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38"/>
  </p:notesMasterIdLst>
  <p:handoutMasterIdLst>
    <p:handoutMasterId r:id="rId139"/>
  </p:handoutMasterIdLst>
  <p:sldIdLst>
    <p:sldId id="1231" r:id="rId2"/>
    <p:sldId id="1177" r:id="rId3"/>
    <p:sldId id="1104" r:id="rId4"/>
    <p:sldId id="256" r:id="rId5"/>
    <p:sldId id="1146" r:id="rId6"/>
    <p:sldId id="1112" r:id="rId7"/>
    <p:sldId id="1109" r:id="rId8"/>
    <p:sldId id="1110" r:id="rId9"/>
    <p:sldId id="1111" r:id="rId10"/>
    <p:sldId id="1069" r:id="rId11"/>
    <p:sldId id="1070" r:id="rId12"/>
    <p:sldId id="1242" r:id="rId13"/>
    <p:sldId id="1129" r:id="rId14"/>
    <p:sldId id="1243" r:id="rId15"/>
    <p:sldId id="1011" r:id="rId16"/>
    <p:sldId id="1046" r:id="rId17"/>
    <p:sldId id="1083" r:id="rId18"/>
    <p:sldId id="1080" r:id="rId19"/>
    <p:sldId id="1081" r:id="rId20"/>
    <p:sldId id="1082" r:id="rId21"/>
    <p:sldId id="1228" r:id="rId22"/>
    <p:sldId id="839" r:id="rId23"/>
    <p:sldId id="739" r:id="rId24"/>
    <p:sldId id="1227" r:id="rId25"/>
    <p:sldId id="1067" r:id="rId26"/>
    <p:sldId id="1190" r:id="rId27"/>
    <p:sldId id="1236" r:id="rId28"/>
    <p:sldId id="1232" r:id="rId29"/>
    <p:sldId id="1229" r:id="rId30"/>
    <p:sldId id="1233" r:id="rId31"/>
    <p:sldId id="1234" r:id="rId32"/>
    <p:sldId id="1238" r:id="rId33"/>
    <p:sldId id="1154" r:id="rId34"/>
    <p:sldId id="1150" r:id="rId35"/>
    <p:sldId id="1151" r:id="rId36"/>
    <p:sldId id="1220" r:id="rId37"/>
    <p:sldId id="1237" r:id="rId38"/>
    <p:sldId id="1221" r:id="rId39"/>
    <p:sldId id="1222" r:id="rId40"/>
    <p:sldId id="1223" r:id="rId41"/>
    <p:sldId id="1073" r:id="rId42"/>
    <p:sldId id="1218" r:id="rId43"/>
    <p:sldId id="1157" r:id="rId44"/>
    <p:sldId id="1225" r:id="rId45"/>
    <p:sldId id="1133" r:id="rId46"/>
    <p:sldId id="1108" r:id="rId47"/>
    <p:sldId id="1226" r:id="rId48"/>
    <p:sldId id="1206" r:id="rId49"/>
    <p:sldId id="1207" r:id="rId50"/>
    <p:sldId id="1208" r:id="rId51"/>
    <p:sldId id="1209" r:id="rId52"/>
    <p:sldId id="1210" r:id="rId53"/>
    <p:sldId id="1211" r:id="rId54"/>
    <p:sldId id="1212" r:id="rId55"/>
    <p:sldId id="1213" r:id="rId56"/>
    <p:sldId id="1214" r:id="rId57"/>
    <p:sldId id="1215" r:id="rId58"/>
    <p:sldId id="1216" r:id="rId59"/>
    <p:sldId id="1200" r:id="rId60"/>
    <p:sldId id="1199" r:id="rId61"/>
    <p:sldId id="819" r:id="rId62"/>
    <p:sldId id="1194" r:id="rId63"/>
    <p:sldId id="1196" r:id="rId64"/>
    <p:sldId id="1020" r:id="rId65"/>
    <p:sldId id="1162" r:id="rId66"/>
    <p:sldId id="1163" r:id="rId67"/>
    <p:sldId id="1164" r:id="rId68"/>
    <p:sldId id="1165" r:id="rId69"/>
    <p:sldId id="1166" r:id="rId70"/>
    <p:sldId id="1167" r:id="rId71"/>
    <p:sldId id="1168" r:id="rId72"/>
    <p:sldId id="1169" r:id="rId73"/>
    <p:sldId id="1185" r:id="rId74"/>
    <p:sldId id="1159" r:id="rId75"/>
    <p:sldId id="1139" r:id="rId76"/>
    <p:sldId id="1140" r:id="rId77"/>
    <p:sldId id="837" r:id="rId78"/>
    <p:sldId id="738" r:id="rId79"/>
    <p:sldId id="1141" r:id="rId80"/>
    <p:sldId id="1143" r:id="rId81"/>
    <p:sldId id="1144" r:id="rId82"/>
    <p:sldId id="1145" r:id="rId83"/>
    <p:sldId id="1173" r:id="rId84"/>
    <p:sldId id="1135" r:id="rId85"/>
    <p:sldId id="1240" r:id="rId86"/>
    <p:sldId id="1042" r:id="rId87"/>
    <p:sldId id="1043" r:id="rId88"/>
    <p:sldId id="1044" r:id="rId89"/>
    <p:sldId id="1132" r:id="rId90"/>
    <p:sldId id="1103" r:id="rId91"/>
    <p:sldId id="1095" r:id="rId92"/>
    <p:sldId id="1205" r:id="rId93"/>
    <p:sldId id="1105" r:id="rId94"/>
    <p:sldId id="892" r:id="rId95"/>
    <p:sldId id="1130" r:id="rId96"/>
    <p:sldId id="1138" r:id="rId97"/>
    <p:sldId id="1241" r:id="rId98"/>
    <p:sldId id="1097" r:id="rId99"/>
    <p:sldId id="1134" r:id="rId100"/>
    <p:sldId id="1239" r:id="rId101"/>
    <p:sldId id="1148" r:id="rId102"/>
    <p:sldId id="1149" r:id="rId103"/>
    <p:sldId id="1201" r:id="rId104"/>
    <p:sldId id="1074" r:id="rId105"/>
    <p:sldId id="1098" r:id="rId106"/>
    <p:sldId id="1076" r:id="rId107"/>
    <p:sldId id="952" r:id="rId108"/>
    <p:sldId id="1061" r:id="rId109"/>
    <p:sldId id="1158" r:id="rId110"/>
    <p:sldId id="1077" r:id="rId111"/>
    <p:sldId id="1106" r:id="rId112"/>
    <p:sldId id="1131" r:id="rId113"/>
    <p:sldId id="1192" r:id="rId114"/>
    <p:sldId id="1193" r:id="rId115"/>
    <p:sldId id="1079" r:id="rId116"/>
    <p:sldId id="1114" r:id="rId117"/>
    <p:sldId id="1040" r:id="rId118"/>
    <p:sldId id="1113" r:id="rId119"/>
    <p:sldId id="1087" r:id="rId120"/>
    <p:sldId id="1055" r:id="rId121"/>
    <p:sldId id="1093" r:id="rId122"/>
    <p:sldId id="1107" r:id="rId123"/>
    <p:sldId id="1049" r:id="rId124"/>
    <p:sldId id="1096" r:id="rId125"/>
    <p:sldId id="937" r:id="rId126"/>
    <p:sldId id="938" r:id="rId127"/>
    <p:sldId id="939" r:id="rId128"/>
    <p:sldId id="905" r:id="rId129"/>
    <p:sldId id="833" r:id="rId130"/>
    <p:sldId id="1099" r:id="rId131"/>
    <p:sldId id="1060" r:id="rId132"/>
    <p:sldId id="879" r:id="rId133"/>
    <p:sldId id="975" r:id="rId134"/>
    <p:sldId id="779" r:id="rId135"/>
    <p:sldId id="1217" r:id="rId136"/>
    <p:sldId id="1137" r:id="rId137"/>
  </p:sldIdLst>
  <p:sldSz cx="9144000" cy="6858000" type="screen4x3"/>
  <p:notesSz cx="7010400" cy="9296400"/>
  <p:defaultTextStyle>
    <a:defPPr>
      <a:defRPr lang="en-GB"/>
    </a:defPPr>
    <a:lvl1pPr algn="l" rtl="0" fontAlgn="base">
      <a:spcBef>
        <a:spcPct val="0"/>
      </a:spcBef>
      <a:spcAft>
        <a:spcPct val="0"/>
      </a:spcAft>
      <a:defRPr i="1" kern="1200">
        <a:solidFill>
          <a:schemeClr val="tx1"/>
        </a:solidFill>
        <a:latin typeface="Arial" pitchFamily="34" charset="0"/>
        <a:ea typeface="+mn-ea"/>
        <a:cs typeface="+mn-cs"/>
      </a:defRPr>
    </a:lvl1pPr>
    <a:lvl2pPr marL="457200" algn="l" rtl="0" fontAlgn="base">
      <a:spcBef>
        <a:spcPct val="0"/>
      </a:spcBef>
      <a:spcAft>
        <a:spcPct val="0"/>
      </a:spcAft>
      <a:defRPr i="1" kern="1200">
        <a:solidFill>
          <a:schemeClr val="tx1"/>
        </a:solidFill>
        <a:latin typeface="Arial" pitchFamily="34" charset="0"/>
        <a:ea typeface="+mn-ea"/>
        <a:cs typeface="+mn-cs"/>
      </a:defRPr>
    </a:lvl2pPr>
    <a:lvl3pPr marL="914400" algn="l" rtl="0" fontAlgn="base">
      <a:spcBef>
        <a:spcPct val="0"/>
      </a:spcBef>
      <a:spcAft>
        <a:spcPct val="0"/>
      </a:spcAft>
      <a:defRPr i="1" kern="1200">
        <a:solidFill>
          <a:schemeClr val="tx1"/>
        </a:solidFill>
        <a:latin typeface="Arial" pitchFamily="34" charset="0"/>
        <a:ea typeface="+mn-ea"/>
        <a:cs typeface="+mn-cs"/>
      </a:defRPr>
    </a:lvl3pPr>
    <a:lvl4pPr marL="1371600" algn="l" rtl="0" fontAlgn="base">
      <a:spcBef>
        <a:spcPct val="0"/>
      </a:spcBef>
      <a:spcAft>
        <a:spcPct val="0"/>
      </a:spcAft>
      <a:defRPr i="1" kern="1200">
        <a:solidFill>
          <a:schemeClr val="tx1"/>
        </a:solidFill>
        <a:latin typeface="Arial" pitchFamily="34" charset="0"/>
        <a:ea typeface="+mn-ea"/>
        <a:cs typeface="+mn-cs"/>
      </a:defRPr>
    </a:lvl4pPr>
    <a:lvl5pPr marL="1828800" algn="l" rtl="0" fontAlgn="base">
      <a:spcBef>
        <a:spcPct val="0"/>
      </a:spcBef>
      <a:spcAft>
        <a:spcPct val="0"/>
      </a:spcAft>
      <a:defRPr i="1" kern="1200">
        <a:solidFill>
          <a:schemeClr val="tx1"/>
        </a:solidFill>
        <a:latin typeface="Arial" pitchFamily="34" charset="0"/>
        <a:ea typeface="+mn-ea"/>
        <a:cs typeface="+mn-cs"/>
      </a:defRPr>
    </a:lvl5pPr>
    <a:lvl6pPr marL="2286000" algn="l" defTabSz="914400" rtl="0" eaLnBrk="1" latinLnBrk="0" hangingPunct="1">
      <a:defRPr i="1" kern="1200">
        <a:solidFill>
          <a:schemeClr val="tx1"/>
        </a:solidFill>
        <a:latin typeface="Arial" pitchFamily="34" charset="0"/>
        <a:ea typeface="+mn-ea"/>
        <a:cs typeface="+mn-cs"/>
      </a:defRPr>
    </a:lvl6pPr>
    <a:lvl7pPr marL="2743200" algn="l" defTabSz="914400" rtl="0" eaLnBrk="1" latinLnBrk="0" hangingPunct="1">
      <a:defRPr i="1" kern="1200">
        <a:solidFill>
          <a:schemeClr val="tx1"/>
        </a:solidFill>
        <a:latin typeface="Arial" pitchFamily="34" charset="0"/>
        <a:ea typeface="+mn-ea"/>
        <a:cs typeface="+mn-cs"/>
      </a:defRPr>
    </a:lvl7pPr>
    <a:lvl8pPr marL="3200400" algn="l" defTabSz="914400" rtl="0" eaLnBrk="1" latinLnBrk="0" hangingPunct="1">
      <a:defRPr i="1" kern="1200">
        <a:solidFill>
          <a:schemeClr val="tx1"/>
        </a:solidFill>
        <a:latin typeface="Arial" pitchFamily="34" charset="0"/>
        <a:ea typeface="+mn-ea"/>
        <a:cs typeface="+mn-cs"/>
      </a:defRPr>
    </a:lvl8pPr>
    <a:lvl9pPr marL="3657600" algn="l" defTabSz="914400" rtl="0" eaLnBrk="1" latinLnBrk="0" hangingPunct="1">
      <a:defRPr i="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9FF66"/>
    <a:srgbClr val="66FF99"/>
    <a:srgbClr val="00DA00"/>
    <a:srgbClr val="00FF00"/>
    <a:srgbClr val="D9D9D9"/>
    <a:srgbClr val="BFF9BF"/>
    <a:srgbClr val="FF0000"/>
    <a:srgbClr val="FF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9758" autoAdjust="0"/>
  </p:normalViewPr>
  <p:slideViewPr>
    <p:cSldViewPr>
      <p:cViewPr>
        <p:scale>
          <a:sx n="70" d="100"/>
          <a:sy n="70" d="100"/>
        </p:scale>
        <p:origin x="-1644"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lvl1pPr defTabSz="931863">
              <a:defRPr sz="1200" i="0">
                <a:latin typeface="Arial" charset="0"/>
              </a:defRPr>
            </a:lvl1pPr>
          </a:lstStyle>
          <a:p>
            <a:pPr>
              <a:defRPr/>
            </a:pPr>
            <a:endParaRPr lang="en-GB"/>
          </a:p>
        </p:txBody>
      </p:sp>
      <p:sp>
        <p:nvSpPr>
          <p:cNvPr id="38297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lvl1pPr algn="r" defTabSz="931863">
              <a:defRPr sz="1200" i="0">
                <a:latin typeface="Arial" charset="0"/>
              </a:defRPr>
            </a:lvl1pPr>
          </a:lstStyle>
          <a:p>
            <a:pPr>
              <a:defRPr/>
            </a:pPr>
            <a:endParaRPr lang="en-GB"/>
          </a:p>
        </p:txBody>
      </p:sp>
      <p:sp>
        <p:nvSpPr>
          <p:cNvPr id="38298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b" anchorCtr="0" compatLnSpc="1">
            <a:prstTxWarp prst="textNoShape">
              <a:avLst/>
            </a:prstTxWarp>
          </a:bodyPr>
          <a:lstStyle>
            <a:lvl1pPr defTabSz="931863">
              <a:defRPr sz="1200" i="0">
                <a:latin typeface="Arial" charset="0"/>
              </a:defRPr>
            </a:lvl1pPr>
          </a:lstStyle>
          <a:p>
            <a:pPr>
              <a:defRPr/>
            </a:pPr>
            <a:endParaRPr lang="en-GB"/>
          </a:p>
        </p:txBody>
      </p:sp>
      <p:sp>
        <p:nvSpPr>
          <p:cNvPr id="38298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b" anchorCtr="0" compatLnSpc="1">
            <a:prstTxWarp prst="textNoShape">
              <a:avLst/>
            </a:prstTxWarp>
          </a:bodyPr>
          <a:lstStyle>
            <a:lvl1pPr algn="r" defTabSz="931863">
              <a:defRPr sz="1200" i="0">
                <a:latin typeface="Arial" charset="0"/>
              </a:defRPr>
            </a:lvl1pPr>
          </a:lstStyle>
          <a:p>
            <a:pPr>
              <a:defRPr/>
            </a:pPr>
            <a:fld id="{A6685652-F348-47E9-8733-26944E7F5D52}" type="slidenum">
              <a:rPr lang="en-GB"/>
              <a:pPr>
                <a:defRPr/>
              </a:pPr>
              <a:t>‹#›</a:t>
            </a:fld>
            <a:endParaRPr lang="en-GB"/>
          </a:p>
        </p:txBody>
      </p:sp>
    </p:spTree>
    <p:extLst>
      <p:ext uri="{BB962C8B-B14F-4D97-AF65-F5344CB8AC3E}">
        <p14:creationId xmlns:p14="http://schemas.microsoft.com/office/powerpoint/2010/main" val="1848662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lvl1pPr defTabSz="931863">
              <a:defRPr sz="1200" i="0">
                <a:latin typeface="Arial" charset="0"/>
              </a:defRPr>
            </a:lvl1pPr>
          </a:lstStyle>
          <a:p>
            <a:pPr>
              <a:defRPr/>
            </a:pPr>
            <a:endParaRPr lang="en-GB"/>
          </a:p>
        </p:txBody>
      </p:sp>
      <p:sp>
        <p:nvSpPr>
          <p:cNvPr id="1843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lvl1pPr algn="r" defTabSz="931863">
              <a:defRPr sz="1200" i="0">
                <a:latin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843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b" anchorCtr="0" compatLnSpc="1">
            <a:prstTxWarp prst="textNoShape">
              <a:avLst/>
            </a:prstTxWarp>
          </a:bodyPr>
          <a:lstStyle>
            <a:lvl1pPr defTabSz="931863">
              <a:defRPr sz="1200" i="0">
                <a:latin typeface="Arial" charset="0"/>
              </a:defRPr>
            </a:lvl1pPr>
          </a:lstStyle>
          <a:p>
            <a:pPr>
              <a:defRPr/>
            </a:pPr>
            <a:endParaRPr lang="en-GB"/>
          </a:p>
        </p:txBody>
      </p:sp>
      <p:sp>
        <p:nvSpPr>
          <p:cNvPr id="1843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4" tIns="46582" rIns="93164" bIns="46582" numCol="1" anchor="b" anchorCtr="0" compatLnSpc="1">
            <a:prstTxWarp prst="textNoShape">
              <a:avLst/>
            </a:prstTxWarp>
          </a:bodyPr>
          <a:lstStyle>
            <a:lvl1pPr algn="r" defTabSz="931863">
              <a:defRPr sz="1200" i="0">
                <a:latin typeface="Arial" charset="0"/>
              </a:defRPr>
            </a:lvl1pPr>
          </a:lstStyle>
          <a:p>
            <a:pPr>
              <a:defRPr/>
            </a:pPr>
            <a:fld id="{6E7941FF-E58A-4C13-A92A-00D9101FBC07}" type="slidenum">
              <a:rPr lang="en-GB"/>
              <a:pPr>
                <a:defRPr/>
              </a:pPr>
              <a:t>‹#›</a:t>
            </a:fld>
            <a:endParaRPr lang="en-GB"/>
          </a:p>
        </p:txBody>
      </p:sp>
    </p:spTree>
    <p:extLst>
      <p:ext uri="{BB962C8B-B14F-4D97-AF65-F5344CB8AC3E}">
        <p14:creationId xmlns:p14="http://schemas.microsoft.com/office/powerpoint/2010/main" val="2135292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eaLnBrk="1" hangingPunct="1"/>
            <a:fld id="{7513B00C-8461-4FF9-B21E-ECA7FA4DBF75}" type="slidenum">
              <a:rPr lang="en-GB" i="0" smtClean="0"/>
              <a:pPr eaLnBrk="1" hangingPunct="1"/>
              <a:t>4</a:t>
            </a:fld>
            <a:endParaRPr lang="en-GB" i="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eaLnBrk="1" hangingPunct="1"/>
            <a:fld id="{ECB33D09-57CD-48FF-8D11-307819C0E895}" type="slidenum">
              <a:rPr lang="en-GB" i="0" smtClean="0"/>
              <a:pPr eaLnBrk="1" hangingPunct="1"/>
              <a:t>134</a:t>
            </a:fld>
            <a:endParaRPr lang="en-GB" i="0" smtClean="0"/>
          </a:p>
        </p:txBody>
      </p:sp>
      <p:sp>
        <p:nvSpPr>
          <p:cNvPr id="143363" name="Rectangle 2"/>
          <p:cNvSpPr>
            <a:spLocks noGrp="1" noRot="1" noChangeAspect="1" noChangeArrowheads="1" noTextEdit="1"/>
          </p:cNvSpPr>
          <p:nvPr>
            <p:ph type="sldImg"/>
          </p:nvPr>
        </p:nvSpPr>
        <p:spPr>
          <a:xfrm>
            <a:off x="1182688" y="698500"/>
            <a:ext cx="4646612" cy="3484563"/>
          </a:xfrm>
          <a:ln/>
        </p:spPr>
      </p:sp>
      <p:sp>
        <p:nvSpPr>
          <p:cNvPr id="143364" name="Rectangle 3"/>
          <p:cNvSpPr>
            <a:spLocks noGrp="1" noChangeArrowheads="1"/>
          </p:cNvSpPr>
          <p:nvPr>
            <p:ph type="body" idx="1"/>
          </p:nvPr>
        </p:nvSpPr>
        <p:spPr>
          <a:xfrm>
            <a:off x="700088" y="4414838"/>
            <a:ext cx="5610225" cy="4183062"/>
          </a:xfrm>
          <a:noFill/>
        </p:spPr>
        <p:txBody>
          <a:bodyPr/>
          <a:lstStyle/>
          <a:p>
            <a:pPr eaLnBrk="1" hangingPunct="1"/>
            <a:r>
              <a:rPr lang="en-GB" smtClean="0">
                <a:latin typeface="Arial" pitchFamily="34" charset="0"/>
              </a:rPr>
              <a:t>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64" tIns="46582" rIns="93164" bIns="46582" anchor="b"/>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algn="r" eaLnBrk="1" hangingPunct="1"/>
            <a:fld id="{35203645-B9A5-4443-BEAF-69875D0E15F6}" type="slidenum">
              <a:rPr lang="en-GB" sz="1200" i="0"/>
              <a:pPr algn="r" eaLnBrk="1" hangingPunct="1"/>
              <a:t>22</a:t>
            </a:fld>
            <a:endParaRPr lang="en-GB" sz="1200" i="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smtClean="0">
                <a:latin typeface="Arial" pitchFamily="34" charset="0"/>
              </a:rPr>
              <a:t>5-7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eaLnBrk="1" hangingPunct="1"/>
            <a:fld id="{606ABFEE-E823-4C22-A7BB-F5403A83E6CA}" type="slidenum">
              <a:rPr lang="en-GB" i="0" smtClean="0"/>
              <a:pPr eaLnBrk="1" hangingPunct="1"/>
              <a:t>63</a:t>
            </a:fld>
            <a:endParaRPr lang="en-GB" i="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eaLnBrk="1" hangingPunct="1"/>
            <a:fld id="{86D5E665-DF6A-40BA-A136-5FCC50A02E23}" type="slidenum">
              <a:rPr lang="en-GB" i="0" smtClean="0"/>
              <a:pPr eaLnBrk="1" hangingPunct="1"/>
              <a:t>78</a:t>
            </a:fld>
            <a:endParaRPr lang="en-GB" i="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smtClean="0">
                <a:latin typeface="Arial" pitchFamily="34" charset="0"/>
              </a:rPr>
              <a:t>15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931863" eaLnBrk="0" hangingPunct="0">
              <a:defRPr i="1">
                <a:solidFill>
                  <a:schemeClr val="tx1"/>
                </a:solidFill>
                <a:latin typeface="Arial" pitchFamily="34" charset="0"/>
              </a:defRPr>
            </a:lvl1pPr>
            <a:lvl2pPr marL="742950" indent="-285750" defTabSz="931863" eaLnBrk="0" hangingPunct="0">
              <a:defRPr i="1">
                <a:solidFill>
                  <a:schemeClr val="tx1"/>
                </a:solidFill>
                <a:latin typeface="Arial" pitchFamily="34" charset="0"/>
              </a:defRPr>
            </a:lvl2pPr>
            <a:lvl3pPr marL="1143000" indent="-228600" defTabSz="931863" eaLnBrk="0" hangingPunct="0">
              <a:defRPr i="1">
                <a:solidFill>
                  <a:schemeClr val="tx1"/>
                </a:solidFill>
                <a:latin typeface="Arial" pitchFamily="34" charset="0"/>
              </a:defRPr>
            </a:lvl3pPr>
            <a:lvl4pPr marL="1600200" indent="-228600" defTabSz="931863" eaLnBrk="0" hangingPunct="0">
              <a:defRPr i="1">
                <a:solidFill>
                  <a:schemeClr val="tx1"/>
                </a:solidFill>
                <a:latin typeface="Arial" pitchFamily="34" charset="0"/>
              </a:defRPr>
            </a:lvl4pPr>
            <a:lvl5pPr marL="2057400" indent="-228600" defTabSz="931863" eaLnBrk="0" hangingPunct="0">
              <a:defRPr i="1">
                <a:solidFill>
                  <a:schemeClr val="tx1"/>
                </a:solidFill>
                <a:latin typeface="Arial" pitchFamily="34" charset="0"/>
              </a:defRPr>
            </a:lvl5pPr>
            <a:lvl6pPr marL="2514600" indent="-228600" defTabSz="931863" eaLnBrk="0" fontAlgn="base" hangingPunct="0">
              <a:spcBef>
                <a:spcPct val="0"/>
              </a:spcBef>
              <a:spcAft>
                <a:spcPct val="0"/>
              </a:spcAft>
              <a:defRPr i="1">
                <a:solidFill>
                  <a:schemeClr val="tx1"/>
                </a:solidFill>
                <a:latin typeface="Arial" pitchFamily="34" charset="0"/>
              </a:defRPr>
            </a:lvl6pPr>
            <a:lvl7pPr marL="2971800" indent="-228600" defTabSz="931863" eaLnBrk="0" fontAlgn="base" hangingPunct="0">
              <a:spcBef>
                <a:spcPct val="0"/>
              </a:spcBef>
              <a:spcAft>
                <a:spcPct val="0"/>
              </a:spcAft>
              <a:defRPr i="1">
                <a:solidFill>
                  <a:schemeClr val="tx1"/>
                </a:solidFill>
                <a:latin typeface="Arial" pitchFamily="34" charset="0"/>
              </a:defRPr>
            </a:lvl7pPr>
            <a:lvl8pPr marL="3429000" indent="-228600" defTabSz="931863" eaLnBrk="0" fontAlgn="base" hangingPunct="0">
              <a:spcBef>
                <a:spcPct val="0"/>
              </a:spcBef>
              <a:spcAft>
                <a:spcPct val="0"/>
              </a:spcAft>
              <a:defRPr i="1">
                <a:solidFill>
                  <a:schemeClr val="tx1"/>
                </a:solidFill>
                <a:latin typeface="Arial" pitchFamily="34" charset="0"/>
              </a:defRPr>
            </a:lvl8pPr>
            <a:lvl9pPr marL="3886200" indent="-228600" defTabSz="931863" eaLnBrk="0" fontAlgn="base" hangingPunct="0">
              <a:spcBef>
                <a:spcPct val="0"/>
              </a:spcBef>
              <a:spcAft>
                <a:spcPct val="0"/>
              </a:spcAft>
              <a:defRPr i="1">
                <a:solidFill>
                  <a:schemeClr val="tx1"/>
                </a:solidFill>
                <a:latin typeface="Arial" pitchFamily="34" charset="0"/>
              </a:defRPr>
            </a:lvl9pPr>
          </a:lstStyle>
          <a:p>
            <a:pPr eaLnBrk="1" hangingPunct="1"/>
            <a:fld id="{499E6078-AE0C-4F57-A28F-2970D23DF8AE}" type="slidenum">
              <a:rPr lang="en-GB" i="0" smtClean="0">
                <a:solidFill>
                  <a:prstClr val="black"/>
                </a:solidFill>
              </a:rPr>
              <a:pPr eaLnBrk="1" hangingPunct="1"/>
              <a:t>105</a:t>
            </a:fld>
            <a:endParaRPr lang="en-GB" i="0" smtClean="0">
              <a:solidFill>
                <a:prstClr val="black"/>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smtClean="0">
                <a:latin typeface="Arial" pitchFamily="34" charset="0"/>
              </a:rPr>
              <a:t>5-7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30365" eaLnBrk="0" hangingPunct="0">
              <a:defRPr>
                <a:solidFill>
                  <a:schemeClr val="tx1"/>
                </a:solidFill>
                <a:latin typeface="Arial" charset="0"/>
              </a:defRPr>
            </a:lvl1pPr>
            <a:lvl2pPr marL="698893" indent="-268805" defTabSz="930365" eaLnBrk="0" hangingPunct="0">
              <a:defRPr>
                <a:solidFill>
                  <a:schemeClr val="tx1"/>
                </a:solidFill>
                <a:latin typeface="Arial" charset="0"/>
              </a:defRPr>
            </a:lvl2pPr>
            <a:lvl3pPr marL="1075220" indent="-215044" defTabSz="930365" eaLnBrk="0" hangingPunct="0">
              <a:defRPr>
                <a:solidFill>
                  <a:schemeClr val="tx1"/>
                </a:solidFill>
                <a:latin typeface="Arial" charset="0"/>
              </a:defRPr>
            </a:lvl3pPr>
            <a:lvl4pPr marL="1505308" indent="-215044" defTabSz="930365" eaLnBrk="0" hangingPunct="0">
              <a:defRPr>
                <a:solidFill>
                  <a:schemeClr val="tx1"/>
                </a:solidFill>
                <a:latin typeface="Arial" charset="0"/>
              </a:defRPr>
            </a:lvl4pPr>
            <a:lvl5pPr marL="1935396" indent="-215044" defTabSz="930365" eaLnBrk="0" hangingPunct="0">
              <a:defRPr>
                <a:solidFill>
                  <a:schemeClr val="tx1"/>
                </a:solidFill>
                <a:latin typeface="Arial" charset="0"/>
              </a:defRPr>
            </a:lvl5pPr>
            <a:lvl6pPr marL="2365484" indent="-215044" defTabSz="930365" eaLnBrk="0" fontAlgn="base" hangingPunct="0">
              <a:spcBef>
                <a:spcPct val="0"/>
              </a:spcBef>
              <a:spcAft>
                <a:spcPct val="0"/>
              </a:spcAft>
              <a:defRPr>
                <a:solidFill>
                  <a:schemeClr val="tx1"/>
                </a:solidFill>
                <a:latin typeface="Arial" charset="0"/>
              </a:defRPr>
            </a:lvl6pPr>
            <a:lvl7pPr marL="2795572" indent="-215044" defTabSz="930365" eaLnBrk="0" fontAlgn="base" hangingPunct="0">
              <a:spcBef>
                <a:spcPct val="0"/>
              </a:spcBef>
              <a:spcAft>
                <a:spcPct val="0"/>
              </a:spcAft>
              <a:defRPr>
                <a:solidFill>
                  <a:schemeClr val="tx1"/>
                </a:solidFill>
                <a:latin typeface="Arial" charset="0"/>
              </a:defRPr>
            </a:lvl7pPr>
            <a:lvl8pPr marL="3225660" indent="-215044" defTabSz="930365" eaLnBrk="0" fontAlgn="base" hangingPunct="0">
              <a:spcBef>
                <a:spcPct val="0"/>
              </a:spcBef>
              <a:spcAft>
                <a:spcPct val="0"/>
              </a:spcAft>
              <a:defRPr>
                <a:solidFill>
                  <a:schemeClr val="tx1"/>
                </a:solidFill>
                <a:latin typeface="Arial" charset="0"/>
              </a:defRPr>
            </a:lvl8pPr>
            <a:lvl9pPr marL="3655748" indent="-215044" defTabSz="930365" eaLnBrk="0" fontAlgn="base" hangingPunct="0">
              <a:spcBef>
                <a:spcPct val="0"/>
              </a:spcBef>
              <a:spcAft>
                <a:spcPct val="0"/>
              </a:spcAft>
              <a:defRPr>
                <a:solidFill>
                  <a:schemeClr val="tx1"/>
                </a:solidFill>
                <a:latin typeface="Arial" charset="0"/>
              </a:defRPr>
            </a:lvl9pPr>
          </a:lstStyle>
          <a:p>
            <a:pPr eaLnBrk="1" hangingPunct="1"/>
            <a:fld id="{DBFC6233-F716-473D-B23F-3F433B7B8A9C}" type="slidenum">
              <a:rPr lang="en-GB">
                <a:solidFill>
                  <a:srgbClr val="000000"/>
                </a:solidFill>
              </a:rPr>
              <a:pPr eaLnBrk="1" hangingPunct="1"/>
              <a:t>112</a:t>
            </a:fld>
            <a:endParaRPr lang="en-GB">
              <a:solidFill>
                <a:srgbClr val="000000"/>
              </a:solidFill>
            </a:endParaRPr>
          </a:p>
        </p:txBody>
      </p:sp>
      <p:sp>
        <p:nvSpPr>
          <p:cNvPr id="70659" name="Rectangle 2"/>
          <p:cNvSpPr>
            <a:spLocks noGrp="1" noRot="1" noChangeAspect="1" noChangeArrowheads="1" noTextEdit="1"/>
          </p:cNvSpPr>
          <p:nvPr>
            <p:ph type="sldImg"/>
          </p:nvPr>
        </p:nvSpPr>
        <p:spPr>
          <a:xfrm>
            <a:off x="1182688" y="698500"/>
            <a:ext cx="4645025" cy="3484563"/>
          </a:xfrm>
          <a:ln/>
        </p:spPr>
      </p:sp>
      <p:sp>
        <p:nvSpPr>
          <p:cNvPr id="70660" name="Rectangle 3"/>
          <p:cNvSpPr>
            <a:spLocks noGrp="1" noChangeArrowheads="1"/>
          </p:cNvSpPr>
          <p:nvPr>
            <p:ph type="body" idx="1"/>
          </p:nvPr>
        </p:nvSpPr>
        <p:spPr>
          <a:xfrm>
            <a:off x="934302" y="4418205"/>
            <a:ext cx="5141796" cy="4181722"/>
          </a:xfrm>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875F3-9FA4-44EF-A4E0-C682AD468CFB}" type="slidenum">
              <a:rPr lang="en-GB">
                <a:solidFill>
                  <a:prstClr val="black"/>
                </a:solidFill>
              </a:rPr>
              <a:pPr/>
              <a:t>125</a:t>
            </a:fld>
            <a:endParaRPr lang="en-GB">
              <a:solidFill>
                <a:prstClr val="black"/>
              </a:solidFill>
            </a:endParaRPr>
          </a:p>
        </p:txBody>
      </p:sp>
      <p:sp>
        <p:nvSpPr>
          <p:cNvPr id="926722" name="Rectangle 2"/>
          <p:cNvSpPr>
            <a:spLocks noGrp="1" noRot="1" noChangeAspect="1" noChangeArrowheads="1" noTextEdit="1"/>
          </p:cNvSpPr>
          <p:nvPr>
            <p:ph type="sldImg"/>
          </p:nvPr>
        </p:nvSpPr>
        <p:spPr>
          <a:xfrm>
            <a:off x="-601663" y="0"/>
            <a:ext cx="4884738" cy="3662363"/>
          </a:xfrm>
          <a:solidFill>
            <a:srgbClr val="FFFFFF"/>
          </a:solidFill>
          <a:ln/>
        </p:spPr>
      </p:sp>
      <p:sp>
        <p:nvSpPr>
          <p:cNvPr id="926723" name="Rectangle 3"/>
          <p:cNvSpPr txBox="1">
            <a:spLocks noGrp="1" noChangeArrowheads="1"/>
          </p:cNvSpPr>
          <p:nvPr>
            <p:ph type="body" idx="1"/>
          </p:nvPr>
        </p:nvSpPr>
        <p:spPr>
          <a:xfrm>
            <a:off x="514180" y="4387924"/>
            <a:ext cx="5986744" cy="4126927"/>
          </a:xfrm>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63504-C41B-4CA1-A679-9C76469077E1}" type="slidenum">
              <a:rPr lang="en-GB">
                <a:solidFill>
                  <a:prstClr val="black"/>
                </a:solidFill>
              </a:rPr>
              <a:pPr/>
              <a:t>126</a:t>
            </a:fld>
            <a:endParaRPr lang="en-GB">
              <a:solidFill>
                <a:prstClr val="black"/>
              </a:solidFill>
            </a:endParaRPr>
          </a:p>
        </p:txBody>
      </p:sp>
      <p:sp>
        <p:nvSpPr>
          <p:cNvPr id="826370" name="Rectangle 2"/>
          <p:cNvSpPr>
            <a:spLocks noGrp="1" noRot="1" noChangeAspect="1" noChangeArrowheads="1" noTextEdit="1"/>
          </p:cNvSpPr>
          <p:nvPr>
            <p:ph type="sldImg"/>
          </p:nvPr>
        </p:nvSpPr>
        <p:spPr>
          <a:xfrm>
            <a:off x="-601663" y="0"/>
            <a:ext cx="4884738" cy="3662363"/>
          </a:xfrm>
          <a:solidFill>
            <a:srgbClr val="FFFFFF"/>
          </a:solidFill>
          <a:ln/>
        </p:spPr>
      </p:sp>
      <p:sp>
        <p:nvSpPr>
          <p:cNvPr id="826371" name="Rectangle 3"/>
          <p:cNvSpPr txBox="1">
            <a:spLocks noGrp="1" noChangeArrowheads="1"/>
          </p:cNvSpPr>
          <p:nvPr>
            <p:ph type="body" idx="1"/>
          </p:nvPr>
        </p:nvSpPr>
        <p:spPr>
          <a:xfrm>
            <a:off x="514180" y="4387924"/>
            <a:ext cx="5986744" cy="4126927"/>
          </a:xfrm>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65EB45-5991-4E54-8BFA-AEAF927CF259}" type="slidenum">
              <a:rPr lang="en-GB">
                <a:solidFill>
                  <a:prstClr val="black"/>
                </a:solidFill>
              </a:rPr>
              <a:pPr/>
              <a:t>127</a:t>
            </a:fld>
            <a:endParaRPr lang="en-GB">
              <a:solidFill>
                <a:prstClr val="black"/>
              </a:solidFill>
            </a:endParaRPr>
          </a:p>
        </p:txBody>
      </p:sp>
      <p:sp>
        <p:nvSpPr>
          <p:cNvPr id="865282" name="Rectangle 2"/>
          <p:cNvSpPr>
            <a:spLocks noGrp="1" noRot="1" noChangeAspect="1" noChangeArrowheads="1" noTextEdit="1"/>
          </p:cNvSpPr>
          <p:nvPr>
            <p:ph type="sldImg"/>
          </p:nvPr>
        </p:nvSpPr>
        <p:spPr>
          <a:xfrm>
            <a:off x="-601663" y="0"/>
            <a:ext cx="4884738" cy="3662363"/>
          </a:xfrm>
          <a:solidFill>
            <a:srgbClr val="FFFFFF"/>
          </a:solidFill>
          <a:ln/>
        </p:spPr>
      </p:sp>
      <p:sp>
        <p:nvSpPr>
          <p:cNvPr id="865283" name="Rectangle 3"/>
          <p:cNvSpPr txBox="1">
            <a:spLocks noGrp="1" noChangeArrowheads="1"/>
          </p:cNvSpPr>
          <p:nvPr>
            <p:ph type="body" idx="1"/>
          </p:nvPr>
        </p:nvSpPr>
        <p:spPr>
          <a:xfrm>
            <a:off x="514180" y="4387924"/>
            <a:ext cx="5986744" cy="4126927"/>
          </a:xfrm>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6796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6513" y="404813"/>
            <a:ext cx="1827212" cy="490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404813"/>
            <a:ext cx="5334000" cy="490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975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9560980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884622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008551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7883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332068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250" y="0"/>
            <a:ext cx="10588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flipV="1">
            <a:off x="254000" y="1035050"/>
            <a:ext cx="7820025" cy="14288"/>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254000" y="272639"/>
            <a:ext cx="7842250" cy="912611"/>
          </a:xfrm>
        </p:spPr>
        <p:txBody>
          <a:bodyPr/>
          <a:lstStyle/>
          <a:p>
            <a:r>
              <a:rPr lang="en-US" dirty="0" smtClean="0"/>
              <a:t>Click to edit Master title style</a:t>
            </a:r>
          </a:p>
        </p:txBody>
      </p:sp>
      <p:sp>
        <p:nvSpPr>
          <p:cNvPr id="6" name="Slide Number Placeholder 5"/>
          <p:cNvSpPr>
            <a:spLocks noGrp="1"/>
          </p:cNvSpPr>
          <p:nvPr>
            <p:ph type="sldNum" sz="quarter" idx="10"/>
          </p:nvPr>
        </p:nvSpPr>
        <p:spPr>
          <a:xfrm>
            <a:off x="8505825" y="6508750"/>
            <a:ext cx="660400" cy="365125"/>
          </a:xfrm>
          <a:prstGeom prst="rect">
            <a:avLst/>
          </a:prstGeom>
        </p:spPr>
        <p:txBody>
          <a:bodyPr vert="horz" wrap="square" lIns="91440" tIns="45720" rIns="91440" bIns="45720" numCol="1" anchor="b" anchorCtr="0" compatLnSpc="1">
            <a:prstTxWarp prst="textNoShape">
              <a:avLst/>
            </a:prstTxWarp>
          </a:bodyPr>
          <a:lstStyle>
            <a:lvl1pPr algn="r">
              <a:defRPr>
                <a:latin typeface="Calibri" charset="0"/>
              </a:defRPr>
            </a:lvl1pPr>
          </a:lstStyle>
          <a:p>
            <a:pPr defTabSz="457200"/>
            <a:fld id="{4CBFFCBE-97D5-BF44-B799-40FAF7CA32A3}" type="slidenum">
              <a:rPr lang="en-US" i="0">
                <a:solidFill>
                  <a:prstClr val="black"/>
                </a:solidFill>
                <a:ea typeface="ＭＳ Ｐゴシック" charset="0"/>
              </a:rPr>
              <a:pPr defTabSz="457200"/>
              <a:t>‹#›</a:t>
            </a:fld>
            <a:endParaRPr lang="en-US" i="0">
              <a:solidFill>
                <a:prstClr val="black"/>
              </a:solidFill>
              <a:ea typeface="ＭＳ Ｐゴシック" charset="0"/>
            </a:endParaRPr>
          </a:p>
        </p:txBody>
      </p:sp>
    </p:spTree>
    <p:extLst>
      <p:ext uri="{BB962C8B-B14F-4D97-AF65-F5344CB8AC3E}">
        <p14:creationId xmlns:p14="http://schemas.microsoft.com/office/powerpoint/2010/main" val="5562305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2997973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998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196975"/>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2325" y="1196975"/>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5658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279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493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965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78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0508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5"/>
          <p:cNvSpPr>
            <a:spLocks noChangeShapeType="1"/>
          </p:cNvSpPr>
          <p:nvPr/>
        </p:nvSpPr>
        <p:spPr bwMode="auto">
          <a:xfrm>
            <a:off x="900113" y="836613"/>
            <a:ext cx="7315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7" name="Rectangle 6"/>
          <p:cNvSpPr>
            <a:spLocks noGrp="1" noChangeArrowheads="1"/>
          </p:cNvSpPr>
          <p:nvPr>
            <p:ph type="title"/>
          </p:nvPr>
        </p:nvSpPr>
        <p:spPr bwMode="auto">
          <a:xfrm>
            <a:off x="900113" y="404813"/>
            <a:ext cx="73136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028" name="Rectangle 7"/>
          <p:cNvSpPr>
            <a:spLocks noGrp="1" noChangeArrowheads="1"/>
          </p:cNvSpPr>
          <p:nvPr>
            <p:ph type="body" idx="1"/>
          </p:nvPr>
        </p:nvSpPr>
        <p:spPr bwMode="auto">
          <a:xfrm>
            <a:off x="900113" y="1196975"/>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9" name="Picture 12" descr="ESRC_Centre_Marque_Only_15PC"/>
          <p:cNvPicPr>
            <a:picLocks noChangeAspect="1" noChangeArrowheads="1"/>
          </p:cNvPicPr>
          <p:nvPr userDrawn="1"/>
        </p:nvPicPr>
        <p:blipFill>
          <a:blip r:embed="rId19">
            <a:extLst>
              <a:ext uri="{28A0092B-C50C-407E-A947-70E740481C1C}">
                <a14:useLocalDpi xmlns:a14="http://schemas.microsoft.com/office/drawing/2010/main" val="0"/>
              </a:ext>
            </a:extLst>
          </a:blip>
          <a:srcRect r="60457"/>
          <a:stretch>
            <a:fillRect/>
          </a:stretch>
        </p:blipFill>
        <p:spPr bwMode="auto">
          <a:xfrm>
            <a:off x="5940425" y="368300"/>
            <a:ext cx="3159125"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4"/>
          <p:cNvSpPr>
            <a:spLocks noChangeArrowheads="1"/>
          </p:cNvSpPr>
          <p:nvPr/>
        </p:nvSpPr>
        <p:spPr bwMode="auto">
          <a:xfrm>
            <a:off x="1475657" y="6381750"/>
            <a:ext cx="784887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1050" b="1" i="0" dirty="0">
                <a:solidFill>
                  <a:srgbClr val="000000"/>
                </a:solidFill>
                <a:latin typeface="Verdana" pitchFamily="34" charset="0"/>
              </a:rPr>
              <a:t> </a:t>
            </a:r>
            <a:r>
              <a:rPr lang="en-GB" sz="1050" b="1" i="0" dirty="0" smtClean="0">
                <a:solidFill>
                  <a:srgbClr val="000000"/>
                </a:solidFill>
                <a:latin typeface="Verdana" pitchFamily="34" charset="0"/>
              </a:rPr>
              <a:t>The</a:t>
            </a:r>
            <a:r>
              <a:rPr lang="en-GB" sz="1050" b="1" i="0" baseline="0" dirty="0" smtClean="0">
                <a:solidFill>
                  <a:srgbClr val="000000"/>
                </a:solidFill>
                <a:latin typeface="Verdana" pitchFamily="34" charset="0"/>
              </a:rPr>
              <a:t> Role of Oceans in Climate Uncertainty                Banff</a:t>
            </a:r>
            <a:r>
              <a:rPr lang="en-GB" sz="1050" b="1" i="0" dirty="0" smtClean="0">
                <a:solidFill>
                  <a:srgbClr val="000000"/>
                </a:solidFill>
                <a:latin typeface="Verdana" pitchFamily="34" charset="0"/>
              </a:rPr>
              <a:t>             </a:t>
            </a:r>
            <a:r>
              <a:rPr lang="en-GB" sz="1050" b="1" i="0" baseline="0" dirty="0" smtClean="0">
                <a:solidFill>
                  <a:srgbClr val="000000"/>
                </a:solidFill>
                <a:latin typeface="Verdana" pitchFamily="34" charset="0"/>
              </a:rPr>
              <a:t> 7 Oct </a:t>
            </a:r>
            <a:r>
              <a:rPr lang="en-GB" sz="1050" b="1" i="0" dirty="0" smtClean="0">
                <a:solidFill>
                  <a:srgbClr val="000000"/>
                </a:solidFill>
                <a:latin typeface="Verdana" pitchFamily="34" charset="0"/>
              </a:rPr>
              <a:t>2013              Leonard </a:t>
            </a:r>
            <a:r>
              <a:rPr lang="en-GB" sz="1050" b="1" i="0" dirty="0">
                <a:solidFill>
                  <a:srgbClr val="000000"/>
                </a:solidFill>
                <a:latin typeface="Verdana" pitchFamily="34" charset="0"/>
              </a:rPr>
              <a:t>Smith  </a:t>
            </a:r>
            <a:r>
              <a:rPr lang="en-GB" sz="1050" b="1" i="0" dirty="0" smtClean="0">
                <a:solidFill>
                  <a:srgbClr val="000000"/>
                </a:solidFill>
                <a:latin typeface="Verdana" pitchFamily="34" charset="0"/>
              </a:rPr>
              <a:t>       </a:t>
            </a:r>
            <a:endParaRPr lang="en-GB" sz="1050" b="1" i="0" dirty="0">
              <a:solidFill>
                <a:srgbClr val="000000"/>
              </a:solidFill>
              <a:latin typeface="Verdana" pitchFamily="34" charset="0"/>
            </a:endParaRPr>
          </a:p>
        </p:txBody>
      </p:sp>
      <p:pic>
        <p:nvPicPr>
          <p:cNvPr id="1031" name="Picture 16"/>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0" y="6282612"/>
            <a:ext cx="1547665" cy="60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723" r:id="rId11"/>
    <p:sldLayoutId id="2147483724" r:id="rId12"/>
    <p:sldLayoutId id="2147483725" r:id="rId13"/>
    <p:sldLayoutId id="2147483726" r:id="rId14"/>
    <p:sldLayoutId id="2147483727" r:id="rId15"/>
    <p:sldLayoutId id="2147483743" r:id="rId16"/>
    <p:sldLayoutId id="2147483744" r:id="rId17"/>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p:titleStyle>
    <p:bodyStyle>
      <a:lvl1pPr marL="342900" indent="-342900" algn="l" rtl="0" eaLnBrk="0" fontAlgn="base" hangingPunct="0">
        <a:spcBef>
          <a:spcPct val="50000"/>
        </a:spcBef>
        <a:spcAft>
          <a:spcPct val="0"/>
        </a:spcAft>
        <a:buClr>
          <a:srgbClr val="FF5050"/>
        </a:buClr>
        <a:buSzPct val="95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FF5050"/>
        </a:buClr>
        <a:buSzPct val="95000"/>
        <a:buFont typeface="Wingdings" pitchFamily="2" charset="2"/>
        <a:buChar char="q"/>
        <a:defRPr>
          <a:solidFill>
            <a:schemeClr val="tx1"/>
          </a:solidFill>
          <a:latin typeface="+mn-lt"/>
        </a:defRPr>
      </a:lvl2pPr>
      <a:lvl3pPr marL="1143000" indent="-228600" algn="l" rtl="0" eaLnBrk="0" fontAlgn="base" hangingPunct="0">
        <a:spcBef>
          <a:spcPct val="50000"/>
        </a:spcBef>
        <a:spcAft>
          <a:spcPct val="0"/>
        </a:spcAft>
        <a:buClr>
          <a:srgbClr val="FF5050"/>
        </a:buClr>
        <a:buSzPct val="95000"/>
        <a:buFont typeface="Wingdings" pitchFamily="2" charset="2"/>
        <a:buChar char="q"/>
        <a:defRPr sz="1400">
          <a:solidFill>
            <a:schemeClr val="tx1"/>
          </a:solidFill>
          <a:latin typeface="+mn-lt"/>
        </a:defRPr>
      </a:lvl3pPr>
      <a:lvl4pPr marL="1600200" indent="-228600" algn="l" rtl="0" eaLnBrk="0" fontAlgn="base" hangingPunct="0">
        <a:spcBef>
          <a:spcPct val="50000"/>
        </a:spcBef>
        <a:spcAft>
          <a:spcPct val="0"/>
        </a:spcAft>
        <a:buClr>
          <a:srgbClr val="FF5050"/>
        </a:buClr>
        <a:buSzPct val="95000"/>
        <a:buFont typeface="Wingdings" pitchFamily="2" charset="2"/>
        <a:buChar char="q"/>
        <a:defRPr sz="1400">
          <a:solidFill>
            <a:schemeClr val="tx1"/>
          </a:solidFill>
          <a:latin typeface="+mn-lt"/>
        </a:defRPr>
      </a:lvl4pPr>
      <a:lvl5pPr marL="2057400" indent="-228600" algn="l" rtl="0" eaLnBrk="0" fontAlgn="base" hangingPunct="0">
        <a:spcBef>
          <a:spcPct val="50000"/>
        </a:spcBef>
        <a:spcAft>
          <a:spcPct val="0"/>
        </a:spcAft>
        <a:buClr>
          <a:srgbClr val="FF5050"/>
        </a:buClr>
        <a:buSzPct val="95000"/>
        <a:buFont typeface="Wingdings" pitchFamily="2" charset="2"/>
        <a:buChar char="q"/>
        <a:defRPr sz="1400">
          <a:solidFill>
            <a:schemeClr val="tx1"/>
          </a:solidFill>
          <a:latin typeface="+mn-lt"/>
        </a:defRPr>
      </a:lvl5pPr>
      <a:lvl6pPr marL="2514600" indent="-228600" algn="l" rtl="0" fontAlgn="base">
        <a:spcBef>
          <a:spcPct val="50000"/>
        </a:spcBef>
        <a:spcAft>
          <a:spcPct val="0"/>
        </a:spcAft>
        <a:buClr>
          <a:srgbClr val="FF5050"/>
        </a:buClr>
        <a:buSzPct val="95000"/>
        <a:buFont typeface="Wingdings" pitchFamily="2" charset="2"/>
        <a:buChar char="q"/>
        <a:defRPr sz="1400">
          <a:solidFill>
            <a:schemeClr val="tx1"/>
          </a:solidFill>
          <a:latin typeface="+mn-lt"/>
        </a:defRPr>
      </a:lvl6pPr>
      <a:lvl7pPr marL="2971800" indent="-228600" algn="l" rtl="0" fontAlgn="base">
        <a:spcBef>
          <a:spcPct val="50000"/>
        </a:spcBef>
        <a:spcAft>
          <a:spcPct val="0"/>
        </a:spcAft>
        <a:buClr>
          <a:srgbClr val="FF5050"/>
        </a:buClr>
        <a:buSzPct val="95000"/>
        <a:buFont typeface="Wingdings" pitchFamily="2" charset="2"/>
        <a:buChar char="q"/>
        <a:defRPr sz="1400">
          <a:solidFill>
            <a:schemeClr val="tx1"/>
          </a:solidFill>
          <a:latin typeface="+mn-lt"/>
        </a:defRPr>
      </a:lvl7pPr>
      <a:lvl8pPr marL="3429000" indent="-228600" algn="l" rtl="0" fontAlgn="base">
        <a:spcBef>
          <a:spcPct val="50000"/>
        </a:spcBef>
        <a:spcAft>
          <a:spcPct val="0"/>
        </a:spcAft>
        <a:buClr>
          <a:srgbClr val="FF5050"/>
        </a:buClr>
        <a:buSzPct val="95000"/>
        <a:buFont typeface="Wingdings" pitchFamily="2" charset="2"/>
        <a:buChar char="q"/>
        <a:defRPr sz="1400">
          <a:solidFill>
            <a:schemeClr val="tx1"/>
          </a:solidFill>
          <a:latin typeface="+mn-lt"/>
        </a:defRPr>
      </a:lvl8pPr>
      <a:lvl9pPr marL="3886200" indent="-228600" algn="l" rtl="0" fontAlgn="base">
        <a:spcBef>
          <a:spcPct val="50000"/>
        </a:spcBef>
        <a:spcAft>
          <a:spcPct val="0"/>
        </a:spcAft>
        <a:buClr>
          <a:srgbClr val="FF5050"/>
        </a:buClr>
        <a:buSzPct val="95000"/>
        <a:buFont typeface="Wingdings" pitchFamily="2" charset="2"/>
        <a:buChar char="q"/>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www.metoffice.gov.uk/research/areas/data-assimilation-and-ensembles/ensemble-forecasting/decision-making" TargetMode="Externa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wmf"/><Relationship Id="rId1" Type="http://schemas.openxmlformats.org/officeDocument/2006/relationships/slideLayout" Target="../slideLayouts/slideLayout6.xml"/><Relationship Id="rId4" Type="http://schemas.openxmlformats.org/officeDocument/2006/relationships/image" Target="../media/image14.wmf"/></Relationships>
</file>

<file path=ppt/slides/_rels/slide105.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41.wmf"/><Relationship Id="rId4" Type="http://schemas.openxmlformats.org/officeDocument/2006/relationships/image" Target="../media/image40.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lse.ac.uk/CATS/Publications/Publications%20PDFs/LA-Smith,-(2002)-What-Might-We-Learn-from-Climate-Forecasts.pdf"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www.metoffice.gov.uk/media/pdf/n/3/A3-plots-temp-OND.pdf"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hyperlink" Target="http://www.lse.ac.uk/CATS/Publications/Publications%20PDFs/74_Broecker_PDFs_tellus_2007.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hyperlink" Target="http://www.lse.ac.uk/CATS/Publications/Publications%20PDFs/42_IndistinguishableStatesI_2001.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lse.ac.uk/CATS/Publications/Publications%20PDFs/26_AccountabillityAndError_ecmwf1995.pdf" TargetMode="External"/><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3.jpeg"/><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hyperlink" Target="http://www2.lse.ac.uk/CATS/Publications/abstracts_Papers/Du&amp;Smith-PhysicsReviewE-016213-2012.pdf"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ukcip.org.uk/"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www.lse.ac.uk/collections/cats/papersPDFs/JB&amp;LAS_ImportanceBeingProper_2006.pd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126.xml.rels><?xml version="1.0" encoding="UTF-8" standalone="yes"?>
<Relationships xmlns="http://schemas.openxmlformats.org/package/2006/relationships"><Relationship Id="rId3" Type="http://schemas.openxmlformats.org/officeDocument/2006/relationships/hyperlink" Target="http://www.lse.ac.uk/collections/cats/papersPDFs/JB&amp;LAS_ImportanceBeingProper_2006.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www.lse.ac.uk/collections/cats/papersPDFs/JB&amp;LAS_ImportanceBeingProper_2006.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2.lse.ac.uk/CATS/publications/papersPDFs/78_Weather_Roulette_t.pdf"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2darts.com/2dtuts/articles/50-terrifying-creatur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8" Type="http://schemas.openxmlformats.org/officeDocument/2006/relationships/hyperlink" Target="http://www.lse.ac.uk/CATS/Publications/Publications%20PDFs/43_LinRegimeDuration_24hours_2001.pdf" TargetMode="External"/><Relationship Id="rId13" Type="http://schemas.openxmlformats.org/officeDocument/2006/relationships/hyperlink" Target="http://www.lse.ac.uk/CATS/Publications/Publications%20Abstracts/41_SpatioTempAnalysisNucPoolBoiling_2002_McSharry-etal.pdf" TargetMode="External"/><Relationship Id="rId18" Type="http://schemas.openxmlformats.org/officeDocument/2006/relationships/hyperlink" Target="http://www.lse.ac.uk/CATS/Publications/Publications%20PDFs/38_Limits2000-2100_TEXT.pdf" TargetMode="External"/><Relationship Id="rId26" Type="http://schemas.openxmlformats.org/officeDocument/2006/relationships/hyperlink" Target="http://www.lse.ac.uk/CATS/Publications/Publications%20Abstracts/35_ChaoticSystems_Smith-etal.pdf" TargetMode="External"/><Relationship Id="rId3" Type="http://schemas.openxmlformats.org/officeDocument/2006/relationships/hyperlink" Target="http://www.lse.ac.uk/CATS/Publications/Publications%20Abstracts/46_ClimateForecasts_2002_Smith.pdf" TargetMode="External"/><Relationship Id="rId21" Type="http://schemas.openxmlformats.org/officeDocument/2006/relationships/hyperlink" Target="http://www.lse.ac.uk/CATS/Publications/Publications%20PDFs/37_LocalizedLyapunovExpo_2000.pdf" TargetMode="External"/><Relationship Id="rId7" Type="http://schemas.openxmlformats.org/officeDocument/2006/relationships/hyperlink" Target="http://www.lse.ac.uk/CATS/Publications/Publications%20Abstracts/44_ProbNoiseReduction_2001_Hansen-Smith.pdf" TargetMode="External"/><Relationship Id="rId12" Type="http://schemas.openxmlformats.org/officeDocument/2006/relationships/hyperlink" Target="http://www.lse.ac.uk/CATS/Publications/Publications%20PDFs/41_SpatioTempAnalNucPoolBoil_2001.pdf" TargetMode="External"/><Relationship Id="rId17" Type="http://schemas.openxmlformats.org/officeDocument/2006/relationships/hyperlink" Target="http://www.lse.ac.uk/CATS/Publications/Publications%20Abstracts/39_OperationalConstraints_2000_Hansen-Smith.pdf" TargetMode="External"/><Relationship Id="rId25" Type="http://schemas.openxmlformats.org/officeDocument/2006/relationships/hyperlink" Target="http://www.lse.ac.uk/CATS/Publications/Publications%20PDFs/35_UncertDynAndPred_1999.pdf" TargetMode="External"/><Relationship Id="rId2" Type="http://schemas.openxmlformats.org/officeDocument/2006/relationships/hyperlink" Target="http://www.lse.ac.uk/CATS/Publications/Publications%20PDFs/LA-Smith,-(2002)-What-Might-We-Learn-from-Climate-Forecasts.pdf" TargetMode="External"/><Relationship Id="rId16" Type="http://schemas.openxmlformats.org/officeDocument/2006/relationships/hyperlink" Target="http://www.lse.ac.uk/CATS/Publications/Publications%20PDFs/39_RoleOpConstraints_2000.pdf" TargetMode="External"/><Relationship Id="rId20" Type="http://schemas.openxmlformats.org/officeDocument/2006/relationships/hyperlink" Target="http://www.lse.ac.uk/CATS/Publications/Publications%20Abstracts/38_Limits2000-2010_2000_Smith.pdf" TargetMode="External"/><Relationship Id="rId29" Type="http://schemas.openxmlformats.org/officeDocument/2006/relationships/hyperlink" Target="http://www.lse.ac.uk/CATS/Publications/Publications%20PDFs/JustDoIt_1998.pdf" TargetMode="External"/><Relationship Id="rId1" Type="http://schemas.openxmlformats.org/officeDocument/2006/relationships/slideLayout" Target="../slideLayouts/slideLayout6.xml"/><Relationship Id="rId6" Type="http://schemas.openxmlformats.org/officeDocument/2006/relationships/hyperlink" Target="http://www.lse.ac.uk/CATS/Publications/Publications%20PDFs/44_ProbNoiseReduction_2001.pdf" TargetMode="External"/><Relationship Id="rId11" Type="http://schemas.openxmlformats.org/officeDocument/2006/relationships/hyperlink" Target="http://www.lse.ac.uk/CATS/Publications/Publications%20Abstracts/42_IndistinguishableStates_2001_Judd-Smith.pdf" TargetMode="External"/><Relationship Id="rId24" Type="http://schemas.openxmlformats.org/officeDocument/2006/relationships/hyperlink" Target="http://www.lse.ac.uk/CATS/Publications/Publications%20Abstracts/36_NonLinModelsNoisyData_1999_McSharry-Smith.pdf" TargetMode="External"/><Relationship Id="rId5" Type="http://schemas.openxmlformats.org/officeDocument/2006/relationships/hyperlink" Target="http://www.lse.ac.uk/CATS/Publications/Publications%20Abstracts/45_ModelError_2001_Orrell-Smith.pdf" TargetMode="External"/><Relationship Id="rId15" Type="http://schemas.openxmlformats.org/officeDocument/2006/relationships/hyperlink" Target="http://www.lse.ac.uk/CATS/Publications/Publications%20Abstracts/40_DisentanglingNonLinearSystems_2000_Smith.pdf" TargetMode="External"/><Relationship Id="rId23" Type="http://schemas.openxmlformats.org/officeDocument/2006/relationships/hyperlink" Target="http://www.lse.ac.uk/CATS/Publications/Publications%20PDFs/36_BetterNonlinModelsFrNoisyData_1999.pdf" TargetMode="External"/><Relationship Id="rId28" Type="http://schemas.openxmlformats.org/officeDocument/2006/relationships/hyperlink" Target="http://www.lse.ac.uk/CATS/Publications/Publications%20Abstracts/34_BootstrapLyapunov_1999_Ziehmann-etal.pdf" TargetMode="External"/><Relationship Id="rId10" Type="http://schemas.openxmlformats.org/officeDocument/2006/relationships/hyperlink" Target="http://www.lse.ac.uk/CATS/Publications/Publications%20PDFs/42_IndistinguishableStatesI_2001.pdf" TargetMode="External"/><Relationship Id="rId19" Type="http://schemas.openxmlformats.org/officeDocument/2006/relationships/hyperlink" Target="http://www.lse.ac.uk/CATS/Publications/Publications%20PDFs/38_Limits2000-2100_FIGURE.pdf" TargetMode="External"/><Relationship Id="rId31" Type="http://schemas.openxmlformats.org/officeDocument/2006/relationships/hyperlink" Target="http://www.lse.ac.uk/CATS/Publications/Publications%20PDFs/31_MaintOfUncert_Fermi_1997.pdf" TargetMode="External"/><Relationship Id="rId4" Type="http://schemas.openxmlformats.org/officeDocument/2006/relationships/hyperlink" Target="http://www.lse.ac.uk/CATS/Publications/Publications%20PDFs/45_ModelError_2001.pdf" TargetMode="External"/><Relationship Id="rId9" Type="http://schemas.openxmlformats.org/officeDocument/2006/relationships/hyperlink" Target="http://www.lse.ac.uk/CATS/Publications/Publications%20Abstracts/43_LinRegimeDuration_2001_Gilmour-Smith-Buizza.pdf" TargetMode="External"/><Relationship Id="rId14" Type="http://schemas.openxmlformats.org/officeDocument/2006/relationships/hyperlink" Target="http://www.lse.ac.uk/CATS/Publications/Publications%20PDFs/40_Disentangling_2000.pdf" TargetMode="External"/><Relationship Id="rId22" Type="http://schemas.openxmlformats.org/officeDocument/2006/relationships/hyperlink" Target="http://www.lse.ac.uk/CATS/Publications/Publications%20Abstracts/37_LocalizedLyapunovExponents_Ziehmann-etal.pdf" TargetMode="External"/><Relationship Id="rId27" Type="http://schemas.openxmlformats.org/officeDocument/2006/relationships/hyperlink" Target="http://www.lse.ac.uk/CATS/Publications/Publications%20PDFs/34_BootstrapAndLyapunovExpo_1999.pdf" TargetMode="External"/><Relationship Id="rId30" Type="http://schemas.openxmlformats.org/officeDocument/2006/relationships/hyperlink" Target="http://www.lse.ac.uk/CATS/Publications/Publications%20Abstracts/33_ReductionismModellingBlack-box_1998_McSharry-Smith.pdf"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ipcc.ch/publications_and_data/ar4/wg1/en/figure-spm-4.html" TargetMode="External"/><Relationship Id="rId5" Type="http://schemas.openxmlformats.org/officeDocument/2006/relationships/image" Target="../media/image120.png"/><Relationship Id="rId4" Type="http://schemas.openxmlformats.org/officeDocument/2006/relationships/hyperlink" Target="http://www.globalchange.gov/images/cir/pdf/20page-highlights-brochure.pd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ukclimateprojections.defra.gov.uk/23208"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ukclimateprojections.defra.gov.uk/21680"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www.lse.ac.uk/CATS/Publications/Publications%20PDFs/74_Broecker_PDFs_tellus_2007.pdf"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2.lse.ac.uk/CATS/Publications/abstracts_Papers/Du&amp;Smith-PhysicsReviewE-016213-2012.pdf"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hyperlink" Target="http://www2.lse.ac.uk/CATS/Publications/abstracts_Papers/Du&amp;Smith-PhysicsReviewE-016213-2012.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2.lse.ac.uk/CATS/Publications/abstracts_Papers/Du&amp;Smith-PhysicsReviewE-016213-2012.pdf"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lse.ac.uk/CATS/Publications/Publications%20PDFs/86_SmithStern_Uncertainty_2011.pdf" TargetMode="External"/><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w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6.x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www.lse.ac.uk/CATS/Publications/Publications%20PDFs/LA-Smith,-(2002)-What-Might-We-Learn-from-Climate-Forecasts.pdf" TargetMode="External"/><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images.google.com/imgres?imgurl=http://www.classicalrecording.co.uk/images/pembroke_crest.gif&amp;imgrefurl=http://www.classicalrecording.co.uk/catalogue/pages/pembroke.htm&amp;h=126&amp;w=107&amp;sz=3&amp;tbnid=F6NKgEvDB9cJ:&amp;tbnh=84&amp;tbnw=72&amp;start=11&amp;prev=/images?q=Pembroke++crest&amp;hl=en&amp;lr="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wmf"/><Relationship Id="rId5" Type="http://schemas.openxmlformats.org/officeDocument/2006/relationships/hyperlink" Target="http://www.ensembles-eu.org/" TargetMode="External"/><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lse.ac.uk/CATS/Publications/Publications%20PDFs/LA-Smith,-(2002)-What-Might-We-Learn-from-Climate-Forecasts.pdf" TargetMode="Externa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wmf"/><Relationship Id="rId1" Type="http://schemas.openxmlformats.org/officeDocument/2006/relationships/slideLayout" Target="../slideLayouts/slideLayout1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http://www2.lse.ac.uk/CATS/publications/papersPDFs/86_SmithStern_Uncertainty_2011.pdf"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hyperlink" Target="http://www.windows.ucar.edu/tour/link=/earth/climate/cli_models3.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2" Type="http://schemas.openxmlformats.org/officeDocument/2006/relationships/hyperlink" Target="http://www.lse.ac.uk/CATS/Publications/Publications%20PDFs/17_IdentificationAndPrediction_1992.pdf"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lse.ac.uk/CATS/Publications/Publications%20PDFs/LA-Smith,-(2002)-What-Might-We-Learn-from-Climate-Forecasts.pdf" TargetMode="Externa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4umi.com/coleridge/rime/1" TargetMode="External"/><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hyperlink" Target="http://www2.lse.ac.uk/CATS/Publications/Publications%20PDFs/86_SmithStern_Uncertainty_2011.pdf" TargetMode="External"/><Relationship Id="rId13" Type="http://schemas.openxmlformats.org/officeDocument/2006/relationships/hyperlink" Target="http://www2.lse.ac.uk/CATS/Publications/Publications%20Abstracts/76_ConfidenceUncertaintyRelevance_2007_Stainforth-etal.pdf" TargetMode="External"/><Relationship Id="rId18" Type="http://schemas.openxmlformats.org/officeDocument/2006/relationships/hyperlink" Target="http://www2.lse.ac.uk/CATS/Publications/Publications%20Abstracts/40_DisentanglingNonLinearSystems_2000_Smith.pdf" TargetMode="External"/><Relationship Id="rId3" Type="http://schemas.openxmlformats.org/officeDocument/2006/relationships/image" Target="../media/image96.png"/><Relationship Id="rId21" Type="http://schemas.openxmlformats.org/officeDocument/2006/relationships/image" Target="../media/image97.png"/><Relationship Id="rId7" Type="http://schemas.openxmlformats.org/officeDocument/2006/relationships/hyperlink" Target="http://www.nature.com/ngeo/journal/v5/n4/full/ngeo1430.html" TargetMode="External"/><Relationship Id="rId12" Type="http://schemas.openxmlformats.org/officeDocument/2006/relationships/hyperlink" Target="http://www2.lse.ac.uk/CATS/Publications/Publications%20PDFs/75_Stainforth_ConfidenceUncertaintyRelevance_2007.pdf" TargetMode="External"/><Relationship Id="rId17" Type="http://schemas.openxmlformats.org/officeDocument/2006/relationships/hyperlink" Target="http://www2.lse.ac.uk/CATS/Publications/Publications%20PDFs/40_Disentangling_2000.pdf" TargetMode="External"/><Relationship Id="rId2" Type="http://schemas.openxmlformats.org/officeDocument/2006/relationships/image" Target="../media/image95.png"/><Relationship Id="rId16" Type="http://schemas.openxmlformats.org/officeDocument/2006/relationships/hyperlink" Target="http://www2.lse.ac.uk/CATS/Publications/Publications%20PDFs/45_ModelError_2001.pdf" TargetMode="External"/><Relationship Id="rId20" Type="http://schemas.openxmlformats.org/officeDocument/2006/relationships/hyperlink" Target="http://www2.lse.ac.uk/CATS/Publications/Leonard%20Smith%20Publications.aspx" TargetMode="External"/><Relationship Id="rId1" Type="http://schemas.openxmlformats.org/officeDocument/2006/relationships/slideLayout" Target="../slideLayouts/slideLayout6.xml"/><Relationship Id="rId6" Type="http://schemas.openxmlformats.org/officeDocument/2006/relationships/hyperlink" Target="http://www.lse.ac.uk/CATS/Publications/Publications%20PDFs/74_Broecker_PDFs_tellus_2007.pdf" TargetMode="External"/><Relationship Id="rId11" Type="http://schemas.openxmlformats.org/officeDocument/2006/relationships/hyperlink" Target="http://www2.lse.ac.uk/CATS/Publications/Publications%20Abstracts/77_GeomOfModelError_2007_Judd-et%20al.pdf" TargetMode="External"/><Relationship Id="rId5" Type="http://schemas.openxmlformats.org/officeDocument/2006/relationships/hyperlink" Target="http://www.lse.ac.uk/CATS/Publications/Publications%20Abstracts/Du&amp;Smith-PhysicsReviewE-016213-2012.pdf" TargetMode="External"/><Relationship Id="rId15" Type="http://schemas.openxmlformats.org/officeDocument/2006/relationships/hyperlink" Target="http://www2.lse.ac.uk/CATS/Publications/Publications%20Abstracts/46_ClimateForecasts_2002_Smith.pdf" TargetMode="External"/><Relationship Id="rId10" Type="http://schemas.openxmlformats.org/officeDocument/2006/relationships/hyperlink" Target="http://www2.lse.ac.uk/CATS/Publications/Publications%20PDFs/77_Judd_GeomOfModelError_JAS.pdf" TargetMode="External"/><Relationship Id="rId19" Type="http://schemas.openxmlformats.org/officeDocument/2006/relationships/hyperlink" Target="http://www2.lse.ac.uk/CATS/Publications/Publications%20PDFs/35_UncertDynAndPred_1999.pdf" TargetMode="External"/><Relationship Id="rId4" Type="http://schemas.openxmlformats.org/officeDocument/2006/relationships/hyperlink" Target="http://www2.lse.ac.uk/CATS/Publications/Publications%20PDFs/Stainforth&amp;Smith_Nature_correspondence.pdf" TargetMode="External"/><Relationship Id="rId9" Type="http://schemas.openxmlformats.org/officeDocument/2006/relationships/hyperlink" Target="http://www2.lse.ac.uk/CATS/Publications/Publications%20PDFs/78_Weather_Roulette_t.pdf" TargetMode="External"/><Relationship Id="rId14" Type="http://schemas.openxmlformats.org/officeDocument/2006/relationships/hyperlink" Target="http://www2.lse.ac.uk/CATS/Publications/Publications%20PDFs/LA-Smith,-(2002)-What-Might-We-Learn-from-Climate-Forecasts.pd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www.lse.ac.uk/CATS/Publications/Publications%20PDFs/40_Disentangling_2000.pdf" TargetMode="External"/><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hyperlink" Target="http://www.lse.ac.uk/CATS/Publications/Publications%20PDFs/26_AccountabillityAndError_ecmwf1995.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ukcip.org.uk/"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www2.lse.ac.uk/CATS/Publications/Publications%20PDFs/86_SmithStern_Uncertainty_2011.pdf" TargetMode="External"/><Relationship Id="rId13" Type="http://schemas.openxmlformats.org/officeDocument/2006/relationships/hyperlink" Target="http://www2.lse.ac.uk/CATS/Publications/Publications%20Abstracts/76_ConfidenceUncertaintyRelevance_2007_Stainforth-etal.pdf" TargetMode="External"/><Relationship Id="rId18" Type="http://schemas.openxmlformats.org/officeDocument/2006/relationships/hyperlink" Target="http://www2.lse.ac.uk/CATS/Publications/Publications%20Abstracts/40_DisentanglingNonLinearSystems_2000_Smith.pdf" TargetMode="External"/><Relationship Id="rId3" Type="http://schemas.openxmlformats.org/officeDocument/2006/relationships/image" Target="../media/image96.png"/><Relationship Id="rId7" Type="http://schemas.openxmlformats.org/officeDocument/2006/relationships/hyperlink" Target="http://www.lse.ac.uk/CATS/Publications/Publications%20PDFs/74_Broecker_PDFs_tellus_2007.pdf" TargetMode="External"/><Relationship Id="rId12" Type="http://schemas.openxmlformats.org/officeDocument/2006/relationships/hyperlink" Target="http://www2.lse.ac.uk/CATS/Publications/Publications%20PDFs/75_Stainforth_ConfidenceUncertaintyRelevance_2007.pdf" TargetMode="External"/><Relationship Id="rId17" Type="http://schemas.openxmlformats.org/officeDocument/2006/relationships/hyperlink" Target="http://www2.lse.ac.uk/CATS/Publications/Publications%20PDFs/40_Disentangling_2000.pdf" TargetMode="External"/><Relationship Id="rId2" Type="http://schemas.openxmlformats.org/officeDocument/2006/relationships/image" Target="../media/image95.png"/><Relationship Id="rId16" Type="http://schemas.openxmlformats.org/officeDocument/2006/relationships/hyperlink" Target="http://www2.lse.ac.uk/CATS/Publications/Publications%20PDFs/45_ModelError_2001.pdf" TargetMode="External"/><Relationship Id="rId20" Type="http://schemas.openxmlformats.org/officeDocument/2006/relationships/hyperlink" Target="http://www2.lse.ac.uk/CATS/Publications/Leonard%20Smith%20Publications.aspx" TargetMode="External"/><Relationship Id="rId1" Type="http://schemas.openxmlformats.org/officeDocument/2006/relationships/slideLayout" Target="../slideLayouts/slideLayout6.xml"/><Relationship Id="rId6" Type="http://schemas.openxmlformats.org/officeDocument/2006/relationships/hyperlink" Target="http://www.nature.com/ngeo/journal/v5/n4/full/ngeo1430.html" TargetMode="External"/><Relationship Id="rId11" Type="http://schemas.openxmlformats.org/officeDocument/2006/relationships/hyperlink" Target="http://www2.lse.ac.uk/CATS/Publications/Publications%20Abstracts/77_GeomOfModelError_2007_Judd-et%20al.pdf" TargetMode="External"/><Relationship Id="rId5" Type="http://schemas.openxmlformats.org/officeDocument/2006/relationships/hyperlink" Target="http://www.lse.ac.uk/CATS/Publications/Publications%20Abstracts/Du&amp;Smith-PhysicsReviewE-016213-2012.pdf" TargetMode="External"/><Relationship Id="rId15" Type="http://schemas.openxmlformats.org/officeDocument/2006/relationships/hyperlink" Target="http://www2.lse.ac.uk/CATS/Publications/Publications%20Abstracts/46_ClimateForecasts_2002_Smith.pdf" TargetMode="External"/><Relationship Id="rId10" Type="http://schemas.openxmlformats.org/officeDocument/2006/relationships/hyperlink" Target="http://www2.lse.ac.uk/CATS/Publications/Publications%20PDFs/77_Judd_GeomOfModelError_JAS.pdf" TargetMode="External"/><Relationship Id="rId19" Type="http://schemas.openxmlformats.org/officeDocument/2006/relationships/hyperlink" Target="http://www2.lse.ac.uk/CATS/Publications/Publications%20PDFs/35_UncertDynAndPred_1999.pdf" TargetMode="External"/><Relationship Id="rId4" Type="http://schemas.openxmlformats.org/officeDocument/2006/relationships/hyperlink" Target="http://www2.lse.ac.uk/CATS/Publications/Publications%20PDFs/Stainforth&amp;Smith_Nature_correspondence.pdf" TargetMode="External"/><Relationship Id="rId9" Type="http://schemas.openxmlformats.org/officeDocument/2006/relationships/hyperlink" Target="http://www2.lse.ac.uk/CATS/Publications/Publications%20PDFs/78_Weather_Roulette_t.pdf" TargetMode="External"/><Relationship Id="rId14" Type="http://schemas.openxmlformats.org/officeDocument/2006/relationships/hyperlink" Target="http://www2.lse.ac.uk/CATS/Publications/Publications%20PDFs/LA-Smith,-(2002)-What-Might-We-Learn-from-Climate-Forecast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9632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7533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1125538"/>
            <a:ext cx="44767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7"/>
          <p:cNvSpPr>
            <a:spLocks noChangeArrowheads="1"/>
          </p:cNvSpPr>
          <p:nvPr/>
        </p:nvSpPr>
        <p:spPr bwMode="auto">
          <a:xfrm>
            <a:off x="2195513" y="5876925"/>
            <a:ext cx="672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i="0">
                <a:solidFill>
                  <a:srgbClr val="000000"/>
                </a:solidFill>
                <a:hlinkClick r:id="rId3"/>
              </a:rPr>
              <a:t>http://www.metoffice.gov.uk/research/areas/data-assimilation-and-ensembles/ensemble-forecasting/decision-making</a:t>
            </a:r>
            <a:r>
              <a:rPr lang="en-GB" sz="1000" i="0">
                <a:solidFill>
                  <a:srgbClr val="000000"/>
                </a:solidFill>
              </a:rPr>
              <a:t> </a:t>
            </a: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365625"/>
            <a:ext cx="889317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9"/>
          <p:cNvSpPr>
            <a:spLocks noChangeShapeType="1"/>
          </p:cNvSpPr>
          <p:nvPr/>
        </p:nvSpPr>
        <p:spPr bwMode="auto">
          <a:xfrm>
            <a:off x="323850" y="5445224"/>
            <a:ext cx="3311525" cy="0"/>
          </a:xfrm>
          <a:prstGeom prst="line">
            <a:avLst/>
          </a:prstGeom>
          <a:noFill/>
          <a:ln w="2222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10"/>
          <p:cNvSpPr>
            <a:spLocks noChangeShapeType="1"/>
          </p:cNvSpPr>
          <p:nvPr/>
        </p:nvSpPr>
        <p:spPr bwMode="auto">
          <a:xfrm>
            <a:off x="5364163" y="5445224"/>
            <a:ext cx="2808287" cy="0"/>
          </a:xfrm>
          <a:prstGeom prst="line">
            <a:avLst/>
          </a:prstGeom>
          <a:noFill/>
          <a:ln w="2222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Text Box 11"/>
          <p:cNvSpPr txBox="1">
            <a:spLocks noChangeArrowheads="1"/>
          </p:cNvSpPr>
          <p:nvPr/>
        </p:nvSpPr>
        <p:spPr bwMode="auto">
          <a:xfrm>
            <a:off x="1619672" y="6186790"/>
            <a:ext cx="76129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1600" b="1" i="0" dirty="0" smtClean="0">
                <a:solidFill>
                  <a:srgbClr val="0066FF"/>
                </a:solidFill>
              </a:rPr>
              <a:t>Bayesians </a:t>
            </a:r>
            <a:r>
              <a:rPr lang="en-GB" sz="1600" b="1" i="0" dirty="0">
                <a:solidFill>
                  <a:srgbClr val="0066FF"/>
                </a:solidFill>
              </a:rPr>
              <a:t>can do better than this “naïve </a:t>
            </a:r>
            <a:r>
              <a:rPr lang="en-GB" sz="1600" b="1" i="0" dirty="0" smtClean="0">
                <a:solidFill>
                  <a:srgbClr val="0066FF"/>
                </a:solidFill>
              </a:rPr>
              <a:t>probability”, </a:t>
            </a:r>
            <a:r>
              <a:rPr lang="en-GB" sz="1600" b="1" i="0" dirty="0">
                <a:solidFill>
                  <a:srgbClr val="0066FF"/>
                </a:solidFill>
              </a:rPr>
              <a:t>but how much better?</a:t>
            </a:r>
          </a:p>
        </p:txBody>
      </p:sp>
      <p:sp>
        <p:nvSpPr>
          <p:cNvPr id="13" name="Title 1"/>
          <p:cNvSpPr txBox="1">
            <a:spLocks/>
          </p:cNvSpPr>
          <p:nvPr/>
        </p:nvSpPr>
        <p:spPr>
          <a:xfrm>
            <a:off x="827585" y="404813"/>
            <a:ext cx="8784975" cy="463550"/>
          </a:xfrm>
          <a:prstGeom prst="rect">
            <a:avLst/>
          </a:prstGeom>
        </p:spPr>
        <p:txBody>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r>
              <a:rPr lang="en-GB" sz="2400" i="0" kern="0" dirty="0" smtClean="0"/>
              <a:t>Do weather forecasts provide actionable</a:t>
            </a:r>
            <a:r>
              <a:rPr lang="en-GB" sz="2400" i="0" kern="0" dirty="0" smtClean="0"/>
              <a:t> probabilities?</a:t>
            </a:r>
            <a:endParaRPr lang="en-GB" sz="2400" i="0" kern="0" dirty="0"/>
          </a:p>
        </p:txBody>
      </p:sp>
    </p:spTree>
    <p:extLst>
      <p:ext uri="{BB962C8B-B14F-4D97-AF65-F5344CB8AC3E}">
        <p14:creationId xmlns:p14="http://schemas.microsoft.com/office/powerpoint/2010/main" val="18325646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732240" y="116632"/>
            <a:ext cx="2304256" cy="734924"/>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70C0"/>
                </a:solidFill>
              </a:rPr>
              <a:t>Policy Based Science</a:t>
            </a:r>
            <a:endParaRPr lang="en-GB" sz="1600" dirty="0">
              <a:solidFill>
                <a:srgbClr val="0070C0"/>
              </a:solidFill>
            </a:endParaRPr>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7" name="Oval 16"/>
          <p:cNvSpPr/>
          <p:nvPr/>
        </p:nvSpPr>
        <p:spPr>
          <a:xfrm rot="2917654">
            <a:off x="3662271" y="1741659"/>
            <a:ext cx="6264696" cy="457200"/>
          </a:xfrm>
          <a:prstGeom prst="ellipse">
            <a:avLst/>
          </a:prstGeom>
          <a:solidFill>
            <a:srgbClr val="D9D9D9">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0" dirty="0" err="1" smtClean="0">
                <a:solidFill>
                  <a:srgbClr val="0070C0"/>
                </a:solidFill>
              </a:rPr>
              <a:t>Navier</a:t>
            </a:r>
            <a:r>
              <a:rPr lang="en-GB" sz="1600" i="0" dirty="0" smtClean="0">
                <a:solidFill>
                  <a:srgbClr val="0070C0"/>
                </a:solidFill>
              </a:rPr>
              <a:t>-Stokes  Clay Millennium Problem </a:t>
            </a:r>
            <a:endParaRPr lang="en-GB" sz="1600"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Tree>
    <p:extLst>
      <p:ext uri="{BB962C8B-B14F-4D97-AF65-F5344CB8AC3E}">
        <p14:creationId xmlns:p14="http://schemas.microsoft.com/office/powerpoint/2010/main" val="20738910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0"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198884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15" name="Isosceles Triangle 14"/>
          <p:cNvSpPr/>
          <p:nvPr/>
        </p:nvSpPr>
        <p:spPr>
          <a:xfrm>
            <a:off x="971600" y="188640"/>
            <a:ext cx="6768752" cy="3960440"/>
          </a:xfrm>
          <a:prstGeom prst="triangle">
            <a:avLst>
              <a:gd name="adj" fmla="val 50403"/>
            </a:avLst>
          </a:prstGeom>
          <a:noFill/>
          <a:ln w="412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52858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198884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732240" y="116632"/>
            <a:ext cx="2304256" cy="734924"/>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70C0"/>
                </a:solidFill>
              </a:rPr>
              <a:t>Policy Based Science</a:t>
            </a:r>
            <a:endParaRPr lang="en-GB" sz="1600" dirty="0">
              <a:solidFill>
                <a:srgbClr val="0070C0"/>
              </a:solidFill>
            </a:endParaRPr>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7" name="Oval 16"/>
          <p:cNvSpPr/>
          <p:nvPr/>
        </p:nvSpPr>
        <p:spPr>
          <a:xfrm rot="2917654">
            <a:off x="3662271" y="1741659"/>
            <a:ext cx="6264696" cy="457200"/>
          </a:xfrm>
          <a:prstGeom prst="ellipse">
            <a:avLst/>
          </a:prstGeom>
          <a:solidFill>
            <a:srgbClr val="D9D9D9">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0" dirty="0" err="1" smtClean="0">
                <a:solidFill>
                  <a:srgbClr val="0070C0"/>
                </a:solidFill>
              </a:rPr>
              <a:t>Navier</a:t>
            </a:r>
            <a:r>
              <a:rPr lang="en-GB" sz="1600" i="0" dirty="0" smtClean="0">
                <a:solidFill>
                  <a:srgbClr val="0070C0"/>
                </a:solidFill>
              </a:rPr>
              <a:t>-Stokes  Clay Millennium Problem </a:t>
            </a:r>
            <a:endParaRPr lang="en-GB" sz="1600" i="0" dirty="0">
              <a:solidFill>
                <a:srgbClr val="0070C0"/>
              </a:solidFill>
            </a:endParaRPr>
          </a:p>
        </p:txBody>
      </p:sp>
    </p:spTree>
    <p:extLst>
      <p:ext uri="{BB962C8B-B14F-4D97-AF65-F5344CB8AC3E}">
        <p14:creationId xmlns:p14="http://schemas.microsoft.com/office/powerpoint/2010/main" val="29962016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31640" y="44624"/>
            <a:ext cx="3445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400" b="1" i="0" dirty="0" smtClean="0">
                <a:solidFill>
                  <a:srgbClr val="FF0000"/>
                </a:solidFill>
                <a:latin typeface="Times New Roman" pitchFamily="18" charset="0"/>
              </a:rPr>
              <a:t>Improving Predictability</a:t>
            </a:r>
            <a:endParaRPr lang="en-GB" sz="2400" b="1" i="0" dirty="0">
              <a:solidFill>
                <a:srgbClr val="FF0000"/>
              </a:solidFill>
              <a:latin typeface="Times New Roman" pitchFamily="18" charset="0"/>
            </a:endParaRPr>
          </a:p>
        </p:txBody>
      </p:sp>
      <p:sp>
        <p:nvSpPr>
          <p:cNvPr id="20483"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i="0">
              <a:solidFill>
                <a:srgbClr val="000000"/>
              </a:solidFill>
              <a:latin typeface="Times New Roman" pitchFamily="18" charset="0"/>
            </a:endParaRPr>
          </a:p>
        </p:txBody>
      </p:sp>
      <p:sp>
        <p:nvSpPr>
          <p:cNvPr id="20484" name="Text Box 4"/>
          <p:cNvSpPr txBox="1">
            <a:spLocks noChangeArrowheads="1"/>
          </p:cNvSpPr>
          <p:nvPr/>
        </p:nvSpPr>
        <p:spPr bwMode="auto">
          <a:xfrm>
            <a:off x="107504" y="436602"/>
            <a:ext cx="9217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a:solidFill>
                  <a:srgbClr val="0066FF"/>
                </a:solidFill>
                <a:latin typeface="Times New Roman" pitchFamily="18" charset="0"/>
              </a:rPr>
              <a:t>S</a:t>
            </a:r>
            <a:r>
              <a:rPr lang="en-GB" sz="2000" b="1" i="0" dirty="0" smtClean="0">
                <a:solidFill>
                  <a:srgbClr val="0066FF"/>
                </a:solidFill>
                <a:latin typeface="Times New Roman" pitchFamily="18" charset="0"/>
              </a:rPr>
              <a:t>chematic  </a:t>
            </a:r>
            <a:r>
              <a:rPr lang="en-GB" sz="2000" b="1" i="0" dirty="0">
                <a:solidFill>
                  <a:srgbClr val="0066FF"/>
                </a:solidFill>
                <a:latin typeface="Times New Roman" pitchFamily="18" charset="0"/>
              </a:rPr>
              <a:t>view </a:t>
            </a:r>
            <a:r>
              <a:rPr lang="en-GB" sz="2000" b="1" i="0" dirty="0" smtClean="0">
                <a:solidFill>
                  <a:srgbClr val="0066FF"/>
                </a:solidFill>
                <a:latin typeface="Times New Roman" pitchFamily="18" charset="0"/>
              </a:rPr>
              <a:t>of  value added for improving initial condition uncertainty.</a:t>
            </a:r>
            <a:endParaRPr lang="en-GB" sz="2000" b="1" i="0" dirty="0">
              <a:solidFill>
                <a:srgbClr val="0066FF"/>
              </a:solidFill>
              <a:latin typeface="Times New Roman" pitchFamily="18" charset="0"/>
            </a:endParaRPr>
          </a:p>
        </p:txBody>
      </p:sp>
      <p:sp>
        <p:nvSpPr>
          <p:cNvPr id="20485" name="Rectangle 5"/>
          <p:cNvSpPr>
            <a:spLocks noChangeArrowheads="1"/>
          </p:cNvSpPr>
          <p:nvPr/>
        </p:nvSpPr>
        <p:spPr bwMode="auto">
          <a:xfrm>
            <a:off x="179511" y="1196752"/>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20486" name="Line 6"/>
          <p:cNvSpPr>
            <a:spLocks noChangeShapeType="1"/>
          </p:cNvSpPr>
          <p:nvPr/>
        </p:nvSpPr>
        <p:spPr bwMode="auto">
          <a:xfrm>
            <a:off x="1187574" y="1124744"/>
            <a:ext cx="0" cy="4176117"/>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0487" name="Line 7"/>
          <p:cNvSpPr>
            <a:spLocks noChangeShapeType="1"/>
          </p:cNvSpPr>
          <p:nvPr/>
        </p:nvSpPr>
        <p:spPr bwMode="auto">
          <a:xfrm>
            <a:off x="971673" y="4797152"/>
            <a:ext cx="745676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0488" name="Text Box 8"/>
          <p:cNvSpPr txBox="1">
            <a:spLocks noChangeArrowheads="1"/>
          </p:cNvSpPr>
          <p:nvPr/>
        </p:nvSpPr>
        <p:spPr bwMode="auto">
          <a:xfrm>
            <a:off x="3779912" y="4725144"/>
            <a:ext cx="3004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Increasing Real-time Cost</a:t>
            </a:r>
            <a:endParaRPr lang="en-GB" sz="2000" b="1" i="0" dirty="0">
              <a:solidFill>
                <a:srgbClr val="000000"/>
              </a:solidFill>
              <a:latin typeface="Times New Roman" pitchFamily="18" charset="0"/>
            </a:endParaRPr>
          </a:p>
        </p:txBody>
      </p:sp>
      <p:sp>
        <p:nvSpPr>
          <p:cNvPr id="20491" name="Text Box 11"/>
          <p:cNvSpPr txBox="1">
            <a:spLocks noChangeArrowheads="1"/>
          </p:cNvSpPr>
          <p:nvPr/>
        </p:nvSpPr>
        <p:spPr bwMode="auto">
          <a:xfrm>
            <a:off x="589638" y="1124744"/>
            <a:ext cx="45397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100</a:t>
            </a: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a:t>
            </a: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a:t>
            </a: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p:txBody>
      </p:sp>
      <p:sp>
        <p:nvSpPr>
          <p:cNvPr id="20492" name="Text Box 12"/>
          <p:cNvSpPr txBox="1">
            <a:spLocks noChangeArrowheads="1"/>
          </p:cNvSpPr>
          <p:nvPr/>
        </p:nvSpPr>
        <p:spPr bwMode="auto">
          <a:xfrm rot="-5400000">
            <a:off x="-266441" y="3099764"/>
            <a:ext cx="15800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Value Added</a:t>
            </a:r>
            <a:endParaRPr lang="en-GB" sz="2000" b="1" i="0" dirty="0">
              <a:solidFill>
                <a:srgbClr val="000000"/>
              </a:solidFill>
              <a:latin typeface="Times New Roman" pitchFamily="18" charset="0"/>
            </a:endParaRPr>
          </a:p>
        </p:txBody>
      </p:sp>
      <p:sp>
        <p:nvSpPr>
          <p:cNvPr id="20497" name="Text Box 17"/>
          <p:cNvSpPr txBox="1">
            <a:spLocks noChangeArrowheads="1"/>
          </p:cNvSpPr>
          <p:nvPr/>
        </p:nvSpPr>
        <p:spPr bwMode="auto">
          <a:xfrm>
            <a:off x="5312526" y="2996952"/>
            <a:ext cx="3651962"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FF0000"/>
                </a:solidFill>
                <a:latin typeface="Times New Roman" pitchFamily="18" charset="0"/>
              </a:rPr>
              <a:t>OBS Coverage  (Gaps in Space)</a:t>
            </a:r>
            <a:endParaRPr lang="en-GB" sz="2000" b="1" i="0" dirty="0">
              <a:solidFill>
                <a:srgbClr val="FF0000"/>
              </a:solidFill>
              <a:latin typeface="Times New Roman" pitchFamily="18" charset="0"/>
            </a:endParaRPr>
          </a:p>
          <a:p>
            <a:pPr eaLnBrk="1" hangingPunct="1"/>
            <a:r>
              <a:rPr lang="en-GB" sz="2000" b="1" i="0" dirty="0" smtClean="0">
                <a:solidFill>
                  <a:srgbClr val="33CC33"/>
                </a:solidFill>
                <a:latin typeface="Times New Roman" pitchFamily="18" charset="0"/>
              </a:rPr>
              <a:t>OBS Precision   (Noise level)</a:t>
            </a:r>
          </a:p>
          <a:p>
            <a:pPr eaLnBrk="1" hangingPunct="1"/>
            <a:r>
              <a:rPr lang="en-GB" sz="2000" b="1" i="0" dirty="0" smtClean="0">
                <a:solidFill>
                  <a:srgbClr val="0070C0"/>
                </a:solidFill>
                <a:latin typeface="Times New Roman" pitchFamily="18" charset="0"/>
              </a:rPr>
              <a:t>Ensemble Size</a:t>
            </a:r>
            <a:endParaRPr lang="en-GB" sz="2000" b="1" i="0" dirty="0">
              <a:solidFill>
                <a:srgbClr val="0070C0"/>
              </a:solidFill>
              <a:latin typeface="Times New Roman" pitchFamily="18" charset="0"/>
            </a:endParaRPr>
          </a:p>
          <a:p>
            <a:pPr eaLnBrk="1" hangingPunct="1"/>
            <a:r>
              <a:rPr lang="en-GB" sz="2000" b="1" i="0" dirty="0" smtClean="0">
                <a:solidFill>
                  <a:srgbClr val="FFC000"/>
                </a:solidFill>
                <a:latin typeface="Times New Roman" pitchFamily="18" charset="0"/>
              </a:rPr>
              <a:t>Data Assimilation Complexity</a:t>
            </a:r>
          </a:p>
          <a:p>
            <a:pPr eaLnBrk="1" hangingPunct="1"/>
            <a:r>
              <a:rPr lang="en-GB" sz="2000" b="1" i="0" dirty="0">
                <a:solidFill>
                  <a:srgbClr val="FFC000"/>
                </a:solidFill>
                <a:latin typeface="Times New Roman" pitchFamily="18" charset="0"/>
              </a:rPr>
              <a:t> </a:t>
            </a:r>
            <a:r>
              <a:rPr lang="en-GB" sz="2000" b="1" i="0" dirty="0" smtClean="0">
                <a:solidFill>
                  <a:srgbClr val="FFC000"/>
                </a:solidFill>
                <a:latin typeface="Times New Roman" pitchFamily="18" charset="0"/>
              </a:rPr>
              <a:t>  </a:t>
            </a:r>
            <a:r>
              <a:rPr lang="en-GB" sz="2000" b="1" i="0" dirty="0" smtClean="0">
                <a:latin typeface="Times New Roman" pitchFamily="18" charset="0"/>
              </a:rPr>
              <a:t>… plus your favourite here …</a:t>
            </a:r>
            <a:endParaRPr lang="en-GB" sz="2000" b="1" i="0" dirty="0">
              <a:latin typeface="Times New Roman" pitchFamily="18" charset="0"/>
            </a:endParaRPr>
          </a:p>
        </p:txBody>
      </p:sp>
      <p:grpSp>
        <p:nvGrpSpPr>
          <p:cNvPr id="2" name="Group 1"/>
          <p:cNvGrpSpPr/>
          <p:nvPr/>
        </p:nvGrpSpPr>
        <p:grpSpPr>
          <a:xfrm>
            <a:off x="1159995" y="764704"/>
            <a:ext cx="7125536" cy="3476175"/>
            <a:chOff x="943971" y="1340768"/>
            <a:chExt cx="7125536" cy="3476175"/>
          </a:xfrm>
        </p:grpSpPr>
        <p:sp>
          <p:nvSpPr>
            <p:cNvPr id="20498" name="Line 18"/>
            <p:cNvSpPr>
              <a:spLocks noChangeShapeType="1"/>
            </p:cNvSpPr>
            <p:nvPr/>
          </p:nvSpPr>
          <p:spPr bwMode="auto">
            <a:xfrm>
              <a:off x="4788024" y="1340768"/>
              <a:ext cx="0" cy="637684"/>
            </a:xfrm>
            <a:prstGeom prst="line">
              <a:avLst/>
            </a:prstGeom>
            <a:noFill/>
            <a:ln w="381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837657" name="Text Box 25"/>
            <p:cNvSpPr txBox="1">
              <a:spLocks noChangeArrowheads="1"/>
            </p:cNvSpPr>
            <p:nvPr/>
          </p:nvSpPr>
          <p:spPr bwMode="auto">
            <a:xfrm>
              <a:off x="3545885" y="1794302"/>
              <a:ext cx="9541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33CC"/>
                  </a:solidFill>
                  <a:latin typeface="Times New Roman" pitchFamily="18" charset="0"/>
                </a:rPr>
                <a:t>ENS size</a:t>
              </a:r>
              <a:endParaRPr lang="en-GB" sz="1600" b="1" i="0" dirty="0">
                <a:solidFill>
                  <a:srgbClr val="0033CC"/>
                </a:solidFill>
                <a:latin typeface="Times New Roman" pitchFamily="18" charset="0"/>
              </a:endParaRPr>
            </a:p>
          </p:txBody>
        </p:sp>
        <p:sp>
          <p:nvSpPr>
            <p:cNvPr id="29" name="Freeform 15"/>
            <p:cNvSpPr>
              <a:spLocks/>
            </p:cNvSpPr>
            <p:nvPr/>
          </p:nvSpPr>
          <p:spPr bwMode="auto">
            <a:xfrm>
              <a:off x="943971" y="1484785"/>
              <a:ext cx="7125536" cy="333215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58"/>
                <a:gd name="connsiteY0" fmla="*/ 12418 h 12418"/>
                <a:gd name="connsiteX1" fmla="*/ 256 w 10058"/>
                <a:gd name="connsiteY1" fmla="*/ 8522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867 w 10058"/>
                <a:gd name="connsiteY2" fmla="*/ 5567 h 12418"/>
                <a:gd name="connsiteX3" fmla="*/ 2004 w 10058"/>
                <a:gd name="connsiteY3" fmla="*/ 4245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61 w 10058"/>
                <a:gd name="connsiteY5" fmla="*/ 1217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42 w 10058"/>
                <a:gd name="connsiteY5" fmla="*/ 963 h 12418"/>
                <a:gd name="connsiteX6" fmla="*/ 5375 w 10058"/>
                <a:gd name="connsiteY6" fmla="*/ 768 h 12418"/>
                <a:gd name="connsiteX7" fmla="*/ 9935 w 10058"/>
                <a:gd name="connsiteY7" fmla="*/ 342 h 12418"/>
                <a:gd name="connsiteX8" fmla="*/ 10058 w 10058"/>
                <a:gd name="connsiteY8" fmla="*/ 384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 h="12418">
                  <a:moveTo>
                    <a:pt x="0" y="12418"/>
                  </a:moveTo>
                  <a:cubicBezTo>
                    <a:pt x="11" y="12228"/>
                    <a:pt x="208" y="9817"/>
                    <a:pt x="352" y="8675"/>
                  </a:cubicBezTo>
                  <a:cubicBezTo>
                    <a:pt x="496" y="7533"/>
                    <a:pt x="653" y="6365"/>
                    <a:pt x="867" y="5567"/>
                  </a:cubicBezTo>
                  <a:cubicBezTo>
                    <a:pt x="1081" y="4769"/>
                    <a:pt x="1273" y="4501"/>
                    <a:pt x="1638" y="3889"/>
                  </a:cubicBezTo>
                  <a:cubicBezTo>
                    <a:pt x="2003" y="3277"/>
                    <a:pt x="2605" y="2383"/>
                    <a:pt x="3056" y="1895"/>
                  </a:cubicBezTo>
                  <a:cubicBezTo>
                    <a:pt x="3507" y="1407"/>
                    <a:pt x="3956" y="1151"/>
                    <a:pt x="4342" y="963"/>
                  </a:cubicBezTo>
                  <a:cubicBezTo>
                    <a:pt x="4729" y="775"/>
                    <a:pt x="5027" y="964"/>
                    <a:pt x="5375" y="768"/>
                  </a:cubicBezTo>
                  <a:cubicBezTo>
                    <a:pt x="5723" y="572"/>
                    <a:pt x="9488" y="448"/>
                    <a:pt x="9935" y="342"/>
                  </a:cubicBezTo>
                  <a:cubicBezTo>
                    <a:pt x="10114" y="-529"/>
                    <a:pt x="9906" y="562"/>
                    <a:pt x="10058" y="384"/>
                  </a:cubicBezTo>
                </a:path>
              </a:pathLst>
            </a:custGeom>
            <a:noFill/>
            <a:ln w="57150" cap="rnd" cmpd="sng">
              <a:solidFill>
                <a:srgbClr val="0070C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4" name="Group 3"/>
          <p:cNvGrpSpPr/>
          <p:nvPr/>
        </p:nvGrpSpPr>
        <p:grpSpPr>
          <a:xfrm>
            <a:off x="1144357" y="1063124"/>
            <a:ext cx="7357198" cy="3179207"/>
            <a:chOff x="928333" y="1639188"/>
            <a:chExt cx="7357198" cy="3179207"/>
          </a:xfrm>
        </p:grpSpPr>
        <p:sp>
          <p:nvSpPr>
            <p:cNvPr id="20495" name="Freeform 15"/>
            <p:cNvSpPr>
              <a:spLocks/>
            </p:cNvSpPr>
            <p:nvPr/>
          </p:nvSpPr>
          <p:spPr bwMode="auto">
            <a:xfrm>
              <a:off x="928333" y="1772817"/>
              <a:ext cx="7357198" cy="304557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385"/>
                <a:gd name="connsiteY0" fmla="*/ 11350 h 11350"/>
                <a:gd name="connsiteX1" fmla="*/ 583 w 10385"/>
                <a:gd name="connsiteY1" fmla="*/ 8522 h 11350"/>
                <a:gd name="connsiteX2" fmla="*/ 785 w 10385"/>
                <a:gd name="connsiteY2" fmla="*/ 6801 h 11350"/>
                <a:gd name="connsiteX3" fmla="*/ 1194 w 10385"/>
                <a:gd name="connsiteY3" fmla="*/ 5567 h 11350"/>
                <a:gd name="connsiteX4" fmla="*/ 2331 w 10385"/>
                <a:gd name="connsiteY4" fmla="*/ 4245 h 11350"/>
                <a:gd name="connsiteX5" fmla="*/ 3422 w 10385"/>
                <a:gd name="connsiteY5" fmla="*/ 3167 h 11350"/>
                <a:gd name="connsiteX6" fmla="*/ 4881 w 10385"/>
                <a:gd name="connsiteY6" fmla="*/ 1471 h 11350"/>
                <a:gd name="connsiteX7" fmla="*/ 5702 w 10385"/>
                <a:gd name="connsiteY7" fmla="*/ 768 h 11350"/>
                <a:gd name="connsiteX8" fmla="*/ 10262 w 10385"/>
                <a:gd name="connsiteY8" fmla="*/ 342 h 11350"/>
                <a:gd name="connsiteX9" fmla="*/ 10385 w 10385"/>
                <a:gd name="connsiteY9" fmla="*/ 384 h 11350"/>
                <a:gd name="connsiteX0" fmla="*/ 0 w 10385"/>
                <a:gd name="connsiteY0" fmla="*/ 11350 h 11350"/>
                <a:gd name="connsiteX1" fmla="*/ 583 w 10385"/>
                <a:gd name="connsiteY1" fmla="*/ 8522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5798 w 10385"/>
                <a:gd name="connsiteY7" fmla="*/ 768 h 11350"/>
                <a:gd name="connsiteX8" fmla="*/ 6453 w 10385"/>
                <a:gd name="connsiteY8" fmla="*/ 565 h 11350"/>
                <a:gd name="connsiteX9" fmla="*/ 10262 w 10385"/>
                <a:gd name="connsiteY9" fmla="*/ 342 h 11350"/>
                <a:gd name="connsiteX10" fmla="*/ 10385 w 10385"/>
                <a:gd name="connsiteY10"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71 w 10385"/>
                <a:gd name="connsiteY3" fmla="*/ 5822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580 w 10385"/>
                <a:gd name="connsiteY2" fmla="*/ 7245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5" h="11350">
                  <a:moveTo>
                    <a:pt x="0" y="11350"/>
                  </a:moveTo>
                  <a:cubicBezTo>
                    <a:pt x="11" y="11160"/>
                    <a:pt x="725" y="10223"/>
                    <a:pt x="988" y="9539"/>
                  </a:cubicBezTo>
                  <a:cubicBezTo>
                    <a:pt x="1251" y="8855"/>
                    <a:pt x="1186" y="7949"/>
                    <a:pt x="1580" y="7245"/>
                  </a:cubicBezTo>
                  <a:cubicBezTo>
                    <a:pt x="1974" y="6541"/>
                    <a:pt x="2862" y="5950"/>
                    <a:pt x="3352" y="5313"/>
                  </a:cubicBezTo>
                  <a:cubicBezTo>
                    <a:pt x="3842" y="4676"/>
                    <a:pt x="4207" y="4027"/>
                    <a:pt x="4520" y="3421"/>
                  </a:cubicBezTo>
                  <a:cubicBezTo>
                    <a:pt x="4833" y="2815"/>
                    <a:pt x="5015" y="2099"/>
                    <a:pt x="5228" y="1674"/>
                  </a:cubicBezTo>
                  <a:cubicBezTo>
                    <a:pt x="5441" y="1249"/>
                    <a:pt x="5594" y="1055"/>
                    <a:pt x="5798" y="870"/>
                  </a:cubicBezTo>
                  <a:cubicBezTo>
                    <a:pt x="6002" y="685"/>
                    <a:pt x="5738" y="695"/>
                    <a:pt x="6453" y="565"/>
                  </a:cubicBezTo>
                  <a:cubicBezTo>
                    <a:pt x="7174" y="486"/>
                    <a:pt x="9494" y="389"/>
                    <a:pt x="10262" y="342"/>
                  </a:cubicBezTo>
                  <a:cubicBezTo>
                    <a:pt x="10441" y="-529"/>
                    <a:pt x="10233" y="562"/>
                    <a:pt x="10385" y="384"/>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0" name="Text Box 25"/>
            <p:cNvSpPr txBox="1">
              <a:spLocks noChangeArrowheads="1"/>
            </p:cNvSpPr>
            <p:nvPr/>
          </p:nvSpPr>
          <p:spPr bwMode="auto">
            <a:xfrm>
              <a:off x="2555776" y="3522494"/>
              <a:ext cx="1453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B050"/>
                  </a:solidFill>
                  <a:latin typeface="Times New Roman" pitchFamily="18" charset="0"/>
                </a:rPr>
                <a:t>OBS Precision</a:t>
              </a:r>
              <a:endParaRPr lang="en-GB" sz="1600" b="1" i="0" dirty="0">
                <a:solidFill>
                  <a:srgbClr val="00B050"/>
                </a:solidFill>
                <a:latin typeface="Times New Roman" pitchFamily="18" charset="0"/>
              </a:endParaRPr>
            </a:p>
          </p:txBody>
        </p:sp>
        <p:sp>
          <p:nvSpPr>
            <p:cNvPr id="31" name="Line 18"/>
            <p:cNvSpPr>
              <a:spLocks noChangeShapeType="1"/>
            </p:cNvSpPr>
            <p:nvPr/>
          </p:nvSpPr>
          <p:spPr bwMode="auto">
            <a:xfrm>
              <a:off x="5364088" y="1639188"/>
              <a:ext cx="0" cy="637684"/>
            </a:xfrm>
            <a:prstGeom prst="line">
              <a:avLst/>
            </a:prstGeom>
            <a:noFill/>
            <a:ln w="38100">
              <a:solidFill>
                <a:srgbClr val="33CC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5" name="Group 4"/>
          <p:cNvGrpSpPr/>
          <p:nvPr/>
        </p:nvGrpSpPr>
        <p:grpSpPr>
          <a:xfrm>
            <a:off x="1149920" y="1639188"/>
            <a:ext cx="7278521" cy="2642529"/>
            <a:chOff x="933896" y="2215252"/>
            <a:chExt cx="7278521" cy="2642529"/>
          </a:xfrm>
        </p:grpSpPr>
        <p:sp>
          <p:nvSpPr>
            <p:cNvPr id="20490" name="Text Box 10"/>
            <p:cNvSpPr txBox="1">
              <a:spLocks noChangeArrowheads="1"/>
            </p:cNvSpPr>
            <p:nvPr/>
          </p:nvSpPr>
          <p:spPr bwMode="auto">
            <a:xfrm>
              <a:off x="2765474" y="4293096"/>
              <a:ext cx="13883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i="0" dirty="0" smtClean="0">
                  <a:solidFill>
                    <a:srgbClr val="FFC000"/>
                  </a:solidFill>
                  <a:latin typeface="Times New Roman" pitchFamily="18" charset="0"/>
                </a:rPr>
                <a:t>DA Scheme(s)</a:t>
              </a:r>
              <a:endParaRPr lang="en-GB" sz="1600" i="0" dirty="0">
                <a:solidFill>
                  <a:srgbClr val="FFC000"/>
                </a:solidFill>
                <a:latin typeface="Times New Roman" pitchFamily="18" charset="0"/>
              </a:endParaRPr>
            </a:p>
          </p:txBody>
        </p:sp>
        <p:sp>
          <p:nvSpPr>
            <p:cNvPr id="28" name="Freeform 15"/>
            <p:cNvSpPr>
              <a:spLocks/>
            </p:cNvSpPr>
            <p:nvPr/>
          </p:nvSpPr>
          <p:spPr bwMode="auto">
            <a:xfrm>
              <a:off x="933896" y="2385239"/>
              <a:ext cx="7278521" cy="247254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974 w 10993"/>
                <a:gd name="connsiteY0" fmla="*/ 10078 h 10078"/>
                <a:gd name="connsiteX1" fmla="*/ 1191 w 10993"/>
                <a:gd name="connsiteY1" fmla="*/ 8522 h 10078"/>
                <a:gd name="connsiteX2" fmla="*/ 6 w 10993"/>
                <a:gd name="connsiteY2" fmla="*/ 6547 h 10078"/>
                <a:gd name="connsiteX3" fmla="*/ 1802 w 10993"/>
                <a:gd name="connsiteY3" fmla="*/ 5567 h 10078"/>
                <a:gd name="connsiteX4" fmla="*/ 2939 w 10993"/>
                <a:gd name="connsiteY4" fmla="*/ 4245 h 10078"/>
                <a:gd name="connsiteX5" fmla="*/ 4030 w 10993"/>
                <a:gd name="connsiteY5" fmla="*/ 3167 h 10078"/>
                <a:gd name="connsiteX6" fmla="*/ 5489 w 10993"/>
                <a:gd name="connsiteY6" fmla="*/ 1471 h 10078"/>
                <a:gd name="connsiteX7" fmla="*/ 6310 w 10993"/>
                <a:gd name="connsiteY7" fmla="*/ 768 h 10078"/>
                <a:gd name="connsiteX8" fmla="*/ 10870 w 10993"/>
                <a:gd name="connsiteY8" fmla="*/ 342 h 10078"/>
                <a:gd name="connsiteX9" fmla="*/ 10993 w 10993"/>
                <a:gd name="connsiteY9" fmla="*/ 384 h 10078"/>
                <a:gd name="connsiteX0" fmla="*/ 982 w 11001"/>
                <a:gd name="connsiteY0" fmla="*/ 10078 h 10078"/>
                <a:gd name="connsiteX1" fmla="*/ 14 w 11001"/>
                <a:gd name="connsiteY1" fmla="*/ 6547 h 10078"/>
                <a:gd name="connsiteX2" fmla="*/ 1810 w 11001"/>
                <a:gd name="connsiteY2" fmla="*/ 5567 h 10078"/>
                <a:gd name="connsiteX3" fmla="*/ 2947 w 11001"/>
                <a:gd name="connsiteY3" fmla="*/ 4245 h 10078"/>
                <a:gd name="connsiteX4" fmla="*/ 4038 w 11001"/>
                <a:gd name="connsiteY4" fmla="*/ 3167 h 10078"/>
                <a:gd name="connsiteX5" fmla="*/ 5497 w 11001"/>
                <a:gd name="connsiteY5" fmla="*/ 1471 h 10078"/>
                <a:gd name="connsiteX6" fmla="*/ 6318 w 11001"/>
                <a:gd name="connsiteY6" fmla="*/ 768 h 10078"/>
                <a:gd name="connsiteX7" fmla="*/ 10878 w 11001"/>
                <a:gd name="connsiteY7" fmla="*/ 342 h 10078"/>
                <a:gd name="connsiteX8" fmla="*/ 11001 w 11001"/>
                <a:gd name="connsiteY8" fmla="*/ 384 h 10078"/>
                <a:gd name="connsiteX0" fmla="*/ 0 w 10987"/>
                <a:gd name="connsiteY0" fmla="*/ 6547 h 6547"/>
                <a:gd name="connsiteX1" fmla="*/ 1796 w 10987"/>
                <a:gd name="connsiteY1" fmla="*/ 5567 h 6547"/>
                <a:gd name="connsiteX2" fmla="*/ 2933 w 10987"/>
                <a:gd name="connsiteY2" fmla="*/ 4245 h 6547"/>
                <a:gd name="connsiteX3" fmla="*/ 4024 w 10987"/>
                <a:gd name="connsiteY3" fmla="*/ 3167 h 6547"/>
                <a:gd name="connsiteX4" fmla="*/ 5483 w 10987"/>
                <a:gd name="connsiteY4" fmla="*/ 1471 h 6547"/>
                <a:gd name="connsiteX5" fmla="*/ 6304 w 10987"/>
                <a:gd name="connsiteY5" fmla="*/ 768 h 6547"/>
                <a:gd name="connsiteX6" fmla="*/ 10864 w 10987"/>
                <a:gd name="connsiteY6" fmla="*/ 342 h 6547"/>
                <a:gd name="connsiteX7" fmla="*/ 10987 w 10987"/>
                <a:gd name="connsiteY7" fmla="*/ 384 h 6547"/>
                <a:gd name="connsiteX0" fmla="*/ 0 w 10000"/>
                <a:gd name="connsiteY0" fmla="*/ 9413 h 9413"/>
                <a:gd name="connsiteX1" fmla="*/ 1635 w 10000"/>
                <a:gd name="connsiteY1" fmla="*/ 7916 h 9413"/>
                <a:gd name="connsiteX2" fmla="*/ 2670 w 10000"/>
                <a:gd name="connsiteY2" fmla="*/ 5897 h 9413"/>
                <a:gd name="connsiteX3" fmla="*/ 3663 w 10000"/>
                <a:gd name="connsiteY3" fmla="*/ 4250 h 9413"/>
                <a:gd name="connsiteX4" fmla="*/ 4990 w 10000"/>
                <a:gd name="connsiteY4" fmla="*/ 1660 h 9413"/>
                <a:gd name="connsiteX5" fmla="*/ 5738 w 10000"/>
                <a:gd name="connsiteY5" fmla="*/ 586 h 9413"/>
                <a:gd name="connsiteX6" fmla="*/ 10000 w 10000"/>
                <a:gd name="connsiteY6" fmla="*/ 0 h 9413"/>
                <a:gd name="connsiteX0" fmla="*/ 0 w 9351"/>
                <a:gd name="connsiteY0" fmla="*/ 14952 h 14952"/>
                <a:gd name="connsiteX1" fmla="*/ 1635 w 9351"/>
                <a:gd name="connsiteY1" fmla="*/ 13362 h 14952"/>
                <a:gd name="connsiteX2" fmla="*/ 2670 w 9351"/>
                <a:gd name="connsiteY2" fmla="*/ 11217 h 14952"/>
                <a:gd name="connsiteX3" fmla="*/ 3663 w 9351"/>
                <a:gd name="connsiteY3" fmla="*/ 9467 h 14952"/>
                <a:gd name="connsiteX4" fmla="*/ 4990 w 9351"/>
                <a:gd name="connsiteY4" fmla="*/ 6716 h 14952"/>
                <a:gd name="connsiteX5" fmla="*/ 5738 w 9351"/>
                <a:gd name="connsiteY5" fmla="*/ 5575 h 14952"/>
                <a:gd name="connsiteX6" fmla="*/ 9351 w 9351"/>
                <a:gd name="connsiteY6" fmla="*/ 0 h 14952"/>
                <a:gd name="connsiteX0" fmla="*/ 0 w 10000"/>
                <a:gd name="connsiteY0" fmla="*/ 10000 h 10000"/>
                <a:gd name="connsiteX1" fmla="*/ 1748 w 10000"/>
                <a:gd name="connsiteY1" fmla="*/ 8937 h 10000"/>
                <a:gd name="connsiteX2" fmla="*/ 2855 w 10000"/>
                <a:gd name="connsiteY2" fmla="*/ 7502 h 10000"/>
                <a:gd name="connsiteX3" fmla="*/ 3917 w 10000"/>
                <a:gd name="connsiteY3" fmla="*/ 6332 h 10000"/>
                <a:gd name="connsiteX4" fmla="*/ 5336 w 10000"/>
                <a:gd name="connsiteY4" fmla="*/ 4492 h 10000"/>
                <a:gd name="connsiteX5" fmla="*/ 6867 w 10000"/>
                <a:gd name="connsiteY5" fmla="*/ 307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10000"/>
                  </a:moveTo>
                  <a:cubicBezTo>
                    <a:pt x="135" y="9183"/>
                    <a:pt x="1273" y="9353"/>
                    <a:pt x="1748" y="8937"/>
                  </a:cubicBezTo>
                  <a:cubicBezTo>
                    <a:pt x="2224" y="8520"/>
                    <a:pt x="2494" y="7936"/>
                    <a:pt x="2855" y="7502"/>
                  </a:cubicBezTo>
                  <a:cubicBezTo>
                    <a:pt x="3216" y="7068"/>
                    <a:pt x="3503" y="6833"/>
                    <a:pt x="3917" y="6332"/>
                  </a:cubicBezTo>
                  <a:cubicBezTo>
                    <a:pt x="4330" y="5831"/>
                    <a:pt x="4844" y="5496"/>
                    <a:pt x="5336" y="4492"/>
                  </a:cubicBezTo>
                  <a:cubicBezTo>
                    <a:pt x="5828" y="3488"/>
                    <a:pt x="5974" y="503"/>
                    <a:pt x="6867" y="307"/>
                  </a:cubicBezTo>
                  <a:cubicBezTo>
                    <a:pt x="7760" y="109"/>
                    <a:pt x="9050" y="87"/>
                    <a:pt x="10000" y="0"/>
                  </a:cubicBezTo>
                </a:path>
              </a:pathLst>
            </a:custGeom>
            <a:noFill/>
            <a:ln w="57150" cap="rnd" cmpd="sng">
              <a:solidFill>
                <a:srgbClr val="FFC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2" name="Line 18"/>
            <p:cNvSpPr>
              <a:spLocks noChangeShapeType="1"/>
            </p:cNvSpPr>
            <p:nvPr/>
          </p:nvSpPr>
          <p:spPr bwMode="auto">
            <a:xfrm>
              <a:off x="6012160" y="2215252"/>
              <a:ext cx="0" cy="637684"/>
            </a:xfrm>
            <a:prstGeom prst="line">
              <a:avLst/>
            </a:prstGeom>
            <a:noFill/>
            <a:ln w="38100">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3" name="Group 2"/>
          <p:cNvGrpSpPr/>
          <p:nvPr/>
        </p:nvGrpSpPr>
        <p:grpSpPr>
          <a:xfrm>
            <a:off x="1259633" y="1510458"/>
            <a:ext cx="7242874" cy="2462562"/>
            <a:chOff x="1043609" y="2086522"/>
            <a:chExt cx="7242874" cy="2462562"/>
          </a:xfrm>
        </p:grpSpPr>
        <p:sp>
          <p:nvSpPr>
            <p:cNvPr id="20494" name="Text Box 14"/>
            <p:cNvSpPr txBox="1">
              <a:spLocks noChangeArrowheads="1"/>
            </p:cNvSpPr>
            <p:nvPr/>
          </p:nvSpPr>
          <p:spPr bwMode="auto">
            <a:xfrm>
              <a:off x="2611521" y="2385239"/>
              <a:ext cx="14782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FF0000"/>
                  </a:solidFill>
                  <a:latin typeface="Times New Roman" pitchFamily="18" charset="0"/>
                </a:rPr>
                <a:t>OBS Coverage</a:t>
              </a:r>
              <a:endParaRPr lang="en-GB" sz="1600" b="1" i="0" dirty="0">
                <a:solidFill>
                  <a:srgbClr val="FF0000"/>
                </a:solidFill>
                <a:latin typeface="Times New Roman" pitchFamily="18" charset="0"/>
              </a:endParaRPr>
            </a:p>
          </p:txBody>
        </p:sp>
        <p:sp>
          <p:nvSpPr>
            <p:cNvPr id="27" name="Freeform 15"/>
            <p:cNvSpPr>
              <a:spLocks/>
            </p:cNvSpPr>
            <p:nvPr/>
          </p:nvSpPr>
          <p:spPr bwMode="auto">
            <a:xfrm>
              <a:off x="1043609" y="2086522"/>
              <a:ext cx="7242874" cy="246256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1965 w 10019"/>
                <a:gd name="connsiteY5" fmla="*/ 4245 h 10078"/>
                <a:gd name="connsiteX6" fmla="*/ 3056 w 10019"/>
                <a:gd name="connsiteY6" fmla="*/ 3167 h 10078"/>
                <a:gd name="connsiteX7" fmla="*/ 4515 w 10019"/>
                <a:gd name="connsiteY7" fmla="*/ 1471 h 10078"/>
                <a:gd name="connsiteX8" fmla="*/ 5336 w 10019"/>
                <a:gd name="connsiteY8" fmla="*/ 768 h 10078"/>
                <a:gd name="connsiteX9" fmla="*/ 9896 w 10019"/>
                <a:gd name="connsiteY9" fmla="*/ 342 h 10078"/>
                <a:gd name="connsiteX10" fmla="*/ 10019 w 10019"/>
                <a:gd name="connsiteY10"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17 w 10019"/>
                <a:gd name="connsiteY7" fmla="*/ 1277 h 10078"/>
                <a:gd name="connsiteX8" fmla="*/ 9896 w 10019"/>
                <a:gd name="connsiteY8" fmla="*/ 342 h 10078"/>
                <a:gd name="connsiteX9" fmla="*/ 10019 w 10019"/>
                <a:gd name="connsiteY9" fmla="*/ 384 h 10078"/>
                <a:gd name="connsiteX0" fmla="*/ 0 w 10019"/>
                <a:gd name="connsiteY0" fmla="*/ 9696 h 9696"/>
                <a:gd name="connsiteX1" fmla="*/ 217 w 10019"/>
                <a:gd name="connsiteY1" fmla="*/ 8140 h 9696"/>
                <a:gd name="connsiteX2" fmla="*/ 419 w 10019"/>
                <a:gd name="connsiteY2" fmla="*/ 6419 h 9696"/>
                <a:gd name="connsiteX3" fmla="*/ 828 w 10019"/>
                <a:gd name="connsiteY3" fmla="*/ 5185 h 9696"/>
                <a:gd name="connsiteX4" fmla="*/ 1802 w 10019"/>
                <a:gd name="connsiteY4" fmla="*/ 3373 h 9696"/>
                <a:gd name="connsiteX5" fmla="*/ 3095 w 10019"/>
                <a:gd name="connsiteY5" fmla="*/ 2276 h 9696"/>
                <a:gd name="connsiteX6" fmla="*/ 4515 w 10019"/>
                <a:gd name="connsiteY6" fmla="*/ 1089 h 9696"/>
                <a:gd name="connsiteX7" fmla="*/ 5317 w 10019"/>
                <a:gd name="connsiteY7" fmla="*/ 895 h 9696"/>
                <a:gd name="connsiteX8" fmla="*/ 9954 w 10019"/>
                <a:gd name="connsiteY8" fmla="*/ 519 h 9696"/>
                <a:gd name="connsiteX9" fmla="*/ 10019 w 10019"/>
                <a:gd name="connsiteY9" fmla="*/ 2 h 9696"/>
                <a:gd name="connsiteX0" fmla="*/ 0 w 9935"/>
                <a:gd name="connsiteY0" fmla="*/ 9465 h 9465"/>
                <a:gd name="connsiteX1" fmla="*/ 217 w 9935"/>
                <a:gd name="connsiteY1" fmla="*/ 7860 h 9465"/>
                <a:gd name="connsiteX2" fmla="*/ 418 w 9935"/>
                <a:gd name="connsiteY2" fmla="*/ 6085 h 9465"/>
                <a:gd name="connsiteX3" fmla="*/ 826 w 9935"/>
                <a:gd name="connsiteY3" fmla="*/ 4813 h 9465"/>
                <a:gd name="connsiteX4" fmla="*/ 1799 w 9935"/>
                <a:gd name="connsiteY4" fmla="*/ 2944 h 9465"/>
                <a:gd name="connsiteX5" fmla="*/ 3089 w 9935"/>
                <a:gd name="connsiteY5" fmla="*/ 1812 h 9465"/>
                <a:gd name="connsiteX6" fmla="*/ 4506 w 9935"/>
                <a:gd name="connsiteY6" fmla="*/ 588 h 9465"/>
                <a:gd name="connsiteX7" fmla="*/ 5307 w 9935"/>
                <a:gd name="connsiteY7" fmla="*/ 388 h 9465"/>
                <a:gd name="connsiteX8" fmla="*/ 9935 w 9935"/>
                <a:gd name="connsiteY8" fmla="*/ 0 h 9465"/>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109 w 10271"/>
                <a:gd name="connsiteY5" fmla="*/ 1914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4 w 10271"/>
                <a:gd name="connsiteY1" fmla="*/ 7805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51 w 10322"/>
                <a:gd name="connsiteY0" fmla="*/ 10000 h 10000"/>
                <a:gd name="connsiteX1" fmla="*/ 95 w 10322"/>
                <a:gd name="connsiteY1" fmla="*/ 7805 h 10000"/>
                <a:gd name="connsiteX2" fmla="*/ 472 w 10322"/>
                <a:gd name="connsiteY2" fmla="*/ 6429 h 10000"/>
                <a:gd name="connsiteX3" fmla="*/ 882 w 10322"/>
                <a:gd name="connsiteY3" fmla="*/ 5085 h 10000"/>
                <a:gd name="connsiteX4" fmla="*/ 1862 w 10322"/>
                <a:gd name="connsiteY4" fmla="*/ 3110 h 10000"/>
                <a:gd name="connsiteX5" fmla="*/ 3102 w 10322"/>
                <a:gd name="connsiteY5" fmla="*/ 1083 h 10000"/>
                <a:gd name="connsiteX6" fmla="*/ 5393 w 10322"/>
                <a:gd name="connsiteY6" fmla="*/ 410 h 10000"/>
                <a:gd name="connsiteX7" fmla="*/ 10322 w 10322"/>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1" h="10000">
                  <a:moveTo>
                    <a:pt x="0" y="10000"/>
                  </a:moveTo>
                  <a:cubicBezTo>
                    <a:pt x="11" y="9793"/>
                    <a:pt x="199" y="8853"/>
                    <a:pt x="276" y="7972"/>
                  </a:cubicBezTo>
                  <a:cubicBezTo>
                    <a:pt x="353" y="7091"/>
                    <a:pt x="346" y="5715"/>
                    <a:pt x="460" y="4711"/>
                  </a:cubicBezTo>
                  <a:cubicBezTo>
                    <a:pt x="574" y="3707"/>
                    <a:pt x="527" y="2551"/>
                    <a:pt x="959" y="1946"/>
                  </a:cubicBezTo>
                  <a:cubicBezTo>
                    <a:pt x="1331" y="1510"/>
                    <a:pt x="2321" y="1339"/>
                    <a:pt x="3051" y="1083"/>
                  </a:cubicBezTo>
                  <a:cubicBezTo>
                    <a:pt x="3781" y="827"/>
                    <a:pt x="4139" y="590"/>
                    <a:pt x="5342" y="410"/>
                  </a:cubicBezTo>
                  <a:cubicBezTo>
                    <a:pt x="5691" y="197"/>
                    <a:pt x="9822" y="116"/>
                    <a:pt x="10271" y="0"/>
                  </a:cubicBezTo>
                </a:path>
              </a:pathLst>
            </a:custGeom>
            <a:noFill/>
            <a:ln w="57150" cap="rnd"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3" name="Line 18"/>
            <p:cNvSpPr>
              <a:spLocks noChangeShapeType="1"/>
            </p:cNvSpPr>
            <p:nvPr/>
          </p:nvSpPr>
          <p:spPr bwMode="auto">
            <a:xfrm>
              <a:off x="1763688" y="2215252"/>
              <a:ext cx="0" cy="637684"/>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sp>
        <p:nvSpPr>
          <p:cNvPr id="34" name="Text Box 4"/>
          <p:cNvSpPr txBox="1">
            <a:spLocks noChangeArrowheads="1"/>
          </p:cNvSpPr>
          <p:nvPr/>
        </p:nvSpPr>
        <p:spPr bwMode="auto">
          <a:xfrm>
            <a:off x="1913285" y="5048016"/>
            <a:ext cx="748325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b="1" i="0" dirty="0" smtClean="0">
                <a:latin typeface="Times New Roman" pitchFamily="18" charset="0"/>
              </a:rPr>
              <a:t>These curves are not independent. </a:t>
            </a:r>
          </a:p>
          <a:p>
            <a:pPr eaLnBrk="1" hangingPunct="1"/>
            <a:r>
              <a:rPr lang="en-GB" b="1" i="0" dirty="0" smtClean="0">
                <a:latin typeface="Times New Roman" pitchFamily="18" charset="0"/>
              </a:rPr>
              <a:t>The curves vary with the target.</a:t>
            </a:r>
          </a:p>
          <a:p>
            <a:pPr eaLnBrk="1" hangingPunct="1"/>
            <a:r>
              <a:rPr lang="en-GB" b="1" i="0" dirty="0" smtClean="0">
                <a:latin typeface="Times New Roman" pitchFamily="18" charset="0"/>
              </a:rPr>
              <a:t>Development costs start from different legacy baselines</a:t>
            </a:r>
          </a:p>
          <a:p>
            <a:pPr eaLnBrk="1" hangingPunct="1"/>
            <a:r>
              <a:rPr lang="en-GB" b="1" i="0" dirty="0" smtClean="0">
                <a:latin typeface="Times New Roman" pitchFamily="18" charset="0"/>
              </a:rPr>
              <a:t>Historically these “optimised” separately  (?draw on separate budgets?)</a:t>
            </a:r>
          </a:p>
          <a:p>
            <a:pPr eaLnBrk="1" hangingPunct="1"/>
            <a:r>
              <a:rPr lang="en-GB" b="1" i="0" dirty="0" smtClean="0">
                <a:solidFill>
                  <a:srgbClr val="FF0000"/>
                </a:solidFill>
                <a:latin typeface="Times New Roman" pitchFamily="18" charset="0"/>
              </a:rPr>
              <a:t>How to measure “value added” in this context? </a:t>
            </a:r>
            <a:endParaRPr lang="en-GB" b="1" i="0" dirty="0">
              <a:solidFill>
                <a:srgbClr val="FF0000"/>
              </a:solidFill>
              <a:latin typeface="Times New Roman" pitchFamily="18" charset="0"/>
            </a:endParaRPr>
          </a:p>
        </p:txBody>
      </p:sp>
      <p:grpSp>
        <p:nvGrpSpPr>
          <p:cNvPr id="6" name="Group 5"/>
          <p:cNvGrpSpPr/>
          <p:nvPr/>
        </p:nvGrpSpPr>
        <p:grpSpPr>
          <a:xfrm>
            <a:off x="6360890" y="2092786"/>
            <a:ext cx="2603598" cy="760150"/>
            <a:chOff x="6144866" y="2668850"/>
            <a:chExt cx="2603598" cy="760150"/>
          </a:xfrm>
        </p:grpSpPr>
        <p:sp>
          <p:nvSpPr>
            <p:cNvPr id="20499" name="Text Box 19"/>
            <p:cNvSpPr txBox="1">
              <a:spLocks noChangeArrowheads="1"/>
            </p:cNvSpPr>
            <p:nvPr/>
          </p:nvSpPr>
          <p:spPr bwMode="auto">
            <a:xfrm>
              <a:off x="6387363" y="3028890"/>
              <a:ext cx="20010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l-GR" sz="2000" b="1" i="0" dirty="0" smtClean="0">
                  <a:solidFill>
                    <a:srgbClr val="00B0F0"/>
                  </a:solidFill>
                  <a:latin typeface="Times New Roman" pitchFamily="18" charset="0"/>
                </a:rPr>
                <a:t>α</a:t>
              </a:r>
              <a:r>
                <a:rPr lang="en-GB" sz="2000" b="1" i="0" dirty="0" smtClean="0">
                  <a:solidFill>
                    <a:srgbClr val="00B0F0"/>
                  </a:solidFill>
                  <a:latin typeface="Times New Roman" pitchFamily="18" charset="0"/>
                </a:rPr>
                <a:t>  threshold  - - -</a:t>
              </a:r>
              <a:endParaRPr lang="en-GB" sz="2000" b="1" i="0" dirty="0">
                <a:solidFill>
                  <a:srgbClr val="00B0F0"/>
                </a:solidFill>
                <a:latin typeface="Times New Roman" pitchFamily="18" charset="0"/>
              </a:endParaRPr>
            </a:p>
          </p:txBody>
        </p:sp>
        <p:sp>
          <p:nvSpPr>
            <p:cNvPr id="39" name="Text Box 16"/>
            <p:cNvSpPr txBox="1">
              <a:spLocks noChangeArrowheads="1"/>
            </p:cNvSpPr>
            <p:nvPr/>
          </p:nvSpPr>
          <p:spPr bwMode="auto">
            <a:xfrm>
              <a:off x="6144866" y="2668850"/>
              <a:ext cx="26035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r>
                <a:rPr lang="en-GB" sz="2000" i="0" dirty="0">
                  <a:solidFill>
                    <a:srgbClr val="00B0F0"/>
                  </a:solidFill>
                  <a:latin typeface="Times New Roman" pitchFamily="18" charset="0"/>
                </a:rPr>
                <a:t>M</a:t>
              </a:r>
              <a:r>
                <a:rPr lang="en-GB" sz="2000" i="0" baseline="-25000" dirty="0">
                  <a:solidFill>
                    <a:srgbClr val="00B0F0"/>
                  </a:solidFill>
                  <a:latin typeface="Times New Roman" pitchFamily="18" charset="0"/>
                </a:rPr>
                <a:t>1</a:t>
              </a:r>
              <a:r>
                <a:rPr lang="en-GB" sz="2000" i="0" dirty="0">
                  <a:solidFill>
                    <a:srgbClr val="00B0F0"/>
                  </a:solidFill>
                  <a:latin typeface="Times New Roman" pitchFamily="18" charset="0"/>
                </a:rPr>
                <a:t> =</a:t>
              </a:r>
              <a:r>
                <a:rPr lang="el-GR" sz="2000" i="0" dirty="0">
                  <a:solidFill>
                    <a:srgbClr val="00B0F0"/>
                  </a:solidFill>
                  <a:latin typeface="Times New Roman" pitchFamily="18" charset="0"/>
                  <a:cs typeface="Times New Roman" pitchFamily="18" charset="0"/>
                </a:rPr>
                <a:t>α</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 P</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  + (1-</a:t>
              </a:r>
              <a:r>
                <a:rPr lang="el-GR" sz="2000" i="0" dirty="0">
                  <a:solidFill>
                    <a:srgbClr val="00B0F0"/>
                  </a:solidFill>
                  <a:latin typeface="Times New Roman" pitchFamily="18" charset="0"/>
                  <a:cs typeface="Times New Roman" pitchFamily="18" charset="0"/>
                </a:rPr>
                <a:t>α</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a:t>
              </a:r>
              <a:r>
                <a:rPr lang="en-GB" sz="2000" i="0" dirty="0" err="1">
                  <a:solidFill>
                    <a:srgbClr val="00B0F0"/>
                  </a:solidFill>
                  <a:latin typeface="Times New Roman" pitchFamily="18" charset="0"/>
                  <a:cs typeface="Tahoma" pitchFamily="34" charset="0"/>
                </a:rPr>
                <a:t>P</a:t>
              </a:r>
              <a:r>
                <a:rPr lang="en-GB" sz="2000" i="0" baseline="-25000" dirty="0" err="1">
                  <a:solidFill>
                    <a:srgbClr val="00B0F0"/>
                  </a:solidFill>
                  <a:latin typeface="Times New Roman" pitchFamily="18" charset="0"/>
                  <a:cs typeface="Tahoma" pitchFamily="34" charset="0"/>
                </a:rPr>
                <a:t>clim</a:t>
              </a:r>
              <a:endParaRPr lang="el-GR" sz="2000" i="0" baseline="-25000" dirty="0">
                <a:solidFill>
                  <a:srgbClr val="00B0F0"/>
                </a:solidFill>
                <a:latin typeface="Times New Roman" pitchFamily="18" charset="0"/>
                <a:cs typeface="Tahoma" pitchFamily="34" charset="0"/>
              </a:endParaRPr>
            </a:p>
          </p:txBody>
        </p:sp>
      </p:grpSp>
    </p:spTree>
    <p:extLst>
      <p:ext uri="{BB962C8B-B14F-4D97-AF65-F5344CB8AC3E}">
        <p14:creationId xmlns:p14="http://schemas.microsoft.com/office/powerpoint/2010/main" val="30494319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50825" y="476672"/>
            <a:ext cx="88471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a:solidFill>
                  <a:schemeClr val="bg1">
                    <a:lumMod val="75000"/>
                  </a:schemeClr>
                </a:solidFill>
              </a:rPr>
              <a:t>Perfect Model Scenario      </a:t>
            </a:r>
            <a:r>
              <a:rPr lang="en-GB" sz="2000" dirty="0" smtClean="0">
                <a:solidFill>
                  <a:schemeClr val="bg1">
                    <a:lumMod val="75000"/>
                  </a:schemeClr>
                </a:solidFill>
              </a:rPr>
              <a:t>      </a:t>
            </a:r>
            <a:r>
              <a:rPr lang="en-GB" sz="2000" dirty="0">
                <a:solidFill>
                  <a:srgbClr val="FF0000"/>
                </a:solidFill>
              </a:rPr>
              <a:t>Weather-like  </a:t>
            </a:r>
            <a:r>
              <a:rPr lang="en-GB" sz="2000" dirty="0" smtClean="0">
                <a:solidFill>
                  <a:srgbClr val="FF0000"/>
                </a:solidFill>
              </a:rPr>
              <a:t>Tasks            </a:t>
            </a:r>
            <a:r>
              <a:rPr lang="en-GB" sz="2000" dirty="0" smtClean="0">
                <a:solidFill>
                  <a:schemeClr val="bg1">
                    <a:lumMod val="75000"/>
                  </a:schemeClr>
                </a:solidFill>
              </a:rPr>
              <a:t>Climate-like Tasks</a:t>
            </a:r>
            <a:endParaRPr lang="en-GB" sz="2000" dirty="0">
              <a:solidFill>
                <a:schemeClr val="bg1">
                  <a:lumMod val="75000"/>
                </a:schemeClr>
              </a:solidFill>
            </a:endParaRPr>
          </a:p>
          <a:p>
            <a:pPr eaLnBrk="1" hangingPunct="1"/>
            <a:endParaRPr lang="en-GB" sz="2000"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3886200" cy="497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981075"/>
            <a:ext cx="34480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293096"/>
            <a:ext cx="1292116"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Box 3"/>
          <p:cNvSpPr txBox="1">
            <a:spLocks noChangeArrowheads="1"/>
          </p:cNvSpPr>
          <p:nvPr/>
        </p:nvSpPr>
        <p:spPr bwMode="auto">
          <a:xfrm>
            <a:off x="251520" y="3471069"/>
            <a:ext cx="4752528" cy="2431435"/>
          </a:xfrm>
          <a:prstGeom prst="rect">
            <a:avLst/>
          </a:prstGeom>
          <a:solidFill>
            <a:schemeClr val="bg1"/>
          </a:solidFill>
          <a:ln>
            <a:noFill/>
          </a:ln>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smtClean="0"/>
              <a:t>In these forecasts of a simple “chaotic”  circuit, the limitations on predictability come from model inadequacy (structural model error) not from chaos.</a:t>
            </a:r>
          </a:p>
          <a:p>
            <a:pPr eaLnBrk="1" hangingPunct="1"/>
            <a:endParaRPr lang="en-GB" sz="1200" dirty="0"/>
          </a:p>
          <a:p>
            <a:pPr eaLnBrk="1" hangingPunct="1"/>
            <a:r>
              <a:rPr lang="en-GB" sz="2000" dirty="0" smtClean="0"/>
              <a:t>This model could not shadow past the point  where the ensemble departs from the future trajectory.</a:t>
            </a:r>
            <a:endParaRPr lang="en-GB" sz="2000" dirty="0"/>
          </a:p>
        </p:txBody>
      </p:sp>
      <p:sp>
        <p:nvSpPr>
          <p:cNvPr id="8" name="Rectangle 2"/>
          <p:cNvSpPr>
            <a:spLocks noChangeArrowheads="1"/>
          </p:cNvSpPr>
          <p:nvPr/>
        </p:nvSpPr>
        <p:spPr bwMode="auto">
          <a:xfrm>
            <a:off x="900113" y="44624"/>
            <a:ext cx="8243887" cy="463550"/>
          </a:xfrm>
          <a:prstGeom prst="rect">
            <a:avLst/>
          </a:prstGeom>
          <a:solidFill>
            <a:schemeClr val="bg1"/>
          </a:solidFill>
          <a:ln>
            <a:noFill/>
          </a:ln>
          <a:effectLst/>
          <a:extLst/>
        </p:spPr>
        <p:txBody>
          <a:bodyPr anchor="b"/>
          <a:lstStyle/>
          <a:p>
            <a:r>
              <a:rPr lang="en-GB" sz="2800" b="1" i="0" dirty="0" smtClean="0">
                <a:solidFill>
                  <a:srgbClr val="FF0000"/>
                </a:solidFill>
              </a:rPr>
              <a:t>Examples </a:t>
            </a:r>
            <a:r>
              <a:rPr lang="en-GB" sz="2800" b="1" i="0" dirty="0">
                <a:solidFill>
                  <a:srgbClr val="FF0000"/>
                </a:solidFill>
              </a:rPr>
              <a:t>of Probability Forecasts</a:t>
            </a:r>
          </a:p>
        </p:txBody>
      </p:sp>
    </p:spTree>
    <p:extLst>
      <p:ext uri="{BB962C8B-B14F-4D97-AF65-F5344CB8AC3E}">
        <p14:creationId xmlns:p14="http://schemas.microsoft.com/office/powerpoint/2010/main" val="14935932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516732" y="702529"/>
            <a:ext cx="731361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en-US" sz="2400" b="1" i="0">
              <a:solidFill>
                <a:srgbClr val="000000"/>
              </a:solidFill>
            </a:endParaRPr>
          </a:p>
        </p:txBody>
      </p:sp>
      <p:sp>
        <p:nvSpPr>
          <p:cNvPr id="88067" name="Text Box 4"/>
          <p:cNvSpPr txBox="1">
            <a:spLocks noChangeArrowheads="1"/>
          </p:cNvSpPr>
          <p:nvPr/>
        </p:nvSpPr>
        <p:spPr bwMode="auto">
          <a:xfrm>
            <a:off x="323850" y="908050"/>
            <a:ext cx="882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solidFill>
                  <a:srgbClr val="000000"/>
                </a:solidFill>
                <a:latin typeface="Verdana" pitchFamily="34" charset="0"/>
              </a:rPr>
              <a:t>(It would be interesting to trace how the idea that climate models could provided quantitative insight came about.)</a:t>
            </a:r>
          </a:p>
        </p:txBody>
      </p:sp>
      <p:grpSp>
        <p:nvGrpSpPr>
          <p:cNvPr id="88068" name="Group 5"/>
          <p:cNvGrpSpPr>
            <a:grpSpLocks/>
          </p:cNvGrpSpPr>
          <p:nvPr/>
        </p:nvGrpSpPr>
        <p:grpSpPr bwMode="auto">
          <a:xfrm>
            <a:off x="1619250" y="2133600"/>
            <a:ext cx="6337300" cy="2952750"/>
            <a:chOff x="1020" y="2069"/>
            <a:chExt cx="3992" cy="1860"/>
          </a:xfrm>
        </p:grpSpPr>
        <p:grpSp>
          <p:nvGrpSpPr>
            <p:cNvPr id="88073" name="Group 6"/>
            <p:cNvGrpSpPr>
              <a:grpSpLocks/>
            </p:cNvGrpSpPr>
            <p:nvPr/>
          </p:nvGrpSpPr>
          <p:grpSpPr bwMode="auto">
            <a:xfrm>
              <a:off x="1020" y="2069"/>
              <a:ext cx="3810" cy="1679"/>
              <a:chOff x="431" y="2205"/>
              <a:chExt cx="2506" cy="1055"/>
            </a:xfrm>
          </p:grpSpPr>
          <p:pic>
            <p:nvPicPr>
              <p:cNvPr id="88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2205"/>
                <a:ext cx="2506"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2976"/>
                <a:ext cx="2459"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8074" name="Line 9"/>
            <p:cNvSpPr>
              <a:spLocks noChangeShapeType="1"/>
            </p:cNvSpPr>
            <p:nvPr/>
          </p:nvSpPr>
          <p:spPr bwMode="auto">
            <a:xfrm>
              <a:off x="1383" y="2614"/>
              <a:ext cx="222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88075" name="Line 10"/>
            <p:cNvSpPr>
              <a:spLocks noChangeShapeType="1"/>
            </p:cNvSpPr>
            <p:nvPr/>
          </p:nvSpPr>
          <p:spPr bwMode="auto">
            <a:xfrm>
              <a:off x="2290" y="2976"/>
              <a:ext cx="24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88076" name="Rectangle 11"/>
            <p:cNvSpPr>
              <a:spLocks noChangeArrowheads="1"/>
            </p:cNvSpPr>
            <p:nvPr/>
          </p:nvSpPr>
          <p:spPr bwMode="auto">
            <a:xfrm>
              <a:off x="1020" y="3339"/>
              <a:ext cx="399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88077" name="Rectangle 12"/>
            <p:cNvSpPr>
              <a:spLocks noChangeArrowheads="1"/>
            </p:cNvSpPr>
            <p:nvPr/>
          </p:nvSpPr>
          <p:spPr bwMode="auto">
            <a:xfrm>
              <a:off x="2381" y="3158"/>
              <a:ext cx="2631" cy="363"/>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8807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 y="3340"/>
              <a:ext cx="2495" cy="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7662" name="Picture 14" descr="Edward A Spiegel by birdtra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913313"/>
            <a:ext cx="26273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63" name="Picture 15" descr="The image “http://www2.polito.it/didattica/polymath/htmlS/info/NOTIZIE/Img%20Notizie/Edward%20Lorenz.jpg” cannot be displayed, because it contains erro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4614296"/>
            <a:ext cx="1616076" cy="227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64" name="Text Box 16"/>
          <p:cNvSpPr txBox="1">
            <a:spLocks noChangeArrowheads="1"/>
          </p:cNvSpPr>
          <p:nvPr/>
        </p:nvSpPr>
        <p:spPr bwMode="auto">
          <a:xfrm>
            <a:off x="3117850" y="5753100"/>
            <a:ext cx="253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solidFill>
                  <a:srgbClr val="000000"/>
                </a:solidFill>
              </a:rPr>
              <a:t>Mechanisms == Insight</a:t>
            </a:r>
          </a:p>
        </p:txBody>
      </p:sp>
      <p:sp>
        <p:nvSpPr>
          <p:cNvPr id="17" name="Rectangle 2"/>
          <p:cNvSpPr>
            <a:spLocks noChangeArrowheads="1"/>
          </p:cNvSpPr>
          <p:nvPr/>
        </p:nvSpPr>
        <p:spPr bwMode="auto">
          <a:xfrm>
            <a:off x="144015" y="404813"/>
            <a:ext cx="910850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How did we get to post code probabilities in 2080s?</a:t>
            </a:r>
          </a:p>
        </p:txBody>
      </p:sp>
    </p:spTree>
    <p:extLst>
      <p:ext uri="{BB962C8B-B14F-4D97-AF65-F5344CB8AC3E}">
        <p14:creationId xmlns:p14="http://schemas.microsoft.com/office/powerpoint/2010/main" val="2025316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76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76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7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6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288032" y="229146"/>
            <a:ext cx="8892480" cy="463550"/>
          </a:xfrm>
          <a:solidFill>
            <a:schemeClr val="bg1"/>
          </a:solidFill>
        </p:spPr>
        <p:txBody>
          <a:bodyPr/>
          <a:lstStyle/>
          <a:p>
            <a:pPr eaLnBrk="1" hangingPunct="1"/>
            <a:r>
              <a:rPr lang="en-GB" sz="2800" dirty="0" smtClean="0">
                <a:solidFill>
                  <a:srgbClr val="FF0000"/>
                </a:solidFill>
              </a:rPr>
              <a:t>Distinguishing Weather-like and Climate-like tasks</a:t>
            </a:r>
          </a:p>
        </p:txBody>
      </p:sp>
      <p:sp>
        <p:nvSpPr>
          <p:cNvPr id="73731" name="Text Box 3"/>
          <p:cNvSpPr txBox="1">
            <a:spLocks noChangeArrowheads="1"/>
          </p:cNvSpPr>
          <p:nvPr/>
        </p:nvSpPr>
        <p:spPr bwMode="auto">
          <a:xfrm>
            <a:off x="0" y="836712"/>
            <a:ext cx="9144000" cy="55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altLang="zh-CN" sz="2000" b="1" i="0" dirty="0">
                <a:solidFill>
                  <a:srgbClr val="FF0000"/>
                </a:solidFill>
                <a:ea typeface="SimSun" pitchFamily="2" charset="-122"/>
              </a:rPr>
              <a:t>Weather-like</a:t>
            </a:r>
            <a:r>
              <a:rPr lang="en-GB" altLang="zh-CN" sz="2000" i="0" dirty="0">
                <a:solidFill>
                  <a:srgbClr val="000000"/>
                </a:solidFill>
                <a:ea typeface="SimSun" pitchFamily="2" charset="-122"/>
              </a:rPr>
              <a:t> forecasting tasks:</a:t>
            </a:r>
          </a:p>
          <a:p>
            <a:pPr eaLnBrk="1" hangingPunct="1"/>
            <a:r>
              <a:rPr lang="en-GB" altLang="zh-CN" sz="2000" i="0" dirty="0">
                <a:solidFill>
                  <a:srgbClr val="000000"/>
                </a:solidFill>
                <a:ea typeface="SimSun" pitchFamily="2" charset="-122"/>
              </a:rPr>
              <a:t>   model lifetime is long in comparison to the typical forecast lead-time</a:t>
            </a:r>
          </a:p>
          <a:p>
            <a:pPr eaLnBrk="1" hangingPunct="1"/>
            <a:r>
              <a:rPr lang="en-GB" altLang="zh-CN" sz="2000" i="0" dirty="0">
                <a:solidFill>
                  <a:srgbClr val="000000"/>
                </a:solidFill>
                <a:ea typeface="SimSun" pitchFamily="2" charset="-122"/>
              </a:rPr>
              <a:t>   large archive of truly out-of-sample forecast-outcome pairs</a:t>
            </a:r>
          </a:p>
          <a:p>
            <a:pPr eaLnBrk="1" hangingPunct="1"/>
            <a:r>
              <a:rPr lang="en-US" altLang="zh-CN" sz="2000" i="0" dirty="0">
                <a:solidFill>
                  <a:srgbClr val="000000"/>
                </a:solidFill>
                <a:ea typeface="SimSun" pitchFamily="2" charset="-122"/>
              </a:rPr>
              <a:t>   arguably extrapolation in time but interpolation in state space</a:t>
            </a:r>
          </a:p>
          <a:p>
            <a:pPr eaLnBrk="1" hangingPunct="1"/>
            <a:endParaRPr lang="en-US" altLang="zh-CN" sz="1400" i="0" dirty="0">
              <a:solidFill>
                <a:srgbClr val="000000"/>
              </a:solidFill>
              <a:ea typeface="SimSun" pitchFamily="2" charset="-122"/>
            </a:endParaRPr>
          </a:p>
          <a:p>
            <a:pPr eaLnBrk="1" hangingPunct="1"/>
            <a:r>
              <a:rPr lang="en-US" altLang="zh-CN" sz="2000" i="0" dirty="0">
                <a:solidFill>
                  <a:srgbClr val="000000"/>
                </a:solidFill>
                <a:ea typeface="SimSun" pitchFamily="2" charset="-122"/>
              </a:rPr>
              <a:t>Here the same model is deployed many times in similar circumstances and one can learn from past mistakes.</a:t>
            </a:r>
            <a:endParaRPr lang="en-US" altLang="zh-CN" sz="1100" i="0" dirty="0">
              <a:solidFill>
                <a:srgbClr val="000000"/>
              </a:solidFill>
              <a:ea typeface="SimSun" pitchFamily="2" charset="-122"/>
            </a:endParaRPr>
          </a:p>
          <a:p>
            <a:pPr eaLnBrk="1" hangingPunct="1"/>
            <a:r>
              <a:rPr lang="en-US" altLang="zh-CN" sz="1100" i="0" dirty="0" smtClean="0">
                <a:solidFill>
                  <a:srgbClr val="000000"/>
                </a:solidFill>
                <a:ea typeface="SimSun" pitchFamily="2" charset="-122"/>
              </a:rPr>
              <a:t> </a:t>
            </a:r>
            <a:endParaRPr lang="en-GB" altLang="zh-CN" sz="1100" i="0" dirty="0">
              <a:solidFill>
                <a:srgbClr val="000000"/>
              </a:solidFill>
              <a:ea typeface="SimSun" pitchFamily="2" charset="-122"/>
            </a:endParaRPr>
          </a:p>
          <a:p>
            <a:pPr eaLnBrk="1" hangingPunct="1"/>
            <a:r>
              <a:rPr lang="en-GB" altLang="zh-CN" sz="2000" b="1" i="0" dirty="0">
                <a:solidFill>
                  <a:srgbClr val="FF0000"/>
                </a:solidFill>
                <a:ea typeface="SimSun" pitchFamily="2" charset="-122"/>
              </a:rPr>
              <a:t>Climate-like</a:t>
            </a:r>
            <a:r>
              <a:rPr lang="en-GB" altLang="zh-CN" sz="2000" i="0" dirty="0">
                <a:solidFill>
                  <a:srgbClr val="000000"/>
                </a:solidFill>
                <a:ea typeface="SimSun" pitchFamily="2" charset="-122"/>
              </a:rPr>
              <a:t> forecasting tasks: </a:t>
            </a:r>
          </a:p>
          <a:p>
            <a:pPr eaLnBrk="1" hangingPunct="1"/>
            <a:r>
              <a:rPr lang="en-GB" altLang="zh-CN" sz="2000" i="0" dirty="0">
                <a:solidFill>
                  <a:srgbClr val="000000"/>
                </a:solidFill>
                <a:ea typeface="SimSun" pitchFamily="2" charset="-122"/>
              </a:rPr>
              <a:t>   lead-times of interest are far longer than the lifetime of model</a:t>
            </a:r>
          </a:p>
          <a:p>
            <a:pPr eaLnBrk="1" hangingPunct="1"/>
            <a:r>
              <a:rPr lang="en-GB" altLang="zh-CN" sz="2000" i="0" dirty="0">
                <a:solidFill>
                  <a:srgbClr val="000000"/>
                </a:solidFill>
                <a:ea typeface="SimSun" pitchFamily="2" charset="-122"/>
              </a:rPr>
              <a:t>   forecast-outcome archive is very small, arguably empty</a:t>
            </a:r>
          </a:p>
          <a:p>
            <a:pPr eaLnBrk="1" hangingPunct="1"/>
            <a:r>
              <a:rPr lang="en-GB" altLang="zh-CN" sz="2000" i="0" dirty="0">
                <a:solidFill>
                  <a:srgbClr val="000000"/>
                </a:solidFill>
                <a:ea typeface="SimSun" pitchFamily="2" charset="-122"/>
              </a:rPr>
              <a:t>   lead-times of interest are long compared to the career of a researcher. </a:t>
            </a:r>
          </a:p>
          <a:p>
            <a:pPr eaLnBrk="1" hangingPunct="1"/>
            <a:endParaRPr lang="en-GB" altLang="zh-CN" sz="1600" i="0" dirty="0">
              <a:solidFill>
                <a:srgbClr val="000000"/>
              </a:solidFill>
              <a:ea typeface="SimSun" pitchFamily="2" charset="-122"/>
            </a:endParaRPr>
          </a:p>
          <a:p>
            <a:pPr eaLnBrk="1" hangingPunct="1"/>
            <a:r>
              <a:rPr lang="en-GB" altLang="zh-CN" sz="2000" i="0" dirty="0">
                <a:solidFill>
                  <a:srgbClr val="000000"/>
                </a:solidFill>
                <a:ea typeface="SimSun" pitchFamily="2" charset="-122"/>
              </a:rPr>
              <a:t>By the nature of the problem there are </a:t>
            </a:r>
            <a:r>
              <a:rPr lang="en-GB" altLang="zh-CN" sz="2000" i="0" u="sng" dirty="0">
                <a:solidFill>
                  <a:srgbClr val="000000"/>
                </a:solidFill>
                <a:ea typeface="SimSun" pitchFamily="2" charset="-122"/>
              </a:rPr>
              <a:t>no true out-of-sample observations</a:t>
            </a:r>
            <a:r>
              <a:rPr lang="en-GB" altLang="zh-CN" sz="2000" i="0" dirty="0">
                <a:solidFill>
                  <a:srgbClr val="000000"/>
                </a:solidFill>
                <a:ea typeface="SimSun" pitchFamily="2" charset="-122"/>
              </a:rPr>
              <a:t>.</a:t>
            </a:r>
          </a:p>
          <a:p>
            <a:pPr eaLnBrk="1" hangingPunct="1"/>
            <a:endParaRPr lang="en-GB" altLang="zh-CN" sz="1400" i="0" dirty="0">
              <a:solidFill>
                <a:srgbClr val="000000"/>
              </a:solidFill>
              <a:ea typeface="SimSun" pitchFamily="2" charset="-122"/>
            </a:endParaRPr>
          </a:p>
          <a:p>
            <a:pPr eaLnBrk="1" hangingPunct="1"/>
            <a:r>
              <a:rPr lang="en-GB" altLang="zh-CN" sz="2000" b="1" i="0" dirty="0">
                <a:solidFill>
                  <a:srgbClr val="0070C0"/>
                </a:solidFill>
                <a:ea typeface="SimSun" pitchFamily="2" charset="-122"/>
              </a:rPr>
              <a:t>Best practice principles of forecasting differ in these two settings</a:t>
            </a:r>
            <a:r>
              <a:rPr lang="en-GB" altLang="zh-CN" sz="2000" i="0" dirty="0" smtClean="0">
                <a:solidFill>
                  <a:srgbClr val="0070C0"/>
                </a:solidFill>
                <a:ea typeface="SimSun" pitchFamily="2" charset="-122"/>
              </a:rPr>
              <a:t>.</a:t>
            </a:r>
          </a:p>
          <a:p>
            <a:pPr eaLnBrk="1" hangingPunct="1"/>
            <a:endParaRPr lang="en-GB" altLang="zh-CN" sz="1100" i="0" dirty="0">
              <a:solidFill>
                <a:srgbClr val="000000"/>
              </a:solidFill>
              <a:ea typeface="SimSun" pitchFamily="2" charset="-122"/>
            </a:endParaRPr>
          </a:p>
          <a:p>
            <a:pPr eaLnBrk="1" hangingPunct="1"/>
            <a:r>
              <a:rPr lang="en-GB" altLang="zh-CN" sz="2000" i="0" dirty="0" smtClean="0">
                <a:solidFill>
                  <a:srgbClr val="000000"/>
                </a:solidFill>
                <a:ea typeface="SimSun" pitchFamily="2" charset="-122"/>
              </a:rPr>
              <a:t>There is also the </a:t>
            </a:r>
            <a:r>
              <a:rPr lang="en-GB" altLang="zh-CN" sz="2000" b="1" i="0" dirty="0" smtClean="0">
                <a:solidFill>
                  <a:srgbClr val="FF0000"/>
                </a:solidFill>
                <a:ea typeface="SimSun" pitchFamily="2" charset="-122"/>
              </a:rPr>
              <a:t>Perfect Model Scenario</a:t>
            </a:r>
            <a:r>
              <a:rPr lang="en-GB" altLang="zh-CN" sz="2000" i="0" dirty="0" smtClean="0">
                <a:solidFill>
                  <a:srgbClr val="000000"/>
                </a:solidFill>
                <a:ea typeface="SimSun" pitchFamily="2" charset="-122"/>
              </a:rPr>
              <a:t>, where known mathematical systems (known if forgotten) play the role of the model and of the target system.</a:t>
            </a:r>
            <a:endParaRPr lang="en-GB" altLang="zh-CN" sz="2000" i="0" dirty="0">
              <a:solidFill>
                <a:srgbClr val="000000"/>
              </a:solidFill>
              <a:ea typeface="SimSun" pitchFamily="2" charset="-122"/>
            </a:endParaRPr>
          </a:p>
          <a:p>
            <a:pPr eaLnBrk="1" hangingPunct="1"/>
            <a:endParaRPr lang="en-GB" altLang="zh-CN" sz="1050" i="0" dirty="0">
              <a:solidFill>
                <a:srgbClr val="000000"/>
              </a:solidFill>
              <a:ea typeface="SimSun" pitchFamily="2" charset="-122"/>
            </a:endParaRPr>
          </a:p>
        </p:txBody>
      </p:sp>
    </p:spTree>
    <p:extLst>
      <p:ext uri="{BB962C8B-B14F-4D97-AF65-F5344CB8AC3E}">
        <p14:creationId xmlns:p14="http://schemas.microsoft.com/office/powerpoint/2010/main" val="6066301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31640" y="44624"/>
            <a:ext cx="3445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400" b="1" i="0" dirty="0" smtClean="0">
                <a:solidFill>
                  <a:srgbClr val="FF0000"/>
                </a:solidFill>
                <a:latin typeface="Times New Roman" pitchFamily="18" charset="0"/>
              </a:rPr>
              <a:t>Improving Predictability</a:t>
            </a:r>
            <a:endParaRPr lang="en-GB" sz="2400" b="1" i="0" dirty="0">
              <a:solidFill>
                <a:srgbClr val="FF0000"/>
              </a:solidFill>
              <a:latin typeface="Times New Roman" pitchFamily="18" charset="0"/>
            </a:endParaRPr>
          </a:p>
        </p:txBody>
      </p:sp>
      <p:sp>
        <p:nvSpPr>
          <p:cNvPr id="20483"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i="0">
              <a:solidFill>
                <a:srgbClr val="000000"/>
              </a:solidFill>
              <a:latin typeface="Times New Roman" pitchFamily="18" charset="0"/>
            </a:endParaRPr>
          </a:p>
        </p:txBody>
      </p:sp>
      <p:sp>
        <p:nvSpPr>
          <p:cNvPr id="20484" name="Text Box 4"/>
          <p:cNvSpPr txBox="1">
            <a:spLocks noChangeArrowheads="1"/>
          </p:cNvSpPr>
          <p:nvPr/>
        </p:nvSpPr>
        <p:spPr bwMode="auto">
          <a:xfrm>
            <a:off x="107504" y="436602"/>
            <a:ext cx="9217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a:solidFill>
                  <a:srgbClr val="0066FF"/>
                </a:solidFill>
                <a:latin typeface="Times New Roman" pitchFamily="18" charset="0"/>
              </a:rPr>
              <a:t>S</a:t>
            </a:r>
            <a:r>
              <a:rPr lang="en-GB" sz="2000" b="1" i="0" dirty="0" smtClean="0">
                <a:solidFill>
                  <a:srgbClr val="0066FF"/>
                </a:solidFill>
                <a:latin typeface="Times New Roman" pitchFamily="18" charset="0"/>
              </a:rPr>
              <a:t>chematic  </a:t>
            </a:r>
            <a:r>
              <a:rPr lang="en-GB" sz="2000" b="1" i="0" dirty="0">
                <a:solidFill>
                  <a:srgbClr val="0066FF"/>
                </a:solidFill>
                <a:latin typeface="Times New Roman" pitchFamily="18" charset="0"/>
              </a:rPr>
              <a:t>view </a:t>
            </a:r>
            <a:r>
              <a:rPr lang="en-GB" sz="2000" b="1" i="0" dirty="0" smtClean="0">
                <a:solidFill>
                  <a:srgbClr val="0066FF"/>
                </a:solidFill>
                <a:latin typeface="Times New Roman" pitchFamily="18" charset="0"/>
              </a:rPr>
              <a:t>of  value added for improving initial condition uncertainty.</a:t>
            </a:r>
            <a:endParaRPr lang="en-GB" sz="2000" b="1" i="0" dirty="0">
              <a:solidFill>
                <a:srgbClr val="0066FF"/>
              </a:solidFill>
              <a:latin typeface="Times New Roman" pitchFamily="18" charset="0"/>
            </a:endParaRPr>
          </a:p>
        </p:txBody>
      </p:sp>
      <p:sp>
        <p:nvSpPr>
          <p:cNvPr id="20485" name="Rectangle 5"/>
          <p:cNvSpPr>
            <a:spLocks noChangeArrowheads="1"/>
          </p:cNvSpPr>
          <p:nvPr/>
        </p:nvSpPr>
        <p:spPr bwMode="auto">
          <a:xfrm>
            <a:off x="179511" y="1196752"/>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20486" name="Line 6"/>
          <p:cNvSpPr>
            <a:spLocks noChangeShapeType="1"/>
          </p:cNvSpPr>
          <p:nvPr/>
        </p:nvSpPr>
        <p:spPr bwMode="auto">
          <a:xfrm>
            <a:off x="1187574" y="1124744"/>
            <a:ext cx="0" cy="4176117"/>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0487" name="Line 7"/>
          <p:cNvSpPr>
            <a:spLocks noChangeShapeType="1"/>
          </p:cNvSpPr>
          <p:nvPr/>
        </p:nvSpPr>
        <p:spPr bwMode="auto">
          <a:xfrm>
            <a:off x="971673" y="4797152"/>
            <a:ext cx="745676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0488" name="Text Box 8"/>
          <p:cNvSpPr txBox="1">
            <a:spLocks noChangeArrowheads="1"/>
          </p:cNvSpPr>
          <p:nvPr/>
        </p:nvSpPr>
        <p:spPr bwMode="auto">
          <a:xfrm>
            <a:off x="3779912" y="4725144"/>
            <a:ext cx="3004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Increasing Real-time Cost</a:t>
            </a:r>
            <a:endParaRPr lang="en-GB" sz="2000" b="1" i="0" dirty="0">
              <a:solidFill>
                <a:srgbClr val="000000"/>
              </a:solidFill>
              <a:latin typeface="Times New Roman" pitchFamily="18" charset="0"/>
            </a:endParaRPr>
          </a:p>
        </p:txBody>
      </p:sp>
      <p:sp>
        <p:nvSpPr>
          <p:cNvPr id="20491" name="Text Box 11"/>
          <p:cNvSpPr txBox="1">
            <a:spLocks noChangeArrowheads="1"/>
          </p:cNvSpPr>
          <p:nvPr/>
        </p:nvSpPr>
        <p:spPr bwMode="auto">
          <a:xfrm>
            <a:off x="589638" y="1124744"/>
            <a:ext cx="45397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100</a:t>
            </a: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a:t>
            </a: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a:t>
            </a: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p:txBody>
      </p:sp>
      <p:sp>
        <p:nvSpPr>
          <p:cNvPr id="20492" name="Text Box 12"/>
          <p:cNvSpPr txBox="1">
            <a:spLocks noChangeArrowheads="1"/>
          </p:cNvSpPr>
          <p:nvPr/>
        </p:nvSpPr>
        <p:spPr bwMode="auto">
          <a:xfrm rot="-5400000">
            <a:off x="-266441" y="3099764"/>
            <a:ext cx="15800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Value Added</a:t>
            </a:r>
            <a:endParaRPr lang="en-GB" sz="2000" b="1" i="0" dirty="0">
              <a:solidFill>
                <a:srgbClr val="000000"/>
              </a:solidFill>
              <a:latin typeface="Times New Roman" pitchFamily="18" charset="0"/>
            </a:endParaRPr>
          </a:p>
        </p:txBody>
      </p:sp>
      <p:sp>
        <p:nvSpPr>
          <p:cNvPr id="20497" name="Text Box 17"/>
          <p:cNvSpPr txBox="1">
            <a:spLocks noChangeArrowheads="1"/>
          </p:cNvSpPr>
          <p:nvPr/>
        </p:nvSpPr>
        <p:spPr bwMode="auto">
          <a:xfrm>
            <a:off x="5312526" y="2996952"/>
            <a:ext cx="3651962"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FF0000"/>
                </a:solidFill>
                <a:latin typeface="Times New Roman" pitchFamily="18" charset="0"/>
              </a:rPr>
              <a:t>OBS Coverage  (Gaps in Space)</a:t>
            </a:r>
            <a:endParaRPr lang="en-GB" sz="2000" b="1" i="0" dirty="0">
              <a:solidFill>
                <a:srgbClr val="FF0000"/>
              </a:solidFill>
              <a:latin typeface="Times New Roman" pitchFamily="18" charset="0"/>
            </a:endParaRPr>
          </a:p>
          <a:p>
            <a:pPr eaLnBrk="1" hangingPunct="1"/>
            <a:r>
              <a:rPr lang="en-GB" sz="2000" b="1" i="0" dirty="0" smtClean="0">
                <a:solidFill>
                  <a:srgbClr val="33CC33"/>
                </a:solidFill>
                <a:latin typeface="Times New Roman" pitchFamily="18" charset="0"/>
              </a:rPr>
              <a:t>OBS Precision   (Noise level)</a:t>
            </a:r>
          </a:p>
          <a:p>
            <a:pPr eaLnBrk="1" hangingPunct="1"/>
            <a:r>
              <a:rPr lang="en-GB" sz="2000" b="1" i="0" dirty="0" smtClean="0">
                <a:solidFill>
                  <a:srgbClr val="0070C0"/>
                </a:solidFill>
                <a:latin typeface="Times New Roman" pitchFamily="18" charset="0"/>
              </a:rPr>
              <a:t>Ensemble Size</a:t>
            </a:r>
            <a:endParaRPr lang="en-GB" sz="2000" b="1" i="0" dirty="0">
              <a:solidFill>
                <a:srgbClr val="0070C0"/>
              </a:solidFill>
              <a:latin typeface="Times New Roman" pitchFamily="18" charset="0"/>
            </a:endParaRPr>
          </a:p>
          <a:p>
            <a:pPr eaLnBrk="1" hangingPunct="1"/>
            <a:r>
              <a:rPr lang="en-GB" sz="2000" b="1" i="0" dirty="0" smtClean="0">
                <a:solidFill>
                  <a:srgbClr val="FFC000"/>
                </a:solidFill>
                <a:latin typeface="Times New Roman" pitchFamily="18" charset="0"/>
              </a:rPr>
              <a:t>Data Assimilation Complexity</a:t>
            </a:r>
          </a:p>
          <a:p>
            <a:pPr eaLnBrk="1" hangingPunct="1"/>
            <a:r>
              <a:rPr lang="en-GB" sz="2000" b="1" i="0" dirty="0">
                <a:solidFill>
                  <a:srgbClr val="FFC000"/>
                </a:solidFill>
                <a:latin typeface="Times New Roman" pitchFamily="18" charset="0"/>
              </a:rPr>
              <a:t> </a:t>
            </a:r>
            <a:r>
              <a:rPr lang="en-GB" sz="2000" b="1" i="0" dirty="0" smtClean="0">
                <a:solidFill>
                  <a:srgbClr val="FFC000"/>
                </a:solidFill>
                <a:latin typeface="Times New Roman" pitchFamily="18" charset="0"/>
              </a:rPr>
              <a:t>  </a:t>
            </a:r>
            <a:r>
              <a:rPr lang="en-GB" sz="2000" b="1" i="0" dirty="0" smtClean="0">
                <a:latin typeface="Times New Roman" pitchFamily="18" charset="0"/>
              </a:rPr>
              <a:t>… plus your favourite here …</a:t>
            </a:r>
            <a:endParaRPr lang="en-GB" sz="2000" b="1" i="0" dirty="0">
              <a:latin typeface="Times New Roman" pitchFamily="18" charset="0"/>
            </a:endParaRPr>
          </a:p>
        </p:txBody>
      </p:sp>
      <p:grpSp>
        <p:nvGrpSpPr>
          <p:cNvPr id="2" name="Group 1"/>
          <p:cNvGrpSpPr/>
          <p:nvPr/>
        </p:nvGrpSpPr>
        <p:grpSpPr>
          <a:xfrm>
            <a:off x="1159995" y="764704"/>
            <a:ext cx="7125536" cy="3476175"/>
            <a:chOff x="943971" y="1340768"/>
            <a:chExt cx="7125536" cy="3476175"/>
          </a:xfrm>
        </p:grpSpPr>
        <p:sp>
          <p:nvSpPr>
            <p:cNvPr id="20498" name="Line 18"/>
            <p:cNvSpPr>
              <a:spLocks noChangeShapeType="1"/>
            </p:cNvSpPr>
            <p:nvPr/>
          </p:nvSpPr>
          <p:spPr bwMode="auto">
            <a:xfrm>
              <a:off x="4788024" y="1340768"/>
              <a:ext cx="0" cy="637684"/>
            </a:xfrm>
            <a:prstGeom prst="line">
              <a:avLst/>
            </a:prstGeom>
            <a:noFill/>
            <a:ln w="381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837657" name="Text Box 25"/>
            <p:cNvSpPr txBox="1">
              <a:spLocks noChangeArrowheads="1"/>
            </p:cNvSpPr>
            <p:nvPr/>
          </p:nvSpPr>
          <p:spPr bwMode="auto">
            <a:xfrm>
              <a:off x="3545885" y="1794302"/>
              <a:ext cx="9541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33CC"/>
                  </a:solidFill>
                  <a:latin typeface="Times New Roman" pitchFamily="18" charset="0"/>
                </a:rPr>
                <a:t>ENS size</a:t>
              </a:r>
              <a:endParaRPr lang="en-GB" sz="1600" b="1" i="0" dirty="0">
                <a:solidFill>
                  <a:srgbClr val="0033CC"/>
                </a:solidFill>
                <a:latin typeface="Times New Roman" pitchFamily="18" charset="0"/>
              </a:endParaRPr>
            </a:p>
          </p:txBody>
        </p:sp>
        <p:sp>
          <p:nvSpPr>
            <p:cNvPr id="29" name="Freeform 15"/>
            <p:cNvSpPr>
              <a:spLocks/>
            </p:cNvSpPr>
            <p:nvPr/>
          </p:nvSpPr>
          <p:spPr bwMode="auto">
            <a:xfrm>
              <a:off x="943971" y="1484785"/>
              <a:ext cx="7125536" cy="333215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58"/>
                <a:gd name="connsiteY0" fmla="*/ 12418 h 12418"/>
                <a:gd name="connsiteX1" fmla="*/ 256 w 10058"/>
                <a:gd name="connsiteY1" fmla="*/ 8522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867 w 10058"/>
                <a:gd name="connsiteY2" fmla="*/ 5567 h 12418"/>
                <a:gd name="connsiteX3" fmla="*/ 2004 w 10058"/>
                <a:gd name="connsiteY3" fmla="*/ 4245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61 w 10058"/>
                <a:gd name="connsiteY5" fmla="*/ 1217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42 w 10058"/>
                <a:gd name="connsiteY5" fmla="*/ 963 h 12418"/>
                <a:gd name="connsiteX6" fmla="*/ 5375 w 10058"/>
                <a:gd name="connsiteY6" fmla="*/ 768 h 12418"/>
                <a:gd name="connsiteX7" fmla="*/ 9935 w 10058"/>
                <a:gd name="connsiteY7" fmla="*/ 342 h 12418"/>
                <a:gd name="connsiteX8" fmla="*/ 10058 w 10058"/>
                <a:gd name="connsiteY8" fmla="*/ 384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 h="12418">
                  <a:moveTo>
                    <a:pt x="0" y="12418"/>
                  </a:moveTo>
                  <a:cubicBezTo>
                    <a:pt x="11" y="12228"/>
                    <a:pt x="208" y="9817"/>
                    <a:pt x="352" y="8675"/>
                  </a:cubicBezTo>
                  <a:cubicBezTo>
                    <a:pt x="496" y="7533"/>
                    <a:pt x="653" y="6365"/>
                    <a:pt x="867" y="5567"/>
                  </a:cubicBezTo>
                  <a:cubicBezTo>
                    <a:pt x="1081" y="4769"/>
                    <a:pt x="1273" y="4501"/>
                    <a:pt x="1638" y="3889"/>
                  </a:cubicBezTo>
                  <a:cubicBezTo>
                    <a:pt x="2003" y="3277"/>
                    <a:pt x="2605" y="2383"/>
                    <a:pt x="3056" y="1895"/>
                  </a:cubicBezTo>
                  <a:cubicBezTo>
                    <a:pt x="3507" y="1407"/>
                    <a:pt x="3956" y="1151"/>
                    <a:pt x="4342" y="963"/>
                  </a:cubicBezTo>
                  <a:cubicBezTo>
                    <a:pt x="4729" y="775"/>
                    <a:pt x="5027" y="964"/>
                    <a:pt x="5375" y="768"/>
                  </a:cubicBezTo>
                  <a:cubicBezTo>
                    <a:pt x="5723" y="572"/>
                    <a:pt x="9488" y="448"/>
                    <a:pt x="9935" y="342"/>
                  </a:cubicBezTo>
                  <a:cubicBezTo>
                    <a:pt x="10114" y="-529"/>
                    <a:pt x="9906" y="562"/>
                    <a:pt x="10058" y="384"/>
                  </a:cubicBezTo>
                </a:path>
              </a:pathLst>
            </a:custGeom>
            <a:noFill/>
            <a:ln w="57150" cap="rnd" cmpd="sng">
              <a:solidFill>
                <a:srgbClr val="0070C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4" name="Group 3"/>
          <p:cNvGrpSpPr/>
          <p:nvPr/>
        </p:nvGrpSpPr>
        <p:grpSpPr>
          <a:xfrm>
            <a:off x="1144357" y="1063124"/>
            <a:ext cx="7357198" cy="3179207"/>
            <a:chOff x="928333" y="1639188"/>
            <a:chExt cx="7357198" cy="3179207"/>
          </a:xfrm>
        </p:grpSpPr>
        <p:sp>
          <p:nvSpPr>
            <p:cNvPr id="20495" name="Freeform 15"/>
            <p:cNvSpPr>
              <a:spLocks/>
            </p:cNvSpPr>
            <p:nvPr/>
          </p:nvSpPr>
          <p:spPr bwMode="auto">
            <a:xfrm>
              <a:off x="928333" y="1772817"/>
              <a:ext cx="7357198" cy="304557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385"/>
                <a:gd name="connsiteY0" fmla="*/ 11350 h 11350"/>
                <a:gd name="connsiteX1" fmla="*/ 583 w 10385"/>
                <a:gd name="connsiteY1" fmla="*/ 8522 h 11350"/>
                <a:gd name="connsiteX2" fmla="*/ 785 w 10385"/>
                <a:gd name="connsiteY2" fmla="*/ 6801 h 11350"/>
                <a:gd name="connsiteX3" fmla="*/ 1194 w 10385"/>
                <a:gd name="connsiteY3" fmla="*/ 5567 h 11350"/>
                <a:gd name="connsiteX4" fmla="*/ 2331 w 10385"/>
                <a:gd name="connsiteY4" fmla="*/ 4245 h 11350"/>
                <a:gd name="connsiteX5" fmla="*/ 3422 w 10385"/>
                <a:gd name="connsiteY5" fmla="*/ 3167 h 11350"/>
                <a:gd name="connsiteX6" fmla="*/ 4881 w 10385"/>
                <a:gd name="connsiteY6" fmla="*/ 1471 h 11350"/>
                <a:gd name="connsiteX7" fmla="*/ 5702 w 10385"/>
                <a:gd name="connsiteY7" fmla="*/ 768 h 11350"/>
                <a:gd name="connsiteX8" fmla="*/ 10262 w 10385"/>
                <a:gd name="connsiteY8" fmla="*/ 342 h 11350"/>
                <a:gd name="connsiteX9" fmla="*/ 10385 w 10385"/>
                <a:gd name="connsiteY9" fmla="*/ 384 h 11350"/>
                <a:gd name="connsiteX0" fmla="*/ 0 w 10385"/>
                <a:gd name="connsiteY0" fmla="*/ 11350 h 11350"/>
                <a:gd name="connsiteX1" fmla="*/ 583 w 10385"/>
                <a:gd name="connsiteY1" fmla="*/ 8522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5798 w 10385"/>
                <a:gd name="connsiteY7" fmla="*/ 768 h 11350"/>
                <a:gd name="connsiteX8" fmla="*/ 6453 w 10385"/>
                <a:gd name="connsiteY8" fmla="*/ 565 h 11350"/>
                <a:gd name="connsiteX9" fmla="*/ 10262 w 10385"/>
                <a:gd name="connsiteY9" fmla="*/ 342 h 11350"/>
                <a:gd name="connsiteX10" fmla="*/ 10385 w 10385"/>
                <a:gd name="connsiteY10"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71 w 10385"/>
                <a:gd name="connsiteY3" fmla="*/ 5822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580 w 10385"/>
                <a:gd name="connsiteY2" fmla="*/ 7245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5" h="11350">
                  <a:moveTo>
                    <a:pt x="0" y="11350"/>
                  </a:moveTo>
                  <a:cubicBezTo>
                    <a:pt x="11" y="11160"/>
                    <a:pt x="725" y="10223"/>
                    <a:pt x="988" y="9539"/>
                  </a:cubicBezTo>
                  <a:cubicBezTo>
                    <a:pt x="1251" y="8855"/>
                    <a:pt x="1186" y="7949"/>
                    <a:pt x="1580" y="7245"/>
                  </a:cubicBezTo>
                  <a:cubicBezTo>
                    <a:pt x="1974" y="6541"/>
                    <a:pt x="2862" y="5950"/>
                    <a:pt x="3352" y="5313"/>
                  </a:cubicBezTo>
                  <a:cubicBezTo>
                    <a:pt x="3842" y="4676"/>
                    <a:pt x="4207" y="4027"/>
                    <a:pt x="4520" y="3421"/>
                  </a:cubicBezTo>
                  <a:cubicBezTo>
                    <a:pt x="4833" y="2815"/>
                    <a:pt x="5015" y="2099"/>
                    <a:pt x="5228" y="1674"/>
                  </a:cubicBezTo>
                  <a:cubicBezTo>
                    <a:pt x="5441" y="1249"/>
                    <a:pt x="5594" y="1055"/>
                    <a:pt x="5798" y="870"/>
                  </a:cubicBezTo>
                  <a:cubicBezTo>
                    <a:pt x="6002" y="685"/>
                    <a:pt x="5738" y="695"/>
                    <a:pt x="6453" y="565"/>
                  </a:cubicBezTo>
                  <a:cubicBezTo>
                    <a:pt x="7174" y="486"/>
                    <a:pt x="9494" y="389"/>
                    <a:pt x="10262" y="342"/>
                  </a:cubicBezTo>
                  <a:cubicBezTo>
                    <a:pt x="10441" y="-529"/>
                    <a:pt x="10233" y="562"/>
                    <a:pt x="10385" y="384"/>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0" name="Text Box 25"/>
            <p:cNvSpPr txBox="1">
              <a:spLocks noChangeArrowheads="1"/>
            </p:cNvSpPr>
            <p:nvPr/>
          </p:nvSpPr>
          <p:spPr bwMode="auto">
            <a:xfrm>
              <a:off x="2555776" y="3522494"/>
              <a:ext cx="1453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B050"/>
                  </a:solidFill>
                  <a:latin typeface="Times New Roman" pitchFamily="18" charset="0"/>
                </a:rPr>
                <a:t>OBS Precision</a:t>
              </a:r>
              <a:endParaRPr lang="en-GB" sz="1600" b="1" i="0" dirty="0">
                <a:solidFill>
                  <a:srgbClr val="00B050"/>
                </a:solidFill>
                <a:latin typeface="Times New Roman" pitchFamily="18" charset="0"/>
              </a:endParaRPr>
            </a:p>
          </p:txBody>
        </p:sp>
        <p:sp>
          <p:nvSpPr>
            <p:cNvPr id="31" name="Line 18"/>
            <p:cNvSpPr>
              <a:spLocks noChangeShapeType="1"/>
            </p:cNvSpPr>
            <p:nvPr/>
          </p:nvSpPr>
          <p:spPr bwMode="auto">
            <a:xfrm>
              <a:off x="5364088" y="1639188"/>
              <a:ext cx="0" cy="637684"/>
            </a:xfrm>
            <a:prstGeom prst="line">
              <a:avLst/>
            </a:prstGeom>
            <a:noFill/>
            <a:ln w="38100">
              <a:solidFill>
                <a:srgbClr val="33CC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5" name="Group 4"/>
          <p:cNvGrpSpPr/>
          <p:nvPr/>
        </p:nvGrpSpPr>
        <p:grpSpPr>
          <a:xfrm>
            <a:off x="1149920" y="1639188"/>
            <a:ext cx="7278521" cy="2642529"/>
            <a:chOff x="933896" y="2215252"/>
            <a:chExt cx="7278521" cy="2642529"/>
          </a:xfrm>
        </p:grpSpPr>
        <p:sp>
          <p:nvSpPr>
            <p:cNvPr id="20490" name="Text Box 10"/>
            <p:cNvSpPr txBox="1">
              <a:spLocks noChangeArrowheads="1"/>
            </p:cNvSpPr>
            <p:nvPr/>
          </p:nvSpPr>
          <p:spPr bwMode="auto">
            <a:xfrm>
              <a:off x="2765474" y="4293096"/>
              <a:ext cx="13883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i="0" dirty="0" smtClean="0">
                  <a:solidFill>
                    <a:srgbClr val="FFC000"/>
                  </a:solidFill>
                  <a:latin typeface="Times New Roman" pitchFamily="18" charset="0"/>
                </a:rPr>
                <a:t>DA Scheme(s)</a:t>
              </a:r>
              <a:endParaRPr lang="en-GB" sz="1600" i="0" dirty="0">
                <a:solidFill>
                  <a:srgbClr val="FFC000"/>
                </a:solidFill>
                <a:latin typeface="Times New Roman" pitchFamily="18" charset="0"/>
              </a:endParaRPr>
            </a:p>
          </p:txBody>
        </p:sp>
        <p:sp>
          <p:nvSpPr>
            <p:cNvPr id="28" name="Freeform 15"/>
            <p:cNvSpPr>
              <a:spLocks/>
            </p:cNvSpPr>
            <p:nvPr/>
          </p:nvSpPr>
          <p:spPr bwMode="auto">
            <a:xfrm>
              <a:off x="933896" y="2385239"/>
              <a:ext cx="7278521" cy="247254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974 w 10993"/>
                <a:gd name="connsiteY0" fmla="*/ 10078 h 10078"/>
                <a:gd name="connsiteX1" fmla="*/ 1191 w 10993"/>
                <a:gd name="connsiteY1" fmla="*/ 8522 h 10078"/>
                <a:gd name="connsiteX2" fmla="*/ 6 w 10993"/>
                <a:gd name="connsiteY2" fmla="*/ 6547 h 10078"/>
                <a:gd name="connsiteX3" fmla="*/ 1802 w 10993"/>
                <a:gd name="connsiteY3" fmla="*/ 5567 h 10078"/>
                <a:gd name="connsiteX4" fmla="*/ 2939 w 10993"/>
                <a:gd name="connsiteY4" fmla="*/ 4245 h 10078"/>
                <a:gd name="connsiteX5" fmla="*/ 4030 w 10993"/>
                <a:gd name="connsiteY5" fmla="*/ 3167 h 10078"/>
                <a:gd name="connsiteX6" fmla="*/ 5489 w 10993"/>
                <a:gd name="connsiteY6" fmla="*/ 1471 h 10078"/>
                <a:gd name="connsiteX7" fmla="*/ 6310 w 10993"/>
                <a:gd name="connsiteY7" fmla="*/ 768 h 10078"/>
                <a:gd name="connsiteX8" fmla="*/ 10870 w 10993"/>
                <a:gd name="connsiteY8" fmla="*/ 342 h 10078"/>
                <a:gd name="connsiteX9" fmla="*/ 10993 w 10993"/>
                <a:gd name="connsiteY9" fmla="*/ 384 h 10078"/>
                <a:gd name="connsiteX0" fmla="*/ 982 w 11001"/>
                <a:gd name="connsiteY0" fmla="*/ 10078 h 10078"/>
                <a:gd name="connsiteX1" fmla="*/ 14 w 11001"/>
                <a:gd name="connsiteY1" fmla="*/ 6547 h 10078"/>
                <a:gd name="connsiteX2" fmla="*/ 1810 w 11001"/>
                <a:gd name="connsiteY2" fmla="*/ 5567 h 10078"/>
                <a:gd name="connsiteX3" fmla="*/ 2947 w 11001"/>
                <a:gd name="connsiteY3" fmla="*/ 4245 h 10078"/>
                <a:gd name="connsiteX4" fmla="*/ 4038 w 11001"/>
                <a:gd name="connsiteY4" fmla="*/ 3167 h 10078"/>
                <a:gd name="connsiteX5" fmla="*/ 5497 w 11001"/>
                <a:gd name="connsiteY5" fmla="*/ 1471 h 10078"/>
                <a:gd name="connsiteX6" fmla="*/ 6318 w 11001"/>
                <a:gd name="connsiteY6" fmla="*/ 768 h 10078"/>
                <a:gd name="connsiteX7" fmla="*/ 10878 w 11001"/>
                <a:gd name="connsiteY7" fmla="*/ 342 h 10078"/>
                <a:gd name="connsiteX8" fmla="*/ 11001 w 11001"/>
                <a:gd name="connsiteY8" fmla="*/ 384 h 10078"/>
                <a:gd name="connsiteX0" fmla="*/ 0 w 10987"/>
                <a:gd name="connsiteY0" fmla="*/ 6547 h 6547"/>
                <a:gd name="connsiteX1" fmla="*/ 1796 w 10987"/>
                <a:gd name="connsiteY1" fmla="*/ 5567 h 6547"/>
                <a:gd name="connsiteX2" fmla="*/ 2933 w 10987"/>
                <a:gd name="connsiteY2" fmla="*/ 4245 h 6547"/>
                <a:gd name="connsiteX3" fmla="*/ 4024 w 10987"/>
                <a:gd name="connsiteY3" fmla="*/ 3167 h 6547"/>
                <a:gd name="connsiteX4" fmla="*/ 5483 w 10987"/>
                <a:gd name="connsiteY4" fmla="*/ 1471 h 6547"/>
                <a:gd name="connsiteX5" fmla="*/ 6304 w 10987"/>
                <a:gd name="connsiteY5" fmla="*/ 768 h 6547"/>
                <a:gd name="connsiteX6" fmla="*/ 10864 w 10987"/>
                <a:gd name="connsiteY6" fmla="*/ 342 h 6547"/>
                <a:gd name="connsiteX7" fmla="*/ 10987 w 10987"/>
                <a:gd name="connsiteY7" fmla="*/ 384 h 6547"/>
                <a:gd name="connsiteX0" fmla="*/ 0 w 10000"/>
                <a:gd name="connsiteY0" fmla="*/ 9413 h 9413"/>
                <a:gd name="connsiteX1" fmla="*/ 1635 w 10000"/>
                <a:gd name="connsiteY1" fmla="*/ 7916 h 9413"/>
                <a:gd name="connsiteX2" fmla="*/ 2670 w 10000"/>
                <a:gd name="connsiteY2" fmla="*/ 5897 h 9413"/>
                <a:gd name="connsiteX3" fmla="*/ 3663 w 10000"/>
                <a:gd name="connsiteY3" fmla="*/ 4250 h 9413"/>
                <a:gd name="connsiteX4" fmla="*/ 4990 w 10000"/>
                <a:gd name="connsiteY4" fmla="*/ 1660 h 9413"/>
                <a:gd name="connsiteX5" fmla="*/ 5738 w 10000"/>
                <a:gd name="connsiteY5" fmla="*/ 586 h 9413"/>
                <a:gd name="connsiteX6" fmla="*/ 10000 w 10000"/>
                <a:gd name="connsiteY6" fmla="*/ 0 h 9413"/>
                <a:gd name="connsiteX0" fmla="*/ 0 w 9351"/>
                <a:gd name="connsiteY0" fmla="*/ 14952 h 14952"/>
                <a:gd name="connsiteX1" fmla="*/ 1635 w 9351"/>
                <a:gd name="connsiteY1" fmla="*/ 13362 h 14952"/>
                <a:gd name="connsiteX2" fmla="*/ 2670 w 9351"/>
                <a:gd name="connsiteY2" fmla="*/ 11217 h 14952"/>
                <a:gd name="connsiteX3" fmla="*/ 3663 w 9351"/>
                <a:gd name="connsiteY3" fmla="*/ 9467 h 14952"/>
                <a:gd name="connsiteX4" fmla="*/ 4990 w 9351"/>
                <a:gd name="connsiteY4" fmla="*/ 6716 h 14952"/>
                <a:gd name="connsiteX5" fmla="*/ 5738 w 9351"/>
                <a:gd name="connsiteY5" fmla="*/ 5575 h 14952"/>
                <a:gd name="connsiteX6" fmla="*/ 9351 w 9351"/>
                <a:gd name="connsiteY6" fmla="*/ 0 h 14952"/>
                <a:gd name="connsiteX0" fmla="*/ 0 w 10000"/>
                <a:gd name="connsiteY0" fmla="*/ 10000 h 10000"/>
                <a:gd name="connsiteX1" fmla="*/ 1748 w 10000"/>
                <a:gd name="connsiteY1" fmla="*/ 8937 h 10000"/>
                <a:gd name="connsiteX2" fmla="*/ 2855 w 10000"/>
                <a:gd name="connsiteY2" fmla="*/ 7502 h 10000"/>
                <a:gd name="connsiteX3" fmla="*/ 3917 w 10000"/>
                <a:gd name="connsiteY3" fmla="*/ 6332 h 10000"/>
                <a:gd name="connsiteX4" fmla="*/ 5336 w 10000"/>
                <a:gd name="connsiteY4" fmla="*/ 4492 h 10000"/>
                <a:gd name="connsiteX5" fmla="*/ 6867 w 10000"/>
                <a:gd name="connsiteY5" fmla="*/ 307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10000"/>
                  </a:moveTo>
                  <a:cubicBezTo>
                    <a:pt x="135" y="9183"/>
                    <a:pt x="1273" y="9353"/>
                    <a:pt x="1748" y="8937"/>
                  </a:cubicBezTo>
                  <a:cubicBezTo>
                    <a:pt x="2224" y="8520"/>
                    <a:pt x="2494" y="7936"/>
                    <a:pt x="2855" y="7502"/>
                  </a:cubicBezTo>
                  <a:cubicBezTo>
                    <a:pt x="3216" y="7068"/>
                    <a:pt x="3503" y="6833"/>
                    <a:pt x="3917" y="6332"/>
                  </a:cubicBezTo>
                  <a:cubicBezTo>
                    <a:pt x="4330" y="5831"/>
                    <a:pt x="4844" y="5496"/>
                    <a:pt x="5336" y="4492"/>
                  </a:cubicBezTo>
                  <a:cubicBezTo>
                    <a:pt x="5828" y="3488"/>
                    <a:pt x="5974" y="503"/>
                    <a:pt x="6867" y="307"/>
                  </a:cubicBezTo>
                  <a:cubicBezTo>
                    <a:pt x="7760" y="109"/>
                    <a:pt x="9050" y="87"/>
                    <a:pt x="10000" y="0"/>
                  </a:cubicBezTo>
                </a:path>
              </a:pathLst>
            </a:custGeom>
            <a:noFill/>
            <a:ln w="57150" cap="rnd" cmpd="sng">
              <a:solidFill>
                <a:srgbClr val="FFC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2" name="Line 18"/>
            <p:cNvSpPr>
              <a:spLocks noChangeShapeType="1"/>
            </p:cNvSpPr>
            <p:nvPr/>
          </p:nvSpPr>
          <p:spPr bwMode="auto">
            <a:xfrm>
              <a:off x="6012160" y="2215252"/>
              <a:ext cx="0" cy="637684"/>
            </a:xfrm>
            <a:prstGeom prst="line">
              <a:avLst/>
            </a:prstGeom>
            <a:noFill/>
            <a:ln w="38100">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3" name="Group 2"/>
          <p:cNvGrpSpPr/>
          <p:nvPr/>
        </p:nvGrpSpPr>
        <p:grpSpPr>
          <a:xfrm>
            <a:off x="1259633" y="1510458"/>
            <a:ext cx="7242874" cy="2462562"/>
            <a:chOff x="1043609" y="2086522"/>
            <a:chExt cx="7242874" cy="2462562"/>
          </a:xfrm>
        </p:grpSpPr>
        <p:sp>
          <p:nvSpPr>
            <p:cNvPr id="20494" name="Text Box 14"/>
            <p:cNvSpPr txBox="1">
              <a:spLocks noChangeArrowheads="1"/>
            </p:cNvSpPr>
            <p:nvPr/>
          </p:nvSpPr>
          <p:spPr bwMode="auto">
            <a:xfrm>
              <a:off x="2611521" y="2385239"/>
              <a:ext cx="14782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FF0000"/>
                  </a:solidFill>
                  <a:latin typeface="Times New Roman" pitchFamily="18" charset="0"/>
                </a:rPr>
                <a:t>OBS Coverage</a:t>
              </a:r>
              <a:endParaRPr lang="en-GB" sz="1600" b="1" i="0" dirty="0">
                <a:solidFill>
                  <a:srgbClr val="FF0000"/>
                </a:solidFill>
                <a:latin typeface="Times New Roman" pitchFamily="18" charset="0"/>
              </a:endParaRPr>
            </a:p>
          </p:txBody>
        </p:sp>
        <p:sp>
          <p:nvSpPr>
            <p:cNvPr id="27" name="Freeform 15"/>
            <p:cNvSpPr>
              <a:spLocks/>
            </p:cNvSpPr>
            <p:nvPr/>
          </p:nvSpPr>
          <p:spPr bwMode="auto">
            <a:xfrm>
              <a:off x="1043609" y="2086522"/>
              <a:ext cx="7242874" cy="246256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1965 w 10019"/>
                <a:gd name="connsiteY5" fmla="*/ 4245 h 10078"/>
                <a:gd name="connsiteX6" fmla="*/ 3056 w 10019"/>
                <a:gd name="connsiteY6" fmla="*/ 3167 h 10078"/>
                <a:gd name="connsiteX7" fmla="*/ 4515 w 10019"/>
                <a:gd name="connsiteY7" fmla="*/ 1471 h 10078"/>
                <a:gd name="connsiteX8" fmla="*/ 5336 w 10019"/>
                <a:gd name="connsiteY8" fmla="*/ 768 h 10078"/>
                <a:gd name="connsiteX9" fmla="*/ 9896 w 10019"/>
                <a:gd name="connsiteY9" fmla="*/ 342 h 10078"/>
                <a:gd name="connsiteX10" fmla="*/ 10019 w 10019"/>
                <a:gd name="connsiteY10"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17 w 10019"/>
                <a:gd name="connsiteY7" fmla="*/ 1277 h 10078"/>
                <a:gd name="connsiteX8" fmla="*/ 9896 w 10019"/>
                <a:gd name="connsiteY8" fmla="*/ 342 h 10078"/>
                <a:gd name="connsiteX9" fmla="*/ 10019 w 10019"/>
                <a:gd name="connsiteY9" fmla="*/ 384 h 10078"/>
                <a:gd name="connsiteX0" fmla="*/ 0 w 10019"/>
                <a:gd name="connsiteY0" fmla="*/ 9696 h 9696"/>
                <a:gd name="connsiteX1" fmla="*/ 217 w 10019"/>
                <a:gd name="connsiteY1" fmla="*/ 8140 h 9696"/>
                <a:gd name="connsiteX2" fmla="*/ 419 w 10019"/>
                <a:gd name="connsiteY2" fmla="*/ 6419 h 9696"/>
                <a:gd name="connsiteX3" fmla="*/ 828 w 10019"/>
                <a:gd name="connsiteY3" fmla="*/ 5185 h 9696"/>
                <a:gd name="connsiteX4" fmla="*/ 1802 w 10019"/>
                <a:gd name="connsiteY4" fmla="*/ 3373 h 9696"/>
                <a:gd name="connsiteX5" fmla="*/ 3095 w 10019"/>
                <a:gd name="connsiteY5" fmla="*/ 2276 h 9696"/>
                <a:gd name="connsiteX6" fmla="*/ 4515 w 10019"/>
                <a:gd name="connsiteY6" fmla="*/ 1089 h 9696"/>
                <a:gd name="connsiteX7" fmla="*/ 5317 w 10019"/>
                <a:gd name="connsiteY7" fmla="*/ 895 h 9696"/>
                <a:gd name="connsiteX8" fmla="*/ 9954 w 10019"/>
                <a:gd name="connsiteY8" fmla="*/ 519 h 9696"/>
                <a:gd name="connsiteX9" fmla="*/ 10019 w 10019"/>
                <a:gd name="connsiteY9" fmla="*/ 2 h 9696"/>
                <a:gd name="connsiteX0" fmla="*/ 0 w 9935"/>
                <a:gd name="connsiteY0" fmla="*/ 9465 h 9465"/>
                <a:gd name="connsiteX1" fmla="*/ 217 w 9935"/>
                <a:gd name="connsiteY1" fmla="*/ 7860 h 9465"/>
                <a:gd name="connsiteX2" fmla="*/ 418 w 9935"/>
                <a:gd name="connsiteY2" fmla="*/ 6085 h 9465"/>
                <a:gd name="connsiteX3" fmla="*/ 826 w 9935"/>
                <a:gd name="connsiteY3" fmla="*/ 4813 h 9465"/>
                <a:gd name="connsiteX4" fmla="*/ 1799 w 9935"/>
                <a:gd name="connsiteY4" fmla="*/ 2944 h 9465"/>
                <a:gd name="connsiteX5" fmla="*/ 3089 w 9935"/>
                <a:gd name="connsiteY5" fmla="*/ 1812 h 9465"/>
                <a:gd name="connsiteX6" fmla="*/ 4506 w 9935"/>
                <a:gd name="connsiteY6" fmla="*/ 588 h 9465"/>
                <a:gd name="connsiteX7" fmla="*/ 5307 w 9935"/>
                <a:gd name="connsiteY7" fmla="*/ 388 h 9465"/>
                <a:gd name="connsiteX8" fmla="*/ 9935 w 9935"/>
                <a:gd name="connsiteY8" fmla="*/ 0 h 9465"/>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109 w 10271"/>
                <a:gd name="connsiteY5" fmla="*/ 1914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4 w 10271"/>
                <a:gd name="connsiteY1" fmla="*/ 7805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51 w 10322"/>
                <a:gd name="connsiteY0" fmla="*/ 10000 h 10000"/>
                <a:gd name="connsiteX1" fmla="*/ 95 w 10322"/>
                <a:gd name="connsiteY1" fmla="*/ 7805 h 10000"/>
                <a:gd name="connsiteX2" fmla="*/ 472 w 10322"/>
                <a:gd name="connsiteY2" fmla="*/ 6429 h 10000"/>
                <a:gd name="connsiteX3" fmla="*/ 882 w 10322"/>
                <a:gd name="connsiteY3" fmla="*/ 5085 h 10000"/>
                <a:gd name="connsiteX4" fmla="*/ 1862 w 10322"/>
                <a:gd name="connsiteY4" fmla="*/ 3110 h 10000"/>
                <a:gd name="connsiteX5" fmla="*/ 3102 w 10322"/>
                <a:gd name="connsiteY5" fmla="*/ 1083 h 10000"/>
                <a:gd name="connsiteX6" fmla="*/ 5393 w 10322"/>
                <a:gd name="connsiteY6" fmla="*/ 410 h 10000"/>
                <a:gd name="connsiteX7" fmla="*/ 10322 w 10322"/>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1" h="10000">
                  <a:moveTo>
                    <a:pt x="0" y="10000"/>
                  </a:moveTo>
                  <a:cubicBezTo>
                    <a:pt x="11" y="9793"/>
                    <a:pt x="199" y="8853"/>
                    <a:pt x="276" y="7972"/>
                  </a:cubicBezTo>
                  <a:cubicBezTo>
                    <a:pt x="353" y="7091"/>
                    <a:pt x="346" y="5715"/>
                    <a:pt x="460" y="4711"/>
                  </a:cubicBezTo>
                  <a:cubicBezTo>
                    <a:pt x="574" y="3707"/>
                    <a:pt x="527" y="2551"/>
                    <a:pt x="959" y="1946"/>
                  </a:cubicBezTo>
                  <a:cubicBezTo>
                    <a:pt x="1331" y="1510"/>
                    <a:pt x="2321" y="1339"/>
                    <a:pt x="3051" y="1083"/>
                  </a:cubicBezTo>
                  <a:cubicBezTo>
                    <a:pt x="3781" y="827"/>
                    <a:pt x="4139" y="590"/>
                    <a:pt x="5342" y="410"/>
                  </a:cubicBezTo>
                  <a:cubicBezTo>
                    <a:pt x="5691" y="197"/>
                    <a:pt x="9822" y="116"/>
                    <a:pt x="10271" y="0"/>
                  </a:cubicBezTo>
                </a:path>
              </a:pathLst>
            </a:custGeom>
            <a:noFill/>
            <a:ln w="57150" cap="rnd"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33" name="Line 18"/>
            <p:cNvSpPr>
              <a:spLocks noChangeShapeType="1"/>
            </p:cNvSpPr>
            <p:nvPr/>
          </p:nvSpPr>
          <p:spPr bwMode="auto">
            <a:xfrm>
              <a:off x="1763688" y="2215252"/>
              <a:ext cx="0" cy="637684"/>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sp>
        <p:nvSpPr>
          <p:cNvPr id="34" name="Text Box 4"/>
          <p:cNvSpPr txBox="1">
            <a:spLocks noChangeArrowheads="1"/>
          </p:cNvSpPr>
          <p:nvPr/>
        </p:nvSpPr>
        <p:spPr bwMode="auto">
          <a:xfrm>
            <a:off x="1913285" y="5048016"/>
            <a:ext cx="748325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b="1" i="0" dirty="0" smtClean="0">
                <a:latin typeface="Times New Roman" pitchFamily="18" charset="0"/>
              </a:rPr>
              <a:t>These curves are not independent. </a:t>
            </a:r>
          </a:p>
          <a:p>
            <a:pPr eaLnBrk="1" hangingPunct="1"/>
            <a:r>
              <a:rPr lang="en-GB" b="1" i="0" dirty="0" smtClean="0">
                <a:latin typeface="Times New Roman" pitchFamily="18" charset="0"/>
              </a:rPr>
              <a:t>The curves vary with the target.</a:t>
            </a:r>
          </a:p>
          <a:p>
            <a:pPr eaLnBrk="1" hangingPunct="1"/>
            <a:r>
              <a:rPr lang="en-GB" b="1" i="0" dirty="0" smtClean="0">
                <a:latin typeface="Times New Roman" pitchFamily="18" charset="0"/>
              </a:rPr>
              <a:t>Development costs start from different legacy baselines</a:t>
            </a:r>
          </a:p>
          <a:p>
            <a:pPr eaLnBrk="1" hangingPunct="1"/>
            <a:r>
              <a:rPr lang="en-GB" b="1" i="0" dirty="0" smtClean="0">
                <a:latin typeface="Times New Roman" pitchFamily="18" charset="0"/>
              </a:rPr>
              <a:t>Historically these “optimised” separately  (?draw on separate budgets?)</a:t>
            </a:r>
          </a:p>
          <a:p>
            <a:pPr eaLnBrk="1" hangingPunct="1"/>
            <a:r>
              <a:rPr lang="en-GB" b="1" i="0" dirty="0" smtClean="0">
                <a:solidFill>
                  <a:srgbClr val="FF0000"/>
                </a:solidFill>
                <a:latin typeface="Times New Roman" pitchFamily="18" charset="0"/>
              </a:rPr>
              <a:t>How to measure “value added” in this context? </a:t>
            </a:r>
            <a:endParaRPr lang="en-GB" b="1" i="0" dirty="0">
              <a:solidFill>
                <a:srgbClr val="FF0000"/>
              </a:solidFill>
              <a:latin typeface="Times New Roman" pitchFamily="18" charset="0"/>
            </a:endParaRPr>
          </a:p>
        </p:txBody>
      </p:sp>
      <p:grpSp>
        <p:nvGrpSpPr>
          <p:cNvPr id="6" name="Group 5"/>
          <p:cNvGrpSpPr/>
          <p:nvPr/>
        </p:nvGrpSpPr>
        <p:grpSpPr>
          <a:xfrm>
            <a:off x="6360890" y="2092786"/>
            <a:ext cx="2603598" cy="760150"/>
            <a:chOff x="6144866" y="2668850"/>
            <a:chExt cx="2603598" cy="760150"/>
          </a:xfrm>
        </p:grpSpPr>
        <p:sp>
          <p:nvSpPr>
            <p:cNvPr id="20499" name="Text Box 19"/>
            <p:cNvSpPr txBox="1">
              <a:spLocks noChangeArrowheads="1"/>
            </p:cNvSpPr>
            <p:nvPr/>
          </p:nvSpPr>
          <p:spPr bwMode="auto">
            <a:xfrm>
              <a:off x="6387363" y="3028890"/>
              <a:ext cx="20010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l-GR" sz="2000" b="1" i="0" dirty="0" smtClean="0">
                  <a:solidFill>
                    <a:srgbClr val="00B0F0"/>
                  </a:solidFill>
                  <a:latin typeface="Times New Roman" pitchFamily="18" charset="0"/>
                </a:rPr>
                <a:t>α</a:t>
              </a:r>
              <a:r>
                <a:rPr lang="en-GB" sz="2000" b="1" i="0" dirty="0" smtClean="0">
                  <a:solidFill>
                    <a:srgbClr val="00B0F0"/>
                  </a:solidFill>
                  <a:latin typeface="Times New Roman" pitchFamily="18" charset="0"/>
                </a:rPr>
                <a:t>  threshold  - - -</a:t>
              </a:r>
              <a:endParaRPr lang="en-GB" sz="2000" b="1" i="0" dirty="0">
                <a:solidFill>
                  <a:srgbClr val="00B0F0"/>
                </a:solidFill>
                <a:latin typeface="Times New Roman" pitchFamily="18" charset="0"/>
              </a:endParaRPr>
            </a:p>
          </p:txBody>
        </p:sp>
        <p:sp>
          <p:nvSpPr>
            <p:cNvPr id="39" name="Text Box 16"/>
            <p:cNvSpPr txBox="1">
              <a:spLocks noChangeArrowheads="1"/>
            </p:cNvSpPr>
            <p:nvPr/>
          </p:nvSpPr>
          <p:spPr bwMode="auto">
            <a:xfrm>
              <a:off x="6144866" y="2668850"/>
              <a:ext cx="26035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r>
                <a:rPr lang="en-GB" sz="2000" i="0" dirty="0">
                  <a:solidFill>
                    <a:srgbClr val="00B0F0"/>
                  </a:solidFill>
                  <a:latin typeface="Times New Roman" pitchFamily="18" charset="0"/>
                </a:rPr>
                <a:t>M</a:t>
              </a:r>
              <a:r>
                <a:rPr lang="en-GB" sz="2000" i="0" baseline="-25000" dirty="0">
                  <a:solidFill>
                    <a:srgbClr val="00B0F0"/>
                  </a:solidFill>
                  <a:latin typeface="Times New Roman" pitchFamily="18" charset="0"/>
                </a:rPr>
                <a:t>1</a:t>
              </a:r>
              <a:r>
                <a:rPr lang="en-GB" sz="2000" i="0" dirty="0">
                  <a:solidFill>
                    <a:srgbClr val="00B0F0"/>
                  </a:solidFill>
                  <a:latin typeface="Times New Roman" pitchFamily="18" charset="0"/>
                </a:rPr>
                <a:t> =</a:t>
              </a:r>
              <a:r>
                <a:rPr lang="el-GR" sz="2000" i="0" dirty="0">
                  <a:solidFill>
                    <a:srgbClr val="00B0F0"/>
                  </a:solidFill>
                  <a:latin typeface="Times New Roman" pitchFamily="18" charset="0"/>
                  <a:cs typeface="Times New Roman" pitchFamily="18" charset="0"/>
                </a:rPr>
                <a:t>α</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 P</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  + (1-</a:t>
              </a:r>
              <a:r>
                <a:rPr lang="el-GR" sz="2000" i="0" dirty="0">
                  <a:solidFill>
                    <a:srgbClr val="00B0F0"/>
                  </a:solidFill>
                  <a:latin typeface="Times New Roman" pitchFamily="18" charset="0"/>
                  <a:cs typeface="Times New Roman" pitchFamily="18" charset="0"/>
                </a:rPr>
                <a:t>α</a:t>
              </a:r>
              <a:r>
                <a:rPr lang="en-GB" sz="2000" i="0" baseline="-25000" dirty="0">
                  <a:solidFill>
                    <a:srgbClr val="00B0F0"/>
                  </a:solidFill>
                  <a:latin typeface="Times New Roman" pitchFamily="18" charset="0"/>
                  <a:cs typeface="Tahoma" pitchFamily="34" charset="0"/>
                </a:rPr>
                <a:t>1</a:t>
              </a:r>
              <a:r>
                <a:rPr lang="en-GB" sz="2000" i="0" dirty="0">
                  <a:solidFill>
                    <a:srgbClr val="00B0F0"/>
                  </a:solidFill>
                  <a:latin typeface="Times New Roman" pitchFamily="18" charset="0"/>
                  <a:cs typeface="Tahoma" pitchFamily="34" charset="0"/>
                </a:rPr>
                <a:t>)</a:t>
              </a:r>
              <a:r>
                <a:rPr lang="en-GB" sz="2000" i="0" dirty="0" err="1">
                  <a:solidFill>
                    <a:srgbClr val="00B0F0"/>
                  </a:solidFill>
                  <a:latin typeface="Times New Roman" pitchFamily="18" charset="0"/>
                  <a:cs typeface="Tahoma" pitchFamily="34" charset="0"/>
                </a:rPr>
                <a:t>P</a:t>
              </a:r>
              <a:r>
                <a:rPr lang="en-GB" sz="2000" i="0" baseline="-25000" dirty="0" err="1">
                  <a:solidFill>
                    <a:srgbClr val="00B0F0"/>
                  </a:solidFill>
                  <a:latin typeface="Times New Roman" pitchFamily="18" charset="0"/>
                  <a:cs typeface="Tahoma" pitchFamily="34" charset="0"/>
                </a:rPr>
                <a:t>clim</a:t>
              </a:r>
              <a:endParaRPr lang="el-GR" sz="2000" i="0" baseline="-25000" dirty="0">
                <a:solidFill>
                  <a:srgbClr val="00B0F0"/>
                </a:solidFill>
                <a:latin typeface="Times New Roman" pitchFamily="18" charset="0"/>
                <a:cs typeface="Tahoma" pitchFamily="34" charset="0"/>
              </a:endParaRPr>
            </a:p>
          </p:txBody>
        </p:sp>
      </p:grpSp>
    </p:spTree>
    <p:extLst>
      <p:ext uri="{BB962C8B-B14F-4D97-AF65-F5344CB8AC3E}">
        <p14:creationId xmlns:p14="http://schemas.microsoft.com/office/powerpoint/2010/main" val="2585982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07505" y="404813"/>
            <a:ext cx="9036496"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Decision Support Given </a:t>
            </a:r>
            <a:r>
              <a:rPr lang="en-GB" sz="2800" b="1" i="0" dirty="0">
                <a:solidFill>
                  <a:srgbClr val="FF0000"/>
                </a:solidFill>
              </a:rPr>
              <a:t>only Immature </a:t>
            </a:r>
            <a:r>
              <a:rPr lang="en-GB" sz="2800" b="1" i="0" dirty="0" smtClean="0">
                <a:solidFill>
                  <a:srgbClr val="FF0000"/>
                </a:solidFill>
              </a:rPr>
              <a:t>Probabilities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144016" y="1052736"/>
            <a:ext cx="8892480" cy="4001095"/>
          </a:xfrm>
          <a:prstGeom prst="rect">
            <a:avLst/>
          </a:prstGeom>
          <a:noFill/>
        </p:spPr>
        <p:txBody>
          <a:bodyPr wrap="square" rtlCol="0">
            <a:spAutoFit/>
          </a:bodyPr>
          <a:lstStyle/>
          <a:p>
            <a:r>
              <a:rPr lang="en-GB" sz="2400" i="0" dirty="0"/>
              <a:t>Provide Stories </a:t>
            </a:r>
            <a:r>
              <a:rPr lang="en-GB" sz="2400" i="0" dirty="0" smtClean="0"/>
              <a:t>in addition to (?rather than?) Numbers</a:t>
            </a:r>
          </a:p>
          <a:p>
            <a:endParaRPr lang="en-GB" sz="1100" i="0" dirty="0"/>
          </a:p>
          <a:p>
            <a:r>
              <a:rPr lang="en-GB" sz="2400" i="0" dirty="0"/>
              <a:t>D</a:t>
            </a:r>
            <a:r>
              <a:rPr lang="en-GB" sz="2400" i="0" dirty="0" smtClean="0"/>
              <a:t>istinguish Immature </a:t>
            </a:r>
            <a:r>
              <a:rPr lang="en-GB" sz="2400" i="0" dirty="0"/>
              <a:t>Probability from Physical Probability </a:t>
            </a:r>
            <a:endParaRPr lang="en-GB" sz="2400" i="0" dirty="0" smtClean="0"/>
          </a:p>
          <a:p>
            <a:endParaRPr lang="en-GB" sz="1200" i="0" dirty="0"/>
          </a:p>
          <a:p>
            <a:r>
              <a:rPr lang="en-GB" sz="2400" i="0" dirty="0" smtClean="0"/>
              <a:t>Balance “Based </a:t>
            </a:r>
            <a:r>
              <a:rPr lang="en-GB" sz="2400" i="0" dirty="0"/>
              <a:t>on the Laws of Physics”  with P(BS</a:t>
            </a:r>
            <a:r>
              <a:rPr lang="en-GB" sz="2400" i="0" dirty="0" smtClean="0"/>
              <a:t>)</a:t>
            </a:r>
          </a:p>
          <a:p>
            <a:endParaRPr lang="en-GB" sz="1600" i="0" dirty="0"/>
          </a:p>
          <a:p>
            <a:r>
              <a:rPr lang="en-GB" sz="2400" i="0" dirty="0" smtClean="0"/>
              <a:t>Clearly distinguish statements regarding the probability of the next model run from those on the probability of the true target.</a:t>
            </a:r>
          </a:p>
          <a:p>
            <a:endParaRPr lang="en-GB" sz="1200" i="0" dirty="0" smtClean="0"/>
          </a:p>
          <a:p>
            <a:r>
              <a:rPr lang="en-GB" sz="2400" i="0" dirty="0" smtClean="0"/>
              <a:t>Demonstrate relative skill of empirical surrogate models  </a:t>
            </a:r>
            <a:endParaRPr lang="en-GB" sz="1200" i="0" dirty="0" smtClean="0"/>
          </a:p>
          <a:p>
            <a:r>
              <a:rPr lang="en-GB" sz="1200" i="0" dirty="0" smtClean="0"/>
              <a:t>                                                                                    </a:t>
            </a:r>
            <a:r>
              <a:rPr lang="en-GB" sz="1600" i="0" dirty="0" smtClean="0"/>
              <a:t>(Smith, 1992, 1997; Suckling and Smith 2012)</a:t>
            </a:r>
          </a:p>
          <a:p>
            <a:endParaRPr lang="en-GB" sz="1100" i="0" dirty="0" smtClean="0"/>
          </a:p>
          <a:p>
            <a:r>
              <a:rPr lang="en-GB" sz="2400" i="0" dirty="0" smtClean="0"/>
              <a:t>Identify and discuss the RDU and the timescales for tackling it.</a:t>
            </a:r>
            <a:endParaRPr lang="en-GB" sz="2400" i="0" dirty="0"/>
          </a:p>
        </p:txBody>
      </p:sp>
    </p:spTree>
    <p:extLst>
      <p:ext uri="{BB962C8B-B14F-4D97-AF65-F5344CB8AC3E}">
        <p14:creationId xmlns:p14="http://schemas.microsoft.com/office/powerpoint/2010/main" val="20369824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Structural Model Error </a:t>
            </a:r>
            <a:endParaRPr lang="en-GB" dirty="0"/>
          </a:p>
        </p:txBody>
      </p:sp>
      <p:sp>
        <p:nvSpPr>
          <p:cNvPr id="3" name="Rectangle 2"/>
          <p:cNvSpPr/>
          <p:nvPr/>
        </p:nvSpPr>
        <p:spPr>
          <a:xfrm>
            <a:off x="2609528" y="908720"/>
            <a:ext cx="6534472" cy="646331"/>
          </a:xfrm>
          <a:prstGeom prst="rect">
            <a:avLst/>
          </a:prstGeom>
        </p:spPr>
        <p:txBody>
          <a:bodyPr wrap="square">
            <a:spAutoFit/>
          </a:bodyPr>
          <a:lstStyle/>
          <a:p>
            <a:r>
              <a:rPr lang="en-GB" dirty="0"/>
              <a:t>Smith, L.A. (2002) </a:t>
            </a:r>
            <a:r>
              <a:rPr lang="en-GB" dirty="0">
                <a:hlinkClick r:id="rId2" tooltip="Smith (2002)"/>
              </a:rPr>
              <a:t>What might we learn from climate forecasts?</a:t>
            </a:r>
            <a:r>
              <a:rPr lang="en-GB" dirty="0"/>
              <a:t> Proc. National Acad. Sci. USA 4 (99): 2487-2492.</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94" y="1898328"/>
            <a:ext cx="6888746" cy="469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768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3"/>
          <p:cNvSpPr txBox="1">
            <a:spLocks noChangeArrowheads="1"/>
          </p:cNvSpPr>
          <p:nvPr/>
        </p:nvSpPr>
        <p:spPr bwMode="auto">
          <a:xfrm>
            <a:off x="107505" y="1490766"/>
            <a:ext cx="244827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smtClean="0"/>
              <a:t>A very nice presentation of information.</a:t>
            </a:r>
          </a:p>
          <a:p>
            <a:pPr eaLnBrk="1" hangingPunct="1"/>
            <a:endParaRPr lang="en-GB" sz="2000" dirty="0"/>
          </a:p>
          <a:p>
            <a:pPr eaLnBrk="1" hangingPunct="1"/>
            <a:r>
              <a:rPr lang="en-GB" sz="2000" dirty="0" smtClean="0"/>
              <a:t>Are these actionable probabilities?</a:t>
            </a:r>
            <a:endParaRPr lang="en-GB" sz="2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37914"/>
            <a:ext cx="6755532" cy="528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p:cNvSpPr>
            <a:spLocks noChangeArrowheads="1"/>
          </p:cNvSpPr>
          <p:nvPr/>
        </p:nvSpPr>
        <p:spPr bwMode="auto">
          <a:xfrm>
            <a:off x="2286000" y="6326188"/>
            <a:ext cx="6858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i="0" dirty="0">
                <a:solidFill>
                  <a:srgbClr val="000000"/>
                </a:solidFill>
                <a:latin typeface="Times New Roman" pitchFamily="18" charset="0"/>
                <a:hlinkClick r:id="rId3"/>
              </a:rPr>
              <a:t>http://www.metoffice.gov.uk/media/pdf/n/3/A3-plots-temp-OND.pdf</a:t>
            </a:r>
            <a:r>
              <a:rPr lang="en-GB" sz="1600" i="0" dirty="0">
                <a:solidFill>
                  <a:srgbClr val="000000"/>
                </a:solidFill>
                <a:latin typeface="Times New Roman" pitchFamily="18" charset="0"/>
              </a:rPr>
              <a:t> </a:t>
            </a:r>
          </a:p>
        </p:txBody>
      </p:sp>
      <p:sp>
        <p:nvSpPr>
          <p:cNvPr id="2" name="Rectangle 1"/>
          <p:cNvSpPr/>
          <p:nvPr/>
        </p:nvSpPr>
        <p:spPr>
          <a:xfrm>
            <a:off x="35496" y="5013176"/>
            <a:ext cx="3024336" cy="646331"/>
          </a:xfrm>
          <a:prstGeom prst="rect">
            <a:avLst/>
          </a:prstGeom>
        </p:spPr>
        <p:txBody>
          <a:bodyPr wrap="square">
            <a:spAutoFit/>
          </a:bodyPr>
          <a:lstStyle/>
          <a:p>
            <a:r>
              <a:rPr lang="en-GB" sz="1200" dirty="0" smtClean="0">
                <a:effectLst/>
              </a:rPr>
              <a:t>See: </a:t>
            </a:r>
            <a:r>
              <a:rPr lang="en-GB" sz="1200" dirty="0" err="1" smtClean="0">
                <a:effectLst/>
              </a:rPr>
              <a:t>Bröcker</a:t>
            </a:r>
            <a:r>
              <a:rPr lang="en-GB" sz="1200" dirty="0" smtClean="0">
                <a:effectLst/>
              </a:rPr>
              <a:t>, J. and Smith, L. A. (2008) </a:t>
            </a:r>
            <a:r>
              <a:rPr lang="en-GB" sz="1200" dirty="0" smtClean="0">
                <a:effectLst/>
                <a:hlinkClick r:id="rId4" tooltip="From Ensemble Forecasts to Predictive Distribution Functions"/>
              </a:rPr>
              <a:t>From Ensemble Forecasts to Predictive Distribution Functions</a:t>
            </a:r>
            <a:r>
              <a:rPr lang="en-GB" sz="1200" dirty="0" smtClean="0">
                <a:effectLst/>
              </a:rPr>
              <a:t> </a:t>
            </a:r>
            <a:r>
              <a:rPr lang="en-GB" sz="1200" dirty="0" err="1"/>
              <a:t>Tellus</a:t>
            </a:r>
            <a:r>
              <a:rPr lang="en-GB" sz="1200" dirty="0"/>
              <a:t> A</a:t>
            </a:r>
            <a:r>
              <a:rPr lang="en-GB" sz="1200" dirty="0" smtClean="0">
                <a:effectLst/>
              </a:rPr>
              <a:t> 60(4): 663.</a:t>
            </a:r>
            <a:endParaRPr lang="en-GB" sz="1200" dirty="0"/>
          </a:p>
        </p:txBody>
      </p:sp>
      <p:sp>
        <p:nvSpPr>
          <p:cNvPr id="3" name="TextBox 2"/>
          <p:cNvSpPr txBox="1"/>
          <p:nvPr/>
        </p:nvSpPr>
        <p:spPr>
          <a:xfrm>
            <a:off x="251520" y="3851756"/>
            <a:ext cx="1616853" cy="369332"/>
          </a:xfrm>
          <a:prstGeom prst="rect">
            <a:avLst/>
          </a:prstGeom>
          <a:noFill/>
        </p:spPr>
        <p:txBody>
          <a:bodyPr wrap="none" rtlCol="0">
            <a:spAutoFit/>
          </a:bodyPr>
          <a:lstStyle/>
          <a:p>
            <a:r>
              <a:rPr lang="en-GB" dirty="0" smtClean="0"/>
              <a:t>Perhaps, Yes</a:t>
            </a:r>
            <a:r>
              <a:rPr lang="en-GB" dirty="0" smtClean="0"/>
              <a:t>!</a:t>
            </a:r>
            <a:endParaRPr lang="en-GB" dirty="0"/>
          </a:p>
        </p:txBody>
      </p:sp>
      <p:sp>
        <p:nvSpPr>
          <p:cNvPr id="9" name="Title 1"/>
          <p:cNvSpPr txBox="1">
            <a:spLocks/>
          </p:cNvSpPr>
          <p:nvPr/>
        </p:nvSpPr>
        <p:spPr>
          <a:xfrm>
            <a:off x="611561" y="373162"/>
            <a:ext cx="8784975" cy="463550"/>
          </a:xfrm>
          <a:prstGeom prst="rect">
            <a:avLst/>
          </a:prstGeom>
        </p:spPr>
        <p:txBody>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r>
              <a:rPr lang="en-GB" sz="2400" i="0" kern="0" dirty="0" smtClean="0"/>
              <a:t>Do seasonal forecasts provide actionable</a:t>
            </a:r>
            <a:r>
              <a:rPr lang="en-GB" sz="2400" i="0" kern="0" dirty="0" smtClean="0"/>
              <a:t> probabilities?</a:t>
            </a:r>
            <a:endParaRPr lang="en-GB" sz="2400" i="0" kern="0" dirty="0"/>
          </a:p>
        </p:txBody>
      </p:sp>
    </p:spTree>
    <p:extLst>
      <p:ext uri="{BB962C8B-B14F-4D97-AF65-F5344CB8AC3E}">
        <p14:creationId xmlns:p14="http://schemas.microsoft.com/office/powerpoint/2010/main" val="284060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50825" y="476672"/>
            <a:ext cx="88471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a:solidFill>
                  <a:srgbClr val="FF0000"/>
                </a:solidFill>
              </a:rPr>
              <a:t>Perfect Model Scenario</a:t>
            </a:r>
            <a:r>
              <a:rPr lang="en-GB" sz="2000" dirty="0">
                <a:solidFill>
                  <a:srgbClr val="000000"/>
                </a:solidFill>
              </a:rPr>
              <a:t>      </a:t>
            </a:r>
            <a:r>
              <a:rPr lang="en-GB" sz="2000" dirty="0" smtClean="0">
                <a:solidFill>
                  <a:srgbClr val="000000"/>
                </a:solidFill>
              </a:rPr>
              <a:t>      </a:t>
            </a:r>
            <a:r>
              <a:rPr lang="en-GB" sz="2000" dirty="0">
                <a:solidFill>
                  <a:srgbClr val="FFFFFF">
                    <a:lumMod val="75000"/>
                  </a:srgbClr>
                </a:solidFill>
              </a:rPr>
              <a:t>Weather-like  </a:t>
            </a:r>
            <a:r>
              <a:rPr lang="en-GB" sz="2000" dirty="0" smtClean="0">
                <a:solidFill>
                  <a:srgbClr val="FFFFFF">
                    <a:lumMod val="75000"/>
                  </a:srgbClr>
                </a:solidFill>
              </a:rPr>
              <a:t>Tasks            Climate-like Tasks</a:t>
            </a:r>
            <a:endParaRPr lang="en-GB" sz="2000" dirty="0">
              <a:solidFill>
                <a:srgbClr val="FFFFFF">
                  <a:lumMod val="75000"/>
                </a:srgbClr>
              </a:solidFill>
            </a:endParaRPr>
          </a:p>
          <a:p>
            <a:pPr eaLnBrk="1" hangingPunct="1"/>
            <a:endParaRPr lang="en-GB" sz="2000" dirty="0">
              <a:solidFill>
                <a:srgbClr val="0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66796"/>
            <a:ext cx="3722315" cy="51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687438" y="5929589"/>
            <a:ext cx="44433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1400" i="0" dirty="0">
                <a:solidFill>
                  <a:srgbClr val="5F5F5F"/>
                </a:solidFill>
                <a:latin typeface="Times New Roman" pitchFamily="18" charset="0"/>
              </a:rPr>
              <a:t>Smith (2002) Chaos and Predictability in</a:t>
            </a:r>
            <a:r>
              <a:rPr lang="en-GB" sz="1400" dirty="0">
                <a:solidFill>
                  <a:srgbClr val="5F5F5F"/>
                </a:solidFill>
                <a:latin typeface="Times New Roman" pitchFamily="18" charset="0"/>
              </a:rPr>
              <a:t> </a:t>
            </a:r>
            <a:r>
              <a:rPr lang="en-GB" sz="1400" dirty="0" err="1">
                <a:solidFill>
                  <a:srgbClr val="5F5F5F"/>
                </a:solidFill>
                <a:latin typeface="Times New Roman" pitchFamily="18" charset="0"/>
              </a:rPr>
              <a:t>Encyc</a:t>
            </a:r>
            <a:r>
              <a:rPr lang="en-GB" sz="1400" dirty="0">
                <a:solidFill>
                  <a:srgbClr val="5F5F5F"/>
                </a:solidFill>
                <a:latin typeface="Times New Roman" pitchFamily="18" charset="0"/>
              </a:rPr>
              <a:t> </a:t>
            </a:r>
            <a:r>
              <a:rPr lang="en-GB" sz="1400" dirty="0" err="1">
                <a:solidFill>
                  <a:srgbClr val="5F5F5F"/>
                </a:solidFill>
                <a:latin typeface="Times New Roman" pitchFamily="18" charset="0"/>
              </a:rPr>
              <a:t>Atmos</a:t>
            </a:r>
            <a:r>
              <a:rPr lang="en-GB" sz="1400" dirty="0">
                <a:solidFill>
                  <a:srgbClr val="5F5F5F"/>
                </a:solidFill>
                <a:latin typeface="Times New Roman" pitchFamily="18" charset="0"/>
              </a:rPr>
              <a:t> </a:t>
            </a:r>
            <a:r>
              <a:rPr lang="en-GB" sz="1400" dirty="0" err="1">
                <a:solidFill>
                  <a:srgbClr val="5F5F5F"/>
                </a:solidFill>
                <a:latin typeface="Times New Roman" pitchFamily="18" charset="0"/>
              </a:rPr>
              <a:t>Sci</a:t>
            </a:r>
            <a:endParaRPr lang="en-GB" sz="1400" dirty="0">
              <a:solidFill>
                <a:srgbClr val="5F5F5F"/>
              </a:solidFill>
              <a:latin typeface="Times New Roman" pitchFamily="18" charset="0"/>
            </a:endParaRPr>
          </a:p>
        </p:txBody>
      </p:sp>
      <p:sp>
        <p:nvSpPr>
          <p:cNvPr id="8" name="Text Box 4"/>
          <p:cNvSpPr txBox="1">
            <a:spLocks noChangeArrowheads="1"/>
          </p:cNvSpPr>
          <p:nvPr/>
        </p:nvSpPr>
        <p:spPr bwMode="auto">
          <a:xfrm>
            <a:off x="4367585" y="830615"/>
            <a:ext cx="4740919" cy="411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defRPr/>
            </a:pPr>
            <a:r>
              <a:rPr lang="en-GB" sz="2000" b="1" i="0" dirty="0" smtClean="0">
                <a:solidFill>
                  <a:srgbClr val="000000"/>
                </a:solidFill>
                <a:effectLst>
                  <a:outerShdw blurRad="38100" dist="38100" dir="2700000" algn="tl">
                    <a:srgbClr val="C0C0C0"/>
                  </a:outerShdw>
                </a:effectLst>
                <a:latin typeface="Times New Roman" pitchFamily="18" charset="0"/>
              </a:rPr>
              <a:t>Traditional risk  management under uncertainty is straightforward </a:t>
            </a:r>
            <a:r>
              <a:rPr lang="en-GB" sz="2000" b="1" i="0" dirty="0">
                <a:solidFill>
                  <a:srgbClr val="000000"/>
                </a:solidFill>
                <a:effectLst>
                  <a:outerShdw blurRad="38100" dist="38100" dir="2700000" algn="tl">
                    <a:srgbClr val="C0C0C0"/>
                  </a:outerShdw>
                </a:effectLst>
                <a:latin typeface="Times New Roman" pitchFamily="18" charset="0"/>
              </a:rPr>
              <a:t> </a:t>
            </a:r>
            <a:r>
              <a:rPr lang="en-GB" sz="2000" b="1" i="0" dirty="0" smtClean="0">
                <a:solidFill>
                  <a:srgbClr val="000000"/>
                </a:solidFill>
                <a:effectLst>
                  <a:outerShdw blurRad="38100" dist="38100" dir="2700000" algn="tl">
                    <a:srgbClr val="C0C0C0"/>
                  </a:outerShdw>
                </a:effectLst>
                <a:latin typeface="Times New Roman" pitchFamily="18" charset="0"/>
              </a:rPr>
              <a:t>in a  chaotic system (given a perfect model and large observational archive).</a:t>
            </a:r>
          </a:p>
          <a:p>
            <a:pPr eaLnBrk="1" hangingPunct="1">
              <a:defRPr/>
            </a:pPr>
            <a:endParaRPr lang="en-GB" sz="1050" b="1" i="0" dirty="0">
              <a:solidFill>
                <a:srgbClr val="000000"/>
              </a:solidFill>
              <a:effectLst>
                <a:outerShdw blurRad="38100" dist="38100" dir="2700000" algn="tl">
                  <a:srgbClr val="C0C0C0"/>
                </a:outerShdw>
              </a:effectLst>
              <a:latin typeface="Times New Roman" pitchFamily="18" charset="0"/>
            </a:endParaRPr>
          </a:p>
          <a:p>
            <a:pPr eaLnBrk="1" hangingPunct="1">
              <a:defRPr/>
            </a:pPr>
            <a:r>
              <a:rPr lang="en-GB" sz="2000" b="1" i="0" dirty="0" smtClean="0">
                <a:solidFill>
                  <a:srgbClr val="000000"/>
                </a:solidFill>
                <a:effectLst>
                  <a:outerShdw blurRad="38100" dist="38100" dir="2700000" algn="tl">
                    <a:srgbClr val="C0C0C0"/>
                  </a:outerShdw>
                </a:effectLst>
                <a:latin typeface="Times New Roman" pitchFamily="18" charset="0"/>
              </a:rPr>
              <a:t>It is only a matter of investment, to extract parameters, probability forecasts that are actionable, &amp;c</a:t>
            </a:r>
          </a:p>
          <a:p>
            <a:pPr eaLnBrk="1" hangingPunct="1">
              <a:defRPr/>
            </a:pPr>
            <a:endParaRPr lang="en-GB" sz="11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endParaRPr lang="en-GB" sz="1100" b="1" i="0" dirty="0">
              <a:solidFill>
                <a:srgbClr val="000000"/>
              </a:solidFill>
              <a:effectLst>
                <a:outerShdw blurRad="38100" dist="38100" dir="2700000" algn="tl">
                  <a:srgbClr val="C0C0C0"/>
                </a:outerShdw>
              </a:effectLst>
              <a:latin typeface="Times New Roman" pitchFamily="18" charset="0"/>
            </a:endParaRPr>
          </a:p>
          <a:p>
            <a:pPr eaLnBrk="1" hangingPunct="1">
              <a:defRPr/>
            </a:pPr>
            <a:endParaRPr lang="en-GB" sz="11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endParaRPr lang="en-GB" sz="1100" b="1" i="0" dirty="0">
              <a:solidFill>
                <a:srgbClr val="000000"/>
              </a:solidFill>
              <a:effectLst>
                <a:outerShdw blurRad="38100" dist="38100" dir="2700000" algn="tl">
                  <a:srgbClr val="C0C0C0"/>
                </a:outerShdw>
              </a:effectLst>
              <a:latin typeface="Times New Roman" pitchFamily="18" charset="0"/>
            </a:endParaRPr>
          </a:p>
          <a:p>
            <a:pPr eaLnBrk="1" hangingPunct="1">
              <a:defRPr/>
            </a:pPr>
            <a:r>
              <a:rPr lang="en-GB" sz="2000" b="1" i="0" dirty="0" smtClean="0">
                <a:solidFill>
                  <a:srgbClr val="000000"/>
                </a:solidFill>
                <a:effectLst>
                  <a:outerShdw blurRad="38100" dist="38100" dir="2700000" algn="tl">
                    <a:srgbClr val="C0C0C0"/>
                  </a:outerShdw>
                </a:effectLst>
                <a:latin typeface="Times New Roman" pitchFamily="18" charset="0"/>
              </a:rPr>
              <a:t>These results do </a:t>
            </a:r>
            <a:r>
              <a:rPr lang="en-GB" sz="2000" b="1" i="0" dirty="0" smtClean="0">
                <a:solidFill>
                  <a:srgbClr val="FF0000"/>
                </a:solidFill>
                <a:effectLst>
                  <a:outerShdw blurRad="38100" dist="38100" dir="2700000" algn="tl">
                    <a:srgbClr val="C0C0C0"/>
                  </a:outerShdw>
                </a:effectLst>
                <a:latin typeface="Times New Roman" pitchFamily="18" charset="0"/>
              </a:rPr>
              <a:t>not</a:t>
            </a:r>
            <a:r>
              <a:rPr lang="en-GB" sz="2000" b="1" i="0" dirty="0" smtClean="0">
                <a:solidFill>
                  <a:srgbClr val="000000"/>
                </a:solidFill>
                <a:effectLst>
                  <a:outerShdw blurRad="38100" dist="38100" dir="2700000" algn="tl">
                    <a:srgbClr val="C0C0C0"/>
                  </a:outerShdw>
                </a:effectLst>
                <a:latin typeface="Times New Roman" pitchFamily="18" charset="0"/>
              </a:rPr>
              <a:t> generalise to even the most simple real-world systems best modelled by chaotic models.</a:t>
            </a:r>
          </a:p>
          <a:p>
            <a:pPr eaLnBrk="1" hangingPunct="1">
              <a:defRPr/>
            </a:pPr>
            <a:endParaRPr lang="en-GB" sz="700" b="1" i="0" dirty="0" smtClean="0">
              <a:solidFill>
                <a:srgbClr val="000000"/>
              </a:solidFill>
              <a:effectLst>
                <a:outerShdw blurRad="38100" dist="38100" dir="2700000" algn="tl">
                  <a:srgbClr val="C0C0C0"/>
                </a:outerShdw>
              </a:effectLst>
              <a:latin typeface="Times New Roman" pitchFamily="18" charset="0"/>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4631354"/>
            <a:ext cx="987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09355" y="3206644"/>
            <a:ext cx="3506454" cy="646331"/>
          </a:xfrm>
          <a:prstGeom prst="rect">
            <a:avLst/>
          </a:prstGeom>
        </p:spPr>
        <p:txBody>
          <a:bodyPr wrap="square">
            <a:spAutoFit/>
          </a:bodyPr>
          <a:lstStyle/>
          <a:p>
            <a:r>
              <a:rPr lang="en-GB" sz="1200" b="1" i="0" dirty="0" smtClean="0">
                <a:solidFill>
                  <a:srgbClr val="000000"/>
                </a:solidFill>
              </a:rPr>
              <a:t>Judd, K. and Smith, L. A. (2001) </a:t>
            </a:r>
            <a:r>
              <a:rPr lang="en-GB" sz="1200" b="1" i="0" dirty="0" smtClean="0">
                <a:solidFill>
                  <a:srgbClr val="000000"/>
                </a:solidFill>
                <a:hlinkClick r:id="rId4" tooltip="Indistinguishable States I: The Perfect Model Scenario"/>
              </a:rPr>
              <a:t>Indistinguishable States I: The Perfect Model Scenario</a:t>
            </a:r>
            <a:r>
              <a:rPr lang="en-GB" sz="1200" b="1" i="0" dirty="0" smtClean="0">
                <a:solidFill>
                  <a:srgbClr val="000000"/>
                </a:solidFill>
              </a:rPr>
              <a:t>, </a:t>
            </a:r>
            <a:r>
              <a:rPr lang="en-GB" sz="1200" b="1" i="0" dirty="0" err="1">
                <a:solidFill>
                  <a:srgbClr val="000000"/>
                </a:solidFill>
              </a:rPr>
              <a:t>Physica</a:t>
            </a:r>
            <a:r>
              <a:rPr lang="en-GB" sz="1200" b="1" i="0" dirty="0">
                <a:solidFill>
                  <a:srgbClr val="000000"/>
                </a:solidFill>
              </a:rPr>
              <a:t> D</a:t>
            </a:r>
            <a:r>
              <a:rPr lang="en-GB" sz="1200" b="1" i="0" dirty="0" smtClean="0">
                <a:solidFill>
                  <a:srgbClr val="000000"/>
                </a:solidFill>
              </a:rPr>
              <a:t> 151: 125-141. </a:t>
            </a:r>
            <a:endParaRPr lang="en-GB" sz="1200" b="1" i="0" dirty="0">
              <a:solidFill>
                <a:srgbClr val="000000"/>
              </a:solidFill>
            </a:endParaRPr>
          </a:p>
        </p:txBody>
      </p:sp>
      <p:pic>
        <p:nvPicPr>
          <p:cNvPr id="399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6564" y="5062813"/>
            <a:ext cx="1386018" cy="130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36512" y="44624"/>
            <a:ext cx="9134439"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dirty="0" smtClean="0">
                <a:solidFill>
                  <a:srgbClr val="FF0000"/>
                </a:solidFill>
              </a:rPr>
              <a:t>Laplace’s Demon, its Apprentice and Good’s ∞ Rational Org</a:t>
            </a:r>
            <a:endParaRPr lang="en-GB" sz="2400" b="1" i="0" dirty="0">
              <a:solidFill>
                <a:srgbClr val="FF0000"/>
              </a:solidFill>
            </a:endParaRPr>
          </a:p>
        </p:txBody>
      </p:sp>
    </p:spTree>
    <p:extLst>
      <p:ext uri="{BB962C8B-B14F-4D97-AF65-F5344CB8AC3E}">
        <p14:creationId xmlns:p14="http://schemas.microsoft.com/office/powerpoint/2010/main" val="31056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69473" y="488727"/>
            <a:ext cx="8867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err="1">
                <a:solidFill>
                  <a:srgbClr val="FFFFFF">
                    <a:lumMod val="85000"/>
                  </a:srgbClr>
                </a:solidFill>
              </a:rPr>
              <a:t>Lyapunov</a:t>
            </a:r>
            <a:r>
              <a:rPr lang="en-GB" sz="2000" dirty="0">
                <a:solidFill>
                  <a:srgbClr val="FFFFFF">
                    <a:lumMod val="85000"/>
                  </a:srgbClr>
                </a:solidFill>
              </a:rPr>
              <a:t> Time,   </a:t>
            </a:r>
            <a:r>
              <a:rPr lang="en-GB" sz="2000" dirty="0" smtClean="0">
                <a:solidFill>
                  <a:srgbClr val="FFFFFF">
                    <a:lumMod val="85000"/>
                  </a:srgbClr>
                </a:solidFill>
              </a:rPr>
              <a:t>Doubling </a:t>
            </a:r>
            <a:r>
              <a:rPr lang="en-GB" sz="2000" dirty="0">
                <a:solidFill>
                  <a:srgbClr val="FFFFFF">
                    <a:lumMod val="85000"/>
                  </a:srgbClr>
                </a:solidFill>
              </a:rPr>
              <a:t>Times, Shadowing Times, </a:t>
            </a:r>
            <a:r>
              <a:rPr lang="en-GB" sz="2000" dirty="0">
                <a:solidFill>
                  <a:srgbClr val="FF0000"/>
                </a:solidFill>
              </a:rPr>
              <a:t>Decay of Predictability</a:t>
            </a:r>
          </a:p>
          <a:p>
            <a:pPr eaLnBrk="1" hangingPunct="1"/>
            <a:endParaRPr lang="en-GB" sz="2000" dirty="0">
              <a:solidFill>
                <a:srgbClr val="FF0000"/>
              </a:solidFill>
            </a:endParaRPr>
          </a:p>
        </p:txBody>
      </p:sp>
      <p:sp>
        <p:nvSpPr>
          <p:cNvPr id="13315" name="Rectangle 2"/>
          <p:cNvSpPr>
            <a:spLocks noChangeArrowheads="1"/>
          </p:cNvSpPr>
          <p:nvPr/>
        </p:nvSpPr>
        <p:spPr bwMode="auto">
          <a:xfrm>
            <a:off x="900113" y="-27384"/>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a:solidFill>
                  <a:srgbClr val="FF0000"/>
                </a:solidFill>
              </a:rPr>
              <a:t>Measures of Predictability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95259"/>
            <a:ext cx="3722315" cy="51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5877272"/>
            <a:ext cx="5328593" cy="600164"/>
          </a:xfrm>
          <a:prstGeom prst="rect">
            <a:avLst/>
          </a:prstGeom>
        </p:spPr>
        <p:txBody>
          <a:bodyPr wrap="square">
            <a:spAutoFit/>
          </a:bodyPr>
          <a:lstStyle/>
          <a:p>
            <a:r>
              <a:rPr lang="en-GB" sz="1100" b="1" i="0" dirty="0" smtClean="0">
                <a:solidFill>
                  <a:srgbClr val="000000"/>
                </a:solidFill>
              </a:rPr>
              <a:t>Smith, L. A. (1996) </a:t>
            </a:r>
            <a:r>
              <a:rPr lang="en-GB" sz="1100" b="1" i="0" dirty="0" smtClean="0">
                <a:solidFill>
                  <a:srgbClr val="000000"/>
                </a:solidFill>
                <a:hlinkClick r:id="rId3" tooltip="Accountability and Error in Ensemble Forecasting"/>
              </a:rPr>
              <a:t>Accountability and Error in Ensemble Forecasting</a:t>
            </a:r>
            <a:r>
              <a:rPr lang="en-GB" sz="1100" b="1" i="0" dirty="0" smtClean="0">
                <a:solidFill>
                  <a:srgbClr val="000000"/>
                </a:solidFill>
              </a:rPr>
              <a:t>. In 1995 ECMWF Seminar on Predictability. </a:t>
            </a:r>
            <a:r>
              <a:rPr lang="en-GB" sz="1100" b="1" i="0" dirty="0" err="1" smtClean="0">
                <a:solidFill>
                  <a:srgbClr val="000000"/>
                </a:solidFill>
              </a:rPr>
              <a:t>Vol</a:t>
            </a:r>
            <a:r>
              <a:rPr lang="en-GB" sz="1100" b="1" i="0" dirty="0" smtClean="0">
                <a:solidFill>
                  <a:srgbClr val="000000"/>
                </a:solidFill>
              </a:rPr>
              <a:t> 1, </a:t>
            </a:r>
            <a:r>
              <a:rPr lang="en-GB" sz="1100" b="1" i="0" dirty="0" err="1" smtClean="0">
                <a:solidFill>
                  <a:srgbClr val="000000"/>
                </a:solidFill>
              </a:rPr>
              <a:t>pg</a:t>
            </a:r>
            <a:r>
              <a:rPr lang="en-GB" sz="1100" b="1" i="0" dirty="0" smtClean="0">
                <a:solidFill>
                  <a:srgbClr val="000000"/>
                </a:solidFill>
              </a:rPr>
              <a:t> 351-368. ECMWF, Reading</a:t>
            </a:r>
          </a:p>
          <a:p>
            <a:endParaRPr lang="en-GB" sz="1100" b="1" i="0" dirty="0">
              <a:solidFill>
                <a:srgbClr val="000000"/>
              </a:solidFill>
            </a:endParaRPr>
          </a:p>
        </p:txBody>
      </p:sp>
      <p:sp>
        <p:nvSpPr>
          <p:cNvPr id="3" name="TextBox 2"/>
          <p:cNvSpPr txBox="1"/>
          <p:nvPr/>
        </p:nvSpPr>
        <p:spPr>
          <a:xfrm>
            <a:off x="4117851" y="908720"/>
            <a:ext cx="4734615" cy="5539978"/>
          </a:xfrm>
          <a:prstGeom prst="rect">
            <a:avLst/>
          </a:prstGeom>
          <a:noFill/>
        </p:spPr>
        <p:txBody>
          <a:bodyPr wrap="square" rtlCol="0">
            <a:spAutoFit/>
          </a:bodyPr>
          <a:lstStyle/>
          <a:p>
            <a:r>
              <a:rPr lang="en-GB" i="0" dirty="0" smtClean="0">
                <a:solidFill>
                  <a:srgbClr val="000000"/>
                </a:solidFill>
              </a:rPr>
              <a:t>In this talk, consider the time required before an initial ensemble provides negligible information given the natural measure. </a:t>
            </a:r>
          </a:p>
          <a:p>
            <a:endParaRPr lang="en-GB" sz="1400" i="0" dirty="0">
              <a:solidFill>
                <a:srgbClr val="000000"/>
              </a:solidFill>
            </a:endParaRPr>
          </a:p>
          <a:p>
            <a:r>
              <a:rPr lang="en-GB" i="0" dirty="0" smtClean="0">
                <a:solidFill>
                  <a:srgbClr val="000000"/>
                </a:solidFill>
              </a:rPr>
              <a:t>                - </a:t>
            </a:r>
            <a:r>
              <a:rPr lang="el-GR" i="0" dirty="0" smtClean="0">
                <a:solidFill>
                  <a:srgbClr val="000000"/>
                </a:solidFill>
              </a:rPr>
              <a:t>Σ</a:t>
            </a:r>
            <a:r>
              <a:rPr lang="en-GB" i="0" dirty="0" smtClean="0">
                <a:solidFill>
                  <a:srgbClr val="000000"/>
                </a:solidFill>
              </a:rPr>
              <a:t> p(x)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a:t>
            </a:r>
          </a:p>
          <a:p>
            <a:endParaRPr lang="en-GB" sz="1400" i="0" dirty="0">
              <a:solidFill>
                <a:srgbClr val="000000"/>
              </a:solidFill>
            </a:endParaRPr>
          </a:p>
          <a:p>
            <a:r>
              <a:rPr lang="en-GB" i="0" dirty="0" smtClean="0">
                <a:solidFill>
                  <a:srgbClr val="000000"/>
                </a:solidFill>
              </a:rPr>
              <a:t>If either the ensemble or the model is  imperfect, the relevant time is related to</a:t>
            </a:r>
          </a:p>
          <a:p>
            <a:endParaRPr lang="en-GB" sz="1400" i="0" dirty="0">
              <a:solidFill>
                <a:srgbClr val="000000"/>
              </a:solidFill>
            </a:endParaRPr>
          </a:p>
          <a:p>
            <a:r>
              <a:rPr lang="en-GB" i="0" dirty="0" smtClean="0">
                <a:solidFill>
                  <a:srgbClr val="000000"/>
                </a:solidFill>
              </a:rPr>
              <a:t>                - </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a:t>
            </a:r>
          </a:p>
          <a:p>
            <a:endParaRPr lang="en-GB" sz="1400" i="0" dirty="0">
              <a:solidFill>
                <a:srgbClr val="000000"/>
              </a:solidFill>
            </a:endParaRPr>
          </a:p>
          <a:p>
            <a:r>
              <a:rPr lang="en-GB" i="0" dirty="0" smtClean="0">
                <a:solidFill>
                  <a:srgbClr val="000000"/>
                </a:solidFill>
              </a:rPr>
              <a:t>And perhaps the most interesting quantity is </a:t>
            </a:r>
          </a:p>
          <a:p>
            <a:endParaRPr lang="en-GB" sz="1400" i="0" dirty="0">
              <a:solidFill>
                <a:srgbClr val="000000"/>
              </a:solidFill>
            </a:endParaRPr>
          </a:p>
          <a:p>
            <a:r>
              <a:rPr lang="en-GB" i="0" dirty="0" smtClean="0">
                <a:solidFill>
                  <a:srgbClr val="000000"/>
                </a:solidFill>
              </a:rPr>
              <a:t>                - </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a:t>
            </a:r>
            <a:r>
              <a:rPr lang="en-GB" i="0" dirty="0">
                <a:solidFill>
                  <a:srgbClr val="000000"/>
                </a:solidFill>
              </a:rPr>
              <a:t>q</a:t>
            </a:r>
            <a:r>
              <a:rPr lang="en-GB" i="0" dirty="0" smtClean="0">
                <a:solidFill>
                  <a:srgbClr val="000000"/>
                </a:solidFill>
              </a:rPr>
              <a:t>(x))</a:t>
            </a:r>
          </a:p>
          <a:p>
            <a:endParaRPr lang="en-GB" sz="1400" i="0" dirty="0" smtClean="0">
              <a:solidFill>
                <a:srgbClr val="000000"/>
              </a:solidFill>
            </a:endParaRPr>
          </a:p>
          <a:p>
            <a:r>
              <a:rPr lang="en-GB" i="0" dirty="0" smtClean="0">
                <a:solidFill>
                  <a:srgbClr val="000000"/>
                </a:solidFill>
              </a:rPr>
              <a:t>where</a:t>
            </a:r>
          </a:p>
          <a:p>
            <a:r>
              <a:rPr lang="en-GB" i="0" dirty="0" smtClean="0">
                <a:solidFill>
                  <a:srgbClr val="000000"/>
                </a:solidFill>
              </a:rPr>
              <a:t>                      p(x) a forecast probability  </a:t>
            </a:r>
          </a:p>
          <a:p>
            <a:r>
              <a:rPr lang="en-GB" i="0" dirty="0" smtClean="0">
                <a:solidFill>
                  <a:srgbClr val="000000"/>
                </a:solidFill>
              </a:rPr>
              <a:t>                      q(x) ideal forecast | information</a:t>
            </a:r>
          </a:p>
          <a:p>
            <a:r>
              <a:rPr lang="en-GB" i="0" dirty="0">
                <a:solidFill>
                  <a:srgbClr val="000000"/>
                </a:solidFill>
              </a:rPr>
              <a:t> </a:t>
            </a:r>
            <a:r>
              <a:rPr lang="en-GB" i="0" dirty="0" smtClean="0">
                <a:solidFill>
                  <a:srgbClr val="000000"/>
                </a:solidFill>
              </a:rPr>
              <a:t>                     </a:t>
            </a:r>
            <a:r>
              <a:rPr lang="el-GR" i="0" dirty="0" smtClean="0">
                <a:solidFill>
                  <a:srgbClr val="000000"/>
                </a:solidFill>
              </a:rPr>
              <a:t>μ</a:t>
            </a:r>
            <a:r>
              <a:rPr lang="en-GB" i="0" dirty="0" smtClean="0">
                <a:solidFill>
                  <a:srgbClr val="000000"/>
                </a:solidFill>
              </a:rPr>
              <a:t>(x) “prior” or natural measure</a:t>
            </a:r>
          </a:p>
          <a:p>
            <a:endParaRPr lang="en-GB" i="0" dirty="0">
              <a:solidFill>
                <a:srgbClr val="000000"/>
              </a:solidFill>
            </a:endParaRPr>
          </a:p>
          <a:p>
            <a:r>
              <a:rPr lang="en-GB" i="0" dirty="0" smtClean="0">
                <a:solidFill>
                  <a:srgbClr val="000000"/>
                </a:solidFill>
              </a:rPr>
              <a:t>                              </a:t>
            </a:r>
            <a:r>
              <a:rPr lang="en-GB" i="0" dirty="0" smtClean="0">
                <a:solidFill>
                  <a:srgbClr val="FF0000"/>
                </a:solidFill>
              </a:rPr>
              <a:t>we will return to this point</a:t>
            </a:r>
            <a:r>
              <a:rPr lang="en-GB" i="0" dirty="0" smtClean="0">
                <a:solidFill>
                  <a:srgbClr val="000000"/>
                </a:solidFill>
              </a:rPr>
              <a:t>.</a:t>
            </a:r>
            <a:endParaRPr lang="en-GB" i="0" dirty="0">
              <a:solidFill>
                <a:srgbClr val="000000"/>
              </a:solidFill>
            </a:endParaRPr>
          </a:p>
        </p:txBody>
      </p:sp>
      <p:sp>
        <p:nvSpPr>
          <p:cNvPr id="7" name="Text Box 4"/>
          <p:cNvSpPr txBox="1">
            <a:spLocks noChangeArrowheads="1"/>
          </p:cNvSpPr>
          <p:nvPr/>
        </p:nvSpPr>
        <p:spPr bwMode="auto">
          <a:xfrm>
            <a:off x="1547664" y="6309320"/>
            <a:ext cx="40511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100" b="1" i="0" dirty="0">
                <a:solidFill>
                  <a:srgbClr val="5F5F5F"/>
                </a:solidFill>
                <a:cs typeface="Arial" pitchFamily="34" charset="0"/>
              </a:rPr>
              <a:t>Smith (2002) Chaos and Predictability in </a:t>
            </a:r>
            <a:r>
              <a:rPr lang="en-GB" sz="1100" b="1" i="0" dirty="0" err="1">
                <a:solidFill>
                  <a:srgbClr val="5F5F5F"/>
                </a:solidFill>
                <a:cs typeface="Arial" pitchFamily="34" charset="0"/>
              </a:rPr>
              <a:t>Encyc</a:t>
            </a:r>
            <a:r>
              <a:rPr lang="en-GB" sz="1100" b="1" i="0" dirty="0">
                <a:solidFill>
                  <a:srgbClr val="5F5F5F"/>
                </a:solidFill>
                <a:cs typeface="Arial" pitchFamily="34" charset="0"/>
              </a:rPr>
              <a:t> </a:t>
            </a:r>
            <a:r>
              <a:rPr lang="en-GB" sz="1100" b="1" i="0" dirty="0" err="1">
                <a:solidFill>
                  <a:srgbClr val="5F5F5F"/>
                </a:solidFill>
                <a:cs typeface="Arial" pitchFamily="34" charset="0"/>
              </a:rPr>
              <a:t>Atmos</a:t>
            </a:r>
            <a:r>
              <a:rPr lang="en-GB" sz="1100" b="1" i="0" dirty="0">
                <a:solidFill>
                  <a:srgbClr val="5F5F5F"/>
                </a:solidFill>
                <a:cs typeface="Arial" pitchFamily="34" charset="0"/>
              </a:rPr>
              <a:t> </a:t>
            </a:r>
            <a:r>
              <a:rPr lang="en-GB" sz="1100" b="1" i="0" dirty="0" err="1">
                <a:solidFill>
                  <a:srgbClr val="5F5F5F"/>
                </a:solidFill>
                <a:cs typeface="Arial" pitchFamily="34" charset="0"/>
              </a:rPr>
              <a:t>Sci</a:t>
            </a:r>
            <a:endParaRPr lang="en-GB" sz="1100" b="1" i="0" dirty="0">
              <a:solidFill>
                <a:srgbClr val="5F5F5F"/>
              </a:solidFill>
              <a:cs typeface="Arial" pitchFamily="34" charset="0"/>
            </a:endParaRPr>
          </a:p>
        </p:txBody>
      </p:sp>
    </p:spTree>
    <p:extLst>
      <p:ext uri="{BB962C8B-B14F-4D97-AF65-F5344CB8AC3E}">
        <p14:creationId xmlns:p14="http://schemas.microsoft.com/office/powerpoint/2010/main" val="35196505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4424363"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0" y="5876925"/>
            <a:ext cx="4332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i="0">
                <a:solidFill>
                  <a:srgbClr val="5F5F5F"/>
                </a:solidFill>
                <a:latin typeface="Times New Roman" pitchFamily="18" charset="0"/>
              </a:rPr>
              <a:t>Smith (2002) Chaos and Predictability in</a:t>
            </a:r>
            <a:r>
              <a:rPr lang="en-GB" sz="1400">
                <a:solidFill>
                  <a:srgbClr val="5F5F5F"/>
                </a:solidFill>
                <a:latin typeface="Times New Roman" pitchFamily="18" charset="0"/>
              </a:rPr>
              <a:t> Encyc Atmos Sci</a:t>
            </a:r>
          </a:p>
        </p:txBody>
      </p:sp>
      <p:sp>
        <p:nvSpPr>
          <p:cNvPr id="1018884" name="Text Box 4"/>
          <p:cNvSpPr txBox="1">
            <a:spLocks noChangeArrowheads="1"/>
          </p:cNvSpPr>
          <p:nvPr/>
        </p:nvSpPr>
        <p:spPr bwMode="auto">
          <a:xfrm>
            <a:off x="4067175" y="-15875"/>
            <a:ext cx="5076825" cy="3783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defRPr/>
            </a:pPr>
            <a:endParaRPr lang="en-GB" sz="2400" b="1" i="0" dirty="0" smtClean="0">
              <a:solidFill>
                <a:srgbClr val="FF0000"/>
              </a:solidFill>
              <a:effectLst>
                <a:outerShdw blurRad="38100" dist="38100" dir="2700000" algn="tl">
                  <a:srgbClr val="C0C0C0"/>
                </a:outerShdw>
              </a:effectLst>
              <a:latin typeface="Times New Roman" pitchFamily="18" charset="0"/>
            </a:endParaRPr>
          </a:p>
          <a:p>
            <a:pPr eaLnBrk="1" hangingPunct="1">
              <a:defRPr/>
            </a:pPr>
            <a:endParaRPr lang="en-GB" sz="700" i="0" dirty="0" smtClean="0">
              <a:solidFill>
                <a:srgbClr val="FF0000"/>
              </a:solidFill>
              <a:effectLst>
                <a:outerShdw blurRad="38100" dist="38100" dir="2700000" algn="tl">
                  <a:srgbClr val="C0C0C0"/>
                </a:outerShdw>
              </a:effectLst>
              <a:latin typeface="Times New Roman" pitchFamily="18" charset="0"/>
            </a:endParaRPr>
          </a:p>
          <a:p>
            <a:pPr eaLnBrk="1" hangingPunct="1">
              <a:defRPr/>
            </a:pPr>
            <a:r>
              <a:rPr lang="en-GB" b="1" i="0" dirty="0" smtClean="0">
                <a:solidFill>
                  <a:srgbClr val="000000"/>
                </a:solidFill>
                <a:effectLst>
                  <a:outerShdw blurRad="38100" dist="38100" dir="2700000" algn="tl">
                    <a:srgbClr val="C0C0C0"/>
                  </a:outerShdw>
                </a:effectLst>
                <a:latin typeface="Times New Roman" pitchFamily="18" charset="0"/>
              </a:rPr>
              <a:t>The evolution of this probability distribution for the chaotic Lorenz 1963 system tells us all we can know of the future, given what we know now. </a:t>
            </a:r>
          </a:p>
          <a:p>
            <a:pPr eaLnBrk="1" hangingPunct="1">
              <a:defRPr/>
            </a:pPr>
            <a:endParaRPr lang="en-GB" sz="7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r>
              <a:rPr lang="en-GB" b="1" i="0" dirty="0" smtClean="0">
                <a:solidFill>
                  <a:srgbClr val="000000"/>
                </a:solidFill>
                <a:effectLst>
                  <a:outerShdw blurRad="38100" dist="38100" dir="2700000" algn="tl">
                    <a:srgbClr val="C0C0C0"/>
                  </a:outerShdw>
                </a:effectLst>
                <a:latin typeface="Times New Roman" pitchFamily="18" charset="0"/>
              </a:rPr>
              <a:t>It allows prudent quantitative risk management (by brain-dead risk managers)</a:t>
            </a:r>
          </a:p>
          <a:p>
            <a:pPr eaLnBrk="1" hangingPunct="1">
              <a:defRPr/>
            </a:pPr>
            <a:endParaRPr lang="en-GB" sz="10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r>
              <a:rPr lang="en-GB" b="1" i="0" dirty="0" smtClean="0">
                <a:solidFill>
                  <a:srgbClr val="000000"/>
                </a:solidFill>
                <a:effectLst>
                  <a:outerShdw blurRad="38100" dist="38100" dir="2700000" algn="tl">
                    <a:srgbClr val="C0C0C0"/>
                  </a:outerShdw>
                </a:effectLst>
                <a:latin typeface="Times New Roman" pitchFamily="18" charset="0"/>
              </a:rPr>
              <a:t>And sensible resource allocation.</a:t>
            </a:r>
          </a:p>
          <a:p>
            <a:pPr eaLnBrk="1" hangingPunct="1">
              <a:defRPr/>
            </a:pPr>
            <a:endParaRPr lang="en-GB" sz="8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r>
              <a:rPr lang="en-GB" b="1" i="0" dirty="0" smtClean="0">
                <a:solidFill>
                  <a:srgbClr val="000000"/>
                </a:solidFill>
                <a:effectLst>
                  <a:outerShdw blurRad="38100" dist="38100" dir="2700000" algn="tl">
                    <a:srgbClr val="C0C0C0"/>
                  </a:outerShdw>
                </a:effectLst>
                <a:latin typeface="Times New Roman" pitchFamily="18" charset="0"/>
              </a:rPr>
              <a:t>We can manage uncertainty for chaotic systems (given a perfect model).</a:t>
            </a:r>
          </a:p>
          <a:p>
            <a:pPr eaLnBrk="1" hangingPunct="1">
              <a:defRPr/>
            </a:pPr>
            <a:endParaRPr lang="en-GB" sz="600" b="1" i="0" dirty="0" smtClean="0">
              <a:solidFill>
                <a:srgbClr val="000000"/>
              </a:solidFill>
              <a:effectLst>
                <a:outerShdw blurRad="38100" dist="38100" dir="2700000" algn="tl">
                  <a:srgbClr val="C0C0C0"/>
                </a:outerShdw>
              </a:effectLst>
              <a:latin typeface="Times New Roman" pitchFamily="18" charset="0"/>
            </a:endParaRPr>
          </a:p>
          <a:p>
            <a:pPr eaLnBrk="1" hangingPunct="1">
              <a:defRPr/>
            </a:pPr>
            <a:r>
              <a:rPr lang="en-GB" b="1" i="0" dirty="0" smtClean="0">
                <a:solidFill>
                  <a:srgbClr val="000000"/>
                </a:solidFill>
                <a:effectLst>
                  <a:outerShdw blurRad="38100" dist="38100" dir="2700000" algn="tl">
                    <a:srgbClr val="C0C0C0"/>
                  </a:outerShdw>
                </a:effectLst>
                <a:latin typeface="Times New Roman" pitchFamily="18" charset="0"/>
              </a:rPr>
              <a:t>But how well do we manage uncertainty in the real world? For GDP? Weather? Climate?</a:t>
            </a:r>
          </a:p>
        </p:txBody>
      </p:sp>
      <p:grpSp>
        <p:nvGrpSpPr>
          <p:cNvPr id="1018885" name="Group 5"/>
          <p:cNvGrpSpPr>
            <a:grpSpLocks/>
          </p:cNvGrpSpPr>
          <p:nvPr/>
        </p:nvGrpSpPr>
        <p:grpSpPr bwMode="auto">
          <a:xfrm>
            <a:off x="4356100" y="3933825"/>
            <a:ext cx="4864100" cy="2636838"/>
            <a:chOff x="2744" y="2659"/>
            <a:chExt cx="3064" cy="1661"/>
          </a:xfrm>
        </p:grpSpPr>
        <p:sp>
          <p:nvSpPr>
            <p:cNvPr id="1018886" name="Text Box 6"/>
            <p:cNvSpPr txBox="1">
              <a:spLocks noChangeArrowheads="1"/>
            </p:cNvSpPr>
            <p:nvPr/>
          </p:nvSpPr>
          <p:spPr bwMode="auto">
            <a:xfrm>
              <a:off x="2744" y="2659"/>
              <a:ext cx="3064" cy="9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b="1" i="0" dirty="0">
                  <a:solidFill>
                    <a:srgbClr val="000000"/>
                  </a:solidFill>
                  <a:effectLst>
                    <a:outerShdw blurRad="38100" dist="38100" dir="2700000" algn="tl">
                      <a:srgbClr val="C0C0C0"/>
                    </a:outerShdw>
                  </a:effectLst>
                  <a:latin typeface="Times New Roman" pitchFamily="18" charset="0"/>
                </a:rPr>
                <a:t>Do we have a single example of a nontrivial system where anyone has succeeded (and willing to </a:t>
              </a:r>
              <a:r>
                <a:rPr lang="en-GB" b="1" i="0" dirty="0" smtClean="0">
                  <a:solidFill>
                    <a:srgbClr val="000000"/>
                  </a:solidFill>
                  <a:effectLst>
                    <a:outerShdw blurRad="38100" dist="38100" dir="2700000" algn="tl">
                      <a:srgbClr val="C0C0C0"/>
                    </a:outerShdw>
                  </a:effectLst>
                  <a:latin typeface="Times New Roman" pitchFamily="18" charset="0"/>
                </a:rPr>
                <a:t>offer odds given </a:t>
              </a:r>
              <a:r>
                <a:rPr lang="en-GB" b="1" i="0" dirty="0">
                  <a:solidFill>
                    <a:srgbClr val="000000"/>
                  </a:solidFill>
                  <a:effectLst>
                    <a:outerShdw blurRad="38100" dist="38100" dir="2700000" algn="tl">
                      <a:srgbClr val="C0C0C0"/>
                    </a:outerShdw>
                  </a:effectLst>
                  <a:latin typeface="Times New Roman" pitchFamily="18" charset="0"/>
                </a:rPr>
                <a:t>their model-based PDFs?)</a:t>
              </a:r>
            </a:p>
            <a:p>
              <a:pPr>
                <a:defRPr/>
              </a:pPr>
              <a:endParaRPr lang="en-GB" b="1" i="0" dirty="0">
                <a:solidFill>
                  <a:srgbClr val="000000"/>
                </a:solidFill>
                <a:effectLst>
                  <a:outerShdw blurRad="38100" dist="38100" dir="2700000" algn="tl">
                    <a:srgbClr val="C0C0C0"/>
                  </a:outerShdw>
                </a:effectLst>
                <a:latin typeface="Times New Roman" pitchFamily="18" charset="0"/>
              </a:endParaRPr>
            </a:p>
          </p:txBody>
        </p:sp>
        <p:pic>
          <p:nvPicPr>
            <p:cNvPr id="51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 y="3345"/>
              <a:ext cx="103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188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75" y="4868863"/>
            <a:ext cx="987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2"/>
          <p:cNvSpPr>
            <a:spLocks noChangeArrowheads="1"/>
          </p:cNvSpPr>
          <p:nvPr/>
        </p:nvSpPr>
        <p:spPr bwMode="auto">
          <a:xfrm>
            <a:off x="4354513" y="0"/>
            <a:ext cx="46815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0000"/>
                </a:solidFill>
                <a:latin typeface="Arial" charset="0"/>
              </a:rPr>
              <a:t>Probability Forecasts: Chaos </a:t>
            </a:r>
          </a:p>
        </p:txBody>
      </p:sp>
    </p:spTree>
    <p:extLst>
      <p:ext uri="{BB962C8B-B14F-4D97-AF65-F5344CB8AC3E}">
        <p14:creationId xmlns:p14="http://schemas.microsoft.com/office/powerpoint/2010/main" val="2856524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88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8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Ocean Modelling </a:t>
            </a:r>
            <a:endParaRPr lang="en-GB"/>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908720"/>
            <a:ext cx="730567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3934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Ocean Modelling </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44824"/>
            <a:ext cx="76104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824" y="-27384"/>
            <a:ext cx="445168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1795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95536" y="1268413"/>
            <a:ext cx="770485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smtClean="0">
                <a:solidFill>
                  <a:srgbClr val="000000"/>
                </a:solidFill>
              </a:rPr>
              <a:t>How might we use probability forecasting to estimate parameters?</a:t>
            </a:r>
          </a:p>
          <a:p>
            <a:pPr eaLnBrk="1" hangingPunct="1"/>
            <a:endParaRPr lang="en-GB" sz="2000" dirty="0">
              <a:solidFill>
                <a:srgbClr val="000000"/>
              </a:solidFill>
            </a:endParaRPr>
          </a:p>
          <a:p>
            <a:pPr marL="457200" indent="-457200" eaLnBrk="1" hangingPunct="1">
              <a:buFontTx/>
              <a:buAutoNum type="alphaLcParenR"/>
            </a:pPr>
            <a:r>
              <a:rPr lang="en-GB" sz="2000" dirty="0" smtClean="0">
                <a:solidFill>
                  <a:srgbClr val="000000"/>
                </a:solidFill>
              </a:rPr>
              <a:t>Form a series  of  ICE ensembles for a given parameter value</a:t>
            </a:r>
          </a:p>
          <a:p>
            <a:pPr marL="457200" indent="-457200" eaLnBrk="1" hangingPunct="1">
              <a:buFontTx/>
              <a:buAutoNum type="alphaLcParenR"/>
            </a:pPr>
            <a:r>
              <a:rPr lang="en-GB" sz="2000" dirty="0" smtClean="0">
                <a:solidFill>
                  <a:srgbClr val="000000"/>
                </a:solidFill>
              </a:rPr>
              <a:t>Compute a series of probability forecasts</a:t>
            </a:r>
          </a:p>
          <a:p>
            <a:pPr marL="457200" indent="-457200" eaLnBrk="1" hangingPunct="1">
              <a:buFontTx/>
              <a:buAutoNum type="alphaLcParenR"/>
            </a:pPr>
            <a:r>
              <a:rPr lang="en-GB" sz="2000" dirty="0" smtClean="0">
                <a:solidFill>
                  <a:srgbClr val="000000"/>
                </a:solidFill>
              </a:rPr>
              <a:t>Select a proper score: -log(p(x)/</a:t>
            </a:r>
            <a:r>
              <a:rPr lang="el-GR" sz="2000" dirty="0" smtClean="0">
                <a:solidFill>
                  <a:srgbClr val="000000"/>
                </a:solidFill>
              </a:rPr>
              <a:t>μ</a:t>
            </a:r>
            <a:r>
              <a:rPr lang="en-GB" sz="2000" dirty="0" smtClean="0">
                <a:solidFill>
                  <a:srgbClr val="000000"/>
                </a:solidFill>
              </a:rPr>
              <a:t>(x))    </a:t>
            </a:r>
            <a:r>
              <a:rPr lang="en-GB" sz="2000" dirty="0">
                <a:solidFill>
                  <a:srgbClr val="000000"/>
                </a:solidFill>
              </a:rPr>
              <a:t>(</a:t>
            </a:r>
            <a:r>
              <a:rPr lang="en-GB" sz="2000" dirty="0" smtClean="0">
                <a:solidFill>
                  <a:srgbClr val="000000"/>
                </a:solidFill>
              </a:rPr>
              <a:t>IJ Good, 1952)</a:t>
            </a:r>
          </a:p>
          <a:p>
            <a:pPr marL="457200" indent="-457200" eaLnBrk="1" hangingPunct="1">
              <a:buFontTx/>
              <a:buAutoNum type="alphaLcParenR"/>
            </a:pPr>
            <a:r>
              <a:rPr lang="en-GB" sz="2000" dirty="0" smtClean="0">
                <a:solidFill>
                  <a:srgbClr val="000000"/>
                </a:solidFill>
              </a:rPr>
              <a:t>Compute the score as a function of parameter value.</a:t>
            </a:r>
            <a:endParaRPr lang="en-GB" sz="2000" dirty="0">
              <a:solidFill>
                <a:srgbClr val="000000"/>
              </a:solidFill>
            </a:endParaRPr>
          </a:p>
          <a:p>
            <a:pPr eaLnBrk="1" hangingPunct="1"/>
            <a:endParaRPr lang="en-GB" sz="2000" dirty="0">
              <a:solidFill>
                <a:srgbClr val="000000"/>
              </a:solidFill>
            </a:endParaRPr>
          </a:p>
        </p:txBody>
      </p:sp>
      <p:sp>
        <p:nvSpPr>
          <p:cNvPr id="1536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a:solidFill>
                  <a:srgbClr val="FF0000"/>
                </a:solidFill>
              </a:rPr>
              <a:t>P</a:t>
            </a:r>
            <a:r>
              <a:rPr lang="en-GB" sz="2800" b="1" i="0" dirty="0" smtClean="0">
                <a:solidFill>
                  <a:srgbClr val="FF0000"/>
                </a:solidFill>
              </a:rPr>
              <a:t>arameters Estimation via Forecasting P(x)</a:t>
            </a:r>
            <a:endParaRPr lang="en-GB" sz="2800" b="1" i="0" dirty="0">
              <a:solidFill>
                <a:srgbClr val="FF0000"/>
              </a:solidFill>
            </a:endParaRPr>
          </a:p>
        </p:txBody>
      </p:sp>
      <p:sp>
        <p:nvSpPr>
          <p:cNvPr id="4" name="Rectangle 3"/>
          <p:cNvSpPr/>
          <p:nvPr/>
        </p:nvSpPr>
        <p:spPr>
          <a:xfrm>
            <a:off x="4139952" y="3861048"/>
            <a:ext cx="5004048" cy="523220"/>
          </a:xfrm>
          <a:prstGeom prst="rect">
            <a:avLst/>
          </a:prstGeom>
          <a:solidFill>
            <a:schemeClr val="bg1"/>
          </a:solidFill>
        </p:spPr>
        <p:txBody>
          <a:bodyPr wrap="square">
            <a:spAutoFit/>
          </a:bodyPr>
          <a:lstStyle/>
          <a:p>
            <a:r>
              <a:rPr lang="en-GB" sz="1400" b="1" i="0" dirty="0">
                <a:solidFill>
                  <a:srgbClr val="000000"/>
                </a:solidFill>
                <a:latin typeface="Arial" charset="0"/>
              </a:rPr>
              <a:t>H Du and L A Smith (2012) </a:t>
            </a:r>
            <a:r>
              <a:rPr lang="en-GB" sz="1400" b="1" i="0" dirty="0">
                <a:solidFill>
                  <a:srgbClr val="000000"/>
                </a:solidFill>
                <a:latin typeface="Arial" charset="0"/>
                <a:hlinkClick r:id="rId2" tooltip="Du&amp;Smith_PhysicsReviewE_016213_2012"/>
              </a:rPr>
              <a:t>Parameter estimation </a:t>
            </a:r>
            <a:r>
              <a:rPr lang="en-GB" sz="1400" b="1" i="0" dirty="0" smtClean="0">
                <a:solidFill>
                  <a:srgbClr val="000000"/>
                </a:solidFill>
                <a:latin typeface="Arial" charset="0"/>
                <a:hlinkClick r:id="rId2" tooltip="Du&amp;Smith_PhysicsReviewE_016213_2012"/>
              </a:rPr>
              <a:t>through </a:t>
            </a:r>
            <a:r>
              <a:rPr lang="en-GB" sz="1400" b="1" i="0" dirty="0">
                <a:solidFill>
                  <a:srgbClr val="000000"/>
                </a:solidFill>
                <a:latin typeface="Arial" charset="0"/>
                <a:hlinkClick r:id="rId2" tooltip="Du&amp;Smith_PhysicsReviewE_016213_2012"/>
              </a:rPr>
              <a:t>ignorance</a:t>
            </a:r>
            <a:r>
              <a:rPr lang="en-GB" sz="1400" b="1" i="0" dirty="0">
                <a:solidFill>
                  <a:srgbClr val="000000"/>
                </a:solidFill>
                <a:latin typeface="Arial" charset="0"/>
              </a:rPr>
              <a:t> </a:t>
            </a:r>
            <a:r>
              <a:rPr lang="en-GB" sz="1400" b="1" dirty="0">
                <a:solidFill>
                  <a:srgbClr val="000000"/>
                </a:solidFill>
                <a:latin typeface="Arial" charset="0"/>
              </a:rPr>
              <a:t>Physical Review E 86, 016213</a:t>
            </a:r>
            <a:endParaRPr lang="en-GB" sz="1400" b="1" i="0" dirty="0">
              <a:solidFill>
                <a:srgbClr val="000000"/>
              </a:solidFill>
              <a:latin typeface="Arial" charset="0"/>
            </a:endParaRPr>
          </a:p>
        </p:txBody>
      </p:sp>
      <p:sp>
        <p:nvSpPr>
          <p:cNvPr id="5" name="TextBox 4"/>
          <p:cNvSpPr txBox="1"/>
          <p:nvPr/>
        </p:nvSpPr>
        <p:spPr>
          <a:xfrm>
            <a:off x="8258948" y="57458"/>
            <a:ext cx="813043" cy="769441"/>
          </a:xfrm>
          <a:prstGeom prst="rect">
            <a:avLst/>
          </a:prstGeom>
          <a:noFill/>
        </p:spPr>
        <p:txBody>
          <a:bodyPr wrap="none" rtlCol="0">
            <a:spAutoFit/>
          </a:bodyPr>
          <a:lstStyle/>
          <a:p>
            <a:r>
              <a:rPr lang="en-GB" sz="4400" b="1" i="0" dirty="0" smtClean="0">
                <a:solidFill>
                  <a:srgbClr val="FFFF66"/>
                </a:solidFill>
              </a:rPr>
              <a:t>  8</a:t>
            </a:r>
            <a:endParaRPr lang="en-GB" sz="4400" b="1" i="0" dirty="0">
              <a:solidFill>
                <a:srgbClr val="FFFF66"/>
              </a:solidFill>
            </a:endParaRPr>
          </a:p>
        </p:txBody>
      </p:sp>
    </p:spTree>
    <p:extLst>
      <p:ext uri="{BB962C8B-B14F-4D97-AF65-F5344CB8AC3E}">
        <p14:creationId xmlns:p14="http://schemas.microsoft.com/office/powerpoint/2010/main" val="22717666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51521" y="404813"/>
            <a:ext cx="889248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Physical Probability and My Subjective Probability</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251520" y="836712"/>
            <a:ext cx="8892480" cy="5386090"/>
          </a:xfrm>
          <a:prstGeom prst="rect">
            <a:avLst/>
          </a:prstGeom>
          <a:noFill/>
        </p:spPr>
        <p:txBody>
          <a:bodyPr wrap="square" rtlCol="0">
            <a:spAutoFit/>
          </a:bodyPr>
          <a:lstStyle/>
          <a:p>
            <a:r>
              <a:rPr lang="en-GB" sz="2000" dirty="0" smtClean="0">
                <a:solidFill>
                  <a:srgbClr val="000000"/>
                </a:solidFill>
              </a:rPr>
              <a:t>Whether </a:t>
            </a:r>
            <a:r>
              <a:rPr lang="en-GB" sz="2000" dirty="0">
                <a:solidFill>
                  <a:srgbClr val="000000"/>
                </a:solidFill>
              </a:rPr>
              <a:t>or not physical probability </a:t>
            </a:r>
            <a:r>
              <a:rPr lang="en-GB" sz="2000" dirty="0" smtClean="0">
                <a:solidFill>
                  <a:srgbClr val="000000"/>
                </a:solidFill>
              </a:rPr>
              <a:t>actually exists, </a:t>
            </a:r>
            <a:r>
              <a:rPr lang="en-GB" sz="2000" dirty="0">
                <a:solidFill>
                  <a:srgbClr val="000000"/>
                </a:solidFill>
              </a:rPr>
              <a:t>it is often convenient to </a:t>
            </a:r>
            <a:r>
              <a:rPr lang="en-GB" sz="2000" dirty="0" smtClean="0">
                <a:solidFill>
                  <a:srgbClr val="000000"/>
                </a:solidFill>
              </a:rPr>
              <a:t>speak </a:t>
            </a:r>
            <a:r>
              <a:rPr lang="en-GB" sz="2000" dirty="0">
                <a:solidFill>
                  <a:srgbClr val="000000"/>
                </a:solidFill>
              </a:rPr>
              <a:t>as if </a:t>
            </a:r>
            <a:r>
              <a:rPr lang="en-GB" sz="2000" dirty="0" smtClean="0">
                <a:solidFill>
                  <a:srgbClr val="000000"/>
                </a:solidFill>
              </a:rPr>
              <a:t>did.                                                                               I.J. Good</a:t>
            </a:r>
            <a:endParaRPr lang="en-GB" sz="2000" dirty="0">
              <a:solidFill>
                <a:srgbClr val="000000"/>
              </a:solidFill>
            </a:endParaRPr>
          </a:p>
          <a:p>
            <a:endParaRPr lang="en-GB" sz="1100" dirty="0" smtClean="0">
              <a:solidFill>
                <a:srgbClr val="000000"/>
              </a:solidFill>
            </a:endParaRPr>
          </a:p>
          <a:p>
            <a:r>
              <a:rPr lang="en-GB" sz="2000" dirty="0">
                <a:solidFill>
                  <a:srgbClr val="000000"/>
                </a:solidFill>
              </a:rPr>
              <a:t>Logical </a:t>
            </a:r>
            <a:r>
              <a:rPr lang="en-GB" sz="2000" dirty="0" smtClean="0">
                <a:solidFill>
                  <a:srgbClr val="000000"/>
                </a:solidFill>
              </a:rPr>
              <a:t>Probability/Credibility: </a:t>
            </a:r>
            <a:r>
              <a:rPr lang="en-GB" sz="2000" dirty="0">
                <a:solidFill>
                  <a:srgbClr val="000000"/>
                </a:solidFill>
              </a:rPr>
              <a:t>“Hypothetical subjective probability when you are perfectly rational and infinitely </a:t>
            </a:r>
            <a:r>
              <a:rPr lang="en-GB" sz="2000" dirty="0" smtClean="0">
                <a:solidFill>
                  <a:srgbClr val="000000"/>
                </a:solidFill>
              </a:rPr>
              <a:t>large.  </a:t>
            </a:r>
            <a:r>
              <a:rPr lang="en-GB" sz="2000" dirty="0" smtClean="0">
                <a:solidFill>
                  <a:srgbClr val="0070C0"/>
                </a:solidFill>
              </a:rPr>
              <a:t>(?requires a perfect model?)</a:t>
            </a:r>
            <a:endParaRPr lang="en-GB" sz="2000" dirty="0">
              <a:solidFill>
                <a:srgbClr val="0070C0"/>
              </a:solidFill>
            </a:endParaRPr>
          </a:p>
          <a:p>
            <a:endParaRPr lang="en-GB" sz="1100" dirty="0">
              <a:solidFill>
                <a:srgbClr val="000000"/>
              </a:solidFill>
            </a:endParaRPr>
          </a:p>
          <a:p>
            <a:r>
              <a:rPr lang="en-GB" sz="2000" dirty="0" smtClean="0">
                <a:solidFill>
                  <a:srgbClr val="000000"/>
                </a:solidFill>
              </a:rPr>
              <a:t>“Logical </a:t>
            </a:r>
            <a:r>
              <a:rPr lang="en-GB" sz="2000" dirty="0">
                <a:solidFill>
                  <a:srgbClr val="000000"/>
                </a:solidFill>
              </a:rPr>
              <a:t>probabilities are liable to be unknown in practice” </a:t>
            </a:r>
            <a:endParaRPr lang="en-GB" sz="2000" dirty="0" smtClean="0">
              <a:solidFill>
                <a:srgbClr val="000000"/>
              </a:solidFill>
            </a:endParaRPr>
          </a:p>
          <a:p>
            <a:r>
              <a:rPr lang="en-GB" sz="2000" dirty="0">
                <a:solidFill>
                  <a:srgbClr val="000000"/>
                </a:solidFill>
              </a:rPr>
              <a:t> </a:t>
            </a:r>
            <a:r>
              <a:rPr lang="en-GB" sz="2000" dirty="0" smtClean="0">
                <a:solidFill>
                  <a:srgbClr val="000000"/>
                </a:solidFill>
              </a:rPr>
              <a:t>                                                                                                 I.J. Good p74</a:t>
            </a:r>
            <a:endParaRPr lang="en-GB" sz="2000" dirty="0">
              <a:solidFill>
                <a:srgbClr val="000000"/>
              </a:solidFill>
            </a:endParaRPr>
          </a:p>
          <a:p>
            <a:endParaRPr lang="en-GB" sz="1100" dirty="0" smtClean="0">
              <a:solidFill>
                <a:srgbClr val="000000"/>
              </a:solidFill>
            </a:endParaRPr>
          </a:p>
          <a:p>
            <a:r>
              <a:rPr lang="en-GB" sz="2000" dirty="0">
                <a:solidFill>
                  <a:srgbClr val="000000"/>
                </a:solidFill>
              </a:rPr>
              <a:t>“Whether or not physical probability is regarded as distinct from …., it is often convenient to talk as if it were distinct.” </a:t>
            </a:r>
            <a:r>
              <a:rPr lang="en-GB" sz="2000" dirty="0" smtClean="0">
                <a:solidFill>
                  <a:srgbClr val="000000"/>
                </a:solidFill>
              </a:rPr>
              <a:t>                          </a:t>
            </a:r>
          </a:p>
          <a:p>
            <a:r>
              <a:rPr lang="en-GB" sz="2000" dirty="0">
                <a:solidFill>
                  <a:srgbClr val="000000"/>
                </a:solidFill>
              </a:rPr>
              <a:t> </a:t>
            </a:r>
            <a:r>
              <a:rPr lang="en-GB" sz="2000" dirty="0" smtClean="0">
                <a:solidFill>
                  <a:srgbClr val="000000"/>
                </a:solidFill>
              </a:rPr>
              <a:t>                                                                                                I.J. Good p66 </a:t>
            </a:r>
            <a:endParaRPr lang="en-GB" sz="2000" dirty="0">
              <a:solidFill>
                <a:srgbClr val="000000"/>
              </a:solidFill>
            </a:endParaRPr>
          </a:p>
          <a:p>
            <a:endParaRPr lang="en-GB" sz="1100" dirty="0">
              <a:solidFill>
                <a:srgbClr val="000000"/>
              </a:solidFill>
            </a:endParaRPr>
          </a:p>
          <a:p>
            <a:r>
              <a:rPr lang="en-GB" sz="2000" dirty="0">
                <a:solidFill>
                  <a:srgbClr val="000000"/>
                </a:solidFill>
              </a:rPr>
              <a:t>Physical probability automatically obeys axioms, subjective probability depends on axioms, and psychological probability neither obeys axioms nor depends very much on them.”  </a:t>
            </a:r>
            <a:r>
              <a:rPr lang="en-GB" sz="2000" dirty="0" smtClean="0">
                <a:solidFill>
                  <a:srgbClr val="000000"/>
                </a:solidFill>
              </a:rPr>
              <a:t>                                         I.J. Good p74</a:t>
            </a:r>
            <a:endParaRPr lang="en-GB" sz="2000" dirty="0">
              <a:solidFill>
                <a:srgbClr val="000000"/>
              </a:solidFill>
            </a:endParaRPr>
          </a:p>
          <a:p>
            <a:endParaRPr lang="en-GB" sz="2000" dirty="0" smtClean="0">
              <a:solidFill>
                <a:srgbClr val="000000"/>
              </a:solidFill>
            </a:endParaRPr>
          </a:p>
          <a:p>
            <a:r>
              <a:rPr lang="en-GB" sz="2000" dirty="0" smtClean="0">
                <a:solidFill>
                  <a:srgbClr val="000000"/>
                </a:solidFill>
              </a:rPr>
              <a:t>My Subjective Probability is then my best attempt to estimate  “the” Subjective Probability, just as Laplace saw astronomy  related to his Demon.</a:t>
            </a:r>
            <a:endParaRPr lang="en-GB" sz="2000" dirty="0">
              <a:solidFill>
                <a:srgbClr val="000000"/>
              </a:solidFill>
            </a:endParaRPr>
          </a:p>
        </p:txBody>
      </p:sp>
      <p:sp>
        <p:nvSpPr>
          <p:cNvPr id="4" name="TextBox 3"/>
          <p:cNvSpPr txBox="1"/>
          <p:nvPr/>
        </p:nvSpPr>
        <p:spPr>
          <a:xfrm>
            <a:off x="1547664" y="6207099"/>
            <a:ext cx="7866256" cy="369332"/>
          </a:xfrm>
          <a:prstGeom prst="rect">
            <a:avLst/>
          </a:prstGeom>
          <a:noFill/>
        </p:spPr>
        <p:txBody>
          <a:bodyPr wrap="none" rtlCol="0">
            <a:spAutoFit/>
          </a:bodyPr>
          <a:lstStyle/>
          <a:p>
            <a:r>
              <a:rPr lang="en-GB" b="1" i="0" dirty="0" smtClean="0">
                <a:solidFill>
                  <a:srgbClr val="FF0000"/>
                </a:solidFill>
              </a:rPr>
              <a:t>The thinking of </a:t>
            </a:r>
            <a:r>
              <a:rPr lang="en-GB" b="1" i="0" dirty="0" err="1" smtClean="0">
                <a:solidFill>
                  <a:srgbClr val="FF0000"/>
                </a:solidFill>
              </a:rPr>
              <a:t>Doogian</a:t>
            </a:r>
            <a:r>
              <a:rPr lang="en-GB" b="1" i="0" dirty="0" smtClean="0">
                <a:solidFill>
                  <a:srgbClr val="FF0000"/>
                </a:solidFill>
              </a:rPr>
              <a:t> Bayesians is very close to that of Physicists.</a:t>
            </a:r>
            <a:endParaRPr lang="en-GB" b="1" i="0" dirty="0">
              <a:solidFill>
                <a:srgbClr val="FF0000"/>
              </a:solidFill>
            </a:endParaRPr>
          </a:p>
        </p:txBody>
      </p:sp>
    </p:spTree>
    <p:extLst>
      <p:ext uri="{BB962C8B-B14F-4D97-AF65-F5344CB8AC3E}">
        <p14:creationId xmlns:p14="http://schemas.microsoft.com/office/powerpoint/2010/main" val="12750156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216470" y="908720"/>
            <a:ext cx="903605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a:t>Physical </a:t>
            </a:r>
            <a:r>
              <a:rPr lang="en-GB" sz="2000" dirty="0" smtClean="0"/>
              <a:t>Probability: this is the actual probability of the outcome.</a:t>
            </a:r>
            <a:endParaRPr lang="en-GB" sz="2000" dirty="0"/>
          </a:p>
          <a:p>
            <a:pPr eaLnBrk="1" hangingPunct="1"/>
            <a:r>
              <a:rPr lang="en-GB" sz="2000" dirty="0" smtClean="0"/>
              <a:t>                                                                                                   </a:t>
            </a:r>
            <a:r>
              <a:rPr lang="en-GB" sz="2000" b="1" i="0" dirty="0" smtClean="0">
                <a:solidFill>
                  <a:srgbClr val="FF0000"/>
                </a:solidFill>
              </a:rPr>
              <a:t>P(BS) zero</a:t>
            </a:r>
            <a:endParaRPr lang="en-GB" sz="2000" b="1" i="0" dirty="0">
              <a:solidFill>
                <a:srgbClr val="FF0000"/>
              </a:solidFill>
            </a:endParaRPr>
          </a:p>
          <a:p>
            <a:pPr eaLnBrk="1" hangingPunct="1"/>
            <a:r>
              <a:rPr lang="en-GB" sz="2000" dirty="0"/>
              <a:t>Subjective Probability </a:t>
            </a:r>
            <a:r>
              <a:rPr lang="en-GB" sz="2000" dirty="0" smtClean="0"/>
              <a:t>: a(n IJ) Good Bayesian Probability</a:t>
            </a:r>
          </a:p>
          <a:p>
            <a:pPr eaLnBrk="1" hangingPunct="1"/>
            <a:r>
              <a:rPr lang="en-GB" sz="2000" dirty="0"/>
              <a:t> </a:t>
            </a:r>
            <a:r>
              <a:rPr lang="en-GB" sz="2000" dirty="0" smtClean="0"/>
              <a:t>    One Laplace's  Demon’s Apprentice or a Rational </a:t>
            </a:r>
            <a:r>
              <a:rPr lang="en-GB" sz="2000" dirty="0"/>
              <a:t>“Org” would strive for.   </a:t>
            </a:r>
            <a:endParaRPr lang="en-GB" sz="2000" dirty="0" smtClean="0"/>
          </a:p>
          <a:p>
            <a:pPr eaLnBrk="1" hangingPunct="1"/>
            <a:r>
              <a:rPr lang="en-GB" sz="2000" dirty="0"/>
              <a:t> </a:t>
            </a:r>
            <a:r>
              <a:rPr lang="en-GB" sz="2000" dirty="0" smtClean="0"/>
              <a:t>     An accountable ensemble and an actionable probability.  </a:t>
            </a:r>
            <a:r>
              <a:rPr lang="en-GB" sz="2000" b="1" i="0" dirty="0" smtClean="0">
                <a:solidFill>
                  <a:srgbClr val="FF0000"/>
                </a:solidFill>
              </a:rPr>
              <a:t>P(BS) small</a:t>
            </a:r>
            <a:endParaRPr lang="en-GB" sz="2000" b="1" i="0" dirty="0">
              <a:solidFill>
                <a:srgbClr val="FF0000"/>
              </a:solidFill>
            </a:endParaRPr>
          </a:p>
          <a:p>
            <a:pPr eaLnBrk="1" hangingPunct="1"/>
            <a:endParaRPr lang="en-GB" sz="2000" dirty="0"/>
          </a:p>
          <a:p>
            <a:pPr eaLnBrk="1" hangingPunct="1"/>
            <a:r>
              <a:rPr lang="en-GB" sz="2000" dirty="0"/>
              <a:t>Dynamic (Evolving) </a:t>
            </a:r>
            <a:r>
              <a:rPr lang="en-GB" sz="2000" dirty="0" smtClean="0"/>
              <a:t>Probability: This is a probability that is expect to change without any additional empirical information, as  when a chess playing computer is stopped early, or only half of your ensemble has run.</a:t>
            </a:r>
            <a:endParaRPr lang="en-GB" sz="2000" dirty="0"/>
          </a:p>
          <a:p>
            <a:pPr eaLnBrk="1" hangingPunct="1"/>
            <a:endParaRPr lang="en-GB" sz="2000" dirty="0"/>
          </a:p>
          <a:p>
            <a:pPr eaLnBrk="1" hangingPunct="1"/>
            <a:r>
              <a:rPr lang="en-GB" sz="2000" dirty="0"/>
              <a:t>M</a:t>
            </a:r>
            <a:r>
              <a:rPr lang="en-GB" sz="2000" dirty="0" smtClean="0"/>
              <a:t>ature Probability:  A mature probability encapsulates all the information implied by your knowledge, more compute power is not expected to make an unexpected different.                                                              </a:t>
            </a:r>
            <a:r>
              <a:rPr lang="en-GB" sz="2000" b="1" i="0" dirty="0" smtClean="0">
                <a:solidFill>
                  <a:srgbClr val="FF0000"/>
                </a:solidFill>
              </a:rPr>
              <a:t>P(BS) small</a:t>
            </a:r>
          </a:p>
          <a:p>
            <a:pPr eaLnBrk="1" hangingPunct="1"/>
            <a:endParaRPr lang="en-GB" sz="2000" dirty="0"/>
          </a:p>
          <a:p>
            <a:pPr eaLnBrk="1" hangingPunct="1"/>
            <a:r>
              <a:rPr lang="en-GB" sz="2000" dirty="0" smtClean="0"/>
              <a:t> If your model is computationally constrained and you would expect a significant change in the PDF given a different model on a bigger machine, then your probability is immature.                                        </a:t>
            </a:r>
            <a:r>
              <a:rPr lang="en-GB" sz="2000" b="1" i="0" dirty="0" smtClean="0">
                <a:solidFill>
                  <a:srgbClr val="FF0000"/>
                </a:solidFill>
              </a:rPr>
              <a:t>P(BS) required!</a:t>
            </a:r>
          </a:p>
          <a:p>
            <a:pPr eaLnBrk="1" hangingPunct="1"/>
            <a:endParaRPr lang="en-GB" sz="2000" dirty="0"/>
          </a:p>
          <a:p>
            <a:pPr eaLnBrk="1" hangingPunct="1"/>
            <a:endParaRPr lang="en-GB" sz="2000" dirty="0"/>
          </a:p>
          <a:p>
            <a:pPr eaLnBrk="1" hangingPunct="1"/>
            <a:endParaRPr lang="en-GB" sz="2000" dirty="0"/>
          </a:p>
          <a:p>
            <a:pPr eaLnBrk="1" hangingPunct="1"/>
            <a:endParaRPr lang="en-GB" sz="2000" dirty="0"/>
          </a:p>
          <a:p>
            <a:pPr eaLnBrk="1" hangingPunct="1"/>
            <a:endParaRPr lang="en-GB" sz="2000" dirty="0"/>
          </a:p>
        </p:txBody>
      </p:sp>
      <p:sp>
        <p:nvSpPr>
          <p:cNvPr id="32771"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a:solidFill>
                  <a:srgbClr val="FF0000"/>
                </a:solidFill>
              </a:rPr>
              <a:t>Types of </a:t>
            </a:r>
            <a:r>
              <a:rPr lang="en-GB" sz="2800" b="1" i="0" dirty="0" smtClean="0">
                <a:solidFill>
                  <a:srgbClr val="FF0000"/>
                </a:solidFill>
              </a:rPr>
              <a:t>probability (after I.J. Good)</a:t>
            </a:r>
            <a:endParaRPr lang="en-GB" sz="2800" b="1" i="0" dirty="0">
              <a:solidFill>
                <a:srgbClr val="FF0000"/>
              </a:solidFill>
            </a:endParaRPr>
          </a:p>
        </p:txBody>
      </p:sp>
      <p:cxnSp>
        <p:nvCxnSpPr>
          <p:cNvPr id="3" name="Straight Connector 2"/>
          <p:cNvCxnSpPr/>
          <p:nvPr/>
        </p:nvCxnSpPr>
        <p:spPr>
          <a:xfrm>
            <a:off x="0" y="3861048"/>
            <a:ext cx="1763688" cy="0"/>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9227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Targets </a:t>
            </a:r>
            <a:r>
              <a:rPr lang="en-GB" sz="2800" b="1" i="0" dirty="0">
                <a:solidFill>
                  <a:srgbClr val="FF0000"/>
                </a:solidFill>
              </a:rPr>
              <a:t>of Probabilistic Forecasting:</a:t>
            </a: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0" y="1052736"/>
            <a:ext cx="9144000" cy="5324535"/>
          </a:xfrm>
          <a:prstGeom prst="rect">
            <a:avLst/>
          </a:prstGeom>
          <a:noFill/>
        </p:spPr>
        <p:txBody>
          <a:bodyPr wrap="square" rtlCol="0">
            <a:spAutoFit/>
          </a:bodyPr>
          <a:lstStyle/>
          <a:p>
            <a:r>
              <a:rPr lang="en-GB" sz="2000" i="0" dirty="0" smtClean="0">
                <a:solidFill>
                  <a:srgbClr val="000000"/>
                </a:solidFill>
              </a:rPr>
              <a:t>-</a:t>
            </a:r>
            <a:r>
              <a:rPr lang="en-GB" sz="2000" i="0" dirty="0">
                <a:solidFill>
                  <a:srgbClr val="000000"/>
                </a:solidFill>
              </a:rPr>
              <a:t>	the past :                     LHR temp on 14 July 1779</a:t>
            </a:r>
          </a:p>
          <a:p>
            <a:pPr marL="342900" indent="-342900">
              <a:buFontTx/>
              <a:buChar char="-"/>
            </a:pPr>
            <a:r>
              <a:rPr lang="en-GB" sz="2000" i="0" dirty="0" smtClean="0">
                <a:solidFill>
                  <a:srgbClr val="000000"/>
                </a:solidFill>
              </a:rPr>
              <a:t>        the </a:t>
            </a:r>
            <a:r>
              <a:rPr lang="en-GB" sz="2000" i="0" dirty="0">
                <a:solidFill>
                  <a:srgbClr val="000000"/>
                </a:solidFill>
              </a:rPr>
              <a:t>next model run:    </a:t>
            </a:r>
            <a:r>
              <a:rPr lang="en-GB" sz="2000" i="0" dirty="0" smtClean="0">
                <a:solidFill>
                  <a:srgbClr val="000000"/>
                </a:solidFill>
              </a:rPr>
              <a:t> Climate </a:t>
            </a:r>
            <a:r>
              <a:rPr lang="en-GB" sz="2000" i="0" dirty="0">
                <a:solidFill>
                  <a:srgbClr val="000000"/>
                </a:solidFill>
              </a:rPr>
              <a:t>sensitivity of </a:t>
            </a:r>
            <a:r>
              <a:rPr lang="en-GB" sz="2000" i="0" dirty="0" smtClean="0">
                <a:solidFill>
                  <a:srgbClr val="000000"/>
                </a:solidFill>
              </a:rPr>
              <a:t>the </a:t>
            </a:r>
            <a:r>
              <a:rPr lang="en-GB" sz="2000" i="0" dirty="0">
                <a:solidFill>
                  <a:srgbClr val="000000"/>
                </a:solidFill>
              </a:rPr>
              <a:t>next </a:t>
            </a:r>
            <a:r>
              <a:rPr lang="en-GB" sz="2000" i="0" dirty="0" err="1">
                <a:solidFill>
                  <a:srgbClr val="000000"/>
                </a:solidFill>
              </a:rPr>
              <a:t>cpdn</a:t>
            </a:r>
            <a:r>
              <a:rPr lang="en-GB" sz="2000" i="0" dirty="0">
                <a:solidFill>
                  <a:srgbClr val="000000"/>
                </a:solidFill>
              </a:rPr>
              <a:t> run to </a:t>
            </a:r>
            <a:endParaRPr lang="en-GB" sz="2000" i="0" dirty="0" smtClean="0">
              <a:solidFill>
                <a:srgbClr val="000000"/>
              </a:solidFill>
            </a:endParaRPr>
          </a:p>
          <a:p>
            <a:r>
              <a:rPr lang="en-GB" sz="2000" i="0" dirty="0">
                <a:solidFill>
                  <a:srgbClr val="000000"/>
                </a:solidFill>
              </a:rPr>
              <a:t> </a:t>
            </a:r>
            <a:r>
              <a:rPr lang="en-GB" sz="2000" i="0" dirty="0" smtClean="0">
                <a:solidFill>
                  <a:srgbClr val="000000"/>
                </a:solidFill>
              </a:rPr>
              <a:t>                                                  come </a:t>
            </a:r>
            <a:r>
              <a:rPr lang="en-GB" sz="2000" i="0" dirty="0">
                <a:solidFill>
                  <a:srgbClr val="000000"/>
                </a:solidFill>
              </a:rPr>
              <a:t>home  </a:t>
            </a:r>
          </a:p>
          <a:p>
            <a:r>
              <a:rPr lang="en-GB" sz="2000" i="0" dirty="0">
                <a:solidFill>
                  <a:srgbClr val="000000"/>
                </a:solidFill>
              </a:rPr>
              <a:t>-	the future:                   </a:t>
            </a:r>
            <a:r>
              <a:rPr lang="en-GB" sz="2000" i="0" dirty="0" smtClean="0">
                <a:solidFill>
                  <a:srgbClr val="000000"/>
                </a:solidFill>
              </a:rPr>
              <a:t> LHR </a:t>
            </a:r>
            <a:r>
              <a:rPr lang="en-GB" sz="2000" i="0" dirty="0">
                <a:solidFill>
                  <a:srgbClr val="000000"/>
                </a:solidFill>
              </a:rPr>
              <a:t>temp on 14 July 2013</a:t>
            </a:r>
          </a:p>
          <a:p>
            <a:pPr marL="342900" indent="-342900">
              <a:buFontTx/>
              <a:buChar char="-"/>
            </a:pPr>
            <a:r>
              <a:rPr lang="en-GB" sz="2000" i="0" dirty="0" smtClean="0">
                <a:solidFill>
                  <a:srgbClr val="000000"/>
                </a:solidFill>
              </a:rPr>
              <a:t>        a </a:t>
            </a:r>
            <a:r>
              <a:rPr lang="en-GB" sz="2000" i="0" dirty="0">
                <a:solidFill>
                  <a:srgbClr val="000000"/>
                </a:solidFill>
              </a:rPr>
              <a:t>Real*8 number:       </a:t>
            </a:r>
            <a:r>
              <a:rPr lang="en-GB" sz="2000" i="0" dirty="0" smtClean="0">
                <a:solidFill>
                  <a:srgbClr val="000000"/>
                </a:solidFill>
              </a:rPr>
              <a:t> Best </a:t>
            </a:r>
            <a:r>
              <a:rPr lang="en-GB" sz="2000" i="0" dirty="0">
                <a:solidFill>
                  <a:srgbClr val="000000"/>
                </a:solidFill>
              </a:rPr>
              <a:t>available parameter value for a </a:t>
            </a:r>
            <a:r>
              <a:rPr lang="en-GB" sz="2000" i="0" dirty="0" smtClean="0">
                <a:solidFill>
                  <a:srgbClr val="000000"/>
                </a:solidFill>
              </a:rPr>
              <a:t>given</a:t>
            </a:r>
          </a:p>
          <a:p>
            <a:r>
              <a:rPr lang="en-GB" sz="2000" i="0" dirty="0">
                <a:solidFill>
                  <a:srgbClr val="000000"/>
                </a:solidFill>
              </a:rPr>
              <a:t> </a:t>
            </a:r>
            <a:r>
              <a:rPr lang="en-GB" sz="2000" i="0" dirty="0" smtClean="0">
                <a:solidFill>
                  <a:srgbClr val="000000"/>
                </a:solidFill>
              </a:rPr>
              <a:t>                                                   forecast target</a:t>
            </a:r>
          </a:p>
          <a:p>
            <a:endParaRPr lang="en-GB" sz="2000" i="0" dirty="0">
              <a:solidFill>
                <a:srgbClr val="000000"/>
              </a:solidFill>
            </a:endParaRPr>
          </a:p>
          <a:p>
            <a:r>
              <a:rPr lang="en-GB" sz="2000" i="0" dirty="0" smtClean="0">
                <a:solidFill>
                  <a:srgbClr val="000000"/>
                </a:solidFill>
              </a:rPr>
              <a:t>Our failure to clearly distinguish the probability distribution of temperature-in-the-model, </a:t>
            </a:r>
            <a:r>
              <a:rPr lang="en-GB" sz="2000" i="0" dirty="0" err="1" smtClean="0">
                <a:solidFill>
                  <a:srgbClr val="000000"/>
                </a:solidFill>
              </a:rPr>
              <a:t>vs</a:t>
            </a:r>
            <a:r>
              <a:rPr lang="en-GB" sz="2000" i="0" dirty="0" smtClean="0">
                <a:solidFill>
                  <a:srgbClr val="000000"/>
                </a:solidFill>
              </a:rPr>
              <a:t> temperature as measured on a thermometer causes serious confusion amongst decision makers.</a:t>
            </a:r>
          </a:p>
          <a:p>
            <a:endParaRPr lang="en-GB" sz="2000" i="0" dirty="0">
              <a:solidFill>
                <a:srgbClr val="000000"/>
              </a:solidFill>
            </a:endParaRPr>
          </a:p>
          <a:p>
            <a:r>
              <a:rPr lang="en-GB" sz="2000" i="0" dirty="0" smtClean="0">
                <a:solidFill>
                  <a:srgbClr val="000000"/>
                </a:solidFill>
              </a:rPr>
              <a:t>Is uncertainty in a past value of the same type as uncertainty in a future value? </a:t>
            </a:r>
          </a:p>
          <a:p>
            <a:r>
              <a:rPr lang="en-GB" sz="2000" i="0" dirty="0" smtClean="0">
                <a:solidFill>
                  <a:srgbClr val="000000"/>
                </a:solidFill>
              </a:rPr>
              <a:t>Certainly the approaches to reducing it can be vastly different, as can the elements contributing it.</a:t>
            </a:r>
            <a:endParaRPr lang="en-GB" sz="2000" i="0" dirty="0">
              <a:solidFill>
                <a:srgbClr val="000000"/>
              </a:solidFill>
            </a:endParaRPr>
          </a:p>
          <a:p>
            <a:endParaRPr lang="en-GB" sz="2000" i="0" dirty="0" smtClean="0">
              <a:solidFill>
                <a:srgbClr val="000000"/>
              </a:solidFill>
            </a:endParaRPr>
          </a:p>
          <a:p>
            <a:endParaRPr lang="en-GB" sz="2000" i="0" dirty="0">
              <a:solidFill>
                <a:srgbClr val="000000"/>
              </a:solidFill>
            </a:endParaRPr>
          </a:p>
          <a:p>
            <a:endParaRPr lang="en-GB" sz="2000" i="0" dirty="0">
              <a:solidFill>
                <a:srgbClr val="000000"/>
              </a:solidFill>
            </a:endParaRPr>
          </a:p>
        </p:txBody>
      </p:sp>
    </p:spTree>
    <p:extLst>
      <p:ext uri="{BB962C8B-B14F-4D97-AF65-F5344CB8AC3E}">
        <p14:creationId xmlns:p14="http://schemas.microsoft.com/office/powerpoint/2010/main" val="37553699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The Circuit and Ensemble Size</a:t>
            </a:r>
            <a:endParaRPr lang="en-GB" dirty="0">
              <a:solidFill>
                <a:srgbClr val="FF0000"/>
              </a:solidFill>
            </a:endParaRPr>
          </a:p>
        </p:txBody>
      </p:sp>
      <p:sp>
        <p:nvSpPr>
          <p:cNvPr id="5" name="Rectangle 2"/>
          <p:cNvSpPr txBox="1">
            <a:spLocks noChangeArrowheads="1"/>
          </p:cNvSpPr>
          <p:nvPr/>
        </p:nvSpPr>
        <p:spPr bwMode="auto">
          <a:xfrm>
            <a:off x="107950" y="1052736"/>
            <a:ext cx="90360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000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2800" i="0" kern="0" dirty="0"/>
              <a:t>I</a:t>
            </a:r>
            <a:r>
              <a:rPr lang="en-GB" sz="2800" i="0" kern="0" dirty="0" smtClean="0"/>
              <a:t>s chaos the dominant uncertainty in practice?</a:t>
            </a:r>
            <a:endParaRPr lang="en-GB" sz="2800" i="0" kern="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98"/>
            <a:ext cx="4536504" cy="426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flipH="1">
            <a:off x="5364088" y="2060848"/>
            <a:ext cx="3491880" cy="3139321"/>
          </a:xfrm>
          <a:prstGeom prst="rect">
            <a:avLst/>
          </a:prstGeom>
          <a:noFill/>
        </p:spPr>
        <p:txBody>
          <a:bodyPr wrap="square" rtlCol="0">
            <a:spAutoFit/>
          </a:bodyPr>
          <a:lstStyle/>
          <a:p>
            <a:r>
              <a:rPr lang="en-GB" dirty="0" smtClean="0">
                <a:solidFill>
                  <a:srgbClr val="000000"/>
                </a:solidFill>
              </a:rPr>
              <a:t>There is a long standing claim in   meteorology that going to ensembles larger than ~16 adds nothing tangible to the accuracy for the forecast.</a:t>
            </a:r>
          </a:p>
          <a:p>
            <a:endParaRPr lang="en-GB" dirty="0">
              <a:solidFill>
                <a:srgbClr val="000000"/>
              </a:solidFill>
            </a:endParaRPr>
          </a:p>
          <a:p>
            <a:r>
              <a:rPr lang="en-GB" dirty="0" smtClean="0">
                <a:solidFill>
                  <a:srgbClr val="000000"/>
                </a:solidFill>
              </a:rPr>
              <a:t>Consider a house that offers odds based on a 16-member forecast, and a player who Kelly bets based on a larger ensemble…</a:t>
            </a:r>
            <a:endParaRPr lang="en-GB" dirty="0">
              <a:solidFill>
                <a:srgbClr val="000000"/>
              </a:solidFill>
            </a:endParaRPr>
          </a:p>
        </p:txBody>
      </p:sp>
    </p:spTree>
    <p:extLst>
      <p:ext uri="{BB962C8B-B14F-4D97-AF65-F5344CB8AC3E}">
        <p14:creationId xmlns:p14="http://schemas.microsoft.com/office/powerpoint/2010/main" val="875111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8"/>
            <a:ext cx="2940050"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1795" name="Line 3"/>
          <p:cNvSpPr>
            <a:spLocks noChangeShapeType="1"/>
          </p:cNvSpPr>
          <p:nvPr/>
        </p:nvSpPr>
        <p:spPr bwMode="auto">
          <a:xfrm>
            <a:off x="250825" y="4724400"/>
            <a:ext cx="2233613"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692150"/>
            <a:ext cx="5724525"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Rectangle 5"/>
          <p:cNvSpPr>
            <a:spLocks noChangeArrowheads="1"/>
          </p:cNvSpPr>
          <p:nvPr/>
        </p:nvSpPr>
        <p:spPr bwMode="auto">
          <a:xfrm>
            <a:off x="4787900" y="908050"/>
            <a:ext cx="292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Verdana" pitchFamily="34" charset="0"/>
                <a:hlinkClick r:id="rId4"/>
              </a:rPr>
              <a:t>http://www.ukcip.org.uk/</a:t>
            </a:r>
            <a:r>
              <a:rPr lang="en-GB" sz="1400" b="1" i="0">
                <a:solidFill>
                  <a:srgbClr val="000000"/>
                </a:solidFill>
                <a:latin typeface="Verdana" pitchFamily="34" charset="0"/>
              </a:rPr>
              <a:t> </a:t>
            </a:r>
          </a:p>
        </p:txBody>
      </p:sp>
      <p:grpSp>
        <p:nvGrpSpPr>
          <p:cNvPr id="801798" name="Group 6"/>
          <p:cNvGrpSpPr>
            <a:grpSpLocks/>
          </p:cNvGrpSpPr>
          <p:nvPr/>
        </p:nvGrpSpPr>
        <p:grpSpPr bwMode="auto">
          <a:xfrm>
            <a:off x="-252413" y="-315913"/>
            <a:ext cx="3168651" cy="3168651"/>
            <a:chOff x="-159" y="-199"/>
            <a:chExt cx="1996" cy="1996"/>
          </a:xfrm>
        </p:grpSpPr>
        <p:pic>
          <p:nvPicPr>
            <p:cNvPr id="8704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 y="-199"/>
              <a:ext cx="1814"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 y="-199"/>
              <a:ext cx="1871" cy="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047" name="Rectangle 9"/>
          <p:cNvSpPr>
            <a:spLocks noChangeArrowheads="1"/>
          </p:cNvSpPr>
          <p:nvPr/>
        </p:nvSpPr>
        <p:spPr bwMode="auto">
          <a:xfrm>
            <a:off x="2916238" y="44450"/>
            <a:ext cx="62277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000" b="1" i="0" dirty="0" smtClean="0">
                <a:solidFill>
                  <a:srgbClr val="FF0000"/>
                </a:solidFill>
              </a:rPr>
              <a:t>Do UKCP09 PDFs for</a:t>
            </a:r>
            <a:r>
              <a:rPr lang="en-GB" sz="2000" b="1" i="0" dirty="0" smtClean="0">
                <a:solidFill>
                  <a:srgbClr val="FF0000"/>
                </a:solidFill>
              </a:rPr>
              <a:t> the stormiest </a:t>
            </a:r>
            <a:r>
              <a:rPr lang="en-GB" sz="2000" b="1" i="0" dirty="0">
                <a:solidFill>
                  <a:srgbClr val="FF0000"/>
                </a:solidFill>
              </a:rPr>
              <a:t>summer day in </a:t>
            </a:r>
            <a:r>
              <a:rPr lang="en-GB" sz="2000" b="1" i="0" dirty="0" smtClean="0">
                <a:solidFill>
                  <a:srgbClr val="FF0000"/>
                </a:solidFill>
              </a:rPr>
              <a:t>2080 Oxford provide actionable probabilities ?</a:t>
            </a:r>
            <a:endParaRPr lang="en-GB" sz="2000" b="1" i="0" dirty="0">
              <a:solidFill>
                <a:srgbClr val="FF0000"/>
              </a:solidFill>
            </a:endParaRPr>
          </a:p>
        </p:txBody>
      </p:sp>
      <p:sp>
        <p:nvSpPr>
          <p:cNvPr id="801802" name="Oval 10"/>
          <p:cNvSpPr>
            <a:spLocks noChangeArrowheads="1"/>
          </p:cNvSpPr>
          <p:nvPr/>
        </p:nvSpPr>
        <p:spPr bwMode="auto">
          <a:xfrm>
            <a:off x="6588125" y="6021388"/>
            <a:ext cx="1008063" cy="6477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9704264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251520" y="1052736"/>
            <a:ext cx="8892480" cy="646331"/>
          </a:xfrm>
          <a:prstGeom prst="rect">
            <a:avLst/>
          </a:prstGeom>
          <a:noFill/>
        </p:spPr>
        <p:txBody>
          <a:bodyPr wrap="square" rtlCol="0">
            <a:spAutoFit/>
          </a:bodyPr>
          <a:lstStyle/>
          <a:p>
            <a:r>
              <a:rPr lang="en-GB" smtClean="0"/>
              <a:t>te</a:t>
            </a:r>
            <a:r>
              <a:rPr lang="en-GB" dirty="0" smtClean="0"/>
              <a:t>.</a:t>
            </a:r>
          </a:p>
          <a:p>
            <a:endParaRPr lang="en-GB" dirty="0"/>
          </a:p>
        </p:txBody>
      </p:sp>
    </p:spTree>
    <p:extLst>
      <p:ext uri="{BB962C8B-B14F-4D97-AF65-F5344CB8AC3E}">
        <p14:creationId xmlns:p14="http://schemas.microsoft.com/office/powerpoint/2010/main" val="1828578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188913"/>
            <a:ext cx="7313613" cy="463550"/>
          </a:xfrm>
        </p:spPr>
        <p:txBody>
          <a:bodyPr/>
          <a:lstStyle/>
          <a:p>
            <a:pPr eaLnBrk="1" hangingPunct="1"/>
            <a:r>
              <a:rPr lang="en-GB" sz="2400" smtClean="0">
                <a:solidFill>
                  <a:srgbClr val="FF0000"/>
                </a:solidFill>
              </a:rPr>
              <a:t>Take home questions (in the paper)</a:t>
            </a:r>
          </a:p>
        </p:txBody>
      </p:sp>
      <p:sp>
        <p:nvSpPr>
          <p:cNvPr id="72707" name="Rectangle 3"/>
          <p:cNvSpPr>
            <a:spLocks noChangeArrowheads="1"/>
          </p:cNvSpPr>
          <p:nvPr/>
        </p:nvSpPr>
        <p:spPr bwMode="auto">
          <a:xfrm>
            <a:off x="250825" y="765175"/>
            <a:ext cx="8497888" cy="5586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i="0" dirty="0">
                <a:solidFill>
                  <a:srgbClr val="000000"/>
                </a:solidFill>
              </a:rPr>
              <a:t>How might we </a:t>
            </a:r>
            <a:r>
              <a:rPr lang="en-GB" b="1" i="0" dirty="0">
                <a:solidFill>
                  <a:srgbClr val="FF0000"/>
                </a:solidFill>
              </a:rPr>
              <a:t>better communicate model diversity</a:t>
            </a:r>
            <a:r>
              <a:rPr lang="en-GB" b="1" i="0" dirty="0">
                <a:solidFill>
                  <a:srgbClr val="000000"/>
                </a:solidFill>
              </a:rPr>
              <a:t> given the </a:t>
            </a:r>
          </a:p>
          <a:p>
            <a:r>
              <a:rPr lang="en-GB" b="1" i="0" dirty="0">
                <a:solidFill>
                  <a:srgbClr val="000000"/>
                </a:solidFill>
              </a:rPr>
              <a:t>possibility that we cannot get probabilities useful as such!</a:t>
            </a:r>
          </a:p>
          <a:p>
            <a:endParaRPr lang="en-GB" sz="800" b="1" i="0" dirty="0">
              <a:solidFill>
                <a:srgbClr val="000000"/>
              </a:solidFill>
            </a:endParaRPr>
          </a:p>
          <a:p>
            <a:r>
              <a:rPr lang="en-GB" b="1" i="0" dirty="0">
                <a:solidFill>
                  <a:srgbClr val="000000"/>
                </a:solidFill>
              </a:rPr>
              <a:t>Do we have a single example of a nontrivial system where anyone has succeeded (and willing to bet on their model-based probabilities?)</a:t>
            </a:r>
          </a:p>
          <a:p>
            <a:endParaRPr lang="en-GB" sz="800" b="1" i="0" dirty="0">
              <a:solidFill>
                <a:srgbClr val="000000"/>
              </a:solidFill>
            </a:endParaRPr>
          </a:p>
          <a:p>
            <a:r>
              <a:rPr lang="en-GB" b="1" i="0" dirty="0">
                <a:solidFill>
                  <a:srgbClr val="000000"/>
                </a:solidFill>
              </a:rPr>
              <a:t>At what lead times do inadequacies drive (or fail to drive) feedbacks yielding local impacts? extremes? global impacts? </a:t>
            </a:r>
          </a:p>
          <a:p>
            <a:r>
              <a:rPr lang="en-GB" b="1" i="0" dirty="0">
                <a:solidFill>
                  <a:srgbClr val="000000"/>
                </a:solidFill>
              </a:rPr>
              <a:t>How far to one go with a simulation model (when to stop: in time? space?)</a:t>
            </a:r>
          </a:p>
          <a:p>
            <a:endParaRPr lang="en-GB" sz="800" b="1" i="0" dirty="0">
              <a:solidFill>
                <a:srgbClr val="000000"/>
              </a:solidFill>
            </a:endParaRPr>
          </a:p>
          <a:p>
            <a:r>
              <a:rPr lang="en-GB" b="1" i="0" dirty="0">
                <a:solidFill>
                  <a:srgbClr val="000000"/>
                </a:solidFill>
              </a:rPr>
              <a:t>How can we best deal with models behaving badly?</a:t>
            </a:r>
          </a:p>
          <a:p>
            <a:endParaRPr lang="en-GB" sz="800" b="1" i="0" dirty="0">
              <a:solidFill>
                <a:srgbClr val="000000"/>
              </a:solidFill>
            </a:endParaRPr>
          </a:p>
          <a:p>
            <a:r>
              <a:rPr lang="en-GB" b="1" i="0" dirty="0">
                <a:solidFill>
                  <a:srgbClr val="000000"/>
                </a:solidFill>
              </a:rPr>
              <a:t>What prevents the provision of </a:t>
            </a:r>
            <a:r>
              <a:rPr lang="en-GB" b="1" i="0" dirty="0" err="1">
                <a:solidFill>
                  <a:srgbClr val="000000"/>
                </a:solidFill>
              </a:rPr>
              <a:t>Prob</a:t>
            </a:r>
            <a:r>
              <a:rPr lang="en-GB" b="1" i="0" dirty="0">
                <a:solidFill>
                  <a:srgbClr val="000000"/>
                </a:solidFill>
              </a:rPr>
              <a:t>(Big Surprise) with lead time?</a:t>
            </a:r>
          </a:p>
          <a:p>
            <a:endParaRPr lang="en-GB" sz="800" b="1" i="0" dirty="0">
              <a:solidFill>
                <a:srgbClr val="000000"/>
              </a:solidFill>
            </a:endParaRPr>
          </a:p>
          <a:p>
            <a:r>
              <a:rPr lang="en-GB" b="1" i="0" dirty="0">
                <a:solidFill>
                  <a:srgbClr val="000000"/>
                </a:solidFill>
              </a:rPr>
              <a:t>How can we improve the communication of insights from simulations without falling afoul of forecasting good practice?</a:t>
            </a:r>
          </a:p>
          <a:p>
            <a:endParaRPr lang="en-GB" sz="800" b="1" i="0" dirty="0">
              <a:solidFill>
                <a:srgbClr val="000000"/>
              </a:solidFill>
            </a:endParaRPr>
          </a:p>
          <a:p>
            <a:r>
              <a:rPr lang="en-GB" b="1" i="0" dirty="0">
                <a:solidFill>
                  <a:srgbClr val="000000"/>
                </a:solidFill>
              </a:rPr>
              <a:t>How to distinguish the value of improvement from the utility of prediction? </a:t>
            </a:r>
          </a:p>
          <a:p>
            <a:endParaRPr lang="en-GB" sz="800" b="1" i="0" dirty="0">
              <a:solidFill>
                <a:srgbClr val="000000"/>
              </a:solidFill>
            </a:endParaRPr>
          </a:p>
          <a:p>
            <a:r>
              <a:rPr lang="en-GB" b="1" i="0" dirty="0">
                <a:solidFill>
                  <a:srgbClr val="000000"/>
                </a:solidFill>
              </a:rPr>
              <a:t>Might the provision of probability be maladaptive?</a:t>
            </a:r>
          </a:p>
          <a:p>
            <a:endParaRPr lang="en-GB" sz="800" b="1" i="0" dirty="0">
              <a:solidFill>
                <a:srgbClr val="000000"/>
              </a:solidFill>
            </a:endParaRPr>
          </a:p>
          <a:p>
            <a:r>
              <a:rPr lang="en-GB" b="1" i="0" dirty="0">
                <a:solidFill>
                  <a:srgbClr val="000000"/>
                </a:solidFill>
              </a:rPr>
              <a:t>How might we better communicate the inadequacy as well as imprecision</a:t>
            </a:r>
          </a:p>
          <a:p>
            <a:endParaRPr lang="en-GB" sz="800" b="1" i="0" dirty="0">
              <a:solidFill>
                <a:srgbClr val="000000"/>
              </a:solidFill>
            </a:endParaRPr>
          </a:p>
          <a:p>
            <a:r>
              <a:rPr lang="en-GB" b="1" i="0" dirty="0">
                <a:solidFill>
                  <a:srgbClr val="000000"/>
                </a:solidFill>
              </a:rPr>
              <a:t>Is the value of qualitative insight at risk of being discarded in favour of quantitative </a:t>
            </a:r>
            <a:r>
              <a:rPr lang="en-GB" b="1" i="0" dirty="0" err="1">
                <a:solidFill>
                  <a:srgbClr val="000000"/>
                </a:solidFill>
              </a:rPr>
              <a:t>mis</a:t>
            </a:r>
            <a:r>
              <a:rPr lang="en-GB" b="1" i="0" dirty="0">
                <a:solidFill>
                  <a:srgbClr val="000000"/>
                </a:solidFill>
              </a:rPr>
              <a:t>-information?</a:t>
            </a:r>
          </a:p>
        </p:txBody>
      </p:sp>
      <p:pic>
        <p:nvPicPr>
          <p:cNvPr id="727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175" y="0"/>
            <a:ext cx="164782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12934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80527" y="404813"/>
            <a:ext cx="914400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Forecast Breakdowns, Estrangement &amp; Shadowing</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251520" y="1052736"/>
            <a:ext cx="8892480" cy="4524315"/>
          </a:xfrm>
          <a:prstGeom prst="rect">
            <a:avLst/>
          </a:prstGeom>
          <a:noFill/>
        </p:spPr>
        <p:txBody>
          <a:bodyPr wrap="square" rtlCol="0">
            <a:spAutoFit/>
          </a:bodyPr>
          <a:lstStyle/>
          <a:p>
            <a:r>
              <a:rPr lang="en-GB" dirty="0">
                <a:solidFill>
                  <a:srgbClr val="000000"/>
                </a:solidFill>
              </a:rPr>
              <a:t>circuit </a:t>
            </a:r>
          </a:p>
          <a:p>
            <a:endParaRPr lang="en-GB" dirty="0">
              <a:solidFill>
                <a:srgbClr val="000000"/>
              </a:solidFill>
            </a:endParaRPr>
          </a:p>
          <a:p>
            <a:r>
              <a:rPr lang="en-GB" dirty="0">
                <a:solidFill>
                  <a:srgbClr val="000000"/>
                </a:solidFill>
              </a:rPr>
              <a:t> </a:t>
            </a:r>
            <a:r>
              <a:rPr lang="en-GB" dirty="0" err="1">
                <a:solidFill>
                  <a:srgbClr val="000000"/>
                </a:solidFill>
              </a:rPr>
              <a:t>i</a:t>
            </a:r>
            <a:r>
              <a:rPr lang="en-GB" dirty="0">
                <a:solidFill>
                  <a:srgbClr val="000000"/>
                </a:solidFill>
              </a:rPr>
              <a:t>) model quality</a:t>
            </a:r>
          </a:p>
          <a:p>
            <a:r>
              <a:rPr lang="en-GB" dirty="0">
                <a:solidFill>
                  <a:srgbClr val="000000"/>
                </a:solidFill>
              </a:rPr>
              <a:t>ii) model depth</a:t>
            </a:r>
          </a:p>
          <a:p>
            <a:endParaRPr lang="en-GB" dirty="0">
              <a:solidFill>
                <a:srgbClr val="000000"/>
              </a:solidFill>
            </a:endParaRPr>
          </a:p>
          <a:p>
            <a:r>
              <a:rPr lang="en-GB" dirty="0">
                <a:solidFill>
                  <a:srgbClr val="000000"/>
                </a:solidFill>
              </a:rPr>
              <a:t>Predictability of the </a:t>
            </a:r>
            <a:r>
              <a:rPr lang="en-GB" dirty="0" err="1">
                <a:solidFill>
                  <a:srgbClr val="000000"/>
                </a:solidFill>
              </a:rPr>
              <a:t>Zeroth</a:t>
            </a:r>
            <a:r>
              <a:rPr lang="en-GB" dirty="0">
                <a:solidFill>
                  <a:srgbClr val="000000"/>
                </a:solidFill>
              </a:rPr>
              <a:t> kind: Shadowing (after the fact)</a:t>
            </a:r>
          </a:p>
          <a:p>
            <a:r>
              <a:rPr lang="en-GB" dirty="0">
                <a:solidFill>
                  <a:srgbClr val="000000"/>
                </a:solidFill>
              </a:rPr>
              <a:t>    On time scales the model cannot phi shadow, no operational justification to run it</a:t>
            </a:r>
          </a:p>
          <a:p>
            <a:r>
              <a:rPr lang="en-GB" dirty="0">
                <a:solidFill>
                  <a:srgbClr val="000000"/>
                </a:solidFill>
              </a:rPr>
              <a:t>          in terms of decision-relevant probabilistic forecasts.</a:t>
            </a:r>
          </a:p>
          <a:p>
            <a:r>
              <a:rPr lang="en-GB" dirty="0">
                <a:solidFill>
                  <a:srgbClr val="000000"/>
                </a:solidFill>
              </a:rPr>
              <a:t>          -&gt;  experimental design</a:t>
            </a:r>
          </a:p>
          <a:p>
            <a:endParaRPr lang="en-GB" dirty="0">
              <a:solidFill>
                <a:srgbClr val="000000"/>
              </a:solidFill>
            </a:endParaRPr>
          </a:p>
          <a:p>
            <a:r>
              <a:rPr lang="en-GB" dirty="0">
                <a:solidFill>
                  <a:srgbClr val="000000"/>
                </a:solidFill>
              </a:rPr>
              <a:t>ii) model depth (relevance of being “based on the laws of physics” to skill)</a:t>
            </a:r>
          </a:p>
          <a:p>
            <a:r>
              <a:rPr lang="en-GB" dirty="0">
                <a:solidFill>
                  <a:srgbClr val="000000"/>
                </a:solidFill>
              </a:rPr>
              <a:t>Comparison with Simple Surrogate models. (</a:t>
            </a:r>
            <a:r>
              <a:rPr lang="en-GB" dirty="0" err="1">
                <a:solidFill>
                  <a:srgbClr val="000000"/>
                </a:solidFill>
              </a:rPr>
              <a:t>emma</a:t>
            </a:r>
            <a:r>
              <a:rPr lang="en-GB" dirty="0">
                <a:solidFill>
                  <a:srgbClr val="000000"/>
                </a:solidFill>
              </a:rPr>
              <a:t>)</a:t>
            </a:r>
          </a:p>
          <a:p>
            <a:endParaRPr lang="en-GB" dirty="0">
              <a:solidFill>
                <a:srgbClr val="000000"/>
              </a:solidFill>
            </a:endParaRPr>
          </a:p>
          <a:p>
            <a:r>
              <a:rPr lang="en-GB" dirty="0">
                <a:solidFill>
                  <a:srgbClr val="000000"/>
                </a:solidFill>
              </a:rPr>
              <a:t>That is not to say a model more in accord with the laws of physics will not ultimately provide the ideal forecast, merely that the models in hand can lay no claim to doing so!</a:t>
            </a:r>
          </a:p>
        </p:txBody>
      </p:sp>
    </p:spTree>
    <p:extLst>
      <p:ext uri="{BB962C8B-B14F-4D97-AF65-F5344CB8AC3E}">
        <p14:creationId xmlns:p14="http://schemas.microsoft.com/office/powerpoint/2010/main" val="9799531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 y="404813"/>
            <a:ext cx="91440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dirty="0">
                <a:solidFill>
                  <a:srgbClr val="FF0000"/>
                </a:solidFill>
              </a:rPr>
              <a:t>Aims and Discussion given Mature (Subjective) </a:t>
            </a:r>
            <a:r>
              <a:rPr lang="en-GB" sz="2400" b="1" i="0" dirty="0" smtClean="0">
                <a:solidFill>
                  <a:srgbClr val="FF0000"/>
                </a:solidFill>
              </a:rPr>
              <a:t>Probability</a:t>
            </a:r>
            <a:endParaRPr lang="en-GB" sz="24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251520" y="1052736"/>
            <a:ext cx="8892480" cy="2862322"/>
          </a:xfrm>
          <a:prstGeom prst="rect">
            <a:avLst/>
          </a:prstGeom>
          <a:noFill/>
        </p:spPr>
        <p:txBody>
          <a:bodyPr wrap="square" rtlCol="0">
            <a:spAutoFit/>
          </a:bodyPr>
          <a:lstStyle/>
          <a:p>
            <a:r>
              <a:rPr lang="en-GB" dirty="0"/>
              <a:t>Deduce IGN: Additional Information (</a:t>
            </a:r>
            <a:r>
              <a:rPr lang="en-GB" dirty="0" err="1"/>
              <a:t>Obs</a:t>
            </a:r>
            <a:r>
              <a:rPr lang="en-GB" dirty="0"/>
              <a:t>, DA, </a:t>
            </a:r>
            <a:r>
              <a:rPr lang="en-GB" dirty="0" err="1"/>
              <a:t>N_ens</a:t>
            </a:r>
            <a:r>
              <a:rPr lang="en-GB" dirty="0"/>
              <a:t>, parameters, Multi-model) </a:t>
            </a:r>
          </a:p>
          <a:p>
            <a:r>
              <a:rPr lang="en-GB" dirty="0"/>
              <a:t>Report Info Deficit, </a:t>
            </a:r>
          </a:p>
          <a:p>
            <a:r>
              <a:rPr lang="en-GB" dirty="0"/>
              <a:t>Report FDE</a:t>
            </a:r>
          </a:p>
          <a:p>
            <a:r>
              <a:rPr lang="en-GB" dirty="0"/>
              <a:t>Identify State Dependent Model skill?</a:t>
            </a:r>
          </a:p>
          <a:p>
            <a:r>
              <a:rPr lang="en-GB" dirty="0"/>
              <a:t>Report Shadowing time Distribution</a:t>
            </a:r>
          </a:p>
          <a:p>
            <a:r>
              <a:rPr lang="en-GB" dirty="0"/>
              <a:t>Determine/Research  RDU</a:t>
            </a:r>
          </a:p>
          <a:p>
            <a:endParaRPr lang="en-GB" dirty="0"/>
          </a:p>
          <a:p>
            <a:r>
              <a:rPr lang="en-GB" dirty="0"/>
              <a:t>?Ikeda Figure?</a:t>
            </a:r>
          </a:p>
          <a:p>
            <a:endParaRPr lang="en-GB" dirty="0" smtClean="0"/>
          </a:p>
          <a:p>
            <a:endParaRPr lang="en-GB" dirty="0"/>
          </a:p>
        </p:txBody>
      </p:sp>
    </p:spTree>
    <p:extLst>
      <p:ext uri="{BB962C8B-B14F-4D97-AF65-F5344CB8AC3E}">
        <p14:creationId xmlns:p14="http://schemas.microsoft.com/office/powerpoint/2010/main" val="345449878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1223963" y="404813"/>
            <a:ext cx="7920037" cy="463550"/>
          </a:xfrm>
        </p:spPr>
        <p:txBody>
          <a:bodyPr/>
          <a:lstStyle/>
          <a:p>
            <a:pPr eaLnBrk="1" hangingPunct="1"/>
            <a:r>
              <a:rPr lang="en-GB" sz="2400" dirty="0" smtClean="0"/>
              <a:t>Communicating the Relevant Dominate Uncertainty</a:t>
            </a:r>
          </a:p>
        </p:txBody>
      </p:sp>
      <p:sp>
        <p:nvSpPr>
          <p:cNvPr id="105475" name="Text Box 3"/>
          <p:cNvSpPr txBox="1">
            <a:spLocks noChangeArrowheads="1"/>
          </p:cNvSpPr>
          <p:nvPr/>
        </p:nvSpPr>
        <p:spPr bwMode="auto">
          <a:xfrm>
            <a:off x="468313" y="2636838"/>
            <a:ext cx="8351837"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solidFill>
                  <a:srgbClr val="000000"/>
                </a:solidFill>
                <a:latin typeface="Verdana" pitchFamily="34" charset="0"/>
              </a:rPr>
              <a:t>Following Medawar’s advice, scientists typically avoid the intractable parts of a problem, even when uncertainties there dominate the overall uncertainty of the simulation.</a:t>
            </a:r>
          </a:p>
          <a:p>
            <a:pPr eaLnBrk="1" hangingPunct="1"/>
            <a:endParaRPr lang="en-GB" i="0">
              <a:solidFill>
                <a:srgbClr val="000000"/>
              </a:solidFill>
              <a:latin typeface="Verdana" pitchFamily="34" charset="0"/>
            </a:endParaRPr>
          </a:p>
          <a:p>
            <a:pPr eaLnBrk="1" hangingPunct="1"/>
            <a:r>
              <a:rPr lang="en-GB" i="0">
                <a:solidFill>
                  <a:srgbClr val="000000"/>
                </a:solidFill>
                <a:latin typeface="Verdana" pitchFamily="34" charset="0"/>
              </a:rPr>
              <a:t>Clarifying the uncertainty most relevant to the decision maker, in terms of dominating the uncertainty in the outcome whether, modelled or not, would aid the use of projections in decision support.</a:t>
            </a:r>
          </a:p>
          <a:p>
            <a:pPr eaLnBrk="1" hangingPunct="1"/>
            <a:endParaRPr lang="en-GB" i="0">
              <a:solidFill>
                <a:srgbClr val="000000"/>
              </a:solidFill>
              <a:latin typeface="Verdana" pitchFamily="34" charset="0"/>
            </a:endParaRPr>
          </a:p>
          <a:p>
            <a:pPr eaLnBrk="1" hangingPunct="1"/>
            <a:r>
              <a:rPr lang="en-GB" i="0">
                <a:solidFill>
                  <a:srgbClr val="000000"/>
                </a:solidFill>
                <a:latin typeface="Verdana" pitchFamily="34" charset="0"/>
              </a:rPr>
              <a:t>Alternatives better than the probability of a big surprise would be welcome.</a:t>
            </a:r>
            <a:endParaRPr lang="en-GB" i="0">
              <a:solidFill>
                <a:srgbClr val="0066FF"/>
              </a:solidFill>
              <a:latin typeface="Verdana" pitchFamily="34" charset="0"/>
            </a:endParaRPr>
          </a:p>
        </p:txBody>
      </p:sp>
      <p:sp>
        <p:nvSpPr>
          <p:cNvPr id="105476" name="Text Box 3"/>
          <p:cNvSpPr txBox="1">
            <a:spLocks noChangeArrowheads="1"/>
          </p:cNvSpPr>
          <p:nvPr/>
        </p:nvSpPr>
        <p:spPr bwMode="auto">
          <a:xfrm>
            <a:off x="395288" y="1592263"/>
            <a:ext cx="77247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endParaRPr lang="en-GB" i="0" dirty="0">
              <a:solidFill>
                <a:srgbClr val="000000"/>
              </a:solidFill>
              <a:latin typeface="Verdana" pitchFamily="34" charset="0"/>
            </a:endParaRPr>
          </a:p>
          <a:p>
            <a:pPr eaLnBrk="1" hangingPunct="1"/>
            <a:r>
              <a:rPr lang="en-GB" i="0" dirty="0">
                <a:solidFill>
                  <a:srgbClr val="000000"/>
                </a:solidFill>
                <a:latin typeface="Verdana" pitchFamily="34" charset="0"/>
              </a:rPr>
              <a:t>Good science can significantly improve the science in a model without decreasing </a:t>
            </a:r>
            <a:r>
              <a:rPr lang="en-GB" i="0" dirty="0" err="1">
                <a:solidFill>
                  <a:srgbClr val="000000"/>
                </a:solidFill>
                <a:latin typeface="Verdana" pitchFamily="34" charset="0"/>
              </a:rPr>
              <a:t>Prob</a:t>
            </a:r>
            <a:r>
              <a:rPr lang="en-GB" i="0" dirty="0">
                <a:solidFill>
                  <a:srgbClr val="000000"/>
                </a:solidFill>
                <a:latin typeface="Verdana" pitchFamily="34" charset="0"/>
              </a:rPr>
              <a:t>(BS)</a:t>
            </a:r>
          </a:p>
        </p:txBody>
      </p:sp>
      <p:sp>
        <p:nvSpPr>
          <p:cNvPr id="105477" name="Rectangle 5"/>
          <p:cNvSpPr>
            <a:spLocks noChangeArrowheads="1"/>
          </p:cNvSpPr>
          <p:nvPr/>
        </p:nvSpPr>
        <p:spPr bwMode="auto">
          <a:xfrm>
            <a:off x="3492500" y="692150"/>
            <a:ext cx="563245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52352" bIns="38088" anchor="ctr">
            <a:spAutoFit/>
          </a:bodyPr>
          <a:lstStyle/>
          <a:p>
            <a:pPr algn="ctr"/>
            <a:r>
              <a:rPr lang="en-US" altLang="zh-CN" b="1" i="0">
                <a:solidFill>
                  <a:srgbClr val="000000"/>
                </a:solidFill>
                <a:ea typeface="SimSun" pitchFamily="2" charset="-122"/>
              </a:rPr>
              <a:t>No scientist is admired for failing in the attempt to</a:t>
            </a:r>
            <a:endParaRPr lang="en-GB" altLang="zh-CN" b="1" i="0">
              <a:solidFill>
                <a:srgbClr val="000000"/>
              </a:solidFill>
              <a:ea typeface="SimSun" pitchFamily="2" charset="-122"/>
            </a:endParaRPr>
          </a:p>
          <a:p>
            <a:pPr algn="ctr"/>
            <a:r>
              <a:rPr lang="en-US" altLang="zh-CN" b="1" i="0">
                <a:solidFill>
                  <a:srgbClr val="000000"/>
                </a:solidFill>
                <a:ea typeface="SimSun" pitchFamily="2" charset="-122"/>
              </a:rPr>
              <a:t>  solve problems that lie beyond his competence.”</a:t>
            </a:r>
          </a:p>
          <a:p>
            <a:pPr algn="ctr"/>
            <a:r>
              <a:rPr lang="en-US" altLang="zh-CN" b="1" i="0">
                <a:solidFill>
                  <a:srgbClr val="000000"/>
                </a:solidFill>
                <a:ea typeface="SimSun" pitchFamily="2" charset="-122"/>
              </a:rPr>
              <a:t>                                                   P.D. Medawar </a:t>
            </a:r>
          </a:p>
        </p:txBody>
      </p:sp>
    </p:spTree>
    <p:extLst>
      <p:ext uri="{BB962C8B-B14F-4D97-AF65-F5344CB8AC3E}">
        <p14:creationId xmlns:p14="http://schemas.microsoft.com/office/powerpoint/2010/main" val="3258764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00113" y="-26988"/>
            <a:ext cx="8229600" cy="1327151"/>
          </a:xfr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cs typeface="Arial" charset="0"/>
              </a:rPr>
              <a:t>Proper Scores for formation and evaluation</a:t>
            </a:r>
            <a:endParaRPr lang="en-GB" sz="2400"/>
          </a:p>
        </p:txBody>
      </p:sp>
      <p:sp>
        <p:nvSpPr>
          <p:cNvPr id="925704" name="Rectangle 8"/>
          <p:cNvSpPr>
            <a:spLocks noChangeArrowheads="1"/>
          </p:cNvSpPr>
          <p:nvPr/>
        </p:nvSpPr>
        <p:spPr bwMode="auto">
          <a:xfrm>
            <a:off x="2074863" y="6127750"/>
            <a:ext cx="706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1000" b="1" i="0">
                <a:solidFill>
                  <a:srgbClr val="000000"/>
                </a:solidFill>
                <a:latin typeface="Verdana" pitchFamily="34" charset="0"/>
              </a:rPr>
              <a:t>J Bröcker, LA Smith (2007) </a:t>
            </a:r>
            <a:r>
              <a:rPr lang="en-GB" sz="1000" b="1" i="0">
                <a:solidFill>
                  <a:srgbClr val="000000"/>
                </a:solidFill>
                <a:latin typeface="Verdana" pitchFamily="34" charset="0"/>
                <a:hlinkClick r:id="rId3"/>
              </a:rPr>
              <a:t>Scoring Probabilistic Forecasts: On the Importance of Being Proper</a:t>
            </a:r>
            <a:r>
              <a:rPr lang="en-GB" sz="1000" b="1" i="0">
                <a:solidFill>
                  <a:srgbClr val="000000"/>
                </a:solidFill>
                <a:latin typeface="Verdana" pitchFamily="34" charset="0"/>
              </a:rPr>
              <a:t> </a:t>
            </a:r>
            <a:r>
              <a:rPr lang="en-GB" sz="1000" b="1">
                <a:solidFill>
                  <a:srgbClr val="000000"/>
                </a:solidFill>
                <a:latin typeface="Verdana" pitchFamily="34" charset="0"/>
              </a:rPr>
              <a:t>Weather and Forecasting </a:t>
            </a:r>
            <a:r>
              <a:rPr lang="en-GB" sz="1000" b="1" i="0">
                <a:solidFill>
                  <a:srgbClr val="000000"/>
                </a:solidFill>
                <a:latin typeface="Verdana" pitchFamily="34" charset="0"/>
              </a:rPr>
              <a:t>22 (2), 382-388 </a:t>
            </a:r>
          </a:p>
        </p:txBody>
      </p:sp>
      <p:pic>
        <p:nvPicPr>
          <p:cNvPr id="9257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628775"/>
            <a:ext cx="686435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5703" name="Text Box 7"/>
          <p:cNvSpPr txBox="1">
            <a:spLocks noChangeArrowheads="1"/>
          </p:cNvSpPr>
          <p:nvPr/>
        </p:nvSpPr>
        <p:spPr bwMode="auto">
          <a:xfrm>
            <a:off x="755650" y="1196975"/>
            <a:ext cx="748982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i="0">
              <a:solidFill>
                <a:srgbClr val="000000"/>
              </a:solidFill>
              <a:latin typeface="Verdana" pitchFamily="34" charset="0"/>
            </a:endParaRPr>
          </a:p>
          <a:p>
            <a:r>
              <a:rPr lang="en-GB" i="0">
                <a:solidFill>
                  <a:srgbClr val="000000"/>
                </a:solidFill>
                <a:latin typeface="Verdana" pitchFamily="34" charset="0"/>
              </a:rPr>
              <a:t>A score S(p(x), X) is proper if, for any two probability densities p(x) and q(x): </a:t>
            </a:r>
          </a:p>
        </p:txBody>
      </p:sp>
      <p:sp>
        <p:nvSpPr>
          <p:cNvPr id="925707" name="Text Box 11"/>
          <p:cNvSpPr txBox="1">
            <a:spLocks noChangeArrowheads="1"/>
          </p:cNvSpPr>
          <p:nvPr/>
        </p:nvSpPr>
        <p:spPr bwMode="auto">
          <a:xfrm>
            <a:off x="684213" y="3573463"/>
            <a:ext cx="7489825" cy="146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Verdana" pitchFamily="34" charset="0"/>
              </a:rPr>
              <a:t>So the expected score will be a minimum when the verification is drawn from the forecast distribution being evaluated.</a:t>
            </a:r>
          </a:p>
          <a:p>
            <a:endParaRPr lang="en-GB" i="0">
              <a:solidFill>
                <a:srgbClr val="000000"/>
              </a:solidFill>
              <a:latin typeface="Verdana" pitchFamily="34" charset="0"/>
            </a:endParaRPr>
          </a:p>
          <a:p>
            <a:r>
              <a:rPr lang="en-GB" i="0">
                <a:solidFill>
                  <a:srgbClr val="000000"/>
                </a:solidFill>
                <a:latin typeface="Verdana" pitchFamily="34" charset="0"/>
              </a:rPr>
              <a:t>This does not imply there is a “true” density function, nor that the forecaster is human (and so might “hedge” her forecast). </a:t>
            </a:r>
          </a:p>
        </p:txBody>
      </p:sp>
      <p:sp>
        <p:nvSpPr>
          <p:cNvPr id="925708" name="Text Box 12"/>
          <p:cNvSpPr txBox="1">
            <a:spLocks noChangeArrowheads="1"/>
          </p:cNvSpPr>
          <p:nvPr/>
        </p:nvSpPr>
        <p:spPr bwMode="auto">
          <a:xfrm>
            <a:off x="684213" y="5157192"/>
            <a:ext cx="74898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dirty="0">
                <a:solidFill>
                  <a:srgbClr val="000000"/>
                </a:solidFill>
                <a:latin typeface="Verdana" pitchFamily="34" charset="0"/>
              </a:rPr>
              <a:t>(How might a parameter estimation algorithm “hedge”?)</a:t>
            </a:r>
          </a:p>
        </p:txBody>
      </p:sp>
    </p:spTree>
    <p:extLst>
      <p:ext uri="{BB962C8B-B14F-4D97-AF65-F5344CB8AC3E}">
        <p14:creationId xmlns:p14="http://schemas.microsoft.com/office/powerpoint/2010/main" val="10497309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5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xfrm>
            <a:off x="900113" y="-26988"/>
            <a:ext cx="8229600" cy="1327151"/>
          </a:xfr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cs typeface="Arial" charset="0"/>
              </a:rPr>
              <a:t>Proper Scores for formation and evaluation</a:t>
            </a:r>
            <a:endParaRPr lang="en-GB" sz="2400"/>
          </a:p>
        </p:txBody>
      </p:sp>
      <p:sp>
        <p:nvSpPr>
          <p:cNvPr id="825347" name="Rectangle 3"/>
          <p:cNvSpPr>
            <a:spLocks noGrp="1" noChangeArrowheads="1"/>
          </p:cNvSpPr>
          <p:nvPr>
            <p:ph idx="1"/>
          </p:nvPr>
        </p:nvSpPr>
        <p:spPr>
          <a:xfrm>
            <a:off x="539750" y="1268413"/>
            <a:ext cx="8280400" cy="668337"/>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38138" indent="-338138" defTabSz="457200">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a:t>IGN</a:t>
            </a:r>
            <a:r>
              <a:rPr lang="en-GB" sz="2800"/>
              <a:t> = -log(p(X))                               Good(1952)</a:t>
            </a:r>
          </a:p>
        </p:txBody>
      </p:sp>
      <p:grpSp>
        <p:nvGrpSpPr>
          <p:cNvPr id="825348" name="Group 4"/>
          <p:cNvGrpSpPr>
            <a:grpSpLocks/>
          </p:cNvGrpSpPr>
          <p:nvPr/>
        </p:nvGrpSpPr>
        <p:grpSpPr bwMode="auto">
          <a:xfrm>
            <a:off x="-107950" y="1989138"/>
            <a:ext cx="9361488" cy="644525"/>
            <a:chOff x="256" y="2318"/>
            <a:chExt cx="5182" cy="406"/>
          </a:xfrm>
        </p:grpSpPr>
        <p:sp>
          <p:nvSpPr>
            <p:cNvPr id="825349" name="AutoShape 5"/>
            <p:cNvSpPr>
              <a:spLocks noChangeArrowheads="1"/>
            </p:cNvSpPr>
            <p:nvPr/>
          </p:nvSpPr>
          <p:spPr bwMode="auto">
            <a:xfrm>
              <a:off x="256" y="2318"/>
              <a:ext cx="5182" cy="406"/>
            </a:xfrm>
            <a:prstGeom prst="roundRect">
              <a:avLst>
                <a:gd name="adj" fmla="val 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i="0">
                <a:solidFill>
                  <a:srgbClr val="000000"/>
                </a:solidFill>
                <a:latin typeface="Arial" charset="0"/>
              </a:endParaRPr>
            </a:p>
          </p:txBody>
        </p:sp>
        <p:sp>
          <p:nvSpPr>
            <p:cNvPr id="825350" name="Text Box 6"/>
            <p:cNvSpPr txBox="1">
              <a:spLocks noChangeArrowheads="1"/>
            </p:cNvSpPr>
            <p:nvPr/>
          </p:nvSpPr>
          <p:spPr bwMode="auto">
            <a:xfrm>
              <a:off x="256" y="2318"/>
              <a:ext cx="518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9pPr>
            </a:lstStyle>
            <a:p>
              <a:pPr algn="ctr">
                <a:buClr>
                  <a:srgbClr val="000000"/>
                </a:buClr>
                <a:buSzPct val="100000"/>
                <a:buFont typeface="Arial" charset="0"/>
                <a:buNone/>
              </a:pPr>
              <a:r>
                <a:rPr lang="en-GB" sz="3200" i="0">
                  <a:solidFill>
                    <a:srgbClr val="000000"/>
                  </a:solidFill>
                </a:rPr>
                <a:t>S(p(x), X) = ∫p(z)</a:t>
              </a:r>
              <a:r>
                <a:rPr lang="en-GB" sz="3200" i="0" baseline="30000">
                  <a:solidFill>
                    <a:srgbClr val="000000"/>
                  </a:solidFill>
                </a:rPr>
                <a:t>2</a:t>
              </a:r>
              <a:r>
                <a:rPr lang="en-GB" sz="3200" i="0">
                  <a:solidFill>
                    <a:srgbClr val="000000"/>
                  </a:solidFill>
                </a:rPr>
                <a:t> dz – 2 p(X)      </a:t>
              </a:r>
              <a:r>
                <a:rPr lang="en-GB" sz="2800" i="0">
                  <a:solidFill>
                    <a:srgbClr val="000000"/>
                  </a:solidFill>
                </a:rPr>
                <a:t>Proper linear score</a:t>
              </a:r>
            </a:p>
          </p:txBody>
        </p:sp>
      </p:grpSp>
      <p:sp>
        <p:nvSpPr>
          <p:cNvPr id="825351" name="Text Box 7"/>
          <p:cNvSpPr txBox="1">
            <a:spLocks noChangeArrowheads="1"/>
          </p:cNvSpPr>
          <p:nvPr/>
        </p:nvSpPr>
        <p:spPr bwMode="auto">
          <a:xfrm>
            <a:off x="611188" y="2997200"/>
            <a:ext cx="74898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Verdana" pitchFamily="34" charset="0"/>
              </a:rPr>
              <a:t>Ignorance and the proper linear score are proper scores, but the proper linear score is not local.</a:t>
            </a:r>
          </a:p>
          <a:p>
            <a:endParaRPr lang="en-GB" i="0">
              <a:solidFill>
                <a:srgbClr val="000000"/>
              </a:solidFill>
              <a:latin typeface="Verdana" pitchFamily="34" charset="0"/>
            </a:endParaRPr>
          </a:p>
          <a:p>
            <a:r>
              <a:rPr lang="en-GB" i="0">
                <a:solidFill>
                  <a:srgbClr val="000000"/>
                </a:solidFill>
                <a:latin typeface="Verdana" pitchFamily="34" charset="0"/>
              </a:rPr>
              <a:t>Within PMS, proper scores agree that the true parameters are “best.”</a:t>
            </a:r>
          </a:p>
          <a:p>
            <a:endParaRPr lang="en-GB" i="0">
              <a:solidFill>
                <a:srgbClr val="000000"/>
              </a:solidFill>
              <a:latin typeface="Verdana" pitchFamily="34" charset="0"/>
            </a:endParaRPr>
          </a:p>
          <a:p>
            <a:r>
              <a:rPr lang="en-GB" i="0">
                <a:solidFill>
                  <a:srgbClr val="000000"/>
                </a:solidFill>
                <a:latin typeface="Verdana" pitchFamily="34" charset="0"/>
              </a:rPr>
              <a:t>If the model structure is incorrect, proper scores need not agree on the optimal parameter value.</a:t>
            </a:r>
          </a:p>
        </p:txBody>
      </p:sp>
      <p:sp>
        <p:nvSpPr>
          <p:cNvPr id="825352" name="Rectangle 8"/>
          <p:cNvSpPr>
            <a:spLocks noChangeArrowheads="1"/>
          </p:cNvSpPr>
          <p:nvPr/>
        </p:nvSpPr>
        <p:spPr bwMode="auto">
          <a:xfrm>
            <a:off x="2074863" y="6127750"/>
            <a:ext cx="706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1000" b="1" i="0">
                <a:solidFill>
                  <a:srgbClr val="000000"/>
                </a:solidFill>
                <a:latin typeface="Verdana" pitchFamily="34" charset="0"/>
              </a:rPr>
              <a:t>J Bröcker, LA Smith (2007) </a:t>
            </a:r>
            <a:r>
              <a:rPr lang="en-GB" sz="1000" b="1" i="0">
                <a:solidFill>
                  <a:srgbClr val="000000"/>
                </a:solidFill>
                <a:latin typeface="Verdana" pitchFamily="34" charset="0"/>
                <a:hlinkClick r:id="rId3"/>
              </a:rPr>
              <a:t>Scoring Probabilistic Forecasts: On the Importance of Being Proper</a:t>
            </a:r>
            <a:r>
              <a:rPr lang="en-GB" sz="1000" b="1" i="0">
                <a:solidFill>
                  <a:srgbClr val="000000"/>
                </a:solidFill>
                <a:latin typeface="Verdana" pitchFamily="34" charset="0"/>
              </a:rPr>
              <a:t> </a:t>
            </a:r>
            <a:r>
              <a:rPr lang="en-GB" sz="1000" b="1">
                <a:solidFill>
                  <a:srgbClr val="000000"/>
                </a:solidFill>
                <a:latin typeface="Verdana" pitchFamily="34" charset="0"/>
              </a:rPr>
              <a:t>Weather and Forecasting </a:t>
            </a:r>
            <a:r>
              <a:rPr lang="en-GB" sz="1000" b="1" i="0">
                <a:solidFill>
                  <a:srgbClr val="000000"/>
                </a:solidFill>
                <a:latin typeface="Verdana" pitchFamily="34" charset="0"/>
              </a:rPr>
              <a:t>22 (2), 382-388 </a:t>
            </a:r>
          </a:p>
        </p:txBody>
      </p:sp>
    </p:spTree>
    <p:extLst>
      <p:ext uri="{BB962C8B-B14F-4D97-AF65-F5344CB8AC3E}">
        <p14:creationId xmlns:p14="http://schemas.microsoft.com/office/powerpoint/2010/main" val="1448132511"/>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900113" y="-26988"/>
            <a:ext cx="8229600" cy="1327151"/>
          </a:xfrm>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cs typeface="Arial" charset="0"/>
              </a:rPr>
              <a:t>Local Scores and Distant Scores</a:t>
            </a:r>
            <a:endParaRPr lang="en-GB" sz="2400"/>
          </a:p>
        </p:txBody>
      </p:sp>
      <p:sp>
        <p:nvSpPr>
          <p:cNvPr id="864259" name="Rectangle 3"/>
          <p:cNvSpPr>
            <a:spLocks noGrp="1" noChangeArrowheads="1"/>
          </p:cNvSpPr>
          <p:nvPr>
            <p:ph idx="1"/>
          </p:nvPr>
        </p:nvSpPr>
        <p:spPr>
          <a:xfrm>
            <a:off x="539750" y="1268413"/>
            <a:ext cx="8280400" cy="668337"/>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38138" indent="-338138" defTabSz="457200">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200"/>
              <a:t>IGN</a:t>
            </a:r>
            <a:r>
              <a:rPr lang="en-GB" sz="2800"/>
              <a:t> = -log(p(X))                               Good(1952)</a:t>
            </a:r>
          </a:p>
        </p:txBody>
      </p:sp>
      <p:grpSp>
        <p:nvGrpSpPr>
          <p:cNvPr id="864260" name="Group 4"/>
          <p:cNvGrpSpPr>
            <a:grpSpLocks/>
          </p:cNvGrpSpPr>
          <p:nvPr/>
        </p:nvGrpSpPr>
        <p:grpSpPr bwMode="auto">
          <a:xfrm>
            <a:off x="-900113" y="2997200"/>
            <a:ext cx="8226426" cy="644525"/>
            <a:chOff x="256" y="2318"/>
            <a:chExt cx="5182" cy="406"/>
          </a:xfrm>
        </p:grpSpPr>
        <p:sp>
          <p:nvSpPr>
            <p:cNvPr id="864261" name="AutoShape 5"/>
            <p:cNvSpPr>
              <a:spLocks noChangeArrowheads="1"/>
            </p:cNvSpPr>
            <p:nvPr/>
          </p:nvSpPr>
          <p:spPr bwMode="auto">
            <a:xfrm>
              <a:off x="256" y="2318"/>
              <a:ext cx="5182" cy="406"/>
            </a:xfrm>
            <a:prstGeom prst="roundRect">
              <a:avLst>
                <a:gd name="adj" fmla="val 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i="0">
                <a:solidFill>
                  <a:srgbClr val="000000"/>
                </a:solidFill>
                <a:latin typeface="Arial" charset="0"/>
              </a:endParaRPr>
            </a:p>
          </p:txBody>
        </p:sp>
        <p:sp>
          <p:nvSpPr>
            <p:cNvPr id="864262" name="Text Box 6"/>
            <p:cNvSpPr txBox="1">
              <a:spLocks noChangeArrowheads="1"/>
            </p:cNvSpPr>
            <p:nvPr/>
          </p:nvSpPr>
          <p:spPr bwMode="auto">
            <a:xfrm>
              <a:off x="256" y="2318"/>
              <a:ext cx="518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5pPr>
              <a:lvl6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6pPr>
              <a:lvl7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7pPr>
              <a:lvl8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8pPr>
              <a:lvl9pPr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9pPr>
            </a:lstStyle>
            <a:p>
              <a:pPr algn="ctr">
                <a:buClr>
                  <a:srgbClr val="000000"/>
                </a:buClr>
                <a:buSzPct val="100000"/>
                <a:buFont typeface="Arial" charset="0"/>
                <a:buNone/>
              </a:pPr>
              <a:r>
                <a:rPr lang="en-GB" sz="3200" i="0">
                  <a:solidFill>
                    <a:srgbClr val="000000"/>
                  </a:solidFill>
                </a:rPr>
                <a:t>S(p(x), X) = </a:t>
              </a:r>
              <a:r>
                <a:rPr lang="en-GB" sz="3200" b="1" i="0">
                  <a:solidFill>
                    <a:srgbClr val="000000"/>
                  </a:solidFill>
                </a:rPr>
                <a:t>∫</a:t>
              </a:r>
              <a:r>
                <a:rPr lang="en-GB" sz="3200" i="0">
                  <a:solidFill>
                    <a:srgbClr val="000000"/>
                  </a:solidFill>
                </a:rPr>
                <a:t>p(z)</a:t>
              </a:r>
              <a:r>
                <a:rPr lang="en-GB" sz="3200" i="0" baseline="30000">
                  <a:solidFill>
                    <a:srgbClr val="000000"/>
                  </a:solidFill>
                </a:rPr>
                <a:t>2</a:t>
              </a:r>
              <a:r>
                <a:rPr lang="en-GB" sz="3200" i="0">
                  <a:solidFill>
                    <a:srgbClr val="000000"/>
                  </a:solidFill>
                </a:rPr>
                <a:t> dz – 2 p(X)   </a:t>
              </a:r>
            </a:p>
          </p:txBody>
        </p:sp>
      </p:grpSp>
      <p:sp>
        <p:nvSpPr>
          <p:cNvPr id="864263" name="Text Box 7"/>
          <p:cNvSpPr txBox="1">
            <a:spLocks noChangeArrowheads="1"/>
          </p:cNvSpPr>
          <p:nvPr/>
        </p:nvSpPr>
        <p:spPr bwMode="auto">
          <a:xfrm>
            <a:off x="611188" y="3860800"/>
            <a:ext cx="8064500" cy="1250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i="0" dirty="0">
                <a:solidFill>
                  <a:srgbClr val="000000"/>
                </a:solidFill>
                <a:latin typeface="Arial" charset="0"/>
              </a:rPr>
              <a:t>Distant Scores</a:t>
            </a:r>
            <a:r>
              <a:rPr lang="en-GB" i="0" dirty="0">
                <a:solidFill>
                  <a:srgbClr val="000000"/>
                </a:solidFill>
                <a:latin typeface="Arial" charset="0"/>
              </a:rPr>
              <a:t>: The proper linear score is distant in that the score depends on the structure of p(z) far from the outcome x.</a:t>
            </a:r>
          </a:p>
          <a:p>
            <a:endParaRPr lang="en-GB" sz="400" i="0" dirty="0">
              <a:solidFill>
                <a:srgbClr val="000000"/>
              </a:solidFill>
              <a:latin typeface="Arial" charset="0"/>
            </a:endParaRPr>
          </a:p>
          <a:p>
            <a:r>
              <a:rPr lang="en-GB" i="0" dirty="0">
                <a:solidFill>
                  <a:srgbClr val="000000"/>
                </a:solidFill>
                <a:latin typeface="Arial" charset="0"/>
              </a:rPr>
              <a:t>All proper polynomial scores are distant: the score includes a term that rewards the forecaster for the shape of the distribution independently of p(x). </a:t>
            </a:r>
          </a:p>
        </p:txBody>
      </p:sp>
      <p:sp>
        <p:nvSpPr>
          <p:cNvPr id="864264" name="Rectangle 8"/>
          <p:cNvSpPr>
            <a:spLocks noChangeArrowheads="1"/>
          </p:cNvSpPr>
          <p:nvPr/>
        </p:nvSpPr>
        <p:spPr bwMode="auto">
          <a:xfrm>
            <a:off x="130175" y="5695950"/>
            <a:ext cx="5881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1000" b="1" i="0">
                <a:solidFill>
                  <a:srgbClr val="000000"/>
                </a:solidFill>
                <a:latin typeface="Verdana" pitchFamily="34" charset="0"/>
              </a:rPr>
              <a:t>J Bröcker, LA Smith (2007) </a:t>
            </a:r>
            <a:r>
              <a:rPr lang="en-GB" sz="1000" b="1" i="0">
                <a:solidFill>
                  <a:srgbClr val="000000"/>
                </a:solidFill>
                <a:latin typeface="Verdana" pitchFamily="34" charset="0"/>
                <a:hlinkClick r:id="rId3"/>
              </a:rPr>
              <a:t>Scoring Probabilistic Forecasts: On the Importance of Being Proper</a:t>
            </a:r>
            <a:r>
              <a:rPr lang="en-GB" sz="1000" b="1" i="0">
                <a:solidFill>
                  <a:srgbClr val="000000"/>
                </a:solidFill>
                <a:latin typeface="Verdana" pitchFamily="34" charset="0"/>
              </a:rPr>
              <a:t> </a:t>
            </a:r>
            <a:r>
              <a:rPr lang="en-GB" sz="1000" b="1">
                <a:solidFill>
                  <a:srgbClr val="000000"/>
                </a:solidFill>
                <a:latin typeface="Verdana" pitchFamily="34" charset="0"/>
              </a:rPr>
              <a:t>Weather and Forecasting </a:t>
            </a:r>
            <a:r>
              <a:rPr lang="en-GB" sz="1000" b="1" i="0">
                <a:solidFill>
                  <a:srgbClr val="000000"/>
                </a:solidFill>
                <a:latin typeface="Verdana" pitchFamily="34" charset="0"/>
              </a:rPr>
              <a:t>22 (2), 382-388 </a:t>
            </a:r>
          </a:p>
        </p:txBody>
      </p:sp>
      <p:sp>
        <p:nvSpPr>
          <p:cNvPr id="864265" name="Text Box 9"/>
          <p:cNvSpPr txBox="1">
            <a:spLocks noChangeArrowheads="1"/>
          </p:cNvSpPr>
          <p:nvPr/>
        </p:nvSpPr>
        <p:spPr bwMode="auto">
          <a:xfrm>
            <a:off x="611188" y="1916113"/>
            <a:ext cx="80645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i="0" dirty="0">
                <a:solidFill>
                  <a:srgbClr val="000000"/>
                </a:solidFill>
                <a:latin typeface="Arial" charset="0"/>
              </a:rPr>
              <a:t>Local Scores</a:t>
            </a:r>
            <a:r>
              <a:rPr lang="en-GB" i="0" dirty="0">
                <a:solidFill>
                  <a:srgbClr val="000000"/>
                </a:solidFill>
                <a:latin typeface="Arial" charset="0"/>
              </a:rPr>
              <a:t>: Local scores depend only on the value of p(z) at z = X.</a:t>
            </a:r>
          </a:p>
          <a:p>
            <a:endParaRPr lang="en-GB" sz="400" i="0" dirty="0">
              <a:solidFill>
                <a:srgbClr val="000000"/>
              </a:solidFill>
              <a:latin typeface="Arial" charset="0"/>
            </a:endParaRPr>
          </a:p>
          <a:p>
            <a:r>
              <a:rPr lang="en-GB" i="0" dirty="0">
                <a:solidFill>
                  <a:srgbClr val="000000"/>
                </a:solidFill>
                <a:latin typeface="Arial" charset="0"/>
              </a:rPr>
              <a:t>IGN is the only proper local score for continuous variables.</a:t>
            </a:r>
          </a:p>
        </p:txBody>
      </p:sp>
    </p:spTree>
    <p:extLst>
      <p:ext uri="{BB962C8B-B14F-4D97-AF65-F5344CB8AC3E}">
        <p14:creationId xmlns:p14="http://schemas.microsoft.com/office/powerpoint/2010/main" val="2287223924"/>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43408"/>
            <a:ext cx="8234363" cy="1147763"/>
          </a:xfrm>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Evaluating Probability Forecasts </a:t>
            </a:r>
          </a:p>
        </p:txBody>
      </p:sp>
      <p:sp>
        <p:nvSpPr>
          <p:cNvPr id="6" name="TextBox 5"/>
          <p:cNvSpPr txBox="1"/>
          <p:nvPr/>
        </p:nvSpPr>
        <p:spPr>
          <a:xfrm>
            <a:off x="215900" y="980555"/>
            <a:ext cx="8893175" cy="3786188"/>
          </a:xfrm>
          <a:prstGeom prst="rect">
            <a:avLst/>
          </a:prstGeom>
          <a:noFill/>
        </p:spPr>
        <p:txBody>
          <a:bodyPr>
            <a:spAutoFit/>
          </a:bodyPr>
          <a:lstStyle/>
          <a:p>
            <a:pPr>
              <a:defRPr/>
            </a:pPr>
            <a:r>
              <a:rPr lang="en-GB" sz="2400" i="0" dirty="0">
                <a:solidFill>
                  <a:srgbClr val="000000"/>
                </a:solidFill>
                <a:latin typeface="Times New Roman" pitchFamily="18" charset="0"/>
              </a:rPr>
              <a:t>In practise, the vast majority of simulation based probability forecasts target a(n effectively) continuous variable (the temperature at LHR, wind speed at ORD, wave height at Dover, GDP of Great Britain …) </a:t>
            </a:r>
          </a:p>
          <a:p>
            <a:pPr>
              <a:defRPr/>
            </a:pPr>
            <a:endParaRPr lang="en-GB" sz="2400" i="0" dirty="0">
              <a:solidFill>
                <a:srgbClr val="000000"/>
              </a:solidFill>
              <a:latin typeface="Times New Roman" pitchFamily="18" charset="0"/>
            </a:endParaRPr>
          </a:p>
          <a:p>
            <a:pPr>
              <a:defRPr/>
            </a:pPr>
            <a:r>
              <a:rPr lang="en-GB" sz="2400" i="0" dirty="0">
                <a:solidFill>
                  <a:srgbClr val="000000"/>
                </a:solidFill>
                <a:latin typeface="Times New Roman" pitchFamily="18" charset="0"/>
              </a:rPr>
              <a:t> Approaches to forecast evaluation (also called “verification”) include:</a:t>
            </a:r>
          </a:p>
          <a:p>
            <a:pPr>
              <a:defRPr/>
            </a:pPr>
            <a:endParaRPr lang="en-GB" sz="2400" i="0" dirty="0">
              <a:solidFill>
                <a:srgbClr val="000000"/>
              </a:solidFill>
              <a:latin typeface="Times New Roman" pitchFamily="18" charset="0"/>
            </a:endParaRPr>
          </a:p>
          <a:p>
            <a:pPr marL="457200" indent="-457200">
              <a:buFontTx/>
              <a:buAutoNum type="alphaLcParenR"/>
              <a:defRPr/>
            </a:pPr>
            <a:r>
              <a:rPr lang="en-GB" sz="2400" i="0" dirty="0">
                <a:solidFill>
                  <a:srgbClr val="000000"/>
                </a:solidFill>
                <a:latin typeface="Times New Roman" pitchFamily="18" charset="0"/>
              </a:rPr>
              <a:t>First reducing a PDF to a scalar value, and evaluating that number.</a:t>
            </a:r>
          </a:p>
          <a:p>
            <a:pPr marL="457200" indent="-457200">
              <a:buFontTx/>
              <a:buAutoNum type="alphaLcParenR"/>
              <a:defRPr/>
            </a:pPr>
            <a:r>
              <a:rPr lang="en-GB" sz="2400" i="0" dirty="0">
                <a:solidFill>
                  <a:srgbClr val="000000"/>
                </a:solidFill>
                <a:latin typeface="Times New Roman" pitchFamily="18" charset="0"/>
              </a:rPr>
              <a:t>Reducing the target variable to a binary variable via a threshold</a:t>
            </a:r>
          </a:p>
          <a:p>
            <a:pPr marL="457200" indent="-457200">
              <a:buFontTx/>
              <a:buAutoNum type="alphaLcParenR"/>
              <a:defRPr/>
            </a:pPr>
            <a:r>
              <a:rPr lang="en-GB" sz="2400" i="0" dirty="0">
                <a:solidFill>
                  <a:srgbClr val="000000"/>
                </a:solidFill>
                <a:latin typeface="Times New Roman" pitchFamily="18" charset="0"/>
              </a:rPr>
              <a:t>Casting to target into </a:t>
            </a:r>
            <a:r>
              <a:rPr lang="en-GB" sz="2400" i="0" dirty="0" err="1">
                <a:solidFill>
                  <a:srgbClr val="000000"/>
                </a:solidFill>
                <a:latin typeface="Times New Roman" pitchFamily="18" charset="0"/>
              </a:rPr>
              <a:t>terciles</a:t>
            </a:r>
            <a:r>
              <a:rPr lang="en-GB" sz="2400" i="0" dirty="0">
                <a:solidFill>
                  <a:srgbClr val="000000"/>
                </a:solidFill>
                <a:latin typeface="Times New Roman" pitchFamily="18" charset="0"/>
              </a:rPr>
              <a:t>, quartiles, … (hereafter few-tiles).</a:t>
            </a:r>
          </a:p>
          <a:p>
            <a:pPr marL="457200" indent="-457200">
              <a:buFontTx/>
              <a:buAutoNum type="alphaLcParenR"/>
              <a:defRPr/>
            </a:pPr>
            <a:r>
              <a:rPr lang="en-GB" sz="2400" i="0" dirty="0">
                <a:solidFill>
                  <a:srgbClr val="000000"/>
                </a:solidFill>
                <a:latin typeface="Times New Roman" pitchFamily="18" charset="0"/>
              </a:rPr>
              <a:t>Evaluation of  the continuous target or fine-grained proxy.</a:t>
            </a:r>
          </a:p>
        </p:txBody>
      </p:sp>
      <p:sp>
        <p:nvSpPr>
          <p:cNvPr id="69638" name="TextBox 6"/>
          <p:cNvSpPr txBox="1">
            <a:spLocks noChangeArrowheads="1"/>
          </p:cNvSpPr>
          <p:nvPr/>
        </p:nvSpPr>
        <p:spPr bwMode="auto">
          <a:xfrm>
            <a:off x="185738" y="5050905"/>
            <a:ext cx="8958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400" i="0">
                <a:solidFill>
                  <a:srgbClr val="000000"/>
                </a:solidFill>
                <a:latin typeface="Times New Roman" pitchFamily="18" charset="0"/>
              </a:rPr>
              <a:t>In forecast evaluation, it is  critical to separate the role of the context (scalar, threshold, few-tile, continuous) from the role of the score.</a:t>
            </a:r>
          </a:p>
          <a:p>
            <a:pPr eaLnBrk="1" hangingPunct="1"/>
            <a:r>
              <a:rPr lang="en-GB" sz="2400" i="0">
                <a:solidFill>
                  <a:srgbClr val="000000"/>
                </a:solidFill>
                <a:latin typeface="Times New Roman" pitchFamily="18" charset="0"/>
              </a:rPr>
              <a:t>(Each should be justified prior to the analysis.)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250825" y="404813"/>
            <a:ext cx="8893175" cy="463550"/>
          </a:xfrm>
        </p:spPr>
        <p:txBody>
          <a:bodyPr/>
          <a:lstStyle/>
          <a:p>
            <a:pPr eaLnBrk="1" hangingPunct="1"/>
            <a:r>
              <a:rPr lang="en-GB" sz="2400" smtClean="0">
                <a:solidFill>
                  <a:srgbClr val="FF0000"/>
                </a:solidFill>
              </a:rPr>
              <a:t>Weather in Practice: Demonstrating true skill out-of-sample</a:t>
            </a:r>
          </a:p>
        </p:txBody>
      </p:sp>
      <p:sp>
        <p:nvSpPr>
          <p:cNvPr id="81923" name="Text Box 3"/>
          <p:cNvSpPr txBox="1">
            <a:spLocks noChangeArrowheads="1"/>
          </p:cNvSpPr>
          <p:nvPr/>
        </p:nvSpPr>
        <p:spPr bwMode="auto">
          <a:xfrm>
            <a:off x="250825" y="5229225"/>
            <a:ext cx="8893175"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solidFill>
                  <a:srgbClr val="000000"/>
                </a:solidFill>
                <a:latin typeface="Verdana" pitchFamily="34" charset="0"/>
              </a:rPr>
              <a:t>Skill, in bits or interest rates, of ensemble forecasting LHR temperatures. Similar results are found in the 3 years after this paper was published.</a:t>
            </a:r>
            <a:endParaRPr lang="en-GB" i="0">
              <a:solidFill>
                <a:srgbClr val="0066FF"/>
              </a:solidFill>
              <a:latin typeface="Verdana" pitchFamily="34" charset="0"/>
            </a:endParaRPr>
          </a:p>
        </p:txBody>
      </p:sp>
      <p:sp>
        <p:nvSpPr>
          <p:cNvPr id="81924" name="Text Box 3"/>
          <p:cNvSpPr txBox="1">
            <a:spLocks noChangeArrowheads="1"/>
          </p:cNvSpPr>
          <p:nvPr/>
        </p:nvSpPr>
        <p:spPr bwMode="auto">
          <a:xfrm>
            <a:off x="1816100" y="6080125"/>
            <a:ext cx="7724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1400" i="0"/>
              <a:t>R Hagedorn and LA Smith (2009) </a:t>
            </a:r>
            <a:r>
              <a:rPr lang="en-GB" sz="1400" i="0">
                <a:hlinkClick r:id="rId2" tooltip="Communicating the value of probabilistic forecasts with weather roulette"/>
              </a:rPr>
              <a:t>Communicating the value of probabilistic forecasts with weather roulette</a:t>
            </a:r>
            <a:r>
              <a:rPr lang="en-GB" sz="1400" i="0"/>
              <a:t>. </a:t>
            </a:r>
            <a:r>
              <a:rPr lang="en-GB" sz="1400"/>
              <a:t>Meteorological Applications</a:t>
            </a:r>
            <a:r>
              <a:rPr lang="en-GB" sz="1400" i="0"/>
              <a:t> 16 (2): 143-155.</a:t>
            </a:r>
            <a:r>
              <a:rPr lang="en-GB" sz="1400"/>
              <a:t> </a:t>
            </a:r>
          </a:p>
        </p:txBody>
      </p:sp>
      <p:pic>
        <p:nvPicPr>
          <p:cNvPr id="81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893763"/>
            <a:ext cx="7121525"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1628523" cy="228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1714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2080" y="6320353"/>
            <a:ext cx="8694712" cy="276999"/>
          </a:xfrm>
          <a:prstGeom prst="rect">
            <a:avLst/>
          </a:prstGeom>
        </p:spPr>
        <p:txBody>
          <a:bodyPr wrap="square">
            <a:spAutoFit/>
          </a:bodyPr>
          <a:lstStyle/>
          <a:p>
            <a:r>
              <a:rPr lang="en-GB" sz="1200" i="0" dirty="0">
                <a:solidFill>
                  <a:srgbClr val="000000"/>
                </a:solidFill>
                <a:latin typeface="Arial" charset="0"/>
                <a:hlinkClick r:id="rId4"/>
              </a:rPr>
              <a:t>http://2darts.com/2dtuts/articles/50-terrifying-creatures</a:t>
            </a:r>
            <a:r>
              <a:rPr lang="en-GB" sz="1200" i="0" dirty="0" smtClean="0">
                <a:solidFill>
                  <a:srgbClr val="000000"/>
                </a:solidFill>
                <a:latin typeface="Arial" charset="0"/>
                <a:hlinkClick r:id="rId4"/>
              </a:rPr>
              <a:t>/</a:t>
            </a:r>
            <a:r>
              <a:rPr lang="en-GB" sz="1200" i="0" dirty="0" smtClean="0">
                <a:solidFill>
                  <a:srgbClr val="000000"/>
                </a:solidFill>
                <a:latin typeface="Arial" charset="0"/>
              </a:rPr>
              <a:t> </a:t>
            </a:r>
            <a:endParaRPr lang="en-GB" sz="1200" i="0" dirty="0">
              <a:solidFill>
                <a:srgbClr val="000000"/>
              </a:solidFill>
              <a:latin typeface="Arial" charset="0"/>
            </a:endParaRPr>
          </a:p>
        </p:txBody>
      </p:sp>
      <p:sp>
        <p:nvSpPr>
          <p:cNvPr id="5" name="Rectangle 2"/>
          <p:cNvSpPr>
            <a:spLocks noChangeArrowheads="1"/>
          </p:cNvSpPr>
          <p:nvPr/>
        </p:nvSpPr>
        <p:spPr bwMode="auto">
          <a:xfrm>
            <a:off x="250825" y="404813"/>
            <a:ext cx="9001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2400" b="1" i="0" dirty="0" smtClean="0">
                <a:solidFill>
                  <a:srgbClr val="FF0000"/>
                </a:solidFill>
                <a:latin typeface="Arial" charset="0"/>
              </a:rPr>
              <a:t>Laplace's Demon (1814)  </a:t>
            </a:r>
            <a:endParaRPr lang="en-GB" sz="2400" b="1" i="0" dirty="0">
              <a:solidFill>
                <a:srgbClr val="FF0000"/>
              </a:solidFill>
              <a:latin typeface="Arial" charset="0"/>
            </a:endParaRPr>
          </a:p>
        </p:txBody>
      </p:sp>
      <p:sp>
        <p:nvSpPr>
          <p:cNvPr id="3" name="TextBox 2"/>
          <p:cNvSpPr txBox="1"/>
          <p:nvPr/>
        </p:nvSpPr>
        <p:spPr>
          <a:xfrm>
            <a:off x="2483768" y="908720"/>
            <a:ext cx="4589718" cy="1015663"/>
          </a:xfrm>
          <a:prstGeom prst="rect">
            <a:avLst/>
          </a:prstGeom>
          <a:noFill/>
        </p:spPr>
        <p:txBody>
          <a:bodyPr wrap="none" rtlCol="0">
            <a:spAutoFit/>
          </a:bodyPr>
          <a:lstStyle/>
          <a:p>
            <a:pPr marL="457200" indent="-457200">
              <a:buFontTx/>
              <a:buAutoNum type="arabicParenR"/>
            </a:pPr>
            <a:r>
              <a:rPr lang="en-GB" sz="2000" i="0" dirty="0" smtClean="0">
                <a:solidFill>
                  <a:srgbClr val="000000"/>
                </a:solidFill>
                <a:latin typeface="Arial" charset="0"/>
              </a:rPr>
              <a:t>Perfect Equations of Motion (PMS)</a:t>
            </a:r>
          </a:p>
          <a:p>
            <a:pPr marL="457200" indent="-457200">
              <a:buFontTx/>
              <a:buAutoNum type="arabicParenR"/>
            </a:pPr>
            <a:r>
              <a:rPr lang="en-GB" sz="2000" i="0" dirty="0" smtClean="0">
                <a:solidFill>
                  <a:srgbClr val="000000"/>
                </a:solidFill>
                <a:latin typeface="Arial" charset="0"/>
              </a:rPr>
              <a:t>Perfect noise-free observations</a:t>
            </a:r>
          </a:p>
          <a:p>
            <a:pPr marL="457200" indent="-457200">
              <a:buFontTx/>
              <a:buAutoNum type="arabicParenR"/>
            </a:pPr>
            <a:r>
              <a:rPr lang="en-GB" sz="2000" i="0" dirty="0" smtClean="0">
                <a:solidFill>
                  <a:srgbClr val="000000"/>
                </a:solidFill>
                <a:latin typeface="Arial" charset="0"/>
              </a:rPr>
              <a:t>Unlimited computational power</a:t>
            </a:r>
          </a:p>
        </p:txBody>
      </p:sp>
      <p:grpSp>
        <p:nvGrpSpPr>
          <p:cNvPr id="17" name="Group 16"/>
          <p:cNvGrpSpPr/>
          <p:nvPr/>
        </p:nvGrpSpPr>
        <p:grpSpPr>
          <a:xfrm>
            <a:off x="35496" y="2473603"/>
            <a:ext cx="9001125" cy="2321819"/>
            <a:chOff x="35496" y="2473603"/>
            <a:chExt cx="9001125" cy="2321819"/>
          </a:xfrm>
        </p:grpSpPr>
        <p:grpSp>
          <p:nvGrpSpPr>
            <p:cNvPr id="16" name="Group 15"/>
            <p:cNvGrpSpPr/>
            <p:nvPr/>
          </p:nvGrpSpPr>
          <p:grpSpPr>
            <a:xfrm>
              <a:off x="35496" y="2473603"/>
              <a:ext cx="9001125" cy="2321819"/>
              <a:chOff x="35496" y="2473603"/>
              <a:chExt cx="9001125" cy="2321819"/>
            </a:xfrm>
          </p:grpSpPr>
          <p:sp>
            <p:nvSpPr>
              <p:cNvPr id="7" name="Rectangle 2"/>
              <p:cNvSpPr>
                <a:spLocks noChangeArrowheads="1"/>
              </p:cNvSpPr>
              <p:nvPr/>
            </p:nvSpPr>
            <p:spPr bwMode="auto">
              <a:xfrm>
                <a:off x="35496" y="2563867"/>
                <a:ext cx="9001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2400" b="1" i="0" dirty="0" smtClean="0">
                    <a:solidFill>
                      <a:srgbClr val="FF0000"/>
                    </a:solidFill>
                    <a:latin typeface="Arial" charset="0"/>
                  </a:rPr>
                  <a:t>Demon’s Apprentice (2007)  </a:t>
                </a:r>
                <a:endParaRPr lang="en-GB" sz="2400" b="1" i="0" dirty="0">
                  <a:solidFill>
                    <a:srgbClr val="FF0000"/>
                  </a:solidFill>
                  <a:latin typeface="Arial" charset="0"/>
                </a:endParaRPr>
              </a:p>
            </p:txBody>
          </p:sp>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2636912"/>
                <a:ext cx="1332944" cy="21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411760" y="3060372"/>
                <a:ext cx="4589718" cy="1015663"/>
              </a:xfrm>
              <a:prstGeom prst="rect">
                <a:avLst/>
              </a:prstGeom>
              <a:noFill/>
            </p:spPr>
            <p:txBody>
              <a:bodyPr wrap="none" rtlCol="0">
                <a:spAutoFit/>
              </a:bodyPr>
              <a:lstStyle/>
              <a:p>
                <a:pPr marL="457200" indent="-457200">
                  <a:buFontTx/>
                  <a:buAutoNum type="arabicParenR"/>
                </a:pPr>
                <a:r>
                  <a:rPr lang="en-GB" sz="2000" i="0" dirty="0" smtClean="0">
                    <a:solidFill>
                      <a:srgbClr val="000000"/>
                    </a:solidFill>
                    <a:latin typeface="Arial" charset="0"/>
                  </a:rPr>
                  <a:t>Perfect Equations of Motion (PMS)</a:t>
                </a:r>
              </a:p>
              <a:p>
                <a:pPr marL="457200" indent="-457200">
                  <a:buFontTx/>
                  <a:buAutoNum type="arabicParenR"/>
                </a:pPr>
                <a:r>
                  <a:rPr lang="en-GB" sz="2000" i="0" dirty="0" smtClean="0">
                    <a:solidFill>
                      <a:srgbClr val="000000"/>
                    </a:solidFill>
                    <a:latin typeface="Arial" charset="0"/>
                  </a:rPr>
                  <a:t>Perfect noise-free observations</a:t>
                </a:r>
              </a:p>
              <a:p>
                <a:pPr marL="457200" indent="-457200">
                  <a:buFontTx/>
                  <a:buAutoNum type="arabicParenR"/>
                </a:pPr>
                <a:r>
                  <a:rPr lang="en-GB" sz="2000" i="0" dirty="0" smtClean="0">
                    <a:solidFill>
                      <a:srgbClr val="000000"/>
                    </a:solidFill>
                    <a:latin typeface="Arial" charset="0"/>
                  </a:rPr>
                  <a:t>Unlimited computational power</a:t>
                </a: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959" y="2473603"/>
                <a:ext cx="1606099" cy="198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 name="Straight Connector 5"/>
            <p:cNvCxnSpPr/>
            <p:nvPr/>
          </p:nvCxnSpPr>
          <p:spPr>
            <a:xfrm>
              <a:off x="2915816" y="3573016"/>
              <a:ext cx="36004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07379" y="4543240"/>
            <a:ext cx="9001125" cy="1550056"/>
            <a:chOff x="35496" y="4437112"/>
            <a:chExt cx="9001125" cy="1550056"/>
          </a:xfrm>
        </p:grpSpPr>
        <p:grpSp>
          <p:nvGrpSpPr>
            <p:cNvPr id="8" name="Group 7"/>
            <p:cNvGrpSpPr/>
            <p:nvPr/>
          </p:nvGrpSpPr>
          <p:grpSpPr>
            <a:xfrm>
              <a:off x="35496" y="4437112"/>
              <a:ext cx="9001125" cy="1512168"/>
              <a:chOff x="35496" y="4077072"/>
              <a:chExt cx="9001125" cy="1512168"/>
            </a:xfrm>
          </p:grpSpPr>
          <p:sp>
            <p:nvSpPr>
              <p:cNvPr id="10" name="Rectangle 2"/>
              <p:cNvSpPr>
                <a:spLocks noChangeArrowheads="1"/>
              </p:cNvSpPr>
              <p:nvPr/>
            </p:nvSpPr>
            <p:spPr bwMode="auto">
              <a:xfrm>
                <a:off x="35496" y="4077072"/>
                <a:ext cx="9001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2400" b="1" i="0" dirty="0" smtClean="0">
                    <a:solidFill>
                      <a:srgbClr val="FF0000"/>
                    </a:solidFill>
                    <a:latin typeface="Arial" charset="0"/>
                  </a:rPr>
                  <a:t>Demon’s </a:t>
                </a:r>
                <a:r>
                  <a:rPr lang="en-GB" sz="2400" b="1" i="0" dirty="0" smtClean="0">
                    <a:solidFill>
                      <a:srgbClr val="FF0000"/>
                    </a:solidFill>
                    <a:latin typeface="Arial" charset="0"/>
                  </a:rPr>
                  <a:t>Novice</a:t>
                </a:r>
                <a:r>
                  <a:rPr lang="en-GB" sz="2400" b="1" i="0" dirty="0" smtClean="0">
                    <a:solidFill>
                      <a:srgbClr val="FF0000"/>
                    </a:solidFill>
                    <a:latin typeface="Arial" charset="0"/>
                  </a:rPr>
                  <a:t> </a:t>
                </a:r>
                <a:r>
                  <a:rPr lang="en-GB" sz="2400" b="1" i="0" dirty="0" smtClean="0">
                    <a:solidFill>
                      <a:srgbClr val="FF0000"/>
                    </a:solidFill>
                    <a:latin typeface="Arial" charset="0"/>
                  </a:rPr>
                  <a:t>(2012)  </a:t>
                </a:r>
                <a:endParaRPr lang="en-GB" sz="2400" b="1" i="0" dirty="0">
                  <a:solidFill>
                    <a:srgbClr val="FF0000"/>
                  </a:solidFill>
                  <a:latin typeface="Arial" charset="0"/>
                </a:endParaRPr>
              </a:p>
            </p:txBody>
          </p:sp>
          <p:sp>
            <p:nvSpPr>
              <p:cNvPr id="11" name="TextBox 10"/>
              <p:cNvSpPr txBox="1"/>
              <p:nvPr/>
            </p:nvSpPr>
            <p:spPr>
              <a:xfrm>
                <a:off x="2411760" y="4573577"/>
                <a:ext cx="4589718" cy="1015663"/>
              </a:xfrm>
              <a:prstGeom prst="rect">
                <a:avLst/>
              </a:prstGeom>
              <a:noFill/>
            </p:spPr>
            <p:txBody>
              <a:bodyPr wrap="none" rtlCol="0">
                <a:spAutoFit/>
              </a:bodyPr>
              <a:lstStyle/>
              <a:p>
                <a:pPr marL="457200" indent="-457200">
                  <a:buFontTx/>
                  <a:buAutoNum type="arabicParenR"/>
                </a:pPr>
                <a:r>
                  <a:rPr lang="en-GB" sz="2000" i="0" dirty="0" smtClean="0">
                    <a:solidFill>
                      <a:srgbClr val="000000"/>
                    </a:solidFill>
                    <a:latin typeface="Arial" charset="0"/>
                  </a:rPr>
                  <a:t>Perfect Equations of Motion (PMS)</a:t>
                </a:r>
              </a:p>
              <a:p>
                <a:pPr marL="457200" indent="-457200">
                  <a:buFontTx/>
                  <a:buAutoNum type="arabicParenR"/>
                </a:pPr>
                <a:r>
                  <a:rPr lang="en-GB" sz="2000" i="0" dirty="0" smtClean="0">
                    <a:solidFill>
                      <a:srgbClr val="000000"/>
                    </a:solidFill>
                    <a:latin typeface="Arial" charset="0"/>
                  </a:rPr>
                  <a:t>Perfect noise-free observations</a:t>
                </a:r>
              </a:p>
              <a:p>
                <a:pPr marL="457200" indent="-457200">
                  <a:buFontTx/>
                  <a:buAutoNum type="arabicParenR"/>
                </a:pPr>
                <a:r>
                  <a:rPr lang="en-GB" sz="2000" i="0" dirty="0" smtClean="0">
                    <a:solidFill>
                      <a:srgbClr val="000000"/>
                    </a:solidFill>
                    <a:latin typeface="Arial" charset="0"/>
                  </a:rPr>
                  <a:t>Unlimited computational power</a:t>
                </a:r>
              </a:p>
            </p:txBody>
          </p:sp>
          <p:cxnSp>
            <p:nvCxnSpPr>
              <p:cNvPr id="14" name="Straight Connector 13"/>
              <p:cNvCxnSpPr/>
              <p:nvPr/>
            </p:nvCxnSpPr>
            <p:spPr>
              <a:xfrm>
                <a:off x="2915816" y="5085184"/>
                <a:ext cx="36004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15816" y="4797152"/>
                <a:ext cx="4085662"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552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959" y="4437112"/>
              <a:ext cx="1705769" cy="15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2339752" y="35332"/>
            <a:ext cx="6661536" cy="400110"/>
          </a:xfrm>
          <a:prstGeom prst="rect">
            <a:avLst/>
          </a:prstGeom>
          <a:noFill/>
        </p:spPr>
        <p:txBody>
          <a:bodyPr wrap="square" rtlCol="0">
            <a:spAutoFit/>
          </a:bodyPr>
          <a:lstStyle/>
          <a:p>
            <a:r>
              <a:rPr lang="en-GB" sz="2000" b="1" i="0" dirty="0" smtClean="0"/>
              <a:t>Who could provide actionable probabilities?</a:t>
            </a:r>
            <a:endParaRPr lang="en-GB" sz="2000" b="1" i="0" dirty="0"/>
          </a:p>
        </p:txBody>
      </p:sp>
    </p:spTree>
    <p:extLst>
      <p:ext uri="{BB962C8B-B14F-4D97-AF65-F5344CB8AC3E}">
        <p14:creationId xmlns:p14="http://schemas.microsoft.com/office/powerpoint/2010/main" val="1299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Take-home </a:t>
            </a:r>
            <a:r>
              <a:rPr lang="en-GB" sz="2800" b="1" i="0" dirty="0">
                <a:solidFill>
                  <a:srgbClr val="FF0000"/>
                </a:solidFill>
              </a:rPr>
              <a:t>P</a:t>
            </a:r>
            <a:r>
              <a:rPr lang="en-GB" sz="2800" b="1" i="0" dirty="0" smtClean="0">
                <a:solidFill>
                  <a:srgbClr val="FF0000"/>
                </a:solidFill>
              </a:rPr>
              <a:t>oints and Questions</a:t>
            </a:r>
            <a:endParaRPr lang="en-GB" sz="2800" b="1" i="0" dirty="0">
              <a:solidFill>
                <a:srgbClr val="FF0000"/>
              </a:solidFill>
            </a:endParaRPr>
          </a:p>
        </p:txBody>
      </p:sp>
      <p:sp>
        <p:nvSpPr>
          <p:cNvPr id="2" name="TextBox 1"/>
          <p:cNvSpPr txBox="1"/>
          <p:nvPr/>
        </p:nvSpPr>
        <p:spPr>
          <a:xfrm>
            <a:off x="251520" y="1052736"/>
            <a:ext cx="8892480" cy="4524315"/>
          </a:xfrm>
          <a:prstGeom prst="rect">
            <a:avLst/>
          </a:prstGeom>
          <a:noFill/>
        </p:spPr>
        <p:txBody>
          <a:bodyPr wrap="square" rtlCol="0">
            <a:spAutoFit/>
          </a:bodyPr>
          <a:lstStyle/>
          <a:p>
            <a:r>
              <a:rPr lang="en-GB" dirty="0" smtClean="0">
                <a:solidFill>
                  <a:srgbClr val="FF0000"/>
                </a:solidFill>
              </a:rPr>
              <a:t>Measures of predictability </a:t>
            </a:r>
            <a:r>
              <a:rPr lang="en-GB" dirty="0" smtClean="0">
                <a:solidFill>
                  <a:srgbClr val="000000"/>
                </a:solidFill>
              </a:rPr>
              <a:t>need to be local, if predictability varies with the state.</a:t>
            </a:r>
          </a:p>
          <a:p>
            <a:endParaRPr lang="en-GB" dirty="0">
              <a:solidFill>
                <a:srgbClr val="000000"/>
              </a:solidFill>
            </a:endParaRPr>
          </a:p>
          <a:p>
            <a:r>
              <a:rPr lang="en-GB" dirty="0" smtClean="0">
                <a:solidFill>
                  <a:srgbClr val="000000"/>
                </a:solidFill>
              </a:rPr>
              <a:t>It is useful to distinguish mathematical, </a:t>
            </a:r>
            <a:r>
              <a:rPr lang="en-GB" dirty="0" smtClean="0">
                <a:solidFill>
                  <a:srgbClr val="FF0000"/>
                </a:solidFill>
              </a:rPr>
              <a:t>weather-like and climate-like </a:t>
            </a:r>
            <a:r>
              <a:rPr lang="en-GB" dirty="0" smtClean="0">
                <a:solidFill>
                  <a:srgbClr val="000000"/>
                </a:solidFill>
              </a:rPr>
              <a:t>tasks.</a:t>
            </a:r>
          </a:p>
          <a:p>
            <a:endParaRPr lang="en-GB" dirty="0">
              <a:solidFill>
                <a:srgbClr val="000000"/>
              </a:solidFill>
            </a:endParaRPr>
          </a:p>
          <a:p>
            <a:r>
              <a:rPr lang="en-GB" dirty="0" smtClean="0">
                <a:solidFill>
                  <a:srgbClr val="000000"/>
                </a:solidFill>
              </a:rPr>
              <a:t>Information content (</a:t>
            </a:r>
            <a:r>
              <a:rPr lang="en-GB" dirty="0" smtClean="0">
                <a:solidFill>
                  <a:srgbClr val="FF0000"/>
                </a:solidFill>
              </a:rPr>
              <a:t>relative entropy</a:t>
            </a:r>
            <a:r>
              <a:rPr lang="en-GB" dirty="0" smtClean="0">
                <a:solidFill>
                  <a:srgbClr val="000000"/>
                </a:solidFill>
              </a:rPr>
              <a:t>) of the forecast is a good measure of predictability in weather-like tasks.</a:t>
            </a:r>
          </a:p>
          <a:p>
            <a:endParaRPr lang="en-GB" dirty="0">
              <a:solidFill>
                <a:srgbClr val="000000"/>
              </a:solidFill>
            </a:endParaRPr>
          </a:p>
          <a:p>
            <a:r>
              <a:rPr lang="en-GB" dirty="0" smtClean="0">
                <a:solidFill>
                  <a:srgbClr val="000000"/>
                </a:solidFill>
              </a:rPr>
              <a:t>The </a:t>
            </a:r>
            <a:r>
              <a:rPr lang="en-GB" dirty="0" smtClean="0">
                <a:solidFill>
                  <a:srgbClr val="FF0000"/>
                </a:solidFill>
              </a:rPr>
              <a:t>information deficit </a:t>
            </a:r>
            <a:r>
              <a:rPr lang="en-GB" dirty="0" smtClean="0">
                <a:solidFill>
                  <a:srgbClr val="000000"/>
                </a:solidFill>
              </a:rPr>
              <a:t>is a useful statistic for understanding the fidelity of probability forecasts.</a:t>
            </a:r>
          </a:p>
          <a:p>
            <a:endParaRPr lang="en-GB" dirty="0">
              <a:solidFill>
                <a:srgbClr val="000000"/>
              </a:solidFill>
            </a:endParaRPr>
          </a:p>
          <a:p>
            <a:r>
              <a:rPr lang="en-GB" dirty="0" smtClean="0">
                <a:solidFill>
                  <a:srgbClr val="000000"/>
                </a:solidFill>
              </a:rPr>
              <a:t>How would you approach </a:t>
            </a:r>
            <a:r>
              <a:rPr lang="en-GB" dirty="0" smtClean="0">
                <a:solidFill>
                  <a:srgbClr val="FF0000"/>
                </a:solidFill>
              </a:rPr>
              <a:t>resource allocation </a:t>
            </a:r>
            <a:r>
              <a:rPr lang="en-GB" dirty="0" smtClean="0">
                <a:solidFill>
                  <a:srgbClr val="000000"/>
                </a:solidFill>
              </a:rPr>
              <a:t>to improve operational forecasting?</a:t>
            </a:r>
          </a:p>
          <a:p>
            <a:endParaRPr lang="en-GB" dirty="0">
              <a:solidFill>
                <a:srgbClr val="000000"/>
              </a:solidFill>
            </a:endParaRPr>
          </a:p>
          <a:p>
            <a:r>
              <a:rPr lang="en-GB" dirty="0" smtClean="0">
                <a:solidFill>
                  <a:srgbClr val="000000"/>
                </a:solidFill>
              </a:rPr>
              <a:t>Real-world probability forecasts consistently fail consistency tests.</a:t>
            </a: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27341793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Relevant </a:t>
            </a:r>
            <a:r>
              <a:rPr lang="en-GB" sz="2800" b="1" i="0" dirty="0">
                <a:solidFill>
                  <a:srgbClr val="FF0000"/>
                </a:solidFill>
              </a:rPr>
              <a:t>Dominant Uncertainty (RDU): </a:t>
            </a: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251520" y="1052736"/>
            <a:ext cx="8892480" cy="2308324"/>
          </a:xfrm>
          <a:prstGeom prst="rect">
            <a:avLst/>
          </a:prstGeom>
          <a:noFill/>
        </p:spPr>
        <p:txBody>
          <a:bodyPr wrap="square" rtlCol="0">
            <a:spAutoFit/>
          </a:bodyPr>
          <a:lstStyle/>
          <a:p>
            <a:r>
              <a:rPr lang="en-GB" dirty="0" smtClean="0"/>
              <a:t>In </a:t>
            </a:r>
            <a:r>
              <a:rPr lang="en-GB" dirty="0"/>
              <a:t>Reality (FDE): RDU is chaos</a:t>
            </a:r>
          </a:p>
          <a:p>
            <a:r>
              <a:rPr lang="en-GB" dirty="0"/>
              <a:t>                             RDU is Model error</a:t>
            </a:r>
          </a:p>
          <a:p>
            <a:r>
              <a:rPr lang="en-GB" dirty="0"/>
              <a:t>                             RDU is initial distribution</a:t>
            </a:r>
          </a:p>
          <a:p>
            <a:endParaRPr lang="en-GB" dirty="0"/>
          </a:p>
          <a:p>
            <a:r>
              <a:rPr lang="en-GB" dirty="0"/>
              <a:t>Weather : Blend</a:t>
            </a:r>
          </a:p>
          <a:p>
            <a:r>
              <a:rPr lang="en-GB" dirty="0"/>
              <a:t>Climate: think!</a:t>
            </a:r>
          </a:p>
          <a:p>
            <a:endParaRPr lang="en-GB" dirty="0"/>
          </a:p>
          <a:p>
            <a:r>
              <a:rPr lang="en-GB" dirty="0"/>
              <a:t>Downside: go bust/over confident over-committed</a:t>
            </a:r>
          </a:p>
        </p:txBody>
      </p:sp>
    </p:spTree>
    <p:extLst>
      <p:ext uri="{BB962C8B-B14F-4D97-AF65-F5344CB8AC3E}">
        <p14:creationId xmlns:p14="http://schemas.microsoft.com/office/powerpoint/2010/main" val="153940775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ChangeArrowheads="1"/>
          </p:cNvSpPr>
          <p:nvPr/>
        </p:nvSpPr>
        <p:spPr bwMode="auto">
          <a:xfrm>
            <a:off x="828600" y="949226"/>
            <a:ext cx="91440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Resource Allocation</a:t>
            </a:r>
          </a:p>
          <a:p>
            <a:endParaRPr lang="en-GB" sz="1050" b="1" i="0" dirty="0">
              <a:solidFill>
                <a:srgbClr val="FF0000"/>
              </a:solidFill>
            </a:endParaRPr>
          </a:p>
          <a:p>
            <a:r>
              <a:rPr lang="en-GB" sz="2400" i="0" dirty="0" smtClean="0">
                <a:solidFill>
                  <a:srgbClr val="FF0000"/>
                </a:solidFill>
              </a:rPr>
              <a:t>Use the Information Deficit to Improve Ikeda Forecasts</a:t>
            </a:r>
            <a:endParaRPr lang="en-GB" sz="2400" i="0" dirty="0">
              <a:solidFill>
                <a:srgbClr val="FF0000"/>
              </a:solidFill>
            </a:endParaRPr>
          </a:p>
        </p:txBody>
      </p:sp>
      <p:sp>
        <p:nvSpPr>
          <p:cNvPr id="2" name="TextBox 1"/>
          <p:cNvSpPr txBox="1"/>
          <p:nvPr/>
        </p:nvSpPr>
        <p:spPr>
          <a:xfrm>
            <a:off x="612576" y="1582680"/>
            <a:ext cx="7992888" cy="2862322"/>
          </a:xfrm>
          <a:prstGeom prst="rect">
            <a:avLst/>
          </a:prstGeom>
          <a:noFill/>
        </p:spPr>
        <p:txBody>
          <a:bodyPr wrap="square" rtlCol="0">
            <a:spAutoFit/>
          </a:bodyPr>
          <a:lstStyle/>
          <a:p>
            <a:r>
              <a:rPr lang="en-GB" sz="2000" b="1" i="0" dirty="0" smtClean="0"/>
              <a:t>Lastly, we can improve the forecast in a variety of different ways, and use the information deficit to judge which buys the best forecast improvement:</a:t>
            </a:r>
          </a:p>
          <a:p>
            <a:endParaRPr lang="en-GB" sz="2000" b="1" i="0" dirty="0"/>
          </a:p>
          <a:p>
            <a:pPr marL="457200" indent="-457200">
              <a:buAutoNum type="alphaLcParenR"/>
            </a:pPr>
            <a:r>
              <a:rPr lang="en-GB" sz="2000" b="1" i="0" dirty="0" smtClean="0"/>
              <a:t>Reducing/Increasing the observational noise</a:t>
            </a:r>
          </a:p>
          <a:p>
            <a:pPr marL="457200" indent="-457200">
              <a:buAutoNum type="alphaLcParenR"/>
            </a:pPr>
            <a:r>
              <a:rPr lang="en-GB" sz="2000" b="1" i="0" dirty="0" smtClean="0"/>
              <a:t>Increasing the ensemble size</a:t>
            </a:r>
          </a:p>
          <a:p>
            <a:pPr marL="457200" indent="-457200">
              <a:buAutoNum type="alphaLcParenR"/>
            </a:pPr>
            <a:r>
              <a:rPr lang="en-GB" sz="2000" b="1" i="0" dirty="0" smtClean="0"/>
              <a:t>Improving the ensemble interpretation scheme</a:t>
            </a:r>
          </a:p>
          <a:p>
            <a:pPr marL="457200" indent="-457200">
              <a:buAutoNum type="alphaLcParenR"/>
            </a:pPr>
            <a:r>
              <a:rPr lang="en-GB" sz="2000" b="1" i="0" dirty="0" smtClean="0"/>
              <a:t>Other…</a:t>
            </a:r>
          </a:p>
          <a:p>
            <a:pPr marL="457200" indent="-457200">
              <a:buAutoNum type="alphaLcParenR"/>
            </a:pPr>
            <a:endParaRPr lang="en-GB" sz="2000" b="1" i="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8" y="0"/>
            <a:ext cx="9252520" cy="5816977"/>
          </a:xfrm>
          <a:prstGeom prst="rect">
            <a:avLst/>
          </a:prstGeom>
        </p:spPr>
        <p:txBody>
          <a:bodyPr wrap="square">
            <a:spAutoFit/>
          </a:bodyPr>
          <a:lstStyle/>
          <a:p>
            <a:r>
              <a:rPr lang="en-GB" sz="1200" dirty="0" smtClean="0">
                <a:effectLst/>
              </a:rPr>
              <a:t>] Smith, L. A. (2002) </a:t>
            </a:r>
            <a:r>
              <a:rPr lang="en-GB" sz="1200" dirty="0" smtClean="0">
                <a:effectLst/>
                <a:hlinkClick r:id="rId2" tooltip="LA-Smith,-(2002)-What-Might-We-Learn-from-Climate-Forecasts"/>
              </a:rPr>
              <a:t>What Might We Learn from Climate Forecasts?</a:t>
            </a:r>
            <a:r>
              <a:rPr lang="en-GB" sz="1200" dirty="0" smtClean="0">
                <a:effectLst/>
              </a:rPr>
              <a:t> </a:t>
            </a:r>
            <a:r>
              <a:rPr lang="en-GB" sz="1200" dirty="0"/>
              <a:t>Proc. National Acad. Sci.</a:t>
            </a:r>
            <a:r>
              <a:rPr lang="en-GB" sz="1200" dirty="0" smtClean="0">
                <a:effectLst/>
              </a:rPr>
              <a:t> USA 4 (99): 2487-2492. </a:t>
            </a:r>
            <a:r>
              <a:rPr lang="en-GB" sz="1200" dirty="0" smtClean="0">
                <a:effectLst/>
                <a:hlinkClick r:id="rId3" tooltip="Abstract"/>
              </a:rPr>
              <a:t>Abstract</a:t>
            </a:r>
            <a:r>
              <a:rPr lang="en-GB" sz="1200" dirty="0" smtClean="0">
                <a:effectLst/>
              </a:rPr>
              <a:t> </a:t>
            </a:r>
          </a:p>
          <a:p>
            <a:r>
              <a:rPr lang="en-GB" sz="1200" dirty="0" smtClean="0">
                <a:effectLst/>
              </a:rPr>
              <a:t>[45] </a:t>
            </a:r>
            <a:r>
              <a:rPr lang="en-GB" sz="1200" dirty="0" err="1" smtClean="0">
                <a:effectLst/>
              </a:rPr>
              <a:t>Orrell</a:t>
            </a:r>
            <a:r>
              <a:rPr lang="en-GB" sz="1200" dirty="0" smtClean="0">
                <a:effectLst/>
              </a:rPr>
              <a:t>, D., Smith, L. A., Palmer, T. and </a:t>
            </a:r>
            <a:r>
              <a:rPr lang="en-GB" sz="1200" dirty="0" err="1" smtClean="0">
                <a:effectLst/>
              </a:rPr>
              <a:t>Barkmeijer</a:t>
            </a:r>
            <a:r>
              <a:rPr lang="en-GB" sz="1200" dirty="0" smtClean="0">
                <a:effectLst/>
              </a:rPr>
              <a:t>, J. (2001) </a:t>
            </a:r>
            <a:r>
              <a:rPr lang="en-GB" sz="1200" dirty="0" smtClean="0">
                <a:effectLst/>
                <a:hlinkClick r:id="rId4" tooltip="Model Error in Weather Forecasting"/>
              </a:rPr>
              <a:t>Model Error in Weather Forecasting</a:t>
            </a:r>
            <a:r>
              <a:rPr lang="en-GB" sz="1200" dirty="0" smtClean="0">
                <a:effectLst/>
              </a:rPr>
              <a:t>, </a:t>
            </a:r>
            <a:r>
              <a:rPr lang="en-GB" sz="1200" dirty="0"/>
              <a:t>Nonlinear Processes in Geophysics</a:t>
            </a:r>
            <a:r>
              <a:rPr lang="en-GB" sz="1200" dirty="0" smtClean="0">
                <a:effectLst/>
              </a:rPr>
              <a:t> 8: 357-371. </a:t>
            </a:r>
            <a:r>
              <a:rPr lang="en-GB" sz="1200" dirty="0" smtClean="0">
                <a:effectLst/>
                <a:hlinkClick r:id="rId5" tooltip="Abstract"/>
              </a:rPr>
              <a:t>Abstract</a:t>
            </a:r>
            <a:r>
              <a:rPr lang="en-GB" sz="1200" dirty="0" smtClean="0">
                <a:effectLst/>
              </a:rPr>
              <a:t> </a:t>
            </a:r>
          </a:p>
          <a:p>
            <a:r>
              <a:rPr lang="en-GB" sz="1200" dirty="0" smtClean="0">
                <a:effectLst/>
              </a:rPr>
              <a:t>[44] Hansen, J. A. and Smith, L. A. (2001) </a:t>
            </a:r>
            <a:r>
              <a:rPr lang="en-GB" sz="1200" dirty="0" smtClean="0">
                <a:effectLst/>
                <a:hlinkClick r:id="rId6" tooltip="Probabilistic Noise Reduction"/>
              </a:rPr>
              <a:t>Probabilistic Noise Reduction</a:t>
            </a:r>
            <a:r>
              <a:rPr lang="en-GB" sz="1200" dirty="0" smtClean="0">
                <a:effectLst/>
              </a:rPr>
              <a:t>. </a:t>
            </a:r>
            <a:r>
              <a:rPr lang="en-GB" sz="1200" dirty="0" err="1"/>
              <a:t>Tellus</a:t>
            </a:r>
            <a:r>
              <a:rPr lang="en-GB" sz="1200" dirty="0"/>
              <a:t> 53</a:t>
            </a:r>
            <a:r>
              <a:rPr lang="en-GB" sz="1200" dirty="0" smtClean="0">
                <a:effectLst/>
              </a:rPr>
              <a:t> A (5): 585-598. </a:t>
            </a:r>
            <a:r>
              <a:rPr lang="en-GB" sz="1200" dirty="0" smtClean="0">
                <a:effectLst/>
                <a:hlinkClick r:id="rId7" tooltip="Abstract"/>
              </a:rPr>
              <a:t>Abstract</a:t>
            </a:r>
            <a:r>
              <a:rPr lang="en-GB" sz="1200" dirty="0" smtClean="0">
                <a:effectLst/>
              </a:rPr>
              <a:t> </a:t>
            </a:r>
          </a:p>
          <a:p>
            <a:r>
              <a:rPr lang="en-GB" sz="1200" dirty="0" smtClean="0">
                <a:effectLst/>
              </a:rPr>
              <a:t>[43] Gilmour, I., Smith, L. A. and  </a:t>
            </a:r>
            <a:r>
              <a:rPr lang="en-GB" sz="1200" dirty="0" err="1" smtClean="0">
                <a:effectLst/>
              </a:rPr>
              <a:t>Buizza</a:t>
            </a:r>
            <a:r>
              <a:rPr lang="en-GB" sz="1200" dirty="0" smtClean="0">
                <a:effectLst/>
              </a:rPr>
              <a:t>, R. (2001) </a:t>
            </a:r>
            <a:r>
              <a:rPr lang="en-GB" sz="1200" dirty="0" smtClean="0">
                <a:effectLst/>
                <a:hlinkClick r:id="rId8" tooltip="Linear Regime Duration: Is 24 Hours a Long Time in Synoptic Weather Forecasting?"/>
              </a:rPr>
              <a:t>Linear Regime Duration: Is 24 Hours a Long Time in Synoptic Weather Forecasting?</a:t>
            </a:r>
            <a:r>
              <a:rPr lang="en-GB" sz="1200" dirty="0" smtClean="0">
                <a:effectLst/>
              </a:rPr>
              <a:t> </a:t>
            </a:r>
            <a:r>
              <a:rPr lang="en-GB" sz="1200" dirty="0"/>
              <a:t>J. Atmos. Sci.</a:t>
            </a:r>
            <a:r>
              <a:rPr lang="en-GB" sz="1200" dirty="0" smtClean="0">
                <a:effectLst/>
              </a:rPr>
              <a:t> 58 (22): 3525-3539. </a:t>
            </a:r>
            <a:r>
              <a:rPr lang="en-GB" sz="1200" dirty="0" smtClean="0">
                <a:effectLst/>
                <a:hlinkClick r:id="rId9" tooltip="Abstract"/>
              </a:rPr>
              <a:t>Abstract</a:t>
            </a:r>
            <a:r>
              <a:rPr lang="en-GB" sz="1200" dirty="0" smtClean="0">
                <a:effectLst/>
              </a:rPr>
              <a:t> </a:t>
            </a:r>
          </a:p>
          <a:p>
            <a:r>
              <a:rPr lang="en-GB" sz="1200" dirty="0" smtClean="0">
                <a:effectLst/>
              </a:rPr>
              <a:t>[42] Judd, K. and Smith, L. A. (2001) </a:t>
            </a:r>
            <a:r>
              <a:rPr lang="en-GB" sz="1200" dirty="0" smtClean="0">
                <a:effectLst/>
                <a:hlinkClick r:id="rId10" tooltip="Indistinguishable States I: The Perfect Model Scenario"/>
              </a:rPr>
              <a:t>Indistinguishable States I: The Perfect Model Scenario</a:t>
            </a:r>
            <a:r>
              <a:rPr lang="en-GB" sz="1200" dirty="0" smtClean="0">
                <a:effectLst/>
              </a:rPr>
              <a:t>, </a:t>
            </a:r>
            <a:r>
              <a:rPr lang="en-GB" sz="1200" dirty="0" err="1"/>
              <a:t>Physica</a:t>
            </a:r>
            <a:r>
              <a:rPr lang="en-GB" sz="1200" dirty="0"/>
              <a:t> D</a:t>
            </a:r>
            <a:r>
              <a:rPr lang="en-GB" sz="1200" dirty="0" smtClean="0">
                <a:effectLst/>
              </a:rPr>
              <a:t> 151: 125-141. </a:t>
            </a:r>
            <a:r>
              <a:rPr lang="en-GB" sz="1200" dirty="0" smtClean="0">
                <a:effectLst/>
                <a:hlinkClick r:id="rId11" tooltip="Abstract"/>
              </a:rPr>
              <a:t>Abstract</a:t>
            </a:r>
            <a:r>
              <a:rPr lang="en-GB" sz="1200" dirty="0" smtClean="0">
                <a:effectLst/>
              </a:rPr>
              <a:t> </a:t>
            </a:r>
          </a:p>
          <a:p>
            <a:r>
              <a:rPr lang="en-GB" sz="1200" dirty="0" smtClean="0">
                <a:effectLst/>
              </a:rPr>
              <a:t>[41] </a:t>
            </a:r>
            <a:r>
              <a:rPr lang="en-GB" sz="1200" dirty="0" err="1" smtClean="0">
                <a:effectLst/>
              </a:rPr>
              <a:t>McSharry</a:t>
            </a:r>
            <a:r>
              <a:rPr lang="en-GB" sz="1200" dirty="0" smtClean="0">
                <a:effectLst/>
              </a:rPr>
              <a:t>, P. E., </a:t>
            </a:r>
            <a:r>
              <a:rPr lang="en-GB" sz="1200" dirty="0" err="1" smtClean="0">
                <a:effectLst/>
              </a:rPr>
              <a:t>Ellepola</a:t>
            </a:r>
            <a:r>
              <a:rPr lang="en-GB" sz="1200" dirty="0" smtClean="0">
                <a:effectLst/>
              </a:rPr>
              <a:t>, J. H., von Hardenberg, J., Smith, L. A., Kenning, D. B. R. and Judd, K. (2002) </a:t>
            </a:r>
            <a:r>
              <a:rPr lang="en-GB" sz="1200" dirty="0" err="1" smtClean="0">
                <a:effectLst/>
                <a:hlinkClick r:id="rId12" tooltip="Spatio-temporal Analysis of Nucleate Pool Boiling: Identification of Nucleation Sites using Non-orthogonal Empirical Functions (NEFs)"/>
              </a:rPr>
              <a:t>Spatio</a:t>
            </a:r>
            <a:r>
              <a:rPr lang="en-GB" sz="1200" dirty="0" smtClean="0">
                <a:effectLst/>
                <a:hlinkClick r:id="rId12" tooltip="Spatio-temporal Analysis of Nucleate Pool Boiling: Identification of Nucleation Sites using Non-orthogonal Empirical Functions (NEFs)"/>
              </a:rPr>
              <a:t>-temporal Analysis of Nucleate Pool Boiling: Identification of Nucleation Sites using Non-orthogonal Empirical Functions (NEFs)</a:t>
            </a:r>
            <a:r>
              <a:rPr lang="en-GB" sz="1200" dirty="0" smtClean="0">
                <a:effectLst/>
              </a:rPr>
              <a:t>. </a:t>
            </a:r>
            <a:r>
              <a:rPr lang="en-GB" sz="1200" dirty="0"/>
              <a:t>Int. J. Heat &amp; Mass Transfer</a:t>
            </a:r>
            <a:r>
              <a:rPr lang="en-GB" sz="1200" dirty="0" smtClean="0">
                <a:effectLst/>
              </a:rPr>
              <a:t> 45 (2): 237-253. </a:t>
            </a:r>
            <a:r>
              <a:rPr lang="en-GB" sz="1200" dirty="0" smtClean="0">
                <a:effectLst/>
                <a:hlinkClick r:id="rId13" tooltip="Abstract"/>
              </a:rPr>
              <a:t>Abstract</a:t>
            </a:r>
            <a:r>
              <a:rPr lang="en-GB" sz="1200" dirty="0" smtClean="0">
                <a:effectLst/>
              </a:rPr>
              <a:t> </a:t>
            </a:r>
          </a:p>
          <a:p>
            <a:r>
              <a:rPr lang="en-GB" sz="1200" dirty="0" smtClean="0">
                <a:effectLst/>
              </a:rPr>
              <a:t>[40] Smith, L. A. (2000) </a:t>
            </a:r>
            <a:r>
              <a:rPr lang="en-GB" sz="1200" dirty="0" smtClean="0">
                <a:effectLst/>
                <a:hlinkClick r:id="rId14" tooltip="Disentangling Uncertainty and Error: On the Predictability of Nonlinear Systems"/>
              </a:rPr>
              <a:t>'Disentangling Uncertainty and Error: On the Predictability of Nonlinear Systems'</a:t>
            </a:r>
            <a:r>
              <a:rPr lang="en-GB" sz="1200" dirty="0" smtClean="0">
                <a:effectLst/>
              </a:rPr>
              <a:t> (PDF) in </a:t>
            </a:r>
            <a:r>
              <a:rPr lang="en-GB" sz="1200" dirty="0"/>
              <a:t>Nonlinear Dynamics and Statistics,</a:t>
            </a:r>
            <a:r>
              <a:rPr lang="en-GB" sz="1200" dirty="0" smtClean="0">
                <a:effectLst/>
              </a:rPr>
              <a:t> ed. Alistair I </a:t>
            </a:r>
            <a:r>
              <a:rPr lang="en-GB" sz="1200" dirty="0" err="1" smtClean="0">
                <a:effectLst/>
              </a:rPr>
              <a:t>Mees</a:t>
            </a:r>
            <a:r>
              <a:rPr lang="en-GB" sz="1200" dirty="0" smtClean="0">
                <a:effectLst/>
              </a:rPr>
              <a:t>, Boston: </a:t>
            </a:r>
            <a:r>
              <a:rPr lang="en-GB" sz="1200" dirty="0" err="1" smtClean="0">
                <a:effectLst/>
              </a:rPr>
              <a:t>Birkhauser</a:t>
            </a:r>
            <a:r>
              <a:rPr lang="en-GB" sz="1200" dirty="0" smtClean="0">
                <a:effectLst/>
              </a:rPr>
              <a:t>, 31-64. </a:t>
            </a:r>
            <a:r>
              <a:rPr lang="en-GB" sz="1200" dirty="0" smtClean="0">
                <a:effectLst/>
                <a:hlinkClick r:id="rId15" tooltip="Abstract"/>
              </a:rPr>
              <a:t>Abstract</a:t>
            </a:r>
            <a:r>
              <a:rPr lang="en-GB" sz="1200" dirty="0" smtClean="0">
                <a:effectLst/>
              </a:rPr>
              <a:t> </a:t>
            </a:r>
          </a:p>
          <a:p>
            <a:r>
              <a:rPr lang="en-GB" sz="1200" dirty="0" smtClean="0">
                <a:effectLst/>
              </a:rPr>
              <a:t>[39] Hansen, J. A. and Smith, L. A. (2000) </a:t>
            </a:r>
            <a:r>
              <a:rPr lang="en-GB" sz="1200" dirty="0" smtClean="0">
                <a:effectLst/>
                <a:hlinkClick r:id="rId16" tooltip="The role of Operational Constraints in Selecting Supplementary Observations"/>
              </a:rPr>
              <a:t>The role of Operational Constraints in Selecting Supplementary Observations</a:t>
            </a:r>
            <a:r>
              <a:rPr lang="en-GB" sz="1200" dirty="0" smtClean="0">
                <a:effectLst/>
              </a:rPr>
              <a:t>,  </a:t>
            </a:r>
            <a:r>
              <a:rPr lang="en-GB" sz="1200" dirty="0"/>
              <a:t>J. Atmos. Sci.</a:t>
            </a:r>
            <a:r>
              <a:rPr lang="en-GB" sz="1200" dirty="0" smtClean="0">
                <a:effectLst/>
              </a:rPr>
              <a:t>, 57 (17): 2859-2871. </a:t>
            </a:r>
            <a:r>
              <a:rPr lang="en-GB" sz="1200" dirty="0" smtClean="0">
                <a:effectLst/>
                <a:hlinkClick r:id="rId17" tooltip="Abstract"/>
              </a:rPr>
              <a:t>Abstract</a:t>
            </a:r>
            <a:r>
              <a:rPr lang="en-GB" sz="1200" dirty="0" smtClean="0">
                <a:effectLst/>
              </a:rPr>
              <a:t> </a:t>
            </a:r>
          </a:p>
          <a:p>
            <a:r>
              <a:rPr lang="en-GB" sz="1200" dirty="0" smtClean="0">
                <a:effectLst/>
              </a:rPr>
              <a:t>[38] Smith, L. A. (2000) </a:t>
            </a:r>
            <a:r>
              <a:rPr lang="en-GB" sz="1200" dirty="0" smtClean="0">
                <a:effectLst/>
                <a:hlinkClick r:id="rId18" tooltip="Limits to Predictability in 2000 and 2100"/>
              </a:rPr>
              <a:t>Limits to Predictability in 2000 and 2100</a:t>
            </a:r>
            <a:r>
              <a:rPr lang="en-GB" sz="1200" dirty="0" smtClean="0">
                <a:effectLst/>
              </a:rPr>
              <a:t>, in </a:t>
            </a:r>
            <a:r>
              <a:rPr lang="en-GB" sz="1200" dirty="0"/>
              <a:t>Proceedings of IEEE 2000 Adaptive Systems for Signal Processing, Communications, and Control Symposium</a:t>
            </a:r>
            <a:r>
              <a:rPr lang="en-GB" sz="1200" dirty="0" smtClean="0">
                <a:effectLst/>
              </a:rPr>
              <a:t>, ed. S. </a:t>
            </a:r>
            <a:r>
              <a:rPr lang="en-GB" sz="1200" dirty="0" err="1" smtClean="0">
                <a:effectLst/>
              </a:rPr>
              <a:t>Haykin</a:t>
            </a:r>
            <a:r>
              <a:rPr lang="en-GB" sz="1200" dirty="0" smtClean="0">
                <a:effectLst/>
              </a:rPr>
              <a:t> (IEEE, Piscataway), </a:t>
            </a:r>
            <a:r>
              <a:rPr lang="en-GB" sz="1200" dirty="0" err="1" smtClean="0">
                <a:effectLst/>
              </a:rPr>
              <a:t>pg</a:t>
            </a:r>
            <a:r>
              <a:rPr lang="en-GB" sz="1200" dirty="0" smtClean="0">
                <a:effectLst/>
              </a:rPr>
              <a:t> 129-134. </a:t>
            </a:r>
            <a:r>
              <a:rPr lang="en-GB" sz="1200" dirty="0" smtClean="0">
                <a:effectLst/>
                <a:hlinkClick r:id="rId19" tooltip="(Figure 1)"/>
              </a:rPr>
              <a:t>(Figure 1)</a:t>
            </a:r>
            <a:r>
              <a:rPr lang="en-GB" sz="1200" dirty="0" smtClean="0">
                <a:effectLst/>
              </a:rPr>
              <a:t>. </a:t>
            </a:r>
            <a:r>
              <a:rPr lang="en-GB" sz="1200" dirty="0" smtClean="0">
                <a:effectLst/>
                <a:hlinkClick r:id="rId20" tooltip="Abstract"/>
              </a:rPr>
              <a:t>Abstract</a:t>
            </a:r>
            <a:r>
              <a:rPr lang="en-GB" sz="1200" dirty="0" smtClean="0">
                <a:effectLst/>
              </a:rPr>
              <a:t> </a:t>
            </a:r>
          </a:p>
          <a:p>
            <a:r>
              <a:rPr lang="en-GB" sz="1200" dirty="0" smtClean="0">
                <a:effectLst/>
              </a:rPr>
              <a:t>[37] </a:t>
            </a:r>
            <a:r>
              <a:rPr lang="en-GB" sz="1200" dirty="0" err="1" smtClean="0">
                <a:effectLst/>
              </a:rPr>
              <a:t>Ziehmann</a:t>
            </a:r>
            <a:r>
              <a:rPr lang="en-GB" sz="1200" dirty="0" smtClean="0">
                <a:effectLst/>
              </a:rPr>
              <a:t>, C., Smith, L. A. and </a:t>
            </a:r>
            <a:r>
              <a:rPr lang="en-GB" sz="1200" dirty="0" err="1" smtClean="0">
                <a:effectLst/>
              </a:rPr>
              <a:t>Kurths</a:t>
            </a:r>
            <a:r>
              <a:rPr lang="en-GB" sz="1200" dirty="0" smtClean="0">
                <a:effectLst/>
              </a:rPr>
              <a:t>, J. (2000), </a:t>
            </a:r>
            <a:r>
              <a:rPr lang="en-GB" sz="1200" dirty="0" smtClean="0">
                <a:effectLst/>
                <a:hlinkClick r:id="rId21" tooltip="Localized Lyapunov Exponents and the Prediction of Predictability"/>
              </a:rPr>
              <a:t>Localized </a:t>
            </a:r>
            <a:r>
              <a:rPr lang="en-GB" sz="1200" dirty="0" err="1" smtClean="0">
                <a:effectLst/>
                <a:hlinkClick r:id="rId21" tooltip="Localized Lyapunov Exponents and the Prediction of Predictability"/>
              </a:rPr>
              <a:t>Lyapunov</a:t>
            </a:r>
            <a:r>
              <a:rPr lang="en-GB" sz="1200" dirty="0" smtClean="0">
                <a:effectLst/>
                <a:hlinkClick r:id="rId21" tooltip="Localized Lyapunov Exponents and the Prediction of Predictability"/>
              </a:rPr>
              <a:t> Exponents and the Prediction of Predictability</a:t>
            </a:r>
            <a:r>
              <a:rPr lang="en-GB" sz="1200" dirty="0" smtClean="0">
                <a:effectLst/>
              </a:rPr>
              <a:t>, </a:t>
            </a:r>
            <a:r>
              <a:rPr lang="en-GB" sz="1200" dirty="0"/>
              <a:t>Phys. </a:t>
            </a:r>
            <a:r>
              <a:rPr lang="en-GB" sz="1200" dirty="0" err="1"/>
              <a:t>Lett</a:t>
            </a:r>
            <a:r>
              <a:rPr lang="en-GB" sz="1200" dirty="0"/>
              <a:t>. A</a:t>
            </a:r>
            <a:r>
              <a:rPr lang="en-GB" sz="1200" dirty="0" smtClean="0">
                <a:effectLst/>
              </a:rPr>
              <a:t>, 271 (4): 237-251. </a:t>
            </a:r>
            <a:r>
              <a:rPr lang="en-GB" sz="1200" dirty="0" smtClean="0">
                <a:effectLst/>
                <a:hlinkClick r:id="rId22" tooltip="Abstract"/>
              </a:rPr>
              <a:t>Abstract</a:t>
            </a:r>
            <a:r>
              <a:rPr lang="en-GB" sz="1200" dirty="0" smtClean="0">
                <a:effectLst/>
              </a:rPr>
              <a:t> </a:t>
            </a:r>
          </a:p>
          <a:p>
            <a:r>
              <a:rPr lang="en-GB" sz="1200" dirty="0" smtClean="0">
                <a:effectLst/>
              </a:rPr>
              <a:t>[36] </a:t>
            </a:r>
            <a:r>
              <a:rPr lang="en-GB" sz="1200" dirty="0" err="1" smtClean="0">
                <a:effectLst/>
              </a:rPr>
              <a:t>McSharry</a:t>
            </a:r>
            <a:r>
              <a:rPr lang="en-GB" sz="1200" dirty="0" smtClean="0">
                <a:effectLst/>
              </a:rPr>
              <a:t>, P. and Smith, L. A. (1999) </a:t>
            </a:r>
            <a:r>
              <a:rPr lang="en-GB" sz="1200" dirty="0" smtClean="0">
                <a:effectLst/>
                <a:hlinkClick r:id="rId23" tooltip="Better nonlinear models from noisy data: Attractors with maximum likelihood"/>
              </a:rPr>
              <a:t>Better nonlinear models from noisy data: Attractors with maximum likelihood</a:t>
            </a:r>
            <a:r>
              <a:rPr lang="en-GB" sz="1200" dirty="0" smtClean="0">
                <a:effectLst/>
              </a:rPr>
              <a:t>, </a:t>
            </a:r>
            <a:r>
              <a:rPr lang="en-GB" sz="1200" dirty="0"/>
              <a:t>Phys. Rev. </a:t>
            </a:r>
            <a:r>
              <a:rPr lang="en-GB" sz="1200" dirty="0" err="1"/>
              <a:t>Lett</a:t>
            </a:r>
            <a:r>
              <a:rPr lang="en-GB" sz="1200" dirty="0"/>
              <a:t> 83</a:t>
            </a:r>
            <a:r>
              <a:rPr lang="en-GB" sz="1200" dirty="0" smtClean="0">
                <a:effectLst/>
              </a:rPr>
              <a:t> (21): 4285-4288. </a:t>
            </a:r>
            <a:r>
              <a:rPr lang="en-GB" sz="1200" dirty="0" smtClean="0">
                <a:effectLst/>
                <a:hlinkClick r:id="rId24" tooltip="Abstract"/>
              </a:rPr>
              <a:t>Abstract</a:t>
            </a:r>
            <a:r>
              <a:rPr lang="en-GB" sz="1200" dirty="0" smtClean="0">
                <a:effectLst/>
              </a:rPr>
              <a:t> </a:t>
            </a:r>
          </a:p>
          <a:p>
            <a:r>
              <a:rPr lang="en-GB" sz="1200" dirty="0" smtClean="0">
                <a:effectLst/>
              </a:rPr>
              <a:t>[35] Smith, L. A., </a:t>
            </a:r>
            <a:r>
              <a:rPr lang="en-GB" sz="1200" dirty="0" err="1" smtClean="0">
                <a:effectLst/>
              </a:rPr>
              <a:t>Ziehmann</a:t>
            </a:r>
            <a:r>
              <a:rPr lang="en-GB" sz="1200" dirty="0" smtClean="0">
                <a:effectLst/>
              </a:rPr>
              <a:t>, C. and </a:t>
            </a:r>
            <a:r>
              <a:rPr lang="en-GB" sz="1200" dirty="0" err="1" smtClean="0">
                <a:effectLst/>
              </a:rPr>
              <a:t>Fraedrich</a:t>
            </a:r>
            <a:r>
              <a:rPr lang="en-GB" sz="1200" dirty="0" smtClean="0">
                <a:effectLst/>
              </a:rPr>
              <a:t>, K. (1999) </a:t>
            </a:r>
            <a:r>
              <a:rPr lang="en-GB" sz="1200" dirty="0" smtClean="0">
                <a:effectLst/>
                <a:hlinkClick r:id="rId25" tooltip="Uncertainty Dynamics and Predictability in Chaotic Systems"/>
              </a:rPr>
              <a:t>Uncertainty Dynamics and Predictability in Chaotic Systems</a:t>
            </a:r>
            <a:r>
              <a:rPr lang="en-GB" sz="1200" dirty="0" smtClean="0">
                <a:effectLst/>
              </a:rPr>
              <a:t>, </a:t>
            </a:r>
            <a:r>
              <a:rPr lang="en-GB" sz="1200" dirty="0"/>
              <a:t>Quart. J. Royal Meteorological Soc.</a:t>
            </a:r>
            <a:r>
              <a:rPr lang="en-GB" sz="1200" dirty="0" smtClean="0">
                <a:effectLst/>
              </a:rPr>
              <a:t> 125: 2855-2886.  </a:t>
            </a:r>
            <a:r>
              <a:rPr lang="en-GB" sz="1200" dirty="0" smtClean="0">
                <a:effectLst/>
                <a:hlinkClick r:id="rId26" tooltip="Abstract"/>
              </a:rPr>
              <a:t>Abstract</a:t>
            </a:r>
            <a:r>
              <a:rPr lang="en-GB" sz="1200" dirty="0" smtClean="0">
                <a:effectLst/>
              </a:rPr>
              <a:t> </a:t>
            </a:r>
          </a:p>
          <a:p>
            <a:r>
              <a:rPr lang="en-GB" sz="1200" dirty="0" smtClean="0">
                <a:effectLst/>
              </a:rPr>
              <a:t>[34] </a:t>
            </a:r>
            <a:r>
              <a:rPr lang="en-GB" sz="1200" dirty="0" err="1" smtClean="0">
                <a:effectLst/>
              </a:rPr>
              <a:t>Ziehmann</a:t>
            </a:r>
            <a:r>
              <a:rPr lang="en-GB" sz="1200" dirty="0" smtClean="0">
                <a:effectLst/>
              </a:rPr>
              <a:t>, C., Smith, L. A. and </a:t>
            </a:r>
            <a:r>
              <a:rPr lang="en-GB" sz="1200" dirty="0" err="1" smtClean="0">
                <a:effectLst/>
              </a:rPr>
              <a:t>Kurths</a:t>
            </a:r>
            <a:r>
              <a:rPr lang="en-GB" sz="1200" dirty="0" smtClean="0">
                <a:effectLst/>
              </a:rPr>
              <a:t>, J. (1999) </a:t>
            </a:r>
            <a:r>
              <a:rPr lang="en-GB" sz="1200" dirty="0" smtClean="0">
                <a:effectLst/>
                <a:hlinkClick r:id="rId27" tooltip="The Bootstrap and Lyapunov Exponents in Deterministic Chaos"/>
              </a:rPr>
              <a:t>The Bootstrap and </a:t>
            </a:r>
            <a:r>
              <a:rPr lang="en-GB" sz="1200" dirty="0" err="1" smtClean="0">
                <a:effectLst/>
                <a:hlinkClick r:id="rId27" tooltip="The Bootstrap and Lyapunov Exponents in Deterministic Chaos"/>
              </a:rPr>
              <a:t>Lyapunov</a:t>
            </a:r>
            <a:r>
              <a:rPr lang="en-GB" sz="1200" dirty="0" smtClean="0">
                <a:effectLst/>
                <a:hlinkClick r:id="rId27" tooltip="The Bootstrap and Lyapunov Exponents in Deterministic Chaos"/>
              </a:rPr>
              <a:t> Exponents in Deterministic Chaos</a:t>
            </a:r>
            <a:r>
              <a:rPr lang="en-GB" sz="1200" dirty="0" smtClean="0">
                <a:effectLst/>
              </a:rPr>
              <a:t>, </a:t>
            </a:r>
            <a:r>
              <a:rPr lang="en-GB" sz="1200" dirty="0" err="1"/>
              <a:t>Physica</a:t>
            </a:r>
            <a:r>
              <a:rPr lang="en-GB" sz="1200" dirty="0"/>
              <a:t> D</a:t>
            </a:r>
            <a:r>
              <a:rPr lang="en-GB" sz="1200" dirty="0" smtClean="0">
                <a:effectLst/>
              </a:rPr>
              <a:t>, 126 (1-2): 49-59. </a:t>
            </a:r>
            <a:r>
              <a:rPr lang="en-GB" sz="1200" dirty="0" smtClean="0">
                <a:effectLst/>
                <a:hlinkClick r:id="rId28" tooltip="Abstract"/>
              </a:rPr>
              <a:t>Abstract </a:t>
            </a:r>
            <a:r>
              <a:rPr lang="en-GB" sz="1200" dirty="0" smtClean="0">
                <a:effectLst/>
              </a:rPr>
              <a:t> </a:t>
            </a:r>
          </a:p>
          <a:p>
            <a:r>
              <a:rPr lang="en-GB" sz="1200" dirty="0" smtClean="0">
                <a:effectLst/>
              </a:rPr>
              <a:t>[33] </a:t>
            </a:r>
            <a:r>
              <a:rPr lang="en-GB" sz="1200" dirty="0" err="1" smtClean="0">
                <a:effectLst/>
              </a:rPr>
              <a:t>McSharry</a:t>
            </a:r>
            <a:r>
              <a:rPr lang="en-GB" sz="1200" dirty="0" smtClean="0">
                <a:effectLst/>
              </a:rPr>
              <a:t>, P. and Smith, L. A. (1998) </a:t>
            </a:r>
            <a:r>
              <a:rPr lang="en-GB" sz="1200" dirty="0" smtClean="0">
                <a:effectLst/>
                <a:hlinkClick r:id="rId29" tooltip="Just Do It. Reductionism Modelling and Black-box Forecasting"/>
              </a:rPr>
              <a:t>Just Do It. Reductionism, Modelling and Black-box Forecasting</a:t>
            </a:r>
            <a:r>
              <a:rPr lang="en-GB" sz="1200" dirty="0" smtClean="0">
                <a:effectLst/>
              </a:rPr>
              <a:t> In </a:t>
            </a:r>
            <a:r>
              <a:rPr lang="en-GB" sz="1200" dirty="0"/>
              <a:t>International Workshop on Advanced Black-Box Techniques for Nonlinear </a:t>
            </a:r>
            <a:r>
              <a:rPr lang="en-GB" sz="1200" dirty="0" err="1"/>
              <a:t>Modeling</a:t>
            </a:r>
            <a:r>
              <a:rPr lang="en-GB" sz="1200" dirty="0"/>
              <a:t>: Theory and Applications with Time-Series Prediction Competition,</a:t>
            </a:r>
            <a:r>
              <a:rPr lang="en-GB" sz="1200" dirty="0" smtClean="0">
                <a:effectLst/>
              </a:rPr>
              <a:t> </a:t>
            </a:r>
            <a:r>
              <a:rPr lang="en-GB" sz="1200" dirty="0" err="1" smtClean="0">
                <a:effectLst/>
              </a:rPr>
              <a:t>Suykens</a:t>
            </a:r>
            <a:r>
              <a:rPr lang="en-GB" sz="1200" dirty="0" smtClean="0">
                <a:effectLst/>
              </a:rPr>
              <a:t>, J. A. K. and </a:t>
            </a:r>
            <a:r>
              <a:rPr lang="en-GB" sz="1200" dirty="0" err="1" smtClean="0">
                <a:effectLst/>
              </a:rPr>
              <a:t>Vandewalle</a:t>
            </a:r>
            <a:r>
              <a:rPr lang="en-GB" sz="1200" dirty="0" smtClean="0">
                <a:effectLst/>
              </a:rPr>
              <a:t>, J. (eds.) pp. 106-111, Leuven, K. U. Belgium, Kluwer Academic Publishers. </a:t>
            </a:r>
            <a:r>
              <a:rPr lang="en-GB" sz="1200" dirty="0" smtClean="0">
                <a:effectLst/>
                <a:hlinkClick r:id="rId30" tooltip="Abstract"/>
              </a:rPr>
              <a:t>Abstract</a:t>
            </a:r>
            <a:r>
              <a:rPr lang="en-GB" sz="1200" dirty="0" smtClean="0">
                <a:effectLst/>
              </a:rPr>
              <a:t> </a:t>
            </a:r>
          </a:p>
          <a:p>
            <a:r>
              <a:rPr lang="en-GB" sz="1200" dirty="0" smtClean="0">
                <a:effectLst/>
              </a:rPr>
              <a:t>[32] Smith, L. A. and Gilmour, I. (1998) Accountability and internal consistency in ensemble formation. In the </a:t>
            </a:r>
            <a:r>
              <a:rPr lang="en-GB" sz="1200" dirty="0"/>
              <a:t>Proceedings of the ECMWF Workshop on Predictability</a:t>
            </a:r>
            <a:r>
              <a:rPr lang="en-GB" sz="1200" dirty="0" smtClean="0">
                <a:effectLst/>
              </a:rPr>
              <a:t>, 1997. ECMWF, Reading, UK. </a:t>
            </a:r>
          </a:p>
          <a:p>
            <a:r>
              <a:rPr lang="en-GB" sz="1200" dirty="0" smtClean="0">
                <a:effectLst/>
              </a:rPr>
              <a:t>[31] Smith, L. A. (1997) </a:t>
            </a:r>
            <a:r>
              <a:rPr lang="en-GB" sz="1200" dirty="0" smtClean="0">
                <a:effectLst/>
                <a:hlinkClick r:id="rId31" tooltip="The Maintenance of Uncertainty"/>
              </a:rPr>
              <a:t>The Maintenance of Uncertainty</a:t>
            </a:r>
            <a:r>
              <a:rPr lang="en-GB" sz="1200" dirty="0" smtClean="0">
                <a:effectLst/>
              </a:rPr>
              <a:t>. In </a:t>
            </a:r>
            <a:r>
              <a:rPr lang="en-GB" sz="1200" dirty="0" err="1" smtClean="0">
                <a:effectLst/>
              </a:rPr>
              <a:t>Proc</a:t>
            </a:r>
            <a:r>
              <a:rPr lang="en-GB" sz="1200" dirty="0" smtClean="0">
                <a:effectLst/>
              </a:rPr>
              <a:t> International School of Physics "Enrico Fermi", Course CXXXIII, </a:t>
            </a:r>
            <a:r>
              <a:rPr lang="en-GB" sz="1200" dirty="0" err="1" smtClean="0">
                <a:effectLst/>
              </a:rPr>
              <a:t>pg</a:t>
            </a:r>
            <a:r>
              <a:rPr lang="en-GB" sz="1200" dirty="0" smtClean="0">
                <a:effectLst/>
              </a:rPr>
              <a:t> 177-246, </a:t>
            </a:r>
            <a:r>
              <a:rPr lang="en-GB" sz="1200" dirty="0" err="1" smtClean="0">
                <a:effectLst/>
              </a:rPr>
              <a:t>Societ'a</a:t>
            </a:r>
            <a:r>
              <a:rPr lang="en-GB" sz="1200" dirty="0" smtClean="0">
                <a:effectLst/>
              </a:rPr>
              <a:t> </a:t>
            </a:r>
            <a:r>
              <a:rPr lang="en-GB" sz="1200" dirty="0" err="1" smtClean="0">
                <a:effectLst/>
              </a:rPr>
              <a:t>Italiana</a:t>
            </a:r>
            <a:r>
              <a:rPr lang="en-GB" sz="1200" dirty="0" smtClean="0">
                <a:effectLst/>
              </a:rPr>
              <a:t> di </a:t>
            </a:r>
            <a:r>
              <a:rPr lang="en-GB" sz="1200" dirty="0" err="1" smtClean="0">
                <a:effectLst/>
              </a:rPr>
              <a:t>Fisica</a:t>
            </a:r>
            <a:r>
              <a:rPr lang="en-GB" sz="1200" dirty="0" smtClean="0">
                <a:effectLst/>
              </a:rPr>
              <a:t>, Bologna, Italy. </a:t>
            </a:r>
            <a:endParaRPr lang="en-GB" sz="1200" dirty="0">
              <a:effectLst/>
            </a:endParaRPr>
          </a:p>
        </p:txBody>
      </p:sp>
    </p:spTree>
    <p:extLst>
      <p:ext uri="{BB962C8B-B14F-4D97-AF65-F5344CB8AC3E}">
        <p14:creationId xmlns:p14="http://schemas.microsoft.com/office/powerpoint/2010/main" val="27598072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735013" y="135890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400" i="0"/>
              <a:t>In this</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3492500"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Rectangle 4"/>
          <p:cNvSpPr>
            <a:spLocks noChangeArrowheads="1"/>
          </p:cNvSpPr>
          <p:nvPr/>
        </p:nvSpPr>
        <p:spPr bwMode="auto">
          <a:xfrm>
            <a:off x="0" y="4652963"/>
            <a:ext cx="5213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i="0">
                <a:latin typeface="Verdana" pitchFamily="34" charset="0"/>
                <a:hlinkClick r:id="rId4"/>
              </a:rPr>
              <a:t>http://www.globalchange.gov/images/cir/pdf/20page-highlights-brochure.pdf</a:t>
            </a:r>
            <a:r>
              <a:rPr lang="en-GB" sz="1000" i="0">
                <a:latin typeface="Verdana" pitchFamily="34" charset="0"/>
              </a:rPr>
              <a:t> </a:t>
            </a:r>
          </a:p>
        </p:txBody>
      </p:sp>
      <p:grpSp>
        <p:nvGrpSpPr>
          <p:cNvPr id="124933" name="Group 5"/>
          <p:cNvGrpSpPr>
            <a:grpSpLocks/>
          </p:cNvGrpSpPr>
          <p:nvPr/>
        </p:nvGrpSpPr>
        <p:grpSpPr bwMode="auto">
          <a:xfrm>
            <a:off x="3563938" y="1025525"/>
            <a:ext cx="5580062" cy="3556000"/>
            <a:chOff x="2245" y="618"/>
            <a:chExt cx="3515" cy="2240"/>
          </a:xfrm>
        </p:grpSpPr>
        <p:pic>
          <p:nvPicPr>
            <p:cNvPr id="1249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 y="618"/>
              <a:ext cx="3515" cy="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42" name="Rectangle 7"/>
            <p:cNvSpPr>
              <a:spLocks noChangeArrowheads="1"/>
            </p:cNvSpPr>
            <p:nvPr/>
          </p:nvSpPr>
          <p:spPr bwMode="auto">
            <a:xfrm>
              <a:off x="2381" y="2704"/>
              <a:ext cx="314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i="0">
                  <a:latin typeface="Verdana" pitchFamily="34" charset="0"/>
                  <a:hlinkClick r:id="rId6"/>
                </a:rPr>
                <a:t>http://www.ipcc.ch/publications_and_data/ar4/wg1/en/figure-spm-4.html</a:t>
              </a:r>
              <a:r>
                <a:rPr lang="en-GB" sz="1000" i="0">
                  <a:latin typeface="Verdana" pitchFamily="34" charset="0"/>
                </a:rPr>
                <a:t> </a:t>
              </a:r>
            </a:p>
          </p:txBody>
        </p:sp>
      </p:grpSp>
      <p:pic>
        <p:nvPicPr>
          <p:cNvPr id="12493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115888"/>
            <a:ext cx="47974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4925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6" name="Line 10"/>
          <p:cNvSpPr>
            <a:spLocks noChangeShapeType="1"/>
          </p:cNvSpPr>
          <p:nvPr/>
        </p:nvSpPr>
        <p:spPr bwMode="auto">
          <a:xfrm>
            <a:off x="4787900" y="3789363"/>
            <a:ext cx="7207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7" name="Line 11"/>
          <p:cNvSpPr>
            <a:spLocks noChangeShapeType="1"/>
          </p:cNvSpPr>
          <p:nvPr/>
        </p:nvSpPr>
        <p:spPr bwMode="auto">
          <a:xfrm>
            <a:off x="6877050" y="3429000"/>
            <a:ext cx="72072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8" name="Text Box 12"/>
          <p:cNvSpPr txBox="1">
            <a:spLocks noChangeArrowheads="1"/>
          </p:cNvSpPr>
          <p:nvPr/>
        </p:nvSpPr>
        <p:spPr bwMode="auto">
          <a:xfrm>
            <a:off x="0" y="5013325"/>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400" b="1" i="0">
                <a:solidFill>
                  <a:srgbClr val="008000"/>
                </a:solidFill>
                <a:latin typeface="Times New Roman" pitchFamily="18" charset="0"/>
              </a:rPr>
              <a:t>Statistical post-processing</a:t>
            </a:r>
            <a:r>
              <a:rPr lang="en-GB" sz="2400" b="1" i="0">
                <a:latin typeface="Times New Roman" pitchFamily="18" charset="0"/>
              </a:rPr>
              <a:t>: These are anomalies, </a:t>
            </a:r>
            <a:r>
              <a:rPr lang="en-GB" sz="2400" b="1" i="0">
                <a:solidFill>
                  <a:srgbClr val="FF0000"/>
                </a:solidFill>
                <a:latin typeface="Times New Roman" pitchFamily="18" charset="0"/>
              </a:rPr>
              <a:t>not temperatures</a:t>
            </a:r>
            <a:r>
              <a:rPr lang="en-GB" sz="2400" b="1" i="0">
                <a:latin typeface="Times New Roman" pitchFamily="18" charset="0"/>
              </a:rPr>
              <a:t>.</a:t>
            </a:r>
          </a:p>
          <a:p>
            <a:pPr eaLnBrk="1" hangingPunct="1"/>
            <a:r>
              <a:rPr lang="en-GB" sz="2400" b="1" i="0">
                <a:latin typeface="Times New Roman" pitchFamily="18" charset="0"/>
              </a:rPr>
              <a:t>Parameterization of cloud formation is a bit of a distraction when   we are missing two kilometre tall walls of rock…</a:t>
            </a:r>
          </a:p>
        </p:txBody>
      </p:sp>
      <p:sp>
        <p:nvSpPr>
          <p:cNvPr id="850957" name="Oval 13"/>
          <p:cNvSpPr>
            <a:spLocks noChangeArrowheads="1"/>
          </p:cNvSpPr>
          <p:nvPr/>
        </p:nvSpPr>
        <p:spPr bwMode="auto">
          <a:xfrm>
            <a:off x="179388" y="1485900"/>
            <a:ext cx="325437"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a:solidFill>
                <a:srgbClr val="FF0000"/>
              </a:solidFill>
              <a:latin typeface="Times New Roman" pitchFamily="18" charset="0"/>
            </a:endParaRPr>
          </a:p>
        </p:txBody>
      </p:sp>
      <p:sp>
        <p:nvSpPr>
          <p:cNvPr id="850958" name="Oval 14"/>
          <p:cNvSpPr>
            <a:spLocks noChangeArrowheads="1"/>
          </p:cNvSpPr>
          <p:nvPr/>
        </p:nvSpPr>
        <p:spPr bwMode="auto">
          <a:xfrm>
            <a:off x="3525838" y="1268413"/>
            <a:ext cx="325437"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a:solidFill>
                <a:srgbClr val="FF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50958"/>
                                        </p:tgtEl>
                                        <p:attrNameLst>
                                          <p:attrName>style.visibility</p:attrName>
                                        </p:attrNameLst>
                                      </p:cBhvr>
                                      <p:to>
                                        <p:strVal val="visible"/>
                                      </p:to>
                                    </p:set>
                                    <p:animEffect transition="in" filter="wipe(down)">
                                      <p:cBhvr>
                                        <p:cTn id="7" dur="580">
                                          <p:stCondLst>
                                            <p:cond delay="0"/>
                                          </p:stCondLst>
                                        </p:cTn>
                                        <p:tgtEl>
                                          <p:spTgt spid="850958"/>
                                        </p:tgtEl>
                                      </p:cBhvr>
                                    </p:animEffect>
                                    <p:anim calcmode="lin" valueType="num">
                                      <p:cBhvr>
                                        <p:cTn id="8" dur="1822" tmFilter="0,0; 0.14,0.36; 0.43,0.73; 0.71,0.91; 1.0,1.0">
                                          <p:stCondLst>
                                            <p:cond delay="0"/>
                                          </p:stCondLst>
                                        </p:cTn>
                                        <p:tgtEl>
                                          <p:spTgt spid="8509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509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509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509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50958"/>
                                        </p:tgtEl>
                                        <p:attrNameLst>
                                          <p:attrName>ppt_y</p:attrName>
                                        </p:attrNameLst>
                                      </p:cBhvr>
                                      <p:tavLst>
                                        <p:tav tm="0" fmla="#ppt_y-sin(pi*$)/81">
                                          <p:val>
                                            <p:fltVal val="0"/>
                                          </p:val>
                                        </p:tav>
                                        <p:tav tm="100000">
                                          <p:val>
                                            <p:fltVal val="1"/>
                                          </p:val>
                                        </p:tav>
                                      </p:tavLst>
                                    </p:anim>
                                    <p:animScale>
                                      <p:cBhvr>
                                        <p:cTn id="13" dur="26">
                                          <p:stCondLst>
                                            <p:cond delay="650"/>
                                          </p:stCondLst>
                                        </p:cTn>
                                        <p:tgtEl>
                                          <p:spTgt spid="850958"/>
                                        </p:tgtEl>
                                      </p:cBhvr>
                                      <p:to x="100000" y="60000"/>
                                    </p:animScale>
                                    <p:animScale>
                                      <p:cBhvr>
                                        <p:cTn id="14" dur="166" decel="50000">
                                          <p:stCondLst>
                                            <p:cond delay="676"/>
                                          </p:stCondLst>
                                        </p:cTn>
                                        <p:tgtEl>
                                          <p:spTgt spid="850958"/>
                                        </p:tgtEl>
                                      </p:cBhvr>
                                      <p:to x="100000" y="100000"/>
                                    </p:animScale>
                                    <p:animScale>
                                      <p:cBhvr>
                                        <p:cTn id="15" dur="26">
                                          <p:stCondLst>
                                            <p:cond delay="1312"/>
                                          </p:stCondLst>
                                        </p:cTn>
                                        <p:tgtEl>
                                          <p:spTgt spid="850958"/>
                                        </p:tgtEl>
                                      </p:cBhvr>
                                      <p:to x="100000" y="80000"/>
                                    </p:animScale>
                                    <p:animScale>
                                      <p:cBhvr>
                                        <p:cTn id="16" dur="166" decel="50000">
                                          <p:stCondLst>
                                            <p:cond delay="1338"/>
                                          </p:stCondLst>
                                        </p:cTn>
                                        <p:tgtEl>
                                          <p:spTgt spid="850958"/>
                                        </p:tgtEl>
                                      </p:cBhvr>
                                      <p:to x="100000" y="100000"/>
                                    </p:animScale>
                                    <p:animScale>
                                      <p:cBhvr>
                                        <p:cTn id="17" dur="26">
                                          <p:stCondLst>
                                            <p:cond delay="1642"/>
                                          </p:stCondLst>
                                        </p:cTn>
                                        <p:tgtEl>
                                          <p:spTgt spid="850958"/>
                                        </p:tgtEl>
                                      </p:cBhvr>
                                      <p:to x="100000" y="90000"/>
                                    </p:animScale>
                                    <p:animScale>
                                      <p:cBhvr>
                                        <p:cTn id="18" dur="166" decel="50000">
                                          <p:stCondLst>
                                            <p:cond delay="1668"/>
                                          </p:stCondLst>
                                        </p:cTn>
                                        <p:tgtEl>
                                          <p:spTgt spid="850958"/>
                                        </p:tgtEl>
                                      </p:cBhvr>
                                      <p:to x="100000" y="100000"/>
                                    </p:animScale>
                                    <p:animScale>
                                      <p:cBhvr>
                                        <p:cTn id="19" dur="26">
                                          <p:stCondLst>
                                            <p:cond delay="1808"/>
                                          </p:stCondLst>
                                        </p:cTn>
                                        <p:tgtEl>
                                          <p:spTgt spid="850958"/>
                                        </p:tgtEl>
                                      </p:cBhvr>
                                      <p:to x="100000" y="95000"/>
                                    </p:animScale>
                                    <p:animScale>
                                      <p:cBhvr>
                                        <p:cTn id="20" dur="166" decel="50000">
                                          <p:stCondLst>
                                            <p:cond delay="1834"/>
                                          </p:stCondLst>
                                        </p:cTn>
                                        <p:tgtEl>
                                          <p:spTgt spid="85095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50957"/>
                                        </p:tgtEl>
                                        <p:attrNameLst>
                                          <p:attrName>style.visibility</p:attrName>
                                        </p:attrNameLst>
                                      </p:cBhvr>
                                      <p:to>
                                        <p:strVal val="visible"/>
                                      </p:to>
                                    </p:set>
                                    <p:animEffect transition="in" filter="wipe(down)">
                                      <p:cBhvr>
                                        <p:cTn id="23" dur="580">
                                          <p:stCondLst>
                                            <p:cond delay="0"/>
                                          </p:stCondLst>
                                        </p:cTn>
                                        <p:tgtEl>
                                          <p:spTgt spid="850957"/>
                                        </p:tgtEl>
                                      </p:cBhvr>
                                    </p:animEffect>
                                    <p:anim calcmode="lin" valueType="num">
                                      <p:cBhvr>
                                        <p:cTn id="24" dur="1822" tmFilter="0,0; 0.14,0.36; 0.43,0.73; 0.71,0.91; 1.0,1.0">
                                          <p:stCondLst>
                                            <p:cond delay="0"/>
                                          </p:stCondLst>
                                        </p:cTn>
                                        <p:tgtEl>
                                          <p:spTgt spid="8509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509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509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509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50957"/>
                                        </p:tgtEl>
                                        <p:attrNameLst>
                                          <p:attrName>ppt_y</p:attrName>
                                        </p:attrNameLst>
                                      </p:cBhvr>
                                      <p:tavLst>
                                        <p:tav tm="0" fmla="#ppt_y-sin(pi*$)/81">
                                          <p:val>
                                            <p:fltVal val="0"/>
                                          </p:val>
                                        </p:tav>
                                        <p:tav tm="100000">
                                          <p:val>
                                            <p:fltVal val="1"/>
                                          </p:val>
                                        </p:tav>
                                      </p:tavLst>
                                    </p:anim>
                                    <p:animScale>
                                      <p:cBhvr>
                                        <p:cTn id="29" dur="26">
                                          <p:stCondLst>
                                            <p:cond delay="650"/>
                                          </p:stCondLst>
                                        </p:cTn>
                                        <p:tgtEl>
                                          <p:spTgt spid="850957"/>
                                        </p:tgtEl>
                                      </p:cBhvr>
                                      <p:to x="100000" y="60000"/>
                                    </p:animScale>
                                    <p:animScale>
                                      <p:cBhvr>
                                        <p:cTn id="30" dur="166" decel="50000">
                                          <p:stCondLst>
                                            <p:cond delay="676"/>
                                          </p:stCondLst>
                                        </p:cTn>
                                        <p:tgtEl>
                                          <p:spTgt spid="850957"/>
                                        </p:tgtEl>
                                      </p:cBhvr>
                                      <p:to x="100000" y="100000"/>
                                    </p:animScale>
                                    <p:animScale>
                                      <p:cBhvr>
                                        <p:cTn id="31" dur="26">
                                          <p:stCondLst>
                                            <p:cond delay="1312"/>
                                          </p:stCondLst>
                                        </p:cTn>
                                        <p:tgtEl>
                                          <p:spTgt spid="850957"/>
                                        </p:tgtEl>
                                      </p:cBhvr>
                                      <p:to x="100000" y="80000"/>
                                    </p:animScale>
                                    <p:animScale>
                                      <p:cBhvr>
                                        <p:cTn id="32" dur="166" decel="50000">
                                          <p:stCondLst>
                                            <p:cond delay="1338"/>
                                          </p:stCondLst>
                                        </p:cTn>
                                        <p:tgtEl>
                                          <p:spTgt spid="850957"/>
                                        </p:tgtEl>
                                      </p:cBhvr>
                                      <p:to x="100000" y="100000"/>
                                    </p:animScale>
                                    <p:animScale>
                                      <p:cBhvr>
                                        <p:cTn id="33" dur="26">
                                          <p:stCondLst>
                                            <p:cond delay="1642"/>
                                          </p:stCondLst>
                                        </p:cTn>
                                        <p:tgtEl>
                                          <p:spTgt spid="850957"/>
                                        </p:tgtEl>
                                      </p:cBhvr>
                                      <p:to x="100000" y="90000"/>
                                    </p:animScale>
                                    <p:animScale>
                                      <p:cBhvr>
                                        <p:cTn id="34" dur="166" decel="50000">
                                          <p:stCondLst>
                                            <p:cond delay="1668"/>
                                          </p:stCondLst>
                                        </p:cTn>
                                        <p:tgtEl>
                                          <p:spTgt spid="850957"/>
                                        </p:tgtEl>
                                      </p:cBhvr>
                                      <p:to x="100000" y="100000"/>
                                    </p:animScale>
                                    <p:animScale>
                                      <p:cBhvr>
                                        <p:cTn id="35" dur="26">
                                          <p:stCondLst>
                                            <p:cond delay="1808"/>
                                          </p:stCondLst>
                                        </p:cTn>
                                        <p:tgtEl>
                                          <p:spTgt spid="850957"/>
                                        </p:tgtEl>
                                      </p:cBhvr>
                                      <p:to x="100000" y="95000"/>
                                    </p:animScale>
                                    <p:animScale>
                                      <p:cBhvr>
                                        <p:cTn id="36" dur="166" decel="50000">
                                          <p:stCondLst>
                                            <p:cond delay="1834"/>
                                          </p:stCondLst>
                                        </p:cTn>
                                        <p:tgtEl>
                                          <p:spTgt spid="8509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57" grpId="0" animBg="1"/>
      <p:bldP spid="85095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Text Box 2"/>
          <p:cNvSpPr txBox="1">
            <a:spLocks noChangeArrowheads="1"/>
          </p:cNvSpPr>
          <p:nvPr/>
        </p:nvSpPr>
        <p:spPr bwMode="auto">
          <a:xfrm>
            <a:off x="1816100" y="209550"/>
            <a:ext cx="610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Where have we designed operational models?</a:t>
            </a:r>
          </a:p>
        </p:txBody>
      </p:sp>
      <p:sp>
        <p:nvSpPr>
          <p:cNvPr id="1046531"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1046532" name="Text Box 4"/>
          <p:cNvSpPr txBox="1">
            <a:spLocks noChangeArrowheads="1"/>
          </p:cNvSpPr>
          <p:nvPr/>
        </p:nvSpPr>
        <p:spPr bwMode="auto">
          <a:xfrm>
            <a:off x="323850" y="766763"/>
            <a:ext cx="8640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dirty="0" smtClean="0">
                <a:solidFill>
                  <a:srgbClr val="0066FF"/>
                </a:solidFill>
                <a:latin typeface="Times New Roman" pitchFamily="18" charset="0"/>
              </a:rPr>
              <a:t>My </a:t>
            </a:r>
            <a:r>
              <a:rPr lang="en-GB" sz="2000" b="1" i="0" dirty="0">
                <a:solidFill>
                  <a:srgbClr val="0066FF"/>
                </a:solidFill>
                <a:latin typeface="Times New Roman" pitchFamily="18" charset="0"/>
              </a:rPr>
              <a:t>subjective view of </a:t>
            </a:r>
            <a:r>
              <a:rPr lang="en-GB" sz="2000" b="1" i="0" dirty="0">
                <a:solidFill>
                  <a:srgbClr val="FF0000"/>
                </a:solidFill>
                <a:latin typeface="Times New Roman" pitchFamily="18" charset="0"/>
              </a:rPr>
              <a:t>operational </a:t>
            </a:r>
            <a:r>
              <a:rPr lang="en-GB" sz="2000" b="1" i="0" dirty="0">
                <a:solidFill>
                  <a:srgbClr val="0066FF"/>
                </a:solidFill>
                <a:latin typeface="Times New Roman" pitchFamily="18" charset="0"/>
              </a:rPr>
              <a:t>weather (&lt; 10 days), seasonal (&lt; 18 months), </a:t>
            </a:r>
            <a:r>
              <a:rPr lang="en-GB" sz="2000" b="1" i="0" dirty="0" smtClean="0">
                <a:solidFill>
                  <a:srgbClr val="0066FF"/>
                </a:solidFill>
                <a:latin typeface="Times New Roman" pitchFamily="18" charset="0"/>
              </a:rPr>
              <a:t> </a:t>
            </a:r>
            <a:r>
              <a:rPr lang="en-GB" sz="2000" b="1" i="0" dirty="0">
                <a:solidFill>
                  <a:srgbClr val="0066FF"/>
                </a:solidFill>
                <a:latin typeface="Times New Roman" pitchFamily="18" charset="0"/>
              </a:rPr>
              <a:t>and hires Climate (&lt; 80 years) models each fall.</a:t>
            </a:r>
          </a:p>
        </p:txBody>
      </p:sp>
      <p:sp>
        <p:nvSpPr>
          <p:cNvPr id="1046533"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1046534"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35"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36"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1046537"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1046538"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1046539"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1046540"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1046541" name="Freeform 13"/>
          <p:cNvSpPr>
            <a:spLocks/>
          </p:cNvSpPr>
          <p:nvPr/>
        </p:nvSpPr>
        <p:spPr bwMode="auto">
          <a:xfrm>
            <a:off x="904875" y="2419350"/>
            <a:ext cx="6186488" cy="2498725"/>
          </a:xfrm>
          <a:custGeom>
            <a:avLst/>
            <a:gdLst>
              <a:gd name="T0" fmla="*/ 42 w 3897"/>
              <a:gd name="T1" fmla="*/ 0 h 1574"/>
              <a:gd name="T2" fmla="*/ 42 w 3897"/>
              <a:gd name="T3" fmla="*/ 91 h 1574"/>
              <a:gd name="T4" fmla="*/ 294 w 3897"/>
              <a:gd name="T5" fmla="*/ 258 h 1574"/>
              <a:gd name="T6" fmla="*/ 396 w 3897"/>
              <a:gd name="T7" fmla="*/ 330 h 1574"/>
              <a:gd name="T8" fmla="*/ 708 w 3897"/>
              <a:gd name="T9" fmla="*/ 432 h 1574"/>
              <a:gd name="T10" fmla="*/ 1206 w 3897"/>
              <a:gd name="T11" fmla="*/ 570 h 1574"/>
              <a:gd name="T12" fmla="*/ 1704 w 3897"/>
              <a:gd name="T13" fmla="*/ 672 h 1574"/>
              <a:gd name="T14" fmla="*/ 2424 w 3897"/>
              <a:gd name="T15" fmla="*/ 924 h 1574"/>
              <a:gd name="T16" fmla="*/ 2718 w 3897"/>
              <a:gd name="T17" fmla="*/ 1242 h 1574"/>
              <a:gd name="T18" fmla="*/ 2964 w 3897"/>
              <a:gd name="T19" fmla="*/ 1524 h 1574"/>
              <a:gd name="T20" fmla="*/ 3625 w 3897"/>
              <a:gd name="T21" fmla="*/ 1543 h 1574"/>
              <a:gd name="T22" fmla="*/ 3897 w 3897"/>
              <a:gd name="T23" fmla="*/ 154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42"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1046543" name="Freeform 15"/>
          <p:cNvSpPr>
            <a:spLocks/>
          </p:cNvSpPr>
          <p:nvPr/>
        </p:nvSpPr>
        <p:spPr bwMode="auto">
          <a:xfrm>
            <a:off x="982663" y="2203450"/>
            <a:ext cx="4464050" cy="3529013"/>
          </a:xfrm>
          <a:custGeom>
            <a:avLst/>
            <a:gdLst>
              <a:gd name="T0" fmla="*/ 0 w 2812"/>
              <a:gd name="T1" fmla="*/ 2223 h 2223"/>
              <a:gd name="T2" fmla="*/ 28 w 2812"/>
              <a:gd name="T3" fmla="*/ 2029 h 2223"/>
              <a:gd name="T4" fmla="*/ 161 w 2812"/>
              <a:gd name="T5" fmla="*/ 1738 h 2223"/>
              <a:gd name="T6" fmla="*/ 335 w 2812"/>
              <a:gd name="T7" fmla="*/ 1624 h 2223"/>
              <a:gd name="T8" fmla="*/ 851 w 2812"/>
              <a:gd name="T9" fmla="*/ 1306 h 2223"/>
              <a:gd name="T10" fmla="*/ 1355 w 2812"/>
              <a:gd name="T11" fmla="*/ 1210 h 2223"/>
              <a:gd name="T12" fmla="*/ 2333 w 2812"/>
              <a:gd name="T13" fmla="*/ 880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1" y="2110"/>
                  <a:pt x="28" y="2029"/>
                </a:cubicBezTo>
                <a:cubicBezTo>
                  <a:pt x="55" y="1948"/>
                  <a:pt x="110" y="1805"/>
                  <a:pt x="161" y="1738"/>
                </a:cubicBezTo>
                <a:cubicBezTo>
                  <a:pt x="212" y="1671"/>
                  <a:pt x="220" y="1696"/>
                  <a:pt x="335" y="1624"/>
                </a:cubicBezTo>
                <a:cubicBezTo>
                  <a:pt x="450" y="1552"/>
                  <a:pt x="681" y="1375"/>
                  <a:pt x="851" y="1306"/>
                </a:cubicBezTo>
                <a:cubicBezTo>
                  <a:pt x="1021" y="1237"/>
                  <a:pt x="1108" y="1281"/>
                  <a:pt x="1355" y="1210"/>
                </a:cubicBezTo>
                <a:cubicBezTo>
                  <a:pt x="1602" y="1139"/>
                  <a:pt x="2158" y="1051"/>
                  <a:pt x="2333" y="880"/>
                </a:cubicBezTo>
                <a:cubicBezTo>
                  <a:pt x="2508" y="709"/>
                  <a:pt x="2324" y="329"/>
                  <a:pt x="2404" y="182"/>
                </a:cubicBezTo>
                <a:cubicBezTo>
                  <a:pt x="2484" y="35"/>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44"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1046545" name="Text Box 17"/>
          <p:cNvSpPr txBox="1">
            <a:spLocks noChangeArrowheads="1"/>
          </p:cNvSpPr>
          <p:nvPr/>
        </p:nvSpPr>
        <p:spPr bwMode="auto">
          <a:xfrm>
            <a:off x="5795963" y="1916113"/>
            <a:ext cx="31511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1046546" name="Line 18"/>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47" name="Text Box 19"/>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1046548" name="Text Box 20"/>
          <p:cNvSpPr txBox="1">
            <a:spLocks noChangeArrowheads="1"/>
          </p:cNvSpPr>
          <p:nvPr/>
        </p:nvSpPr>
        <p:spPr bwMode="auto">
          <a:xfrm>
            <a:off x="4692650" y="396875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1046549" name="Text Box 21"/>
          <p:cNvSpPr txBox="1">
            <a:spLocks noChangeArrowheads="1"/>
          </p:cNvSpPr>
          <p:nvPr/>
        </p:nvSpPr>
        <p:spPr bwMode="auto">
          <a:xfrm>
            <a:off x="4140200" y="4471988"/>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1046550" name="Text Box 22"/>
          <p:cNvSpPr txBox="1">
            <a:spLocks noChangeArrowheads="1"/>
          </p:cNvSpPr>
          <p:nvPr/>
        </p:nvSpPr>
        <p:spPr bwMode="auto">
          <a:xfrm>
            <a:off x="1884363" y="41497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1046551" name="Text Box 23"/>
          <p:cNvSpPr txBox="1">
            <a:spLocks noChangeArrowheads="1"/>
          </p:cNvSpPr>
          <p:nvPr/>
        </p:nvSpPr>
        <p:spPr bwMode="auto">
          <a:xfrm>
            <a:off x="1042988" y="42926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1046552" name="Line 24"/>
          <p:cNvSpPr>
            <a:spLocks noChangeShapeType="1"/>
          </p:cNvSpPr>
          <p:nvPr/>
        </p:nvSpPr>
        <p:spPr bwMode="auto">
          <a:xfrm>
            <a:off x="3995738" y="4365625"/>
            <a:ext cx="2376487" cy="1295400"/>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1046553" name="Text Box 25"/>
          <p:cNvSpPr txBox="1">
            <a:spLocks noChangeArrowheads="1"/>
          </p:cNvSpPr>
          <p:nvPr/>
        </p:nvSpPr>
        <p:spPr bwMode="auto">
          <a:xfrm>
            <a:off x="4211638" y="5684838"/>
            <a:ext cx="1790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Prob(B.S.) &gt; 1 in 2</a:t>
            </a:r>
          </a:p>
        </p:txBody>
      </p:sp>
    </p:spTree>
    <p:extLst>
      <p:ext uri="{BB962C8B-B14F-4D97-AF65-F5344CB8AC3E}">
        <p14:creationId xmlns:p14="http://schemas.microsoft.com/office/powerpoint/2010/main" val="2771046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65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65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65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65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6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48" grpId="0"/>
      <p:bldP spid="1046549" grpId="0"/>
      <p:bldP spid="1046550" grpId="0"/>
      <p:bldP spid="1046552" grpId="0" animBg="1"/>
      <p:bldP spid="104655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Types </a:t>
            </a:r>
            <a:r>
              <a:rPr lang="en-GB" sz="2800" b="1" i="0" dirty="0">
                <a:solidFill>
                  <a:srgbClr val="FF0000"/>
                </a:solidFill>
              </a:rPr>
              <a:t>of Probability </a:t>
            </a:r>
            <a:r>
              <a:rPr lang="en-GB" sz="2800" b="1" i="0" dirty="0" smtClean="0">
                <a:solidFill>
                  <a:srgbClr val="FF0000"/>
                </a:solidFill>
              </a:rPr>
              <a:t>(Forecasts)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3" name="Rectangle 2"/>
          <p:cNvSpPr/>
          <p:nvPr/>
        </p:nvSpPr>
        <p:spPr>
          <a:xfrm>
            <a:off x="3419872" y="5877272"/>
            <a:ext cx="5616624" cy="523220"/>
          </a:xfrm>
          <a:prstGeom prst="rect">
            <a:avLst/>
          </a:prstGeom>
        </p:spPr>
        <p:txBody>
          <a:bodyPr wrap="square">
            <a:spAutoFit/>
          </a:bodyPr>
          <a:lstStyle/>
          <a:p>
            <a:r>
              <a:rPr lang="en-GB" sz="1400" b="1" dirty="0">
                <a:solidFill>
                  <a:srgbClr val="000000"/>
                </a:solidFill>
              </a:rPr>
              <a:t>Rational </a:t>
            </a:r>
            <a:r>
              <a:rPr lang="en-GB" sz="1400" b="1" dirty="0" smtClean="0">
                <a:solidFill>
                  <a:srgbClr val="000000"/>
                </a:solidFill>
              </a:rPr>
              <a:t>Decisions </a:t>
            </a:r>
            <a:r>
              <a:rPr lang="en-GB" sz="1400" dirty="0" smtClean="0">
                <a:solidFill>
                  <a:srgbClr val="000000"/>
                </a:solidFill>
              </a:rPr>
              <a:t>I</a:t>
            </a:r>
            <a:r>
              <a:rPr lang="en-GB" sz="1400" dirty="0">
                <a:solidFill>
                  <a:srgbClr val="000000"/>
                </a:solidFill>
              </a:rPr>
              <a:t>. J. </a:t>
            </a:r>
            <a:r>
              <a:rPr lang="en-GB" sz="1400" dirty="0" smtClean="0">
                <a:solidFill>
                  <a:srgbClr val="000000"/>
                </a:solidFill>
              </a:rPr>
              <a:t>Good (1952) Journal </a:t>
            </a:r>
            <a:r>
              <a:rPr lang="en-GB" sz="1400" dirty="0">
                <a:solidFill>
                  <a:srgbClr val="000000"/>
                </a:solidFill>
              </a:rPr>
              <a:t>of the Royal Statistical Society. Series B (Methodological</a:t>
            </a:r>
            <a:r>
              <a:rPr lang="en-GB" sz="1400" dirty="0" smtClean="0">
                <a:solidFill>
                  <a:srgbClr val="000000"/>
                </a:solidFill>
              </a:rPr>
              <a:t>) Vol</a:t>
            </a:r>
            <a:r>
              <a:rPr lang="en-GB" sz="1400" dirty="0">
                <a:solidFill>
                  <a:srgbClr val="000000"/>
                </a:solidFill>
              </a:rPr>
              <a:t>. 14, No. 1 </a:t>
            </a:r>
            <a:r>
              <a:rPr lang="en-GB" sz="1400" dirty="0" smtClean="0">
                <a:solidFill>
                  <a:srgbClr val="000000"/>
                </a:solidFill>
              </a:rPr>
              <a:t>, </a:t>
            </a:r>
            <a:r>
              <a:rPr lang="en-GB" sz="1400" dirty="0">
                <a:solidFill>
                  <a:srgbClr val="000000"/>
                </a:solidFill>
              </a:rPr>
              <a:t>pp. 107-114</a:t>
            </a:r>
          </a:p>
        </p:txBody>
      </p:sp>
      <p:sp>
        <p:nvSpPr>
          <p:cNvPr id="6" name="TextBox 5"/>
          <p:cNvSpPr txBox="1"/>
          <p:nvPr/>
        </p:nvSpPr>
        <p:spPr>
          <a:xfrm>
            <a:off x="107504" y="908720"/>
            <a:ext cx="8892480" cy="5078313"/>
          </a:xfrm>
          <a:prstGeom prst="rect">
            <a:avLst/>
          </a:prstGeom>
          <a:noFill/>
        </p:spPr>
        <p:txBody>
          <a:bodyPr wrap="square" rtlCol="0">
            <a:spAutoFit/>
          </a:bodyPr>
          <a:lstStyle/>
          <a:p>
            <a:r>
              <a:rPr lang="en-GB" i="0" dirty="0" smtClean="0">
                <a:solidFill>
                  <a:schemeClr val="bg1">
                    <a:lumMod val="75000"/>
                  </a:schemeClr>
                </a:solidFill>
              </a:rPr>
              <a:t>(</a:t>
            </a:r>
            <a:r>
              <a:rPr lang="en-GB" i="0" dirty="0">
                <a:solidFill>
                  <a:schemeClr val="bg1">
                    <a:lumMod val="75000"/>
                  </a:schemeClr>
                </a:solidFill>
              </a:rPr>
              <a:t>o)   </a:t>
            </a:r>
            <a:r>
              <a:rPr lang="en-GB" i="0" dirty="0" smtClean="0">
                <a:solidFill>
                  <a:schemeClr val="bg1">
                    <a:lumMod val="75000"/>
                  </a:schemeClr>
                </a:solidFill>
              </a:rPr>
              <a:t>Tautological </a:t>
            </a:r>
            <a:r>
              <a:rPr lang="en-GB" i="0" dirty="0">
                <a:solidFill>
                  <a:schemeClr val="bg1">
                    <a:lumMod val="75000"/>
                  </a:schemeClr>
                </a:solidFill>
              </a:rPr>
              <a:t>Probability.  A probability P(E|H) the value of which is specified in    </a:t>
            </a:r>
          </a:p>
          <a:p>
            <a:r>
              <a:rPr lang="en-GB" i="0" dirty="0">
                <a:solidFill>
                  <a:schemeClr val="bg1">
                    <a:lumMod val="75000"/>
                  </a:schemeClr>
                </a:solidFill>
              </a:rPr>
              <a:t>        the definition of  H. (“a fair coin”, H is called “a simple statistical hypothesis</a:t>
            </a:r>
            <a:r>
              <a:rPr lang="en-GB" i="0" dirty="0" smtClean="0">
                <a:solidFill>
                  <a:schemeClr val="bg1">
                    <a:lumMod val="75000"/>
                  </a:schemeClr>
                </a:solidFill>
              </a:rPr>
              <a:t>”)</a:t>
            </a:r>
            <a:endParaRPr lang="en-GB" i="0" dirty="0">
              <a:solidFill>
                <a:schemeClr val="bg1">
                  <a:lumMod val="75000"/>
                </a:schemeClr>
              </a:solidFill>
            </a:endParaRPr>
          </a:p>
          <a:p>
            <a:r>
              <a:rPr lang="en-GB" i="0" dirty="0">
                <a:solidFill>
                  <a:srgbClr val="000000"/>
                </a:solidFill>
              </a:rPr>
              <a:t>(</a:t>
            </a:r>
            <a:r>
              <a:rPr lang="en-GB" i="0" dirty="0" err="1">
                <a:solidFill>
                  <a:srgbClr val="000000"/>
                </a:solidFill>
              </a:rPr>
              <a:t>i</a:t>
            </a:r>
            <a:r>
              <a:rPr lang="en-GB" i="0" dirty="0">
                <a:solidFill>
                  <a:srgbClr val="000000"/>
                </a:solidFill>
              </a:rPr>
              <a:t>)    </a:t>
            </a:r>
            <a:r>
              <a:rPr lang="en-GB" i="0" dirty="0">
                <a:solidFill>
                  <a:srgbClr val="FF0000"/>
                </a:solidFill>
              </a:rPr>
              <a:t>Physical Probability</a:t>
            </a:r>
            <a:r>
              <a:rPr lang="en-GB" i="0" dirty="0">
                <a:solidFill>
                  <a:srgbClr val="000000"/>
                </a:solidFill>
              </a:rPr>
              <a:t>: P(x) “True probability”   (Laplace’s Demon/</a:t>
            </a:r>
            <a:r>
              <a:rPr lang="en-GB" i="0" dirty="0" err="1">
                <a:solidFill>
                  <a:srgbClr val="000000"/>
                </a:solidFill>
              </a:rPr>
              <a:t>Inf</a:t>
            </a:r>
            <a:r>
              <a:rPr lang="en-GB" i="0" dirty="0">
                <a:solidFill>
                  <a:srgbClr val="000000"/>
                </a:solidFill>
              </a:rPr>
              <a:t> Rat Org)</a:t>
            </a:r>
          </a:p>
          <a:p>
            <a:r>
              <a:rPr lang="en-GB" i="0" dirty="0">
                <a:solidFill>
                  <a:schemeClr val="bg1">
                    <a:lumMod val="75000"/>
                  </a:schemeClr>
                </a:solidFill>
              </a:rPr>
              <a:t>(ii)   Psychological Probability: “Personal probability inferred from one’s behaviour.”</a:t>
            </a:r>
          </a:p>
          <a:p>
            <a:r>
              <a:rPr lang="en-GB" i="0" dirty="0">
                <a:solidFill>
                  <a:srgbClr val="000000"/>
                </a:solidFill>
              </a:rPr>
              <a:t>(iii)  </a:t>
            </a:r>
            <a:r>
              <a:rPr lang="en-GB" i="0" dirty="0">
                <a:solidFill>
                  <a:srgbClr val="FF0000"/>
                </a:solidFill>
              </a:rPr>
              <a:t>Subjective Probability</a:t>
            </a:r>
            <a:r>
              <a:rPr lang="en-GB" i="0" dirty="0">
                <a:solidFill>
                  <a:srgbClr val="000000"/>
                </a:solidFill>
              </a:rPr>
              <a:t>:  P(</a:t>
            </a:r>
            <a:r>
              <a:rPr lang="en-GB" i="0" dirty="0" err="1">
                <a:solidFill>
                  <a:srgbClr val="000000"/>
                </a:solidFill>
              </a:rPr>
              <a:t>x|G</a:t>
            </a:r>
            <a:r>
              <a:rPr lang="en-GB" i="0" dirty="0">
                <a:solidFill>
                  <a:srgbClr val="000000"/>
                </a:solidFill>
              </a:rPr>
              <a:t>)  probability of x given our information G is true </a:t>
            </a:r>
          </a:p>
          <a:p>
            <a:r>
              <a:rPr lang="en-GB" i="0" dirty="0">
                <a:solidFill>
                  <a:srgbClr val="000000"/>
                </a:solidFill>
              </a:rPr>
              <a:t>             (Demon’s </a:t>
            </a:r>
            <a:r>
              <a:rPr lang="en-GB" i="0" dirty="0" smtClean="0">
                <a:solidFill>
                  <a:srgbClr val="000000"/>
                </a:solidFill>
              </a:rPr>
              <a:t>Apprentice/?semi-finite </a:t>
            </a:r>
            <a:r>
              <a:rPr lang="en-GB" i="0" dirty="0" smtClean="0">
                <a:solidFill>
                  <a:srgbClr val="000000"/>
                </a:solidFill>
              </a:rPr>
              <a:t>Rational </a:t>
            </a:r>
            <a:r>
              <a:rPr lang="en-GB" i="0" dirty="0" smtClean="0">
                <a:solidFill>
                  <a:srgbClr val="000000"/>
                </a:solidFill>
              </a:rPr>
              <a:t>Org?) </a:t>
            </a:r>
            <a:endParaRPr lang="en-GB" i="0" dirty="0">
              <a:solidFill>
                <a:srgbClr val="000000"/>
              </a:solidFill>
            </a:endParaRPr>
          </a:p>
          <a:p>
            <a:r>
              <a:rPr lang="en-GB" i="0" dirty="0">
                <a:solidFill>
                  <a:schemeClr val="bg1">
                    <a:lumMod val="75000"/>
                  </a:schemeClr>
                </a:solidFill>
              </a:rPr>
              <a:t>(iv)  Logical Probability: “Hypothetical subjective probability when you are perfectly </a:t>
            </a:r>
          </a:p>
          <a:p>
            <a:r>
              <a:rPr lang="en-GB" i="0" dirty="0">
                <a:solidFill>
                  <a:schemeClr val="bg1">
                    <a:lumMod val="75000"/>
                  </a:schemeClr>
                </a:solidFill>
              </a:rPr>
              <a:t>              rational and infinitely large . “Credibility” Russell (1948)</a:t>
            </a:r>
          </a:p>
          <a:p>
            <a:r>
              <a:rPr lang="en-GB" i="0" dirty="0">
                <a:solidFill>
                  <a:schemeClr val="bg1">
                    <a:lumMod val="75000"/>
                  </a:schemeClr>
                </a:solidFill>
              </a:rPr>
              <a:t>              (Infinitely large Rational Org; Laplace Demon </a:t>
            </a:r>
            <a:r>
              <a:rPr lang="en-GB" i="0" dirty="0" smtClean="0">
                <a:solidFill>
                  <a:schemeClr val="bg1">
                    <a:lumMod val="75000"/>
                  </a:schemeClr>
                </a:solidFill>
              </a:rPr>
              <a:t>?or Apprentice?)</a:t>
            </a:r>
          </a:p>
          <a:p>
            <a:r>
              <a:rPr lang="en-GB" i="0" dirty="0" smtClean="0">
                <a:solidFill>
                  <a:srgbClr val="000000"/>
                </a:solidFill>
              </a:rPr>
              <a:t>(</a:t>
            </a:r>
            <a:r>
              <a:rPr lang="en-GB" i="0" dirty="0">
                <a:solidFill>
                  <a:srgbClr val="000000"/>
                </a:solidFill>
              </a:rPr>
              <a:t>v)   </a:t>
            </a:r>
            <a:r>
              <a:rPr lang="en-GB" i="0" dirty="0">
                <a:solidFill>
                  <a:srgbClr val="FF0000"/>
                </a:solidFill>
              </a:rPr>
              <a:t>Dynamic Probability</a:t>
            </a:r>
            <a:r>
              <a:rPr lang="en-GB" i="0" dirty="0">
                <a:solidFill>
                  <a:srgbClr val="000000"/>
                </a:solidFill>
              </a:rPr>
              <a:t>:  </a:t>
            </a:r>
            <a:r>
              <a:rPr lang="en-GB" i="0" dirty="0" err="1">
                <a:solidFill>
                  <a:srgbClr val="000000"/>
                </a:solidFill>
              </a:rPr>
              <a:t>P</a:t>
            </a:r>
            <a:r>
              <a:rPr lang="en-GB" i="0" baseline="-25000" dirty="0" err="1">
                <a:solidFill>
                  <a:srgbClr val="000000"/>
                </a:solidFill>
              </a:rPr>
              <a:t>t</a:t>
            </a:r>
            <a:r>
              <a:rPr lang="en-GB" i="0" dirty="0">
                <a:solidFill>
                  <a:srgbClr val="000000"/>
                </a:solidFill>
              </a:rPr>
              <a:t>(x| </a:t>
            </a:r>
            <a:r>
              <a:rPr lang="en-GB" i="0" dirty="0" err="1">
                <a:solidFill>
                  <a:srgbClr val="000000"/>
                </a:solidFill>
              </a:rPr>
              <a:t>g</a:t>
            </a:r>
            <a:r>
              <a:rPr lang="en-GB" i="0" baseline="-25000" dirty="0" err="1">
                <a:solidFill>
                  <a:srgbClr val="000000"/>
                </a:solidFill>
              </a:rPr>
              <a:t>t</a:t>
            </a:r>
            <a:r>
              <a:rPr lang="en-GB" i="0" dirty="0">
                <a:solidFill>
                  <a:srgbClr val="000000"/>
                </a:solidFill>
              </a:rPr>
              <a:t>&lt;</a:t>
            </a:r>
            <a:r>
              <a:rPr lang="en-GB" dirty="0">
                <a:solidFill>
                  <a:srgbClr val="000000"/>
                </a:solidFill>
              </a:rPr>
              <a:t>G</a:t>
            </a:r>
            <a:r>
              <a:rPr lang="en-GB" i="0" dirty="0">
                <a:solidFill>
                  <a:srgbClr val="000000"/>
                </a:solidFill>
              </a:rPr>
              <a:t>) when an algorithm encapsulating </a:t>
            </a:r>
            <a:r>
              <a:rPr lang="en-GB" dirty="0">
                <a:solidFill>
                  <a:srgbClr val="000000"/>
                </a:solidFill>
              </a:rPr>
              <a:t>G</a:t>
            </a:r>
            <a:r>
              <a:rPr lang="en-GB" i="0" dirty="0">
                <a:solidFill>
                  <a:srgbClr val="000000"/>
                </a:solidFill>
              </a:rPr>
              <a:t> has not </a:t>
            </a:r>
          </a:p>
          <a:p>
            <a:r>
              <a:rPr lang="en-GB" i="0" dirty="0">
                <a:solidFill>
                  <a:srgbClr val="000000"/>
                </a:solidFill>
              </a:rPr>
              <a:t>            yet terminated (finite algorithm, merely still running).</a:t>
            </a:r>
          </a:p>
          <a:p>
            <a:r>
              <a:rPr lang="en-GB" i="0" dirty="0">
                <a:solidFill>
                  <a:srgbClr val="000000"/>
                </a:solidFill>
              </a:rPr>
              <a:t>            Dynamic in the sense that this probability is expected to change without any  </a:t>
            </a:r>
          </a:p>
          <a:p>
            <a:r>
              <a:rPr lang="en-GB" i="0" dirty="0">
                <a:solidFill>
                  <a:srgbClr val="000000"/>
                </a:solidFill>
              </a:rPr>
              <a:t>            empirical information (by reflection only)</a:t>
            </a:r>
          </a:p>
          <a:p>
            <a:r>
              <a:rPr lang="en-GB" i="0" dirty="0">
                <a:solidFill>
                  <a:srgbClr val="000000"/>
                </a:solidFill>
              </a:rPr>
              <a:t>(vi) (</a:t>
            </a:r>
            <a:r>
              <a:rPr lang="en-GB" i="0" dirty="0" err="1">
                <a:solidFill>
                  <a:srgbClr val="FF0000"/>
                </a:solidFill>
              </a:rPr>
              <a:t>Im</a:t>
            </a:r>
            <a:r>
              <a:rPr lang="en-GB" i="0" dirty="0">
                <a:solidFill>
                  <a:srgbClr val="000000"/>
                </a:solidFill>
              </a:rPr>
              <a:t>)</a:t>
            </a:r>
            <a:r>
              <a:rPr lang="en-GB" i="0" dirty="0">
                <a:solidFill>
                  <a:srgbClr val="FF0000"/>
                </a:solidFill>
              </a:rPr>
              <a:t>Mature Probability</a:t>
            </a:r>
            <a:r>
              <a:rPr lang="en-GB" i="0" dirty="0">
                <a:solidFill>
                  <a:srgbClr val="000000"/>
                </a:solidFill>
              </a:rPr>
              <a:t>: P(x| g&lt;</a:t>
            </a:r>
            <a:r>
              <a:rPr lang="en-GB" dirty="0">
                <a:solidFill>
                  <a:srgbClr val="000000"/>
                </a:solidFill>
              </a:rPr>
              <a:t>G</a:t>
            </a:r>
            <a:r>
              <a:rPr lang="en-GB" i="0" dirty="0">
                <a:solidFill>
                  <a:srgbClr val="000000"/>
                </a:solidFill>
              </a:rPr>
              <a:t>) when </a:t>
            </a:r>
            <a:r>
              <a:rPr lang="en-GB" dirty="0">
                <a:solidFill>
                  <a:srgbClr val="000000"/>
                </a:solidFill>
              </a:rPr>
              <a:t>G</a:t>
            </a:r>
            <a:r>
              <a:rPr lang="en-GB" i="0" dirty="0">
                <a:solidFill>
                  <a:srgbClr val="000000"/>
                </a:solidFill>
              </a:rPr>
              <a:t> is  known (not) </a:t>
            </a:r>
            <a:r>
              <a:rPr lang="en-GB" i="0" dirty="0" smtClean="0">
                <a:solidFill>
                  <a:srgbClr val="000000"/>
                </a:solidFill>
              </a:rPr>
              <a:t>to be </a:t>
            </a:r>
            <a:r>
              <a:rPr lang="en-GB" i="0" dirty="0">
                <a:solidFill>
                  <a:srgbClr val="000000"/>
                </a:solidFill>
              </a:rPr>
              <a:t>encapsulated </a:t>
            </a:r>
            <a:r>
              <a:rPr lang="en-GB" i="0" dirty="0" smtClean="0">
                <a:solidFill>
                  <a:srgbClr val="000000"/>
                </a:solidFill>
              </a:rPr>
              <a:t>in </a:t>
            </a:r>
            <a:r>
              <a:rPr lang="en-GB" i="0" dirty="0">
                <a:solidFill>
                  <a:srgbClr val="000000"/>
                </a:solidFill>
              </a:rPr>
              <a:t>g.</a:t>
            </a:r>
          </a:p>
          <a:p>
            <a:r>
              <a:rPr lang="en-GB" i="0" dirty="0">
                <a:solidFill>
                  <a:srgbClr val="000000"/>
                </a:solidFill>
              </a:rPr>
              <a:t>            Immature in that this probability is expected to change </a:t>
            </a:r>
            <a:r>
              <a:rPr lang="en-GB" i="0" dirty="0" smtClean="0">
                <a:solidFill>
                  <a:srgbClr val="000000"/>
                </a:solidFill>
              </a:rPr>
              <a:t>without </a:t>
            </a:r>
            <a:r>
              <a:rPr lang="en-GB" i="0" dirty="0">
                <a:solidFill>
                  <a:srgbClr val="000000"/>
                </a:solidFill>
              </a:rPr>
              <a:t>addition  </a:t>
            </a:r>
          </a:p>
          <a:p>
            <a:r>
              <a:rPr lang="en-GB" i="0" dirty="0">
                <a:solidFill>
                  <a:srgbClr val="000000"/>
                </a:solidFill>
              </a:rPr>
              <a:t>            reflection or  additional empirical </a:t>
            </a:r>
            <a:r>
              <a:rPr lang="en-GB" i="0" dirty="0" smtClean="0">
                <a:solidFill>
                  <a:srgbClr val="000000"/>
                </a:solidFill>
              </a:rPr>
              <a:t>observation even after the algorithm finishes. </a:t>
            </a:r>
            <a:endParaRPr lang="en-GB" i="0" dirty="0">
              <a:solidFill>
                <a:srgbClr val="000000"/>
              </a:solidFill>
            </a:endParaRPr>
          </a:p>
          <a:p>
            <a:endParaRPr lang="en-GB" i="0" dirty="0" smtClean="0">
              <a:solidFill>
                <a:srgbClr val="000000"/>
              </a:solidFill>
            </a:endParaRPr>
          </a:p>
          <a:p>
            <a:endParaRPr lang="en-GB" i="0" dirty="0">
              <a:solidFill>
                <a:srgbClr val="000000"/>
              </a:solidFill>
            </a:endParaRPr>
          </a:p>
        </p:txBody>
      </p:sp>
    </p:spTree>
    <p:extLst>
      <p:ext uri="{BB962C8B-B14F-4D97-AF65-F5344CB8AC3E}">
        <p14:creationId xmlns:p14="http://schemas.microsoft.com/office/powerpoint/2010/main" val="3887506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7" name="Rectangle 9"/>
          <p:cNvSpPr>
            <a:spLocks noChangeArrowheads="1"/>
          </p:cNvSpPr>
          <p:nvPr/>
        </p:nvSpPr>
        <p:spPr bwMode="auto">
          <a:xfrm>
            <a:off x="827584" y="477614"/>
            <a:ext cx="91440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Probability of what exactly?</a:t>
            </a:r>
          </a:p>
          <a:p>
            <a:r>
              <a:rPr lang="en-GB" sz="2000" b="1" i="0" dirty="0" smtClean="0">
                <a:solidFill>
                  <a:srgbClr val="FF0000"/>
                </a:solidFill>
              </a:rPr>
              <a:t>Do UKCP09 provide </a:t>
            </a:r>
            <a:r>
              <a:rPr lang="en-GB" sz="2000" b="1" i="0" dirty="0" smtClean="0">
                <a:solidFill>
                  <a:srgbClr val="FF0000"/>
                </a:solidFill>
              </a:rPr>
              <a:t> actionable probabilities ?</a:t>
            </a:r>
            <a:endParaRPr lang="en-GB" sz="2000" b="1" i="0"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840"/>
            <a:ext cx="8928992" cy="115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30216" y="3193231"/>
            <a:ext cx="5814392" cy="307777"/>
          </a:xfrm>
          <a:prstGeom prst="rect">
            <a:avLst/>
          </a:prstGeom>
        </p:spPr>
        <p:txBody>
          <a:bodyPr wrap="square">
            <a:spAutoFit/>
          </a:bodyPr>
          <a:lstStyle/>
          <a:p>
            <a:r>
              <a:rPr lang="en-GB" sz="1400" i="0" dirty="0">
                <a:hlinkClick r:id="rId3"/>
              </a:rPr>
              <a:t>http://</a:t>
            </a:r>
            <a:r>
              <a:rPr lang="en-GB" sz="1400" i="0" dirty="0" smtClean="0">
                <a:hlinkClick r:id="rId3"/>
              </a:rPr>
              <a:t>ukclimateprojections.defra.gov.uk/23208</a:t>
            </a:r>
            <a:r>
              <a:rPr lang="en-GB" sz="1400" i="0" dirty="0" smtClean="0"/>
              <a:t> Oct 7,2013</a:t>
            </a:r>
            <a:endParaRPr lang="en-GB" sz="1400" i="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65" y="3915930"/>
            <a:ext cx="8889031" cy="94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30216" y="4921423"/>
            <a:ext cx="6534472" cy="307777"/>
          </a:xfrm>
          <a:prstGeom prst="rect">
            <a:avLst/>
          </a:prstGeom>
        </p:spPr>
        <p:txBody>
          <a:bodyPr wrap="square">
            <a:spAutoFit/>
          </a:bodyPr>
          <a:lstStyle/>
          <a:p>
            <a:r>
              <a:rPr lang="en-GB" sz="1400" i="0" dirty="0">
                <a:hlinkClick r:id="rId5"/>
              </a:rPr>
              <a:t>http://</a:t>
            </a:r>
            <a:r>
              <a:rPr lang="en-GB" sz="1400" i="0" dirty="0" smtClean="0">
                <a:hlinkClick r:id="rId5"/>
              </a:rPr>
              <a:t>ukclimateprojections.defra.gov.uk/21680</a:t>
            </a:r>
            <a:r>
              <a:rPr lang="en-GB" sz="1400" i="0" dirty="0" smtClean="0"/>
              <a:t>  Oct 7 2013</a:t>
            </a:r>
            <a:endParaRPr lang="en-GB" sz="1400" i="0" dirty="0"/>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130" y="4642682"/>
            <a:ext cx="24193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76409" y="3388349"/>
            <a:ext cx="1544012" cy="369332"/>
          </a:xfrm>
          <a:prstGeom prst="rect">
            <a:avLst/>
          </a:prstGeom>
          <a:noFill/>
        </p:spPr>
        <p:txBody>
          <a:bodyPr wrap="none" rtlCol="0">
            <a:spAutoFit/>
          </a:bodyPr>
          <a:lstStyle/>
          <a:p>
            <a:r>
              <a:rPr lang="en-GB" b="1" i="0" dirty="0" smtClean="0">
                <a:solidFill>
                  <a:srgbClr val="00CC00"/>
                </a:solidFill>
              </a:rPr>
              <a:t>Model Land:</a:t>
            </a:r>
            <a:endParaRPr lang="en-GB" b="1" i="0" dirty="0">
              <a:solidFill>
                <a:srgbClr val="00CC00"/>
              </a:solidFill>
            </a:endParaRPr>
          </a:p>
        </p:txBody>
      </p:sp>
      <p:sp>
        <p:nvSpPr>
          <p:cNvPr id="17" name="TextBox 16"/>
          <p:cNvSpPr txBox="1"/>
          <p:nvPr/>
        </p:nvSpPr>
        <p:spPr>
          <a:xfrm>
            <a:off x="611560" y="1340768"/>
            <a:ext cx="2155398" cy="369332"/>
          </a:xfrm>
          <a:prstGeom prst="rect">
            <a:avLst/>
          </a:prstGeom>
          <a:noFill/>
        </p:spPr>
        <p:txBody>
          <a:bodyPr wrap="none" rtlCol="0">
            <a:spAutoFit/>
          </a:bodyPr>
          <a:lstStyle/>
          <a:p>
            <a:r>
              <a:rPr lang="en-GB" b="1" i="0" dirty="0" smtClean="0">
                <a:solidFill>
                  <a:srgbClr val="00CC00"/>
                </a:solidFill>
              </a:rPr>
              <a:t>Real World Event:</a:t>
            </a:r>
            <a:endParaRPr lang="en-GB" b="1" i="0" dirty="0">
              <a:solidFill>
                <a:srgbClr val="00CC00"/>
              </a:solidFill>
            </a:endParaRPr>
          </a:p>
        </p:txBody>
      </p:sp>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8727" y="2836338"/>
            <a:ext cx="2457450" cy="342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835696" y="5517232"/>
            <a:ext cx="6332183" cy="646331"/>
          </a:xfrm>
          <a:prstGeom prst="rect">
            <a:avLst/>
          </a:prstGeom>
          <a:noFill/>
        </p:spPr>
        <p:txBody>
          <a:bodyPr wrap="none" rtlCol="0">
            <a:spAutoFit/>
          </a:bodyPr>
          <a:lstStyle/>
          <a:p>
            <a:r>
              <a:rPr lang="en-GB" dirty="0" smtClean="0"/>
              <a:t>“…they are just tying themselves in knots… </a:t>
            </a:r>
          </a:p>
          <a:p>
            <a:r>
              <a:rPr lang="en-GB" dirty="0" smtClean="0"/>
              <a:t>The point has been accepted but has not been internalised.”</a:t>
            </a:r>
            <a:endParaRPr lang="en-GB" dirty="0"/>
          </a:p>
        </p:txBody>
      </p:sp>
    </p:spTree>
    <p:extLst>
      <p:ext uri="{BB962C8B-B14F-4D97-AF65-F5344CB8AC3E}">
        <p14:creationId xmlns:p14="http://schemas.microsoft.com/office/powerpoint/2010/main" val="19978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Definitions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72008" y="836712"/>
            <a:ext cx="9071992" cy="3970318"/>
          </a:xfrm>
          <a:prstGeom prst="rect">
            <a:avLst/>
          </a:prstGeom>
          <a:noFill/>
        </p:spPr>
        <p:txBody>
          <a:bodyPr wrap="square" rtlCol="0">
            <a:spAutoFit/>
          </a:bodyPr>
          <a:lstStyle/>
          <a:p>
            <a:r>
              <a:rPr lang="en-GB" sz="2000" i="0" dirty="0" smtClean="0">
                <a:solidFill>
                  <a:srgbClr val="FF0000"/>
                </a:solidFill>
              </a:rPr>
              <a:t>Predictability</a:t>
            </a:r>
            <a:r>
              <a:rPr lang="en-GB" sz="2000" i="0" dirty="0" smtClean="0"/>
              <a:t> </a:t>
            </a:r>
            <a:r>
              <a:rPr lang="en-GB" sz="2000" i="0" dirty="0"/>
              <a:t>(working </a:t>
            </a:r>
            <a:r>
              <a:rPr lang="en-GB" sz="2000" i="0" dirty="0" err="1"/>
              <a:t>def</a:t>
            </a:r>
            <a:r>
              <a:rPr lang="en-GB" sz="2000" i="0" u="sng" baseline="30000" dirty="0" err="1"/>
              <a:t>n</a:t>
            </a:r>
            <a:r>
              <a:rPr lang="en-GB" sz="2000" i="0" dirty="0"/>
              <a:t>): The property of being able to </a:t>
            </a:r>
            <a:r>
              <a:rPr lang="en-GB" sz="2000" i="0" dirty="0" smtClean="0"/>
              <a:t>make </a:t>
            </a:r>
            <a:r>
              <a:rPr lang="en-GB" sz="2000" i="0" dirty="0"/>
              <a:t>probabilistic </a:t>
            </a:r>
            <a:r>
              <a:rPr lang="en-GB" sz="2000" i="0" dirty="0" smtClean="0"/>
              <a:t>forecasts (</a:t>
            </a:r>
            <a:r>
              <a:rPr lang="en-GB" sz="2000" dirty="0" smtClean="0"/>
              <a:t>in </a:t>
            </a:r>
            <a:r>
              <a:rPr lang="en-GB" sz="2000" dirty="0" err="1" smtClean="0"/>
              <a:t>silico</a:t>
            </a:r>
            <a:r>
              <a:rPr lang="en-GB" sz="2000" i="0" dirty="0" smtClean="0"/>
              <a:t> </a:t>
            </a:r>
            <a:r>
              <a:rPr lang="en-GB" sz="2000" i="0" dirty="0"/>
              <a:t>or </a:t>
            </a:r>
            <a:r>
              <a:rPr lang="en-GB" sz="2000" i="0" dirty="0" smtClean="0"/>
              <a:t>via reflection</a:t>
            </a:r>
            <a:r>
              <a:rPr lang="en-GB" sz="2000" i="0" dirty="0"/>
              <a:t>) with a</a:t>
            </a:r>
            <a:r>
              <a:rPr lang="en-GB" sz="2000" i="0" dirty="0" smtClean="0"/>
              <a:t> </a:t>
            </a:r>
            <a:r>
              <a:rPr lang="en-GB" sz="2000" i="0" dirty="0"/>
              <a:t>rational expectation of having more skill than the most naïve </a:t>
            </a:r>
            <a:r>
              <a:rPr lang="en-GB" sz="2000" i="0" dirty="0" smtClean="0"/>
              <a:t>rational forecast </a:t>
            </a:r>
            <a:r>
              <a:rPr lang="en-GB" sz="2000" i="0" dirty="0"/>
              <a:t>at hand </a:t>
            </a:r>
            <a:r>
              <a:rPr lang="en-GB" sz="2000" i="0" dirty="0" smtClean="0"/>
              <a:t>(say, the climatological distribution).</a:t>
            </a:r>
          </a:p>
          <a:p>
            <a:endParaRPr lang="en-GB" sz="1400" i="0" dirty="0"/>
          </a:p>
          <a:p>
            <a:r>
              <a:rPr lang="en-GB" sz="2000" i="0" dirty="0" smtClean="0">
                <a:solidFill>
                  <a:srgbClr val="FF0000"/>
                </a:solidFill>
              </a:rPr>
              <a:t>Alt: Predictability</a:t>
            </a:r>
            <a:r>
              <a:rPr lang="en-GB" sz="2000" i="0" dirty="0" smtClean="0"/>
              <a:t>: </a:t>
            </a:r>
            <a:r>
              <a:rPr lang="en-GB" sz="2000" i="0" dirty="0"/>
              <a:t>The possibility of making an “informative forecast</a:t>
            </a:r>
            <a:r>
              <a:rPr lang="en-GB" sz="2000" i="0" dirty="0" smtClean="0"/>
              <a:t>”   </a:t>
            </a:r>
            <a:r>
              <a:rPr lang="en-GB" sz="2000" b="1" i="0" dirty="0" smtClean="0"/>
              <a:t>P(</a:t>
            </a:r>
            <a:r>
              <a:rPr lang="en-GB" sz="2000" b="1" i="0" dirty="0" err="1" smtClean="0"/>
              <a:t>x|g</a:t>
            </a:r>
            <a:r>
              <a:rPr lang="en-GB" sz="2000" b="1" i="0" dirty="0" smtClean="0"/>
              <a:t>)</a:t>
            </a:r>
            <a:endParaRPr lang="en-GB" sz="2000" b="1" i="0" dirty="0"/>
          </a:p>
          <a:p>
            <a:endParaRPr lang="en-GB" sz="1200" i="0" dirty="0"/>
          </a:p>
          <a:p>
            <a:pPr lvl="0"/>
            <a:r>
              <a:rPr lang="en-GB" sz="2000" i="0" dirty="0" smtClean="0">
                <a:solidFill>
                  <a:srgbClr val="FF0000"/>
                </a:solidFill>
              </a:rPr>
              <a:t>g:</a:t>
            </a:r>
            <a:r>
              <a:rPr lang="en-GB" sz="2000" i="0" dirty="0" smtClean="0"/>
              <a:t> </a:t>
            </a:r>
            <a:r>
              <a:rPr lang="en-GB" sz="2000" i="0" dirty="0"/>
              <a:t>Background Knowledge and </a:t>
            </a:r>
            <a:r>
              <a:rPr lang="en-GB" sz="2000" i="0" dirty="0" smtClean="0"/>
              <a:t>information to hand, </a:t>
            </a:r>
            <a:r>
              <a:rPr lang="en-GB" sz="2000" i="0" dirty="0"/>
              <a:t>including </a:t>
            </a:r>
            <a:r>
              <a:rPr lang="el-GR" sz="2000" b="1" dirty="0">
                <a:solidFill>
                  <a:srgbClr val="000000"/>
                </a:solidFill>
              </a:rPr>
              <a:t>μ</a:t>
            </a:r>
            <a:r>
              <a:rPr lang="en-GB" sz="2000" b="1" i="0" dirty="0">
                <a:solidFill>
                  <a:srgbClr val="000000"/>
                </a:solidFill>
              </a:rPr>
              <a:t>(x</a:t>
            </a:r>
            <a:r>
              <a:rPr lang="en-GB" sz="2000" b="1" i="0" dirty="0" smtClean="0">
                <a:solidFill>
                  <a:srgbClr val="000000"/>
                </a:solidFill>
              </a:rPr>
              <a:t>) </a:t>
            </a:r>
            <a:r>
              <a:rPr lang="en-GB" sz="2000" i="0" dirty="0" smtClean="0">
                <a:solidFill>
                  <a:srgbClr val="000000"/>
                </a:solidFill>
              </a:rPr>
              <a:t>if it exists.</a:t>
            </a:r>
            <a:endParaRPr lang="en-GB" sz="2000" i="0" dirty="0">
              <a:solidFill>
                <a:srgbClr val="000000"/>
              </a:solidFill>
            </a:endParaRPr>
          </a:p>
          <a:p>
            <a:endParaRPr lang="en-GB" sz="2000" i="0" dirty="0"/>
          </a:p>
          <a:p>
            <a:r>
              <a:rPr lang="en-GB" sz="2000" i="0" dirty="0" smtClean="0"/>
              <a:t>A naïve forecast in </a:t>
            </a:r>
            <a:r>
              <a:rPr lang="en-GB" sz="2000" i="0" dirty="0" smtClean="0"/>
              <a:t>this </a:t>
            </a:r>
            <a:r>
              <a:rPr lang="en-GB" sz="2000" i="0" dirty="0" smtClean="0"/>
              <a:t>case is</a:t>
            </a:r>
            <a:r>
              <a:rPr lang="en-GB" sz="2000" b="1" i="0" dirty="0" smtClean="0"/>
              <a:t> </a:t>
            </a:r>
            <a:r>
              <a:rPr lang="en-GB" sz="2000" b="1" i="0" dirty="0" err="1" smtClean="0"/>
              <a:t>P</a:t>
            </a:r>
            <a:r>
              <a:rPr lang="en-GB" sz="2000" b="1" i="0" baseline="-25000" dirty="0" err="1" smtClean="0"/>
              <a:t>clim</a:t>
            </a:r>
            <a:r>
              <a:rPr lang="en-GB" sz="2000" b="1" i="0" dirty="0" smtClean="0"/>
              <a:t>(</a:t>
            </a:r>
            <a:r>
              <a:rPr lang="en-GB" sz="2000" b="1" i="0" dirty="0" err="1" smtClean="0"/>
              <a:t>x|g</a:t>
            </a:r>
            <a:r>
              <a:rPr lang="en-GB" sz="2000" b="1" i="0" dirty="0" smtClean="0"/>
              <a:t>), </a:t>
            </a:r>
            <a:r>
              <a:rPr lang="en-GB" sz="2000" i="0" dirty="0" smtClean="0"/>
              <a:t>our best approximation of  </a:t>
            </a:r>
            <a:r>
              <a:rPr lang="el-GR" sz="2000" b="1" dirty="0" smtClean="0">
                <a:solidFill>
                  <a:srgbClr val="000000"/>
                </a:solidFill>
              </a:rPr>
              <a:t>μ</a:t>
            </a:r>
            <a:r>
              <a:rPr lang="en-GB" sz="2000" b="1" i="0" dirty="0">
                <a:solidFill>
                  <a:srgbClr val="000000"/>
                </a:solidFill>
              </a:rPr>
              <a:t>(x</a:t>
            </a:r>
            <a:r>
              <a:rPr lang="en-GB" sz="2000" b="1" i="0" dirty="0" smtClean="0">
                <a:solidFill>
                  <a:srgbClr val="000000"/>
                </a:solidFill>
              </a:rPr>
              <a:t>)</a:t>
            </a:r>
            <a:endParaRPr lang="en-GB" sz="2000" b="1" i="0" dirty="0"/>
          </a:p>
          <a:p>
            <a:endParaRPr lang="en-GB" sz="1400" i="0" dirty="0" smtClean="0"/>
          </a:p>
          <a:p>
            <a:r>
              <a:rPr lang="en-GB" sz="2000" b="1" i="0" dirty="0" smtClean="0">
                <a:solidFill>
                  <a:srgbClr val="FF0000"/>
                </a:solidFill>
              </a:rPr>
              <a:t>G</a:t>
            </a:r>
            <a:r>
              <a:rPr lang="en-GB" sz="2000" i="0" dirty="0" smtClean="0"/>
              <a:t> : Ideal (“complete”) background Knowledge (think of Laplace’s Demon)</a:t>
            </a:r>
          </a:p>
          <a:p>
            <a:endParaRPr lang="en-GB" sz="1200" i="0" dirty="0" smtClean="0"/>
          </a:p>
          <a:p>
            <a:r>
              <a:rPr lang="en-GB" sz="2000" dirty="0" smtClean="0">
                <a:solidFill>
                  <a:srgbClr val="FF0000"/>
                </a:solidFill>
              </a:rPr>
              <a:t>G</a:t>
            </a:r>
            <a:r>
              <a:rPr lang="en-GB" sz="2000" i="0" dirty="0"/>
              <a:t>: (True if </a:t>
            </a:r>
            <a:r>
              <a:rPr lang="en-GB" sz="2000" i="0" dirty="0" smtClean="0"/>
              <a:t>incomplete) background Knowledge (the Demon’s Apprentice)</a:t>
            </a:r>
            <a:endParaRPr lang="en-GB" sz="2000" i="0" dirty="0"/>
          </a:p>
        </p:txBody>
      </p:sp>
    </p:spTree>
    <p:extLst>
      <p:ext uri="{BB962C8B-B14F-4D97-AF65-F5344CB8AC3E}">
        <p14:creationId xmlns:p14="http://schemas.microsoft.com/office/powerpoint/2010/main" val="3133962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Definitions</a:t>
            </a:r>
            <a:endParaRPr lang="en-GB" sz="2800" b="1" i="0" dirty="0">
              <a:solidFill>
                <a:srgbClr val="FF0000"/>
              </a:solidFill>
            </a:endParaRPr>
          </a:p>
        </p:txBody>
      </p:sp>
      <p:sp>
        <p:nvSpPr>
          <p:cNvPr id="2" name="TextBox 1"/>
          <p:cNvSpPr txBox="1"/>
          <p:nvPr/>
        </p:nvSpPr>
        <p:spPr>
          <a:xfrm>
            <a:off x="683568" y="1051375"/>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35496" y="1065505"/>
            <a:ext cx="9071992" cy="5663089"/>
          </a:xfrm>
          <a:prstGeom prst="rect">
            <a:avLst/>
          </a:prstGeom>
          <a:noFill/>
        </p:spPr>
        <p:txBody>
          <a:bodyPr wrap="square" rtlCol="0">
            <a:spAutoFit/>
          </a:bodyPr>
          <a:lstStyle/>
          <a:p>
            <a:r>
              <a:rPr lang="en-GB" sz="2000" b="1" i="0" dirty="0" smtClean="0">
                <a:solidFill>
                  <a:srgbClr val="FF0000"/>
                </a:solidFill>
              </a:rPr>
              <a:t>q(</a:t>
            </a:r>
            <a:r>
              <a:rPr lang="en-GB" sz="2000" b="1" i="0" dirty="0" err="1" smtClean="0">
                <a:solidFill>
                  <a:srgbClr val="FF0000"/>
                </a:solidFill>
              </a:rPr>
              <a:t>x|</a:t>
            </a:r>
            <a:r>
              <a:rPr lang="en-GB" sz="2000" i="0" dirty="0" err="1">
                <a:solidFill>
                  <a:srgbClr val="FF0000"/>
                </a:solidFill>
              </a:rPr>
              <a:t>G</a:t>
            </a:r>
            <a:r>
              <a:rPr lang="en-GB" sz="2000" b="1" i="0" dirty="0" smtClean="0">
                <a:solidFill>
                  <a:srgbClr val="FF0000"/>
                </a:solidFill>
              </a:rPr>
              <a:t>)</a:t>
            </a:r>
            <a:r>
              <a:rPr lang="en-GB" sz="2000" i="0" dirty="0" smtClean="0"/>
              <a:t>: </a:t>
            </a:r>
            <a:r>
              <a:rPr lang="en-GB" sz="2000" i="0" dirty="0" smtClean="0"/>
              <a:t>An (ideal</a:t>
            </a:r>
            <a:r>
              <a:rPr lang="en-GB" sz="2000" i="0" dirty="0"/>
              <a:t>) subjective probability of x given (</a:t>
            </a:r>
            <a:r>
              <a:rPr lang="en-GB" sz="2000" i="0" dirty="0" smtClean="0"/>
              <a:t>True if limited) </a:t>
            </a:r>
            <a:r>
              <a:rPr lang="en-GB" sz="2000" i="0" dirty="0"/>
              <a:t>information </a:t>
            </a:r>
            <a:r>
              <a:rPr lang="en-GB" sz="2000" dirty="0"/>
              <a:t>G</a:t>
            </a:r>
          </a:p>
          <a:p>
            <a:r>
              <a:rPr lang="en-GB" sz="2000" i="0" dirty="0"/>
              <a:t>             Good’s </a:t>
            </a:r>
            <a:r>
              <a:rPr lang="en-GB" sz="2000" i="0" dirty="0" smtClean="0"/>
              <a:t>Statistician’s Stooge, Demon’s Apprentice </a:t>
            </a:r>
            <a:endParaRPr lang="en-GB" sz="2000" i="0" dirty="0"/>
          </a:p>
          <a:p>
            <a:endParaRPr lang="en-GB" sz="2000" i="0" dirty="0"/>
          </a:p>
          <a:p>
            <a:r>
              <a:rPr lang="en-GB" sz="2000" b="1" i="0" dirty="0">
                <a:solidFill>
                  <a:srgbClr val="FF0000"/>
                </a:solidFill>
              </a:rPr>
              <a:t>p(</a:t>
            </a:r>
            <a:r>
              <a:rPr lang="en-GB" sz="2000" b="1" i="0" dirty="0" err="1">
                <a:solidFill>
                  <a:srgbClr val="FF0000"/>
                </a:solidFill>
              </a:rPr>
              <a:t>x|g</a:t>
            </a:r>
            <a:r>
              <a:rPr lang="en-GB" sz="2000" b="1" i="0" dirty="0">
                <a:solidFill>
                  <a:srgbClr val="FF0000"/>
                </a:solidFill>
              </a:rPr>
              <a:t>)</a:t>
            </a:r>
            <a:r>
              <a:rPr lang="en-GB" sz="2000" i="0" dirty="0"/>
              <a:t>:  </a:t>
            </a:r>
            <a:r>
              <a:rPr lang="en-GB" sz="2000" i="0" dirty="0" smtClean="0"/>
              <a:t>An accessible (“my”) subjective </a:t>
            </a:r>
            <a:r>
              <a:rPr lang="en-GB" sz="2000" i="0" dirty="0"/>
              <a:t>probability of x </a:t>
            </a:r>
            <a:r>
              <a:rPr lang="en-GB" sz="2000" i="0" dirty="0" smtClean="0"/>
              <a:t>given </a:t>
            </a:r>
            <a:r>
              <a:rPr lang="en-GB" sz="2000" i="0" dirty="0"/>
              <a:t>g &lt;= </a:t>
            </a:r>
            <a:r>
              <a:rPr lang="en-GB" sz="2000" b="1" i="0" dirty="0"/>
              <a:t>G</a:t>
            </a:r>
            <a:r>
              <a:rPr lang="en-GB" sz="2000" i="0" dirty="0"/>
              <a:t>.</a:t>
            </a:r>
          </a:p>
          <a:p>
            <a:endParaRPr lang="en-GB" sz="2000" i="0" dirty="0"/>
          </a:p>
          <a:p>
            <a:r>
              <a:rPr lang="en-GB" sz="2000" b="1" i="0" dirty="0">
                <a:solidFill>
                  <a:srgbClr val="FF0000"/>
                </a:solidFill>
              </a:rPr>
              <a:t>Probability or Predictive Distribution</a:t>
            </a:r>
            <a:r>
              <a:rPr lang="en-GB" sz="2000" i="0" dirty="0"/>
              <a:t>: a positive definite function over observable values that integrates to one</a:t>
            </a:r>
            <a:r>
              <a:rPr lang="en-GB" sz="2000" i="0" dirty="0" smtClean="0"/>
              <a:t>. Perhap</a:t>
            </a:r>
            <a:r>
              <a:rPr lang="en-GB" sz="2000" i="0" dirty="0" smtClean="0"/>
              <a:t>s from a model.</a:t>
            </a:r>
            <a:endParaRPr lang="en-GB" sz="2000" i="0" dirty="0" smtClean="0"/>
          </a:p>
          <a:p>
            <a:endParaRPr lang="en-GB" sz="2000" i="0" dirty="0"/>
          </a:p>
          <a:p>
            <a:r>
              <a:rPr lang="en-GB" sz="1400" i="0" dirty="0" smtClean="0"/>
              <a:t>                                                                                (see </a:t>
            </a:r>
            <a:r>
              <a:rPr lang="en-GB" sz="1400" i="0" dirty="0" err="1" smtClean="0"/>
              <a:t>Bröcker</a:t>
            </a:r>
            <a:r>
              <a:rPr lang="en-GB" sz="1400" i="0" dirty="0"/>
              <a:t>, J. and Smith, L. A. (2008</a:t>
            </a:r>
            <a:r>
              <a:rPr lang="en-GB" sz="1400" i="0" dirty="0" smtClean="0"/>
              <a:t>)</a:t>
            </a:r>
          </a:p>
          <a:p>
            <a:r>
              <a:rPr lang="en-GB" sz="1400" i="0" dirty="0"/>
              <a:t> </a:t>
            </a:r>
            <a:r>
              <a:rPr lang="en-GB" sz="1400" i="0" dirty="0" smtClean="0"/>
              <a:t>                                                                               </a:t>
            </a:r>
            <a:r>
              <a:rPr lang="en-GB" sz="1400" i="0" dirty="0" smtClean="0">
                <a:hlinkClick r:id="rId2" tooltip="From Ensemble Forecasts to Predictive Distribution Functions"/>
              </a:rPr>
              <a:t> From </a:t>
            </a:r>
            <a:r>
              <a:rPr lang="en-GB" sz="1400" i="0" dirty="0">
                <a:hlinkClick r:id="rId2" tooltip="From Ensemble Forecasts to Predictive Distribution Functions"/>
              </a:rPr>
              <a:t>Ensemble Forecasts to </a:t>
            </a:r>
            <a:r>
              <a:rPr lang="en-GB" sz="1400" i="0" dirty="0" smtClean="0">
                <a:hlinkClick r:id="rId2" tooltip="From Ensemble Forecasts to Predictive Distribution Functions"/>
              </a:rPr>
              <a:t>Predictive </a:t>
            </a:r>
            <a:r>
              <a:rPr lang="en-GB" sz="1400" i="0" dirty="0">
                <a:hlinkClick r:id="rId2" tooltip="From Ensemble Forecasts to Predictive Distribution Functions"/>
              </a:rPr>
              <a:t>Distribution Functions</a:t>
            </a:r>
            <a:r>
              <a:rPr lang="en-GB" sz="1400" i="0" dirty="0"/>
              <a:t> </a:t>
            </a:r>
            <a:endParaRPr lang="en-GB" sz="1400" i="0" dirty="0" smtClean="0"/>
          </a:p>
          <a:p>
            <a:r>
              <a:rPr lang="en-GB" sz="1400" i="0" dirty="0"/>
              <a:t> </a:t>
            </a:r>
            <a:r>
              <a:rPr lang="en-GB" sz="1400" i="0" dirty="0" smtClean="0"/>
              <a:t>                                                                                </a:t>
            </a:r>
            <a:r>
              <a:rPr lang="en-GB" sz="1400" i="0" dirty="0" err="1" smtClean="0"/>
              <a:t>Tellus</a:t>
            </a:r>
            <a:r>
              <a:rPr lang="en-GB" sz="1400" i="0" dirty="0" smtClean="0"/>
              <a:t> </a:t>
            </a:r>
            <a:r>
              <a:rPr lang="en-GB" sz="1400" i="0" dirty="0"/>
              <a:t>A 60(4): </a:t>
            </a:r>
            <a:r>
              <a:rPr lang="en-GB" sz="1400" i="0" dirty="0" smtClean="0"/>
              <a:t>663)</a:t>
            </a:r>
            <a:endParaRPr lang="en-GB" sz="1400" i="0" dirty="0">
              <a:solidFill>
                <a:srgbClr val="FF0000"/>
              </a:solidFill>
            </a:endParaRPr>
          </a:p>
          <a:p>
            <a:endParaRPr lang="en-GB" sz="2000" i="0" dirty="0"/>
          </a:p>
          <a:p>
            <a:r>
              <a:rPr lang="en-GB" sz="2000" b="1" i="0" dirty="0" smtClean="0"/>
              <a:t>Aim:</a:t>
            </a:r>
          </a:p>
          <a:p>
            <a:r>
              <a:rPr lang="en-GB" sz="2000" b="1" i="0" dirty="0" smtClean="0">
                <a:solidFill>
                  <a:srgbClr val="FF0000"/>
                </a:solidFill>
              </a:rPr>
              <a:t> </a:t>
            </a:r>
            <a:r>
              <a:rPr lang="en-GB" sz="2000" b="1" i="0" dirty="0">
                <a:solidFill>
                  <a:srgbClr val="FF0000"/>
                </a:solidFill>
              </a:rPr>
              <a:t>“Decision-relevant </a:t>
            </a:r>
            <a:r>
              <a:rPr lang="en-GB" sz="2000" b="1" i="0" dirty="0" smtClean="0">
                <a:solidFill>
                  <a:srgbClr val="FF0000"/>
                </a:solidFill>
              </a:rPr>
              <a:t>probability forecast”</a:t>
            </a:r>
            <a:r>
              <a:rPr lang="en-GB" sz="2000" i="0" dirty="0" smtClean="0"/>
              <a:t>: </a:t>
            </a:r>
            <a:r>
              <a:rPr lang="en-GB" sz="2000" i="0" dirty="0"/>
              <a:t>one that can be used rationally by decision makers </a:t>
            </a:r>
            <a:r>
              <a:rPr lang="en-GB" sz="2000" i="0" dirty="0" smtClean="0"/>
              <a:t>as the probability of x (via the probability </a:t>
            </a:r>
            <a:r>
              <a:rPr lang="en-GB" sz="2000" i="0" dirty="0"/>
              <a:t>calculus</a:t>
            </a:r>
            <a:r>
              <a:rPr lang="en-GB" sz="2000" i="0" dirty="0" smtClean="0"/>
              <a:t>, the </a:t>
            </a:r>
            <a:r>
              <a:rPr lang="en-GB" sz="2000" i="0" dirty="0"/>
              <a:t>tools of decision </a:t>
            </a:r>
            <a:r>
              <a:rPr lang="en-GB" sz="2000" i="0" dirty="0" smtClean="0"/>
              <a:t>theory, </a:t>
            </a:r>
            <a:r>
              <a:rPr lang="en-GB" sz="2000" i="0" dirty="0" smtClean="0"/>
              <a:t>…)</a:t>
            </a:r>
          </a:p>
          <a:p>
            <a:endParaRPr lang="en-GB" sz="2000" i="0" dirty="0"/>
          </a:p>
          <a:p>
            <a:r>
              <a:rPr lang="en-GB" sz="2000" i="0" dirty="0" smtClean="0"/>
              <a:t>                         </a:t>
            </a:r>
            <a:r>
              <a:rPr lang="en-GB" sz="2000" b="1" i="0" dirty="0" smtClean="0">
                <a:solidFill>
                  <a:srgbClr val="00CC00"/>
                </a:solidFill>
              </a:rPr>
              <a:t>How would the novice know if he were doing badly?</a:t>
            </a:r>
            <a:endParaRPr lang="en-GB" sz="2000" b="1" i="0" dirty="0">
              <a:solidFill>
                <a:srgbClr val="00CC00"/>
              </a:solidFill>
            </a:endParaRPr>
          </a:p>
          <a:p>
            <a:endParaRPr lang="en-GB" sz="2000" i="0" dirty="0" smtClean="0"/>
          </a:p>
        </p:txBody>
      </p:sp>
    </p:spTree>
    <p:extLst>
      <p:ext uri="{BB962C8B-B14F-4D97-AF65-F5344CB8AC3E}">
        <p14:creationId xmlns:p14="http://schemas.microsoft.com/office/powerpoint/2010/main" val="441210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26" y="555625"/>
            <a:ext cx="86201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2"/>
          <p:cNvSpPr>
            <a:spLocks noChangeArrowheads="1"/>
          </p:cNvSpPr>
          <p:nvPr/>
        </p:nvSpPr>
        <p:spPr bwMode="auto">
          <a:xfrm>
            <a:off x="900113" y="404813"/>
            <a:ext cx="73136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dirty="0" smtClean="0">
                <a:solidFill>
                  <a:srgbClr val="FF5050"/>
                </a:solidFill>
              </a:rPr>
              <a:t>An Illustrative example of</a:t>
            </a:r>
            <a:r>
              <a:rPr lang="en-GB" sz="2400" b="1" dirty="0" smtClean="0">
                <a:solidFill>
                  <a:srgbClr val="FF5050"/>
                </a:solidFill>
              </a:rPr>
              <a:t> </a:t>
            </a:r>
            <a:r>
              <a:rPr lang="en-GB" sz="2400" b="1" dirty="0">
                <a:solidFill>
                  <a:srgbClr val="FF5050"/>
                </a:solidFill>
              </a:rPr>
              <a:t>the Information Deficit</a:t>
            </a:r>
          </a:p>
        </p:txBody>
      </p:sp>
      <p:sp>
        <p:nvSpPr>
          <p:cNvPr id="26627" name="Text Box 3"/>
          <p:cNvSpPr txBox="1">
            <a:spLocks noChangeArrowheads="1"/>
          </p:cNvSpPr>
          <p:nvPr/>
        </p:nvSpPr>
        <p:spPr bwMode="auto">
          <a:xfrm>
            <a:off x="0" y="1628800"/>
            <a:ext cx="9144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dirty="0">
                <a:solidFill>
                  <a:srgbClr val="000000"/>
                </a:solidFill>
              </a:rPr>
              <a:t>The Empirical Ignorance reflects the skill of the forecast in practice.</a:t>
            </a:r>
          </a:p>
          <a:p>
            <a:pPr eaLnBrk="1" hangingPunct="1"/>
            <a:endParaRPr lang="en-GB" sz="1000" dirty="0">
              <a:solidFill>
                <a:srgbClr val="000000"/>
              </a:solidFill>
            </a:endParaRPr>
          </a:p>
          <a:p>
            <a:pPr eaLnBrk="1" hangingPunct="1"/>
            <a:r>
              <a:rPr lang="en-GB" dirty="0">
                <a:solidFill>
                  <a:srgbClr val="000000"/>
                </a:solidFill>
              </a:rPr>
              <a:t>The Implied Ignorance </a:t>
            </a:r>
            <a:r>
              <a:rPr lang="en-GB" dirty="0" smtClean="0">
                <a:solidFill>
                  <a:srgbClr val="000000"/>
                </a:solidFill>
              </a:rPr>
              <a:t>is </a:t>
            </a:r>
            <a:r>
              <a:rPr lang="en-GB" dirty="0">
                <a:solidFill>
                  <a:srgbClr val="000000"/>
                </a:solidFill>
              </a:rPr>
              <a:t>the skill the forecast claims to </a:t>
            </a:r>
            <a:r>
              <a:rPr lang="en-GB" dirty="0" smtClean="0">
                <a:solidFill>
                  <a:srgbClr val="000000"/>
                </a:solidFill>
              </a:rPr>
              <a:t>have</a:t>
            </a:r>
            <a:r>
              <a:rPr lang="en-GB" dirty="0" smtClean="0">
                <a:solidFill>
                  <a:srgbClr val="000000"/>
                </a:solidFill>
              </a:rPr>
              <a:t>, averaged of forecasts.</a:t>
            </a:r>
            <a:endParaRPr lang="en-GB" dirty="0" smtClean="0">
              <a:solidFill>
                <a:srgbClr val="000000"/>
              </a:solidFill>
            </a:endParaRPr>
          </a:p>
          <a:p>
            <a:pPr eaLnBrk="1" hangingPunct="1"/>
            <a:endParaRPr lang="en-GB" sz="1200" dirty="0">
              <a:solidFill>
                <a:srgbClr val="000000"/>
              </a:solidFill>
            </a:endParaRPr>
          </a:p>
          <a:p>
            <a:pPr eaLnBrk="1" hangingPunct="1"/>
            <a:r>
              <a:rPr lang="en-GB" dirty="0" smtClean="0">
                <a:solidFill>
                  <a:srgbClr val="000000"/>
                </a:solidFill>
              </a:rPr>
              <a:t>The Expected IGN is the expectation of IGN(p(x)) </a:t>
            </a:r>
            <a:r>
              <a:rPr lang="en-GB" b="1" dirty="0" smtClean="0">
                <a:solidFill>
                  <a:srgbClr val="FF0000"/>
                </a:solidFill>
              </a:rPr>
              <a:t>if</a:t>
            </a:r>
            <a:r>
              <a:rPr lang="en-GB" dirty="0" smtClean="0">
                <a:solidFill>
                  <a:srgbClr val="000000"/>
                </a:solidFill>
              </a:rPr>
              <a:t> the outcome was drawn from p(x)</a:t>
            </a:r>
            <a:endParaRPr lang="en-GB" dirty="0">
              <a:solidFill>
                <a:srgbClr val="000000"/>
              </a:solidFill>
            </a:endParaRPr>
          </a:p>
          <a:p>
            <a:pPr eaLnBrk="1" hangingPunct="1"/>
            <a:endParaRPr lang="en-GB" dirty="0">
              <a:solidFill>
                <a:srgbClr val="000000"/>
              </a:solidFill>
            </a:endParaRPr>
          </a:p>
          <a:p>
            <a:pPr eaLnBrk="1" hangingPunct="1"/>
            <a:r>
              <a:rPr lang="en-GB" dirty="0">
                <a:solidFill>
                  <a:srgbClr val="000000"/>
                </a:solidFill>
              </a:rPr>
              <a:t>If </a:t>
            </a:r>
            <a:r>
              <a:rPr lang="en-GB" dirty="0" smtClean="0">
                <a:solidFill>
                  <a:srgbClr val="000000"/>
                </a:solidFill>
              </a:rPr>
              <a:t>these first  </a:t>
            </a:r>
            <a:r>
              <a:rPr lang="en-GB" dirty="0">
                <a:solidFill>
                  <a:srgbClr val="000000"/>
                </a:solidFill>
              </a:rPr>
              <a:t>two values differ, then there is an “Information deficit” in the forecast system, which quantifies how overconfident the forecast is. </a:t>
            </a:r>
          </a:p>
          <a:p>
            <a:pPr eaLnBrk="1" hangingPunct="1"/>
            <a:endParaRPr lang="en-GB" dirty="0">
              <a:solidFill>
                <a:srgbClr val="000000"/>
              </a:solidFill>
            </a:endParaRPr>
          </a:p>
          <a:p>
            <a:pPr eaLnBrk="1" hangingPunct="1"/>
            <a:r>
              <a:rPr lang="en-GB" b="1" dirty="0">
                <a:solidFill>
                  <a:srgbClr val="FF0000"/>
                </a:solidFill>
              </a:rPr>
              <a:t>Information Deficit</a:t>
            </a:r>
            <a:r>
              <a:rPr lang="en-GB" dirty="0">
                <a:solidFill>
                  <a:srgbClr val="000000"/>
                </a:solidFill>
              </a:rPr>
              <a:t> = Empirical IGN – Implied IGN</a:t>
            </a:r>
          </a:p>
          <a:p>
            <a:pPr eaLnBrk="1" hangingPunct="1"/>
            <a:endParaRPr lang="en-GB" sz="1400" dirty="0">
              <a:solidFill>
                <a:srgbClr val="000000"/>
              </a:solidFill>
            </a:endParaRPr>
          </a:p>
          <a:p>
            <a:pPr eaLnBrk="1" hangingPunct="1"/>
            <a:r>
              <a:rPr lang="en-GB" dirty="0">
                <a:solidFill>
                  <a:srgbClr val="000000"/>
                </a:solidFill>
              </a:rPr>
              <a:t>Unlike “Potential Predictability” the Information Deficit does not assume that the world becomes like the model: although incomplete, it can sometimes quantify overconfidence. </a:t>
            </a:r>
          </a:p>
        </p:txBody>
      </p:sp>
      <p:sp>
        <p:nvSpPr>
          <p:cNvPr id="26629" name="Rectangle 7"/>
          <p:cNvSpPr>
            <a:spLocks noChangeArrowheads="1"/>
          </p:cNvSpPr>
          <p:nvPr/>
        </p:nvSpPr>
        <p:spPr bwMode="auto">
          <a:xfrm>
            <a:off x="5652120" y="-47203"/>
            <a:ext cx="4572000"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u="sng">
                <a:solidFill>
                  <a:srgbClr val="33CCCC"/>
                </a:solidFill>
              </a:rPr>
              <a:t>Parameter Estimation Through Ignorance</a:t>
            </a:r>
            <a:r>
              <a:rPr lang="en-GB" sz="1400">
                <a:solidFill>
                  <a:srgbClr val="33CCCC"/>
                </a:solidFill>
              </a:rPr>
              <a:t>. </a:t>
            </a:r>
          </a:p>
          <a:p>
            <a:r>
              <a:rPr lang="en-GB" sz="1400">
                <a:solidFill>
                  <a:srgbClr val="000000"/>
                </a:solidFill>
              </a:rPr>
              <a:t>H. Du &amp; L. A. Smith Phys Rev E, 2012</a:t>
            </a:r>
          </a:p>
        </p:txBody>
      </p:sp>
      <p:sp>
        <p:nvSpPr>
          <p:cNvPr id="2" name="Rectangle 1"/>
          <p:cNvSpPr/>
          <p:nvPr/>
        </p:nvSpPr>
        <p:spPr>
          <a:xfrm>
            <a:off x="8118029" y="677418"/>
            <a:ext cx="5094931" cy="2677656"/>
          </a:xfrm>
          <a:prstGeom prst="rect">
            <a:avLst/>
          </a:prstGeom>
        </p:spPr>
        <p:txBody>
          <a:bodyPr wrap="square">
            <a:spAutoFit/>
          </a:bodyPr>
          <a:lstStyle/>
          <a:p>
            <a:r>
              <a:rPr lang="en-GB" i="0" dirty="0" smtClean="0">
                <a:solidFill>
                  <a:srgbClr val="000000"/>
                </a:solidFill>
              </a:rPr>
              <a:t>                 </a:t>
            </a:r>
            <a:r>
              <a:rPr lang="el-GR" i="0" dirty="0" smtClean="0">
                <a:solidFill>
                  <a:srgbClr val="000000"/>
                </a:solidFill>
              </a:rPr>
              <a:t>Σ</a:t>
            </a:r>
            <a:r>
              <a:rPr lang="en-GB" i="0" dirty="0" smtClean="0">
                <a:solidFill>
                  <a:srgbClr val="000000"/>
                </a:solidFill>
              </a:rPr>
              <a:t> p(x)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a:t>
            </a:r>
          </a:p>
          <a:p>
            <a:endParaRPr lang="en-GB" sz="1400" i="0" dirty="0" smtClean="0">
              <a:solidFill>
                <a:srgbClr val="000000"/>
              </a:solidFill>
            </a:endParaRPr>
          </a:p>
          <a:p>
            <a:r>
              <a:rPr lang="en-GB" i="0" dirty="0" smtClean="0">
                <a:solidFill>
                  <a:srgbClr val="000000"/>
                </a:solidFill>
              </a:rPr>
              <a:t>                 </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a:t>
            </a:r>
          </a:p>
          <a:p>
            <a:endParaRPr lang="en-GB" sz="1400" i="0" dirty="0" smtClean="0">
              <a:solidFill>
                <a:srgbClr val="000000"/>
              </a:solidFill>
            </a:endParaRPr>
          </a:p>
          <a:p>
            <a:r>
              <a:rPr lang="en-GB" i="0" dirty="0" smtClean="0">
                <a:solidFill>
                  <a:srgbClr val="000000"/>
                </a:solidFill>
              </a:rPr>
              <a:t>                </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(p(x)/q(x))</a:t>
            </a:r>
          </a:p>
          <a:p>
            <a:endParaRPr lang="en-GB" sz="1400" i="0" dirty="0" smtClean="0">
              <a:solidFill>
                <a:srgbClr val="000000"/>
              </a:solidFill>
            </a:endParaRPr>
          </a:p>
          <a:p>
            <a:r>
              <a:rPr lang="en-GB" i="0" dirty="0" smtClean="0">
                <a:solidFill>
                  <a:srgbClr val="000000"/>
                </a:solidFill>
              </a:rPr>
              <a:t>                   where</a:t>
            </a:r>
          </a:p>
          <a:p>
            <a:r>
              <a:rPr lang="en-GB" i="0" dirty="0" smtClean="0">
                <a:solidFill>
                  <a:srgbClr val="000000"/>
                </a:solidFill>
              </a:rPr>
              <a:t>                      p(x) a forecast probability  </a:t>
            </a:r>
          </a:p>
          <a:p>
            <a:r>
              <a:rPr lang="en-GB" i="0" dirty="0" smtClean="0">
                <a:solidFill>
                  <a:srgbClr val="000000"/>
                </a:solidFill>
              </a:rPr>
              <a:t>                      q(x) ideal forecast | information</a:t>
            </a:r>
          </a:p>
          <a:p>
            <a:r>
              <a:rPr lang="en-GB" i="0" dirty="0" smtClean="0">
                <a:solidFill>
                  <a:srgbClr val="000000"/>
                </a:solidFill>
              </a:rPr>
              <a:t>                      </a:t>
            </a:r>
            <a:r>
              <a:rPr lang="el-GR" i="0" dirty="0" smtClean="0">
                <a:solidFill>
                  <a:srgbClr val="000000"/>
                </a:solidFill>
              </a:rPr>
              <a:t>μ</a:t>
            </a:r>
            <a:r>
              <a:rPr lang="en-GB" i="0" dirty="0" smtClean="0">
                <a:solidFill>
                  <a:srgbClr val="000000"/>
                </a:solidFill>
              </a:rPr>
              <a:t>(x) “prior” or natural measure</a:t>
            </a:r>
          </a:p>
        </p:txBody>
      </p:sp>
      <p:sp>
        <p:nvSpPr>
          <p:cNvPr id="3" name="Rectangle 2"/>
          <p:cNvSpPr/>
          <p:nvPr/>
        </p:nvSpPr>
        <p:spPr>
          <a:xfrm>
            <a:off x="4556919" y="1831580"/>
            <a:ext cx="2597186" cy="369332"/>
          </a:xfrm>
          <a:prstGeom prst="rect">
            <a:avLst/>
          </a:prstGeom>
        </p:spPr>
        <p:txBody>
          <a:bodyPr wrap="none">
            <a:spAutoFit/>
          </a:bodyPr>
          <a:lstStyle/>
          <a:p>
            <a:r>
              <a:rPr lang="en-GB" i="0" dirty="0" smtClean="0">
                <a:solidFill>
                  <a:srgbClr val="000000"/>
                </a:solidFill>
              </a:rPr>
              <a:t> &lt;</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(x))&gt;</a:t>
            </a:r>
            <a:endParaRPr lang="en-GB" dirty="0">
              <a:solidFill>
                <a:srgbClr val="000000"/>
              </a:solidFill>
            </a:endParaRPr>
          </a:p>
        </p:txBody>
      </p:sp>
      <p:sp>
        <p:nvSpPr>
          <p:cNvPr id="4" name="Rectangle 3"/>
          <p:cNvSpPr/>
          <p:nvPr/>
        </p:nvSpPr>
        <p:spPr>
          <a:xfrm>
            <a:off x="5673061" y="2780928"/>
            <a:ext cx="2597186" cy="369332"/>
          </a:xfrm>
          <a:prstGeom prst="rect">
            <a:avLst/>
          </a:prstGeom>
        </p:spPr>
        <p:txBody>
          <a:bodyPr wrap="none">
            <a:spAutoFit/>
          </a:bodyPr>
          <a:lstStyle/>
          <a:p>
            <a:r>
              <a:rPr lang="en-GB" i="0" dirty="0" smtClean="0">
                <a:solidFill>
                  <a:srgbClr val="000000"/>
                </a:solidFill>
              </a:rPr>
              <a:t> &lt;</a:t>
            </a:r>
            <a:r>
              <a:rPr lang="el-GR" i="0" dirty="0" smtClean="0">
                <a:solidFill>
                  <a:srgbClr val="000000"/>
                </a:solidFill>
              </a:rPr>
              <a:t>Σ</a:t>
            </a:r>
            <a:r>
              <a:rPr lang="en-GB" i="0" dirty="0" smtClean="0">
                <a:solidFill>
                  <a:srgbClr val="000000"/>
                </a:solidFill>
              </a:rPr>
              <a:t> p(x)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(x))&gt;</a:t>
            </a:r>
            <a:endParaRPr lang="en-GB" dirty="0">
              <a:solidFill>
                <a:srgbClr val="000000"/>
              </a:solidFill>
            </a:endParaRPr>
          </a:p>
        </p:txBody>
      </p:sp>
      <p:sp>
        <p:nvSpPr>
          <p:cNvPr id="9" name="Rectangle 8"/>
          <p:cNvSpPr/>
          <p:nvPr/>
        </p:nvSpPr>
        <p:spPr>
          <a:xfrm>
            <a:off x="1475657" y="5208625"/>
            <a:ext cx="3816423" cy="923330"/>
          </a:xfrm>
          <a:prstGeom prst="rect">
            <a:avLst/>
          </a:prstGeom>
        </p:spPr>
        <p:txBody>
          <a:bodyPr wrap="square">
            <a:spAutoFit/>
          </a:bodyPr>
          <a:lstStyle/>
          <a:p>
            <a:r>
              <a:rPr lang="en-GB" b="1" i="0" dirty="0" smtClean="0">
                <a:solidFill>
                  <a:srgbClr val="0070C0"/>
                </a:solidFill>
              </a:rPr>
              <a:t>p(x) a forecast probability  </a:t>
            </a:r>
          </a:p>
          <a:p>
            <a:r>
              <a:rPr lang="en-GB" b="1" i="0" dirty="0" smtClean="0">
                <a:solidFill>
                  <a:srgbClr val="0070C0"/>
                </a:solidFill>
              </a:rPr>
              <a:t>q(x) ideal forecast | information</a:t>
            </a:r>
          </a:p>
          <a:p>
            <a:r>
              <a:rPr lang="el-GR" b="1" i="0" dirty="0" smtClean="0">
                <a:solidFill>
                  <a:srgbClr val="0070C0"/>
                </a:solidFill>
              </a:rPr>
              <a:t>μ</a:t>
            </a:r>
            <a:r>
              <a:rPr lang="en-GB" b="1" i="0" dirty="0" smtClean="0">
                <a:solidFill>
                  <a:srgbClr val="0070C0"/>
                </a:solidFill>
              </a:rPr>
              <a:t>(x) “prior” or natural measure</a:t>
            </a:r>
          </a:p>
        </p:txBody>
      </p:sp>
    </p:spTree>
    <p:extLst>
      <p:ext uri="{BB962C8B-B14F-4D97-AF65-F5344CB8AC3E}">
        <p14:creationId xmlns:p14="http://schemas.microsoft.com/office/powerpoint/2010/main" val="1777465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2749"/>
            <a:ext cx="8983662"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3302" name="Text Box 6"/>
          <p:cNvSpPr txBox="1">
            <a:spLocks noChangeArrowheads="1"/>
          </p:cNvSpPr>
          <p:nvPr/>
        </p:nvSpPr>
        <p:spPr bwMode="auto">
          <a:xfrm>
            <a:off x="179388" y="4508500"/>
            <a:ext cx="41751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i="0" dirty="0">
                <a:solidFill>
                  <a:srgbClr val="000000"/>
                </a:solidFill>
                <a:latin typeface="Arial" charset="0"/>
              </a:rPr>
              <a:t>       Perfect Model Structure</a:t>
            </a:r>
          </a:p>
          <a:p>
            <a:r>
              <a:rPr lang="en-GB" i="0" dirty="0">
                <a:solidFill>
                  <a:srgbClr val="000000"/>
                </a:solidFill>
                <a:latin typeface="Arial" charset="0"/>
              </a:rPr>
              <a:t>All Proper Scores agree</a:t>
            </a:r>
          </a:p>
          <a:p>
            <a:r>
              <a:rPr lang="en-GB" i="0" dirty="0">
                <a:solidFill>
                  <a:srgbClr val="000000"/>
                </a:solidFill>
                <a:latin typeface="Arial" charset="0"/>
              </a:rPr>
              <a:t>Data Assimilation Method Matters</a:t>
            </a:r>
          </a:p>
          <a:p>
            <a:r>
              <a:rPr lang="en-GB" i="0" dirty="0">
                <a:solidFill>
                  <a:srgbClr val="000000"/>
                </a:solidFill>
                <a:latin typeface="Arial" charset="0"/>
              </a:rPr>
              <a:t>Target </a:t>
            </a:r>
            <a:r>
              <a:rPr lang="en-GB" i="0" dirty="0" smtClean="0">
                <a:solidFill>
                  <a:srgbClr val="000000"/>
                </a:solidFill>
                <a:latin typeface="Arial" charset="0"/>
              </a:rPr>
              <a:t>uncertain (but exists)</a:t>
            </a:r>
            <a:endParaRPr lang="en-GB" i="0" dirty="0">
              <a:solidFill>
                <a:srgbClr val="000000"/>
              </a:solidFill>
              <a:latin typeface="Arial" charset="0"/>
            </a:endParaRPr>
          </a:p>
          <a:p>
            <a:r>
              <a:rPr lang="en-GB" i="0" dirty="0">
                <a:solidFill>
                  <a:srgbClr val="000000"/>
                </a:solidFill>
                <a:latin typeface="Arial" charset="0"/>
              </a:rPr>
              <a:t>Implied IGN reveals </a:t>
            </a:r>
            <a:r>
              <a:rPr lang="en-GB" i="0" dirty="0">
                <a:solidFill>
                  <a:srgbClr val="FF0000"/>
                </a:solidFill>
                <a:latin typeface="Arial" charset="0"/>
              </a:rPr>
              <a:t>information deficit</a:t>
            </a:r>
          </a:p>
        </p:txBody>
      </p:sp>
      <p:sp>
        <p:nvSpPr>
          <p:cNvPr id="823299" name="Text Box 3"/>
          <p:cNvSpPr txBox="1">
            <a:spLocks noChangeArrowheads="1"/>
          </p:cNvSpPr>
          <p:nvPr/>
        </p:nvSpPr>
        <p:spPr bwMode="auto">
          <a:xfrm>
            <a:off x="323850" y="566738"/>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Arial" charset="0"/>
              </a:rPr>
              <a:t>Empirical IGN = </a:t>
            </a:r>
            <a:r>
              <a:rPr lang="en-GB" sz="4000" i="0">
                <a:solidFill>
                  <a:srgbClr val="000000"/>
                </a:solidFill>
                <a:latin typeface="Arial" charset="0"/>
                <a:cs typeface="Arial" charset="0"/>
              </a:rPr>
              <a:t>‹</a:t>
            </a:r>
            <a:r>
              <a:rPr lang="en-GB" i="0">
                <a:solidFill>
                  <a:srgbClr val="000000"/>
                </a:solidFill>
                <a:latin typeface="Arial" charset="0"/>
              </a:rPr>
              <a:t>–log</a:t>
            </a:r>
            <a:r>
              <a:rPr lang="en-GB" i="0" baseline="-25000">
                <a:solidFill>
                  <a:srgbClr val="000000"/>
                </a:solidFill>
                <a:latin typeface="Arial" charset="0"/>
              </a:rPr>
              <a:t>2</a:t>
            </a:r>
            <a:r>
              <a:rPr lang="en-GB" i="0">
                <a:solidFill>
                  <a:srgbClr val="000000"/>
                </a:solidFill>
                <a:latin typeface="Arial" charset="0"/>
              </a:rPr>
              <a:t>p(x</a:t>
            </a:r>
            <a:r>
              <a:rPr lang="en-GB" sz="1600" i="0" baseline="-25000">
                <a:solidFill>
                  <a:srgbClr val="000000"/>
                </a:solidFill>
                <a:latin typeface="Arial" charset="0"/>
              </a:rPr>
              <a:t>obs</a:t>
            </a:r>
            <a:r>
              <a:rPr lang="en-GB" i="0">
                <a:solidFill>
                  <a:srgbClr val="000000"/>
                </a:solidFill>
                <a:latin typeface="Arial" charset="0"/>
              </a:rPr>
              <a:t>)</a:t>
            </a:r>
            <a:r>
              <a:rPr lang="en-GB" sz="4000" i="0">
                <a:solidFill>
                  <a:srgbClr val="000000"/>
                </a:solidFill>
                <a:latin typeface="Arial" charset="0"/>
              </a:rPr>
              <a:t>›</a:t>
            </a:r>
            <a:r>
              <a:rPr lang="en-GB" sz="1000" i="0">
                <a:solidFill>
                  <a:srgbClr val="000000"/>
                </a:solidFill>
                <a:latin typeface="Arial" charset="0"/>
              </a:rPr>
              <a:t>obs </a:t>
            </a:r>
            <a:r>
              <a:rPr lang="en-GB" i="0">
                <a:solidFill>
                  <a:srgbClr val="000000"/>
                </a:solidFill>
                <a:latin typeface="Arial" charset="0"/>
              </a:rPr>
              <a:t>                    Implied IGN = </a:t>
            </a:r>
            <a:r>
              <a:rPr lang="en-GB" sz="4000" i="0">
                <a:solidFill>
                  <a:srgbClr val="000000"/>
                </a:solidFill>
                <a:latin typeface="Arial" charset="0"/>
              </a:rPr>
              <a:t>‹</a:t>
            </a:r>
            <a:r>
              <a:rPr lang="en-GB" i="0">
                <a:solidFill>
                  <a:srgbClr val="000000"/>
                </a:solidFill>
                <a:latin typeface="Arial" charset="0"/>
              </a:rPr>
              <a:t>Expected IGN</a:t>
            </a:r>
            <a:r>
              <a:rPr lang="en-GB" sz="4000" i="0">
                <a:solidFill>
                  <a:srgbClr val="000000"/>
                </a:solidFill>
                <a:latin typeface="Arial" charset="0"/>
              </a:rPr>
              <a:t>›</a:t>
            </a:r>
            <a:r>
              <a:rPr lang="en-GB" sz="800" i="0">
                <a:solidFill>
                  <a:srgbClr val="000000"/>
                </a:solidFill>
                <a:latin typeface="Arial" charset="0"/>
              </a:rPr>
              <a:t>forecasts</a:t>
            </a:r>
          </a:p>
        </p:txBody>
      </p:sp>
      <p:sp>
        <p:nvSpPr>
          <p:cNvPr id="823304" name="Rectangle 8"/>
          <p:cNvSpPr>
            <a:spLocks noChangeArrowheads="1"/>
          </p:cNvSpPr>
          <p:nvPr/>
        </p:nvSpPr>
        <p:spPr bwMode="auto">
          <a:xfrm>
            <a:off x="4716463" y="1196975"/>
            <a:ext cx="4608512" cy="36004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0">
              <a:solidFill>
                <a:srgbClr val="000000"/>
              </a:solidFill>
              <a:latin typeface="Arial" charset="0"/>
            </a:endParaRPr>
          </a:p>
        </p:txBody>
      </p:sp>
      <p:sp>
        <p:nvSpPr>
          <p:cNvPr id="823298" name="Rectangle 2"/>
          <p:cNvSpPr>
            <a:spLocks noChangeArrowheads="1"/>
          </p:cNvSpPr>
          <p:nvPr/>
        </p:nvSpPr>
        <p:spPr bwMode="auto">
          <a:xfrm>
            <a:off x="900113" y="404813"/>
            <a:ext cx="79930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5050"/>
                </a:solidFill>
                <a:latin typeface="Arial" charset="0"/>
              </a:rPr>
              <a:t>Parameter Estimation: Correct Model Structure</a:t>
            </a:r>
          </a:p>
        </p:txBody>
      </p:sp>
      <p:sp>
        <p:nvSpPr>
          <p:cNvPr id="823305" name="Text Box 9"/>
          <p:cNvSpPr txBox="1">
            <a:spLocks noChangeArrowheads="1"/>
          </p:cNvSpPr>
          <p:nvPr/>
        </p:nvSpPr>
        <p:spPr bwMode="auto">
          <a:xfrm>
            <a:off x="4427538" y="1773238"/>
            <a:ext cx="471646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dirty="0">
                <a:solidFill>
                  <a:srgbClr val="000000"/>
                </a:solidFill>
                <a:latin typeface="Arial" charset="0"/>
              </a:rPr>
              <a:t>Note that the Implied IGN </a:t>
            </a:r>
            <a:endParaRPr lang="en-GB" i="0" dirty="0" smtClean="0">
              <a:solidFill>
                <a:srgbClr val="000000"/>
              </a:solidFill>
              <a:latin typeface="Arial" charset="0"/>
            </a:endParaRPr>
          </a:p>
          <a:p>
            <a:endParaRPr lang="en-GB" i="0" dirty="0">
              <a:solidFill>
                <a:srgbClr val="000000"/>
              </a:solidFill>
              <a:latin typeface="Arial" charset="0"/>
            </a:endParaRPr>
          </a:p>
          <a:p>
            <a:r>
              <a:rPr lang="en-GB" i="0" dirty="0" smtClean="0">
                <a:solidFill>
                  <a:srgbClr val="000000"/>
                </a:solidFill>
                <a:latin typeface="Arial" charset="0"/>
              </a:rPr>
              <a:t>is </a:t>
            </a:r>
            <a:r>
              <a:rPr lang="en-GB" i="0" dirty="0">
                <a:solidFill>
                  <a:srgbClr val="000000"/>
                </a:solidFill>
                <a:latin typeface="Arial" charset="0"/>
              </a:rPr>
              <a:t>less than the Empirical IGN </a:t>
            </a:r>
            <a:endParaRPr lang="en-GB" i="0" dirty="0" smtClean="0">
              <a:solidFill>
                <a:srgbClr val="000000"/>
              </a:solidFill>
              <a:latin typeface="Arial" charset="0"/>
            </a:endParaRPr>
          </a:p>
          <a:p>
            <a:endParaRPr lang="en-GB" i="0" dirty="0">
              <a:solidFill>
                <a:srgbClr val="000000"/>
              </a:solidFill>
              <a:latin typeface="Arial" charset="0"/>
            </a:endParaRPr>
          </a:p>
          <a:p>
            <a:r>
              <a:rPr lang="en-GB" i="0" dirty="0" smtClean="0">
                <a:solidFill>
                  <a:srgbClr val="000000"/>
                </a:solidFill>
                <a:latin typeface="Arial" charset="0"/>
              </a:rPr>
              <a:t>even </a:t>
            </a:r>
            <a:r>
              <a:rPr lang="en-GB" i="0" dirty="0">
                <a:solidFill>
                  <a:srgbClr val="000000"/>
                </a:solidFill>
                <a:latin typeface="Arial" charset="0"/>
              </a:rPr>
              <a:t>at the correct value of a.</a:t>
            </a:r>
          </a:p>
          <a:p>
            <a:endParaRPr lang="en-GB" i="0" dirty="0">
              <a:solidFill>
                <a:srgbClr val="000000"/>
              </a:solidFill>
              <a:latin typeface="Arial" charset="0"/>
            </a:endParaRPr>
          </a:p>
          <a:p>
            <a:r>
              <a:rPr lang="en-GB" i="0" dirty="0">
                <a:solidFill>
                  <a:srgbClr val="000000"/>
                </a:solidFill>
                <a:latin typeface="Arial" charset="0"/>
              </a:rPr>
              <a:t>This Information </a:t>
            </a:r>
            <a:r>
              <a:rPr lang="en-GB" i="0" dirty="0" smtClean="0">
                <a:solidFill>
                  <a:srgbClr val="000000"/>
                </a:solidFill>
                <a:latin typeface="Arial" charset="0"/>
              </a:rPr>
              <a:t>Deficit(s) </a:t>
            </a:r>
            <a:r>
              <a:rPr lang="en-GB" i="0" dirty="0">
                <a:solidFill>
                  <a:srgbClr val="000000"/>
                </a:solidFill>
                <a:latin typeface="Arial" charset="0"/>
              </a:rPr>
              <a:t>indicates </a:t>
            </a:r>
            <a:r>
              <a:rPr lang="en-GB" i="0" dirty="0" smtClean="0">
                <a:solidFill>
                  <a:srgbClr val="000000"/>
                </a:solidFill>
                <a:latin typeface="Arial" charset="0"/>
              </a:rPr>
              <a:t>that the (each) </a:t>
            </a:r>
            <a:r>
              <a:rPr lang="en-GB" i="0" dirty="0">
                <a:solidFill>
                  <a:srgbClr val="000000"/>
                </a:solidFill>
                <a:latin typeface="Arial" charset="0"/>
              </a:rPr>
              <a:t>forecast scheme can still be improved.</a:t>
            </a:r>
          </a:p>
          <a:p>
            <a:endParaRPr lang="en-GB" i="0" dirty="0">
              <a:solidFill>
                <a:srgbClr val="000000"/>
              </a:solidFill>
              <a:latin typeface="Arial" charset="0"/>
            </a:endParaRPr>
          </a:p>
        </p:txBody>
      </p:sp>
      <p:sp>
        <p:nvSpPr>
          <p:cNvPr id="9" name="Rectangle 8"/>
          <p:cNvSpPr/>
          <p:nvPr/>
        </p:nvSpPr>
        <p:spPr>
          <a:xfrm>
            <a:off x="4572000" y="5733256"/>
            <a:ext cx="4572000" cy="523220"/>
          </a:xfrm>
          <a:prstGeom prst="rect">
            <a:avLst/>
          </a:prstGeom>
          <a:solidFill>
            <a:schemeClr val="bg1"/>
          </a:solidFill>
        </p:spPr>
        <p:txBody>
          <a:bodyPr>
            <a:spAutoFit/>
          </a:bodyPr>
          <a:lstStyle/>
          <a:p>
            <a:r>
              <a:rPr lang="en-GB" sz="1400" i="0" dirty="0">
                <a:solidFill>
                  <a:srgbClr val="000000"/>
                </a:solidFill>
                <a:latin typeface="Arial" charset="0"/>
              </a:rPr>
              <a:t>H Du and L A Smith (2012) </a:t>
            </a:r>
            <a:r>
              <a:rPr lang="en-GB" sz="1400" i="0" dirty="0">
                <a:solidFill>
                  <a:srgbClr val="000000"/>
                </a:solidFill>
                <a:latin typeface="Arial" charset="0"/>
                <a:hlinkClick r:id="rId3" tooltip="Du&amp;Smith_PhysicsReviewE_016213_2012"/>
              </a:rPr>
              <a:t>Parameter estimation using ignorance</a:t>
            </a:r>
            <a:r>
              <a:rPr lang="en-GB" sz="1400" i="0" dirty="0">
                <a:solidFill>
                  <a:srgbClr val="000000"/>
                </a:solidFill>
                <a:latin typeface="Arial" charset="0"/>
              </a:rPr>
              <a:t> </a:t>
            </a:r>
            <a:r>
              <a:rPr lang="en-GB" sz="1400" dirty="0">
                <a:solidFill>
                  <a:srgbClr val="000000"/>
                </a:solidFill>
                <a:latin typeface="Arial" charset="0"/>
              </a:rPr>
              <a:t>Physical Review E 86, 016213</a:t>
            </a:r>
            <a:endParaRPr lang="en-GB" sz="1400" i="0" dirty="0">
              <a:solidFill>
                <a:srgbClr val="000000"/>
              </a:solidFill>
              <a:latin typeface="Arial" charset="0"/>
            </a:endParaRPr>
          </a:p>
        </p:txBody>
      </p:sp>
      <p:sp>
        <p:nvSpPr>
          <p:cNvPr id="10" name="Rectangle 9"/>
          <p:cNvSpPr/>
          <p:nvPr/>
        </p:nvSpPr>
        <p:spPr>
          <a:xfrm>
            <a:off x="5004048" y="2631998"/>
            <a:ext cx="2597186" cy="369332"/>
          </a:xfrm>
          <a:prstGeom prst="rect">
            <a:avLst/>
          </a:prstGeom>
        </p:spPr>
        <p:txBody>
          <a:bodyPr wrap="none">
            <a:spAutoFit/>
          </a:bodyPr>
          <a:lstStyle/>
          <a:p>
            <a:r>
              <a:rPr lang="en-GB" i="0" dirty="0" smtClean="0">
                <a:solidFill>
                  <a:srgbClr val="000000"/>
                </a:solidFill>
              </a:rPr>
              <a:t> &lt;</a:t>
            </a:r>
            <a:r>
              <a:rPr lang="el-GR" i="0" dirty="0" smtClean="0">
                <a:solidFill>
                  <a:srgbClr val="000000"/>
                </a:solidFill>
              </a:rPr>
              <a:t>Σ</a:t>
            </a:r>
            <a:r>
              <a:rPr lang="en-GB" i="0" dirty="0" smtClean="0">
                <a:solidFill>
                  <a:srgbClr val="000000"/>
                </a:solidFill>
              </a:rPr>
              <a:t> q(x)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(x))&gt;</a:t>
            </a:r>
            <a:endParaRPr lang="en-GB" dirty="0">
              <a:solidFill>
                <a:srgbClr val="000000"/>
              </a:solidFill>
            </a:endParaRPr>
          </a:p>
        </p:txBody>
      </p:sp>
      <p:sp>
        <p:nvSpPr>
          <p:cNvPr id="11" name="Rectangle 10"/>
          <p:cNvSpPr/>
          <p:nvPr/>
        </p:nvSpPr>
        <p:spPr>
          <a:xfrm>
            <a:off x="5004048" y="2060848"/>
            <a:ext cx="2597186" cy="369332"/>
          </a:xfrm>
          <a:prstGeom prst="rect">
            <a:avLst/>
          </a:prstGeom>
        </p:spPr>
        <p:txBody>
          <a:bodyPr wrap="none">
            <a:spAutoFit/>
          </a:bodyPr>
          <a:lstStyle/>
          <a:p>
            <a:r>
              <a:rPr lang="en-GB" i="0" dirty="0" smtClean="0">
                <a:solidFill>
                  <a:srgbClr val="000000"/>
                </a:solidFill>
              </a:rPr>
              <a:t> &lt;</a:t>
            </a:r>
            <a:r>
              <a:rPr lang="el-GR" i="0" dirty="0" smtClean="0">
                <a:solidFill>
                  <a:srgbClr val="000000"/>
                </a:solidFill>
              </a:rPr>
              <a:t>Σ</a:t>
            </a:r>
            <a:r>
              <a:rPr lang="en-GB" i="0" dirty="0" smtClean="0">
                <a:solidFill>
                  <a:srgbClr val="000000"/>
                </a:solidFill>
              </a:rPr>
              <a:t> p(x) log</a:t>
            </a:r>
            <a:r>
              <a:rPr lang="en-GB" i="0" baseline="-25000" dirty="0" smtClean="0">
                <a:solidFill>
                  <a:srgbClr val="000000"/>
                </a:solidFill>
              </a:rPr>
              <a:t>2</a:t>
            </a:r>
            <a:r>
              <a:rPr lang="en-GB" i="0" dirty="0" smtClean="0">
                <a:solidFill>
                  <a:srgbClr val="000000"/>
                </a:solidFill>
              </a:rPr>
              <a:t>(p(x)/</a:t>
            </a:r>
            <a:r>
              <a:rPr lang="el-GR" i="0" dirty="0" smtClean="0">
                <a:solidFill>
                  <a:srgbClr val="000000"/>
                </a:solidFill>
              </a:rPr>
              <a:t>μ</a:t>
            </a:r>
            <a:r>
              <a:rPr lang="en-GB" i="0" dirty="0" smtClean="0">
                <a:solidFill>
                  <a:srgbClr val="000000"/>
                </a:solidFill>
              </a:rPr>
              <a:t>(x))&gt;</a:t>
            </a:r>
            <a:endParaRPr lang="en-GB" dirty="0">
              <a:solidFill>
                <a:srgbClr val="000000"/>
              </a:solidFill>
            </a:endParaRPr>
          </a:p>
        </p:txBody>
      </p:sp>
    </p:spTree>
    <p:extLst>
      <p:ext uri="{BB962C8B-B14F-4D97-AF65-F5344CB8AC3E}">
        <p14:creationId xmlns:p14="http://schemas.microsoft.com/office/powerpoint/2010/main" val="756158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3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ChangeArrowheads="1"/>
          </p:cNvSpPr>
          <p:nvPr/>
        </p:nvSpPr>
        <p:spPr bwMode="auto">
          <a:xfrm>
            <a:off x="900113" y="404813"/>
            <a:ext cx="79930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dirty="0" smtClean="0">
                <a:solidFill>
                  <a:srgbClr val="FF5050"/>
                </a:solidFill>
                <a:latin typeface="Arial" charset="0"/>
              </a:rPr>
              <a:t>But what is my model is structurally imperfect?</a:t>
            </a:r>
          </a:p>
          <a:p>
            <a:r>
              <a:rPr lang="en-GB" sz="2400" b="1" i="0" dirty="0" smtClean="0">
                <a:solidFill>
                  <a:srgbClr val="FF5050"/>
                </a:solidFill>
                <a:latin typeface="Arial" charset="0"/>
              </a:rPr>
              <a:t>Parameter </a:t>
            </a:r>
            <a:r>
              <a:rPr lang="en-GB" sz="2400" b="1" i="0" dirty="0">
                <a:solidFill>
                  <a:srgbClr val="FF5050"/>
                </a:solidFill>
                <a:latin typeface="Arial" charset="0"/>
              </a:rPr>
              <a:t>Estimation: Imperfect  Model Structure</a:t>
            </a:r>
          </a:p>
        </p:txBody>
      </p:sp>
      <p:pic>
        <p:nvPicPr>
          <p:cNvPr id="928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46175"/>
            <a:ext cx="8983662"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8774" name="Text Box 6"/>
          <p:cNvSpPr txBox="1">
            <a:spLocks noChangeArrowheads="1"/>
          </p:cNvSpPr>
          <p:nvPr/>
        </p:nvSpPr>
        <p:spPr bwMode="auto">
          <a:xfrm>
            <a:off x="323850" y="566738"/>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dirty="0">
                <a:solidFill>
                  <a:srgbClr val="000000"/>
                </a:solidFill>
                <a:latin typeface="Arial" charset="0"/>
              </a:rPr>
              <a:t>Empirical IGN = </a:t>
            </a:r>
            <a:r>
              <a:rPr lang="en-GB" sz="4000" i="0" dirty="0">
                <a:solidFill>
                  <a:srgbClr val="000000"/>
                </a:solidFill>
                <a:latin typeface="Arial" charset="0"/>
                <a:cs typeface="Arial" charset="0"/>
              </a:rPr>
              <a:t>‹</a:t>
            </a:r>
            <a:r>
              <a:rPr lang="en-GB" i="0" dirty="0">
                <a:solidFill>
                  <a:srgbClr val="000000"/>
                </a:solidFill>
                <a:latin typeface="Arial" charset="0"/>
              </a:rPr>
              <a:t>–log</a:t>
            </a:r>
            <a:r>
              <a:rPr lang="en-GB" i="0" baseline="-25000" dirty="0">
                <a:solidFill>
                  <a:srgbClr val="000000"/>
                </a:solidFill>
                <a:latin typeface="Arial" charset="0"/>
              </a:rPr>
              <a:t>2</a:t>
            </a:r>
            <a:r>
              <a:rPr lang="en-GB" i="0" dirty="0">
                <a:solidFill>
                  <a:srgbClr val="000000"/>
                </a:solidFill>
                <a:latin typeface="Arial" charset="0"/>
              </a:rPr>
              <a:t>p(</a:t>
            </a:r>
            <a:r>
              <a:rPr lang="en-GB" i="0" dirty="0" err="1">
                <a:solidFill>
                  <a:srgbClr val="000000"/>
                </a:solidFill>
                <a:latin typeface="Arial" charset="0"/>
              </a:rPr>
              <a:t>x</a:t>
            </a:r>
            <a:r>
              <a:rPr lang="en-GB" sz="1600" i="0" baseline="-25000" dirty="0" err="1">
                <a:solidFill>
                  <a:srgbClr val="000000"/>
                </a:solidFill>
                <a:latin typeface="Arial" charset="0"/>
              </a:rPr>
              <a:t>obs</a:t>
            </a:r>
            <a:r>
              <a:rPr lang="en-GB" i="0" dirty="0">
                <a:solidFill>
                  <a:srgbClr val="000000"/>
                </a:solidFill>
                <a:latin typeface="Arial" charset="0"/>
              </a:rPr>
              <a:t>)</a:t>
            </a:r>
            <a:r>
              <a:rPr lang="en-GB" sz="4000" i="0" dirty="0">
                <a:solidFill>
                  <a:srgbClr val="000000"/>
                </a:solidFill>
                <a:latin typeface="Arial" charset="0"/>
              </a:rPr>
              <a:t>›</a:t>
            </a:r>
            <a:r>
              <a:rPr lang="en-GB" sz="1000" i="0" dirty="0" err="1">
                <a:solidFill>
                  <a:srgbClr val="000000"/>
                </a:solidFill>
                <a:latin typeface="Arial" charset="0"/>
              </a:rPr>
              <a:t>obs</a:t>
            </a:r>
            <a:r>
              <a:rPr lang="en-GB" sz="1000" i="0" dirty="0">
                <a:solidFill>
                  <a:srgbClr val="000000"/>
                </a:solidFill>
                <a:latin typeface="Arial" charset="0"/>
              </a:rPr>
              <a:t> </a:t>
            </a:r>
            <a:r>
              <a:rPr lang="en-GB" i="0" dirty="0">
                <a:solidFill>
                  <a:srgbClr val="000000"/>
                </a:solidFill>
                <a:latin typeface="Arial" charset="0"/>
              </a:rPr>
              <a:t>                    Implied IGN = </a:t>
            </a:r>
            <a:r>
              <a:rPr lang="en-GB" sz="4000" i="0" dirty="0">
                <a:solidFill>
                  <a:srgbClr val="000000"/>
                </a:solidFill>
                <a:latin typeface="Arial" charset="0"/>
              </a:rPr>
              <a:t>‹</a:t>
            </a:r>
            <a:r>
              <a:rPr lang="en-GB" i="0" dirty="0">
                <a:solidFill>
                  <a:srgbClr val="000000"/>
                </a:solidFill>
                <a:latin typeface="Arial" charset="0"/>
              </a:rPr>
              <a:t>Expected </a:t>
            </a:r>
            <a:r>
              <a:rPr lang="en-GB" i="0" dirty="0" err="1">
                <a:solidFill>
                  <a:srgbClr val="000000"/>
                </a:solidFill>
                <a:latin typeface="Arial" charset="0"/>
              </a:rPr>
              <a:t>IGN</a:t>
            </a:r>
            <a:r>
              <a:rPr lang="en-GB" sz="4000" i="0" dirty="0" err="1">
                <a:solidFill>
                  <a:srgbClr val="000000"/>
                </a:solidFill>
                <a:latin typeface="Arial" charset="0"/>
              </a:rPr>
              <a:t>›</a:t>
            </a:r>
            <a:r>
              <a:rPr lang="en-GB" sz="800" i="0" dirty="0" err="1">
                <a:solidFill>
                  <a:srgbClr val="000000"/>
                </a:solidFill>
                <a:latin typeface="Arial" charset="0"/>
              </a:rPr>
              <a:t>forecasts</a:t>
            </a:r>
            <a:endParaRPr lang="en-GB" sz="800" i="0" dirty="0">
              <a:solidFill>
                <a:srgbClr val="000000"/>
              </a:solidFill>
              <a:latin typeface="Arial" charset="0"/>
            </a:endParaRPr>
          </a:p>
        </p:txBody>
      </p:sp>
      <p:pic>
        <p:nvPicPr>
          <p:cNvPr id="9287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700042"/>
            <a:ext cx="71294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8777" name="Rectangle 9"/>
          <p:cNvSpPr>
            <a:spLocks noChangeArrowheads="1"/>
          </p:cNvSpPr>
          <p:nvPr/>
        </p:nvSpPr>
        <p:spPr bwMode="auto">
          <a:xfrm>
            <a:off x="179388" y="1196975"/>
            <a:ext cx="4608512" cy="36004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0" dirty="0">
              <a:solidFill>
                <a:srgbClr val="000000"/>
              </a:solidFill>
              <a:latin typeface="Arial" charset="0"/>
            </a:endParaRPr>
          </a:p>
        </p:txBody>
      </p:sp>
      <p:sp>
        <p:nvSpPr>
          <p:cNvPr id="8" name="Rectangle 7"/>
          <p:cNvSpPr/>
          <p:nvPr/>
        </p:nvSpPr>
        <p:spPr>
          <a:xfrm>
            <a:off x="4572000" y="6093296"/>
            <a:ext cx="4572000" cy="523220"/>
          </a:xfrm>
          <a:prstGeom prst="rect">
            <a:avLst/>
          </a:prstGeom>
        </p:spPr>
        <p:txBody>
          <a:bodyPr>
            <a:spAutoFit/>
          </a:bodyPr>
          <a:lstStyle/>
          <a:p>
            <a:r>
              <a:rPr lang="en-GB" sz="1400" i="0" dirty="0">
                <a:solidFill>
                  <a:srgbClr val="000000"/>
                </a:solidFill>
                <a:latin typeface="Arial" charset="0"/>
              </a:rPr>
              <a:t>H Du and L A Smith (2012) </a:t>
            </a:r>
            <a:r>
              <a:rPr lang="en-GB" sz="1400" i="0" dirty="0">
                <a:solidFill>
                  <a:srgbClr val="000000"/>
                </a:solidFill>
                <a:latin typeface="Arial" charset="0"/>
                <a:hlinkClick r:id="rId4" tooltip="Du&amp;Smith_PhysicsReviewE_016213_2012"/>
              </a:rPr>
              <a:t>Parameter estimation using ignorance</a:t>
            </a:r>
            <a:r>
              <a:rPr lang="en-GB" sz="1400" i="0" dirty="0">
                <a:solidFill>
                  <a:srgbClr val="000000"/>
                </a:solidFill>
                <a:latin typeface="Arial" charset="0"/>
              </a:rPr>
              <a:t> </a:t>
            </a:r>
            <a:r>
              <a:rPr lang="en-GB" sz="1400" dirty="0">
                <a:solidFill>
                  <a:srgbClr val="000000"/>
                </a:solidFill>
                <a:latin typeface="Arial" charset="0"/>
              </a:rPr>
              <a:t>Physical Review E 86, 016213</a:t>
            </a:r>
            <a:endParaRPr lang="en-GB" sz="1400" i="0" dirty="0">
              <a:solidFill>
                <a:srgbClr val="000000"/>
              </a:solidFill>
              <a:latin typeface="Arial" charset="0"/>
            </a:endParaRPr>
          </a:p>
        </p:txBody>
      </p:sp>
      <p:sp>
        <p:nvSpPr>
          <p:cNvPr id="2" name="TextBox 1"/>
          <p:cNvSpPr txBox="1"/>
          <p:nvPr/>
        </p:nvSpPr>
        <p:spPr>
          <a:xfrm>
            <a:off x="1259632" y="4252313"/>
            <a:ext cx="2710999" cy="369332"/>
          </a:xfrm>
          <a:prstGeom prst="rect">
            <a:avLst/>
          </a:prstGeom>
          <a:noFill/>
        </p:spPr>
        <p:txBody>
          <a:bodyPr wrap="none" rtlCol="0">
            <a:spAutoFit/>
          </a:bodyPr>
          <a:lstStyle/>
          <a:p>
            <a:r>
              <a:rPr lang="en-GB" b="1" i="0" dirty="0" smtClean="0">
                <a:solidFill>
                  <a:srgbClr val="FF0000"/>
                </a:solidFill>
              </a:rPr>
              <a:t>Structural Model Error:</a:t>
            </a:r>
            <a:endParaRPr lang="en-GB" b="1" i="0" dirty="0">
              <a:solidFill>
                <a:srgbClr val="FF0000"/>
              </a:solidFill>
            </a:endParaRPr>
          </a:p>
        </p:txBody>
      </p:sp>
    </p:spTree>
    <p:extLst>
      <p:ext uri="{BB962C8B-B14F-4D97-AF65-F5344CB8AC3E}">
        <p14:creationId xmlns:p14="http://schemas.microsoft.com/office/powerpoint/2010/main" val="4219650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TextBox 2"/>
          <p:cNvSpPr txBox="1"/>
          <p:nvPr/>
        </p:nvSpPr>
        <p:spPr>
          <a:xfrm>
            <a:off x="971600" y="836712"/>
            <a:ext cx="7330853" cy="1015663"/>
          </a:xfrm>
          <a:prstGeom prst="rect">
            <a:avLst/>
          </a:prstGeom>
          <a:noFill/>
        </p:spPr>
        <p:txBody>
          <a:bodyPr wrap="none" rtlCol="0">
            <a:spAutoFit/>
          </a:bodyPr>
          <a:lstStyle/>
          <a:p>
            <a:r>
              <a:rPr lang="en-GB" sz="2000" b="1" i="0" dirty="0" smtClean="0">
                <a:solidFill>
                  <a:srgbClr val="00CC00"/>
                </a:solidFill>
              </a:rPr>
              <a:t>A climate scientis</a:t>
            </a:r>
            <a:r>
              <a:rPr lang="en-GB" sz="2000" b="1" i="0" dirty="0" smtClean="0">
                <a:solidFill>
                  <a:srgbClr val="00CC00"/>
                </a:solidFill>
              </a:rPr>
              <a:t>t turns to a policy maker and says:</a:t>
            </a:r>
          </a:p>
          <a:p>
            <a:r>
              <a:rPr lang="en-GB" sz="2000" b="1" i="0" dirty="0" smtClean="0">
                <a:solidFill>
                  <a:srgbClr val="00CC00"/>
                </a:solidFill>
              </a:rPr>
              <a:t>“Our </a:t>
            </a:r>
            <a:r>
              <a:rPr lang="en-GB" sz="2000" b="1" i="0" dirty="0" smtClean="0">
                <a:solidFill>
                  <a:srgbClr val="00CC00"/>
                </a:solidFill>
              </a:rPr>
              <a:t>climate model is broken”</a:t>
            </a:r>
          </a:p>
          <a:p>
            <a:r>
              <a:rPr lang="en-GB" sz="2000" b="1" i="0" dirty="0" smtClean="0">
                <a:solidFill>
                  <a:srgbClr val="00CC00"/>
                </a:solidFill>
              </a:rPr>
              <a:t>“Have you tried tuning it </a:t>
            </a:r>
            <a:r>
              <a:rPr lang="en-GB" sz="2000" b="1" i="0" dirty="0" smtClean="0">
                <a:solidFill>
                  <a:srgbClr val="00CC00"/>
                </a:solidFill>
              </a:rPr>
              <a:t>off </a:t>
            </a:r>
            <a:r>
              <a:rPr lang="en-GB" sz="2000" b="1" i="0" dirty="0" smtClean="0">
                <a:solidFill>
                  <a:srgbClr val="00CC00"/>
                </a:solidFill>
              </a:rPr>
              <a:t>and turning it back on again?”</a:t>
            </a:r>
            <a:endParaRPr lang="en-GB" sz="2000" b="1" i="0" dirty="0">
              <a:solidFill>
                <a:srgbClr val="00CC00"/>
              </a:solidFill>
            </a:endParaRPr>
          </a:p>
        </p:txBody>
      </p:sp>
      <p:sp>
        <p:nvSpPr>
          <p:cNvPr id="4" name="TextBox 3"/>
          <p:cNvSpPr txBox="1"/>
          <p:nvPr/>
        </p:nvSpPr>
        <p:spPr>
          <a:xfrm>
            <a:off x="971600" y="2001034"/>
            <a:ext cx="6649577" cy="707886"/>
          </a:xfrm>
          <a:prstGeom prst="rect">
            <a:avLst/>
          </a:prstGeom>
          <a:noFill/>
        </p:spPr>
        <p:txBody>
          <a:bodyPr wrap="none" rtlCol="0">
            <a:spAutoFit/>
          </a:bodyPr>
          <a:lstStyle/>
          <a:p>
            <a:r>
              <a:rPr lang="en-GB" sz="2000" b="1" i="0" dirty="0" smtClean="0">
                <a:solidFill>
                  <a:srgbClr val="00CC00"/>
                </a:solidFill>
              </a:rPr>
              <a:t>The next day , the policy maker comes over and says</a:t>
            </a:r>
          </a:p>
          <a:p>
            <a:r>
              <a:rPr lang="en-GB" sz="2000" b="1" i="0" dirty="0" smtClean="0">
                <a:solidFill>
                  <a:srgbClr val="00CC00"/>
                </a:solidFill>
              </a:rPr>
              <a:t>“Our </a:t>
            </a:r>
            <a:r>
              <a:rPr lang="en-GB" sz="2000" b="1" i="0" dirty="0" smtClean="0">
                <a:solidFill>
                  <a:srgbClr val="00CC00"/>
                </a:solidFill>
              </a:rPr>
              <a:t>government is broken</a:t>
            </a:r>
            <a:r>
              <a:rPr lang="en-GB" sz="2000" b="1" i="0" dirty="0" smtClean="0">
                <a:solidFill>
                  <a:srgbClr val="00CC00"/>
                </a:solidFill>
              </a:rPr>
              <a:t>”</a:t>
            </a:r>
            <a:endParaRPr lang="en-GB" sz="2000" b="1" i="0" dirty="0" smtClean="0">
              <a:solidFill>
                <a:srgbClr val="00CC00"/>
              </a:solidFill>
            </a:endParaRPr>
          </a:p>
        </p:txBody>
      </p:sp>
      <p:sp>
        <p:nvSpPr>
          <p:cNvPr id="5" name="TextBox 4"/>
          <p:cNvSpPr txBox="1"/>
          <p:nvPr/>
        </p:nvSpPr>
        <p:spPr>
          <a:xfrm>
            <a:off x="35496" y="3067213"/>
            <a:ext cx="9289032" cy="3170099"/>
          </a:xfrm>
          <a:prstGeom prst="rect">
            <a:avLst/>
          </a:prstGeom>
          <a:noFill/>
        </p:spPr>
        <p:txBody>
          <a:bodyPr wrap="square" rtlCol="0">
            <a:spAutoFit/>
          </a:bodyPr>
          <a:lstStyle/>
          <a:p>
            <a:r>
              <a:rPr lang="en-GB" sz="2000" i="0" dirty="0"/>
              <a:t>C</a:t>
            </a:r>
            <a:r>
              <a:rPr lang="en-GB" sz="2000" i="0" dirty="0" smtClean="0"/>
              <a:t>limate </a:t>
            </a:r>
            <a:r>
              <a:rPr lang="en-GB" sz="2000" i="0" dirty="0" smtClean="0"/>
              <a:t>science </a:t>
            </a:r>
            <a:r>
              <a:rPr lang="en-GB" sz="2000" i="0" dirty="0" smtClean="0"/>
              <a:t>in support of policy making could benefit from something </a:t>
            </a:r>
            <a:r>
              <a:rPr lang="en-GB" sz="2000" i="0" dirty="0" smtClean="0"/>
              <a:t>more.</a:t>
            </a:r>
          </a:p>
          <a:p>
            <a:r>
              <a:rPr lang="en-GB" sz="2000" i="0" dirty="0" smtClean="0"/>
              <a:t>Over the next hour, I am going to suggest that:</a:t>
            </a:r>
          </a:p>
          <a:p>
            <a:pPr marL="742950" lvl="1" indent="-285750">
              <a:buFont typeface="Arial" panose="020B0604020202020204" pitchFamily="34" charset="0"/>
              <a:buChar char="•"/>
            </a:pPr>
            <a:r>
              <a:rPr lang="en-GB" sz="2000" i="0" dirty="0" smtClean="0"/>
              <a:t>we do not know the space and time scales on which today’s climate </a:t>
            </a:r>
            <a:r>
              <a:rPr lang="en-GB" sz="2000" i="0" dirty="0" smtClean="0"/>
              <a:t>simulations are informative for adaptation.</a:t>
            </a:r>
            <a:endParaRPr lang="en-GB" sz="2000" i="0" dirty="0" smtClean="0"/>
          </a:p>
          <a:p>
            <a:pPr marL="742950" lvl="1" indent="-285750">
              <a:buFont typeface="Arial" panose="020B0604020202020204" pitchFamily="34" charset="0"/>
              <a:buChar char="•"/>
            </a:pPr>
            <a:r>
              <a:rPr lang="en-GB" sz="2000" i="0" dirty="0" smtClean="0"/>
              <a:t>significant improvement requires re-design, not mere reinterpretation.</a:t>
            </a:r>
          </a:p>
          <a:p>
            <a:pPr marL="742950" lvl="1" indent="-285750">
              <a:buFont typeface="Arial" panose="020B0604020202020204" pitchFamily="34" charset="0"/>
              <a:buChar char="•"/>
            </a:pPr>
            <a:r>
              <a:rPr lang="en-GB" sz="2000" i="0" dirty="0" smtClean="0"/>
              <a:t>2002 was the time to discuss this in public, but now is better than later.</a:t>
            </a:r>
          </a:p>
          <a:p>
            <a:pPr marL="742950" lvl="1" indent="-285750">
              <a:buFont typeface="Arial" panose="020B0604020202020204" pitchFamily="34" charset="0"/>
              <a:buChar char="•"/>
            </a:pPr>
            <a:r>
              <a:rPr lang="en-GB" sz="2000" i="0" dirty="0" smtClean="0"/>
              <a:t>the ocean should justify more attention (both </a:t>
            </a:r>
            <a:r>
              <a:rPr lang="en-GB" sz="2000" i="0" dirty="0" err="1" smtClean="0"/>
              <a:t>obs</a:t>
            </a:r>
            <a:r>
              <a:rPr lang="en-GB" sz="2000" i="0" dirty="0" smtClean="0"/>
              <a:t> and </a:t>
            </a:r>
            <a:r>
              <a:rPr lang="en-GB" sz="2000" i="0" dirty="0" err="1" smtClean="0"/>
              <a:t>cpu</a:t>
            </a:r>
            <a:r>
              <a:rPr lang="en-GB" sz="2000" i="0" dirty="0" smtClean="0"/>
              <a:t>).</a:t>
            </a:r>
            <a:endParaRPr lang="en-GB" sz="2000" i="0" dirty="0" smtClean="0"/>
          </a:p>
          <a:p>
            <a:r>
              <a:rPr lang="en-GB" sz="2000" i="0" dirty="0" smtClean="0"/>
              <a:t>and</a:t>
            </a:r>
          </a:p>
          <a:p>
            <a:pPr marL="742950" lvl="1" indent="-285750">
              <a:buFont typeface="Arial" panose="020B0604020202020204" pitchFamily="34" charset="0"/>
              <a:buChar char="•"/>
            </a:pPr>
            <a:r>
              <a:rPr lang="en-GB" sz="2000" i="0" dirty="0" smtClean="0"/>
              <a:t>there is a way forward, which is arguably safer, protects the credibility of science, and yields better policy and decision support. (?and science?)</a:t>
            </a:r>
            <a:endParaRPr lang="en-GB" sz="2000" i="0" dirty="0"/>
          </a:p>
        </p:txBody>
      </p:sp>
      <p:sp>
        <p:nvSpPr>
          <p:cNvPr id="6" name="TextBox 5"/>
          <p:cNvSpPr txBox="1"/>
          <p:nvPr/>
        </p:nvSpPr>
        <p:spPr>
          <a:xfrm>
            <a:off x="985563" y="2596842"/>
            <a:ext cx="7330853" cy="400110"/>
          </a:xfrm>
          <a:prstGeom prst="rect">
            <a:avLst/>
          </a:prstGeom>
          <a:noFill/>
        </p:spPr>
        <p:txBody>
          <a:bodyPr wrap="none" rtlCol="0">
            <a:spAutoFit/>
          </a:bodyPr>
          <a:lstStyle/>
          <a:p>
            <a:r>
              <a:rPr lang="en-GB" sz="2000" b="1" i="0" dirty="0" smtClean="0">
                <a:solidFill>
                  <a:srgbClr val="99FF66"/>
                </a:solidFill>
              </a:rPr>
              <a:t>“</a:t>
            </a:r>
            <a:r>
              <a:rPr lang="en-GB" sz="2000" b="1" i="0" dirty="0" smtClean="0">
                <a:solidFill>
                  <a:srgbClr val="99FF66"/>
                </a:solidFill>
              </a:rPr>
              <a:t>Have you tried tuning it </a:t>
            </a:r>
            <a:r>
              <a:rPr lang="en-GB" sz="2000" b="1" i="0" dirty="0" smtClean="0">
                <a:solidFill>
                  <a:srgbClr val="99FF66"/>
                </a:solidFill>
              </a:rPr>
              <a:t>off </a:t>
            </a:r>
            <a:r>
              <a:rPr lang="en-GB" sz="2000" b="1" i="0" dirty="0" smtClean="0">
                <a:solidFill>
                  <a:srgbClr val="99FF66"/>
                </a:solidFill>
              </a:rPr>
              <a:t>and turning it back on again?”</a:t>
            </a:r>
            <a:endParaRPr lang="en-GB" sz="2000" b="1" i="0" dirty="0">
              <a:solidFill>
                <a:srgbClr val="99FF66"/>
              </a:solidFill>
            </a:endParaRPr>
          </a:p>
        </p:txBody>
      </p:sp>
    </p:spTree>
    <p:extLst>
      <p:ext uri="{BB962C8B-B14F-4D97-AF65-F5344CB8AC3E}">
        <p14:creationId xmlns:p14="http://schemas.microsoft.com/office/powerpoint/2010/main" val="41426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ChangeArrowheads="1"/>
          </p:cNvSpPr>
          <p:nvPr/>
        </p:nvSpPr>
        <p:spPr bwMode="auto">
          <a:xfrm>
            <a:off x="900113" y="404813"/>
            <a:ext cx="79930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5050"/>
                </a:solidFill>
                <a:latin typeface="Arial" charset="0"/>
              </a:rPr>
              <a:t>Parameter Estimation: IGN in the Logistic Map Model</a:t>
            </a:r>
          </a:p>
        </p:txBody>
      </p:sp>
      <p:pic>
        <p:nvPicPr>
          <p:cNvPr id="927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46175"/>
            <a:ext cx="8983662"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7748" name="Text Box 4"/>
          <p:cNvSpPr txBox="1">
            <a:spLocks noChangeArrowheads="1"/>
          </p:cNvSpPr>
          <p:nvPr/>
        </p:nvSpPr>
        <p:spPr bwMode="auto">
          <a:xfrm>
            <a:off x="5291583" y="4482986"/>
            <a:ext cx="3744913" cy="1754326"/>
          </a:xfrm>
          <a:prstGeom prst="rect">
            <a:avLst/>
          </a:prstGeom>
          <a:solidFill>
            <a:schemeClr val="bg1"/>
          </a:solidFill>
          <a:ln>
            <a:noFill/>
          </a:ln>
          <a:effectLst/>
          <a:extLst/>
        </p:spPr>
        <p:txBody>
          <a:bodyPr>
            <a:spAutoFit/>
          </a:bodyPr>
          <a:lstStyle/>
          <a:p>
            <a:r>
              <a:rPr lang="en-GB" b="1" i="0" dirty="0">
                <a:solidFill>
                  <a:srgbClr val="000000"/>
                </a:solidFill>
                <a:latin typeface="Arial" charset="0"/>
              </a:rPr>
              <a:t>       Imperfect Model Structure</a:t>
            </a:r>
          </a:p>
          <a:p>
            <a:r>
              <a:rPr lang="en-GB" i="0" dirty="0">
                <a:solidFill>
                  <a:srgbClr val="000000"/>
                </a:solidFill>
                <a:latin typeface="Arial" charset="0"/>
              </a:rPr>
              <a:t>Score matters</a:t>
            </a:r>
          </a:p>
          <a:p>
            <a:r>
              <a:rPr lang="en-GB" i="0" dirty="0">
                <a:solidFill>
                  <a:srgbClr val="000000"/>
                </a:solidFill>
                <a:latin typeface="Arial" charset="0"/>
              </a:rPr>
              <a:t>DA Method </a:t>
            </a:r>
            <a:r>
              <a:rPr lang="en-GB" i="0" dirty="0" smtClean="0">
                <a:solidFill>
                  <a:srgbClr val="000000"/>
                </a:solidFill>
                <a:latin typeface="Arial" charset="0"/>
              </a:rPr>
              <a:t>matters</a:t>
            </a:r>
          </a:p>
          <a:p>
            <a:r>
              <a:rPr lang="en-GB" i="0" dirty="0" smtClean="0">
                <a:solidFill>
                  <a:srgbClr val="FF0000"/>
                </a:solidFill>
                <a:latin typeface="Arial" charset="0"/>
              </a:rPr>
              <a:t>Lead-time matters</a:t>
            </a:r>
            <a:endParaRPr lang="en-GB" i="0" dirty="0">
              <a:solidFill>
                <a:srgbClr val="FF0000"/>
              </a:solidFill>
              <a:latin typeface="Arial" charset="0"/>
            </a:endParaRPr>
          </a:p>
          <a:p>
            <a:r>
              <a:rPr lang="en-GB" i="0" dirty="0">
                <a:solidFill>
                  <a:srgbClr val="FF0000"/>
                </a:solidFill>
                <a:latin typeface="Arial" charset="0"/>
              </a:rPr>
              <a:t>Target indeterminate </a:t>
            </a:r>
            <a:r>
              <a:rPr lang="en-GB" i="0" dirty="0" smtClean="0">
                <a:solidFill>
                  <a:srgbClr val="000000"/>
                </a:solidFill>
                <a:latin typeface="Arial" charset="0"/>
              </a:rPr>
              <a:t>(none exists)</a:t>
            </a:r>
            <a:endParaRPr lang="en-GB" i="0" dirty="0">
              <a:solidFill>
                <a:srgbClr val="000000"/>
              </a:solidFill>
              <a:latin typeface="Arial" charset="0"/>
            </a:endParaRPr>
          </a:p>
          <a:p>
            <a:r>
              <a:rPr lang="en-GB" i="0" dirty="0">
                <a:solidFill>
                  <a:srgbClr val="000000"/>
                </a:solidFill>
                <a:latin typeface="Arial" charset="0"/>
              </a:rPr>
              <a:t>Implied IGN reveals info deficit</a:t>
            </a:r>
          </a:p>
        </p:txBody>
      </p:sp>
      <p:sp>
        <p:nvSpPr>
          <p:cNvPr id="927749" name="Text Box 5"/>
          <p:cNvSpPr txBox="1">
            <a:spLocks noChangeArrowheads="1"/>
          </p:cNvSpPr>
          <p:nvPr/>
        </p:nvSpPr>
        <p:spPr bwMode="auto">
          <a:xfrm>
            <a:off x="179388" y="4508500"/>
            <a:ext cx="41751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b="1" i="0" dirty="0">
                <a:solidFill>
                  <a:srgbClr val="000000"/>
                </a:solidFill>
                <a:latin typeface="Arial" charset="0"/>
              </a:rPr>
              <a:t>       Perfect Model Structure</a:t>
            </a:r>
          </a:p>
          <a:p>
            <a:r>
              <a:rPr lang="en-GB" i="0" dirty="0">
                <a:solidFill>
                  <a:srgbClr val="000000"/>
                </a:solidFill>
                <a:latin typeface="Arial" charset="0"/>
              </a:rPr>
              <a:t>All Proper Scores agree</a:t>
            </a:r>
          </a:p>
          <a:p>
            <a:r>
              <a:rPr lang="en-GB" i="0" dirty="0">
                <a:solidFill>
                  <a:srgbClr val="000000"/>
                </a:solidFill>
                <a:latin typeface="Arial" charset="0"/>
              </a:rPr>
              <a:t>DA Method Matters</a:t>
            </a:r>
          </a:p>
          <a:p>
            <a:r>
              <a:rPr lang="en-GB" i="0" dirty="0">
                <a:solidFill>
                  <a:srgbClr val="000000"/>
                </a:solidFill>
                <a:latin typeface="Arial" charset="0"/>
              </a:rPr>
              <a:t>Target </a:t>
            </a:r>
            <a:r>
              <a:rPr lang="en-GB" i="0" dirty="0" smtClean="0">
                <a:solidFill>
                  <a:srgbClr val="000000"/>
                </a:solidFill>
                <a:latin typeface="Arial" charset="0"/>
              </a:rPr>
              <a:t>uncertain </a:t>
            </a:r>
            <a:r>
              <a:rPr lang="en-GB" i="0" dirty="0">
                <a:solidFill>
                  <a:srgbClr val="000000"/>
                </a:solidFill>
                <a:latin typeface="Arial" charset="0"/>
              </a:rPr>
              <a:t>(but exists)</a:t>
            </a:r>
          </a:p>
          <a:p>
            <a:r>
              <a:rPr lang="en-GB" i="0" dirty="0" smtClean="0">
                <a:solidFill>
                  <a:srgbClr val="000000"/>
                </a:solidFill>
                <a:latin typeface="Arial" charset="0"/>
              </a:rPr>
              <a:t>Implied </a:t>
            </a:r>
            <a:r>
              <a:rPr lang="en-GB" i="0" dirty="0">
                <a:solidFill>
                  <a:srgbClr val="000000"/>
                </a:solidFill>
                <a:latin typeface="Arial" charset="0"/>
              </a:rPr>
              <a:t>IGN reveals information deficit</a:t>
            </a:r>
          </a:p>
        </p:txBody>
      </p:sp>
      <p:sp>
        <p:nvSpPr>
          <p:cNvPr id="927750" name="Text Box 6"/>
          <p:cNvSpPr txBox="1">
            <a:spLocks noChangeArrowheads="1"/>
          </p:cNvSpPr>
          <p:nvPr/>
        </p:nvSpPr>
        <p:spPr bwMode="auto">
          <a:xfrm>
            <a:off x="323850" y="566738"/>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Arial" charset="0"/>
              </a:rPr>
              <a:t>Empirical IGN = </a:t>
            </a:r>
            <a:r>
              <a:rPr lang="en-GB" sz="4000" i="0">
                <a:solidFill>
                  <a:srgbClr val="000000"/>
                </a:solidFill>
                <a:latin typeface="Arial" charset="0"/>
                <a:cs typeface="Arial" charset="0"/>
              </a:rPr>
              <a:t>‹</a:t>
            </a:r>
            <a:r>
              <a:rPr lang="en-GB" i="0">
                <a:solidFill>
                  <a:srgbClr val="000000"/>
                </a:solidFill>
                <a:latin typeface="Arial" charset="0"/>
              </a:rPr>
              <a:t>–log</a:t>
            </a:r>
            <a:r>
              <a:rPr lang="en-GB" i="0" baseline="-25000">
                <a:solidFill>
                  <a:srgbClr val="000000"/>
                </a:solidFill>
                <a:latin typeface="Arial" charset="0"/>
              </a:rPr>
              <a:t>2</a:t>
            </a:r>
            <a:r>
              <a:rPr lang="en-GB" i="0">
                <a:solidFill>
                  <a:srgbClr val="000000"/>
                </a:solidFill>
                <a:latin typeface="Arial" charset="0"/>
              </a:rPr>
              <a:t>p(x</a:t>
            </a:r>
            <a:r>
              <a:rPr lang="en-GB" sz="1600" i="0" baseline="-25000">
                <a:solidFill>
                  <a:srgbClr val="000000"/>
                </a:solidFill>
                <a:latin typeface="Arial" charset="0"/>
              </a:rPr>
              <a:t>obs</a:t>
            </a:r>
            <a:r>
              <a:rPr lang="en-GB" i="0">
                <a:solidFill>
                  <a:srgbClr val="000000"/>
                </a:solidFill>
                <a:latin typeface="Arial" charset="0"/>
              </a:rPr>
              <a:t>)</a:t>
            </a:r>
            <a:r>
              <a:rPr lang="en-GB" sz="4000" i="0">
                <a:solidFill>
                  <a:srgbClr val="000000"/>
                </a:solidFill>
                <a:latin typeface="Arial" charset="0"/>
              </a:rPr>
              <a:t>›</a:t>
            </a:r>
            <a:r>
              <a:rPr lang="en-GB" sz="1000" i="0">
                <a:solidFill>
                  <a:srgbClr val="000000"/>
                </a:solidFill>
                <a:latin typeface="Arial" charset="0"/>
              </a:rPr>
              <a:t>obs </a:t>
            </a:r>
            <a:r>
              <a:rPr lang="en-GB" i="0">
                <a:solidFill>
                  <a:srgbClr val="000000"/>
                </a:solidFill>
                <a:latin typeface="Arial" charset="0"/>
              </a:rPr>
              <a:t>                    Implied IGN = </a:t>
            </a:r>
            <a:r>
              <a:rPr lang="en-GB" sz="4000" i="0">
                <a:solidFill>
                  <a:srgbClr val="000000"/>
                </a:solidFill>
                <a:latin typeface="Arial" charset="0"/>
              </a:rPr>
              <a:t>‹</a:t>
            </a:r>
            <a:r>
              <a:rPr lang="en-GB" i="0">
                <a:solidFill>
                  <a:srgbClr val="000000"/>
                </a:solidFill>
                <a:latin typeface="Arial" charset="0"/>
              </a:rPr>
              <a:t>Expected IGN</a:t>
            </a:r>
            <a:r>
              <a:rPr lang="en-GB" sz="4000" i="0">
                <a:solidFill>
                  <a:srgbClr val="000000"/>
                </a:solidFill>
                <a:latin typeface="Arial" charset="0"/>
              </a:rPr>
              <a:t>›</a:t>
            </a:r>
            <a:r>
              <a:rPr lang="en-GB" sz="800" i="0">
                <a:solidFill>
                  <a:srgbClr val="000000"/>
                </a:solidFill>
                <a:latin typeface="Arial" charset="0"/>
              </a:rPr>
              <a:t>forecasts</a:t>
            </a:r>
          </a:p>
        </p:txBody>
      </p:sp>
      <p:sp>
        <p:nvSpPr>
          <p:cNvPr id="2" name="Rectangle 1"/>
          <p:cNvSpPr/>
          <p:nvPr/>
        </p:nvSpPr>
        <p:spPr>
          <a:xfrm>
            <a:off x="5148064" y="-27384"/>
            <a:ext cx="4032448" cy="523220"/>
          </a:xfrm>
          <a:prstGeom prst="rect">
            <a:avLst/>
          </a:prstGeom>
          <a:solidFill>
            <a:schemeClr val="bg1"/>
          </a:solidFill>
        </p:spPr>
        <p:txBody>
          <a:bodyPr wrap="square">
            <a:spAutoFit/>
          </a:bodyPr>
          <a:lstStyle/>
          <a:p>
            <a:r>
              <a:rPr lang="en-GB" sz="1400" i="0" dirty="0">
                <a:solidFill>
                  <a:srgbClr val="000000"/>
                </a:solidFill>
                <a:latin typeface="Arial" charset="0"/>
              </a:rPr>
              <a:t>H Du and L A Smith (2012) </a:t>
            </a:r>
            <a:r>
              <a:rPr lang="en-GB" sz="1400" i="0" dirty="0">
                <a:solidFill>
                  <a:srgbClr val="000000"/>
                </a:solidFill>
                <a:latin typeface="Arial" charset="0"/>
                <a:hlinkClick r:id="rId3" tooltip="Du&amp;Smith_PhysicsReviewE_016213_2012"/>
              </a:rPr>
              <a:t>Parameter estimation using ignorance</a:t>
            </a:r>
            <a:r>
              <a:rPr lang="en-GB" sz="1400" i="0" dirty="0">
                <a:solidFill>
                  <a:srgbClr val="000000"/>
                </a:solidFill>
                <a:latin typeface="Arial" charset="0"/>
              </a:rPr>
              <a:t> </a:t>
            </a:r>
            <a:r>
              <a:rPr lang="en-GB" sz="1400" dirty="0">
                <a:solidFill>
                  <a:srgbClr val="000000"/>
                </a:solidFill>
                <a:latin typeface="Arial" charset="0"/>
              </a:rPr>
              <a:t>Physical Review E 86, 016213</a:t>
            </a:r>
            <a:endParaRPr lang="en-GB" sz="1400" i="0" dirty="0">
              <a:solidFill>
                <a:srgbClr val="000000"/>
              </a:solidFill>
              <a:latin typeface="Arial" charset="0"/>
            </a:endParaRPr>
          </a:p>
        </p:txBody>
      </p:sp>
    </p:spTree>
    <p:extLst>
      <p:ext uri="{BB962C8B-B14F-4D97-AF65-F5344CB8AC3E}">
        <p14:creationId xmlns:p14="http://schemas.microsoft.com/office/powerpoint/2010/main" val="4096839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313612" cy="463550"/>
          </a:xfrm>
        </p:spPr>
        <p:txBody>
          <a:bodyPr/>
          <a:lstStyle/>
          <a:p>
            <a:r>
              <a:rPr lang="en-GB" dirty="0" smtClean="0"/>
              <a:t>Kinds of Uncertainty</a:t>
            </a:r>
            <a:endParaRPr lang="en-GB"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742082"/>
            <a:ext cx="7358752" cy="608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2195736" y="4077072"/>
            <a:ext cx="6480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95736" y="4298868"/>
            <a:ext cx="2340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4514892"/>
            <a:ext cx="6480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83968" y="4730916"/>
            <a:ext cx="4392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67744" y="1412776"/>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67744" y="980728"/>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95736" y="1844824"/>
            <a:ext cx="3103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4288" y="3418"/>
            <a:ext cx="4046381" cy="738664"/>
          </a:xfrm>
          <a:prstGeom prst="rect">
            <a:avLst/>
          </a:prstGeom>
        </p:spPr>
        <p:txBody>
          <a:bodyPr wrap="square">
            <a:spAutoFit/>
          </a:bodyPr>
          <a:lstStyle/>
          <a:p>
            <a:r>
              <a:rPr lang="en-GB" sz="1400" b="1" i="0" dirty="0"/>
              <a:t>Smith, L.A. and Stern, N. (</a:t>
            </a:r>
            <a:r>
              <a:rPr lang="en-GB" sz="1400" b="1" i="0" dirty="0" smtClean="0"/>
              <a:t>2011)</a:t>
            </a:r>
          </a:p>
          <a:p>
            <a:r>
              <a:rPr lang="en-GB" sz="1400" b="1" i="0" dirty="0" smtClean="0"/>
              <a:t> </a:t>
            </a:r>
            <a:r>
              <a:rPr lang="en-GB" sz="1400" b="1" i="0" dirty="0">
                <a:hlinkClick r:id="rId3" tooltip="Smith and Stern (2011)"/>
              </a:rPr>
              <a:t>Uncertainty in science and its role in climate policy</a:t>
            </a:r>
            <a:r>
              <a:rPr lang="en-GB" sz="1400" b="1" i="0" dirty="0"/>
              <a:t> in Phil. Trans. R. Soc. A 369.</a:t>
            </a:r>
          </a:p>
        </p:txBody>
      </p:sp>
      <p:sp>
        <p:nvSpPr>
          <p:cNvPr id="30" name="TextBox 29"/>
          <p:cNvSpPr txBox="1"/>
          <p:nvPr/>
        </p:nvSpPr>
        <p:spPr>
          <a:xfrm>
            <a:off x="295983" y="908720"/>
            <a:ext cx="1611721" cy="923330"/>
          </a:xfrm>
          <a:prstGeom prst="rect">
            <a:avLst/>
          </a:prstGeom>
          <a:noFill/>
          <a:ln>
            <a:solidFill>
              <a:schemeClr val="tx1"/>
            </a:solidFill>
          </a:ln>
        </p:spPr>
        <p:txBody>
          <a:bodyPr wrap="square" rtlCol="0">
            <a:spAutoFit/>
          </a:bodyPr>
          <a:lstStyle/>
          <a:p>
            <a:r>
              <a:rPr lang="en-GB" b="1" i="0" dirty="0" smtClean="0">
                <a:solidFill>
                  <a:srgbClr val="00CC00"/>
                </a:solidFill>
              </a:rPr>
              <a:t>Good Probabilities here only</a:t>
            </a:r>
            <a:endParaRPr lang="en-GB" b="1" i="0" dirty="0">
              <a:solidFill>
                <a:srgbClr val="00CC00"/>
              </a:solidFill>
            </a:endParaRPr>
          </a:p>
        </p:txBody>
      </p:sp>
      <p:sp>
        <p:nvSpPr>
          <p:cNvPr id="33" name="TextBox 32"/>
          <p:cNvSpPr txBox="1"/>
          <p:nvPr/>
        </p:nvSpPr>
        <p:spPr>
          <a:xfrm>
            <a:off x="72008" y="2494637"/>
            <a:ext cx="1907704" cy="2554545"/>
          </a:xfrm>
          <a:prstGeom prst="rect">
            <a:avLst/>
          </a:prstGeom>
          <a:noFill/>
          <a:ln>
            <a:solidFill>
              <a:schemeClr val="tx1"/>
            </a:solidFill>
          </a:ln>
        </p:spPr>
        <p:txBody>
          <a:bodyPr wrap="square" rtlCol="0">
            <a:spAutoFit/>
          </a:bodyPr>
          <a:lstStyle/>
          <a:p>
            <a:r>
              <a:rPr lang="en-GB" sz="1600" b="1" i="0" dirty="0" smtClean="0">
                <a:solidFill>
                  <a:srgbClr val="00CC00"/>
                </a:solidFill>
              </a:rPr>
              <a:t>Policy makers deal regularly with these other uncertainties as well. </a:t>
            </a:r>
          </a:p>
          <a:p>
            <a:endParaRPr lang="en-GB" sz="1600" b="1" i="0" dirty="0">
              <a:solidFill>
                <a:srgbClr val="00CC00"/>
              </a:solidFill>
            </a:endParaRPr>
          </a:p>
          <a:p>
            <a:r>
              <a:rPr lang="en-GB" sz="1600" b="1" i="0" dirty="0" smtClean="0">
                <a:solidFill>
                  <a:srgbClr val="00CC00"/>
                </a:solidFill>
              </a:rPr>
              <a:t>How well does climate modelling communicate these others? </a:t>
            </a:r>
            <a:endParaRPr lang="en-GB" sz="1600" b="1" i="0" dirty="0">
              <a:solidFill>
                <a:srgbClr val="00CC00"/>
              </a:solidFill>
            </a:endParaRPr>
          </a:p>
        </p:txBody>
      </p:sp>
    </p:spTree>
    <p:extLst>
      <p:ext uri="{BB962C8B-B14F-4D97-AF65-F5344CB8AC3E}">
        <p14:creationId xmlns:p14="http://schemas.microsoft.com/office/powerpoint/2010/main" val="2282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4"/>
          <p:cNvGrpSpPr>
            <a:grpSpLocks/>
          </p:cNvGrpSpPr>
          <p:nvPr/>
        </p:nvGrpSpPr>
        <p:grpSpPr bwMode="auto">
          <a:xfrm>
            <a:off x="0" y="4613275"/>
            <a:ext cx="9144000" cy="2776538"/>
            <a:chOff x="0" y="2886"/>
            <a:chExt cx="5760" cy="1749"/>
          </a:xfrm>
        </p:grpSpPr>
        <p:grpSp>
          <p:nvGrpSpPr>
            <p:cNvPr id="97296" name="Group 5"/>
            <p:cNvGrpSpPr>
              <a:grpSpLocks/>
            </p:cNvGrpSpPr>
            <p:nvPr/>
          </p:nvGrpSpPr>
          <p:grpSpPr bwMode="auto">
            <a:xfrm>
              <a:off x="0" y="2886"/>
              <a:ext cx="5647" cy="1749"/>
              <a:chOff x="22" y="3249"/>
              <a:chExt cx="5647" cy="1749"/>
            </a:xfrm>
          </p:grpSpPr>
          <p:grpSp>
            <p:nvGrpSpPr>
              <p:cNvPr id="97299" name="Group 6"/>
              <p:cNvGrpSpPr>
                <a:grpSpLocks/>
              </p:cNvGrpSpPr>
              <p:nvPr/>
            </p:nvGrpSpPr>
            <p:grpSpPr bwMode="auto">
              <a:xfrm>
                <a:off x="22" y="3249"/>
                <a:ext cx="5647" cy="1749"/>
                <a:chOff x="113" y="2225"/>
                <a:chExt cx="5647" cy="1749"/>
              </a:xfrm>
            </p:grpSpPr>
            <p:pic>
              <p:nvPicPr>
                <p:cNvPr id="97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2225"/>
                  <a:ext cx="5647" cy="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304" name="Rectangle 8"/>
                <p:cNvSpPr>
                  <a:spLocks noChangeArrowheads="1"/>
                </p:cNvSpPr>
                <p:nvPr/>
              </p:nvSpPr>
              <p:spPr bwMode="auto">
                <a:xfrm>
                  <a:off x="3288" y="3748"/>
                  <a:ext cx="2472" cy="1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00" name="Line 9"/>
              <p:cNvSpPr>
                <a:spLocks noChangeShapeType="1"/>
              </p:cNvSpPr>
              <p:nvPr/>
            </p:nvSpPr>
            <p:spPr bwMode="auto">
              <a:xfrm>
                <a:off x="295" y="3430"/>
                <a:ext cx="149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301" name="Line 10"/>
              <p:cNvSpPr>
                <a:spLocks noChangeShapeType="1"/>
              </p:cNvSpPr>
              <p:nvPr/>
            </p:nvSpPr>
            <p:spPr bwMode="auto">
              <a:xfrm>
                <a:off x="613" y="3566"/>
                <a:ext cx="462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302" name="Line 11"/>
              <p:cNvSpPr>
                <a:spLocks noChangeShapeType="1"/>
              </p:cNvSpPr>
              <p:nvPr/>
            </p:nvSpPr>
            <p:spPr bwMode="auto">
              <a:xfrm>
                <a:off x="1565" y="3748"/>
                <a:ext cx="99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97297" name="Rectangle 12"/>
            <p:cNvSpPr>
              <a:spLocks noChangeArrowheads="1"/>
            </p:cNvSpPr>
            <p:nvPr/>
          </p:nvSpPr>
          <p:spPr bwMode="auto">
            <a:xfrm>
              <a:off x="0" y="3748"/>
              <a:ext cx="5647" cy="8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29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3746"/>
              <a:ext cx="1202"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283" name="Rectangle 2"/>
          <p:cNvSpPr>
            <a:spLocks noChangeArrowheads="1"/>
          </p:cNvSpPr>
          <p:nvPr/>
        </p:nvSpPr>
        <p:spPr bwMode="auto">
          <a:xfrm>
            <a:off x="611188" y="693738"/>
            <a:ext cx="731361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en-US" sz="2400" b="1" i="0"/>
          </a:p>
        </p:txBody>
      </p:sp>
      <p:grpSp>
        <p:nvGrpSpPr>
          <p:cNvPr id="97284" name="Group 5"/>
          <p:cNvGrpSpPr>
            <a:grpSpLocks/>
          </p:cNvGrpSpPr>
          <p:nvPr/>
        </p:nvGrpSpPr>
        <p:grpSpPr bwMode="auto">
          <a:xfrm>
            <a:off x="1619250" y="1628775"/>
            <a:ext cx="6337300" cy="2952750"/>
            <a:chOff x="1020" y="2069"/>
            <a:chExt cx="3992" cy="1860"/>
          </a:xfrm>
        </p:grpSpPr>
        <p:grpSp>
          <p:nvGrpSpPr>
            <p:cNvPr id="97288" name="Group 6"/>
            <p:cNvGrpSpPr>
              <a:grpSpLocks/>
            </p:cNvGrpSpPr>
            <p:nvPr/>
          </p:nvGrpSpPr>
          <p:grpSpPr bwMode="auto">
            <a:xfrm>
              <a:off x="1020" y="2069"/>
              <a:ext cx="3810" cy="1679"/>
              <a:chOff x="431" y="2205"/>
              <a:chExt cx="2506" cy="1055"/>
            </a:xfrm>
          </p:grpSpPr>
          <p:pic>
            <p:nvPicPr>
              <p:cNvPr id="9729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 y="2205"/>
                <a:ext cx="2506"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2976"/>
                <a:ext cx="2459"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289" name="Line 9"/>
            <p:cNvSpPr>
              <a:spLocks noChangeShapeType="1"/>
            </p:cNvSpPr>
            <p:nvPr/>
          </p:nvSpPr>
          <p:spPr bwMode="auto">
            <a:xfrm>
              <a:off x="1383" y="2614"/>
              <a:ext cx="222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290" name="Line 10"/>
            <p:cNvSpPr>
              <a:spLocks noChangeShapeType="1"/>
            </p:cNvSpPr>
            <p:nvPr/>
          </p:nvSpPr>
          <p:spPr bwMode="auto">
            <a:xfrm>
              <a:off x="2290" y="2976"/>
              <a:ext cx="24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291" name="Rectangle 11"/>
            <p:cNvSpPr>
              <a:spLocks noChangeArrowheads="1"/>
            </p:cNvSpPr>
            <p:nvPr/>
          </p:nvSpPr>
          <p:spPr bwMode="auto">
            <a:xfrm>
              <a:off x="1020" y="3339"/>
              <a:ext cx="399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2" name="Rectangle 12"/>
            <p:cNvSpPr>
              <a:spLocks noChangeArrowheads="1"/>
            </p:cNvSpPr>
            <p:nvPr/>
          </p:nvSpPr>
          <p:spPr bwMode="auto">
            <a:xfrm>
              <a:off x="2381" y="3158"/>
              <a:ext cx="2631" cy="363"/>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729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 y="3340"/>
              <a:ext cx="2495" cy="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286" name="Text Box 17"/>
          <p:cNvSpPr txBox="1">
            <a:spLocks noChangeArrowheads="1"/>
          </p:cNvSpPr>
          <p:nvPr/>
        </p:nvSpPr>
        <p:spPr bwMode="auto">
          <a:xfrm>
            <a:off x="683568" y="915442"/>
            <a:ext cx="81010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dirty="0"/>
              <a:t>T</a:t>
            </a:r>
            <a:r>
              <a:rPr lang="en-GB" dirty="0" smtClean="0"/>
              <a:t>he </a:t>
            </a:r>
            <a:r>
              <a:rPr lang="en-GB" dirty="0"/>
              <a:t>robustness of the result suggests that even model-planets rather different from our best model-earth warm up about the same!</a:t>
            </a:r>
          </a:p>
        </p:txBody>
      </p:sp>
      <p:sp>
        <p:nvSpPr>
          <p:cNvPr id="97287" name="Text Box 28"/>
          <p:cNvSpPr txBox="1">
            <a:spLocks noChangeArrowheads="1"/>
          </p:cNvSpPr>
          <p:nvPr/>
        </p:nvSpPr>
        <p:spPr bwMode="auto">
          <a:xfrm>
            <a:off x="-36512" y="5949280"/>
            <a:ext cx="81010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b="1" dirty="0" smtClean="0">
                <a:solidFill>
                  <a:srgbClr val="FF5050"/>
                </a:solidFill>
              </a:rPr>
              <a:t>Insight for mitigation is as good as it gets.</a:t>
            </a:r>
          </a:p>
          <a:p>
            <a:pPr eaLnBrk="1" hangingPunct="1"/>
            <a:r>
              <a:rPr lang="en-GB" b="1" dirty="0" smtClean="0">
                <a:solidFill>
                  <a:srgbClr val="FF5050"/>
                </a:solidFill>
              </a:rPr>
              <a:t>These quotes warn against using probabilities in adaptation.</a:t>
            </a:r>
          </a:p>
          <a:p>
            <a:pPr eaLnBrk="1" hangingPunct="1"/>
            <a:r>
              <a:rPr lang="en-GB" b="1" dirty="0" smtClean="0">
                <a:solidFill>
                  <a:srgbClr val="FF5050"/>
                </a:solidFill>
              </a:rPr>
              <a:t> </a:t>
            </a:r>
            <a:endParaRPr lang="en-GB" b="1" dirty="0">
              <a:solidFill>
                <a:srgbClr val="FF5050"/>
              </a:solidFill>
            </a:endParaRPr>
          </a:p>
        </p:txBody>
      </p:sp>
      <p:sp>
        <p:nvSpPr>
          <p:cNvPr id="25" name="Title 1"/>
          <p:cNvSpPr txBox="1">
            <a:spLocks/>
          </p:cNvSpPr>
          <p:nvPr/>
        </p:nvSpPr>
        <p:spPr>
          <a:xfrm>
            <a:off x="755576" y="260648"/>
            <a:ext cx="8136383" cy="463550"/>
          </a:xfrm>
          <a:prstGeom prst="rect">
            <a:avLst/>
          </a:prstGeom>
        </p:spPr>
        <p:txBody>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r>
              <a:rPr lang="en-GB" i="0" kern="0" smtClean="0"/>
              <a:t>Insight without Quantitative Guidance</a:t>
            </a:r>
            <a:endParaRPr lang="en-GB" i="0"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81088"/>
            <a:ext cx="35274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307" name="Group 4"/>
          <p:cNvGrpSpPr>
            <a:grpSpLocks/>
          </p:cNvGrpSpPr>
          <p:nvPr/>
        </p:nvGrpSpPr>
        <p:grpSpPr bwMode="auto">
          <a:xfrm>
            <a:off x="3671888" y="1125538"/>
            <a:ext cx="4572000" cy="3606800"/>
            <a:chOff x="2313" y="709"/>
            <a:chExt cx="2880" cy="2272"/>
          </a:xfrm>
        </p:grpSpPr>
        <p:grpSp>
          <p:nvGrpSpPr>
            <p:cNvPr id="98313" name="Group 5"/>
            <p:cNvGrpSpPr>
              <a:grpSpLocks/>
            </p:cNvGrpSpPr>
            <p:nvPr/>
          </p:nvGrpSpPr>
          <p:grpSpPr bwMode="auto">
            <a:xfrm>
              <a:off x="2313" y="709"/>
              <a:ext cx="2880" cy="2272"/>
              <a:chOff x="2880" y="799"/>
              <a:chExt cx="2880" cy="2272"/>
            </a:xfrm>
          </p:grpSpPr>
          <p:grpSp>
            <p:nvGrpSpPr>
              <p:cNvPr id="98318" name="Group 6"/>
              <p:cNvGrpSpPr>
                <a:grpSpLocks/>
              </p:cNvGrpSpPr>
              <p:nvPr/>
            </p:nvGrpSpPr>
            <p:grpSpPr bwMode="auto">
              <a:xfrm>
                <a:off x="2880" y="1616"/>
                <a:ext cx="2880" cy="1455"/>
                <a:chOff x="2880" y="482"/>
                <a:chExt cx="2880" cy="1455"/>
              </a:xfrm>
            </p:grpSpPr>
            <p:grpSp>
              <p:nvGrpSpPr>
                <p:cNvPr id="98320" name="Group 7"/>
                <p:cNvGrpSpPr>
                  <a:grpSpLocks/>
                </p:cNvGrpSpPr>
                <p:nvPr/>
              </p:nvGrpSpPr>
              <p:grpSpPr bwMode="auto">
                <a:xfrm>
                  <a:off x="2880" y="482"/>
                  <a:ext cx="2880" cy="1452"/>
                  <a:chOff x="2880" y="482"/>
                  <a:chExt cx="2880" cy="1452"/>
                </a:xfrm>
              </p:grpSpPr>
              <p:sp>
                <p:nvSpPr>
                  <p:cNvPr id="98322" name="Rectangle 8"/>
                  <p:cNvSpPr>
                    <a:spLocks noChangeArrowheads="1"/>
                  </p:cNvSpPr>
                  <p:nvPr/>
                </p:nvSpPr>
                <p:spPr bwMode="auto">
                  <a:xfrm>
                    <a:off x="2880" y="482"/>
                    <a:ext cx="2880" cy="1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3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 y="544"/>
                    <a:ext cx="2835" cy="12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2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 y="1706"/>
                    <a:ext cx="1979" cy="1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832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 y="1706"/>
                  <a:ext cx="30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831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 y="799"/>
                <a:ext cx="1361" cy="8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314" name="Line 13"/>
            <p:cNvSpPr>
              <a:spLocks noChangeShapeType="1"/>
            </p:cNvSpPr>
            <p:nvPr/>
          </p:nvSpPr>
          <p:spPr bwMode="auto">
            <a:xfrm>
              <a:off x="2381" y="2614"/>
              <a:ext cx="2722" cy="0"/>
            </a:xfrm>
            <a:prstGeom prst="line">
              <a:avLst/>
            </a:prstGeom>
            <a:noFill/>
            <a:ln w="9525">
              <a:solidFill>
                <a:srgbClr val="FF3F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98315" name="Line 14"/>
            <p:cNvSpPr>
              <a:spLocks noChangeShapeType="1"/>
            </p:cNvSpPr>
            <p:nvPr/>
          </p:nvSpPr>
          <p:spPr bwMode="auto">
            <a:xfrm>
              <a:off x="2381" y="2750"/>
              <a:ext cx="2722" cy="0"/>
            </a:xfrm>
            <a:prstGeom prst="line">
              <a:avLst/>
            </a:prstGeom>
            <a:noFill/>
            <a:ln w="9525">
              <a:solidFill>
                <a:srgbClr val="FF3F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98316" name="Line 15"/>
            <p:cNvSpPr>
              <a:spLocks noChangeShapeType="1"/>
            </p:cNvSpPr>
            <p:nvPr/>
          </p:nvSpPr>
          <p:spPr bwMode="auto">
            <a:xfrm>
              <a:off x="2426" y="2931"/>
              <a:ext cx="190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FF3F3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98317" name="Line 16"/>
            <p:cNvSpPr>
              <a:spLocks noChangeShapeType="1"/>
            </p:cNvSpPr>
            <p:nvPr/>
          </p:nvSpPr>
          <p:spPr bwMode="auto">
            <a:xfrm>
              <a:off x="2381" y="2478"/>
              <a:ext cx="2722" cy="0"/>
            </a:xfrm>
            <a:prstGeom prst="line">
              <a:avLst/>
            </a:prstGeom>
            <a:noFill/>
            <a:ln w="9525">
              <a:solidFill>
                <a:srgbClr val="FF3F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98308" name="Oval 17"/>
          <p:cNvSpPr>
            <a:spLocks noChangeArrowheads="1"/>
          </p:cNvSpPr>
          <p:nvPr/>
        </p:nvSpPr>
        <p:spPr bwMode="auto">
          <a:xfrm>
            <a:off x="7812088" y="4437063"/>
            <a:ext cx="431800" cy="287337"/>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9" name="Rectangle 18"/>
          <p:cNvSpPr>
            <a:spLocks noChangeArrowheads="1"/>
          </p:cNvSpPr>
          <p:nvPr/>
        </p:nvSpPr>
        <p:spPr bwMode="auto">
          <a:xfrm>
            <a:off x="3635375" y="981075"/>
            <a:ext cx="5329238" cy="41767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0" name="Rectangle 19"/>
          <p:cNvSpPr>
            <a:spLocks noChangeArrowheads="1"/>
          </p:cNvSpPr>
          <p:nvPr/>
        </p:nvSpPr>
        <p:spPr bwMode="auto">
          <a:xfrm>
            <a:off x="287338" y="44450"/>
            <a:ext cx="9972675" cy="719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a:solidFill>
                  <a:srgbClr val="FF5050"/>
                </a:solidFill>
              </a:rPr>
              <a:t> Structural uncertainty IS noted in the IPCC AR4:</a:t>
            </a:r>
          </a:p>
        </p:txBody>
      </p:sp>
      <p:sp>
        <p:nvSpPr>
          <p:cNvPr id="98311" name="Text Box 20"/>
          <p:cNvSpPr txBox="1">
            <a:spLocks noChangeArrowheads="1"/>
          </p:cNvSpPr>
          <p:nvPr/>
        </p:nvSpPr>
        <p:spPr bwMode="auto">
          <a:xfrm>
            <a:off x="468313" y="5510213"/>
            <a:ext cx="8459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t>Admittedly, quantitative statement of the systematic errors are not easily found…</a:t>
            </a:r>
          </a:p>
        </p:txBody>
      </p:sp>
      <p:sp>
        <p:nvSpPr>
          <p:cNvPr id="98312" name="Line 21"/>
          <p:cNvSpPr>
            <a:spLocks noChangeShapeType="1"/>
          </p:cNvSpPr>
          <p:nvPr/>
        </p:nvSpPr>
        <p:spPr bwMode="auto">
          <a:xfrm>
            <a:off x="3779838" y="4581525"/>
            <a:ext cx="30257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9" name="Rectangle 3"/>
          <p:cNvSpPr>
            <a:spLocks noGrp="1" noChangeArrowheads="1"/>
          </p:cNvSpPr>
          <p:nvPr>
            <p:ph type="body" idx="1"/>
          </p:nvPr>
        </p:nvSpPr>
        <p:spPr>
          <a:xfrm>
            <a:off x="3501104" y="980660"/>
            <a:ext cx="5651076" cy="4114800"/>
          </a:xfrm>
        </p:spPr>
        <p:txBody>
          <a:bodyPr/>
          <a:lstStyle/>
          <a:p>
            <a:pPr marL="0" indent="0">
              <a:buNone/>
            </a:pPr>
            <a:r>
              <a:rPr lang="en-GB" altLang="en-US" sz="1600" dirty="0" smtClean="0"/>
              <a:t>The AR5 WG1 document will contain little new actionable information. It reassures us of things long known...</a:t>
            </a:r>
          </a:p>
          <a:p>
            <a:endParaRPr lang="en-GB" altLang="en-US" sz="1600" dirty="0" smtClean="0"/>
          </a:p>
          <a:p>
            <a:endParaRPr lang="en-GB" altLang="en-US"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90" y="980660"/>
            <a:ext cx="2774056" cy="42965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757" y="1628750"/>
            <a:ext cx="3012694" cy="432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40440" y="5949350"/>
            <a:ext cx="838691" cy="369332"/>
          </a:xfrm>
          <a:prstGeom prst="rect">
            <a:avLst/>
          </a:prstGeom>
          <a:noFill/>
        </p:spPr>
        <p:txBody>
          <a:bodyPr wrap="none" rtlCol="0">
            <a:spAutoFit/>
          </a:bodyPr>
          <a:lstStyle/>
          <a:p>
            <a:r>
              <a:rPr lang="en-GB" dirty="0" smtClean="0"/>
              <a:t>1990</a:t>
            </a:r>
            <a:endParaRPr lang="en-GB" dirty="0"/>
          </a:p>
        </p:txBody>
      </p:sp>
      <p:sp>
        <p:nvSpPr>
          <p:cNvPr id="11" name="Rectangle 2"/>
          <p:cNvSpPr>
            <a:spLocks noChangeArrowheads="1"/>
          </p:cNvSpPr>
          <p:nvPr/>
        </p:nvSpPr>
        <p:spPr bwMode="auto">
          <a:xfrm>
            <a:off x="0" y="445100"/>
            <a:ext cx="899935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en-GB" sz="2800" i="0" dirty="0" smtClean="0">
              <a:solidFill>
                <a:srgbClr val="FF0000"/>
              </a:solidFill>
            </a:endParaRPr>
          </a:p>
          <a:p>
            <a:r>
              <a:rPr lang="en-GB" sz="2800" i="0" dirty="0">
                <a:solidFill>
                  <a:srgbClr val="FF0000"/>
                </a:solidFill>
              </a:rPr>
              <a:t>L</a:t>
            </a:r>
            <a:r>
              <a:rPr lang="en-GB" sz="2800" i="0" dirty="0" smtClean="0">
                <a:solidFill>
                  <a:srgbClr val="FF0000"/>
                </a:solidFill>
              </a:rPr>
              <a:t>imitations of (today’s) science were clearer in the past.</a:t>
            </a:r>
            <a:endParaRPr lang="en-GB" sz="2800" i="0" dirty="0">
              <a:solidFill>
                <a:srgbClr val="FF0000"/>
              </a:solidFill>
            </a:endParaRPr>
          </a:p>
        </p:txBody>
      </p:sp>
      <p:sp>
        <p:nvSpPr>
          <p:cNvPr id="10" name="TextBox 9"/>
          <p:cNvSpPr txBox="1"/>
          <p:nvPr/>
        </p:nvSpPr>
        <p:spPr>
          <a:xfrm>
            <a:off x="3131800" y="1700760"/>
            <a:ext cx="2232309" cy="830997"/>
          </a:xfrm>
          <a:prstGeom prst="rect">
            <a:avLst/>
          </a:prstGeom>
          <a:noFill/>
        </p:spPr>
        <p:txBody>
          <a:bodyPr wrap="square" rtlCol="0">
            <a:spAutoFit/>
          </a:bodyPr>
          <a:lstStyle/>
          <a:p>
            <a:r>
              <a:rPr lang="en-GB" sz="1600" dirty="0" smtClean="0">
                <a:solidFill>
                  <a:srgbClr val="00CC00"/>
                </a:solidFill>
              </a:rPr>
              <a:t>…but the pull for this information is increasing… </a:t>
            </a:r>
          </a:p>
        </p:txBody>
      </p:sp>
      <p:sp>
        <p:nvSpPr>
          <p:cNvPr id="3" name="TextBox 2"/>
          <p:cNvSpPr txBox="1"/>
          <p:nvPr/>
        </p:nvSpPr>
        <p:spPr>
          <a:xfrm>
            <a:off x="1590714" y="6175468"/>
            <a:ext cx="7402155" cy="338554"/>
          </a:xfrm>
          <a:prstGeom prst="rect">
            <a:avLst/>
          </a:prstGeom>
          <a:noFill/>
        </p:spPr>
        <p:txBody>
          <a:bodyPr wrap="none" rtlCol="0">
            <a:spAutoFit/>
          </a:bodyPr>
          <a:lstStyle/>
          <a:p>
            <a:r>
              <a:rPr lang="en-GB" sz="1600" b="1" i="0" dirty="0" smtClean="0"/>
              <a:t>In this century: An SPM  </a:t>
            </a:r>
            <a:r>
              <a:rPr lang="en-GB" sz="1600" b="1" i="0" dirty="0" smtClean="0"/>
              <a:t>resembles</a:t>
            </a:r>
            <a:r>
              <a:rPr lang="en-GB" sz="1600" b="1" i="0" dirty="0" smtClean="0"/>
              <a:t> </a:t>
            </a:r>
            <a:r>
              <a:rPr lang="en-GB" sz="1600" b="1" i="0" dirty="0" smtClean="0"/>
              <a:t>Highlights Approved by Policy Makers</a:t>
            </a:r>
            <a:endParaRPr lang="en-GB" sz="1600" b="1" i="0" dirty="0"/>
          </a:p>
        </p:txBody>
      </p:sp>
    </p:spTree>
    <p:extLst>
      <p:ext uri="{BB962C8B-B14F-4D97-AF65-F5344CB8AC3E}">
        <p14:creationId xmlns:p14="http://schemas.microsoft.com/office/powerpoint/2010/main" val="3540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45032" y="332656"/>
            <a:ext cx="903548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dirty="0" smtClean="0">
                <a:solidFill>
                  <a:srgbClr val="FF0000"/>
                </a:solidFill>
              </a:rPr>
              <a:t>Have we gone so far as seeking valueless numbers?</a:t>
            </a:r>
            <a:endParaRPr lang="en-GB" sz="2400" b="1" i="0" dirty="0" smtClean="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108520" y="825674"/>
            <a:ext cx="9071992" cy="5863144"/>
          </a:xfrm>
          <a:prstGeom prst="rect">
            <a:avLst/>
          </a:prstGeom>
          <a:noFill/>
        </p:spPr>
        <p:txBody>
          <a:bodyPr wrap="square" rtlCol="0">
            <a:spAutoFit/>
          </a:bodyPr>
          <a:lstStyle/>
          <a:p>
            <a:r>
              <a:rPr lang="en-GB" b="1" i="0" dirty="0" smtClean="0"/>
              <a:t>When </a:t>
            </a:r>
            <a:r>
              <a:rPr lang="en-GB" b="1" i="0" dirty="0"/>
              <a:t>you can measure what you are speaking about, and </a:t>
            </a:r>
            <a:r>
              <a:rPr lang="en-GB" b="1" i="0" dirty="0" smtClean="0"/>
              <a:t>express </a:t>
            </a:r>
            <a:r>
              <a:rPr lang="en-GB" b="1" i="0" dirty="0"/>
              <a:t>it in numbers, </a:t>
            </a:r>
            <a:endParaRPr lang="en-GB" b="1" i="0" dirty="0" smtClean="0"/>
          </a:p>
          <a:p>
            <a:r>
              <a:rPr lang="en-GB" b="1" i="0" dirty="0" smtClean="0"/>
              <a:t>you </a:t>
            </a:r>
            <a:r>
              <a:rPr lang="en-GB" b="1" i="0" dirty="0"/>
              <a:t>know something about it; but </a:t>
            </a:r>
            <a:r>
              <a:rPr lang="en-GB" b="1" i="0" dirty="0" smtClean="0"/>
              <a:t>when </a:t>
            </a:r>
            <a:r>
              <a:rPr lang="en-GB" b="1" i="0" dirty="0"/>
              <a:t>you cannot express it in numbers, </a:t>
            </a:r>
            <a:endParaRPr lang="en-GB" b="1" i="0" dirty="0" smtClean="0"/>
          </a:p>
          <a:p>
            <a:r>
              <a:rPr lang="en-GB" b="1" i="0" dirty="0" smtClean="0"/>
              <a:t>your knowledge </a:t>
            </a:r>
            <a:r>
              <a:rPr lang="en-GB" b="1" i="0" dirty="0"/>
              <a:t>is of a meagre and unsatisfactory kind…</a:t>
            </a:r>
          </a:p>
          <a:p>
            <a:endParaRPr lang="en-GB" sz="200" dirty="0" smtClean="0"/>
          </a:p>
          <a:p>
            <a:r>
              <a:rPr lang="en-GB" dirty="0" smtClean="0"/>
              <a:t>                                                                                 </a:t>
            </a:r>
            <a:r>
              <a:rPr lang="en-GB" sz="1400" dirty="0" smtClean="0"/>
              <a:t>Lord </a:t>
            </a:r>
            <a:r>
              <a:rPr lang="en-GB" sz="1400" dirty="0"/>
              <a:t>Kelvin (1883)  </a:t>
            </a:r>
          </a:p>
          <a:p>
            <a:r>
              <a:rPr lang="en-GB" sz="1400" dirty="0" smtClean="0"/>
              <a:t>                                                                                                         Lecture </a:t>
            </a:r>
            <a:r>
              <a:rPr lang="en-GB" sz="1400" dirty="0"/>
              <a:t>on "Electrical Units of Measurement" </a:t>
            </a:r>
            <a:r>
              <a:rPr lang="en-GB" sz="1400" dirty="0" smtClean="0"/>
              <a:t>          </a:t>
            </a:r>
          </a:p>
          <a:p>
            <a:r>
              <a:rPr lang="en-GB" sz="1400" dirty="0"/>
              <a:t> </a:t>
            </a:r>
            <a:r>
              <a:rPr lang="en-GB" sz="1400" dirty="0" smtClean="0"/>
              <a:t>                                                                                                        (</a:t>
            </a:r>
            <a:r>
              <a:rPr lang="en-GB" sz="1400" dirty="0"/>
              <a:t>3 May 1883), </a:t>
            </a:r>
          </a:p>
          <a:p>
            <a:r>
              <a:rPr lang="en-GB" sz="1400" dirty="0" smtClean="0"/>
              <a:t>                                                                                                         Popular </a:t>
            </a:r>
            <a:r>
              <a:rPr lang="en-GB" sz="1400" dirty="0"/>
              <a:t>Lectures Vol. I, p. 73.</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                                                                                                              </a:t>
            </a:r>
            <a:r>
              <a:rPr lang="en-GB" dirty="0" err="1" smtClean="0"/>
              <a:t>Charney</a:t>
            </a:r>
            <a:r>
              <a:rPr lang="en-GB" dirty="0" smtClean="0"/>
              <a:t> (1956)</a:t>
            </a:r>
          </a:p>
          <a:p>
            <a:endParaRPr lang="en-GB" dirty="0"/>
          </a:p>
          <a:p>
            <a:endParaRPr lang="en-GB" dirty="0" smtClean="0"/>
          </a:p>
          <a:p>
            <a:r>
              <a:rPr lang="en-GB" b="1" i="0" dirty="0"/>
              <a:t>T</a:t>
            </a:r>
            <a:r>
              <a:rPr lang="en-GB" b="1" i="0" dirty="0" smtClean="0"/>
              <a:t>his line of argument may have been overplayed, at least in terms of forecasting (perhaps </a:t>
            </a:r>
            <a:r>
              <a:rPr lang="en-GB" b="1" i="0" dirty="0" smtClean="0">
                <a:solidFill>
                  <a:srgbClr val="FF0000"/>
                </a:solidFill>
              </a:rPr>
              <a:t>not</a:t>
            </a:r>
            <a:r>
              <a:rPr lang="en-GB" b="1" i="0" dirty="0" smtClean="0"/>
              <a:t> in terms of understanding).</a:t>
            </a:r>
            <a:endParaRPr lang="en-GB" sz="300" b="1" i="0" dirty="0" smtClean="0"/>
          </a:p>
          <a:p>
            <a:endParaRPr lang="en-GB" sz="300" b="1" i="0" dirty="0">
              <a:solidFill>
                <a:srgbClr val="FF0000"/>
              </a:solidFill>
            </a:endParaRPr>
          </a:p>
          <a:p>
            <a:r>
              <a:rPr lang="en-GB" sz="300" b="1" i="0" dirty="0" smtClean="0">
                <a:solidFill>
                  <a:srgbClr val="FF0000"/>
                </a:solidFill>
              </a:rPr>
              <a:t>            </a:t>
            </a:r>
            <a:r>
              <a:rPr lang="en-GB" b="1" i="0" dirty="0" smtClean="0">
                <a:solidFill>
                  <a:srgbClr val="FF0000"/>
                </a:solidFill>
              </a:rPr>
              <a:t>                        </a:t>
            </a:r>
            <a:r>
              <a:rPr lang="en-GB" sz="2000" b="1" i="0" dirty="0" smtClean="0">
                <a:solidFill>
                  <a:srgbClr val="FF0000"/>
                </a:solidFill>
              </a:rPr>
              <a:t>The provision of immature probabilities to decision makers           </a:t>
            </a:r>
          </a:p>
          <a:p>
            <a:r>
              <a:rPr lang="en-GB" sz="2000" b="1" i="0" dirty="0">
                <a:solidFill>
                  <a:srgbClr val="FF0000"/>
                </a:solidFill>
              </a:rPr>
              <a:t> </a:t>
            </a:r>
            <a:r>
              <a:rPr lang="en-GB" sz="2000" b="1" i="0" dirty="0" smtClean="0">
                <a:solidFill>
                  <a:srgbClr val="FF0000"/>
                </a:solidFill>
              </a:rPr>
              <a:t>                       risks the credibility of all science-based policy.</a:t>
            </a:r>
            <a:endParaRPr lang="en-GB" sz="2000" b="1" i="0" dirty="0">
              <a:solidFill>
                <a:srgbClr val="FF0000"/>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17" y="2708920"/>
            <a:ext cx="879328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630" y="4919102"/>
            <a:ext cx="5505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2411760" y="3717032"/>
            <a:ext cx="6480720" cy="1248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67544" y="4024228"/>
            <a:ext cx="8577336" cy="1248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7544" y="4312260"/>
            <a:ext cx="6120680" cy="1248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30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827461" y="-995026"/>
            <a:ext cx="8785099" cy="1759730"/>
          </a:xfrm>
          <a:solidFill>
            <a:schemeClr val="bg1"/>
          </a:solidFill>
        </p:spPr>
        <p:txBody>
          <a:bodyPr/>
          <a:lstStyle/>
          <a:p>
            <a:pPr eaLnBrk="1" hangingPunct="1"/>
            <a:r>
              <a:rPr lang="en-GB" sz="3600" dirty="0" smtClean="0"/>
              <a:t>So how do we avoid this:</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39772" flipH="1" flipV="1">
            <a:off x="3340661" y="1966513"/>
            <a:ext cx="5686425"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536" y="3047601"/>
            <a:ext cx="5427662"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35926" y="4472993"/>
            <a:ext cx="5040644" cy="830997"/>
          </a:xfrm>
          <a:prstGeom prst="rect">
            <a:avLst/>
          </a:prstGeom>
          <a:solidFill>
            <a:schemeClr val="tx1">
              <a:lumMod val="65000"/>
              <a:lumOff val="35000"/>
            </a:schemeClr>
          </a:solidFill>
        </p:spPr>
        <p:txBody>
          <a:bodyPr wrap="square" rtlCol="0">
            <a:spAutoFit/>
          </a:bodyPr>
          <a:lstStyle/>
          <a:p>
            <a:r>
              <a:rPr lang="en-GB" sz="2400" b="1" i="0" dirty="0" smtClean="0">
                <a:solidFill>
                  <a:srgbClr val="FFFF00"/>
                </a:solidFill>
              </a:rPr>
              <a:t>        predictions are wrong</a:t>
            </a:r>
          </a:p>
          <a:p>
            <a:r>
              <a:rPr lang="en-GB" sz="2400" b="1" i="0" dirty="0">
                <a:solidFill>
                  <a:srgbClr val="FFFF00"/>
                </a:solidFill>
              </a:rPr>
              <a:t>s</a:t>
            </a:r>
            <a:r>
              <a:rPr lang="en-GB" sz="2400" b="1" i="0" dirty="0" smtClean="0">
                <a:solidFill>
                  <a:srgbClr val="FFFF00"/>
                </a:solidFill>
              </a:rPr>
              <a:t>orry for any inconvenience</a:t>
            </a:r>
            <a:endParaRPr lang="en-GB" sz="2400" b="1" i="0" dirty="0">
              <a:solidFill>
                <a:srgbClr val="FFFF00"/>
              </a:solidFill>
            </a:endParaRPr>
          </a:p>
        </p:txBody>
      </p:sp>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49148"/>
            <a:ext cx="27717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6"/>
          <p:cNvSpPr>
            <a:spLocks noChangeShapeType="1"/>
          </p:cNvSpPr>
          <p:nvPr/>
        </p:nvSpPr>
        <p:spPr bwMode="auto">
          <a:xfrm flipV="1">
            <a:off x="1187450" y="3154474"/>
            <a:ext cx="2664450" cy="1318624"/>
          </a:xfrm>
          <a:prstGeom prst="line">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ext Box 17"/>
          <p:cNvSpPr txBox="1">
            <a:spLocks noChangeArrowheads="1"/>
          </p:cNvSpPr>
          <p:nvPr/>
        </p:nvSpPr>
        <p:spPr bwMode="auto">
          <a:xfrm>
            <a:off x="611188" y="5229250"/>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00" b="0" dirty="0">
                <a:solidFill>
                  <a:srgbClr val="FFFF00"/>
                </a:solidFill>
              </a:rPr>
              <a:t>July 19,2009</a:t>
            </a:r>
          </a:p>
        </p:txBody>
      </p:sp>
    </p:spTree>
    <p:extLst>
      <p:ext uri="{BB962C8B-B14F-4D97-AF65-F5344CB8AC3E}">
        <p14:creationId xmlns:p14="http://schemas.microsoft.com/office/powerpoint/2010/main" val="1577048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732240" y="116632"/>
            <a:ext cx="2304256" cy="734924"/>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70C0"/>
                </a:solidFill>
              </a:rPr>
              <a:t>Policy Based Science</a:t>
            </a:r>
            <a:endParaRPr lang="en-GB" sz="1600" dirty="0">
              <a:solidFill>
                <a:srgbClr val="0070C0"/>
              </a:solidFill>
            </a:endParaRPr>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7" name="Oval 16"/>
          <p:cNvSpPr/>
          <p:nvPr/>
        </p:nvSpPr>
        <p:spPr>
          <a:xfrm rot="2917654">
            <a:off x="3662271" y="1741659"/>
            <a:ext cx="6264696" cy="457200"/>
          </a:xfrm>
          <a:prstGeom prst="ellipse">
            <a:avLst/>
          </a:prstGeom>
          <a:solidFill>
            <a:srgbClr val="D9D9D9">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0" dirty="0" err="1" smtClean="0">
                <a:solidFill>
                  <a:srgbClr val="0070C0"/>
                </a:solidFill>
              </a:rPr>
              <a:t>Navier</a:t>
            </a:r>
            <a:r>
              <a:rPr lang="en-GB" sz="1600" i="0" dirty="0" smtClean="0">
                <a:solidFill>
                  <a:srgbClr val="0070C0"/>
                </a:solidFill>
              </a:rPr>
              <a:t>-Stokes  Clay Millennium Problem </a:t>
            </a:r>
            <a:endParaRPr lang="en-GB" sz="1600"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Tree>
    <p:extLst>
      <p:ext uri="{BB962C8B-B14F-4D97-AF65-F5344CB8AC3E}">
        <p14:creationId xmlns:p14="http://schemas.microsoft.com/office/powerpoint/2010/main" val="3389846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Tree>
    <p:extLst>
      <p:ext uri="{BB962C8B-B14F-4D97-AF65-F5344CB8AC3E}">
        <p14:creationId xmlns:p14="http://schemas.microsoft.com/office/powerpoint/2010/main" val="34516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732240" y="116632"/>
            <a:ext cx="2304256" cy="734924"/>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70C0"/>
                </a:solidFill>
              </a:rPr>
              <a:t>Policy Based Science</a:t>
            </a:r>
            <a:endParaRPr lang="en-GB" sz="1600" dirty="0">
              <a:solidFill>
                <a:srgbClr val="0070C0"/>
              </a:solidFill>
            </a:endParaRPr>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Tree>
    <p:extLst>
      <p:ext uri="{BB962C8B-B14F-4D97-AF65-F5344CB8AC3E}">
        <p14:creationId xmlns:p14="http://schemas.microsoft.com/office/powerpoint/2010/main" val="366117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4624"/>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The Forecast Problem: 1951</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76523"/>
            <a:ext cx="6984776" cy="190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20889"/>
            <a:ext cx="2520280" cy="3723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3563888" y="1556792"/>
            <a:ext cx="5561097" cy="3816262"/>
            <a:chOff x="3679088" y="1556792"/>
            <a:chExt cx="5339152" cy="3515070"/>
          </a:xfrm>
        </p:grpSpPr>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088" y="1556792"/>
              <a:ext cx="5253707" cy="351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24128" y="4825095"/>
              <a:ext cx="3294112" cy="246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cxnSp>
        <p:nvCxnSpPr>
          <p:cNvPr id="7" name="Straight Connector 6"/>
          <p:cNvCxnSpPr/>
          <p:nvPr/>
        </p:nvCxnSpPr>
        <p:spPr>
          <a:xfrm>
            <a:off x="5985160" y="5105143"/>
            <a:ext cx="29793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92080" y="4581128"/>
            <a:ext cx="36724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63888" y="5373216"/>
            <a:ext cx="213005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08896" y="4869160"/>
            <a:ext cx="22592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40945" y="3068960"/>
            <a:ext cx="49235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4605" y="5445224"/>
            <a:ext cx="6025907" cy="1200329"/>
          </a:xfrm>
          <a:prstGeom prst="rect">
            <a:avLst/>
          </a:prstGeom>
          <a:noFill/>
        </p:spPr>
        <p:txBody>
          <a:bodyPr wrap="square" rtlCol="0">
            <a:spAutoFit/>
          </a:bodyPr>
          <a:lstStyle/>
          <a:p>
            <a:r>
              <a:rPr lang="en-GB" b="1" i="0" dirty="0" smtClean="0"/>
              <a:t>Science advances to provide actionable information.</a:t>
            </a:r>
          </a:p>
          <a:p>
            <a:r>
              <a:rPr lang="en-GB" b="1" i="0" dirty="0" smtClean="0"/>
              <a:t>It did </a:t>
            </a:r>
            <a:r>
              <a:rPr lang="en-GB" b="1" i="0" dirty="0" smtClean="0">
                <a:solidFill>
                  <a:srgbClr val="FF0000"/>
                </a:solidFill>
              </a:rPr>
              <a:t>not </a:t>
            </a:r>
            <a:r>
              <a:rPr lang="en-GB" b="1" i="0" dirty="0" smtClean="0"/>
              <a:t>take weather forecasting another 30 years! </a:t>
            </a:r>
          </a:p>
          <a:p>
            <a:r>
              <a:rPr lang="en-GB" b="1" i="0" dirty="0" smtClean="0"/>
              <a:t>Failure to clearly distinguish where todays science is not actionable today harms both science and policy.</a:t>
            </a:r>
            <a:endParaRPr lang="en-GB" b="1" i="0" dirty="0"/>
          </a:p>
        </p:txBody>
      </p:sp>
      <p:cxnSp>
        <p:nvCxnSpPr>
          <p:cNvPr id="16" name="Straight Connector 15"/>
          <p:cNvCxnSpPr/>
          <p:nvPr/>
        </p:nvCxnSpPr>
        <p:spPr>
          <a:xfrm>
            <a:off x="899592" y="2060848"/>
            <a:ext cx="246177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7504" y="2213248"/>
            <a:ext cx="33258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07504" y="2365648"/>
            <a:ext cx="3414643" cy="198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4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Tree>
    <p:extLst>
      <p:ext uri="{BB962C8B-B14F-4D97-AF65-F5344CB8AC3E}">
        <p14:creationId xmlns:p14="http://schemas.microsoft.com/office/powerpoint/2010/main" val="39514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3549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7" name="Oval 16"/>
          <p:cNvSpPr/>
          <p:nvPr/>
        </p:nvSpPr>
        <p:spPr>
          <a:xfrm rot="2917654">
            <a:off x="3662271" y="1741659"/>
            <a:ext cx="6264696" cy="457200"/>
          </a:xfrm>
          <a:prstGeom prst="ellipse">
            <a:avLst/>
          </a:prstGeom>
          <a:solidFill>
            <a:srgbClr val="D9D9D9">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0" dirty="0" err="1" smtClean="0">
                <a:solidFill>
                  <a:srgbClr val="0070C0"/>
                </a:solidFill>
              </a:rPr>
              <a:t>Navier</a:t>
            </a:r>
            <a:r>
              <a:rPr lang="en-GB" sz="1600" i="0" dirty="0" smtClean="0">
                <a:solidFill>
                  <a:srgbClr val="0070C0"/>
                </a:solidFill>
              </a:rPr>
              <a:t>-Stokes  Clay Millennium Problem </a:t>
            </a:r>
            <a:endParaRPr lang="en-GB" sz="1600"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Tree>
    <p:extLst>
      <p:ext uri="{BB962C8B-B14F-4D97-AF65-F5344CB8AC3E}">
        <p14:creationId xmlns:p14="http://schemas.microsoft.com/office/powerpoint/2010/main" val="2711114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10111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
        <p:nvSpPr>
          <p:cNvPr id="16" name="TextBox 15"/>
          <p:cNvSpPr txBox="1"/>
          <p:nvPr/>
        </p:nvSpPr>
        <p:spPr>
          <a:xfrm>
            <a:off x="83556" y="5779422"/>
            <a:ext cx="8143033" cy="369332"/>
          </a:xfrm>
          <a:prstGeom prst="rect">
            <a:avLst/>
          </a:prstGeom>
          <a:noFill/>
          <a:ln w="25400">
            <a:solidFill>
              <a:schemeClr val="tx1"/>
            </a:solidFill>
          </a:ln>
        </p:spPr>
        <p:txBody>
          <a:bodyPr wrap="square" rtlCol="0">
            <a:spAutoFit/>
          </a:bodyPr>
          <a:lstStyle/>
          <a:p>
            <a:r>
              <a:rPr lang="en-GB" b="1" i="0" dirty="0" smtClean="0"/>
              <a:t>Can we move climate modelling for decision support this intersection?</a:t>
            </a:r>
            <a:endParaRPr lang="en-GB" b="1" i="0" dirty="0"/>
          </a:p>
        </p:txBody>
      </p:sp>
      <p:sp>
        <p:nvSpPr>
          <p:cNvPr id="24" name="Freeform 23"/>
          <p:cNvSpPr/>
          <p:nvPr/>
        </p:nvSpPr>
        <p:spPr>
          <a:xfrm>
            <a:off x="3360280" y="3881993"/>
            <a:ext cx="847082" cy="162684"/>
          </a:xfrm>
          <a:custGeom>
            <a:avLst/>
            <a:gdLst>
              <a:gd name="connsiteX0" fmla="*/ 0 w 847082"/>
              <a:gd name="connsiteY0" fmla="*/ 0 h 162684"/>
              <a:gd name="connsiteX1" fmla="*/ 847082 w 847082"/>
              <a:gd name="connsiteY1" fmla="*/ 0 h 162684"/>
              <a:gd name="connsiteX2" fmla="*/ 790984 w 847082"/>
              <a:gd name="connsiteY2" fmla="*/ 50488 h 162684"/>
              <a:gd name="connsiteX3" fmla="*/ 706837 w 847082"/>
              <a:gd name="connsiteY3" fmla="*/ 95367 h 162684"/>
              <a:gd name="connsiteX4" fmla="*/ 605860 w 847082"/>
              <a:gd name="connsiteY4" fmla="*/ 134635 h 162684"/>
              <a:gd name="connsiteX5" fmla="*/ 516103 w 847082"/>
              <a:gd name="connsiteY5" fmla="*/ 162684 h 162684"/>
              <a:gd name="connsiteX6" fmla="*/ 431956 w 847082"/>
              <a:gd name="connsiteY6" fmla="*/ 162684 h 162684"/>
              <a:gd name="connsiteX7" fmla="*/ 364638 w 847082"/>
              <a:gd name="connsiteY7" fmla="*/ 140245 h 162684"/>
              <a:gd name="connsiteX8" fmla="*/ 258051 w 847082"/>
              <a:gd name="connsiteY8" fmla="*/ 106586 h 162684"/>
              <a:gd name="connsiteX9" fmla="*/ 145855 w 847082"/>
              <a:gd name="connsiteY9" fmla="*/ 61708 h 162684"/>
              <a:gd name="connsiteX10" fmla="*/ 72927 w 847082"/>
              <a:gd name="connsiteY10" fmla="*/ 28049 h 1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082" h="162684">
                <a:moveTo>
                  <a:pt x="0" y="0"/>
                </a:moveTo>
                <a:lnTo>
                  <a:pt x="847082" y="0"/>
                </a:lnTo>
                <a:lnTo>
                  <a:pt x="790984" y="50488"/>
                </a:lnTo>
                <a:lnTo>
                  <a:pt x="706837" y="95367"/>
                </a:lnTo>
                <a:lnTo>
                  <a:pt x="605860" y="134635"/>
                </a:lnTo>
                <a:lnTo>
                  <a:pt x="516103" y="162684"/>
                </a:lnTo>
                <a:lnTo>
                  <a:pt x="431956" y="162684"/>
                </a:lnTo>
                <a:lnTo>
                  <a:pt x="364638" y="140245"/>
                </a:lnTo>
                <a:lnTo>
                  <a:pt x="258051" y="106586"/>
                </a:lnTo>
                <a:lnTo>
                  <a:pt x="145855" y="61708"/>
                </a:lnTo>
                <a:lnTo>
                  <a:pt x="72927" y="28049"/>
                </a:lnTo>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V="1">
            <a:off x="3712767" y="3933056"/>
            <a:ext cx="175157" cy="18722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4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Ocean Modelling </a:t>
            </a:r>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7384"/>
            <a:ext cx="3816424" cy="141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31414"/>
            <a:ext cx="8398369" cy="124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496" y="2780928"/>
            <a:ext cx="9065737" cy="3593291"/>
          </a:xfrm>
          <a:prstGeom prst="rect">
            <a:avLst/>
          </a:prstGeom>
          <a:noFill/>
        </p:spPr>
        <p:txBody>
          <a:bodyPr wrap="square" rtlCol="0">
            <a:spAutoFit/>
          </a:bodyPr>
          <a:lstStyle/>
          <a:p>
            <a:r>
              <a:rPr lang="en-GB" i="0" dirty="0" smtClean="0"/>
              <a:t>Consider the impact of these </a:t>
            </a:r>
            <a:r>
              <a:rPr lang="en-GB" i="0" dirty="0" smtClean="0"/>
              <a:t>approximations in </a:t>
            </a:r>
            <a:r>
              <a:rPr lang="en-GB" i="0" dirty="0" smtClean="0"/>
              <a:t>terms of systematic divergence of state space trajectories either </a:t>
            </a:r>
            <a:r>
              <a:rPr lang="en-GB" b="1" i="0" dirty="0" smtClean="0"/>
              <a:t>from the full equations </a:t>
            </a:r>
            <a:r>
              <a:rPr lang="en-GB" i="0" dirty="0" smtClean="0"/>
              <a:t>or </a:t>
            </a:r>
            <a:r>
              <a:rPr lang="en-GB" i="0" dirty="0" smtClean="0"/>
              <a:t>from unrealistic </a:t>
            </a:r>
            <a:r>
              <a:rPr lang="en-GB" b="1" i="0" dirty="0" smtClean="0"/>
              <a:t>ocean drivers </a:t>
            </a:r>
            <a:r>
              <a:rPr lang="en-GB" b="1" i="0" dirty="0" smtClean="0"/>
              <a:t>of </a:t>
            </a:r>
            <a:r>
              <a:rPr lang="en-GB" b="1" i="0" dirty="0" smtClean="0"/>
              <a:t>non-ocean climatic processes</a:t>
            </a:r>
            <a:r>
              <a:rPr lang="en-GB" i="0" dirty="0" smtClean="0"/>
              <a:t>.</a:t>
            </a:r>
          </a:p>
          <a:p>
            <a:endParaRPr lang="en-GB" sz="1200" i="0" dirty="0"/>
          </a:p>
          <a:p>
            <a:r>
              <a:rPr lang="en-GB" i="0" dirty="0" smtClean="0"/>
              <a:t>What are the time scales on which the model-ocean loses realism?</a:t>
            </a:r>
          </a:p>
          <a:p>
            <a:endParaRPr lang="en-GB" sz="1100" i="0" dirty="0" smtClean="0"/>
          </a:p>
          <a:p>
            <a:r>
              <a:rPr lang="en-GB" i="0" dirty="0" smtClean="0"/>
              <a:t>What </a:t>
            </a:r>
            <a:r>
              <a:rPr lang="en-GB" i="0" dirty="0" smtClean="0"/>
              <a:t>are the time scales on which (perfectly modelled) non-ocean processes driven by </a:t>
            </a:r>
            <a:r>
              <a:rPr lang="en-GB" i="0" dirty="0" smtClean="0"/>
              <a:t>this </a:t>
            </a:r>
            <a:r>
              <a:rPr lang="en-GB" i="0" dirty="0" smtClean="0"/>
              <a:t>model-ocean lose fidelity and would invalidate model-climate for decision support?</a:t>
            </a:r>
          </a:p>
          <a:p>
            <a:endParaRPr lang="en-GB" sz="1050" i="0" dirty="0" smtClean="0"/>
          </a:p>
          <a:p>
            <a:r>
              <a:rPr lang="en-GB" i="0" dirty="0" smtClean="0"/>
              <a:t>Are </a:t>
            </a:r>
            <a:r>
              <a:rPr lang="en-GB" i="0" dirty="0" smtClean="0"/>
              <a:t>these time scales (a) long relative to </a:t>
            </a:r>
            <a:r>
              <a:rPr lang="en-GB" i="0" dirty="0" smtClean="0"/>
              <a:t>policy</a:t>
            </a:r>
            <a:r>
              <a:rPr lang="en-GB" i="0" dirty="0" smtClean="0"/>
              <a:t> </a:t>
            </a:r>
            <a:r>
              <a:rPr lang="en-GB" i="0" dirty="0" smtClean="0"/>
              <a:t>questions on the table? (b) swamped by other model-components behaving badly?</a:t>
            </a:r>
          </a:p>
          <a:p>
            <a:r>
              <a:rPr lang="en-GB" i="0" dirty="0"/>
              <a:t> </a:t>
            </a:r>
            <a:r>
              <a:rPr lang="en-GB" i="0" dirty="0" smtClean="0"/>
              <a:t>                     If not then the model ocean is a candidate for the </a:t>
            </a:r>
            <a:r>
              <a:rPr lang="en-GB" i="0" dirty="0" smtClean="0"/>
              <a:t>RDU</a:t>
            </a:r>
          </a:p>
          <a:p>
            <a:endParaRPr lang="en-GB" sz="1200" i="0" dirty="0"/>
          </a:p>
          <a:p>
            <a:r>
              <a:rPr lang="en-GB" sz="2000" b="1" i="0" dirty="0" smtClean="0">
                <a:solidFill>
                  <a:srgbClr val="00CC00"/>
                </a:solidFill>
              </a:rPr>
              <a:t>Can we separate this line of reasoning from the study of the model itself?</a:t>
            </a:r>
            <a:r>
              <a:rPr lang="en-GB" sz="2000" i="0" dirty="0" smtClean="0"/>
              <a:t>  </a:t>
            </a:r>
            <a:endParaRPr lang="en-GB" i="0" dirty="0"/>
          </a:p>
        </p:txBody>
      </p:sp>
    </p:spTree>
    <p:extLst>
      <p:ext uri="{BB962C8B-B14F-4D97-AF65-F5344CB8AC3E}">
        <p14:creationId xmlns:p14="http://schemas.microsoft.com/office/powerpoint/2010/main" val="5293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Ocean Modelling </a:t>
            </a:r>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824" y="-27384"/>
            <a:ext cx="445168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5" y="1844824"/>
            <a:ext cx="877875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28824" y="3356992"/>
            <a:ext cx="423566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323528" y="2852936"/>
            <a:ext cx="8640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84368" y="2636912"/>
            <a:ext cx="1080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1520" y="3140968"/>
            <a:ext cx="8640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513" y="4077072"/>
            <a:ext cx="8964488" cy="1200329"/>
          </a:xfrm>
          <a:prstGeom prst="rect">
            <a:avLst/>
          </a:prstGeom>
          <a:noFill/>
        </p:spPr>
        <p:txBody>
          <a:bodyPr wrap="square" rtlCol="0">
            <a:spAutoFit/>
          </a:bodyPr>
          <a:lstStyle/>
          <a:p>
            <a:r>
              <a:rPr lang="en-GB" b="1" i="0" dirty="0" smtClean="0"/>
              <a:t>It is in making decisions like this that </a:t>
            </a:r>
            <a:r>
              <a:rPr lang="en-GB" b="1" i="0" dirty="0" smtClean="0">
                <a:solidFill>
                  <a:srgbClr val="00CC00"/>
                </a:solidFill>
              </a:rPr>
              <a:t>the policy aims </a:t>
            </a:r>
            <a:r>
              <a:rPr lang="en-GB" b="1" i="0" dirty="0" smtClean="0">
                <a:solidFill>
                  <a:srgbClr val="00CC00"/>
                </a:solidFill>
              </a:rPr>
              <a:t>are central to</a:t>
            </a:r>
            <a:r>
              <a:rPr lang="en-GB" b="1" i="0" dirty="0" smtClean="0">
                <a:solidFill>
                  <a:srgbClr val="00CC00"/>
                </a:solidFill>
              </a:rPr>
              <a:t> </a:t>
            </a:r>
            <a:r>
              <a:rPr lang="en-GB" b="1" i="0" dirty="0" smtClean="0">
                <a:solidFill>
                  <a:srgbClr val="00CC00"/>
                </a:solidFill>
              </a:rPr>
              <a:t>the </a:t>
            </a:r>
            <a:r>
              <a:rPr lang="en-GB" b="1" i="0" dirty="0" smtClean="0">
                <a:solidFill>
                  <a:srgbClr val="00CC00"/>
                </a:solidFill>
              </a:rPr>
              <a:t>science</a:t>
            </a:r>
            <a:r>
              <a:rPr lang="en-GB" b="1" i="0" dirty="0" smtClean="0"/>
              <a:t>.</a:t>
            </a:r>
            <a:endParaRPr lang="en-GB" b="1" i="0" dirty="0" smtClean="0"/>
          </a:p>
          <a:p>
            <a:endParaRPr lang="en-GB" b="1" i="0" dirty="0"/>
          </a:p>
          <a:p>
            <a:r>
              <a:rPr lang="en-GB" b="1" i="0" dirty="0" smtClean="0"/>
              <a:t>Or more realistically: when the model output is deployed for policy relevance, it is important that someone recall the impacts of decisions “like this”. </a:t>
            </a:r>
            <a:endParaRPr lang="en-GB" b="1" i="0" dirty="0"/>
          </a:p>
        </p:txBody>
      </p:sp>
    </p:spTree>
    <p:extLst>
      <p:ext uri="{BB962C8B-B14F-4D97-AF65-F5344CB8AC3E}">
        <p14:creationId xmlns:p14="http://schemas.microsoft.com/office/powerpoint/2010/main" val="3758696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813"/>
            <a:ext cx="8784976" cy="463550"/>
          </a:xfrm>
        </p:spPr>
        <p:txBody>
          <a:bodyPr/>
          <a:lstStyle/>
          <a:p>
            <a:r>
              <a:rPr lang="en-GB" dirty="0"/>
              <a:t>I</a:t>
            </a:r>
            <a:r>
              <a:rPr lang="en-GB" dirty="0" smtClean="0"/>
              <a:t>ntuitive examples: </a:t>
            </a:r>
            <a:r>
              <a:rPr lang="en-GB" dirty="0" smtClean="0"/>
              <a:t>Planetary Dynamics</a:t>
            </a:r>
            <a:r>
              <a:rPr lang="en-GB" dirty="0" smtClean="0"/>
              <a:t> </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02573"/>
            <a:ext cx="7632847" cy="37566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609528" y="5662989"/>
            <a:ext cx="6534472" cy="646331"/>
          </a:xfrm>
          <a:prstGeom prst="rect">
            <a:avLst/>
          </a:prstGeom>
          <a:solidFill>
            <a:schemeClr val="bg1"/>
          </a:solidFill>
        </p:spPr>
        <p:txBody>
          <a:bodyPr wrap="square">
            <a:spAutoFit/>
          </a:bodyPr>
          <a:lstStyle/>
          <a:p>
            <a:r>
              <a:rPr lang="en-GB" dirty="0"/>
              <a:t>Smith, L.A. (2002) </a:t>
            </a:r>
            <a:r>
              <a:rPr lang="en-GB" dirty="0">
                <a:hlinkClick r:id="rId3" tooltip="Smith (2002)"/>
              </a:rPr>
              <a:t>What might we learn from climate forecasts?</a:t>
            </a:r>
            <a:r>
              <a:rPr lang="en-GB" dirty="0"/>
              <a:t> Proc. National Acad. Sci. USA 4 (99): 2487-2492.</a:t>
            </a:r>
          </a:p>
        </p:txBody>
      </p:sp>
    </p:spTree>
    <p:extLst>
      <p:ext uri="{BB962C8B-B14F-4D97-AF65-F5344CB8AC3E}">
        <p14:creationId xmlns:p14="http://schemas.microsoft.com/office/powerpoint/2010/main" val="4276937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I07-02-Solar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908050"/>
            <a:ext cx="5467350" cy="4286250"/>
          </a:xfrm>
          <a:prstGeom prst="rect">
            <a:avLst/>
          </a:prstGeom>
          <a:noFill/>
          <a:extLst>
            <a:ext uri="{909E8E84-426E-40DD-AFC4-6F175D3DCCD1}">
              <a14:hiddenFill xmlns:a14="http://schemas.microsoft.com/office/drawing/2010/main">
                <a:solidFill>
                  <a:srgbClr val="FFFFFF"/>
                </a:solidFill>
              </a14:hiddenFill>
            </a:ext>
          </a:extLst>
        </p:spPr>
      </p:pic>
      <p:sp>
        <p:nvSpPr>
          <p:cNvPr id="614403" name="Rectangle 3"/>
          <p:cNvSpPr>
            <a:spLocks noChangeArrowheads="1"/>
          </p:cNvSpPr>
          <p:nvPr/>
        </p:nvSpPr>
        <p:spPr bwMode="auto">
          <a:xfrm>
            <a:off x="900113" y="333375"/>
            <a:ext cx="784860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i="0" smtClean="0"/>
              <a:t>Model Relevance and the Location of the Earth</a:t>
            </a:r>
          </a:p>
        </p:txBody>
      </p:sp>
      <p:sp>
        <p:nvSpPr>
          <p:cNvPr id="614404" name="Text Box 4"/>
          <p:cNvSpPr txBox="1">
            <a:spLocks noChangeArrowheads="1"/>
          </p:cNvSpPr>
          <p:nvPr/>
        </p:nvSpPr>
        <p:spPr bwMode="auto">
          <a:xfrm>
            <a:off x="250825" y="981075"/>
            <a:ext cx="30226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dirty="0" smtClean="0">
                <a:solidFill>
                  <a:srgbClr val="000000"/>
                </a:solidFill>
                <a:latin typeface="Verdana" pitchFamily="34" charset="0"/>
              </a:rPr>
              <a:t>If our computer model is based on Newton’s Laws, and the Question is the location of the Earth in </a:t>
            </a:r>
            <a:r>
              <a:rPr lang="en-GB" altLang="en-US" i="0" dirty="0" smtClean="0">
                <a:solidFill>
                  <a:srgbClr val="000000"/>
                </a:solidFill>
                <a:latin typeface="Verdana" pitchFamily="34" charset="0"/>
              </a:rPr>
              <a:t>10</a:t>
            </a:r>
            <a:r>
              <a:rPr lang="en-GB" altLang="en-US" i="0" baseline="30000" dirty="0" smtClean="0">
                <a:solidFill>
                  <a:srgbClr val="000000"/>
                </a:solidFill>
                <a:latin typeface="Verdana" pitchFamily="34" charset="0"/>
              </a:rPr>
              <a:t>8</a:t>
            </a:r>
            <a:r>
              <a:rPr lang="en-GB" altLang="en-US" i="0" dirty="0" smtClean="0">
                <a:solidFill>
                  <a:srgbClr val="000000"/>
                </a:solidFill>
                <a:latin typeface="Verdana" pitchFamily="34" charset="0"/>
              </a:rPr>
              <a:t> </a:t>
            </a:r>
            <a:r>
              <a:rPr lang="en-GB" altLang="en-US" i="0" dirty="0" smtClean="0">
                <a:solidFill>
                  <a:srgbClr val="000000"/>
                </a:solidFill>
                <a:latin typeface="Verdana" pitchFamily="34" charset="0"/>
              </a:rPr>
              <a:t>years….</a:t>
            </a:r>
          </a:p>
          <a:p>
            <a:endParaRPr lang="en-GB" altLang="en-US" i="0" dirty="0" smtClean="0">
              <a:solidFill>
                <a:srgbClr val="000000"/>
              </a:solidFill>
              <a:latin typeface="Verdana" pitchFamily="34" charset="0"/>
            </a:endParaRPr>
          </a:p>
          <a:p>
            <a:r>
              <a:rPr lang="en-GB" altLang="en-US" i="0" dirty="0" smtClean="0">
                <a:solidFill>
                  <a:srgbClr val="000000"/>
                </a:solidFill>
                <a:latin typeface="Verdana" pitchFamily="34" charset="0"/>
              </a:rPr>
              <a:t>Monte Carlo sampling of from a prior distribution of initial condition and mass of each major planet will yield a final time distribution one thousand years hence, from which we can form a sensible PDF. </a:t>
            </a:r>
          </a:p>
        </p:txBody>
      </p:sp>
      <p:sp>
        <p:nvSpPr>
          <p:cNvPr id="614405" name="Text Box 5"/>
          <p:cNvSpPr txBox="1">
            <a:spLocks noChangeArrowheads="1"/>
          </p:cNvSpPr>
          <p:nvPr/>
        </p:nvSpPr>
        <p:spPr bwMode="auto">
          <a:xfrm>
            <a:off x="158750" y="5387975"/>
            <a:ext cx="8805863"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i="0" smtClean="0">
                <a:solidFill>
                  <a:srgbClr val="FF3300"/>
                </a:solidFill>
                <a:latin typeface="Verdana" pitchFamily="34" charset="0"/>
              </a:rPr>
              <a:t>Bayesian Discrepancy</a:t>
            </a:r>
            <a:r>
              <a:rPr lang="en-GB" altLang="en-US" i="0" smtClean="0">
                <a:solidFill>
                  <a:srgbClr val="000000"/>
                </a:solidFill>
                <a:latin typeface="Verdana" pitchFamily="34" charset="0"/>
              </a:rPr>
              <a:t> terms, based on different integration schemes, compilers and computer hardware </a:t>
            </a:r>
            <a:r>
              <a:rPr lang="en-GB" altLang="en-US" b="1" i="0" smtClean="0">
                <a:solidFill>
                  <a:srgbClr val="FF3300"/>
                </a:solidFill>
                <a:latin typeface="Verdana" pitchFamily="34" charset="0"/>
              </a:rPr>
              <a:t>may yield valuable information</a:t>
            </a:r>
            <a:r>
              <a:rPr lang="en-GB" altLang="en-US" i="0" smtClean="0">
                <a:solidFill>
                  <a:srgbClr val="000000"/>
                </a:solidFill>
                <a:latin typeface="Verdana" pitchFamily="34" charset="0"/>
              </a:rPr>
              <a:t>. </a:t>
            </a:r>
          </a:p>
        </p:txBody>
      </p:sp>
    </p:spTree>
    <p:extLst>
      <p:ext uri="{BB962C8B-B14F-4D97-AF65-F5344CB8AC3E}">
        <p14:creationId xmlns:p14="http://schemas.microsoft.com/office/powerpoint/2010/main" val="3838577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I07-02-Solar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908050"/>
            <a:ext cx="5467350" cy="4286250"/>
          </a:xfrm>
          <a:prstGeom prst="rect">
            <a:avLst/>
          </a:prstGeom>
          <a:noFill/>
          <a:extLst>
            <a:ext uri="{909E8E84-426E-40DD-AFC4-6F175D3DCCD1}">
              <a14:hiddenFill xmlns:a14="http://schemas.microsoft.com/office/drawing/2010/main">
                <a:solidFill>
                  <a:srgbClr val="FFFFFF"/>
                </a:solidFill>
              </a14:hiddenFill>
            </a:ext>
          </a:extLst>
        </p:spPr>
      </p:pic>
      <p:sp>
        <p:nvSpPr>
          <p:cNvPr id="614403" name="Rectangle 3"/>
          <p:cNvSpPr>
            <a:spLocks noChangeArrowheads="1"/>
          </p:cNvSpPr>
          <p:nvPr/>
        </p:nvSpPr>
        <p:spPr bwMode="auto">
          <a:xfrm>
            <a:off x="900113" y="333375"/>
            <a:ext cx="784860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i="0" smtClean="0"/>
              <a:t>Model Relevance and the Location of the Earth</a:t>
            </a:r>
          </a:p>
        </p:txBody>
      </p:sp>
      <p:sp>
        <p:nvSpPr>
          <p:cNvPr id="614404" name="Text Box 4"/>
          <p:cNvSpPr txBox="1">
            <a:spLocks noChangeArrowheads="1"/>
          </p:cNvSpPr>
          <p:nvPr/>
        </p:nvSpPr>
        <p:spPr bwMode="auto">
          <a:xfrm>
            <a:off x="250825" y="981075"/>
            <a:ext cx="30226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dirty="0" smtClean="0">
                <a:solidFill>
                  <a:srgbClr val="000000"/>
                </a:solidFill>
                <a:latin typeface="Verdana" pitchFamily="34" charset="0"/>
              </a:rPr>
              <a:t>If our computer model is based on Newton’s Laws, and the Question is the location of the Earth in </a:t>
            </a:r>
            <a:r>
              <a:rPr lang="en-GB" altLang="en-US" i="0" dirty="0" smtClean="0">
                <a:solidFill>
                  <a:srgbClr val="000000"/>
                </a:solidFill>
                <a:latin typeface="Verdana" pitchFamily="34" charset="0"/>
              </a:rPr>
              <a:t>10</a:t>
            </a:r>
            <a:r>
              <a:rPr lang="en-GB" altLang="en-US" i="0" baseline="30000" dirty="0" smtClean="0">
                <a:solidFill>
                  <a:srgbClr val="000000"/>
                </a:solidFill>
                <a:latin typeface="Verdana" pitchFamily="34" charset="0"/>
              </a:rPr>
              <a:t>6</a:t>
            </a:r>
            <a:r>
              <a:rPr lang="en-GB" altLang="en-US" i="0" dirty="0" smtClean="0">
                <a:solidFill>
                  <a:srgbClr val="000000"/>
                </a:solidFill>
                <a:latin typeface="Verdana" pitchFamily="34" charset="0"/>
              </a:rPr>
              <a:t> </a:t>
            </a:r>
            <a:r>
              <a:rPr lang="en-GB" altLang="en-US" i="0" dirty="0" smtClean="0">
                <a:solidFill>
                  <a:srgbClr val="000000"/>
                </a:solidFill>
                <a:latin typeface="Verdana" pitchFamily="34" charset="0"/>
              </a:rPr>
              <a:t>years….</a:t>
            </a:r>
          </a:p>
          <a:p>
            <a:endParaRPr lang="en-GB" altLang="en-US" i="0" dirty="0" smtClean="0">
              <a:solidFill>
                <a:srgbClr val="000000"/>
              </a:solidFill>
              <a:latin typeface="Verdana" pitchFamily="34" charset="0"/>
            </a:endParaRPr>
          </a:p>
          <a:p>
            <a:r>
              <a:rPr lang="en-GB" altLang="en-US" i="0" dirty="0" smtClean="0">
                <a:solidFill>
                  <a:srgbClr val="000000"/>
                </a:solidFill>
                <a:latin typeface="Verdana" pitchFamily="34" charset="0"/>
              </a:rPr>
              <a:t>Monte Carlo sampling of from a prior distribution of initial condition and mass of each major planet will yield a final time distribution one thousand years hence, from which we can form a sensible PDF. </a:t>
            </a:r>
          </a:p>
        </p:txBody>
      </p:sp>
      <p:sp>
        <p:nvSpPr>
          <p:cNvPr id="614405" name="Text Box 5"/>
          <p:cNvSpPr txBox="1">
            <a:spLocks noChangeArrowheads="1"/>
          </p:cNvSpPr>
          <p:nvPr/>
        </p:nvSpPr>
        <p:spPr bwMode="auto">
          <a:xfrm>
            <a:off x="158750" y="5387975"/>
            <a:ext cx="8805863"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i="0" smtClean="0">
                <a:solidFill>
                  <a:srgbClr val="FF3300"/>
                </a:solidFill>
                <a:latin typeface="Verdana" pitchFamily="34" charset="0"/>
              </a:rPr>
              <a:t>Bayesian Discrepancy</a:t>
            </a:r>
            <a:r>
              <a:rPr lang="en-GB" altLang="en-US" i="0" smtClean="0">
                <a:solidFill>
                  <a:srgbClr val="000000"/>
                </a:solidFill>
                <a:latin typeface="Verdana" pitchFamily="34" charset="0"/>
              </a:rPr>
              <a:t> terms, based on different integration schemes, compilers and computer hardware </a:t>
            </a:r>
            <a:r>
              <a:rPr lang="en-GB" altLang="en-US" b="1" i="0" smtClean="0">
                <a:solidFill>
                  <a:srgbClr val="FF3300"/>
                </a:solidFill>
                <a:latin typeface="Verdana" pitchFamily="34" charset="0"/>
              </a:rPr>
              <a:t>may yield valuable information</a:t>
            </a:r>
            <a:r>
              <a:rPr lang="en-GB" altLang="en-US" i="0" smtClean="0">
                <a:solidFill>
                  <a:srgbClr val="000000"/>
                </a:solidFill>
                <a:latin typeface="Verdana" pitchFamily="34" charset="0"/>
              </a:rPr>
              <a:t>. </a:t>
            </a:r>
          </a:p>
        </p:txBody>
      </p:sp>
    </p:spTree>
    <p:extLst>
      <p:ext uri="{BB962C8B-B14F-4D97-AF65-F5344CB8AC3E}">
        <p14:creationId xmlns:p14="http://schemas.microsoft.com/office/powerpoint/2010/main" val="944858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Text Box 2"/>
          <p:cNvSpPr txBox="1">
            <a:spLocks noChangeArrowheads="1"/>
          </p:cNvSpPr>
          <p:nvPr/>
        </p:nvSpPr>
        <p:spPr bwMode="auto">
          <a:xfrm>
            <a:off x="827088" y="1068388"/>
            <a:ext cx="792162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000000"/>
                </a:solidFill>
                <a:latin typeface="Verdana" pitchFamily="34" charset="0"/>
              </a:rPr>
              <a:t>Our models allow us to draw a balloon in space that captures 99% of the model-earth trajectories.</a:t>
            </a: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r>
              <a:rPr lang="en-GB" altLang="en-US" i="0" smtClean="0">
                <a:solidFill>
                  <a:srgbClr val="000000"/>
                </a:solidFill>
                <a:latin typeface="Verdana" pitchFamily="34" charset="0"/>
              </a:rPr>
              <a:t>And our/my subjective probability that our Earth will fall outside that corresponding real-world balloon might rationally be ~1%</a:t>
            </a:r>
          </a:p>
        </p:txBody>
      </p:sp>
      <p:sp>
        <p:nvSpPr>
          <p:cNvPr id="615427" name="Freeform 3"/>
          <p:cNvSpPr>
            <a:spLocks/>
          </p:cNvSpPr>
          <p:nvPr/>
        </p:nvSpPr>
        <p:spPr bwMode="auto">
          <a:xfrm>
            <a:off x="19050" y="2420938"/>
            <a:ext cx="9161463" cy="188912"/>
          </a:xfrm>
          <a:custGeom>
            <a:avLst/>
            <a:gdLst>
              <a:gd name="T0" fmla="*/ 0 w 5771"/>
              <a:gd name="T1" fmla="*/ 119 h 119"/>
              <a:gd name="T2" fmla="*/ 419 w 5771"/>
              <a:gd name="T3" fmla="*/ 91 h 119"/>
              <a:gd name="T4" fmla="*/ 1188 w 5771"/>
              <a:gd name="T5" fmla="*/ 47 h 119"/>
              <a:gd name="T6" fmla="*/ 1190 w 5771"/>
              <a:gd name="T7" fmla="*/ 45 h 119"/>
              <a:gd name="T8" fmla="*/ 2913 w 5771"/>
              <a:gd name="T9" fmla="*/ 45 h 119"/>
              <a:gd name="T10" fmla="*/ 4183 w 5771"/>
              <a:gd name="T11" fmla="*/ 0 h 119"/>
              <a:gd name="T12" fmla="*/ 5091 w 5771"/>
              <a:gd name="T13" fmla="*/ 45 h 119"/>
              <a:gd name="T14" fmla="*/ 5771 w 5771"/>
              <a:gd name="T15" fmla="*/ 91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1" h="119">
                <a:moveTo>
                  <a:pt x="0" y="119"/>
                </a:moveTo>
                <a:cubicBezTo>
                  <a:pt x="70" y="113"/>
                  <a:pt x="221" y="103"/>
                  <a:pt x="419" y="91"/>
                </a:cubicBezTo>
                <a:cubicBezTo>
                  <a:pt x="617" y="79"/>
                  <a:pt x="1060" y="55"/>
                  <a:pt x="1188" y="47"/>
                </a:cubicBezTo>
                <a:cubicBezTo>
                  <a:pt x="1316" y="39"/>
                  <a:pt x="903" y="45"/>
                  <a:pt x="1190" y="45"/>
                </a:cubicBezTo>
                <a:cubicBezTo>
                  <a:pt x="1477" y="45"/>
                  <a:pt x="2414" y="52"/>
                  <a:pt x="2913" y="45"/>
                </a:cubicBezTo>
                <a:cubicBezTo>
                  <a:pt x="3412" y="38"/>
                  <a:pt x="3820" y="0"/>
                  <a:pt x="4183" y="0"/>
                </a:cubicBezTo>
                <a:cubicBezTo>
                  <a:pt x="4546" y="0"/>
                  <a:pt x="4826" y="30"/>
                  <a:pt x="5091" y="45"/>
                </a:cubicBezTo>
                <a:cubicBezTo>
                  <a:pt x="5356" y="60"/>
                  <a:pt x="5658" y="83"/>
                  <a:pt x="577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sp>
        <p:nvSpPr>
          <p:cNvPr id="615428" name="Rectangle 4"/>
          <p:cNvSpPr>
            <a:spLocks noChangeArrowheads="1"/>
          </p:cNvSpPr>
          <p:nvPr/>
        </p:nvSpPr>
        <p:spPr bwMode="auto">
          <a:xfrm>
            <a:off x="900113" y="404813"/>
            <a:ext cx="78486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i="0" smtClean="0"/>
              <a:t>The Probability of being outside the 99% level?</a:t>
            </a:r>
          </a:p>
        </p:txBody>
      </p:sp>
      <p:grpSp>
        <p:nvGrpSpPr>
          <p:cNvPr id="615429" name="Group 5"/>
          <p:cNvGrpSpPr>
            <a:grpSpLocks/>
          </p:cNvGrpSpPr>
          <p:nvPr/>
        </p:nvGrpSpPr>
        <p:grpSpPr bwMode="auto">
          <a:xfrm>
            <a:off x="1979613" y="1989138"/>
            <a:ext cx="4392612" cy="936625"/>
            <a:chOff x="1746" y="1389"/>
            <a:chExt cx="2767" cy="590"/>
          </a:xfrm>
        </p:grpSpPr>
        <p:sp>
          <p:nvSpPr>
            <p:cNvPr id="615430" name="Oval 6"/>
            <p:cNvSpPr>
              <a:spLocks noChangeArrowheads="1"/>
            </p:cNvSpPr>
            <p:nvPr/>
          </p:nvSpPr>
          <p:spPr bwMode="auto">
            <a:xfrm>
              <a:off x="1746" y="1389"/>
              <a:ext cx="2767" cy="590"/>
            </a:xfrm>
            <a:prstGeom prst="ellipse">
              <a:avLst/>
            </a:prstGeom>
            <a:solidFill>
              <a:srgbClr val="FF33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15431" name="Freeform 7"/>
            <p:cNvSpPr>
              <a:spLocks/>
            </p:cNvSpPr>
            <p:nvPr/>
          </p:nvSpPr>
          <p:spPr bwMode="auto">
            <a:xfrm>
              <a:off x="1746" y="1661"/>
              <a:ext cx="2767" cy="157"/>
            </a:xfrm>
            <a:custGeom>
              <a:avLst/>
              <a:gdLst>
                <a:gd name="T0" fmla="*/ 0 w 2767"/>
                <a:gd name="T1" fmla="*/ 31 h 157"/>
                <a:gd name="T2" fmla="*/ 408 w 2767"/>
                <a:gd name="T3" fmla="*/ 91 h 157"/>
                <a:gd name="T4" fmla="*/ 862 w 2767"/>
                <a:gd name="T5" fmla="*/ 136 h 157"/>
                <a:gd name="T6" fmla="*/ 1458 w 2767"/>
                <a:gd name="T7" fmla="*/ 151 h 157"/>
                <a:gd name="T8" fmla="*/ 2172 w 2767"/>
                <a:gd name="T9" fmla="*/ 103 h 157"/>
                <a:gd name="T10" fmla="*/ 2574 w 2767"/>
                <a:gd name="T11" fmla="*/ 43 h 157"/>
                <a:gd name="T12" fmla="*/ 2767 w 2767"/>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767" h="157">
                  <a:moveTo>
                    <a:pt x="0" y="31"/>
                  </a:moveTo>
                  <a:cubicBezTo>
                    <a:pt x="68" y="42"/>
                    <a:pt x="264" y="73"/>
                    <a:pt x="408" y="91"/>
                  </a:cubicBezTo>
                  <a:cubicBezTo>
                    <a:pt x="552" y="109"/>
                    <a:pt x="687" y="126"/>
                    <a:pt x="862" y="136"/>
                  </a:cubicBezTo>
                  <a:cubicBezTo>
                    <a:pt x="1037" y="146"/>
                    <a:pt x="1240" y="157"/>
                    <a:pt x="1458" y="151"/>
                  </a:cubicBezTo>
                  <a:cubicBezTo>
                    <a:pt x="1676" y="145"/>
                    <a:pt x="1986" y="121"/>
                    <a:pt x="2172" y="103"/>
                  </a:cubicBezTo>
                  <a:cubicBezTo>
                    <a:pt x="2358" y="85"/>
                    <a:pt x="2475" y="60"/>
                    <a:pt x="2574" y="43"/>
                  </a:cubicBezTo>
                  <a:cubicBezTo>
                    <a:pt x="2673" y="26"/>
                    <a:pt x="2727" y="9"/>
                    <a:pt x="2767"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sp>
          <p:nvSpPr>
            <p:cNvPr id="615432" name="Freeform 8"/>
            <p:cNvSpPr>
              <a:spLocks/>
            </p:cNvSpPr>
            <p:nvPr/>
          </p:nvSpPr>
          <p:spPr bwMode="auto">
            <a:xfrm>
              <a:off x="3107" y="1389"/>
              <a:ext cx="188" cy="590"/>
            </a:xfrm>
            <a:custGeom>
              <a:avLst/>
              <a:gdLst>
                <a:gd name="T0" fmla="*/ 0 w 188"/>
                <a:gd name="T1" fmla="*/ 0 h 590"/>
                <a:gd name="T2" fmla="*/ 136 w 188"/>
                <a:gd name="T3" fmla="*/ 91 h 590"/>
                <a:gd name="T4" fmla="*/ 181 w 188"/>
                <a:gd name="T5" fmla="*/ 272 h 590"/>
                <a:gd name="T6" fmla="*/ 181 w 188"/>
                <a:gd name="T7" fmla="*/ 408 h 590"/>
                <a:gd name="T8" fmla="*/ 136 w 188"/>
                <a:gd name="T9" fmla="*/ 544 h 590"/>
                <a:gd name="T10" fmla="*/ 0 w 188"/>
                <a:gd name="T11" fmla="*/ 590 h 590"/>
              </a:gdLst>
              <a:ahLst/>
              <a:cxnLst>
                <a:cxn ang="0">
                  <a:pos x="T0" y="T1"/>
                </a:cxn>
                <a:cxn ang="0">
                  <a:pos x="T2" y="T3"/>
                </a:cxn>
                <a:cxn ang="0">
                  <a:pos x="T4" y="T5"/>
                </a:cxn>
                <a:cxn ang="0">
                  <a:pos x="T6" y="T7"/>
                </a:cxn>
                <a:cxn ang="0">
                  <a:pos x="T8" y="T9"/>
                </a:cxn>
                <a:cxn ang="0">
                  <a:pos x="T10" y="T11"/>
                </a:cxn>
              </a:cxnLst>
              <a:rect l="0" t="0" r="r" b="b"/>
              <a:pathLst>
                <a:path w="188" h="590">
                  <a:moveTo>
                    <a:pt x="0" y="0"/>
                  </a:moveTo>
                  <a:cubicBezTo>
                    <a:pt x="53" y="23"/>
                    <a:pt x="106" y="46"/>
                    <a:pt x="136" y="91"/>
                  </a:cubicBezTo>
                  <a:cubicBezTo>
                    <a:pt x="166" y="136"/>
                    <a:pt x="174" y="219"/>
                    <a:pt x="181" y="272"/>
                  </a:cubicBezTo>
                  <a:cubicBezTo>
                    <a:pt x="188" y="325"/>
                    <a:pt x="188" y="363"/>
                    <a:pt x="181" y="408"/>
                  </a:cubicBezTo>
                  <a:cubicBezTo>
                    <a:pt x="174" y="453"/>
                    <a:pt x="166" y="514"/>
                    <a:pt x="136" y="544"/>
                  </a:cubicBezTo>
                  <a:cubicBezTo>
                    <a:pt x="106" y="574"/>
                    <a:pt x="23" y="582"/>
                    <a:pt x="0" y="59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grpSp>
      <p:sp>
        <p:nvSpPr>
          <p:cNvPr id="615433" name="Oval 9"/>
          <p:cNvSpPr>
            <a:spLocks noChangeArrowheads="1"/>
          </p:cNvSpPr>
          <p:nvPr/>
        </p:nvSpPr>
        <p:spPr bwMode="auto">
          <a:xfrm>
            <a:off x="2627313" y="6597650"/>
            <a:ext cx="4105275" cy="8921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15434" name="Text Box 10"/>
          <p:cNvSpPr txBox="1">
            <a:spLocks noChangeArrowheads="1"/>
          </p:cNvSpPr>
          <p:nvPr/>
        </p:nvSpPr>
        <p:spPr bwMode="auto">
          <a:xfrm>
            <a:off x="4373563" y="6597650"/>
            <a:ext cx="485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000" b="1" i="0" smtClean="0">
                <a:solidFill>
                  <a:srgbClr val="000000"/>
                </a:solidFill>
                <a:latin typeface="Verdana" pitchFamily="34" charset="0"/>
              </a:rPr>
              <a:t>SUN</a:t>
            </a:r>
          </a:p>
        </p:txBody>
      </p:sp>
      <p:grpSp>
        <p:nvGrpSpPr>
          <p:cNvPr id="615435" name="Group 11"/>
          <p:cNvGrpSpPr>
            <a:grpSpLocks/>
          </p:cNvGrpSpPr>
          <p:nvPr/>
        </p:nvGrpSpPr>
        <p:grpSpPr bwMode="auto">
          <a:xfrm>
            <a:off x="755650" y="2997200"/>
            <a:ext cx="3744913" cy="2698750"/>
            <a:chOff x="476" y="1888"/>
            <a:chExt cx="2359" cy="1700"/>
          </a:xfrm>
        </p:grpSpPr>
        <p:sp>
          <p:nvSpPr>
            <p:cNvPr id="615436" name="Text Box 12"/>
            <p:cNvSpPr txBox="1">
              <a:spLocks noChangeArrowheads="1"/>
            </p:cNvSpPr>
            <p:nvPr/>
          </p:nvSpPr>
          <p:spPr bwMode="auto">
            <a:xfrm>
              <a:off x="476" y="2659"/>
              <a:ext cx="1950" cy="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i="0" smtClean="0">
                  <a:solidFill>
                    <a:srgbClr val="000000"/>
                  </a:solidFill>
                  <a:latin typeface="Verdana" pitchFamily="34" charset="0"/>
                </a:rPr>
                <a:t>The orange balloon corresponds to a probability contour for capturing the Earth.</a:t>
              </a:r>
            </a:p>
          </p:txBody>
        </p:sp>
        <p:sp>
          <p:nvSpPr>
            <p:cNvPr id="615437" name="Line 13"/>
            <p:cNvSpPr>
              <a:spLocks noChangeShapeType="1"/>
            </p:cNvSpPr>
            <p:nvPr/>
          </p:nvSpPr>
          <p:spPr bwMode="auto">
            <a:xfrm flipV="1">
              <a:off x="2426" y="1888"/>
              <a:ext cx="409" cy="11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grpSp>
    </p:spTree>
    <p:extLst>
      <p:ext uri="{BB962C8B-B14F-4D97-AF65-F5344CB8AC3E}">
        <p14:creationId xmlns:p14="http://schemas.microsoft.com/office/powerpoint/2010/main" val="1614641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I07-02-Solar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908050"/>
            <a:ext cx="5467350" cy="4286250"/>
          </a:xfrm>
          <a:prstGeom prst="rect">
            <a:avLst/>
          </a:prstGeom>
          <a:noFill/>
          <a:extLst>
            <a:ext uri="{909E8E84-426E-40DD-AFC4-6F175D3DCCD1}">
              <a14:hiddenFill xmlns:a14="http://schemas.microsoft.com/office/drawing/2010/main">
                <a:solidFill>
                  <a:srgbClr val="FFFFFF"/>
                </a:solidFill>
              </a14:hiddenFill>
            </a:ext>
          </a:extLst>
        </p:spPr>
      </p:pic>
      <p:sp>
        <p:nvSpPr>
          <p:cNvPr id="616451" name="Rectangle 3"/>
          <p:cNvSpPr>
            <a:spLocks noChangeArrowheads="1"/>
          </p:cNvSpPr>
          <p:nvPr/>
        </p:nvSpPr>
        <p:spPr bwMode="auto">
          <a:xfrm>
            <a:off x="900113" y="404813"/>
            <a:ext cx="784860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i="0" smtClean="0"/>
              <a:t>Model Relevance and the Location of  Mercury</a:t>
            </a:r>
          </a:p>
        </p:txBody>
      </p:sp>
      <p:sp>
        <p:nvSpPr>
          <p:cNvPr id="616452" name="Text Box 4"/>
          <p:cNvSpPr txBox="1">
            <a:spLocks noChangeArrowheads="1"/>
          </p:cNvSpPr>
          <p:nvPr/>
        </p:nvSpPr>
        <p:spPr bwMode="auto">
          <a:xfrm>
            <a:off x="250825" y="981075"/>
            <a:ext cx="3241675"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000000"/>
                </a:solidFill>
                <a:latin typeface="Verdana" pitchFamily="34" charset="0"/>
              </a:rPr>
              <a:t>If our computer model is based on Newton’s Laws, and the Question is the location of </a:t>
            </a:r>
            <a:r>
              <a:rPr lang="en-GB" altLang="en-US" b="1" i="0" smtClean="0">
                <a:solidFill>
                  <a:srgbClr val="FF3300"/>
                </a:solidFill>
                <a:latin typeface="Verdana" pitchFamily="34" charset="0"/>
              </a:rPr>
              <a:t>Mercury</a:t>
            </a:r>
            <a:r>
              <a:rPr lang="en-GB" altLang="en-US" i="0" smtClean="0">
                <a:solidFill>
                  <a:srgbClr val="FF3300"/>
                </a:solidFill>
                <a:latin typeface="Verdana" pitchFamily="34" charset="0"/>
              </a:rPr>
              <a:t>….</a:t>
            </a:r>
          </a:p>
          <a:p>
            <a:endParaRPr lang="en-GB" altLang="en-US" sz="1000" i="0" smtClean="0">
              <a:solidFill>
                <a:srgbClr val="FF3300"/>
              </a:solidFill>
              <a:latin typeface="Verdana" pitchFamily="34" charset="0"/>
            </a:endParaRPr>
          </a:p>
          <a:p>
            <a:r>
              <a:rPr lang="en-GB" altLang="en-US" i="0" smtClean="0">
                <a:solidFill>
                  <a:srgbClr val="FF3300"/>
                </a:solidFill>
                <a:latin typeface="Verdana" pitchFamily="34" charset="0"/>
              </a:rPr>
              <a:t>Then this approach is absurd.</a:t>
            </a:r>
          </a:p>
          <a:p>
            <a:endParaRPr lang="en-GB" altLang="en-US" sz="1000" i="0" smtClean="0">
              <a:solidFill>
                <a:srgbClr val="FF3300"/>
              </a:solidFill>
              <a:latin typeface="Verdana" pitchFamily="34" charset="0"/>
            </a:endParaRPr>
          </a:p>
          <a:p>
            <a:r>
              <a:rPr lang="en-GB" altLang="en-US" i="0" smtClean="0">
                <a:solidFill>
                  <a:srgbClr val="000000"/>
                </a:solidFill>
                <a:latin typeface="Verdana" pitchFamily="34" charset="0"/>
              </a:rPr>
              <a:t>Newton’s Laws are long known to fail for Mercury. </a:t>
            </a:r>
          </a:p>
          <a:p>
            <a:endParaRPr lang="en-GB" altLang="en-US" sz="900" i="0" smtClean="0">
              <a:solidFill>
                <a:srgbClr val="000000"/>
              </a:solidFill>
              <a:latin typeface="Verdana" pitchFamily="34" charset="0"/>
            </a:endParaRPr>
          </a:p>
          <a:p>
            <a:r>
              <a:rPr lang="en-GB" altLang="en-US" i="0" smtClean="0">
                <a:solidFill>
                  <a:srgbClr val="000000"/>
                </a:solidFill>
                <a:latin typeface="Verdana" pitchFamily="34" charset="0"/>
              </a:rPr>
              <a:t>And science could warn us the Newtonian-PDF was misleading </a:t>
            </a:r>
            <a:r>
              <a:rPr lang="en-GB" altLang="en-US" i="0" smtClean="0">
                <a:solidFill>
                  <a:srgbClr val="FF3300"/>
                </a:solidFill>
                <a:latin typeface="Verdana" pitchFamily="34" charset="0"/>
              </a:rPr>
              <a:t>long</a:t>
            </a:r>
            <a:r>
              <a:rPr lang="en-GB" altLang="en-US" i="0" smtClean="0">
                <a:solidFill>
                  <a:srgbClr val="000000"/>
                </a:solidFill>
                <a:latin typeface="Verdana" pitchFamily="34" charset="0"/>
              </a:rPr>
              <a:t> before General Relativity provided an empirically adequate model! </a:t>
            </a:r>
          </a:p>
        </p:txBody>
      </p:sp>
      <p:sp>
        <p:nvSpPr>
          <p:cNvPr id="616453" name="Text Box 5"/>
          <p:cNvSpPr txBox="1">
            <a:spLocks noChangeArrowheads="1"/>
          </p:cNvSpPr>
          <p:nvPr/>
        </p:nvSpPr>
        <p:spPr bwMode="auto">
          <a:xfrm>
            <a:off x="158750" y="5524500"/>
            <a:ext cx="8877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FF3300"/>
                </a:solidFill>
                <a:latin typeface="Verdana" pitchFamily="34" charset="0"/>
              </a:rPr>
              <a:t>Discrepancy</a:t>
            </a:r>
            <a:r>
              <a:rPr lang="en-GB" altLang="en-US" i="0" smtClean="0">
                <a:solidFill>
                  <a:srgbClr val="000000"/>
                </a:solidFill>
                <a:latin typeface="Verdana" pitchFamily="34" charset="0"/>
              </a:rPr>
              <a:t> based on different integration schemes, etc, will  lead to over-confidence, belief in spurious accuracy and </a:t>
            </a:r>
            <a:r>
              <a:rPr lang="en-GB" altLang="en-US" i="0" smtClean="0">
                <a:solidFill>
                  <a:srgbClr val="FF3300"/>
                </a:solidFill>
                <a:latin typeface="Verdana" pitchFamily="34" charset="0"/>
              </a:rPr>
              <a:t>bad decision making</a:t>
            </a:r>
            <a:r>
              <a:rPr lang="en-GB" altLang="en-US" i="0" smtClean="0">
                <a:solidFill>
                  <a:srgbClr val="000000"/>
                </a:solidFill>
                <a:latin typeface="Verdana" pitchFamily="34" charset="0"/>
              </a:rPr>
              <a:t>!</a:t>
            </a:r>
          </a:p>
        </p:txBody>
      </p:sp>
    </p:spTree>
    <p:extLst>
      <p:ext uri="{BB962C8B-B14F-4D97-AF65-F5344CB8AC3E}">
        <p14:creationId xmlns:p14="http://schemas.microsoft.com/office/powerpoint/2010/main" val="2942236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1763713" y="6524625"/>
            <a:ext cx="446405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 name="Rectangle 3"/>
          <p:cNvSpPr>
            <a:spLocks noGrp="1" noChangeArrowheads="1"/>
          </p:cNvSpPr>
          <p:nvPr>
            <p:ph type="subTitle" idx="4294967295"/>
          </p:nvPr>
        </p:nvSpPr>
        <p:spPr>
          <a:xfrm>
            <a:off x="539552" y="3573463"/>
            <a:ext cx="7988498" cy="1008062"/>
          </a:xfrm>
        </p:spPr>
        <p:txBody>
          <a:bodyPr/>
          <a:lstStyle/>
          <a:p>
            <a:pPr marL="0" indent="0" algn="ctr" eaLnBrk="1" hangingPunct="1">
              <a:buFont typeface="Wingdings" pitchFamily="2" charset="2"/>
              <a:buNone/>
            </a:pPr>
            <a:r>
              <a:rPr lang="en-GB" sz="2400" dirty="0" smtClean="0"/>
              <a:t>Leonard A. Smith</a:t>
            </a:r>
          </a:p>
          <a:p>
            <a:pPr marL="0" indent="0" algn="ctr" eaLnBrk="1" hangingPunct="1">
              <a:spcBef>
                <a:spcPct val="0"/>
              </a:spcBef>
              <a:buFont typeface="Wingdings" pitchFamily="2" charset="2"/>
              <a:buNone/>
            </a:pPr>
            <a:r>
              <a:rPr lang="en-GB" sz="1400" dirty="0" smtClean="0"/>
              <a:t>London School of Economics</a:t>
            </a:r>
          </a:p>
          <a:p>
            <a:pPr marL="0" indent="0" algn="ctr" eaLnBrk="1" hangingPunct="1">
              <a:spcBef>
                <a:spcPct val="0"/>
              </a:spcBef>
              <a:buFont typeface="Wingdings" pitchFamily="2" charset="2"/>
              <a:buNone/>
            </a:pPr>
            <a:r>
              <a:rPr lang="en-GB" sz="1400" dirty="0" smtClean="0"/>
              <a:t>&amp; </a:t>
            </a:r>
          </a:p>
          <a:p>
            <a:pPr marL="0" indent="0" algn="ctr" eaLnBrk="1" hangingPunct="1">
              <a:spcBef>
                <a:spcPct val="0"/>
              </a:spcBef>
              <a:buFont typeface="Wingdings" pitchFamily="2" charset="2"/>
              <a:buNone/>
            </a:pPr>
            <a:r>
              <a:rPr lang="en-GB" sz="1400" dirty="0" smtClean="0"/>
              <a:t>Pembroke College, Oxford</a:t>
            </a:r>
          </a:p>
          <a:p>
            <a:pPr marL="0" indent="0" algn="ctr" eaLnBrk="1" hangingPunct="1">
              <a:spcBef>
                <a:spcPct val="0"/>
              </a:spcBef>
              <a:buFont typeface="Wingdings" pitchFamily="2" charset="2"/>
              <a:buNone/>
            </a:pPr>
            <a:endParaRPr lang="en-GB" sz="1400" dirty="0"/>
          </a:p>
          <a:p>
            <a:pPr marL="0" indent="0" algn="ctr" eaLnBrk="1" hangingPunct="1">
              <a:spcBef>
                <a:spcPct val="0"/>
              </a:spcBef>
              <a:buFont typeface="Wingdings" pitchFamily="2" charset="2"/>
              <a:buNone/>
            </a:pPr>
            <a:r>
              <a:rPr lang="en-GB" sz="1600" dirty="0" smtClean="0"/>
              <a:t>Not Possible without A. Lopez, </a:t>
            </a:r>
            <a:r>
              <a:rPr lang="en-GB" sz="1600" dirty="0" err="1" smtClean="0"/>
              <a:t>D.Stainforth</a:t>
            </a:r>
            <a:r>
              <a:rPr lang="en-GB" sz="1600" dirty="0" smtClean="0"/>
              <a:t>, E. Suckling, </a:t>
            </a:r>
          </a:p>
          <a:p>
            <a:pPr marL="0" indent="0" algn="ctr" eaLnBrk="1" hangingPunct="1">
              <a:spcBef>
                <a:spcPct val="0"/>
              </a:spcBef>
              <a:buFont typeface="Wingdings" pitchFamily="2" charset="2"/>
              <a:buNone/>
            </a:pPr>
            <a:r>
              <a:rPr lang="en-GB" sz="1600" dirty="0" smtClean="0"/>
              <a:t>E. Thompson, E. </a:t>
            </a:r>
            <a:r>
              <a:rPr lang="en-GB" sz="1600" dirty="0" err="1" smtClean="0"/>
              <a:t>Wheatcroft</a:t>
            </a:r>
            <a:endParaRPr lang="en-GB" sz="1600" dirty="0" smtClean="0"/>
          </a:p>
          <a:p>
            <a:pPr marL="0" indent="0" algn="ctr" eaLnBrk="1" hangingPunct="1">
              <a:spcBef>
                <a:spcPct val="0"/>
              </a:spcBef>
              <a:buFont typeface="Wingdings" pitchFamily="2" charset="2"/>
              <a:buNone/>
            </a:pPr>
            <a:r>
              <a:rPr lang="en-GB" sz="1600" dirty="0" smtClean="0"/>
              <a:t>                       </a:t>
            </a:r>
          </a:p>
        </p:txBody>
      </p:sp>
      <p:pic>
        <p:nvPicPr>
          <p:cNvPr id="5124" name="Picture 12" descr="pembroke_cr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238" y="44450"/>
            <a:ext cx="9858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3" descr="ENSEMBLE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0910" y="6092652"/>
            <a:ext cx="1113215" cy="75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9"/>
          <p:cNvSpPr>
            <a:spLocks noChangeArrowheads="1"/>
          </p:cNvSpPr>
          <p:nvPr/>
        </p:nvSpPr>
        <p:spPr bwMode="auto">
          <a:xfrm>
            <a:off x="-180528" y="2205608"/>
            <a:ext cx="9433048" cy="129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3200" b="1" i="0" dirty="0" smtClean="0">
                <a:solidFill>
                  <a:srgbClr val="FF0000"/>
                </a:solidFill>
              </a:rPr>
              <a:t>Types of Uncertainty </a:t>
            </a:r>
          </a:p>
          <a:p>
            <a:pPr algn="ctr"/>
            <a:r>
              <a:rPr lang="en-GB" sz="3200" b="1" i="0" dirty="0" smtClean="0">
                <a:solidFill>
                  <a:srgbClr val="FF0000"/>
                </a:solidFill>
              </a:rPr>
              <a:t>Kinds of Probability and </a:t>
            </a:r>
          </a:p>
          <a:p>
            <a:pPr algn="ctr"/>
            <a:r>
              <a:rPr lang="en-GB" sz="2800" b="1" i="0" dirty="0" smtClean="0">
                <a:solidFill>
                  <a:srgbClr val="FF0000"/>
                </a:solidFill>
              </a:rPr>
              <a:t>(Re)Designing Climate Simulations from Scratch </a:t>
            </a:r>
            <a:endParaRPr lang="en-GB" sz="1200" b="1" i="0" dirty="0">
              <a:solidFill>
                <a:srgbClr val="FF0000"/>
              </a:solidFill>
            </a:endParaRPr>
          </a:p>
          <a:p>
            <a:pPr algn="ctr"/>
            <a:endParaRPr lang="en-GB" sz="2400" b="1" i="0" dirty="0">
              <a:solidFill>
                <a:srgbClr val="FF0000"/>
              </a:solidFill>
            </a:endParaRPr>
          </a:p>
        </p:txBody>
      </p:sp>
      <p:pic>
        <p:nvPicPr>
          <p:cNvPr id="512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6024259"/>
            <a:ext cx="2726896" cy="8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051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6092651"/>
            <a:ext cx="846138"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2" y="6064175"/>
            <a:ext cx="3384376" cy="82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2400" y="3168253"/>
            <a:ext cx="873125"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ext Box 2"/>
          <p:cNvSpPr txBox="1">
            <a:spLocks noChangeArrowheads="1"/>
          </p:cNvSpPr>
          <p:nvPr/>
        </p:nvSpPr>
        <p:spPr bwMode="auto">
          <a:xfrm>
            <a:off x="827088" y="1068388"/>
            <a:ext cx="792162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000000"/>
                </a:solidFill>
                <a:latin typeface="Verdana" pitchFamily="34" charset="0"/>
              </a:rPr>
              <a:t>Our model allows us to draw a balloon in space that captures 99% of the model-earth trajectories.</a:t>
            </a: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endParaRPr lang="en-GB" altLang="en-US" i="0" smtClean="0">
              <a:solidFill>
                <a:srgbClr val="000000"/>
              </a:solidFill>
              <a:latin typeface="Verdana" pitchFamily="34" charset="0"/>
            </a:endParaRPr>
          </a:p>
          <a:p>
            <a:r>
              <a:rPr lang="en-GB" altLang="en-US" i="0" smtClean="0">
                <a:solidFill>
                  <a:srgbClr val="000000"/>
                </a:solidFill>
                <a:latin typeface="Verdana" pitchFamily="34" charset="0"/>
              </a:rPr>
              <a:t>And our subjective probability that the real earth will fall outside that corresponding real-world balloon might be rationally be ~1%</a:t>
            </a:r>
          </a:p>
        </p:txBody>
      </p:sp>
      <p:sp>
        <p:nvSpPr>
          <p:cNvPr id="634883" name="Freeform 3"/>
          <p:cNvSpPr>
            <a:spLocks/>
          </p:cNvSpPr>
          <p:nvPr/>
        </p:nvSpPr>
        <p:spPr bwMode="auto">
          <a:xfrm>
            <a:off x="19050" y="2420938"/>
            <a:ext cx="9161463" cy="188912"/>
          </a:xfrm>
          <a:custGeom>
            <a:avLst/>
            <a:gdLst>
              <a:gd name="T0" fmla="*/ 0 w 5771"/>
              <a:gd name="T1" fmla="*/ 119 h 119"/>
              <a:gd name="T2" fmla="*/ 419 w 5771"/>
              <a:gd name="T3" fmla="*/ 91 h 119"/>
              <a:gd name="T4" fmla="*/ 1188 w 5771"/>
              <a:gd name="T5" fmla="*/ 47 h 119"/>
              <a:gd name="T6" fmla="*/ 1190 w 5771"/>
              <a:gd name="T7" fmla="*/ 45 h 119"/>
              <a:gd name="T8" fmla="*/ 2913 w 5771"/>
              <a:gd name="T9" fmla="*/ 45 h 119"/>
              <a:gd name="T10" fmla="*/ 4183 w 5771"/>
              <a:gd name="T11" fmla="*/ 0 h 119"/>
              <a:gd name="T12" fmla="*/ 5091 w 5771"/>
              <a:gd name="T13" fmla="*/ 45 h 119"/>
              <a:gd name="T14" fmla="*/ 5771 w 5771"/>
              <a:gd name="T15" fmla="*/ 91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1" h="119">
                <a:moveTo>
                  <a:pt x="0" y="119"/>
                </a:moveTo>
                <a:cubicBezTo>
                  <a:pt x="70" y="113"/>
                  <a:pt x="221" y="103"/>
                  <a:pt x="419" y="91"/>
                </a:cubicBezTo>
                <a:cubicBezTo>
                  <a:pt x="617" y="79"/>
                  <a:pt x="1060" y="55"/>
                  <a:pt x="1188" y="47"/>
                </a:cubicBezTo>
                <a:cubicBezTo>
                  <a:pt x="1316" y="39"/>
                  <a:pt x="903" y="45"/>
                  <a:pt x="1190" y="45"/>
                </a:cubicBezTo>
                <a:cubicBezTo>
                  <a:pt x="1477" y="45"/>
                  <a:pt x="2414" y="52"/>
                  <a:pt x="2913" y="45"/>
                </a:cubicBezTo>
                <a:cubicBezTo>
                  <a:pt x="3412" y="38"/>
                  <a:pt x="3820" y="0"/>
                  <a:pt x="4183" y="0"/>
                </a:cubicBezTo>
                <a:cubicBezTo>
                  <a:pt x="4546" y="0"/>
                  <a:pt x="4826" y="30"/>
                  <a:pt x="5091" y="45"/>
                </a:cubicBezTo>
                <a:cubicBezTo>
                  <a:pt x="5356" y="60"/>
                  <a:pt x="5658" y="83"/>
                  <a:pt x="577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sp>
        <p:nvSpPr>
          <p:cNvPr id="634884" name="Rectangle 4"/>
          <p:cNvSpPr>
            <a:spLocks noChangeArrowheads="1"/>
          </p:cNvSpPr>
          <p:nvPr/>
        </p:nvSpPr>
        <p:spPr bwMode="auto">
          <a:xfrm>
            <a:off x="900113" y="404813"/>
            <a:ext cx="78486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i="0" smtClean="0"/>
              <a:t>The Probability of being above the 99% level?</a:t>
            </a:r>
          </a:p>
        </p:txBody>
      </p:sp>
      <p:grpSp>
        <p:nvGrpSpPr>
          <p:cNvPr id="634885" name="Group 5"/>
          <p:cNvGrpSpPr>
            <a:grpSpLocks/>
          </p:cNvGrpSpPr>
          <p:nvPr/>
        </p:nvGrpSpPr>
        <p:grpSpPr bwMode="auto">
          <a:xfrm>
            <a:off x="1979613" y="1989138"/>
            <a:ext cx="4392612" cy="936625"/>
            <a:chOff x="1746" y="1389"/>
            <a:chExt cx="2767" cy="590"/>
          </a:xfrm>
        </p:grpSpPr>
        <p:sp>
          <p:nvSpPr>
            <p:cNvPr id="634886" name="Oval 6"/>
            <p:cNvSpPr>
              <a:spLocks noChangeArrowheads="1"/>
            </p:cNvSpPr>
            <p:nvPr/>
          </p:nvSpPr>
          <p:spPr bwMode="auto">
            <a:xfrm>
              <a:off x="1746" y="1389"/>
              <a:ext cx="2767" cy="590"/>
            </a:xfrm>
            <a:prstGeom prst="ellipse">
              <a:avLst/>
            </a:prstGeom>
            <a:solidFill>
              <a:srgbClr val="FF33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34887" name="Freeform 7"/>
            <p:cNvSpPr>
              <a:spLocks/>
            </p:cNvSpPr>
            <p:nvPr/>
          </p:nvSpPr>
          <p:spPr bwMode="auto">
            <a:xfrm>
              <a:off x="1746" y="1661"/>
              <a:ext cx="2767" cy="157"/>
            </a:xfrm>
            <a:custGeom>
              <a:avLst/>
              <a:gdLst>
                <a:gd name="T0" fmla="*/ 0 w 2767"/>
                <a:gd name="T1" fmla="*/ 31 h 157"/>
                <a:gd name="T2" fmla="*/ 408 w 2767"/>
                <a:gd name="T3" fmla="*/ 91 h 157"/>
                <a:gd name="T4" fmla="*/ 862 w 2767"/>
                <a:gd name="T5" fmla="*/ 136 h 157"/>
                <a:gd name="T6" fmla="*/ 1458 w 2767"/>
                <a:gd name="T7" fmla="*/ 151 h 157"/>
                <a:gd name="T8" fmla="*/ 2172 w 2767"/>
                <a:gd name="T9" fmla="*/ 103 h 157"/>
                <a:gd name="T10" fmla="*/ 2574 w 2767"/>
                <a:gd name="T11" fmla="*/ 43 h 157"/>
                <a:gd name="T12" fmla="*/ 2767 w 2767"/>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767" h="157">
                  <a:moveTo>
                    <a:pt x="0" y="31"/>
                  </a:moveTo>
                  <a:cubicBezTo>
                    <a:pt x="68" y="42"/>
                    <a:pt x="264" y="73"/>
                    <a:pt x="408" y="91"/>
                  </a:cubicBezTo>
                  <a:cubicBezTo>
                    <a:pt x="552" y="109"/>
                    <a:pt x="687" y="126"/>
                    <a:pt x="862" y="136"/>
                  </a:cubicBezTo>
                  <a:cubicBezTo>
                    <a:pt x="1037" y="146"/>
                    <a:pt x="1240" y="157"/>
                    <a:pt x="1458" y="151"/>
                  </a:cubicBezTo>
                  <a:cubicBezTo>
                    <a:pt x="1676" y="145"/>
                    <a:pt x="1986" y="121"/>
                    <a:pt x="2172" y="103"/>
                  </a:cubicBezTo>
                  <a:cubicBezTo>
                    <a:pt x="2358" y="85"/>
                    <a:pt x="2475" y="60"/>
                    <a:pt x="2574" y="43"/>
                  </a:cubicBezTo>
                  <a:cubicBezTo>
                    <a:pt x="2673" y="26"/>
                    <a:pt x="2727" y="9"/>
                    <a:pt x="2767"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sp>
          <p:nvSpPr>
            <p:cNvPr id="634888" name="Freeform 8"/>
            <p:cNvSpPr>
              <a:spLocks/>
            </p:cNvSpPr>
            <p:nvPr/>
          </p:nvSpPr>
          <p:spPr bwMode="auto">
            <a:xfrm>
              <a:off x="3107" y="1389"/>
              <a:ext cx="188" cy="590"/>
            </a:xfrm>
            <a:custGeom>
              <a:avLst/>
              <a:gdLst>
                <a:gd name="T0" fmla="*/ 0 w 188"/>
                <a:gd name="T1" fmla="*/ 0 h 590"/>
                <a:gd name="T2" fmla="*/ 136 w 188"/>
                <a:gd name="T3" fmla="*/ 91 h 590"/>
                <a:gd name="T4" fmla="*/ 181 w 188"/>
                <a:gd name="T5" fmla="*/ 272 h 590"/>
                <a:gd name="T6" fmla="*/ 181 w 188"/>
                <a:gd name="T7" fmla="*/ 408 h 590"/>
                <a:gd name="T8" fmla="*/ 136 w 188"/>
                <a:gd name="T9" fmla="*/ 544 h 590"/>
                <a:gd name="T10" fmla="*/ 0 w 188"/>
                <a:gd name="T11" fmla="*/ 590 h 590"/>
              </a:gdLst>
              <a:ahLst/>
              <a:cxnLst>
                <a:cxn ang="0">
                  <a:pos x="T0" y="T1"/>
                </a:cxn>
                <a:cxn ang="0">
                  <a:pos x="T2" y="T3"/>
                </a:cxn>
                <a:cxn ang="0">
                  <a:pos x="T4" y="T5"/>
                </a:cxn>
                <a:cxn ang="0">
                  <a:pos x="T6" y="T7"/>
                </a:cxn>
                <a:cxn ang="0">
                  <a:pos x="T8" y="T9"/>
                </a:cxn>
                <a:cxn ang="0">
                  <a:pos x="T10" y="T11"/>
                </a:cxn>
              </a:cxnLst>
              <a:rect l="0" t="0" r="r" b="b"/>
              <a:pathLst>
                <a:path w="188" h="590">
                  <a:moveTo>
                    <a:pt x="0" y="0"/>
                  </a:moveTo>
                  <a:cubicBezTo>
                    <a:pt x="53" y="23"/>
                    <a:pt x="106" y="46"/>
                    <a:pt x="136" y="91"/>
                  </a:cubicBezTo>
                  <a:cubicBezTo>
                    <a:pt x="166" y="136"/>
                    <a:pt x="174" y="219"/>
                    <a:pt x="181" y="272"/>
                  </a:cubicBezTo>
                  <a:cubicBezTo>
                    <a:pt x="188" y="325"/>
                    <a:pt x="188" y="363"/>
                    <a:pt x="181" y="408"/>
                  </a:cubicBezTo>
                  <a:cubicBezTo>
                    <a:pt x="174" y="453"/>
                    <a:pt x="166" y="514"/>
                    <a:pt x="136" y="544"/>
                  </a:cubicBezTo>
                  <a:cubicBezTo>
                    <a:pt x="106" y="574"/>
                    <a:pt x="23" y="582"/>
                    <a:pt x="0" y="59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grpSp>
      <p:sp>
        <p:nvSpPr>
          <p:cNvPr id="634889" name="Oval 9"/>
          <p:cNvSpPr>
            <a:spLocks noChangeArrowheads="1"/>
          </p:cNvSpPr>
          <p:nvPr/>
        </p:nvSpPr>
        <p:spPr bwMode="auto">
          <a:xfrm>
            <a:off x="2627313" y="6597650"/>
            <a:ext cx="4105275" cy="8921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34890" name="Text Box 10"/>
          <p:cNvSpPr txBox="1">
            <a:spLocks noChangeArrowheads="1"/>
          </p:cNvSpPr>
          <p:nvPr/>
        </p:nvSpPr>
        <p:spPr bwMode="auto">
          <a:xfrm>
            <a:off x="900113" y="4005263"/>
            <a:ext cx="80660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000000"/>
                </a:solidFill>
                <a:latin typeface="Verdana" pitchFamily="34" charset="0"/>
              </a:rPr>
              <a:t>And for Mercury? </a:t>
            </a:r>
          </a:p>
          <a:p>
            <a:r>
              <a:rPr lang="en-GB" altLang="en-US" i="0" smtClean="0">
                <a:solidFill>
                  <a:srgbClr val="000000"/>
                </a:solidFill>
                <a:latin typeface="Verdana" pitchFamily="34" charset="0"/>
              </a:rPr>
              <a:t>Our subjective probability that the real Mercury will fall outside the real-world balloon corresponding to the volume that captures 99% of our model-Mercury trajectories… might be </a:t>
            </a:r>
          </a:p>
        </p:txBody>
      </p:sp>
      <p:sp>
        <p:nvSpPr>
          <p:cNvPr id="634891" name="Freeform 11"/>
          <p:cNvSpPr>
            <a:spLocks/>
          </p:cNvSpPr>
          <p:nvPr/>
        </p:nvSpPr>
        <p:spPr bwMode="auto">
          <a:xfrm>
            <a:off x="34925" y="5957888"/>
            <a:ext cx="9156700" cy="320675"/>
          </a:xfrm>
          <a:custGeom>
            <a:avLst/>
            <a:gdLst>
              <a:gd name="T0" fmla="*/ 0 w 5768"/>
              <a:gd name="T1" fmla="*/ 202 h 202"/>
              <a:gd name="T2" fmla="*/ 506 w 5768"/>
              <a:gd name="T3" fmla="*/ 81 h 202"/>
              <a:gd name="T4" fmla="*/ 1334 w 5768"/>
              <a:gd name="T5" fmla="*/ 33 h 202"/>
              <a:gd name="T6" fmla="*/ 2426 w 5768"/>
              <a:gd name="T7" fmla="*/ 21 h 202"/>
              <a:gd name="T8" fmla="*/ 3252 w 5768"/>
              <a:gd name="T9" fmla="*/ 4 h 202"/>
              <a:gd name="T10" fmla="*/ 4614 w 5768"/>
              <a:gd name="T11" fmla="*/ 46 h 202"/>
              <a:gd name="T12" fmla="*/ 5286 w 5768"/>
              <a:gd name="T13" fmla="*/ 100 h 202"/>
              <a:gd name="T14" fmla="*/ 5768 w 5768"/>
              <a:gd name="T15" fmla="*/ 165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8" h="202">
                <a:moveTo>
                  <a:pt x="0" y="202"/>
                </a:moveTo>
                <a:cubicBezTo>
                  <a:pt x="84" y="182"/>
                  <a:pt x="284" y="109"/>
                  <a:pt x="506" y="81"/>
                </a:cubicBezTo>
                <a:cubicBezTo>
                  <a:pt x="728" y="53"/>
                  <a:pt x="1014" y="43"/>
                  <a:pt x="1334" y="33"/>
                </a:cubicBezTo>
                <a:cubicBezTo>
                  <a:pt x="1654" y="23"/>
                  <a:pt x="2106" y="26"/>
                  <a:pt x="2426" y="21"/>
                </a:cubicBezTo>
                <a:cubicBezTo>
                  <a:pt x="2746" y="16"/>
                  <a:pt x="2887" y="0"/>
                  <a:pt x="3252" y="4"/>
                </a:cubicBezTo>
                <a:cubicBezTo>
                  <a:pt x="3617" y="8"/>
                  <a:pt x="4275" y="30"/>
                  <a:pt x="4614" y="46"/>
                </a:cubicBezTo>
                <a:cubicBezTo>
                  <a:pt x="4953" y="62"/>
                  <a:pt x="5094" y="80"/>
                  <a:pt x="5286" y="100"/>
                </a:cubicBezTo>
                <a:cubicBezTo>
                  <a:pt x="5478" y="120"/>
                  <a:pt x="5668" y="152"/>
                  <a:pt x="5768" y="16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grpSp>
        <p:nvGrpSpPr>
          <p:cNvPr id="634892" name="Group 12"/>
          <p:cNvGrpSpPr>
            <a:grpSpLocks/>
          </p:cNvGrpSpPr>
          <p:nvPr/>
        </p:nvGrpSpPr>
        <p:grpSpPr bwMode="auto">
          <a:xfrm>
            <a:off x="1692275" y="5805488"/>
            <a:ext cx="5400675" cy="361950"/>
            <a:chOff x="1746" y="1389"/>
            <a:chExt cx="2767" cy="590"/>
          </a:xfrm>
        </p:grpSpPr>
        <p:sp>
          <p:nvSpPr>
            <p:cNvPr id="634893" name="Oval 13"/>
            <p:cNvSpPr>
              <a:spLocks noChangeArrowheads="1"/>
            </p:cNvSpPr>
            <p:nvPr/>
          </p:nvSpPr>
          <p:spPr bwMode="auto">
            <a:xfrm>
              <a:off x="1746" y="1389"/>
              <a:ext cx="2767" cy="590"/>
            </a:xfrm>
            <a:prstGeom prst="ellipse">
              <a:avLst/>
            </a:prstGeom>
            <a:solidFill>
              <a:srgbClr val="FF33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34894" name="Freeform 14"/>
            <p:cNvSpPr>
              <a:spLocks/>
            </p:cNvSpPr>
            <p:nvPr/>
          </p:nvSpPr>
          <p:spPr bwMode="auto">
            <a:xfrm>
              <a:off x="1746" y="1661"/>
              <a:ext cx="2767" cy="157"/>
            </a:xfrm>
            <a:custGeom>
              <a:avLst/>
              <a:gdLst>
                <a:gd name="T0" fmla="*/ 0 w 2767"/>
                <a:gd name="T1" fmla="*/ 31 h 157"/>
                <a:gd name="T2" fmla="*/ 408 w 2767"/>
                <a:gd name="T3" fmla="*/ 91 h 157"/>
                <a:gd name="T4" fmla="*/ 862 w 2767"/>
                <a:gd name="T5" fmla="*/ 136 h 157"/>
                <a:gd name="T6" fmla="*/ 1458 w 2767"/>
                <a:gd name="T7" fmla="*/ 151 h 157"/>
                <a:gd name="T8" fmla="*/ 2172 w 2767"/>
                <a:gd name="T9" fmla="*/ 103 h 157"/>
                <a:gd name="T10" fmla="*/ 2574 w 2767"/>
                <a:gd name="T11" fmla="*/ 43 h 157"/>
                <a:gd name="T12" fmla="*/ 2767 w 2767"/>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767" h="157">
                  <a:moveTo>
                    <a:pt x="0" y="31"/>
                  </a:moveTo>
                  <a:cubicBezTo>
                    <a:pt x="68" y="42"/>
                    <a:pt x="264" y="73"/>
                    <a:pt x="408" y="91"/>
                  </a:cubicBezTo>
                  <a:cubicBezTo>
                    <a:pt x="552" y="109"/>
                    <a:pt x="687" y="126"/>
                    <a:pt x="862" y="136"/>
                  </a:cubicBezTo>
                  <a:cubicBezTo>
                    <a:pt x="1037" y="146"/>
                    <a:pt x="1240" y="157"/>
                    <a:pt x="1458" y="151"/>
                  </a:cubicBezTo>
                  <a:cubicBezTo>
                    <a:pt x="1676" y="145"/>
                    <a:pt x="1986" y="121"/>
                    <a:pt x="2172" y="103"/>
                  </a:cubicBezTo>
                  <a:cubicBezTo>
                    <a:pt x="2358" y="85"/>
                    <a:pt x="2475" y="60"/>
                    <a:pt x="2574" y="43"/>
                  </a:cubicBezTo>
                  <a:cubicBezTo>
                    <a:pt x="2673" y="26"/>
                    <a:pt x="2727" y="9"/>
                    <a:pt x="2767"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sp>
          <p:nvSpPr>
            <p:cNvPr id="634895" name="Freeform 15"/>
            <p:cNvSpPr>
              <a:spLocks/>
            </p:cNvSpPr>
            <p:nvPr/>
          </p:nvSpPr>
          <p:spPr bwMode="auto">
            <a:xfrm>
              <a:off x="3107" y="1389"/>
              <a:ext cx="188" cy="590"/>
            </a:xfrm>
            <a:custGeom>
              <a:avLst/>
              <a:gdLst>
                <a:gd name="T0" fmla="*/ 0 w 188"/>
                <a:gd name="T1" fmla="*/ 0 h 590"/>
                <a:gd name="T2" fmla="*/ 136 w 188"/>
                <a:gd name="T3" fmla="*/ 91 h 590"/>
                <a:gd name="T4" fmla="*/ 181 w 188"/>
                <a:gd name="T5" fmla="*/ 272 h 590"/>
                <a:gd name="T6" fmla="*/ 181 w 188"/>
                <a:gd name="T7" fmla="*/ 408 h 590"/>
                <a:gd name="T8" fmla="*/ 136 w 188"/>
                <a:gd name="T9" fmla="*/ 544 h 590"/>
                <a:gd name="T10" fmla="*/ 0 w 188"/>
                <a:gd name="T11" fmla="*/ 590 h 590"/>
              </a:gdLst>
              <a:ahLst/>
              <a:cxnLst>
                <a:cxn ang="0">
                  <a:pos x="T0" y="T1"/>
                </a:cxn>
                <a:cxn ang="0">
                  <a:pos x="T2" y="T3"/>
                </a:cxn>
                <a:cxn ang="0">
                  <a:pos x="T4" y="T5"/>
                </a:cxn>
                <a:cxn ang="0">
                  <a:pos x="T6" y="T7"/>
                </a:cxn>
                <a:cxn ang="0">
                  <a:pos x="T8" y="T9"/>
                </a:cxn>
                <a:cxn ang="0">
                  <a:pos x="T10" y="T11"/>
                </a:cxn>
              </a:cxnLst>
              <a:rect l="0" t="0" r="r" b="b"/>
              <a:pathLst>
                <a:path w="188" h="590">
                  <a:moveTo>
                    <a:pt x="0" y="0"/>
                  </a:moveTo>
                  <a:cubicBezTo>
                    <a:pt x="53" y="23"/>
                    <a:pt x="106" y="46"/>
                    <a:pt x="136" y="91"/>
                  </a:cubicBezTo>
                  <a:cubicBezTo>
                    <a:pt x="166" y="136"/>
                    <a:pt x="174" y="219"/>
                    <a:pt x="181" y="272"/>
                  </a:cubicBezTo>
                  <a:cubicBezTo>
                    <a:pt x="188" y="325"/>
                    <a:pt x="188" y="363"/>
                    <a:pt x="181" y="408"/>
                  </a:cubicBezTo>
                  <a:cubicBezTo>
                    <a:pt x="174" y="453"/>
                    <a:pt x="166" y="514"/>
                    <a:pt x="136" y="544"/>
                  </a:cubicBezTo>
                  <a:cubicBezTo>
                    <a:pt x="106" y="574"/>
                    <a:pt x="23" y="582"/>
                    <a:pt x="0" y="59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600" i="0" smtClean="0">
                <a:solidFill>
                  <a:srgbClr val="000000"/>
                </a:solidFill>
                <a:latin typeface="Arial" charset="0"/>
              </a:endParaRPr>
            </a:p>
          </p:txBody>
        </p:sp>
      </p:grpSp>
      <p:sp>
        <p:nvSpPr>
          <p:cNvPr id="634896" name="Text Box 16"/>
          <p:cNvSpPr txBox="1">
            <a:spLocks noChangeArrowheads="1"/>
          </p:cNvSpPr>
          <p:nvPr/>
        </p:nvSpPr>
        <p:spPr bwMode="auto">
          <a:xfrm>
            <a:off x="6443663" y="4797425"/>
            <a:ext cx="2665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i="0" smtClean="0">
                <a:solidFill>
                  <a:srgbClr val="00CC00"/>
                </a:solidFill>
                <a:effectLst>
                  <a:outerShdw blurRad="38100" dist="38100" dir="2700000" algn="tl">
                    <a:srgbClr val="C0C0C0"/>
                  </a:outerShdw>
                </a:effectLst>
                <a:latin typeface="Verdana" pitchFamily="34" charset="0"/>
              </a:rPr>
              <a:t>say, ~90%!</a:t>
            </a:r>
          </a:p>
        </p:txBody>
      </p:sp>
      <p:sp>
        <p:nvSpPr>
          <p:cNvPr id="634897" name="Text Box 17"/>
          <p:cNvSpPr txBox="1">
            <a:spLocks noChangeArrowheads="1"/>
          </p:cNvSpPr>
          <p:nvPr/>
        </p:nvSpPr>
        <p:spPr bwMode="auto">
          <a:xfrm>
            <a:off x="0" y="530066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i="0" smtClean="0">
                <a:solidFill>
                  <a:srgbClr val="000000"/>
                </a:solidFill>
                <a:latin typeface="Verdana" pitchFamily="34" charset="0"/>
              </a:rPr>
              <a:t>For Mercury, relevant science is more informative than the Newtonian model.</a:t>
            </a:r>
          </a:p>
        </p:txBody>
      </p:sp>
      <p:sp>
        <p:nvSpPr>
          <p:cNvPr id="634898" name="Rectangle 18"/>
          <p:cNvSpPr>
            <a:spLocks noChangeArrowheads="1"/>
          </p:cNvSpPr>
          <p:nvPr/>
        </p:nvSpPr>
        <p:spPr bwMode="auto">
          <a:xfrm>
            <a:off x="0" y="909638"/>
            <a:ext cx="9144000" cy="3095625"/>
          </a:xfrm>
          <a:prstGeom prst="rect">
            <a:avLst/>
          </a:prstGeom>
          <a:gradFill rotWithShape="1">
            <a:gsLst>
              <a:gs pos="0">
                <a:schemeClr val="folHlink">
                  <a:alpha val="56000"/>
                </a:schemeClr>
              </a:gs>
              <a:gs pos="100000">
                <a:schemeClr val="folHlink">
                  <a:gamma/>
                  <a:tint val="41176"/>
                  <a:invGamma/>
                  <a:alpha val="57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600" i="0" smtClean="0">
              <a:solidFill>
                <a:srgbClr val="000000"/>
              </a:solidFill>
              <a:latin typeface="Arial" charset="0"/>
            </a:endParaRPr>
          </a:p>
        </p:txBody>
      </p:sp>
      <p:sp>
        <p:nvSpPr>
          <p:cNvPr id="634899" name="Text Box 19"/>
          <p:cNvSpPr txBox="1">
            <a:spLocks noChangeArrowheads="1"/>
          </p:cNvSpPr>
          <p:nvPr/>
        </p:nvSpPr>
        <p:spPr bwMode="auto">
          <a:xfrm>
            <a:off x="4373563" y="6597650"/>
            <a:ext cx="485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000" b="1" i="0" smtClean="0">
                <a:solidFill>
                  <a:srgbClr val="000000"/>
                </a:solidFill>
                <a:latin typeface="Verdana" pitchFamily="34" charset="0"/>
              </a:rPr>
              <a:t>SUN</a:t>
            </a:r>
          </a:p>
        </p:txBody>
      </p:sp>
      <p:sp>
        <p:nvSpPr>
          <p:cNvPr id="634900" name="Text Box 20"/>
          <p:cNvSpPr txBox="1">
            <a:spLocks noChangeArrowheads="1"/>
          </p:cNvSpPr>
          <p:nvPr/>
        </p:nvSpPr>
        <p:spPr bwMode="auto">
          <a:xfrm>
            <a:off x="2051050" y="6180138"/>
            <a:ext cx="5849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b="1" i="0" smtClean="0">
                <a:solidFill>
                  <a:srgbClr val="FF3300"/>
                </a:solidFill>
                <a:latin typeface="Verdana" pitchFamily="34" charset="0"/>
              </a:rPr>
              <a:t>Sit and think, don’t just simulate and count!</a:t>
            </a:r>
          </a:p>
        </p:txBody>
      </p:sp>
    </p:spTree>
    <p:extLst>
      <p:ext uri="{BB962C8B-B14F-4D97-AF65-F5344CB8AC3E}">
        <p14:creationId xmlns:p14="http://schemas.microsoft.com/office/powerpoint/2010/main" val="3166788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8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8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6" grpId="0"/>
      <p:bldP spid="634897" grpId="0"/>
      <p:bldP spid="6349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txBox="1">
            <a:spLocks/>
          </p:cNvSpPr>
          <p:nvPr/>
        </p:nvSpPr>
        <p:spPr>
          <a:xfrm>
            <a:off x="8483600" y="6508750"/>
            <a:ext cx="660400" cy="365125"/>
          </a:xfrm>
          <a:prstGeom prst="rect">
            <a:avLst/>
          </a:prstGeom>
        </p:spPr>
        <p:txBody>
          <a:bodyPr/>
          <a:lstStyle>
            <a:defPPr>
              <a:defRPr lang="en-GB"/>
            </a:defPPr>
            <a:lvl1pPr algn="l" rtl="0" fontAlgn="base">
              <a:spcBef>
                <a:spcPct val="0"/>
              </a:spcBef>
              <a:spcAft>
                <a:spcPct val="0"/>
              </a:spcAft>
              <a:defRPr i="1" kern="1200">
                <a:solidFill>
                  <a:schemeClr val="tx1"/>
                </a:solidFill>
                <a:latin typeface="Arial" pitchFamily="34" charset="0"/>
                <a:ea typeface="+mn-ea"/>
                <a:cs typeface="+mn-cs"/>
              </a:defRPr>
            </a:lvl1pPr>
            <a:lvl2pPr marL="457200" algn="l" rtl="0" fontAlgn="base">
              <a:spcBef>
                <a:spcPct val="0"/>
              </a:spcBef>
              <a:spcAft>
                <a:spcPct val="0"/>
              </a:spcAft>
              <a:defRPr i="1" kern="1200">
                <a:solidFill>
                  <a:schemeClr val="tx1"/>
                </a:solidFill>
                <a:latin typeface="Arial" pitchFamily="34" charset="0"/>
                <a:ea typeface="+mn-ea"/>
                <a:cs typeface="+mn-cs"/>
              </a:defRPr>
            </a:lvl2pPr>
            <a:lvl3pPr marL="914400" algn="l" rtl="0" fontAlgn="base">
              <a:spcBef>
                <a:spcPct val="0"/>
              </a:spcBef>
              <a:spcAft>
                <a:spcPct val="0"/>
              </a:spcAft>
              <a:defRPr i="1" kern="1200">
                <a:solidFill>
                  <a:schemeClr val="tx1"/>
                </a:solidFill>
                <a:latin typeface="Arial" pitchFamily="34" charset="0"/>
                <a:ea typeface="+mn-ea"/>
                <a:cs typeface="+mn-cs"/>
              </a:defRPr>
            </a:lvl3pPr>
            <a:lvl4pPr marL="1371600" algn="l" rtl="0" fontAlgn="base">
              <a:spcBef>
                <a:spcPct val="0"/>
              </a:spcBef>
              <a:spcAft>
                <a:spcPct val="0"/>
              </a:spcAft>
              <a:defRPr i="1" kern="1200">
                <a:solidFill>
                  <a:schemeClr val="tx1"/>
                </a:solidFill>
                <a:latin typeface="Arial" pitchFamily="34" charset="0"/>
                <a:ea typeface="+mn-ea"/>
                <a:cs typeface="+mn-cs"/>
              </a:defRPr>
            </a:lvl4pPr>
            <a:lvl5pPr marL="1828800" algn="l" rtl="0" fontAlgn="base">
              <a:spcBef>
                <a:spcPct val="0"/>
              </a:spcBef>
              <a:spcAft>
                <a:spcPct val="0"/>
              </a:spcAft>
              <a:defRPr i="1" kern="1200">
                <a:solidFill>
                  <a:schemeClr val="tx1"/>
                </a:solidFill>
                <a:latin typeface="Arial" pitchFamily="34" charset="0"/>
                <a:ea typeface="+mn-ea"/>
                <a:cs typeface="+mn-cs"/>
              </a:defRPr>
            </a:lvl5pPr>
            <a:lvl6pPr marL="2286000" algn="l" defTabSz="914400" rtl="0" eaLnBrk="1" latinLnBrk="0" hangingPunct="1">
              <a:defRPr i="1" kern="1200">
                <a:solidFill>
                  <a:schemeClr val="tx1"/>
                </a:solidFill>
                <a:latin typeface="Arial" pitchFamily="34" charset="0"/>
                <a:ea typeface="+mn-ea"/>
                <a:cs typeface="+mn-cs"/>
              </a:defRPr>
            </a:lvl6pPr>
            <a:lvl7pPr marL="2743200" algn="l" defTabSz="914400" rtl="0" eaLnBrk="1" latinLnBrk="0" hangingPunct="1">
              <a:defRPr i="1" kern="1200">
                <a:solidFill>
                  <a:schemeClr val="tx1"/>
                </a:solidFill>
                <a:latin typeface="Arial" pitchFamily="34" charset="0"/>
                <a:ea typeface="+mn-ea"/>
                <a:cs typeface="+mn-cs"/>
              </a:defRPr>
            </a:lvl7pPr>
            <a:lvl8pPr marL="3200400" algn="l" defTabSz="914400" rtl="0" eaLnBrk="1" latinLnBrk="0" hangingPunct="1">
              <a:defRPr i="1" kern="1200">
                <a:solidFill>
                  <a:schemeClr val="tx1"/>
                </a:solidFill>
                <a:latin typeface="Arial" pitchFamily="34" charset="0"/>
                <a:ea typeface="+mn-ea"/>
                <a:cs typeface="+mn-cs"/>
              </a:defRPr>
            </a:lvl8pPr>
            <a:lvl9pPr marL="3657600" algn="l" defTabSz="914400" rtl="0" eaLnBrk="1" latinLnBrk="0" hangingPunct="1">
              <a:defRPr i="1" kern="1200">
                <a:solidFill>
                  <a:schemeClr val="tx1"/>
                </a:solidFill>
                <a:latin typeface="Arial" pitchFamily="34" charset="0"/>
                <a:ea typeface="+mn-ea"/>
                <a:cs typeface="+mn-cs"/>
              </a:defRPr>
            </a:lvl9pPr>
          </a:lstStyle>
          <a:p>
            <a:fld id="{4CBFFCBE-97D5-BF44-B799-40FAF7CA32A3}" type="slidenum">
              <a:rPr lang="en-US" smtClean="0">
                <a:solidFill>
                  <a:prstClr val="black"/>
                </a:solidFill>
              </a:rPr>
              <a:pPr/>
              <a:t>41</a:t>
            </a:fld>
            <a:endParaRPr lang="en-US">
              <a:solidFill>
                <a:prstClr val="black"/>
              </a:solidFill>
            </a:endParaRPr>
          </a:p>
        </p:txBody>
      </p:sp>
      <p:sp>
        <p:nvSpPr>
          <p:cNvPr id="11" name="Text Box 7"/>
          <p:cNvSpPr txBox="1">
            <a:spLocks noChangeArrowheads="1"/>
          </p:cNvSpPr>
          <p:nvPr/>
        </p:nvSpPr>
        <p:spPr bwMode="auto">
          <a:xfrm>
            <a:off x="5738876" y="2505958"/>
            <a:ext cx="34925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defRPr/>
            </a:pPr>
            <a:r>
              <a:rPr lang="en-GB" kern="0" dirty="0" smtClean="0">
                <a:solidFill>
                  <a:srgbClr val="BB1212"/>
                </a:solidFill>
                <a:ea typeface="ＭＳ Ｐゴシック" charset="0"/>
              </a:rPr>
              <a:t>On what space and time scales can decision makers (and  economic modellers)  have rational confidence in model based probabilities? </a:t>
            </a:r>
          </a:p>
        </p:txBody>
      </p:sp>
      <p:sp>
        <p:nvSpPr>
          <p:cNvPr id="12" name="Text Box 3"/>
          <p:cNvSpPr txBox="1">
            <a:spLocks noChangeArrowheads="1"/>
          </p:cNvSpPr>
          <p:nvPr/>
        </p:nvSpPr>
        <p:spPr bwMode="auto">
          <a:xfrm>
            <a:off x="0" y="6139869"/>
            <a:ext cx="9144000" cy="707886"/>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defRPr/>
            </a:pPr>
            <a:r>
              <a:rPr lang="en-GB" sz="2000" b="1" i="0" kern="0" dirty="0">
                <a:solidFill>
                  <a:srgbClr val="FF0000"/>
                </a:solidFill>
                <a:ea typeface="ＭＳ Ｐゴシック" charset="0"/>
              </a:rPr>
              <a:t>The IPCC </a:t>
            </a:r>
            <a:r>
              <a:rPr lang="en-GB" sz="2000" b="1" i="0" kern="0" dirty="0" smtClean="0">
                <a:solidFill>
                  <a:srgbClr val="FF0000"/>
                </a:solidFill>
                <a:ea typeface="ＭＳ Ｐゴシック" charset="0"/>
              </a:rPr>
              <a:t>does not interpret </a:t>
            </a:r>
            <a:r>
              <a:rPr lang="en-GB" sz="2000" b="1" i="0" kern="0" dirty="0">
                <a:solidFill>
                  <a:srgbClr val="FF0000"/>
                </a:solidFill>
                <a:ea typeface="ＭＳ Ｐゴシック" charset="0"/>
              </a:rPr>
              <a:t>the diversity of ensembles </a:t>
            </a:r>
            <a:r>
              <a:rPr lang="en-GB" sz="2000" b="1" i="0" kern="0" dirty="0" smtClean="0">
                <a:solidFill>
                  <a:srgbClr val="FF0000"/>
                </a:solidFill>
                <a:ea typeface="ＭＳ Ｐゴシック" charset="0"/>
              </a:rPr>
              <a:t>as directly </a:t>
            </a:r>
            <a:r>
              <a:rPr lang="en-GB" sz="2000" b="1" i="0" kern="0" dirty="0">
                <a:solidFill>
                  <a:srgbClr val="FF0000"/>
                </a:solidFill>
                <a:ea typeface="ＭＳ Ｐゴシック" charset="0"/>
              </a:rPr>
              <a:t>reflecting </a:t>
            </a:r>
            <a:r>
              <a:rPr lang="en-GB" sz="2000" b="1" i="0" kern="0" dirty="0" smtClean="0">
                <a:solidFill>
                  <a:srgbClr val="FF0000"/>
                </a:solidFill>
                <a:ea typeface="ＭＳ Ｐゴシック" charset="0"/>
              </a:rPr>
              <a:t>the probability distribution </a:t>
            </a:r>
            <a:r>
              <a:rPr lang="en-GB" sz="2000" b="1" i="0" kern="0" dirty="0">
                <a:solidFill>
                  <a:srgbClr val="FF0000"/>
                </a:solidFill>
                <a:ea typeface="ＭＳ Ｐゴシック" charset="0"/>
              </a:rPr>
              <a:t>of </a:t>
            </a:r>
            <a:r>
              <a:rPr lang="en-GB" sz="2000" b="1" i="0" kern="0" dirty="0" smtClean="0">
                <a:solidFill>
                  <a:srgbClr val="FF0000"/>
                </a:solidFill>
                <a:ea typeface="ＭＳ Ｐゴシック" charset="0"/>
              </a:rPr>
              <a:t>future Global Mean Temperature.</a:t>
            </a:r>
            <a:endParaRPr lang="en-GB" sz="2000" b="1" i="0" kern="0" dirty="0">
              <a:solidFill>
                <a:srgbClr val="FF0000"/>
              </a:solidFill>
              <a:ea typeface="ＭＳ Ｐゴシック" charset="0"/>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81" y="1204792"/>
            <a:ext cx="543560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6"/>
          <p:cNvSpPr txBox="1">
            <a:spLocks noChangeArrowheads="1"/>
          </p:cNvSpPr>
          <p:nvPr/>
        </p:nvSpPr>
        <p:spPr bwMode="auto">
          <a:xfrm>
            <a:off x="5796136" y="1124744"/>
            <a:ext cx="3276600" cy="1477328"/>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defRPr/>
            </a:pPr>
            <a:r>
              <a:rPr lang="en-GB" i="0" kern="0" dirty="0">
                <a:solidFill>
                  <a:prstClr val="black"/>
                </a:solidFill>
                <a:ea typeface="ＭＳ Ｐゴシック" charset="0"/>
              </a:rPr>
              <a:t>The conditional forecasts (projections) are the grey bars (right); they differ from the ensemble distributions left and centre.</a:t>
            </a:r>
          </a:p>
        </p:txBody>
      </p:sp>
      <p:sp>
        <p:nvSpPr>
          <p:cNvPr id="15" name="Line 7"/>
          <p:cNvSpPr>
            <a:spLocks noChangeShapeType="1"/>
          </p:cNvSpPr>
          <p:nvPr/>
        </p:nvSpPr>
        <p:spPr bwMode="auto">
          <a:xfrm flipH="1">
            <a:off x="3951494" y="2141417"/>
            <a:ext cx="12620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sp>
        <p:nvSpPr>
          <p:cNvPr id="16" name="Line 8"/>
          <p:cNvSpPr>
            <a:spLocks noChangeShapeType="1"/>
          </p:cNvSpPr>
          <p:nvPr/>
        </p:nvSpPr>
        <p:spPr bwMode="auto">
          <a:xfrm flipH="1">
            <a:off x="3951494" y="3436817"/>
            <a:ext cx="13335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sp>
        <p:nvSpPr>
          <p:cNvPr id="17" name="Line 9"/>
          <p:cNvSpPr>
            <a:spLocks noChangeShapeType="1"/>
          </p:cNvSpPr>
          <p:nvPr/>
        </p:nvSpPr>
        <p:spPr bwMode="auto">
          <a:xfrm flipH="1">
            <a:off x="3951494" y="2644654"/>
            <a:ext cx="1333500"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sp>
        <p:nvSpPr>
          <p:cNvPr id="18" name="Line 10"/>
          <p:cNvSpPr>
            <a:spLocks noChangeShapeType="1"/>
          </p:cNvSpPr>
          <p:nvPr/>
        </p:nvSpPr>
        <p:spPr bwMode="auto">
          <a:xfrm flipH="1">
            <a:off x="3951494" y="3078042"/>
            <a:ext cx="1333500"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sp>
        <p:nvSpPr>
          <p:cNvPr id="19" name="Line 11"/>
          <p:cNvSpPr>
            <a:spLocks noChangeShapeType="1"/>
          </p:cNvSpPr>
          <p:nvPr/>
        </p:nvSpPr>
        <p:spPr bwMode="auto">
          <a:xfrm flipH="1">
            <a:off x="3951494" y="2860554"/>
            <a:ext cx="1366837"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sp>
        <p:nvSpPr>
          <p:cNvPr id="20" name="Line 15"/>
          <p:cNvSpPr>
            <a:spLocks noChangeShapeType="1"/>
          </p:cNvSpPr>
          <p:nvPr/>
        </p:nvSpPr>
        <p:spPr bwMode="auto">
          <a:xfrm flipV="1">
            <a:off x="2511631" y="3365379"/>
            <a:ext cx="0" cy="115252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prstClr val="black"/>
              </a:solidFill>
              <a:latin typeface="Calibri"/>
              <a:ea typeface="ＭＳ Ｐゴシック" charset="0"/>
            </a:endParaRPr>
          </a:p>
        </p:txBody>
      </p:sp>
      <p:pic>
        <p:nvPicPr>
          <p:cNvPr id="2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156637"/>
            <a:ext cx="628086" cy="80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476" y="4149080"/>
            <a:ext cx="57606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1597" y="4182014"/>
            <a:ext cx="653464" cy="78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txBox="1">
            <a:spLocks/>
          </p:cNvSpPr>
          <p:nvPr/>
        </p:nvSpPr>
        <p:spPr>
          <a:xfrm>
            <a:off x="-36512" y="764704"/>
            <a:ext cx="8118809" cy="912611"/>
          </a:xfrm>
          <a:prstGeom prst="rect">
            <a:avLst/>
          </a:prstGeom>
        </p:spPr>
        <p:txBody>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r>
              <a:rPr lang="en-US" sz="2400" u="sng" kern="0" dirty="0" smtClean="0">
                <a:solidFill>
                  <a:srgbClr val="00B0F0"/>
                </a:solidFill>
              </a:rPr>
              <a:t>Uncertainty and the IPCC Sixty-Forty Rule</a:t>
            </a:r>
            <a:endParaRPr lang="en-US" sz="2400" u="sng" kern="0" dirty="0">
              <a:solidFill>
                <a:srgbClr val="00B0F0"/>
              </a:solidFill>
            </a:endParaRPr>
          </a:p>
        </p:txBody>
      </p:sp>
      <p:sp>
        <p:nvSpPr>
          <p:cNvPr id="24" name="Rectangle 2"/>
          <p:cNvSpPr>
            <a:spLocks noChangeArrowheads="1"/>
          </p:cNvSpPr>
          <p:nvPr/>
        </p:nvSpPr>
        <p:spPr bwMode="auto">
          <a:xfrm>
            <a:off x="36512" y="85130"/>
            <a:ext cx="9144000" cy="463550"/>
          </a:xfrm>
          <a:prstGeom prst="rect">
            <a:avLst/>
          </a:prstGeom>
          <a:solidFill>
            <a:schemeClr val="bg1"/>
          </a:solidFill>
          <a:ln>
            <a:noFill/>
          </a:ln>
          <a:effectLst/>
          <a:extLst/>
        </p:spPr>
        <p:txBody>
          <a:bodyPr anchor="b"/>
          <a:lstStyle/>
          <a:p>
            <a:r>
              <a:rPr lang="en-GB" sz="2800" b="1" i="0" dirty="0" smtClean="0">
                <a:solidFill>
                  <a:srgbClr val="FF0000"/>
                </a:solidFill>
              </a:rPr>
              <a:t>The AR4 acknowledges this shortcoming explicitly</a:t>
            </a:r>
            <a:endParaRPr lang="en-GB" sz="2800" b="1" i="0" dirty="0">
              <a:solidFill>
                <a:srgbClr val="FF0000"/>
              </a:solidFill>
            </a:endParaRPr>
          </a:p>
        </p:txBody>
      </p:sp>
    </p:spTree>
    <p:extLst>
      <p:ext uri="{BB962C8B-B14F-4D97-AF65-F5344CB8AC3E}">
        <p14:creationId xmlns:p14="http://schemas.microsoft.com/office/powerpoint/2010/main" val="2894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813"/>
            <a:ext cx="8784976" cy="463550"/>
          </a:xfrm>
        </p:spPr>
        <p:txBody>
          <a:bodyPr/>
          <a:lstStyle/>
          <a:p>
            <a:r>
              <a:rPr lang="en-GB" dirty="0" smtClean="0"/>
              <a:t>An intuitive example: The Last Solar Eclipse </a:t>
            </a:r>
            <a:endParaRPr lang="en-GB" dirty="0"/>
          </a:p>
        </p:txBody>
      </p:sp>
      <p:sp>
        <p:nvSpPr>
          <p:cNvPr id="3" name="TextBox 2"/>
          <p:cNvSpPr txBox="1"/>
          <p:nvPr/>
        </p:nvSpPr>
        <p:spPr>
          <a:xfrm>
            <a:off x="35496" y="836712"/>
            <a:ext cx="9108504" cy="5124480"/>
          </a:xfrm>
          <a:prstGeom prst="rect">
            <a:avLst/>
          </a:prstGeom>
          <a:noFill/>
        </p:spPr>
        <p:txBody>
          <a:bodyPr wrap="square" rtlCol="0">
            <a:spAutoFit/>
          </a:bodyPr>
          <a:lstStyle/>
          <a:p>
            <a:r>
              <a:rPr lang="en-GB" dirty="0" smtClean="0"/>
              <a:t>So for Newton's </a:t>
            </a:r>
            <a:r>
              <a:rPr lang="en-GB" dirty="0" smtClean="0"/>
              <a:t>Laws, </a:t>
            </a:r>
            <a:r>
              <a:rPr lang="en-GB" dirty="0" smtClean="0"/>
              <a:t>the story goes something like this:</a:t>
            </a:r>
          </a:p>
          <a:p>
            <a:endParaRPr lang="en-GB" sz="1050" dirty="0"/>
          </a:p>
          <a:p>
            <a:r>
              <a:rPr lang="en-GB" dirty="0" smtClean="0"/>
              <a:t>Our model does not have sufficient fidelity for Mercury </a:t>
            </a:r>
          </a:p>
          <a:p>
            <a:r>
              <a:rPr lang="en-GB" dirty="0" smtClean="0"/>
              <a:t>on time scales of either target question.</a:t>
            </a:r>
            <a:endParaRPr lang="en-GB" dirty="0"/>
          </a:p>
          <a:p>
            <a:r>
              <a:rPr lang="en-GB" dirty="0" smtClean="0"/>
              <a:t>This lack of fidelity will surely impact the locations of the other planets, </a:t>
            </a:r>
          </a:p>
          <a:p>
            <a:r>
              <a:rPr lang="en-GB" dirty="0"/>
              <a:t>E</a:t>
            </a:r>
            <a:r>
              <a:rPr lang="en-GB" dirty="0" smtClean="0"/>
              <a:t>stimate of this impact can be obtained via back of the envelope calculation.</a:t>
            </a:r>
          </a:p>
          <a:p>
            <a:endParaRPr lang="en-GB" dirty="0"/>
          </a:p>
          <a:p>
            <a:r>
              <a:rPr lang="en-GB" dirty="0" smtClean="0"/>
              <a:t>For the particular question of the last solar eclipse </a:t>
            </a:r>
            <a:r>
              <a:rPr lang="en-GB" dirty="0" smtClean="0"/>
              <a:t>this </a:t>
            </a:r>
            <a:r>
              <a:rPr lang="en-GB" dirty="0" smtClean="0"/>
              <a:t>appears (say) not to be the </a:t>
            </a:r>
          </a:p>
          <a:p>
            <a:r>
              <a:rPr lang="en-GB" dirty="0" smtClean="0"/>
              <a:t>Relevant Dominant Uncertainty: </a:t>
            </a:r>
          </a:p>
          <a:p>
            <a:pPr marL="742950" lvl="1" indent="-285750">
              <a:buFont typeface="Arial" panose="020B0604020202020204" pitchFamily="34" charset="0"/>
              <a:buChar char="•"/>
            </a:pPr>
            <a:r>
              <a:rPr lang="en-GB" dirty="0" smtClean="0"/>
              <a:t>Mercury’s violation of Newton’s Laws </a:t>
            </a:r>
            <a:r>
              <a:rPr lang="en-GB" dirty="0" smtClean="0"/>
              <a:t>does </a:t>
            </a:r>
            <a:r>
              <a:rPr lang="en-GB" dirty="0" smtClean="0"/>
              <a:t>not limit us here. </a:t>
            </a:r>
          </a:p>
          <a:p>
            <a:pPr marL="742950" lvl="1" indent="-285750">
              <a:buFont typeface="Arial" panose="020B0604020202020204" pitchFamily="34" charset="0"/>
              <a:buChar char="•"/>
            </a:pPr>
            <a:r>
              <a:rPr lang="en-GB" dirty="0" smtClean="0"/>
              <a:t>Focus Resources elsewhere.</a:t>
            </a:r>
          </a:p>
          <a:p>
            <a:pPr marL="742950" lvl="1" indent="-285750">
              <a:buFont typeface="Arial" panose="020B0604020202020204" pitchFamily="34" charset="0"/>
              <a:buChar char="•"/>
            </a:pPr>
            <a:r>
              <a:rPr lang="en-GB" dirty="0" smtClean="0"/>
              <a:t>Quantify the (shorter) time-to-(in)fidelity of our models of tidal breaking.</a:t>
            </a:r>
          </a:p>
          <a:p>
            <a:pPr lvl="1"/>
            <a:r>
              <a:rPr lang="en-GB" dirty="0" smtClean="0"/>
              <a:t>	   </a:t>
            </a:r>
            <a:r>
              <a:rPr lang="en-GB" b="1" i="0" dirty="0" smtClean="0">
                <a:solidFill>
                  <a:srgbClr val="FF0000"/>
                </a:solidFill>
              </a:rPr>
              <a:t>Do we even need Mercury in the </a:t>
            </a:r>
            <a:r>
              <a:rPr lang="en-GB" b="1" i="0" dirty="0" smtClean="0">
                <a:solidFill>
                  <a:srgbClr val="FF0000"/>
                </a:solidFill>
              </a:rPr>
              <a:t>model for the last solar eclipse?!?</a:t>
            </a:r>
            <a:endParaRPr lang="en-GB" b="1" i="0" dirty="0" smtClean="0">
              <a:solidFill>
                <a:srgbClr val="FF0000"/>
              </a:solidFill>
            </a:endParaRPr>
          </a:p>
          <a:p>
            <a:pPr lvl="1"/>
            <a:endParaRPr lang="en-GB" sz="500" b="1" i="0" dirty="0" smtClean="0">
              <a:solidFill>
                <a:srgbClr val="FF0000"/>
              </a:solidFill>
            </a:endParaRPr>
          </a:p>
          <a:p>
            <a:r>
              <a:rPr lang="en-GB" dirty="0" smtClean="0"/>
              <a:t>For the particular question of the </a:t>
            </a:r>
            <a:r>
              <a:rPr lang="en-GB" dirty="0" smtClean="0"/>
              <a:t>future location </a:t>
            </a:r>
            <a:r>
              <a:rPr lang="en-GB" dirty="0" smtClean="0"/>
              <a:t>of Mercury, this is arguably the RDU:</a:t>
            </a:r>
          </a:p>
          <a:p>
            <a:pPr marL="742950" lvl="1" indent="-285750">
              <a:buFont typeface="Arial" panose="020B0604020202020204" pitchFamily="34" charset="0"/>
              <a:buChar char="•"/>
            </a:pPr>
            <a:r>
              <a:rPr lang="en-GB" dirty="0" smtClean="0"/>
              <a:t>Is there a multi-model emulation fix : </a:t>
            </a:r>
            <a:r>
              <a:rPr lang="en-GB" b="1" dirty="0" smtClean="0">
                <a:solidFill>
                  <a:srgbClr val="FF0000"/>
                </a:solidFill>
              </a:rPr>
              <a:t>No</a:t>
            </a:r>
          </a:p>
          <a:p>
            <a:pPr marL="742950" lvl="1" indent="-285750">
              <a:buFont typeface="Arial" panose="020B0604020202020204" pitchFamily="34" charset="0"/>
              <a:buChar char="•"/>
            </a:pPr>
            <a:r>
              <a:rPr lang="en-GB" dirty="0" smtClean="0"/>
              <a:t>Is there an empirical fix: ?unlikely on these time scales?</a:t>
            </a:r>
          </a:p>
          <a:p>
            <a:pPr marL="742950" lvl="1" indent="-285750">
              <a:buFont typeface="Arial" panose="020B0604020202020204" pitchFamily="34" charset="0"/>
              <a:buChar char="•"/>
            </a:pPr>
            <a:r>
              <a:rPr lang="en-GB" dirty="0" smtClean="0"/>
              <a:t>Obtain (or wait for) resources to code General Relativity.</a:t>
            </a:r>
          </a:p>
          <a:p>
            <a:r>
              <a:rPr lang="en-GB" dirty="0" smtClean="0"/>
              <a:t>                 </a:t>
            </a:r>
            <a:r>
              <a:rPr lang="en-GB" b="1" i="0" dirty="0" smtClean="0">
                <a:solidFill>
                  <a:srgbClr val="FF0000"/>
                </a:solidFill>
              </a:rPr>
              <a:t>There is no quantitative decision-relevant info, other than the fact itself</a:t>
            </a:r>
            <a:r>
              <a:rPr lang="en-GB" dirty="0" smtClean="0"/>
              <a:t>.</a:t>
            </a:r>
            <a:endParaRPr lang="en-GB"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869898"/>
            <a:ext cx="2088232" cy="102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24834" y="5805264"/>
            <a:ext cx="6367546" cy="707886"/>
          </a:xfrm>
          <a:prstGeom prst="rect">
            <a:avLst/>
          </a:prstGeom>
          <a:noFill/>
        </p:spPr>
        <p:txBody>
          <a:bodyPr wrap="square" rtlCol="0">
            <a:spAutoFit/>
          </a:bodyPr>
          <a:lstStyle/>
          <a:p>
            <a:r>
              <a:rPr lang="en-GB" sz="2000" b="1" i="0" dirty="0" smtClean="0"/>
              <a:t>In the second case, the rational policy approach is risk management, not cost benefit analysis</a:t>
            </a:r>
            <a:endParaRPr lang="en-GB" sz="2000" b="1" i="0" dirty="0"/>
          </a:p>
        </p:txBody>
      </p:sp>
    </p:spTree>
    <p:extLst>
      <p:ext uri="{BB962C8B-B14F-4D97-AF65-F5344CB8AC3E}">
        <p14:creationId xmlns:p14="http://schemas.microsoft.com/office/powerpoint/2010/main" val="23529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813"/>
            <a:ext cx="8964487" cy="463550"/>
          </a:xfrm>
        </p:spPr>
        <p:txBody>
          <a:bodyPr/>
          <a:lstStyle/>
          <a:p>
            <a:r>
              <a:rPr lang="en-GB" dirty="0" smtClean="0"/>
              <a:t>Structural Model </a:t>
            </a:r>
            <a:r>
              <a:rPr lang="en-GB" dirty="0" smtClean="0"/>
              <a:t>Error: Internal Consistency</a:t>
            </a:r>
            <a:endParaRPr lang="en-GB" dirty="0"/>
          </a:p>
        </p:txBody>
      </p:sp>
      <p:sp>
        <p:nvSpPr>
          <p:cNvPr id="3" name="Rectangle 2"/>
          <p:cNvSpPr/>
          <p:nvPr/>
        </p:nvSpPr>
        <p:spPr>
          <a:xfrm>
            <a:off x="2609528" y="908720"/>
            <a:ext cx="6534472" cy="646331"/>
          </a:xfrm>
          <a:prstGeom prst="rect">
            <a:avLst/>
          </a:prstGeom>
        </p:spPr>
        <p:txBody>
          <a:bodyPr wrap="square">
            <a:spAutoFit/>
          </a:bodyPr>
          <a:lstStyle/>
          <a:p>
            <a:r>
              <a:rPr lang="en-GB" dirty="0"/>
              <a:t>Smith, L.A. (2002) </a:t>
            </a:r>
            <a:r>
              <a:rPr lang="en-GB" dirty="0">
                <a:hlinkClick r:id="rId2" tooltip="Smith (2002)"/>
              </a:rPr>
              <a:t>What might we learn from climate forecasts?</a:t>
            </a:r>
            <a:r>
              <a:rPr lang="en-GB" dirty="0"/>
              <a:t> Proc. National Acad. Sci. USA 4 (99): 2487-2492.</a:t>
            </a:r>
          </a:p>
        </p:txBody>
      </p:sp>
      <p:grpSp>
        <p:nvGrpSpPr>
          <p:cNvPr id="8" name="Group 7"/>
          <p:cNvGrpSpPr/>
          <p:nvPr/>
        </p:nvGrpSpPr>
        <p:grpSpPr>
          <a:xfrm>
            <a:off x="1475656" y="1702126"/>
            <a:ext cx="6876231" cy="1637557"/>
            <a:chOff x="1691680" y="1702126"/>
            <a:chExt cx="6876231" cy="1637557"/>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43446"/>
              <a:ext cx="6876231" cy="159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91681" y="1702126"/>
              <a:ext cx="3367138" cy="347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611560" y="3429000"/>
            <a:ext cx="8064896" cy="2736304"/>
            <a:chOff x="1043608" y="3260204"/>
            <a:chExt cx="6300167" cy="2041004"/>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3281908"/>
              <a:ext cx="55435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043608" y="3260204"/>
              <a:ext cx="2555751" cy="24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Connector 8"/>
          <p:cNvCxnSpPr/>
          <p:nvPr/>
        </p:nvCxnSpPr>
        <p:spPr>
          <a:xfrm>
            <a:off x="1619672" y="3068960"/>
            <a:ext cx="66247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91680" y="2708920"/>
            <a:ext cx="66247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91680" y="3356992"/>
            <a:ext cx="30243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27784" y="4653136"/>
            <a:ext cx="57606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91680" y="4941168"/>
            <a:ext cx="66967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340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13724" y="754572"/>
            <a:ext cx="3779837" cy="6169025"/>
            <a:chOff x="3334" y="315"/>
            <a:chExt cx="2381" cy="3886"/>
          </a:xfrm>
        </p:grpSpPr>
        <p:grpSp>
          <p:nvGrpSpPr>
            <p:cNvPr id="5" name="Group 7"/>
            <p:cNvGrpSpPr>
              <a:grpSpLocks/>
            </p:cNvGrpSpPr>
            <p:nvPr/>
          </p:nvGrpSpPr>
          <p:grpSpPr bwMode="auto">
            <a:xfrm>
              <a:off x="3334" y="527"/>
              <a:ext cx="2381" cy="3674"/>
              <a:chOff x="2381" y="81"/>
              <a:chExt cx="3402" cy="4158"/>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 y="200"/>
                <a:ext cx="760" cy="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81"/>
                <a:ext cx="2673" cy="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 Box 10"/>
            <p:cNvSpPr txBox="1">
              <a:spLocks noChangeArrowheads="1"/>
            </p:cNvSpPr>
            <p:nvPr/>
          </p:nvSpPr>
          <p:spPr bwMode="auto">
            <a:xfrm>
              <a:off x="3388" y="315"/>
              <a:ext cx="230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GB" sz="1600" b="1" i="0" dirty="0">
                  <a:solidFill>
                    <a:prstClr val="black"/>
                  </a:solidFill>
                  <a:latin typeface="Verdana" pitchFamily="34" charset="0"/>
                  <a:ea typeface="ＭＳ Ｐゴシック" pitchFamily="-112" charset="-128"/>
                </a:rPr>
                <a:t>Missing 2km tall walls of rock!</a:t>
              </a:r>
            </a:p>
          </p:txBody>
        </p:sp>
      </p:grpSp>
      <p:sp>
        <p:nvSpPr>
          <p:cNvPr id="10" name="Text Box 12"/>
          <p:cNvSpPr txBox="1">
            <a:spLocks noChangeArrowheads="1"/>
          </p:cNvSpPr>
          <p:nvPr/>
        </p:nvSpPr>
        <p:spPr bwMode="auto">
          <a:xfrm>
            <a:off x="3851275" y="846286"/>
            <a:ext cx="5292725"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b="1" i="0" dirty="0">
                <a:solidFill>
                  <a:srgbClr val="FF0000"/>
                </a:solidFill>
                <a:latin typeface="Verdana" pitchFamily="34" charset="0"/>
                <a:ea typeface="ＭＳ Ｐゴシック" charset="0"/>
              </a:rPr>
              <a:t>At what lead times</a:t>
            </a:r>
            <a:r>
              <a:rPr lang="en-GB" b="1" i="0" dirty="0">
                <a:solidFill>
                  <a:prstClr val="black"/>
                </a:solidFill>
                <a:latin typeface="Verdana" pitchFamily="34" charset="0"/>
                <a:ea typeface="ＭＳ Ｐゴシック" charset="0"/>
              </a:rPr>
              <a:t> do inadequacies in downstream flow (or precipitation) result in feedbacks with beyond local impacts? alter extremes? &amp;c?</a:t>
            </a:r>
          </a:p>
          <a:p>
            <a:pPr fontAlgn="auto">
              <a:spcBef>
                <a:spcPts val="0"/>
              </a:spcBef>
              <a:spcAft>
                <a:spcPts val="0"/>
              </a:spcAft>
            </a:pPr>
            <a:endParaRPr lang="en-GB" sz="700" b="1" i="0" dirty="0">
              <a:solidFill>
                <a:prstClr val="black"/>
              </a:solidFill>
              <a:latin typeface="Verdana" pitchFamily="34" charset="0"/>
              <a:ea typeface="ＭＳ Ｐゴシック" charset="0"/>
            </a:endParaRPr>
          </a:p>
          <a:p>
            <a:pPr fontAlgn="auto">
              <a:spcBef>
                <a:spcPts val="0"/>
              </a:spcBef>
              <a:spcAft>
                <a:spcPts val="0"/>
              </a:spcAft>
            </a:pPr>
            <a:endParaRPr lang="en-GB" sz="900" b="1" i="0" dirty="0">
              <a:solidFill>
                <a:prstClr val="black"/>
              </a:solidFill>
              <a:latin typeface="Verdana" pitchFamily="34" charset="0"/>
              <a:ea typeface="ＭＳ Ｐゴシック" charset="0"/>
            </a:endParaRPr>
          </a:p>
          <a:p>
            <a:pPr fontAlgn="auto">
              <a:spcBef>
                <a:spcPts val="0"/>
              </a:spcBef>
              <a:spcAft>
                <a:spcPts val="0"/>
              </a:spcAft>
            </a:pPr>
            <a:r>
              <a:rPr lang="en-GB" b="1" i="0" dirty="0">
                <a:solidFill>
                  <a:srgbClr val="FF0000"/>
                </a:solidFill>
                <a:latin typeface="Verdana" pitchFamily="34" charset="0"/>
                <a:ea typeface="ＭＳ Ｐゴシック" charset="0"/>
              </a:rPr>
              <a:t>At what lead times </a:t>
            </a:r>
            <a:r>
              <a:rPr lang="en-GB" b="1" i="0" dirty="0">
                <a:solidFill>
                  <a:prstClr val="black"/>
                </a:solidFill>
                <a:latin typeface="Verdana" pitchFamily="34" charset="0"/>
                <a:ea typeface="ＭＳ Ｐゴシック" charset="0"/>
              </a:rPr>
              <a:t>is it no longer reasonable to interpret the diversity of climate models as reflecting the uncertainty in the future climate?</a:t>
            </a:r>
          </a:p>
          <a:p>
            <a:pPr fontAlgn="auto">
              <a:spcBef>
                <a:spcPts val="0"/>
              </a:spcBef>
              <a:spcAft>
                <a:spcPts val="0"/>
              </a:spcAft>
            </a:pPr>
            <a:endParaRPr lang="en-GB" sz="1050" b="1" i="0" dirty="0">
              <a:solidFill>
                <a:prstClr val="black"/>
              </a:solidFill>
              <a:latin typeface="Verdana" pitchFamily="34" charset="0"/>
              <a:ea typeface="ＭＳ Ｐゴシック" charset="0"/>
            </a:endParaRPr>
          </a:p>
          <a:p>
            <a:pPr fontAlgn="auto">
              <a:spcBef>
                <a:spcPts val="0"/>
              </a:spcBef>
              <a:spcAft>
                <a:spcPts val="0"/>
              </a:spcAft>
            </a:pPr>
            <a:r>
              <a:rPr lang="en-GB" b="1" i="0" dirty="0" smtClean="0">
                <a:solidFill>
                  <a:prstClr val="black"/>
                </a:solidFill>
                <a:latin typeface="Verdana" pitchFamily="34" charset="0"/>
                <a:ea typeface="ＭＳ Ｐゴシック" charset="0"/>
              </a:rPr>
              <a:t>We can quantify </a:t>
            </a:r>
            <a:r>
              <a:rPr lang="en-GB" b="1" i="0" dirty="0">
                <a:solidFill>
                  <a:prstClr val="black"/>
                </a:solidFill>
                <a:latin typeface="Verdana" pitchFamily="34" charset="0"/>
                <a:ea typeface="ＭＳ Ｐゴシック" charset="0"/>
              </a:rPr>
              <a:t>these limits as it continues to develop methodology to make the dynamics of state-of-the-art models available to decision makers and economists</a:t>
            </a:r>
            <a:r>
              <a:rPr lang="en-GB" b="1" i="0" dirty="0" smtClean="0">
                <a:solidFill>
                  <a:prstClr val="black"/>
                </a:solidFill>
                <a:latin typeface="Verdana" pitchFamily="34" charset="0"/>
                <a:ea typeface="ＭＳ Ｐゴシック" charset="0"/>
              </a:rPr>
              <a:t>.</a:t>
            </a:r>
          </a:p>
          <a:p>
            <a:pPr fontAlgn="auto">
              <a:spcBef>
                <a:spcPts val="0"/>
              </a:spcBef>
              <a:spcAft>
                <a:spcPts val="0"/>
              </a:spcAft>
            </a:pPr>
            <a:endParaRPr lang="en-GB" sz="1050" b="1" i="0" dirty="0">
              <a:solidFill>
                <a:prstClr val="black"/>
              </a:solidFill>
              <a:latin typeface="Verdana" pitchFamily="34" charset="0"/>
              <a:ea typeface="ＭＳ Ｐゴシック" charset="0"/>
            </a:endParaRPr>
          </a:p>
          <a:p>
            <a:pPr fontAlgn="auto">
              <a:spcBef>
                <a:spcPts val="0"/>
              </a:spcBef>
              <a:spcAft>
                <a:spcPts val="0"/>
              </a:spcAft>
            </a:pPr>
            <a:r>
              <a:rPr lang="en-GB" b="1" i="0" dirty="0" smtClean="0">
                <a:solidFill>
                  <a:prstClr val="black"/>
                </a:solidFill>
                <a:latin typeface="Verdana" pitchFamily="34" charset="0"/>
                <a:ea typeface="ＭＳ Ｐゴシック" charset="0"/>
              </a:rPr>
              <a:t>Or we can redeploy resources used beyond these limits to better inform policy.  </a:t>
            </a:r>
            <a:endParaRPr lang="en-GB" b="1" i="0" dirty="0">
              <a:solidFill>
                <a:prstClr val="black"/>
              </a:solidFill>
              <a:latin typeface="Verdana" pitchFamily="34" charset="0"/>
              <a:ea typeface="ＭＳ Ｐゴシック" charset="0"/>
            </a:endParaRPr>
          </a:p>
        </p:txBody>
      </p:sp>
      <p:sp>
        <p:nvSpPr>
          <p:cNvPr id="11" name="Text Box 14"/>
          <p:cNvSpPr txBox="1">
            <a:spLocks noChangeArrowheads="1"/>
          </p:cNvSpPr>
          <p:nvPr/>
        </p:nvSpPr>
        <p:spPr bwMode="auto">
          <a:xfrm>
            <a:off x="61349" y="6636259"/>
            <a:ext cx="2973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GB" sz="1400" i="0">
                <a:solidFill>
                  <a:prstClr val="white"/>
                </a:solidFill>
                <a:latin typeface="Calibri"/>
                <a:ea typeface="ＭＳ Ｐゴシック" charset="0"/>
              </a:rPr>
              <a:t>Observed Height – HadCM3 Height</a:t>
            </a:r>
          </a:p>
        </p:txBody>
      </p:sp>
      <p:sp>
        <p:nvSpPr>
          <p:cNvPr id="12" name="Text Box 15"/>
          <p:cNvSpPr txBox="1">
            <a:spLocks noChangeArrowheads="1"/>
          </p:cNvSpPr>
          <p:nvPr/>
        </p:nvSpPr>
        <p:spPr bwMode="auto">
          <a:xfrm>
            <a:off x="1790136" y="1091122"/>
            <a:ext cx="1223963" cy="638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GB" sz="900" b="1" i="0">
                <a:solidFill>
                  <a:prstClr val="white"/>
                </a:solidFill>
                <a:latin typeface="Verdana" pitchFamily="34" charset="0"/>
                <a:ea typeface="ＭＳ Ｐゴシック" charset="0"/>
              </a:rPr>
              <a:t>And long term feedbacks (bio-feed backs, albedo, …)</a:t>
            </a:r>
          </a:p>
        </p:txBody>
      </p:sp>
      <p:sp>
        <p:nvSpPr>
          <p:cNvPr id="13" name="Title 2"/>
          <p:cNvSpPr>
            <a:spLocks noGrp="1"/>
          </p:cNvSpPr>
          <p:nvPr>
            <p:ph type="title"/>
          </p:nvPr>
        </p:nvSpPr>
        <p:spPr>
          <a:xfrm>
            <a:off x="211331" y="-171400"/>
            <a:ext cx="8105085" cy="912611"/>
          </a:xfrm>
        </p:spPr>
        <p:txBody>
          <a:bodyPr/>
          <a:lstStyle/>
          <a:p>
            <a:r>
              <a:rPr lang="en-US" dirty="0" smtClean="0">
                <a:solidFill>
                  <a:srgbClr val="FF0000"/>
                </a:solidFill>
              </a:rPr>
              <a:t>Shortcomings of State of the Art Models </a:t>
            </a:r>
            <a:endParaRPr lang="en-US" dirty="0">
              <a:solidFill>
                <a:srgbClr val="FF0000"/>
              </a:solidFill>
            </a:endParaRPr>
          </a:p>
        </p:txBody>
      </p:sp>
      <p:sp>
        <p:nvSpPr>
          <p:cNvPr id="2" name="TextBox 1"/>
          <p:cNvSpPr txBox="1"/>
          <p:nvPr/>
        </p:nvSpPr>
        <p:spPr>
          <a:xfrm>
            <a:off x="3563888" y="5877272"/>
            <a:ext cx="5613460" cy="646331"/>
          </a:xfrm>
          <a:prstGeom prst="rect">
            <a:avLst/>
          </a:prstGeom>
          <a:noFill/>
        </p:spPr>
        <p:txBody>
          <a:bodyPr wrap="none" rtlCol="0">
            <a:spAutoFit/>
          </a:bodyPr>
          <a:lstStyle/>
          <a:p>
            <a:r>
              <a:rPr lang="en-GB" b="1" i="0" dirty="0" smtClean="0">
                <a:solidFill>
                  <a:srgbClr val="00CC00"/>
                </a:solidFill>
              </a:rPr>
              <a:t>A decision makers needs one and only one thing:</a:t>
            </a:r>
          </a:p>
          <a:p>
            <a:r>
              <a:rPr lang="en-GB" b="1" i="0" dirty="0" smtClean="0">
                <a:solidFill>
                  <a:srgbClr val="00CC00"/>
                </a:solidFill>
              </a:rPr>
              <a:t>A deadline.</a:t>
            </a:r>
            <a:endParaRPr lang="en-GB" b="1" i="0" dirty="0">
              <a:solidFill>
                <a:srgbClr val="00CC00"/>
              </a:solidFill>
            </a:endParaRPr>
          </a:p>
        </p:txBody>
      </p:sp>
    </p:spTree>
    <p:extLst>
      <p:ext uri="{BB962C8B-B14F-4D97-AF65-F5344CB8AC3E}">
        <p14:creationId xmlns:p14="http://schemas.microsoft.com/office/powerpoint/2010/main" val="373928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flipV="1">
            <a:off x="2051050" y="1052513"/>
            <a:ext cx="0" cy="28797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srgbClr val="000000"/>
              </a:solidFill>
              <a:latin typeface="Calibri"/>
              <a:ea typeface="ＭＳ Ｐゴシック" charset="0"/>
            </a:endParaRPr>
          </a:p>
        </p:txBody>
      </p:sp>
      <p:sp>
        <p:nvSpPr>
          <p:cNvPr id="40963" name="Line 3"/>
          <p:cNvSpPr>
            <a:spLocks noChangeShapeType="1"/>
          </p:cNvSpPr>
          <p:nvPr/>
        </p:nvSpPr>
        <p:spPr bwMode="auto">
          <a:xfrm flipH="1">
            <a:off x="684213" y="3932238"/>
            <a:ext cx="1365250" cy="22336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srgbClr val="000000"/>
              </a:solidFill>
              <a:latin typeface="Calibri"/>
              <a:ea typeface="ＭＳ Ｐゴシック" charset="0"/>
            </a:endParaRPr>
          </a:p>
        </p:txBody>
      </p:sp>
      <p:sp>
        <p:nvSpPr>
          <p:cNvPr id="40964" name="Line 4"/>
          <p:cNvSpPr>
            <a:spLocks noChangeShapeType="1"/>
          </p:cNvSpPr>
          <p:nvPr/>
        </p:nvSpPr>
        <p:spPr bwMode="auto">
          <a:xfrm flipV="1">
            <a:off x="2051050" y="3933825"/>
            <a:ext cx="64103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srgbClr val="000000"/>
              </a:solidFill>
              <a:latin typeface="Calibri"/>
              <a:ea typeface="ＭＳ Ｐゴシック" charset="0"/>
            </a:endParaRPr>
          </a:p>
        </p:txBody>
      </p:sp>
      <p:sp>
        <p:nvSpPr>
          <p:cNvPr id="40965" name="Text Box 5"/>
          <p:cNvSpPr txBox="1">
            <a:spLocks noChangeArrowheads="1"/>
          </p:cNvSpPr>
          <p:nvPr/>
        </p:nvSpPr>
        <p:spPr bwMode="auto">
          <a:xfrm>
            <a:off x="7235825" y="3403600"/>
            <a:ext cx="115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Target</a:t>
            </a: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  Lead-time</a:t>
            </a:r>
          </a:p>
        </p:txBody>
      </p:sp>
      <p:sp>
        <p:nvSpPr>
          <p:cNvPr id="40966" name="Text Box 6"/>
          <p:cNvSpPr txBox="1">
            <a:spLocks noChangeArrowheads="1"/>
          </p:cNvSpPr>
          <p:nvPr/>
        </p:nvSpPr>
        <p:spPr bwMode="auto">
          <a:xfrm>
            <a:off x="1187450" y="5459413"/>
            <a:ext cx="596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day</a:t>
            </a:r>
          </a:p>
        </p:txBody>
      </p:sp>
      <p:sp>
        <p:nvSpPr>
          <p:cNvPr id="40967" name="Text Box 7"/>
          <p:cNvSpPr txBox="1">
            <a:spLocks noChangeArrowheads="1"/>
          </p:cNvSpPr>
          <p:nvPr/>
        </p:nvSpPr>
        <p:spPr bwMode="auto">
          <a:xfrm>
            <a:off x="1116013" y="908050"/>
            <a:ext cx="776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Spatial</a:t>
            </a: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Scales</a:t>
            </a:r>
          </a:p>
        </p:txBody>
      </p:sp>
      <p:sp>
        <p:nvSpPr>
          <p:cNvPr id="40968" name="Text Box 8"/>
          <p:cNvSpPr txBox="1">
            <a:spLocks noChangeArrowheads="1"/>
          </p:cNvSpPr>
          <p:nvPr/>
        </p:nvSpPr>
        <p:spPr bwMode="auto">
          <a:xfrm>
            <a:off x="107950" y="5084763"/>
            <a:ext cx="992188"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Temporal</a:t>
            </a: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Average</a:t>
            </a: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Scale</a:t>
            </a:r>
          </a:p>
        </p:txBody>
      </p:sp>
      <p:sp>
        <p:nvSpPr>
          <p:cNvPr id="40969" name="Text Box 9"/>
          <p:cNvSpPr txBox="1">
            <a:spLocks noChangeArrowheads="1"/>
          </p:cNvSpPr>
          <p:nvPr/>
        </p:nvSpPr>
        <p:spPr bwMode="auto">
          <a:xfrm>
            <a:off x="2124075" y="1341438"/>
            <a:ext cx="87947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metres</a:t>
            </a: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km</a:t>
            </a: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r>
              <a:rPr lang="en-GB" sz="1200" b="1" i="0">
                <a:solidFill>
                  <a:srgbClr val="000000"/>
                </a:solidFill>
                <a:latin typeface="Verdana" pitchFamily="34" charset="0"/>
                <a:ea typeface="ＭＳ Ｐゴシック" charset="0"/>
              </a:rPr>
              <a:t>1000km</a:t>
            </a: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a:p>
            <a:pPr eaLnBrk="1" fontAlgn="auto" hangingPunct="1">
              <a:spcBef>
                <a:spcPts val="0"/>
              </a:spcBef>
              <a:spcAft>
                <a:spcPts val="0"/>
              </a:spcAft>
            </a:pPr>
            <a:endParaRPr lang="en-GB" sz="1200" b="1" i="0">
              <a:solidFill>
                <a:srgbClr val="000000"/>
              </a:solidFill>
              <a:latin typeface="Verdana" pitchFamily="34" charset="0"/>
              <a:ea typeface="ＭＳ Ｐゴシック" charset="0"/>
            </a:endParaRPr>
          </a:p>
        </p:txBody>
      </p:sp>
      <p:sp>
        <p:nvSpPr>
          <p:cNvPr id="40970" name="Rectangle 10"/>
          <p:cNvSpPr>
            <a:spLocks noChangeArrowheads="1"/>
          </p:cNvSpPr>
          <p:nvPr/>
        </p:nvSpPr>
        <p:spPr bwMode="auto">
          <a:xfrm>
            <a:off x="107950" y="404813"/>
            <a:ext cx="9144000" cy="463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fontAlgn="auto">
              <a:spcBef>
                <a:spcPts val="0"/>
              </a:spcBef>
              <a:spcAft>
                <a:spcPts val="0"/>
              </a:spcAft>
            </a:pPr>
            <a:r>
              <a:rPr lang="en-GB" sz="2400" b="1" i="0">
                <a:solidFill>
                  <a:srgbClr val="FF0000"/>
                </a:solidFill>
                <a:latin typeface="Calibri"/>
                <a:ea typeface="ＭＳ Ｐゴシック" charset="0"/>
              </a:rPr>
              <a:t>Model-based probability forecasts are incomplete without a quantitative measure of the likelihood of model irrelevance.</a:t>
            </a:r>
          </a:p>
        </p:txBody>
      </p:sp>
      <p:sp>
        <p:nvSpPr>
          <p:cNvPr id="40971" name="Text Box 11"/>
          <p:cNvSpPr txBox="1">
            <a:spLocks noChangeArrowheads="1"/>
          </p:cNvSpPr>
          <p:nvPr/>
        </p:nvSpPr>
        <p:spPr bwMode="auto">
          <a:xfrm>
            <a:off x="1539875" y="4811713"/>
            <a:ext cx="728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weeks</a:t>
            </a:r>
          </a:p>
        </p:txBody>
      </p:sp>
      <p:sp>
        <p:nvSpPr>
          <p:cNvPr id="40972" name="Text Box 12"/>
          <p:cNvSpPr txBox="1">
            <a:spLocks noChangeArrowheads="1"/>
          </p:cNvSpPr>
          <p:nvPr/>
        </p:nvSpPr>
        <p:spPr bwMode="auto">
          <a:xfrm>
            <a:off x="1835150" y="4162425"/>
            <a:ext cx="652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years</a:t>
            </a:r>
          </a:p>
        </p:txBody>
      </p:sp>
      <p:sp>
        <p:nvSpPr>
          <p:cNvPr id="40973" name="Text Box 13"/>
          <p:cNvSpPr txBox="1">
            <a:spLocks noChangeArrowheads="1"/>
          </p:cNvSpPr>
          <p:nvPr/>
        </p:nvSpPr>
        <p:spPr bwMode="auto">
          <a:xfrm>
            <a:off x="2174875" y="3933825"/>
            <a:ext cx="6284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sz="1200" b="1" i="0">
                <a:solidFill>
                  <a:srgbClr val="000000"/>
                </a:solidFill>
                <a:latin typeface="Verdana" pitchFamily="34" charset="0"/>
                <a:ea typeface="ＭＳ Ｐゴシック" charset="0"/>
              </a:rPr>
              <a:t>   hours          weeks               years                decades             centuries </a:t>
            </a:r>
          </a:p>
        </p:txBody>
      </p:sp>
      <p:sp>
        <p:nvSpPr>
          <p:cNvPr id="40974" name="Freeform 14"/>
          <p:cNvSpPr>
            <a:spLocks/>
          </p:cNvSpPr>
          <p:nvPr/>
        </p:nvSpPr>
        <p:spPr bwMode="auto">
          <a:xfrm>
            <a:off x="2105025" y="2193925"/>
            <a:ext cx="6354763" cy="1666875"/>
          </a:xfrm>
          <a:custGeom>
            <a:avLst/>
            <a:gdLst>
              <a:gd name="T0" fmla="*/ 0 w 4003"/>
              <a:gd name="T1" fmla="*/ 2147483647 h 1050"/>
              <a:gd name="T2" fmla="*/ 2147483647 w 4003"/>
              <a:gd name="T3" fmla="*/ 2147483647 h 1050"/>
              <a:gd name="T4" fmla="*/ 2147483647 w 4003"/>
              <a:gd name="T5" fmla="*/ 2147483647 h 1050"/>
              <a:gd name="T6" fmla="*/ 2147483647 w 4003"/>
              <a:gd name="T7" fmla="*/ 2147483647 h 1050"/>
              <a:gd name="T8" fmla="*/ 2147483647 w 4003"/>
              <a:gd name="T9" fmla="*/ 2147483647 h 1050"/>
              <a:gd name="T10" fmla="*/ 2147483647 w 4003"/>
              <a:gd name="T11" fmla="*/ 2147483647 h 1050"/>
              <a:gd name="T12" fmla="*/ 2147483647 w 4003"/>
              <a:gd name="T13" fmla="*/ 2147483647 h 1050"/>
              <a:gd name="T14" fmla="*/ 2147483647 w 4003"/>
              <a:gd name="T15" fmla="*/ 0 h 10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03" h="1050">
                <a:moveTo>
                  <a:pt x="0" y="1050"/>
                </a:moveTo>
                <a:cubicBezTo>
                  <a:pt x="115" y="1047"/>
                  <a:pt x="427" y="1034"/>
                  <a:pt x="691" y="1026"/>
                </a:cubicBezTo>
                <a:cubicBezTo>
                  <a:pt x="955" y="1018"/>
                  <a:pt x="1358" y="1018"/>
                  <a:pt x="1585" y="1002"/>
                </a:cubicBezTo>
                <a:cubicBezTo>
                  <a:pt x="1812" y="986"/>
                  <a:pt x="1935" y="988"/>
                  <a:pt x="2053" y="930"/>
                </a:cubicBezTo>
                <a:cubicBezTo>
                  <a:pt x="2171" y="872"/>
                  <a:pt x="2208" y="713"/>
                  <a:pt x="2293" y="654"/>
                </a:cubicBezTo>
                <a:cubicBezTo>
                  <a:pt x="2378" y="595"/>
                  <a:pt x="2431" y="656"/>
                  <a:pt x="2563" y="576"/>
                </a:cubicBezTo>
                <a:cubicBezTo>
                  <a:pt x="2695" y="496"/>
                  <a:pt x="2845" y="270"/>
                  <a:pt x="3085" y="174"/>
                </a:cubicBezTo>
                <a:cubicBezTo>
                  <a:pt x="3325" y="78"/>
                  <a:pt x="3812" y="36"/>
                  <a:pt x="4003"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srgbClr val="000000"/>
              </a:solidFill>
              <a:latin typeface="Calibri"/>
              <a:ea typeface="ＭＳ Ｐゴシック" charset="0"/>
            </a:endParaRPr>
          </a:p>
        </p:txBody>
      </p:sp>
      <p:sp>
        <p:nvSpPr>
          <p:cNvPr id="853007" name="Text Box 15"/>
          <p:cNvSpPr txBox="1">
            <a:spLocks noChangeArrowheads="1"/>
          </p:cNvSpPr>
          <p:nvPr/>
        </p:nvSpPr>
        <p:spPr bwMode="auto">
          <a:xfrm rot="5400000">
            <a:off x="7596981" y="3140869"/>
            <a:ext cx="2447925"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r>
              <a:rPr lang="en-GB" sz="1600" b="1" i="0">
                <a:solidFill>
                  <a:srgbClr val="00CC00"/>
                </a:solidFill>
                <a:effectLst>
                  <a:outerShdw blurRad="38100" dist="38100" dir="2700000" algn="tl">
                    <a:srgbClr val="C0C0C0"/>
                  </a:outerShdw>
                </a:effectLst>
                <a:latin typeface="Verdana" pitchFamily="34" charset="0"/>
                <a:ea typeface="ＭＳ Ｐゴシック" charset="0"/>
              </a:rPr>
              <a:t>Prob(Big Surprise)</a:t>
            </a:r>
          </a:p>
        </p:txBody>
      </p:sp>
      <p:sp>
        <p:nvSpPr>
          <p:cNvPr id="40976" name="Line 16"/>
          <p:cNvSpPr>
            <a:spLocks noChangeShapeType="1"/>
          </p:cNvSpPr>
          <p:nvPr/>
        </p:nvSpPr>
        <p:spPr bwMode="auto">
          <a:xfrm>
            <a:off x="8532813" y="2133600"/>
            <a:ext cx="0" cy="17272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GB" i="0">
              <a:solidFill>
                <a:srgbClr val="000000"/>
              </a:solidFill>
              <a:latin typeface="Calibri"/>
              <a:ea typeface="ＭＳ Ｐゴシック" charset="0"/>
            </a:endParaRPr>
          </a:p>
        </p:txBody>
      </p:sp>
      <p:sp>
        <p:nvSpPr>
          <p:cNvPr id="40977" name="Text Box 17"/>
          <p:cNvSpPr txBox="1">
            <a:spLocks noChangeArrowheads="1"/>
          </p:cNvSpPr>
          <p:nvPr/>
        </p:nvSpPr>
        <p:spPr bwMode="auto">
          <a:xfrm>
            <a:off x="2895600" y="836613"/>
            <a:ext cx="5205413"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fontAlgn="auto" hangingPunct="1">
              <a:spcBef>
                <a:spcPts val="0"/>
              </a:spcBef>
              <a:spcAft>
                <a:spcPts val="0"/>
              </a:spcAft>
            </a:pPr>
            <a:r>
              <a:rPr lang="en-GB" i="0">
                <a:solidFill>
                  <a:srgbClr val="000000"/>
                </a:solidFill>
                <a:ea typeface="ＭＳ Ｐゴシック" charset="0"/>
              </a:rPr>
              <a:t>If precip over the Amazon (or Okeefenokee) is badly simulated, the biomass will be badly simulated, this missing/extra feedback may lead to model irrelevance… First local, then global. </a:t>
            </a:r>
          </a:p>
          <a:p>
            <a:pPr eaLnBrk="1" fontAlgn="auto" hangingPunct="1">
              <a:spcBef>
                <a:spcPts val="0"/>
              </a:spcBef>
              <a:spcAft>
                <a:spcPts val="0"/>
              </a:spcAft>
            </a:pPr>
            <a:endParaRPr lang="en-GB" sz="1000" i="0">
              <a:solidFill>
                <a:srgbClr val="000000"/>
              </a:solidFill>
              <a:ea typeface="ＭＳ Ｐゴシック" charset="0"/>
            </a:endParaRPr>
          </a:p>
          <a:p>
            <a:pPr eaLnBrk="1" fontAlgn="auto" hangingPunct="1">
              <a:spcBef>
                <a:spcPts val="0"/>
              </a:spcBef>
              <a:spcAft>
                <a:spcPts val="0"/>
              </a:spcAft>
            </a:pPr>
            <a:r>
              <a:rPr lang="en-GB" i="0">
                <a:solidFill>
                  <a:srgbClr val="000000"/>
                </a:solidFill>
                <a:ea typeface="ＭＳ Ｐゴシック" charset="0"/>
              </a:rPr>
              <a:t>Timescales for such things may be sound science!</a:t>
            </a:r>
          </a:p>
        </p:txBody>
      </p:sp>
      <p:pic>
        <p:nvPicPr>
          <p:cNvPr id="4097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484784"/>
            <a:ext cx="1676400" cy="260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494" y="4292599"/>
            <a:ext cx="2816350" cy="21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150" y="6472238"/>
            <a:ext cx="1798638" cy="9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1547664" y="5013176"/>
            <a:ext cx="48063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en-GB" sz="2000" i="0" dirty="0" smtClean="0">
                <a:solidFill>
                  <a:srgbClr val="800000"/>
                </a:solidFill>
                <a:latin typeface="Calibri" charset="0"/>
              </a:rPr>
              <a:t>“No presentation of model-based probabilities is complete without an expression of model irrelevance.”</a:t>
            </a:r>
          </a:p>
        </p:txBody>
      </p:sp>
    </p:spTree>
    <p:extLst>
      <p:ext uri="{BB962C8B-B14F-4D97-AF65-F5344CB8AC3E}">
        <p14:creationId xmlns:p14="http://schemas.microsoft.com/office/powerpoint/2010/main" val="877772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rot="16200000">
            <a:off x="7676762" y="-593482"/>
            <a:ext cx="1364476" cy="2215991"/>
          </a:xfrm>
          <a:prstGeom prst="rect">
            <a:avLst/>
          </a:prstGeom>
          <a:noFill/>
        </p:spPr>
        <p:txBody>
          <a:bodyPr wrap="none" rtlCol="0">
            <a:spAutoFit/>
          </a:bodyPr>
          <a:lstStyle/>
          <a:p>
            <a:r>
              <a:rPr lang="en-GB" sz="13800" b="1" i="0" dirty="0" smtClean="0">
                <a:solidFill>
                  <a:srgbClr val="FFFF66"/>
                </a:solidFill>
              </a:rPr>
              <a:t>X</a:t>
            </a:r>
            <a:endParaRPr lang="en-GB" sz="13800" b="1" i="0" dirty="0">
              <a:solidFill>
                <a:srgbClr val="FFFF66"/>
              </a:solidFill>
            </a:endParaRPr>
          </a:p>
        </p:txBody>
      </p:sp>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Relevant </a:t>
            </a:r>
            <a:r>
              <a:rPr lang="en-GB" sz="2800" b="1" i="0" dirty="0">
                <a:solidFill>
                  <a:srgbClr val="FF0000"/>
                </a:solidFill>
              </a:rPr>
              <a:t>Dominant Uncertainty (RDU): </a:t>
            </a: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179512" y="908720"/>
            <a:ext cx="8784976" cy="3046988"/>
          </a:xfrm>
          <a:prstGeom prst="rect">
            <a:avLst/>
          </a:prstGeom>
          <a:noFill/>
        </p:spPr>
        <p:txBody>
          <a:bodyPr wrap="square" rtlCol="0">
            <a:spAutoFit/>
          </a:bodyPr>
          <a:lstStyle/>
          <a:p>
            <a:r>
              <a:rPr lang="en-GB" sz="2400" dirty="0" smtClean="0"/>
              <a:t>The RDU is the source of uncertainty or error that is the primary limit on the fidelity of our probability forecasts. It could be</a:t>
            </a:r>
          </a:p>
          <a:p>
            <a:endParaRPr lang="en-GB" sz="2400" dirty="0"/>
          </a:p>
          <a:p>
            <a:r>
              <a:rPr lang="en-GB" sz="2400" dirty="0" smtClean="0"/>
              <a:t>-</a:t>
            </a:r>
            <a:r>
              <a:rPr lang="en-GB" sz="2400" dirty="0"/>
              <a:t>	knowledge of </a:t>
            </a:r>
            <a:r>
              <a:rPr lang="en-GB" sz="2400" dirty="0" smtClean="0"/>
              <a:t>natural measure (more </a:t>
            </a:r>
            <a:r>
              <a:rPr lang="en-GB" sz="2400" dirty="0" err="1" smtClean="0"/>
              <a:t>obs</a:t>
            </a:r>
            <a:r>
              <a:rPr lang="en-GB" sz="2400" dirty="0" smtClean="0"/>
              <a:t>)</a:t>
            </a:r>
            <a:endParaRPr lang="en-GB" sz="2400" dirty="0"/>
          </a:p>
          <a:p>
            <a:r>
              <a:rPr lang="en-GB" sz="2400" dirty="0"/>
              <a:t>-	knowledge of simulation </a:t>
            </a:r>
            <a:r>
              <a:rPr lang="en-GB" sz="2400" dirty="0" smtClean="0"/>
              <a:t>PDF (from the ensemble)</a:t>
            </a:r>
            <a:endParaRPr lang="en-GB" sz="2400" dirty="0"/>
          </a:p>
          <a:p>
            <a:r>
              <a:rPr lang="en-GB" sz="2400" dirty="0"/>
              <a:t>-	knowledge of most relevant current model </a:t>
            </a:r>
            <a:r>
              <a:rPr lang="en-GB" sz="2400" dirty="0" smtClean="0"/>
              <a:t>states (DA)</a:t>
            </a:r>
            <a:endParaRPr lang="en-GB" sz="2400" dirty="0"/>
          </a:p>
          <a:p>
            <a:r>
              <a:rPr lang="en-GB" sz="2400" dirty="0"/>
              <a:t>-	</a:t>
            </a:r>
            <a:r>
              <a:rPr lang="en-GB" sz="2400" dirty="0">
                <a:solidFill>
                  <a:srgbClr val="FF0000"/>
                </a:solidFill>
              </a:rPr>
              <a:t>model fidelity w.r.t reality for a given forecast </a:t>
            </a:r>
            <a:r>
              <a:rPr lang="en-GB" sz="2400" dirty="0" smtClean="0">
                <a:solidFill>
                  <a:srgbClr val="FF0000"/>
                </a:solidFill>
              </a:rPr>
              <a:t>target</a:t>
            </a:r>
            <a:r>
              <a:rPr lang="en-GB" sz="2400" dirty="0" smtClean="0"/>
              <a:t> (MI)</a:t>
            </a:r>
            <a:endParaRPr lang="en-GB" sz="2400" dirty="0"/>
          </a:p>
          <a:p>
            <a:endParaRPr lang="en-GB" sz="2400" dirty="0"/>
          </a:p>
        </p:txBody>
      </p:sp>
      <p:sp>
        <p:nvSpPr>
          <p:cNvPr id="5" name="TextBox 4"/>
          <p:cNvSpPr txBox="1"/>
          <p:nvPr/>
        </p:nvSpPr>
        <p:spPr>
          <a:xfrm>
            <a:off x="107505" y="4036422"/>
            <a:ext cx="9036496" cy="1569660"/>
          </a:xfrm>
          <a:prstGeom prst="rect">
            <a:avLst/>
          </a:prstGeom>
          <a:noFill/>
        </p:spPr>
        <p:txBody>
          <a:bodyPr wrap="square" rtlCol="0">
            <a:spAutoFit/>
          </a:bodyPr>
          <a:lstStyle/>
          <a:p>
            <a:r>
              <a:rPr lang="en-GB" sz="2400" b="1" i="0" dirty="0" smtClean="0"/>
              <a:t>C</a:t>
            </a:r>
            <a:r>
              <a:rPr lang="en-GB" sz="2400" b="1" i="0" dirty="0" smtClean="0"/>
              <a:t>ommunicating </a:t>
            </a:r>
            <a:r>
              <a:rPr lang="en-GB" sz="2400" b="1" i="0" dirty="0" smtClean="0"/>
              <a:t>Dynamic or Immature Probability forecasts </a:t>
            </a:r>
            <a:r>
              <a:rPr lang="en-GB" sz="2400" b="1" i="0" dirty="0" smtClean="0"/>
              <a:t>will </a:t>
            </a:r>
            <a:r>
              <a:rPr lang="en-GB" sz="2400" b="1" i="0" dirty="0" smtClean="0"/>
              <a:t>carry</a:t>
            </a:r>
            <a:r>
              <a:rPr lang="en-GB" sz="2400" b="1" i="0" dirty="0" smtClean="0"/>
              <a:t> </a:t>
            </a:r>
            <a:r>
              <a:rPr lang="en-GB" sz="2400" b="1" i="0" dirty="0" smtClean="0"/>
              <a:t>less risk </a:t>
            </a:r>
            <a:r>
              <a:rPr lang="en-GB" sz="2400" b="1" i="0" dirty="0" smtClean="0"/>
              <a:t>to the </a:t>
            </a:r>
            <a:r>
              <a:rPr lang="en-GB" sz="2400" b="1" i="0" dirty="0" smtClean="0"/>
              <a:t>credibility science-based decision </a:t>
            </a:r>
            <a:r>
              <a:rPr lang="en-GB" sz="2400" b="1" i="0" dirty="0" smtClean="0"/>
              <a:t>support when</a:t>
            </a:r>
            <a:r>
              <a:rPr lang="en-GB" sz="2400" b="1" i="0" dirty="0" smtClean="0"/>
              <a:t> </a:t>
            </a:r>
            <a:r>
              <a:rPr lang="en-GB" sz="2400" b="1" i="0" dirty="0" smtClean="0">
                <a:solidFill>
                  <a:srgbClr val="FF0000"/>
                </a:solidFill>
              </a:rPr>
              <a:t>the RDU is discussed</a:t>
            </a:r>
            <a:r>
              <a:rPr lang="en-GB" sz="2400" b="1" i="0" dirty="0" smtClean="0"/>
              <a:t> and</a:t>
            </a:r>
            <a:r>
              <a:rPr lang="en-GB" sz="2400" b="1" i="0" dirty="0" smtClean="0">
                <a:solidFill>
                  <a:srgbClr val="FF0000"/>
                </a:solidFill>
              </a:rPr>
              <a:t>  </a:t>
            </a:r>
            <a:r>
              <a:rPr lang="en-GB" sz="2400" b="1" i="0" dirty="0">
                <a:solidFill>
                  <a:srgbClr val="FF0000"/>
                </a:solidFill>
              </a:rPr>
              <a:t>your </a:t>
            </a:r>
            <a:r>
              <a:rPr lang="en-GB" sz="2400" b="1" i="0" dirty="0" smtClean="0">
                <a:solidFill>
                  <a:srgbClr val="FF0000"/>
                </a:solidFill>
              </a:rPr>
              <a:t>Probability of  </a:t>
            </a:r>
            <a:r>
              <a:rPr lang="en-GB" sz="2400" b="1" i="0" dirty="0">
                <a:solidFill>
                  <a:srgbClr val="FF0000"/>
                </a:solidFill>
              </a:rPr>
              <a:t>a Big </a:t>
            </a:r>
            <a:r>
              <a:rPr lang="en-GB" sz="2400" b="1" i="0" dirty="0" smtClean="0">
                <a:solidFill>
                  <a:srgbClr val="FF0000"/>
                </a:solidFill>
              </a:rPr>
              <a:t>Surprise is provided, </a:t>
            </a:r>
            <a:r>
              <a:rPr lang="en-GB" sz="2400" b="1" i="0" dirty="0" smtClean="0">
                <a:solidFill>
                  <a:srgbClr val="FF0000"/>
                </a:solidFill>
              </a:rPr>
              <a:t>explicitly.</a:t>
            </a:r>
            <a:endParaRPr lang="en-GB" sz="2400" b="1" i="0" dirty="0">
              <a:solidFill>
                <a:srgbClr val="FF0000"/>
              </a:solidFill>
            </a:endParaRPr>
          </a:p>
        </p:txBody>
      </p:sp>
    </p:spTree>
    <p:extLst>
      <p:ext uri="{BB962C8B-B14F-4D97-AF65-F5344CB8AC3E}">
        <p14:creationId xmlns:p14="http://schemas.microsoft.com/office/powerpoint/2010/main" val="41200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097" y="404813"/>
            <a:ext cx="8820471" cy="463550"/>
          </a:xfrm>
        </p:spPr>
        <p:txBody>
          <a:bodyPr/>
          <a:lstStyle/>
          <a:p>
            <a:r>
              <a:rPr lang="en-GB" dirty="0" smtClean="0"/>
              <a:t>How </a:t>
            </a:r>
            <a:r>
              <a:rPr lang="en-GB" dirty="0" smtClean="0"/>
              <a:t>Would We (</a:t>
            </a:r>
            <a:r>
              <a:rPr lang="en-GB" dirty="0" smtClean="0"/>
              <a:t>Re)design for Policy?</a:t>
            </a:r>
            <a:endParaRPr lang="en-GB" dirty="0"/>
          </a:p>
        </p:txBody>
      </p:sp>
      <p:sp>
        <p:nvSpPr>
          <p:cNvPr id="3" name="TextBox 2"/>
          <p:cNvSpPr txBox="1"/>
          <p:nvPr/>
        </p:nvSpPr>
        <p:spPr>
          <a:xfrm>
            <a:off x="107505" y="974333"/>
            <a:ext cx="8712968" cy="5262979"/>
          </a:xfrm>
          <a:prstGeom prst="rect">
            <a:avLst/>
          </a:prstGeom>
          <a:noFill/>
        </p:spPr>
        <p:txBody>
          <a:bodyPr wrap="square" rtlCol="0">
            <a:spAutoFit/>
          </a:bodyPr>
          <a:lstStyle/>
          <a:p>
            <a:r>
              <a:rPr lang="en-GB" sz="2400" i="0" dirty="0" smtClean="0"/>
              <a:t>Start with </a:t>
            </a:r>
            <a:r>
              <a:rPr lang="en-GB" sz="2400" i="0" dirty="0"/>
              <a:t>a</a:t>
            </a:r>
            <a:r>
              <a:rPr lang="en-GB" sz="2400" i="0" dirty="0" smtClean="0"/>
              <a:t> decision/policy target question:</a:t>
            </a:r>
            <a:endParaRPr lang="en-GB" sz="2400" i="0" dirty="0" smtClean="0"/>
          </a:p>
          <a:p>
            <a:endParaRPr lang="en-GB" sz="1400" i="0" dirty="0"/>
          </a:p>
          <a:p>
            <a:r>
              <a:rPr lang="en-GB" sz="2400" i="0" dirty="0" smtClean="0"/>
              <a:t>What is the target question?</a:t>
            </a:r>
          </a:p>
          <a:p>
            <a:r>
              <a:rPr lang="en-GB" sz="2400" i="0" dirty="0"/>
              <a:t>What are the relevant </a:t>
            </a:r>
            <a:r>
              <a:rPr lang="en-GB" sz="2400" i="0" dirty="0" smtClean="0"/>
              <a:t>phenomena?</a:t>
            </a:r>
          </a:p>
          <a:p>
            <a:r>
              <a:rPr lang="en-GB" sz="2400" i="0" dirty="0" smtClean="0"/>
              <a:t>On what time </a:t>
            </a:r>
            <a:r>
              <a:rPr lang="en-GB" sz="2400" i="0" dirty="0"/>
              <a:t>scales </a:t>
            </a:r>
            <a:r>
              <a:rPr lang="en-GB" sz="2400" i="0" dirty="0" smtClean="0"/>
              <a:t>do we have high </a:t>
            </a:r>
            <a:r>
              <a:rPr lang="en-GB" sz="2400" i="0" dirty="0"/>
              <a:t>fidelity </a:t>
            </a:r>
            <a:r>
              <a:rPr lang="en-GB" sz="2400" i="0" dirty="0" smtClean="0"/>
              <a:t>simulation?</a:t>
            </a:r>
          </a:p>
          <a:p>
            <a:r>
              <a:rPr lang="en-GB" sz="2400" i="0" dirty="0" smtClean="0"/>
              <a:t>Might these reach the time scales of interest</a:t>
            </a:r>
            <a:r>
              <a:rPr lang="en-GB" sz="2400" i="0" dirty="0" smtClean="0">
                <a:solidFill>
                  <a:srgbClr val="FF0000"/>
                </a:solidFill>
              </a:rPr>
              <a:t>?</a:t>
            </a:r>
          </a:p>
          <a:p>
            <a:r>
              <a:rPr lang="en-GB" sz="2400" i="0" dirty="0" smtClean="0"/>
              <a:t>What is the Relevant Dominant Uncertainty (RDU)?</a:t>
            </a:r>
          </a:p>
          <a:p>
            <a:r>
              <a:rPr lang="en-GB" sz="2400" i="0" dirty="0" smtClean="0"/>
              <a:t>What kind of uncertainty limits the fidelity of simulation?</a:t>
            </a:r>
          </a:p>
          <a:p>
            <a:r>
              <a:rPr lang="en-GB" sz="2400" i="0" dirty="0" smtClean="0"/>
              <a:t>What is the Probability of a Big Surprise?</a:t>
            </a:r>
          </a:p>
          <a:p>
            <a:r>
              <a:rPr lang="en-GB" sz="2400" i="0" dirty="0" smtClean="0"/>
              <a:t>Is the available simulation sufficiently informative to justify the the resources required to make it?</a:t>
            </a:r>
          </a:p>
          <a:p>
            <a:endParaRPr lang="en-GB" sz="2400" i="0" dirty="0" smtClean="0"/>
          </a:p>
          <a:p>
            <a:endParaRPr lang="en-GB" sz="2400" i="0" dirty="0" smtClean="0"/>
          </a:p>
          <a:p>
            <a:endParaRPr lang="en-GB" sz="2400" i="0" dirty="0"/>
          </a:p>
        </p:txBody>
      </p:sp>
      <p:sp>
        <p:nvSpPr>
          <p:cNvPr id="4" name="Title 1"/>
          <p:cNvSpPr txBox="1">
            <a:spLocks/>
          </p:cNvSpPr>
          <p:nvPr/>
        </p:nvSpPr>
        <p:spPr bwMode="auto">
          <a:xfrm>
            <a:off x="0" y="5373216"/>
            <a:ext cx="9143999"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pPr algn="ctr"/>
            <a:r>
              <a:rPr lang="en-GB" sz="2400" i="0" kern="0" dirty="0" smtClean="0">
                <a:solidFill>
                  <a:srgbClr val="FF0000"/>
                </a:solidFill>
              </a:rPr>
              <a:t>Clear Disclosure: Are Actionable Distributions In-Hand</a:t>
            </a:r>
            <a:br>
              <a:rPr lang="en-GB" sz="2400" i="0" kern="0" dirty="0" smtClean="0">
                <a:solidFill>
                  <a:srgbClr val="FF0000"/>
                </a:solidFill>
              </a:rPr>
            </a:br>
            <a:r>
              <a:rPr lang="en-GB" sz="2400" i="0" kern="0" dirty="0" smtClean="0">
                <a:solidFill>
                  <a:srgbClr val="FF0000"/>
                </a:solidFill>
              </a:rPr>
              <a:t>(or likely to be available soon)</a:t>
            </a:r>
            <a:endParaRPr lang="en-GB" sz="2400" i="0" kern="0" dirty="0">
              <a:solidFill>
                <a:srgbClr val="FF0000"/>
              </a:solidFill>
            </a:endParaRPr>
          </a:p>
        </p:txBody>
      </p:sp>
      <p:sp>
        <p:nvSpPr>
          <p:cNvPr id="5" name="TextBox 4"/>
          <p:cNvSpPr txBox="1"/>
          <p:nvPr/>
        </p:nvSpPr>
        <p:spPr>
          <a:xfrm>
            <a:off x="6588224" y="2636912"/>
            <a:ext cx="2544286" cy="461665"/>
          </a:xfrm>
          <a:prstGeom prst="rect">
            <a:avLst/>
          </a:prstGeom>
          <a:noFill/>
        </p:spPr>
        <p:txBody>
          <a:bodyPr wrap="none" rtlCol="0">
            <a:spAutoFit/>
          </a:bodyPr>
          <a:lstStyle/>
          <a:p>
            <a:r>
              <a:rPr lang="en-GB" sz="2400" b="1" i="0" dirty="0" smtClean="0">
                <a:solidFill>
                  <a:srgbClr val="FF0000"/>
                </a:solidFill>
              </a:rPr>
              <a:t>If yes: Simulate!</a:t>
            </a:r>
            <a:endParaRPr lang="en-GB" sz="2400" b="1" i="0" dirty="0">
              <a:solidFill>
                <a:srgbClr val="FF0000"/>
              </a:solidFill>
            </a:endParaRPr>
          </a:p>
        </p:txBody>
      </p:sp>
      <p:sp>
        <p:nvSpPr>
          <p:cNvPr id="6" name="TextBox 5"/>
          <p:cNvSpPr txBox="1"/>
          <p:nvPr/>
        </p:nvSpPr>
        <p:spPr>
          <a:xfrm>
            <a:off x="6636226" y="4551512"/>
            <a:ext cx="2544286" cy="461665"/>
          </a:xfrm>
          <a:prstGeom prst="rect">
            <a:avLst/>
          </a:prstGeom>
          <a:noFill/>
        </p:spPr>
        <p:txBody>
          <a:bodyPr wrap="none" rtlCol="0">
            <a:spAutoFit/>
          </a:bodyPr>
          <a:lstStyle/>
          <a:p>
            <a:r>
              <a:rPr lang="en-GB" sz="2400" b="1" i="0" dirty="0" smtClean="0">
                <a:solidFill>
                  <a:srgbClr val="FF0000"/>
                </a:solidFill>
              </a:rPr>
              <a:t>If yes: Simulate!</a:t>
            </a:r>
            <a:endParaRPr lang="en-GB" sz="2400" b="1" i="0" dirty="0">
              <a:solidFill>
                <a:srgbClr val="FF0000"/>
              </a:solidFill>
            </a:endParaRPr>
          </a:p>
        </p:txBody>
      </p:sp>
      <p:sp>
        <p:nvSpPr>
          <p:cNvPr id="7" name="TextBox 6"/>
          <p:cNvSpPr txBox="1"/>
          <p:nvPr/>
        </p:nvSpPr>
        <p:spPr>
          <a:xfrm>
            <a:off x="2483768" y="6021288"/>
            <a:ext cx="6579686" cy="369332"/>
          </a:xfrm>
          <a:prstGeom prst="rect">
            <a:avLst/>
          </a:prstGeom>
          <a:noFill/>
        </p:spPr>
        <p:txBody>
          <a:bodyPr wrap="none" rtlCol="0">
            <a:spAutoFit/>
          </a:bodyPr>
          <a:lstStyle/>
          <a:p>
            <a:r>
              <a:rPr lang="en-GB" b="1" i="0" dirty="0" smtClean="0"/>
              <a:t>Weather models look more like simplified climate models.</a:t>
            </a:r>
            <a:endParaRPr lang="en-GB" b="1" i="0" dirty="0"/>
          </a:p>
        </p:txBody>
      </p:sp>
    </p:spTree>
    <p:extLst>
      <p:ext uri="{BB962C8B-B14F-4D97-AF65-F5344CB8AC3E}">
        <p14:creationId xmlns:p14="http://schemas.microsoft.com/office/powerpoint/2010/main" val="23007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i="0">
              <a:latin typeface="Times New Roman" pitchFamily="18" charset="0"/>
            </a:endParaRPr>
          </a:p>
        </p:txBody>
      </p:sp>
      <p:sp>
        <p:nvSpPr>
          <p:cNvPr id="17411" name="Rectangle 3"/>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latin typeface="Times New Roman" pitchFamily="18" charset="0"/>
            </a:endParaRPr>
          </a:p>
        </p:txBody>
      </p:sp>
      <p:sp>
        <p:nvSpPr>
          <p:cNvPr id="17412" name="Line 4"/>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3" name="Line 5"/>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4" name="Text Box 6"/>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b="1" i="0">
                <a:latin typeface="Times New Roman" pitchFamily="18" charset="0"/>
              </a:rPr>
              <a:t>Forecast</a:t>
            </a:r>
          </a:p>
          <a:p>
            <a:pPr eaLnBrk="1" hangingPunct="1"/>
            <a:endParaRPr lang="en-GB" sz="600" b="1" i="0">
              <a:latin typeface="Times New Roman" pitchFamily="18" charset="0"/>
            </a:endParaRPr>
          </a:p>
          <a:p>
            <a:pPr eaLnBrk="1" hangingPunct="1"/>
            <a:r>
              <a:rPr lang="en-GB" b="1" i="0">
                <a:latin typeface="Times New Roman" pitchFamily="18" charset="0"/>
              </a:rPr>
              <a:t>Lead time</a:t>
            </a:r>
          </a:p>
        </p:txBody>
      </p:sp>
      <p:sp>
        <p:nvSpPr>
          <p:cNvPr id="17415" name="Text Box 7"/>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a:latin typeface="Times New Roman" pitchFamily="18" charset="0"/>
              </a:rPr>
              <a:t>Complex Models</a:t>
            </a:r>
          </a:p>
        </p:txBody>
      </p:sp>
      <p:sp>
        <p:nvSpPr>
          <p:cNvPr id="17416" name="Text Box 8"/>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a:latin typeface="Times New Roman" pitchFamily="18" charset="0"/>
              </a:rPr>
              <a:t>Simple Models</a:t>
            </a:r>
          </a:p>
        </p:txBody>
      </p:sp>
      <p:sp>
        <p:nvSpPr>
          <p:cNvPr id="17417" name="Text Box 9"/>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200" b="1" i="0">
                <a:latin typeface="Times New Roman" pitchFamily="18" charset="0"/>
              </a:rPr>
              <a:t>1000</a:t>
            </a:r>
          </a:p>
          <a:p>
            <a:pPr eaLnBrk="1" hangingPunct="1"/>
            <a:endParaRPr lang="en-GB" sz="1200" b="1" i="0">
              <a:latin typeface="Times New Roman" pitchFamily="18" charset="0"/>
            </a:endParaRPr>
          </a:p>
          <a:p>
            <a:pPr eaLnBrk="1" hangingPunct="1"/>
            <a:r>
              <a:rPr lang="en-GB" sz="1200" b="1" i="0">
                <a:latin typeface="Times New Roman" pitchFamily="18" charset="0"/>
              </a:rPr>
              <a:t> 100</a:t>
            </a:r>
          </a:p>
          <a:p>
            <a:pPr eaLnBrk="1" hangingPunct="1"/>
            <a:endParaRPr lang="en-GB" sz="1200" b="1" i="0">
              <a:latin typeface="Times New Roman" pitchFamily="18" charset="0"/>
            </a:endParaRPr>
          </a:p>
          <a:p>
            <a:pPr eaLnBrk="1" hangingPunct="1"/>
            <a:r>
              <a:rPr lang="en-GB" sz="1200" b="1" i="0">
                <a:latin typeface="Times New Roman" pitchFamily="18" charset="0"/>
              </a:rPr>
              <a:t>   10</a:t>
            </a:r>
          </a:p>
          <a:p>
            <a:pPr eaLnBrk="1" hangingPunct="1"/>
            <a:endParaRPr lang="en-GB" sz="1200" b="1" i="0">
              <a:latin typeface="Times New Roman" pitchFamily="18" charset="0"/>
            </a:endParaRPr>
          </a:p>
          <a:p>
            <a:pPr eaLnBrk="1" hangingPunct="1"/>
            <a:r>
              <a:rPr lang="en-GB" sz="1200" b="1" i="0">
                <a:latin typeface="Times New Roman" pitchFamily="18" charset="0"/>
              </a:rPr>
              <a:t>     1</a:t>
            </a:r>
          </a:p>
          <a:p>
            <a:pPr eaLnBrk="1" hangingPunct="1"/>
            <a:endParaRPr lang="en-GB" sz="1200" b="1" i="0">
              <a:latin typeface="Times New Roman" pitchFamily="18" charset="0"/>
            </a:endParaRPr>
          </a:p>
          <a:p>
            <a:pPr eaLnBrk="1" hangingPunct="1"/>
            <a:r>
              <a:rPr lang="en-GB" sz="1200" b="1" i="0">
                <a:latin typeface="Times New Roman" pitchFamily="18" charset="0"/>
              </a:rPr>
              <a:t>   0.1</a:t>
            </a:r>
          </a:p>
          <a:p>
            <a:pPr eaLnBrk="1" hangingPunct="1"/>
            <a:endParaRPr lang="en-GB" sz="1200" b="1" i="0">
              <a:latin typeface="Times New Roman" pitchFamily="18" charset="0"/>
            </a:endParaRPr>
          </a:p>
          <a:p>
            <a:pPr eaLnBrk="1" hangingPunct="1"/>
            <a:r>
              <a:rPr lang="en-GB" sz="1200" b="1" i="0">
                <a:latin typeface="Times New Roman" pitchFamily="18" charset="0"/>
              </a:rPr>
              <a:t>   0.01</a:t>
            </a:r>
          </a:p>
          <a:p>
            <a:pPr eaLnBrk="1" hangingPunct="1"/>
            <a:endParaRPr lang="en-GB" sz="1200" b="1" i="0">
              <a:latin typeface="Times New Roman" pitchFamily="18" charset="0"/>
            </a:endParaRPr>
          </a:p>
          <a:p>
            <a:pPr eaLnBrk="1" hangingPunct="1"/>
            <a:r>
              <a:rPr lang="en-GB" sz="1200" b="1" i="0">
                <a:latin typeface="Times New Roman" pitchFamily="18" charset="0"/>
              </a:rPr>
              <a:t>   0.001</a:t>
            </a:r>
          </a:p>
          <a:p>
            <a:pPr eaLnBrk="1" hangingPunct="1"/>
            <a:endParaRPr lang="en-GB" sz="1200" b="1" i="0">
              <a:latin typeface="Times New Roman" pitchFamily="18" charset="0"/>
            </a:endParaRPr>
          </a:p>
          <a:p>
            <a:pPr eaLnBrk="1" hangingPunct="1"/>
            <a:r>
              <a:rPr lang="en-GB" sz="1200" b="1" i="0">
                <a:latin typeface="Times New Roman" pitchFamily="18" charset="0"/>
              </a:rPr>
              <a:t>   0.0001</a:t>
            </a:r>
          </a:p>
        </p:txBody>
      </p:sp>
      <p:sp>
        <p:nvSpPr>
          <p:cNvPr id="17418" name="Text Box 10"/>
          <p:cNvSpPr txBox="1">
            <a:spLocks noChangeArrowheads="1"/>
          </p:cNvSpPr>
          <p:nvPr/>
        </p:nvSpPr>
        <p:spPr bwMode="auto">
          <a:xfrm rot="-54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400" b="1" i="0">
                <a:latin typeface="Times New Roman" pitchFamily="18" charset="0"/>
              </a:rPr>
              <a:t>Run Time Ratio</a:t>
            </a:r>
          </a:p>
        </p:txBody>
      </p:sp>
      <p:sp>
        <p:nvSpPr>
          <p:cNvPr id="17419" name="Freeform 11"/>
          <p:cNvSpPr>
            <a:spLocks/>
          </p:cNvSpPr>
          <p:nvPr/>
        </p:nvSpPr>
        <p:spPr bwMode="auto">
          <a:xfrm>
            <a:off x="904875" y="2419350"/>
            <a:ext cx="6186488" cy="2498725"/>
          </a:xfrm>
          <a:custGeom>
            <a:avLst/>
            <a:gdLst>
              <a:gd name="T0" fmla="*/ 2147483647 w 3897"/>
              <a:gd name="T1" fmla="*/ 0 h 1574"/>
              <a:gd name="T2" fmla="*/ 2147483647 w 3897"/>
              <a:gd name="T3" fmla="*/ 2147483647 h 1574"/>
              <a:gd name="T4" fmla="*/ 2147483647 w 3897"/>
              <a:gd name="T5" fmla="*/ 2147483647 h 1574"/>
              <a:gd name="T6" fmla="*/ 2147483647 w 3897"/>
              <a:gd name="T7" fmla="*/ 2147483647 h 1574"/>
              <a:gd name="T8" fmla="*/ 2147483647 w 3897"/>
              <a:gd name="T9" fmla="*/ 2147483647 h 1574"/>
              <a:gd name="T10" fmla="*/ 2147483647 w 3897"/>
              <a:gd name="T11" fmla="*/ 2147483647 h 1574"/>
              <a:gd name="T12" fmla="*/ 2147483647 w 3897"/>
              <a:gd name="T13" fmla="*/ 2147483647 h 1574"/>
              <a:gd name="T14" fmla="*/ 2147483647 w 3897"/>
              <a:gd name="T15" fmla="*/ 2147483647 h 1574"/>
              <a:gd name="T16" fmla="*/ 2147483647 w 3897"/>
              <a:gd name="T17" fmla="*/ 2147483647 h 1574"/>
              <a:gd name="T18" fmla="*/ 2147483647 w 3897"/>
              <a:gd name="T19" fmla="*/ 2147483647 h 1574"/>
              <a:gd name="T20" fmla="*/ 2147483647 w 3897"/>
              <a:gd name="T21" fmla="*/ 2147483647 h 1574"/>
              <a:gd name="T22" fmla="*/ 2147483647 w 3897"/>
              <a:gd name="T23" fmla="*/ 2147483647 h 1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0" name="Text Box 12"/>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a:solidFill>
                  <a:srgbClr val="FF0000"/>
                </a:solidFill>
                <a:latin typeface="Times New Roman" pitchFamily="18" charset="0"/>
              </a:rPr>
              <a:t>Inaccessible</a:t>
            </a:r>
          </a:p>
          <a:p>
            <a:pPr eaLnBrk="1" hangingPunct="1"/>
            <a:r>
              <a:rPr lang="en-GB" sz="1600" b="1" i="0">
                <a:solidFill>
                  <a:srgbClr val="FF0000"/>
                </a:solidFill>
                <a:latin typeface="Times New Roman" pitchFamily="18" charset="0"/>
              </a:rPr>
              <a:t>Accessible</a:t>
            </a:r>
          </a:p>
        </p:txBody>
      </p:sp>
      <p:sp>
        <p:nvSpPr>
          <p:cNvPr id="17421" name="Freeform 13"/>
          <p:cNvSpPr>
            <a:spLocks/>
          </p:cNvSpPr>
          <p:nvPr/>
        </p:nvSpPr>
        <p:spPr bwMode="auto">
          <a:xfrm>
            <a:off x="965200" y="2203450"/>
            <a:ext cx="4481513" cy="3529013"/>
          </a:xfrm>
          <a:custGeom>
            <a:avLst/>
            <a:gdLst>
              <a:gd name="T0" fmla="*/ 2147483647 w 2823"/>
              <a:gd name="T1" fmla="*/ 2147483647 h 2223"/>
              <a:gd name="T2" fmla="*/ 2147483647 w 2823"/>
              <a:gd name="T3" fmla="*/ 2147483647 h 2223"/>
              <a:gd name="T4" fmla="*/ 2147483647 w 2823"/>
              <a:gd name="T5" fmla="*/ 2147483647 h 2223"/>
              <a:gd name="T6" fmla="*/ 2147483647 w 2823"/>
              <a:gd name="T7" fmla="*/ 2147483647 h 2223"/>
              <a:gd name="T8" fmla="*/ 2147483647 w 2823"/>
              <a:gd name="T9" fmla="*/ 2147483647 h 2223"/>
              <a:gd name="T10" fmla="*/ 2147483647 w 2823"/>
              <a:gd name="T11" fmla="*/ 2147483647 h 2223"/>
              <a:gd name="T12" fmla="*/ 2147483647 w 2823"/>
              <a:gd name="T13" fmla="*/ 2147483647 h 2223"/>
              <a:gd name="T14" fmla="*/ 2147483647 w 2823"/>
              <a:gd name="T15" fmla="*/ 2147483647 h 2223"/>
              <a:gd name="T16" fmla="*/ 2147483647 w 2823"/>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23" h="2223">
                <a:moveTo>
                  <a:pt x="11" y="2223"/>
                </a:moveTo>
                <a:cubicBezTo>
                  <a:pt x="16" y="2191"/>
                  <a:pt x="0" y="2102"/>
                  <a:pt x="39" y="2029"/>
                </a:cubicBezTo>
                <a:cubicBezTo>
                  <a:pt x="78" y="1956"/>
                  <a:pt x="142" y="1850"/>
                  <a:pt x="244" y="1786"/>
                </a:cubicBezTo>
                <a:cubicBezTo>
                  <a:pt x="346" y="1722"/>
                  <a:pt x="461" y="1692"/>
                  <a:pt x="652" y="1648"/>
                </a:cubicBezTo>
                <a:cubicBezTo>
                  <a:pt x="843" y="1604"/>
                  <a:pt x="1169" y="1578"/>
                  <a:pt x="1390" y="1522"/>
                </a:cubicBezTo>
                <a:cubicBezTo>
                  <a:pt x="1611" y="1466"/>
                  <a:pt x="1819" y="1419"/>
                  <a:pt x="1978" y="1312"/>
                </a:cubicBezTo>
                <a:cubicBezTo>
                  <a:pt x="2137" y="1205"/>
                  <a:pt x="2271" y="1068"/>
                  <a:pt x="2344" y="880"/>
                </a:cubicBezTo>
                <a:cubicBezTo>
                  <a:pt x="2417" y="692"/>
                  <a:pt x="2335" y="329"/>
                  <a:pt x="2415" y="182"/>
                </a:cubicBezTo>
                <a:cubicBezTo>
                  <a:pt x="2495" y="35"/>
                  <a:pt x="2755" y="30"/>
                  <a:pt x="2823"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2" name="Text Box 14"/>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a:solidFill>
                  <a:srgbClr val="33CC33"/>
                </a:solidFill>
                <a:latin typeface="Times New Roman" pitchFamily="18" charset="0"/>
              </a:rPr>
              <a:t>Relevant</a:t>
            </a:r>
          </a:p>
          <a:p>
            <a:pPr eaLnBrk="1" hangingPunct="1"/>
            <a:r>
              <a:rPr lang="en-GB" sz="1600" b="1" i="0">
                <a:solidFill>
                  <a:srgbClr val="33CC33"/>
                </a:solidFill>
                <a:latin typeface="Times New Roman" pitchFamily="18" charset="0"/>
              </a:rPr>
              <a:t>            Irrelevant</a:t>
            </a:r>
          </a:p>
        </p:txBody>
      </p:sp>
      <p:sp>
        <p:nvSpPr>
          <p:cNvPr id="17423" name="Text Box 15"/>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a:solidFill>
                  <a:srgbClr val="FF0000"/>
                </a:solidFill>
                <a:latin typeface="Times New Roman" pitchFamily="18" charset="0"/>
              </a:rPr>
              <a:t>Technological Constraints  </a:t>
            </a:r>
          </a:p>
          <a:p>
            <a:pPr eaLnBrk="1" hangingPunct="1"/>
            <a:r>
              <a:rPr lang="en-GB" sz="2000" b="1" i="0">
                <a:solidFill>
                  <a:srgbClr val="33CC33"/>
                </a:solidFill>
                <a:latin typeface="Times New Roman" pitchFamily="18" charset="0"/>
              </a:rPr>
              <a:t>Fidelity Constraints</a:t>
            </a:r>
          </a:p>
          <a:p>
            <a:pPr eaLnBrk="1" hangingPunct="1"/>
            <a:r>
              <a:rPr lang="en-GB" sz="2000" b="1" i="0">
                <a:solidFill>
                  <a:srgbClr val="0033CC"/>
                </a:solidFill>
                <a:latin typeface="Times New Roman" pitchFamily="18" charset="0"/>
              </a:rPr>
              <a:t>Knowledge Constraints</a:t>
            </a:r>
          </a:p>
          <a:p>
            <a:pPr eaLnBrk="1" hangingPunct="1"/>
            <a:endParaRPr lang="en-GB" sz="2000" b="1" i="0">
              <a:solidFill>
                <a:srgbClr val="33CC33"/>
              </a:solidFill>
              <a:latin typeface="Times New Roman" pitchFamily="18" charset="0"/>
            </a:endParaRPr>
          </a:p>
        </p:txBody>
      </p:sp>
      <p:sp>
        <p:nvSpPr>
          <p:cNvPr id="17424" name="Line 16"/>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5" name="Text Box 17"/>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a:solidFill>
                  <a:srgbClr val="0033CC"/>
                </a:solidFill>
                <a:latin typeface="Times New Roman" pitchFamily="18" charset="0"/>
              </a:rPr>
              <a:t>Prob(Big Surprise) &gt; 1 in 200</a:t>
            </a:r>
          </a:p>
        </p:txBody>
      </p:sp>
      <p:sp>
        <p:nvSpPr>
          <p:cNvPr id="17426" name="Text Box 18"/>
          <p:cNvSpPr txBox="1">
            <a:spLocks noChangeArrowheads="1"/>
          </p:cNvSpPr>
          <p:nvPr/>
        </p:nvSpPr>
        <p:spPr bwMode="auto">
          <a:xfrm>
            <a:off x="1311275" y="3284538"/>
            <a:ext cx="22336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a:latin typeface="Times New Roman" pitchFamily="18" charset="0"/>
              </a:rPr>
              <a:t>Imprecision</a:t>
            </a:r>
          </a:p>
          <a:p>
            <a:pPr eaLnBrk="1" hangingPunct="1"/>
            <a:r>
              <a:rPr lang="en-GB" sz="2000">
                <a:latin typeface="Times New Roman" pitchFamily="18" charset="0"/>
              </a:rPr>
              <a:t>Implied Uncertainty</a:t>
            </a:r>
          </a:p>
          <a:p>
            <a:pPr eaLnBrk="1" hangingPunct="1"/>
            <a:r>
              <a:rPr lang="en-GB" sz="2000">
                <a:latin typeface="Times New Roman" pitchFamily="18" charset="0"/>
              </a:rPr>
              <a:t>(Knightian Risk)</a:t>
            </a:r>
          </a:p>
        </p:txBody>
      </p:sp>
      <p:sp>
        <p:nvSpPr>
          <p:cNvPr id="17427" name="Text Box 19"/>
          <p:cNvSpPr txBox="1">
            <a:spLocks noChangeArrowheads="1"/>
          </p:cNvSpPr>
          <p:nvPr/>
        </p:nvSpPr>
        <p:spPr bwMode="auto">
          <a:xfrm>
            <a:off x="1816100" y="2201863"/>
            <a:ext cx="1519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a:latin typeface="Times New Roman" pitchFamily="18" charset="0"/>
              </a:rPr>
              <a:t>Intractability</a:t>
            </a:r>
          </a:p>
        </p:txBody>
      </p:sp>
      <p:sp>
        <p:nvSpPr>
          <p:cNvPr id="17428" name="Text Box 20"/>
          <p:cNvSpPr txBox="1">
            <a:spLocks noChangeArrowheads="1"/>
          </p:cNvSpPr>
          <p:nvPr/>
        </p:nvSpPr>
        <p:spPr bwMode="auto">
          <a:xfrm>
            <a:off x="6351588" y="2346325"/>
            <a:ext cx="264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a:latin typeface="Times New Roman" pitchFamily="18" charset="0"/>
              </a:rPr>
              <a:t>Ambiguity</a:t>
            </a:r>
          </a:p>
          <a:p>
            <a:pPr eaLnBrk="1" hangingPunct="1"/>
            <a:r>
              <a:rPr lang="en-GB" sz="2000">
                <a:latin typeface="Times New Roman" pitchFamily="18" charset="0"/>
              </a:rPr>
              <a:t>(Knightian Uncertainty)</a:t>
            </a:r>
          </a:p>
        </p:txBody>
      </p:sp>
      <p:sp>
        <p:nvSpPr>
          <p:cNvPr id="17429" name="Text Box 21"/>
          <p:cNvSpPr txBox="1">
            <a:spLocks noChangeArrowheads="1"/>
          </p:cNvSpPr>
          <p:nvPr/>
        </p:nvSpPr>
        <p:spPr bwMode="auto">
          <a:xfrm>
            <a:off x="611188" y="908050"/>
            <a:ext cx="7705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a:solidFill>
                  <a:srgbClr val="0066FF"/>
                </a:solidFill>
                <a:latin typeface="Times New Roman" pitchFamily="18" charset="0"/>
              </a:rPr>
              <a:t>What are the challenges we face with interpreting model simulations in different regions of this schematic?</a:t>
            </a:r>
          </a:p>
        </p:txBody>
      </p:sp>
      <p:sp>
        <p:nvSpPr>
          <p:cNvPr id="17430" name="Rectangle 23"/>
          <p:cNvSpPr>
            <a:spLocks noChangeArrowheads="1"/>
          </p:cNvSpPr>
          <p:nvPr/>
        </p:nvSpPr>
        <p:spPr bwMode="auto">
          <a:xfrm>
            <a:off x="2447925" y="6500813"/>
            <a:ext cx="5292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sz="1200" b="1" i="0"/>
              <a:t>LA Smith &amp; N Stern (2011) </a:t>
            </a:r>
            <a:r>
              <a:rPr lang="en-GB" sz="1200" b="1" i="0">
                <a:hlinkClick r:id="rId2" tooltip="Uncertainty in science and its role in climate policy"/>
              </a:rPr>
              <a:t>Uncertainty in science and its role in climate policy</a:t>
            </a:r>
            <a:r>
              <a:rPr lang="en-GB" sz="1200" b="1" i="0"/>
              <a:t> Phil. Trans. R. Soc. A (2011), 369, 1-24.</a:t>
            </a:r>
          </a:p>
        </p:txBody>
      </p:sp>
      <p:sp>
        <p:nvSpPr>
          <p:cNvPr id="17431"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0000"/>
                </a:solidFill>
              </a:rPr>
              <a:t>The Constraints on Simulation Modelling for Prediction</a:t>
            </a:r>
          </a:p>
        </p:txBody>
      </p:sp>
    </p:spTree>
    <p:extLst>
      <p:ext uri="{BB962C8B-B14F-4D97-AF65-F5344CB8AC3E}">
        <p14:creationId xmlns:p14="http://schemas.microsoft.com/office/powerpoint/2010/main" val="3775046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Text Box 2"/>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
        <p:nvSpPr>
          <p:cNvPr id="979971" name="Text Box 3"/>
          <p:cNvSpPr txBox="1">
            <a:spLocks noChangeArrowheads="1"/>
          </p:cNvSpPr>
          <p:nvPr/>
        </p:nvSpPr>
        <p:spPr bwMode="auto">
          <a:xfrm>
            <a:off x="322263" y="1125538"/>
            <a:ext cx="87137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Times New Roman" pitchFamily="18" charset="0"/>
              </a:rPr>
              <a:t>For decision support, the model has to run faster than real time.</a:t>
            </a:r>
          </a:p>
          <a:p>
            <a:r>
              <a:rPr lang="en-GB" i="0">
                <a:solidFill>
                  <a:srgbClr val="000000"/>
                </a:solidFill>
                <a:latin typeface="Times New Roman" pitchFamily="18" charset="0"/>
              </a:rPr>
              <a:t>The larger the lead time, the fewer ensemble members you can run to examine sensitivity.</a:t>
            </a:r>
          </a:p>
        </p:txBody>
      </p:sp>
      <p:sp>
        <p:nvSpPr>
          <p:cNvPr id="979973"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79974"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79975"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79976"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79977"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79978"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79979"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79980"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79981" name="Text Box 13"/>
          <p:cNvSpPr txBox="1">
            <a:spLocks noChangeArrowheads="1"/>
          </p:cNvSpPr>
          <p:nvPr/>
        </p:nvSpPr>
        <p:spPr bwMode="auto">
          <a:xfrm>
            <a:off x="2662238" y="2492375"/>
            <a:ext cx="6302375"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600" b="1" i="0">
                <a:solidFill>
                  <a:srgbClr val="000000"/>
                </a:solidFill>
                <a:latin typeface="Times New Roman" pitchFamily="18" charset="0"/>
              </a:rPr>
              <a:t>We will quantify complexity in terms of a model’s run-time-ratio.</a:t>
            </a:r>
          </a:p>
          <a:p>
            <a:r>
              <a:rPr lang="en-GB" sz="1600" b="1" i="0">
                <a:solidFill>
                  <a:srgbClr val="000000"/>
                </a:solidFill>
                <a:latin typeface="Times New Roman" pitchFamily="18" charset="0"/>
              </a:rPr>
              <a:t>A model with run-time-ratio of 10 will  run 10x slower than the system being modelled.</a:t>
            </a:r>
          </a:p>
          <a:p>
            <a:endParaRPr lang="en-GB" sz="1600" b="1" i="0">
              <a:solidFill>
                <a:srgbClr val="000000"/>
              </a:solidFill>
              <a:latin typeface="Times New Roman" pitchFamily="18" charset="0"/>
            </a:endParaRPr>
          </a:p>
          <a:p>
            <a:endParaRPr lang="en-GB" sz="1600" b="1" i="0">
              <a:solidFill>
                <a:srgbClr val="000000"/>
              </a:solidFill>
              <a:latin typeface="Times New Roman" pitchFamily="18" charset="0"/>
            </a:endParaRPr>
          </a:p>
          <a:p>
            <a:endParaRPr lang="en-GB" sz="1600" b="1" i="0">
              <a:solidFill>
                <a:srgbClr val="000000"/>
              </a:solidFill>
              <a:latin typeface="Times New Roman" pitchFamily="18" charset="0"/>
            </a:endParaRPr>
          </a:p>
          <a:p>
            <a:endParaRPr lang="en-GB" sz="1600" b="1" i="0">
              <a:solidFill>
                <a:srgbClr val="000000"/>
              </a:solidFill>
              <a:latin typeface="Times New Roman" pitchFamily="18" charset="0"/>
            </a:endParaRPr>
          </a:p>
          <a:p>
            <a:endParaRPr lang="en-GB" sz="1600" b="1" i="0">
              <a:solidFill>
                <a:srgbClr val="000000"/>
              </a:solidFill>
              <a:latin typeface="Times New Roman" pitchFamily="18" charset="0"/>
            </a:endParaRPr>
          </a:p>
          <a:p>
            <a:r>
              <a:rPr lang="en-GB" sz="1600" b="1" i="0">
                <a:solidFill>
                  <a:srgbClr val="000000"/>
                </a:solidFill>
                <a:latin typeface="Times New Roman" pitchFamily="18" charset="0"/>
              </a:rPr>
              <a:t>(That is, it will take ten years to simulate one model-year.</a:t>
            </a:r>
            <a:endParaRPr lang="en-GB" sz="900" b="1" i="0">
              <a:solidFill>
                <a:srgbClr val="000000"/>
              </a:solidFill>
              <a:latin typeface="Times New Roman" pitchFamily="18" charset="0"/>
            </a:endParaRPr>
          </a:p>
          <a:p>
            <a:r>
              <a:rPr lang="en-GB" sz="1600" b="1" i="0">
                <a:solidFill>
                  <a:srgbClr val="000000"/>
                </a:solidFill>
                <a:latin typeface="Times New Roman" pitchFamily="18" charset="0"/>
              </a:rPr>
              <a:t>Sometimes fine for science, never good for decision makers.)</a:t>
            </a:r>
          </a:p>
          <a:p>
            <a:endParaRPr lang="en-GB" sz="900" b="1" i="0">
              <a:solidFill>
                <a:srgbClr val="000000"/>
              </a:solidFill>
              <a:latin typeface="Times New Roman" pitchFamily="18" charset="0"/>
            </a:endParaRPr>
          </a:p>
          <a:p>
            <a:r>
              <a:rPr lang="en-GB" sz="1600" b="1" i="0">
                <a:solidFill>
                  <a:srgbClr val="000000"/>
                </a:solidFill>
                <a:latin typeface="Times New Roman" pitchFamily="18" charset="0"/>
              </a:rPr>
              <a:t>This impacts ensemble size,  maximum lead time considered, and which phenomena to “include” in the model.</a:t>
            </a:r>
          </a:p>
          <a:p>
            <a:r>
              <a:rPr lang="en-GB" sz="1600" b="1" i="0">
                <a:solidFill>
                  <a:srgbClr val="000000"/>
                </a:solidFill>
                <a:latin typeface="Times New Roman" pitchFamily="18" charset="0"/>
              </a:rPr>
              <a:t>   </a:t>
            </a:r>
          </a:p>
        </p:txBody>
      </p:sp>
    </p:spTree>
    <p:extLst>
      <p:ext uri="{BB962C8B-B14F-4D97-AF65-F5344CB8AC3E}">
        <p14:creationId xmlns:p14="http://schemas.microsoft.com/office/powerpoint/2010/main" val="72637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9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Aims</a:t>
            </a:r>
            <a:endParaRPr lang="en-GB" dirty="0"/>
          </a:p>
        </p:txBody>
      </p:sp>
      <p:sp>
        <p:nvSpPr>
          <p:cNvPr id="3" name="TextBox 2"/>
          <p:cNvSpPr txBox="1"/>
          <p:nvPr/>
        </p:nvSpPr>
        <p:spPr>
          <a:xfrm>
            <a:off x="251520" y="908720"/>
            <a:ext cx="8748464" cy="4185761"/>
          </a:xfrm>
          <a:prstGeom prst="rect">
            <a:avLst/>
          </a:prstGeom>
          <a:noFill/>
        </p:spPr>
        <p:txBody>
          <a:bodyPr wrap="square" rtlCol="0">
            <a:spAutoFit/>
          </a:bodyPr>
          <a:lstStyle/>
          <a:p>
            <a:r>
              <a:rPr lang="en-GB" sz="1900" i="0" dirty="0" smtClean="0"/>
              <a:t>Which kind of probabilities shall we consider this week?</a:t>
            </a:r>
          </a:p>
          <a:p>
            <a:endParaRPr lang="en-GB" sz="1900" i="0" dirty="0" smtClean="0"/>
          </a:p>
          <a:p>
            <a:r>
              <a:rPr lang="en-GB" sz="1900" i="0" dirty="0" smtClean="0"/>
              <a:t>Which types of uncertainties shall we consider this week</a:t>
            </a:r>
            <a:r>
              <a:rPr lang="en-GB" sz="1900" i="0" dirty="0" smtClean="0"/>
              <a:t>?</a:t>
            </a:r>
          </a:p>
          <a:p>
            <a:endParaRPr lang="en-GB" sz="1900" i="0" dirty="0"/>
          </a:p>
          <a:p>
            <a:r>
              <a:rPr lang="en-GB" sz="1900" i="0" dirty="0" smtClean="0"/>
              <a:t>Can we remain clear on what is it the probability of we are speaking, exactly?  </a:t>
            </a:r>
            <a:endParaRPr lang="en-GB" sz="1900" i="0" dirty="0" smtClean="0"/>
          </a:p>
          <a:p>
            <a:r>
              <a:rPr lang="en-GB" sz="1900" i="0" dirty="0" smtClean="0"/>
              <a:t>(How </a:t>
            </a:r>
            <a:r>
              <a:rPr lang="en-GB" sz="1900" i="0" dirty="0" smtClean="0"/>
              <a:t>do we get out of </a:t>
            </a:r>
            <a:r>
              <a:rPr lang="en-GB" sz="1900" i="0" dirty="0" smtClean="0"/>
              <a:t>model-land </a:t>
            </a:r>
            <a:r>
              <a:rPr lang="en-GB" sz="1900" i="0" dirty="0" smtClean="0"/>
              <a:t>to actionable </a:t>
            </a:r>
            <a:r>
              <a:rPr lang="en-GB" sz="1900" i="0" dirty="0" smtClean="0"/>
              <a:t>(real world) information?)</a:t>
            </a:r>
            <a:endParaRPr lang="en-GB" sz="1900" i="0" dirty="0" smtClean="0"/>
          </a:p>
          <a:p>
            <a:endParaRPr lang="en-GB" sz="1900" i="0" dirty="0"/>
          </a:p>
          <a:p>
            <a:r>
              <a:rPr lang="en-GB" sz="1900" i="0" dirty="0"/>
              <a:t>E</a:t>
            </a:r>
            <a:r>
              <a:rPr lang="en-GB" sz="1900" i="0" dirty="0" smtClean="0"/>
              <a:t>xtracting quantitative insight from </a:t>
            </a:r>
            <a:r>
              <a:rPr lang="en-GB" sz="1900" i="0" dirty="0" smtClean="0"/>
              <a:t> </a:t>
            </a:r>
            <a:r>
              <a:rPr lang="en-GB" sz="1900" i="0" dirty="0" smtClean="0"/>
              <a:t>model large complex </a:t>
            </a:r>
            <a:r>
              <a:rPr lang="en-GB" sz="1900" i="0" dirty="0" smtClean="0"/>
              <a:t>models</a:t>
            </a:r>
            <a:r>
              <a:rPr lang="en-GB" sz="1900" i="0" dirty="0" smtClean="0"/>
              <a:t> involves discussion of:</a:t>
            </a:r>
            <a:endParaRPr lang="en-GB" sz="1900" i="0" dirty="0" smtClean="0"/>
          </a:p>
          <a:p>
            <a:endParaRPr lang="en-GB" sz="1900" b="1" i="0" dirty="0" smtClean="0">
              <a:solidFill>
                <a:srgbClr val="00CC00"/>
              </a:solidFill>
            </a:endParaRPr>
          </a:p>
          <a:p>
            <a:r>
              <a:rPr lang="en-GB" sz="1900" b="1" i="0" dirty="0" smtClean="0">
                <a:solidFill>
                  <a:srgbClr val="00CC00"/>
                </a:solidFill>
              </a:rPr>
              <a:t>Fidelity</a:t>
            </a:r>
            <a:r>
              <a:rPr lang="en-GB" sz="1900" b="1" i="0" dirty="0" smtClean="0">
                <a:solidFill>
                  <a:srgbClr val="00CC00"/>
                </a:solidFill>
              </a:rPr>
              <a:t>, Experimental Design, RDU, </a:t>
            </a:r>
            <a:r>
              <a:rPr lang="en-GB" sz="1900" b="1" i="0" dirty="0" err="1" smtClean="0">
                <a:solidFill>
                  <a:srgbClr val="00CC00"/>
                </a:solidFill>
              </a:rPr>
              <a:t>Prob</a:t>
            </a:r>
            <a:r>
              <a:rPr lang="en-GB" sz="1900" b="1" i="0" dirty="0" smtClean="0">
                <a:solidFill>
                  <a:srgbClr val="00CC00"/>
                </a:solidFill>
              </a:rPr>
              <a:t>(Big Surprize</a:t>
            </a:r>
            <a:r>
              <a:rPr lang="en-GB" sz="1900" b="1" i="0" dirty="0" smtClean="0">
                <a:solidFill>
                  <a:srgbClr val="00CC00"/>
                </a:solidFill>
              </a:rPr>
              <a:t>),    </a:t>
            </a:r>
          </a:p>
          <a:p>
            <a:r>
              <a:rPr lang="en-GB" sz="1900" b="1" i="0" dirty="0" smtClean="0">
                <a:solidFill>
                  <a:srgbClr val="00CC00"/>
                </a:solidFill>
              </a:rPr>
              <a:t>Distinguishing observables from the model name sakes, </a:t>
            </a:r>
          </a:p>
          <a:p>
            <a:r>
              <a:rPr lang="en-GB" sz="1900" b="1" i="0" dirty="0" smtClean="0">
                <a:solidFill>
                  <a:srgbClr val="00CC00"/>
                </a:solidFill>
              </a:rPr>
              <a:t>Embracing model inadequacy, </a:t>
            </a:r>
            <a:endParaRPr lang="en-GB" sz="1900" i="0" dirty="0"/>
          </a:p>
          <a:p>
            <a:r>
              <a:rPr lang="en-GB" sz="1900" b="1" i="0" dirty="0" smtClean="0">
                <a:solidFill>
                  <a:srgbClr val="00CC00"/>
                </a:solidFill>
              </a:rPr>
              <a:t>A fundamental c</a:t>
            </a:r>
            <a:r>
              <a:rPr lang="en-GB" sz="1900" b="1" i="0" dirty="0" smtClean="0">
                <a:solidFill>
                  <a:srgbClr val="00CC00"/>
                </a:solidFill>
              </a:rPr>
              <a:t>hallenge </a:t>
            </a:r>
            <a:r>
              <a:rPr lang="en-GB" sz="1900" b="1" i="0" dirty="0" smtClean="0">
                <a:solidFill>
                  <a:srgbClr val="00CC00"/>
                </a:solidFill>
              </a:rPr>
              <a:t>to the interpretation of</a:t>
            </a:r>
            <a:r>
              <a:rPr lang="en-GB" sz="1900" b="1" i="0" dirty="0" smtClean="0">
                <a:solidFill>
                  <a:srgbClr val="00CC00"/>
                </a:solidFill>
              </a:rPr>
              <a:t> </a:t>
            </a:r>
            <a:r>
              <a:rPr lang="en-GB" sz="1900" b="1" i="0" dirty="0" smtClean="0">
                <a:solidFill>
                  <a:srgbClr val="00CC00"/>
                </a:solidFill>
              </a:rPr>
              <a:t>model-based probabilities</a:t>
            </a:r>
            <a:endParaRPr lang="en-GB" sz="1900" b="1" i="0" dirty="0">
              <a:solidFill>
                <a:srgbClr val="00CC00"/>
              </a:solidFill>
            </a:endParaRPr>
          </a:p>
        </p:txBody>
      </p:sp>
    </p:spTree>
    <p:extLst>
      <p:ext uri="{BB962C8B-B14F-4D97-AF65-F5344CB8AC3E}">
        <p14:creationId xmlns:p14="http://schemas.microsoft.com/office/powerpoint/2010/main" val="1229329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5" name="Text Box 3"/>
          <p:cNvSpPr txBox="1">
            <a:spLocks noChangeArrowheads="1"/>
          </p:cNvSpPr>
          <p:nvPr/>
        </p:nvSpPr>
        <p:spPr bwMode="auto">
          <a:xfrm>
            <a:off x="322263" y="1125538"/>
            <a:ext cx="87137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Times New Roman" pitchFamily="18" charset="0"/>
              </a:rPr>
              <a:t>Complex models may not fit in current hardware, even if you know what you would build.</a:t>
            </a:r>
          </a:p>
          <a:p>
            <a:r>
              <a:rPr lang="en-GB" i="0">
                <a:solidFill>
                  <a:srgbClr val="000000"/>
                </a:solidFill>
                <a:latin typeface="Times New Roman" pitchFamily="18" charset="0"/>
              </a:rPr>
              <a:t>And the more complex your model, the fewer “simulation hours” you will have.</a:t>
            </a:r>
          </a:p>
        </p:txBody>
      </p:sp>
      <p:sp>
        <p:nvSpPr>
          <p:cNvPr id="980997"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0998"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0999"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1000"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1001"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1002"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1003"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1004"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1005" name="Freeform 13"/>
          <p:cNvSpPr>
            <a:spLocks/>
          </p:cNvSpPr>
          <p:nvPr/>
        </p:nvSpPr>
        <p:spPr bwMode="auto">
          <a:xfrm>
            <a:off x="960438" y="2419350"/>
            <a:ext cx="6130925" cy="2462213"/>
          </a:xfrm>
          <a:custGeom>
            <a:avLst/>
            <a:gdLst>
              <a:gd name="T0" fmla="*/ 7 w 3862"/>
              <a:gd name="T1" fmla="*/ 0 h 1551"/>
              <a:gd name="T2" fmla="*/ 7 w 3862"/>
              <a:gd name="T3" fmla="*/ 91 h 1551"/>
              <a:gd name="T4" fmla="*/ 52 w 3862"/>
              <a:gd name="T5" fmla="*/ 273 h 1551"/>
              <a:gd name="T6" fmla="*/ 52 w 3862"/>
              <a:gd name="T7" fmla="*/ 363 h 1551"/>
              <a:gd name="T8" fmla="*/ 108 w 3862"/>
              <a:gd name="T9" fmla="*/ 471 h 1551"/>
              <a:gd name="T10" fmla="*/ 156 w 3862"/>
              <a:gd name="T11" fmla="*/ 585 h 1551"/>
              <a:gd name="T12" fmla="*/ 415 w 3862"/>
              <a:gd name="T13" fmla="*/ 817 h 1551"/>
              <a:gd name="T14" fmla="*/ 596 w 3862"/>
              <a:gd name="T15" fmla="*/ 998 h 1551"/>
              <a:gd name="T16" fmla="*/ 914 w 3862"/>
              <a:gd name="T17" fmla="*/ 1361 h 1551"/>
              <a:gd name="T18" fmla="*/ 1322 w 3862"/>
              <a:gd name="T19" fmla="*/ 1497 h 1551"/>
              <a:gd name="T20" fmla="*/ 2320 w 3862"/>
              <a:gd name="T21" fmla="*/ 1543 h 1551"/>
              <a:gd name="T22" fmla="*/ 3590 w 3862"/>
              <a:gd name="T23" fmla="*/ 1543 h 1551"/>
              <a:gd name="T24" fmla="*/ 3862 w 3862"/>
              <a:gd name="T25" fmla="*/ 154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2" h="1551">
                <a:moveTo>
                  <a:pt x="7" y="0"/>
                </a:moveTo>
                <a:cubicBezTo>
                  <a:pt x="3" y="23"/>
                  <a:pt x="0" y="46"/>
                  <a:pt x="7" y="91"/>
                </a:cubicBezTo>
                <a:cubicBezTo>
                  <a:pt x="14" y="136"/>
                  <a:pt x="45" y="228"/>
                  <a:pt x="52" y="273"/>
                </a:cubicBezTo>
                <a:cubicBezTo>
                  <a:pt x="59" y="318"/>
                  <a:pt x="43" y="330"/>
                  <a:pt x="52" y="363"/>
                </a:cubicBezTo>
                <a:cubicBezTo>
                  <a:pt x="61" y="396"/>
                  <a:pt x="91" y="434"/>
                  <a:pt x="108" y="471"/>
                </a:cubicBezTo>
                <a:cubicBezTo>
                  <a:pt x="125" y="508"/>
                  <a:pt x="105" y="527"/>
                  <a:pt x="156" y="585"/>
                </a:cubicBezTo>
                <a:cubicBezTo>
                  <a:pt x="207" y="643"/>
                  <a:pt x="342" y="748"/>
                  <a:pt x="415" y="817"/>
                </a:cubicBezTo>
                <a:cubicBezTo>
                  <a:pt x="488" y="886"/>
                  <a:pt x="513" y="907"/>
                  <a:pt x="596" y="998"/>
                </a:cubicBezTo>
                <a:cubicBezTo>
                  <a:pt x="679" y="1089"/>
                  <a:pt x="793" y="1278"/>
                  <a:pt x="914" y="1361"/>
                </a:cubicBezTo>
                <a:cubicBezTo>
                  <a:pt x="1035" y="1444"/>
                  <a:pt x="1088" y="1467"/>
                  <a:pt x="1322" y="1497"/>
                </a:cubicBezTo>
                <a:cubicBezTo>
                  <a:pt x="1556" y="1527"/>
                  <a:pt x="1942" y="1535"/>
                  <a:pt x="2320" y="1543"/>
                </a:cubicBezTo>
                <a:cubicBezTo>
                  <a:pt x="2698" y="1551"/>
                  <a:pt x="3333" y="1543"/>
                  <a:pt x="3590" y="1543"/>
                </a:cubicBezTo>
                <a:cubicBezTo>
                  <a:pt x="3847" y="1543"/>
                  <a:pt x="3854" y="1543"/>
                  <a:pt x="3862"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1006"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1007" name="Text Box 15"/>
          <p:cNvSpPr txBox="1">
            <a:spLocks noChangeArrowheads="1"/>
          </p:cNvSpPr>
          <p:nvPr/>
        </p:nvSpPr>
        <p:spPr bwMode="auto">
          <a:xfrm>
            <a:off x="4229100" y="5300663"/>
            <a:ext cx="3151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p:txBody>
      </p:sp>
      <p:sp>
        <p:nvSpPr>
          <p:cNvPr id="981008" name="Text Box 16"/>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
        <p:nvSpPr>
          <p:cNvPr id="2" name="TextBox 1"/>
          <p:cNvSpPr txBox="1"/>
          <p:nvPr/>
        </p:nvSpPr>
        <p:spPr>
          <a:xfrm>
            <a:off x="4860032" y="836712"/>
            <a:ext cx="3877985" cy="369332"/>
          </a:xfrm>
          <a:prstGeom prst="rect">
            <a:avLst/>
          </a:prstGeom>
          <a:noFill/>
        </p:spPr>
        <p:txBody>
          <a:bodyPr wrap="none" rtlCol="0">
            <a:spAutoFit/>
          </a:bodyPr>
          <a:lstStyle/>
          <a:p>
            <a:r>
              <a:rPr lang="en-GB" dirty="0">
                <a:solidFill>
                  <a:srgbClr val="00B0F0"/>
                </a:solidFill>
              </a:rPr>
              <a:t>t</a:t>
            </a:r>
            <a:r>
              <a:rPr lang="en-GB" dirty="0" smtClean="0">
                <a:solidFill>
                  <a:srgbClr val="00B0F0"/>
                </a:solidFill>
              </a:rPr>
              <a:t>his leads to immature probabilities.</a:t>
            </a:r>
            <a:endParaRPr lang="en-GB" dirty="0">
              <a:solidFill>
                <a:srgbClr val="00B0F0"/>
              </a:solidFill>
            </a:endParaRPr>
          </a:p>
        </p:txBody>
      </p:sp>
    </p:spTree>
    <p:extLst>
      <p:ext uri="{BB962C8B-B14F-4D97-AF65-F5344CB8AC3E}">
        <p14:creationId xmlns:p14="http://schemas.microsoft.com/office/powerpoint/2010/main" val="103054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9" name="Text Box 3"/>
          <p:cNvSpPr txBox="1">
            <a:spLocks noChangeArrowheads="1"/>
          </p:cNvSpPr>
          <p:nvPr/>
        </p:nvSpPr>
        <p:spPr bwMode="auto">
          <a:xfrm>
            <a:off x="322263" y="1125538"/>
            <a:ext cx="87137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Times New Roman" pitchFamily="18" charset="0"/>
              </a:rPr>
              <a:t>Requirements for model fidelity sets a lower bound on the complexity with lead time.</a:t>
            </a:r>
          </a:p>
          <a:p>
            <a:r>
              <a:rPr lang="en-GB" i="0">
                <a:solidFill>
                  <a:srgbClr val="000000"/>
                </a:solidFill>
                <a:latin typeface="Times New Roman" pitchFamily="18" charset="0"/>
              </a:rPr>
              <a:t>Almost always, the model is required to grow more complex at larger lead times.</a:t>
            </a:r>
          </a:p>
        </p:txBody>
      </p:sp>
      <p:sp>
        <p:nvSpPr>
          <p:cNvPr id="982021"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2022"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2023"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2024"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2025"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2026"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2027"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2028"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2029" name="Freeform 13"/>
          <p:cNvSpPr>
            <a:spLocks/>
          </p:cNvSpPr>
          <p:nvPr/>
        </p:nvSpPr>
        <p:spPr bwMode="auto">
          <a:xfrm>
            <a:off x="960438" y="2419350"/>
            <a:ext cx="6130925" cy="2462213"/>
          </a:xfrm>
          <a:custGeom>
            <a:avLst/>
            <a:gdLst>
              <a:gd name="T0" fmla="*/ 7 w 3862"/>
              <a:gd name="T1" fmla="*/ 0 h 1551"/>
              <a:gd name="T2" fmla="*/ 7 w 3862"/>
              <a:gd name="T3" fmla="*/ 91 h 1551"/>
              <a:gd name="T4" fmla="*/ 52 w 3862"/>
              <a:gd name="T5" fmla="*/ 273 h 1551"/>
              <a:gd name="T6" fmla="*/ 52 w 3862"/>
              <a:gd name="T7" fmla="*/ 363 h 1551"/>
              <a:gd name="T8" fmla="*/ 108 w 3862"/>
              <a:gd name="T9" fmla="*/ 471 h 1551"/>
              <a:gd name="T10" fmla="*/ 156 w 3862"/>
              <a:gd name="T11" fmla="*/ 585 h 1551"/>
              <a:gd name="T12" fmla="*/ 415 w 3862"/>
              <a:gd name="T13" fmla="*/ 817 h 1551"/>
              <a:gd name="T14" fmla="*/ 596 w 3862"/>
              <a:gd name="T15" fmla="*/ 998 h 1551"/>
              <a:gd name="T16" fmla="*/ 914 w 3862"/>
              <a:gd name="T17" fmla="*/ 1361 h 1551"/>
              <a:gd name="T18" fmla="*/ 1322 w 3862"/>
              <a:gd name="T19" fmla="*/ 1497 h 1551"/>
              <a:gd name="T20" fmla="*/ 2320 w 3862"/>
              <a:gd name="T21" fmla="*/ 1543 h 1551"/>
              <a:gd name="T22" fmla="*/ 3590 w 3862"/>
              <a:gd name="T23" fmla="*/ 1543 h 1551"/>
              <a:gd name="T24" fmla="*/ 3862 w 3862"/>
              <a:gd name="T25" fmla="*/ 154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2" h="1551">
                <a:moveTo>
                  <a:pt x="7" y="0"/>
                </a:moveTo>
                <a:cubicBezTo>
                  <a:pt x="3" y="23"/>
                  <a:pt x="0" y="46"/>
                  <a:pt x="7" y="91"/>
                </a:cubicBezTo>
                <a:cubicBezTo>
                  <a:pt x="14" y="136"/>
                  <a:pt x="45" y="228"/>
                  <a:pt x="52" y="273"/>
                </a:cubicBezTo>
                <a:cubicBezTo>
                  <a:pt x="59" y="318"/>
                  <a:pt x="43" y="330"/>
                  <a:pt x="52" y="363"/>
                </a:cubicBezTo>
                <a:cubicBezTo>
                  <a:pt x="61" y="396"/>
                  <a:pt x="91" y="434"/>
                  <a:pt x="108" y="471"/>
                </a:cubicBezTo>
                <a:cubicBezTo>
                  <a:pt x="125" y="508"/>
                  <a:pt x="105" y="527"/>
                  <a:pt x="156" y="585"/>
                </a:cubicBezTo>
                <a:cubicBezTo>
                  <a:pt x="207" y="643"/>
                  <a:pt x="342" y="748"/>
                  <a:pt x="415" y="817"/>
                </a:cubicBezTo>
                <a:cubicBezTo>
                  <a:pt x="488" y="886"/>
                  <a:pt x="513" y="907"/>
                  <a:pt x="596" y="998"/>
                </a:cubicBezTo>
                <a:cubicBezTo>
                  <a:pt x="679" y="1089"/>
                  <a:pt x="793" y="1278"/>
                  <a:pt x="914" y="1361"/>
                </a:cubicBezTo>
                <a:cubicBezTo>
                  <a:pt x="1035" y="1444"/>
                  <a:pt x="1088" y="1467"/>
                  <a:pt x="1322" y="1497"/>
                </a:cubicBezTo>
                <a:cubicBezTo>
                  <a:pt x="1556" y="1527"/>
                  <a:pt x="1942" y="1535"/>
                  <a:pt x="2320" y="1543"/>
                </a:cubicBezTo>
                <a:cubicBezTo>
                  <a:pt x="2698" y="1551"/>
                  <a:pt x="3333" y="1543"/>
                  <a:pt x="3590" y="1543"/>
                </a:cubicBezTo>
                <a:cubicBezTo>
                  <a:pt x="3847" y="1543"/>
                  <a:pt x="3854" y="1543"/>
                  <a:pt x="3862"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2030"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2031" name="Freeform 15"/>
          <p:cNvSpPr>
            <a:spLocks/>
          </p:cNvSpPr>
          <p:nvPr/>
        </p:nvSpPr>
        <p:spPr bwMode="auto">
          <a:xfrm>
            <a:off x="982663" y="2203450"/>
            <a:ext cx="4464050" cy="3529013"/>
          </a:xfrm>
          <a:custGeom>
            <a:avLst/>
            <a:gdLst>
              <a:gd name="T0" fmla="*/ 0 w 2812"/>
              <a:gd name="T1" fmla="*/ 2223 h 2223"/>
              <a:gd name="T2" fmla="*/ 28 w 2812"/>
              <a:gd name="T3" fmla="*/ 2029 h 2223"/>
              <a:gd name="T4" fmla="*/ 112 w 2812"/>
              <a:gd name="T5" fmla="*/ 1723 h 2223"/>
              <a:gd name="T6" fmla="*/ 172 w 2812"/>
              <a:gd name="T7" fmla="*/ 1591 h 2223"/>
              <a:gd name="T8" fmla="*/ 363 w 2812"/>
              <a:gd name="T9" fmla="*/ 1406 h 2223"/>
              <a:gd name="T10" fmla="*/ 726 w 2812"/>
              <a:gd name="T11" fmla="*/ 1180 h 2223"/>
              <a:gd name="T12" fmla="*/ 1588 w 2812"/>
              <a:gd name="T13" fmla="*/ 635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9" y="2112"/>
                  <a:pt x="28" y="2029"/>
                </a:cubicBezTo>
                <a:cubicBezTo>
                  <a:pt x="47" y="1946"/>
                  <a:pt x="88" y="1796"/>
                  <a:pt x="112" y="1723"/>
                </a:cubicBezTo>
                <a:cubicBezTo>
                  <a:pt x="136" y="1650"/>
                  <a:pt x="130" y="1644"/>
                  <a:pt x="172" y="1591"/>
                </a:cubicBezTo>
                <a:cubicBezTo>
                  <a:pt x="214" y="1538"/>
                  <a:pt x="271" y="1474"/>
                  <a:pt x="363" y="1406"/>
                </a:cubicBezTo>
                <a:cubicBezTo>
                  <a:pt x="455" y="1338"/>
                  <a:pt x="522" y="1309"/>
                  <a:pt x="726" y="1180"/>
                </a:cubicBezTo>
                <a:cubicBezTo>
                  <a:pt x="930" y="1051"/>
                  <a:pt x="1308" y="801"/>
                  <a:pt x="1588" y="635"/>
                </a:cubicBezTo>
                <a:cubicBezTo>
                  <a:pt x="1868" y="469"/>
                  <a:pt x="2200" y="288"/>
                  <a:pt x="2404" y="182"/>
                </a:cubicBezTo>
                <a:cubicBezTo>
                  <a:pt x="2608" y="76"/>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2032"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2033" name="Text Box 17"/>
          <p:cNvSpPr txBox="1">
            <a:spLocks noChangeArrowheads="1"/>
          </p:cNvSpPr>
          <p:nvPr/>
        </p:nvSpPr>
        <p:spPr bwMode="auto">
          <a:xfrm>
            <a:off x="4229100" y="5230813"/>
            <a:ext cx="3151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endParaRPr lang="en-GB" sz="2000" b="1" i="0">
              <a:solidFill>
                <a:srgbClr val="0033CC"/>
              </a:solidFill>
              <a:latin typeface="Times New Roman" pitchFamily="18" charset="0"/>
            </a:endParaRPr>
          </a:p>
          <a:p>
            <a:endParaRPr lang="en-GB" sz="2000" b="1" i="0">
              <a:solidFill>
                <a:srgbClr val="33CC33"/>
              </a:solidFill>
              <a:latin typeface="Times New Roman" pitchFamily="18" charset="0"/>
            </a:endParaRPr>
          </a:p>
        </p:txBody>
      </p:sp>
      <p:sp>
        <p:nvSpPr>
          <p:cNvPr id="982034" name="Text Box 18"/>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7451805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Text Box 3"/>
          <p:cNvSpPr txBox="1">
            <a:spLocks noChangeArrowheads="1"/>
          </p:cNvSpPr>
          <p:nvPr/>
        </p:nvSpPr>
        <p:spPr bwMode="auto">
          <a:xfrm>
            <a:off x="0" y="1125538"/>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i="0">
                <a:solidFill>
                  <a:srgbClr val="000000"/>
                </a:solidFill>
                <a:latin typeface="Times New Roman" pitchFamily="18" charset="0"/>
              </a:rPr>
              <a:t>Limits of current scientific/economic/mathematical knowledge mean the model may prove inadequate. We will tolerate this as long as the Prob(Big Surprise) &lt; 0.05 (Basel III/Solvency II)</a:t>
            </a:r>
          </a:p>
        </p:txBody>
      </p:sp>
      <p:sp>
        <p:nvSpPr>
          <p:cNvPr id="983045"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3046"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3047"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3048"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3049"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3050"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3051"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3052"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3053" name="Freeform 13"/>
          <p:cNvSpPr>
            <a:spLocks/>
          </p:cNvSpPr>
          <p:nvPr/>
        </p:nvSpPr>
        <p:spPr bwMode="auto">
          <a:xfrm>
            <a:off x="960438" y="2419350"/>
            <a:ext cx="6130925" cy="2462213"/>
          </a:xfrm>
          <a:custGeom>
            <a:avLst/>
            <a:gdLst>
              <a:gd name="T0" fmla="*/ 7 w 3862"/>
              <a:gd name="T1" fmla="*/ 0 h 1551"/>
              <a:gd name="T2" fmla="*/ 7 w 3862"/>
              <a:gd name="T3" fmla="*/ 91 h 1551"/>
              <a:gd name="T4" fmla="*/ 52 w 3862"/>
              <a:gd name="T5" fmla="*/ 273 h 1551"/>
              <a:gd name="T6" fmla="*/ 52 w 3862"/>
              <a:gd name="T7" fmla="*/ 363 h 1551"/>
              <a:gd name="T8" fmla="*/ 108 w 3862"/>
              <a:gd name="T9" fmla="*/ 471 h 1551"/>
              <a:gd name="T10" fmla="*/ 156 w 3862"/>
              <a:gd name="T11" fmla="*/ 585 h 1551"/>
              <a:gd name="T12" fmla="*/ 415 w 3862"/>
              <a:gd name="T13" fmla="*/ 817 h 1551"/>
              <a:gd name="T14" fmla="*/ 596 w 3862"/>
              <a:gd name="T15" fmla="*/ 998 h 1551"/>
              <a:gd name="T16" fmla="*/ 914 w 3862"/>
              <a:gd name="T17" fmla="*/ 1361 h 1551"/>
              <a:gd name="T18" fmla="*/ 1322 w 3862"/>
              <a:gd name="T19" fmla="*/ 1497 h 1551"/>
              <a:gd name="T20" fmla="*/ 2320 w 3862"/>
              <a:gd name="T21" fmla="*/ 1543 h 1551"/>
              <a:gd name="T22" fmla="*/ 3590 w 3862"/>
              <a:gd name="T23" fmla="*/ 1543 h 1551"/>
              <a:gd name="T24" fmla="*/ 3862 w 3862"/>
              <a:gd name="T25" fmla="*/ 154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2" h="1551">
                <a:moveTo>
                  <a:pt x="7" y="0"/>
                </a:moveTo>
                <a:cubicBezTo>
                  <a:pt x="3" y="23"/>
                  <a:pt x="0" y="46"/>
                  <a:pt x="7" y="91"/>
                </a:cubicBezTo>
                <a:cubicBezTo>
                  <a:pt x="14" y="136"/>
                  <a:pt x="45" y="228"/>
                  <a:pt x="52" y="273"/>
                </a:cubicBezTo>
                <a:cubicBezTo>
                  <a:pt x="59" y="318"/>
                  <a:pt x="43" y="330"/>
                  <a:pt x="52" y="363"/>
                </a:cubicBezTo>
                <a:cubicBezTo>
                  <a:pt x="61" y="396"/>
                  <a:pt x="91" y="434"/>
                  <a:pt x="108" y="471"/>
                </a:cubicBezTo>
                <a:cubicBezTo>
                  <a:pt x="125" y="508"/>
                  <a:pt x="105" y="527"/>
                  <a:pt x="156" y="585"/>
                </a:cubicBezTo>
                <a:cubicBezTo>
                  <a:pt x="207" y="643"/>
                  <a:pt x="342" y="748"/>
                  <a:pt x="415" y="817"/>
                </a:cubicBezTo>
                <a:cubicBezTo>
                  <a:pt x="488" y="886"/>
                  <a:pt x="513" y="907"/>
                  <a:pt x="596" y="998"/>
                </a:cubicBezTo>
                <a:cubicBezTo>
                  <a:pt x="679" y="1089"/>
                  <a:pt x="793" y="1278"/>
                  <a:pt x="914" y="1361"/>
                </a:cubicBezTo>
                <a:cubicBezTo>
                  <a:pt x="1035" y="1444"/>
                  <a:pt x="1088" y="1467"/>
                  <a:pt x="1322" y="1497"/>
                </a:cubicBezTo>
                <a:cubicBezTo>
                  <a:pt x="1556" y="1527"/>
                  <a:pt x="1942" y="1535"/>
                  <a:pt x="2320" y="1543"/>
                </a:cubicBezTo>
                <a:cubicBezTo>
                  <a:pt x="2698" y="1551"/>
                  <a:pt x="3333" y="1543"/>
                  <a:pt x="3590" y="1543"/>
                </a:cubicBezTo>
                <a:cubicBezTo>
                  <a:pt x="3847" y="1543"/>
                  <a:pt x="3854" y="1543"/>
                  <a:pt x="3862"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3054"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3055" name="Freeform 15"/>
          <p:cNvSpPr>
            <a:spLocks/>
          </p:cNvSpPr>
          <p:nvPr/>
        </p:nvSpPr>
        <p:spPr bwMode="auto">
          <a:xfrm>
            <a:off x="982663" y="2203450"/>
            <a:ext cx="4464050" cy="3529013"/>
          </a:xfrm>
          <a:custGeom>
            <a:avLst/>
            <a:gdLst>
              <a:gd name="T0" fmla="*/ 0 w 2812"/>
              <a:gd name="T1" fmla="*/ 2223 h 2223"/>
              <a:gd name="T2" fmla="*/ 28 w 2812"/>
              <a:gd name="T3" fmla="*/ 2029 h 2223"/>
              <a:gd name="T4" fmla="*/ 112 w 2812"/>
              <a:gd name="T5" fmla="*/ 1723 h 2223"/>
              <a:gd name="T6" fmla="*/ 172 w 2812"/>
              <a:gd name="T7" fmla="*/ 1591 h 2223"/>
              <a:gd name="T8" fmla="*/ 363 w 2812"/>
              <a:gd name="T9" fmla="*/ 1406 h 2223"/>
              <a:gd name="T10" fmla="*/ 726 w 2812"/>
              <a:gd name="T11" fmla="*/ 1180 h 2223"/>
              <a:gd name="T12" fmla="*/ 1588 w 2812"/>
              <a:gd name="T13" fmla="*/ 635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9" y="2112"/>
                  <a:pt x="28" y="2029"/>
                </a:cubicBezTo>
                <a:cubicBezTo>
                  <a:pt x="47" y="1946"/>
                  <a:pt x="88" y="1796"/>
                  <a:pt x="112" y="1723"/>
                </a:cubicBezTo>
                <a:cubicBezTo>
                  <a:pt x="136" y="1650"/>
                  <a:pt x="130" y="1644"/>
                  <a:pt x="172" y="1591"/>
                </a:cubicBezTo>
                <a:cubicBezTo>
                  <a:pt x="214" y="1538"/>
                  <a:pt x="271" y="1474"/>
                  <a:pt x="363" y="1406"/>
                </a:cubicBezTo>
                <a:cubicBezTo>
                  <a:pt x="455" y="1338"/>
                  <a:pt x="522" y="1309"/>
                  <a:pt x="726" y="1180"/>
                </a:cubicBezTo>
                <a:cubicBezTo>
                  <a:pt x="930" y="1051"/>
                  <a:pt x="1308" y="801"/>
                  <a:pt x="1588" y="635"/>
                </a:cubicBezTo>
                <a:cubicBezTo>
                  <a:pt x="1868" y="469"/>
                  <a:pt x="2200" y="288"/>
                  <a:pt x="2404" y="182"/>
                </a:cubicBezTo>
                <a:cubicBezTo>
                  <a:pt x="2608" y="76"/>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3056"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3057" name="Text Box 17"/>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3058" name="Line 18"/>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3059" name="Text Box 19"/>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3060" name="Text Box 20"/>
          <p:cNvSpPr txBox="1">
            <a:spLocks noChangeArrowheads="1"/>
          </p:cNvSpPr>
          <p:nvPr/>
        </p:nvSpPr>
        <p:spPr bwMode="auto">
          <a:xfrm>
            <a:off x="7235825" y="908050"/>
            <a:ext cx="13604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a:solidFill>
                  <a:srgbClr val="FF0000"/>
                </a:solidFill>
                <a:latin typeface="Times New Roman" pitchFamily="18" charset="0"/>
              </a:rPr>
              <a:t>be expected to</a:t>
            </a:r>
          </a:p>
          <a:p>
            <a:endParaRPr lang="en-GB" sz="1000" b="1">
              <a:solidFill>
                <a:srgbClr val="FF0000"/>
              </a:solidFill>
              <a:latin typeface="Times New Roman" pitchFamily="18" charset="0"/>
            </a:endParaRPr>
          </a:p>
          <a:p>
            <a:r>
              <a:rPr lang="en-GB" sz="1600" b="1">
                <a:solidFill>
                  <a:srgbClr val="FF0000"/>
                </a:solidFill>
                <a:latin typeface="Times New Roman" pitchFamily="18" charset="0"/>
              </a:rPr>
              <a:t>         ^</a:t>
            </a:r>
          </a:p>
        </p:txBody>
      </p:sp>
      <p:sp>
        <p:nvSpPr>
          <p:cNvPr id="983061" name="Text Box 21"/>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769630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7"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984068" name="Text Box 4"/>
          <p:cNvSpPr txBox="1">
            <a:spLocks noChangeArrowheads="1"/>
          </p:cNvSpPr>
          <p:nvPr/>
        </p:nvSpPr>
        <p:spPr bwMode="auto">
          <a:xfrm>
            <a:off x="611188" y="908050"/>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66FF"/>
                </a:solidFill>
                <a:latin typeface="Times New Roman" pitchFamily="18" charset="0"/>
              </a:rPr>
              <a:t>The decision you take will depend on how these three curves lie.</a:t>
            </a:r>
          </a:p>
        </p:txBody>
      </p:sp>
      <p:sp>
        <p:nvSpPr>
          <p:cNvPr id="984069"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4070"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4071"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4072"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4073"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4074"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4075"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4076"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4077" name="Freeform 13"/>
          <p:cNvSpPr>
            <a:spLocks/>
          </p:cNvSpPr>
          <p:nvPr/>
        </p:nvSpPr>
        <p:spPr bwMode="auto">
          <a:xfrm>
            <a:off x="960438" y="2419350"/>
            <a:ext cx="6130925" cy="2462213"/>
          </a:xfrm>
          <a:custGeom>
            <a:avLst/>
            <a:gdLst>
              <a:gd name="T0" fmla="*/ 7 w 3862"/>
              <a:gd name="T1" fmla="*/ 0 h 1551"/>
              <a:gd name="T2" fmla="*/ 7 w 3862"/>
              <a:gd name="T3" fmla="*/ 91 h 1551"/>
              <a:gd name="T4" fmla="*/ 52 w 3862"/>
              <a:gd name="T5" fmla="*/ 273 h 1551"/>
              <a:gd name="T6" fmla="*/ 52 w 3862"/>
              <a:gd name="T7" fmla="*/ 363 h 1551"/>
              <a:gd name="T8" fmla="*/ 108 w 3862"/>
              <a:gd name="T9" fmla="*/ 471 h 1551"/>
              <a:gd name="T10" fmla="*/ 156 w 3862"/>
              <a:gd name="T11" fmla="*/ 585 h 1551"/>
              <a:gd name="T12" fmla="*/ 415 w 3862"/>
              <a:gd name="T13" fmla="*/ 817 h 1551"/>
              <a:gd name="T14" fmla="*/ 596 w 3862"/>
              <a:gd name="T15" fmla="*/ 998 h 1551"/>
              <a:gd name="T16" fmla="*/ 914 w 3862"/>
              <a:gd name="T17" fmla="*/ 1361 h 1551"/>
              <a:gd name="T18" fmla="*/ 1322 w 3862"/>
              <a:gd name="T19" fmla="*/ 1497 h 1551"/>
              <a:gd name="T20" fmla="*/ 2320 w 3862"/>
              <a:gd name="T21" fmla="*/ 1543 h 1551"/>
              <a:gd name="T22" fmla="*/ 3590 w 3862"/>
              <a:gd name="T23" fmla="*/ 1543 h 1551"/>
              <a:gd name="T24" fmla="*/ 3862 w 3862"/>
              <a:gd name="T25" fmla="*/ 154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2" h="1551">
                <a:moveTo>
                  <a:pt x="7" y="0"/>
                </a:moveTo>
                <a:cubicBezTo>
                  <a:pt x="3" y="23"/>
                  <a:pt x="0" y="46"/>
                  <a:pt x="7" y="91"/>
                </a:cubicBezTo>
                <a:cubicBezTo>
                  <a:pt x="14" y="136"/>
                  <a:pt x="45" y="228"/>
                  <a:pt x="52" y="273"/>
                </a:cubicBezTo>
                <a:cubicBezTo>
                  <a:pt x="59" y="318"/>
                  <a:pt x="43" y="330"/>
                  <a:pt x="52" y="363"/>
                </a:cubicBezTo>
                <a:cubicBezTo>
                  <a:pt x="61" y="396"/>
                  <a:pt x="91" y="434"/>
                  <a:pt x="108" y="471"/>
                </a:cubicBezTo>
                <a:cubicBezTo>
                  <a:pt x="125" y="508"/>
                  <a:pt x="105" y="527"/>
                  <a:pt x="156" y="585"/>
                </a:cubicBezTo>
                <a:cubicBezTo>
                  <a:pt x="207" y="643"/>
                  <a:pt x="342" y="748"/>
                  <a:pt x="415" y="817"/>
                </a:cubicBezTo>
                <a:cubicBezTo>
                  <a:pt x="488" y="886"/>
                  <a:pt x="513" y="907"/>
                  <a:pt x="596" y="998"/>
                </a:cubicBezTo>
                <a:cubicBezTo>
                  <a:pt x="679" y="1089"/>
                  <a:pt x="793" y="1278"/>
                  <a:pt x="914" y="1361"/>
                </a:cubicBezTo>
                <a:cubicBezTo>
                  <a:pt x="1035" y="1444"/>
                  <a:pt x="1088" y="1467"/>
                  <a:pt x="1322" y="1497"/>
                </a:cubicBezTo>
                <a:cubicBezTo>
                  <a:pt x="1556" y="1527"/>
                  <a:pt x="1942" y="1535"/>
                  <a:pt x="2320" y="1543"/>
                </a:cubicBezTo>
                <a:cubicBezTo>
                  <a:pt x="2698" y="1551"/>
                  <a:pt x="3333" y="1543"/>
                  <a:pt x="3590" y="1543"/>
                </a:cubicBezTo>
                <a:cubicBezTo>
                  <a:pt x="3847" y="1543"/>
                  <a:pt x="3854" y="1543"/>
                  <a:pt x="3862"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4078"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4079" name="Freeform 15"/>
          <p:cNvSpPr>
            <a:spLocks/>
          </p:cNvSpPr>
          <p:nvPr/>
        </p:nvSpPr>
        <p:spPr bwMode="auto">
          <a:xfrm>
            <a:off x="982663" y="2203450"/>
            <a:ext cx="4464050" cy="3529013"/>
          </a:xfrm>
          <a:custGeom>
            <a:avLst/>
            <a:gdLst>
              <a:gd name="T0" fmla="*/ 0 w 2812"/>
              <a:gd name="T1" fmla="*/ 2223 h 2223"/>
              <a:gd name="T2" fmla="*/ 28 w 2812"/>
              <a:gd name="T3" fmla="*/ 2029 h 2223"/>
              <a:gd name="T4" fmla="*/ 112 w 2812"/>
              <a:gd name="T5" fmla="*/ 1723 h 2223"/>
              <a:gd name="T6" fmla="*/ 172 w 2812"/>
              <a:gd name="T7" fmla="*/ 1591 h 2223"/>
              <a:gd name="T8" fmla="*/ 363 w 2812"/>
              <a:gd name="T9" fmla="*/ 1406 h 2223"/>
              <a:gd name="T10" fmla="*/ 726 w 2812"/>
              <a:gd name="T11" fmla="*/ 1180 h 2223"/>
              <a:gd name="T12" fmla="*/ 1588 w 2812"/>
              <a:gd name="T13" fmla="*/ 635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9" y="2112"/>
                  <a:pt x="28" y="2029"/>
                </a:cubicBezTo>
                <a:cubicBezTo>
                  <a:pt x="47" y="1946"/>
                  <a:pt x="88" y="1796"/>
                  <a:pt x="112" y="1723"/>
                </a:cubicBezTo>
                <a:cubicBezTo>
                  <a:pt x="136" y="1650"/>
                  <a:pt x="130" y="1644"/>
                  <a:pt x="172" y="1591"/>
                </a:cubicBezTo>
                <a:cubicBezTo>
                  <a:pt x="214" y="1538"/>
                  <a:pt x="271" y="1474"/>
                  <a:pt x="363" y="1406"/>
                </a:cubicBezTo>
                <a:cubicBezTo>
                  <a:pt x="455" y="1338"/>
                  <a:pt x="522" y="1309"/>
                  <a:pt x="726" y="1180"/>
                </a:cubicBezTo>
                <a:cubicBezTo>
                  <a:pt x="930" y="1051"/>
                  <a:pt x="1308" y="801"/>
                  <a:pt x="1588" y="635"/>
                </a:cubicBezTo>
                <a:cubicBezTo>
                  <a:pt x="1868" y="469"/>
                  <a:pt x="2200" y="288"/>
                  <a:pt x="2404" y="182"/>
                </a:cubicBezTo>
                <a:cubicBezTo>
                  <a:pt x="2608" y="76"/>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4080"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4081" name="Text Box 17"/>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4082" name="Line 18"/>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4083" name="Text Box 19"/>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4084" name="Text Box 20"/>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7780920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1"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985092" name="Text Box 4"/>
          <p:cNvSpPr txBox="1">
            <a:spLocks noChangeArrowheads="1"/>
          </p:cNvSpPr>
          <p:nvPr/>
        </p:nvSpPr>
        <p:spPr bwMode="auto">
          <a:xfrm>
            <a:off x="611188" y="908050"/>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66FF"/>
                </a:solidFill>
                <a:latin typeface="Times New Roman" pitchFamily="18" charset="0"/>
              </a:rPr>
              <a:t>The decision you take will depend on how these three curves lie.</a:t>
            </a:r>
          </a:p>
        </p:txBody>
      </p:sp>
      <p:sp>
        <p:nvSpPr>
          <p:cNvPr id="985093"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5094"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5095"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5096"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5097"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5098"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5099"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5100"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5101" name="Freeform 13"/>
          <p:cNvSpPr>
            <a:spLocks/>
          </p:cNvSpPr>
          <p:nvPr/>
        </p:nvSpPr>
        <p:spPr bwMode="auto">
          <a:xfrm>
            <a:off x="904875" y="2419350"/>
            <a:ext cx="6186488" cy="2498725"/>
          </a:xfrm>
          <a:custGeom>
            <a:avLst/>
            <a:gdLst>
              <a:gd name="T0" fmla="*/ 42 w 3897"/>
              <a:gd name="T1" fmla="*/ 0 h 1574"/>
              <a:gd name="T2" fmla="*/ 42 w 3897"/>
              <a:gd name="T3" fmla="*/ 91 h 1574"/>
              <a:gd name="T4" fmla="*/ 294 w 3897"/>
              <a:gd name="T5" fmla="*/ 258 h 1574"/>
              <a:gd name="T6" fmla="*/ 396 w 3897"/>
              <a:gd name="T7" fmla="*/ 330 h 1574"/>
              <a:gd name="T8" fmla="*/ 708 w 3897"/>
              <a:gd name="T9" fmla="*/ 432 h 1574"/>
              <a:gd name="T10" fmla="*/ 1206 w 3897"/>
              <a:gd name="T11" fmla="*/ 570 h 1574"/>
              <a:gd name="T12" fmla="*/ 1704 w 3897"/>
              <a:gd name="T13" fmla="*/ 672 h 1574"/>
              <a:gd name="T14" fmla="*/ 2424 w 3897"/>
              <a:gd name="T15" fmla="*/ 924 h 1574"/>
              <a:gd name="T16" fmla="*/ 2718 w 3897"/>
              <a:gd name="T17" fmla="*/ 1242 h 1574"/>
              <a:gd name="T18" fmla="*/ 2964 w 3897"/>
              <a:gd name="T19" fmla="*/ 1524 h 1574"/>
              <a:gd name="T20" fmla="*/ 3625 w 3897"/>
              <a:gd name="T21" fmla="*/ 1543 h 1574"/>
              <a:gd name="T22" fmla="*/ 3897 w 3897"/>
              <a:gd name="T23" fmla="*/ 154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5102"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5103" name="Text Box 15"/>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5104" name="Text Box 16"/>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5105" name="Line 17"/>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5106" name="Text Box 18"/>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5107" name="Freeform 19"/>
          <p:cNvSpPr>
            <a:spLocks/>
          </p:cNvSpPr>
          <p:nvPr/>
        </p:nvSpPr>
        <p:spPr bwMode="auto">
          <a:xfrm>
            <a:off x="965200" y="2203450"/>
            <a:ext cx="4481513" cy="3529013"/>
          </a:xfrm>
          <a:custGeom>
            <a:avLst/>
            <a:gdLst>
              <a:gd name="T0" fmla="*/ 11 w 2823"/>
              <a:gd name="T1" fmla="*/ 2223 h 2223"/>
              <a:gd name="T2" fmla="*/ 39 w 2823"/>
              <a:gd name="T3" fmla="*/ 2029 h 2223"/>
              <a:gd name="T4" fmla="*/ 244 w 2823"/>
              <a:gd name="T5" fmla="*/ 1786 h 2223"/>
              <a:gd name="T6" fmla="*/ 652 w 2823"/>
              <a:gd name="T7" fmla="*/ 1648 h 2223"/>
              <a:gd name="T8" fmla="*/ 1390 w 2823"/>
              <a:gd name="T9" fmla="*/ 1522 h 2223"/>
              <a:gd name="T10" fmla="*/ 1978 w 2823"/>
              <a:gd name="T11" fmla="*/ 1312 h 2223"/>
              <a:gd name="T12" fmla="*/ 2344 w 2823"/>
              <a:gd name="T13" fmla="*/ 880 h 2223"/>
              <a:gd name="T14" fmla="*/ 2415 w 2823"/>
              <a:gd name="T15" fmla="*/ 182 h 2223"/>
              <a:gd name="T16" fmla="*/ 2823 w 2823"/>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3" h="2223">
                <a:moveTo>
                  <a:pt x="11" y="2223"/>
                </a:moveTo>
                <a:cubicBezTo>
                  <a:pt x="16" y="2191"/>
                  <a:pt x="0" y="2102"/>
                  <a:pt x="39" y="2029"/>
                </a:cubicBezTo>
                <a:cubicBezTo>
                  <a:pt x="78" y="1956"/>
                  <a:pt x="142" y="1850"/>
                  <a:pt x="244" y="1786"/>
                </a:cubicBezTo>
                <a:cubicBezTo>
                  <a:pt x="346" y="1722"/>
                  <a:pt x="461" y="1692"/>
                  <a:pt x="652" y="1648"/>
                </a:cubicBezTo>
                <a:cubicBezTo>
                  <a:pt x="843" y="1604"/>
                  <a:pt x="1169" y="1578"/>
                  <a:pt x="1390" y="1522"/>
                </a:cubicBezTo>
                <a:cubicBezTo>
                  <a:pt x="1611" y="1466"/>
                  <a:pt x="1819" y="1419"/>
                  <a:pt x="1978" y="1312"/>
                </a:cubicBezTo>
                <a:cubicBezTo>
                  <a:pt x="2137" y="1205"/>
                  <a:pt x="2271" y="1068"/>
                  <a:pt x="2344" y="880"/>
                </a:cubicBezTo>
                <a:cubicBezTo>
                  <a:pt x="2417" y="692"/>
                  <a:pt x="2335" y="329"/>
                  <a:pt x="2415" y="182"/>
                </a:cubicBezTo>
                <a:cubicBezTo>
                  <a:pt x="2495" y="35"/>
                  <a:pt x="2755" y="30"/>
                  <a:pt x="2823"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5108" name="Text Box 20"/>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920685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5"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986116" name="Rectangle 4"/>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6117" name="Line 5"/>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6118" name="Line 6"/>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6119" name="Text Box 7"/>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6120" name="Text Box 8"/>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6121" name="Text Box 9"/>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6122" name="Text Box 10"/>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6123" name="Text Box 11"/>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6124" name="Freeform 12"/>
          <p:cNvSpPr>
            <a:spLocks/>
          </p:cNvSpPr>
          <p:nvPr/>
        </p:nvSpPr>
        <p:spPr bwMode="auto">
          <a:xfrm>
            <a:off x="904875" y="2419350"/>
            <a:ext cx="6186488" cy="2498725"/>
          </a:xfrm>
          <a:custGeom>
            <a:avLst/>
            <a:gdLst>
              <a:gd name="T0" fmla="*/ 42 w 3897"/>
              <a:gd name="T1" fmla="*/ 0 h 1574"/>
              <a:gd name="T2" fmla="*/ 42 w 3897"/>
              <a:gd name="T3" fmla="*/ 91 h 1574"/>
              <a:gd name="T4" fmla="*/ 294 w 3897"/>
              <a:gd name="T5" fmla="*/ 258 h 1574"/>
              <a:gd name="T6" fmla="*/ 396 w 3897"/>
              <a:gd name="T7" fmla="*/ 330 h 1574"/>
              <a:gd name="T8" fmla="*/ 708 w 3897"/>
              <a:gd name="T9" fmla="*/ 432 h 1574"/>
              <a:gd name="T10" fmla="*/ 1206 w 3897"/>
              <a:gd name="T11" fmla="*/ 570 h 1574"/>
              <a:gd name="T12" fmla="*/ 1704 w 3897"/>
              <a:gd name="T13" fmla="*/ 672 h 1574"/>
              <a:gd name="T14" fmla="*/ 2424 w 3897"/>
              <a:gd name="T15" fmla="*/ 924 h 1574"/>
              <a:gd name="T16" fmla="*/ 2718 w 3897"/>
              <a:gd name="T17" fmla="*/ 1242 h 1574"/>
              <a:gd name="T18" fmla="*/ 2964 w 3897"/>
              <a:gd name="T19" fmla="*/ 1524 h 1574"/>
              <a:gd name="T20" fmla="*/ 3625 w 3897"/>
              <a:gd name="T21" fmla="*/ 1543 h 1574"/>
              <a:gd name="T22" fmla="*/ 3897 w 3897"/>
              <a:gd name="T23" fmla="*/ 154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6125" name="Text Box 13"/>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6126" name="Freeform 14"/>
          <p:cNvSpPr>
            <a:spLocks/>
          </p:cNvSpPr>
          <p:nvPr/>
        </p:nvSpPr>
        <p:spPr bwMode="auto">
          <a:xfrm>
            <a:off x="965200" y="2203450"/>
            <a:ext cx="4481513" cy="3529013"/>
          </a:xfrm>
          <a:custGeom>
            <a:avLst/>
            <a:gdLst>
              <a:gd name="T0" fmla="*/ 11 w 2823"/>
              <a:gd name="T1" fmla="*/ 2223 h 2223"/>
              <a:gd name="T2" fmla="*/ 39 w 2823"/>
              <a:gd name="T3" fmla="*/ 2029 h 2223"/>
              <a:gd name="T4" fmla="*/ 244 w 2823"/>
              <a:gd name="T5" fmla="*/ 1786 h 2223"/>
              <a:gd name="T6" fmla="*/ 652 w 2823"/>
              <a:gd name="T7" fmla="*/ 1648 h 2223"/>
              <a:gd name="T8" fmla="*/ 1390 w 2823"/>
              <a:gd name="T9" fmla="*/ 1522 h 2223"/>
              <a:gd name="T10" fmla="*/ 1978 w 2823"/>
              <a:gd name="T11" fmla="*/ 1312 h 2223"/>
              <a:gd name="T12" fmla="*/ 2344 w 2823"/>
              <a:gd name="T13" fmla="*/ 880 h 2223"/>
              <a:gd name="T14" fmla="*/ 2415 w 2823"/>
              <a:gd name="T15" fmla="*/ 182 h 2223"/>
              <a:gd name="T16" fmla="*/ 2823 w 2823"/>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3" h="2223">
                <a:moveTo>
                  <a:pt x="11" y="2223"/>
                </a:moveTo>
                <a:cubicBezTo>
                  <a:pt x="16" y="2191"/>
                  <a:pt x="0" y="2102"/>
                  <a:pt x="39" y="2029"/>
                </a:cubicBezTo>
                <a:cubicBezTo>
                  <a:pt x="78" y="1956"/>
                  <a:pt x="142" y="1850"/>
                  <a:pt x="244" y="1786"/>
                </a:cubicBezTo>
                <a:cubicBezTo>
                  <a:pt x="346" y="1722"/>
                  <a:pt x="461" y="1692"/>
                  <a:pt x="652" y="1648"/>
                </a:cubicBezTo>
                <a:cubicBezTo>
                  <a:pt x="843" y="1604"/>
                  <a:pt x="1169" y="1578"/>
                  <a:pt x="1390" y="1522"/>
                </a:cubicBezTo>
                <a:cubicBezTo>
                  <a:pt x="1611" y="1466"/>
                  <a:pt x="1819" y="1419"/>
                  <a:pt x="1978" y="1312"/>
                </a:cubicBezTo>
                <a:cubicBezTo>
                  <a:pt x="2137" y="1205"/>
                  <a:pt x="2271" y="1068"/>
                  <a:pt x="2344" y="880"/>
                </a:cubicBezTo>
                <a:cubicBezTo>
                  <a:pt x="2417" y="692"/>
                  <a:pt x="2335" y="329"/>
                  <a:pt x="2415" y="182"/>
                </a:cubicBezTo>
                <a:cubicBezTo>
                  <a:pt x="2495" y="35"/>
                  <a:pt x="2755" y="30"/>
                  <a:pt x="2823"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6127" name="Text Box 15"/>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6128" name="Text Box 16"/>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6129" name="Line 17"/>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6130" name="Text Box 18"/>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6131" name="Text Box 19"/>
          <p:cNvSpPr txBox="1">
            <a:spLocks noChangeArrowheads="1"/>
          </p:cNvSpPr>
          <p:nvPr/>
        </p:nvSpPr>
        <p:spPr bwMode="auto">
          <a:xfrm>
            <a:off x="1311275" y="3590925"/>
            <a:ext cx="2233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solidFill>
                  <a:srgbClr val="000000"/>
                </a:solidFill>
                <a:latin typeface="Times New Roman" pitchFamily="18" charset="0"/>
              </a:rPr>
              <a:t>Implied Uncertainty</a:t>
            </a:r>
          </a:p>
          <a:p>
            <a:r>
              <a:rPr lang="en-GB" sz="2000">
                <a:solidFill>
                  <a:srgbClr val="000000"/>
                </a:solidFill>
                <a:latin typeface="Times New Roman" pitchFamily="18" charset="0"/>
              </a:rPr>
              <a:t>(Knightian Risk)</a:t>
            </a:r>
          </a:p>
        </p:txBody>
      </p:sp>
      <p:sp>
        <p:nvSpPr>
          <p:cNvPr id="986132" name="Text Box 20"/>
          <p:cNvSpPr txBox="1">
            <a:spLocks noChangeArrowheads="1"/>
          </p:cNvSpPr>
          <p:nvPr/>
        </p:nvSpPr>
        <p:spPr bwMode="auto">
          <a:xfrm>
            <a:off x="1816100" y="2201863"/>
            <a:ext cx="1519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solidFill>
                  <a:srgbClr val="000000"/>
                </a:solidFill>
                <a:latin typeface="Times New Roman" pitchFamily="18" charset="0"/>
              </a:rPr>
              <a:t>Intractability</a:t>
            </a:r>
          </a:p>
        </p:txBody>
      </p:sp>
      <p:sp>
        <p:nvSpPr>
          <p:cNvPr id="986133" name="Text Box 21"/>
          <p:cNvSpPr txBox="1">
            <a:spLocks noChangeArrowheads="1"/>
          </p:cNvSpPr>
          <p:nvPr/>
        </p:nvSpPr>
        <p:spPr bwMode="auto">
          <a:xfrm>
            <a:off x="6351588" y="2346325"/>
            <a:ext cx="264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a:solidFill>
                  <a:srgbClr val="000000"/>
                </a:solidFill>
                <a:latin typeface="Times New Roman" pitchFamily="18" charset="0"/>
              </a:rPr>
              <a:t>Ambiguity</a:t>
            </a:r>
          </a:p>
          <a:p>
            <a:r>
              <a:rPr lang="en-GB" sz="2000">
                <a:solidFill>
                  <a:srgbClr val="000000"/>
                </a:solidFill>
                <a:latin typeface="Times New Roman" pitchFamily="18" charset="0"/>
              </a:rPr>
              <a:t>(Knightian Uncertainty)</a:t>
            </a:r>
          </a:p>
        </p:txBody>
      </p:sp>
      <p:sp>
        <p:nvSpPr>
          <p:cNvPr id="986134" name="Text Box 22"/>
          <p:cNvSpPr txBox="1">
            <a:spLocks noChangeArrowheads="1"/>
          </p:cNvSpPr>
          <p:nvPr/>
        </p:nvSpPr>
        <p:spPr bwMode="auto">
          <a:xfrm>
            <a:off x="611188" y="908050"/>
            <a:ext cx="7705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a:solidFill>
                  <a:srgbClr val="0066FF"/>
                </a:solidFill>
                <a:latin typeface="Times New Roman" pitchFamily="18" charset="0"/>
              </a:rPr>
              <a:t>What are the challenges we face with interpreting model simulations in different regions of this schematic?</a:t>
            </a:r>
          </a:p>
        </p:txBody>
      </p:sp>
      <p:sp>
        <p:nvSpPr>
          <p:cNvPr id="986135" name="Text Box 23"/>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1369193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61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6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2" grpId="0"/>
      <p:bldP spid="9861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9"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987140" name="Text Box 4"/>
          <p:cNvSpPr txBox="1">
            <a:spLocks noChangeArrowheads="1"/>
          </p:cNvSpPr>
          <p:nvPr/>
        </p:nvSpPr>
        <p:spPr bwMode="auto">
          <a:xfrm>
            <a:off x="250825" y="908050"/>
            <a:ext cx="8431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66FF"/>
                </a:solidFill>
                <a:latin typeface="Times New Roman" pitchFamily="18" charset="0"/>
              </a:rPr>
              <a:t>We need to be above the green line, below the red, and to the left of the blue.</a:t>
            </a:r>
          </a:p>
          <a:p>
            <a:r>
              <a:rPr lang="en-GB" sz="2000" b="1" i="0">
                <a:solidFill>
                  <a:srgbClr val="0066FF"/>
                </a:solidFill>
                <a:latin typeface="Times New Roman" pitchFamily="18" charset="0"/>
              </a:rPr>
              <a:t>So we could make </a:t>
            </a:r>
            <a:r>
              <a:rPr lang="en-GB" sz="2000" b="1" i="0">
                <a:solidFill>
                  <a:srgbClr val="CC3300"/>
                </a:solidFill>
                <a:latin typeface="Times New Roman" pitchFamily="18" charset="0"/>
              </a:rPr>
              <a:t>a relevant 100 day simulation</a:t>
            </a:r>
            <a:r>
              <a:rPr lang="en-GB" sz="2000" b="1" i="0">
                <a:solidFill>
                  <a:srgbClr val="0066FF"/>
                </a:solidFill>
                <a:latin typeface="Times New Roman" pitchFamily="18" charset="0"/>
              </a:rPr>
              <a:t> and have it a tomorrow.</a:t>
            </a:r>
          </a:p>
        </p:txBody>
      </p:sp>
      <p:sp>
        <p:nvSpPr>
          <p:cNvPr id="987141"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7142"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7143"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7144"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7145"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7146"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7147"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7148"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7149" name="Freeform 13"/>
          <p:cNvSpPr>
            <a:spLocks/>
          </p:cNvSpPr>
          <p:nvPr/>
        </p:nvSpPr>
        <p:spPr bwMode="auto">
          <a:xfrm>
            <a:off x="904875" y="2419350"/>
            <a:ext cx="6186488" cy="2498725"/>
          </a:xfrm>
          <a:custGeom>
            <a:avLst/>
            <a:gdLst>
              <a:gd name="T0" fmla="*/ 42 w 3897"/>
              <a:gd name="T1" fmla="*/ 0 h 1574"/>
              <a:gd name="T2" fmla="*/ 42 w 3897"/>
              <a:gd name="T3" fmla="*/ 91 h 1574"/>
              <a:gd name="T4" fmla="*/ 294 w 3897"/>
              <a:gd name="T5" fmla="*/ 258 h 1574"/>
              <a:gd name="T6" fmla="*/ 396 w 3897"/>
              <a:gd name="T7" fmla="*/ 330 h 1574"/>
              <a:gd name="T8" fmla="*/ 708 w 3897"/>
              <a:gd name="T9" fmla="*/ 432 h 1574"/>
              <a:gd name="T10" fmla="*/ 1206 w 3897"/>
              <a:gd name="T11" fmla="*/ 570 h 1574"/>
              <a:gd name="T12" fmla="*/ 1704 w 3897"/>
              <a:gd name="T13" fmla="*/ 672 h 1574"/>
              <a:gd name="T14" fmla="*/ 2424 w 3897"/>
              <a:gd name="T15" fmla="*/ 924 h 1574"/>
              <a:gd name="T16" fmla="*/ 2718 w 3897"/>
              <a:gd name="T17" fmla="*/ 1242 h 1574"/>
              <a:gd name="T18" fmla="*/ 2964 w 3897"/>
              <a:gd name="T19" fmla="*/ 1524 h 1574"/>
              <a:gd name="T20" fmla="*/ 3625 w 3897"/>
              <a:gd name="T21" fmla="*/ 1543 h 1574"/>
              <a:gd name="T22" fmla="*/ 3897 w 3897"/>
              <a:gd name="T23" fmla="*/ 154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7150"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7151" name="Freeform 15"/>
          <p:cNvSpPr>
            <a:spLocks/>
          </p:cNvSpPr>
          <p:nvPr/>
        </p:nvSpPr>
        <p:spPr bwMode="auto">
          <a:xfrm>
            <a:off x="965200" y="2203450"/>
            <a:ext cx="4481513" cy="3529013"/>
          </a:xfrm>
          <a:custGeom>
            <a:avLst/>
            <a:gdLst>
              <a:gd name="T0" fmla="*/ 11 w 2823"/>
              <a:gd name="T1" fmla="*/ 2223 h 2223"/>
              <a:gd name="T2" fmla="*/ 39 w 2823"/>
              <a:gd name="T3" fmla="*/ 2029 h 2223"/>
              <a:gd name="T4" fmla="*/ 244 w 2823"/>
              <a:gd name="T5" fmla="*/ 1786 h 2223"/>
              <a:gd name="T6" fmla="*/ 652 w 2823"/>
              <a:gd name="T7" fmla="*/ 1648 h 2223"/>
              <a:gd name="T8" fmla="*/ 1390 w 2823"/>
              <a:gd name="T9" fmla="*/ 1522 h 2223"/>
              <a:gd name="T10" fmla="*/ 1978 w 2823"/>
              <a:gd name="T11" fmla="*/ 1312 h 2223"/>
              <a:gd name="T12" fmla="*/ 2344 w 2823"/>
              <a:gd name="T13" fmla="*/ 880 h 2223"/>
              <a:gd name="T14" fmla="*/ 2415 w 2823"/>
              <a:gd name="T15" fmla="*/ 182 h 2223"/>
              <a:gd name="T16" fmla="*/ 2823 w 2823"/>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3" h="2223">
                <a:moveTo>
                  <a:pt x="11" y="2223"/>
                </a:moveTo>
                <a:cubicBezTo>
                  <a:pt x="16" y="2191"/>
                  <a:pt x="0" y="2102"/>
                  <a:pt x="39" y="2029"/>
                </a:cubicBezTo>
                <a:cubicBezTo>
                  <a:pt x="78" y="1956"/>
                  <a:pt x="142" y="1850"/>
                  <a:pt x="244" y="1786"/>
                </a:cubicBezTo>
                <a:cubicBezTo>
                  <a:pt x="346" y="1722"/>
                  <a:pt x="461" y="1692"/>
                  <a:pt x="652" y="1648"/>
                </a:cubicBezTo>
                <a:cubicBezTo>
                  <a:pt x="843" y="1604"/>
                  <a:pt x="1169" y="1578"/>
                  <a:pt x="1390" y="1522"/>
                </a:cubicBezTo>
                <a:cubicBezTo>
                  <a:pt x="1611" y="1466"/>
                  <a:pt x="1819" y="1419"/>
                  <a:pt x="1978" y="1312"/>
                </a:cubicBezTo>
                <a:cubicBezTo>
                  <a:pt x="2137" y="1205"/>
                  <a:pt x="2271" y="1068"/>
                  <a:pt x="2344" y="880"/>
                </a:cubicBezTo>
                <a:cubicBezTo>
                  <a:pt x="2417" y="692"/>
                  <a:pt x="2335" y="329"/>
                  <a:pt x="2415" y="182"/>
                </a:cubicBezTo>
                <a:cubicBezTo>
                  <a:pt x="2495" y="35"/>
                  <a:pt x="2755" y="30"/>
                  <a:pt x="2823"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7152"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7153" name="Text Box 17"/>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7154" name="Line 18"/>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7155" name="Text Box 19"/>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7156" name="Text Box 20"/>
          <p:cNvSpPr txBox="1">
            <a:spLocks noChangeArrowheads="1"/>
          </p:cNvSpPr>
          <p:nvPr/>
        </p:nvSpPr>
        <p:spPr bwMode="auto">
          <a:xfrm>
            <a:off x="2555875" y="43656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987157" name="Text Box 21"/>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2258689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Text Box 3"/>
          <p:cNvSpPr txBox="1">
            <a:spLocks noChangeArrowheads="1"/>
          </p:cNvSpPr>
          <p:nvPr/>
        </p:nvSpPr>
        <p:spPr bwMode="auto">
          <a:xfrm>
            <a:off x="322263" y="1125538"/>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i="0">
              <a:solidFill>
                <a:srgbClr val="000000"/>
              </a:solidFill>
              <a:latin typeface="Times New Roman" pitchFamily="18" charset="0"/>
            </a:endParaRPr>
          </a:p>
        </p:txBody>
      </p:sp>
      <p:sp>
        <p:nvSpPr>
          <p:cNvPr id="988164" name="Text Box 4"/>
          <p:cNvSpPr txBox="1">
            <a:spLocks noChangeArrowheads="1"/>
          </p:cNvSpPr>
          <p:nvPr/>
        </p:nvSpPr>
        <p:spPr bwMode="auto">
          <a:xfrm>
            <a:off x="538163" y="766763"/>
            <a:ext cx="82819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a:solidFill>
                  <a:srgbClr val="0066FF"/>
                </a:solidFill>
                <a:latin typeface="Times New Roman" pitchFamily="18" charset="0"/>
              </a:rPr>
              <a:t>But in this case, this “100 day” model is out of our reach.</a:t>
            </a:r>
          </a:p>
          <a:p>
            <a:r>
              <a:rPr lang="en-GB" sz="2000" b="1" i="0">
                <a:solidFill>
                  <a:srgbClr val="0066FF"/>
                </a:solidFill>
                <a:latin typeface="Times New Roman" pitchFamily="18" charset="0"/>
              </a:rPr>
              <a:t>Of course we can build it anyway, call it “best available” knowing it is both best and irrelevant; and pass it on (saying clearly that Prob(B.S.)~1)</a:t>
            </a:r>
          </a:p>
        </p:txBody>
      </p:sp>
      <p:sp>
        <p:nvSpPr>
          <p:cNvPr id="988165" name="Rectangle 5"/>
          <p:cNvSpPr>
            <a:spLocks noChangeArrowheads="1"/>
          </p:cNvSpPr>
          <p:nvPr/>
        </p:nvSpPr>
        <p:spPr bwMode="auto">
          <a:xfrm>
            <a:off x="-36513" y="1771650"/>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988166" name="Line 6"/>
          <p:cNvSpPr>
            <a:spLocks noChangeShapeType="1"/>
          </p:cNvSpPr>
          <p:nvPr/>
        </p:nvSpPr>
        <p:spPr bwMode="auto">
          <a:xfrm>
            <a:off x="971550" y="2276475"/>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8167" name="Line 7"/>
          <p:cNvSpPr>
            <a:spLocks noChangeShapeType="1"/>
          </p:cNvSpPr>
          <p:nvPr/>
        </p:nvSpPr>
        <p:spPr bwMode="auto">
          <a:xfrm>
            <a:off x="755650" y="3932238"/>
            <a:ext cx="64087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8168" name="Text Box 8"/>
          <p:cNvSpPr txBox="1">
            <a:spLocks noChangeArrowheads="1"/>
          </p:cNvSpPr>
          <p:nvPr/>
        </p:nvSpPr>
        <p:spPr bwMode="auto">
          <a:xfrm>
            <a:off x="6207125" y="3571875"/>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8169" name="Text Box 9"/>
          <p:cNvSpPr txBox="1">
            <a:spLocks noChangeArrowheads="1"/>
          </p:cNvSpPr>
          <p:nvPr/>
        </p:nvSpPr>
        <p:spPr bwMode="auto">
          <a:xfrm>
            <a:off x="447675" y="1770063"/>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8170" name="Text Box 10"/>
          <p:cNvSpPr txBox="1">
            <a:spLocks noChangeArrowheads="1"/>
          </p:cNvSpPr>
          <p:nvPr/>
        </p:nvSpPr>
        <p:spPr bwMode="auto">
          <a:xfrm>
            <a:off x="544513" y="5983288"/>
            <a:ext cx="1782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8171" name="Text Box 11"/>
          <p:cNvSpPr txBox="1">
            <a:spLocks noChangeArrowheads="1"/>
          </p:cNvSpPr>
          <p:nvPr/>
        </p:nvSpPr>
        <p:spPr bwMode="auto">
          <a:xfrm>
            <a:off x="323850" y="2706688"/>
            <a:ext cx="71755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8172" name="Text Box 12"/>
          <p:cNvSpPr txBox="1">
            <a:spLocks noChangeArrowheads="1"/>
          </p:cNvSpPr>
          <p:nvPr/>
        </p:nvSpPr>
        <p:spPr bwMode="auto">
          <a:xfrm rot="16200000">
            <a:off x="-532607" y="3723482"/>
            <a:ext cx="1408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8173" name="Freeform 13"/>
          <p:cNvSpPr>
            <a:spLocks/>
          </p:cNvSpPr>
          <p:nvPr/>
        </p:nvSpPr>
        <p:spPr bwMode="auto">
          <a:xfrm>
            <a:off x="904875" y="2419350"/>
            <a:ext cx="6186488" cy="2498725"/>
          </a:xfrm>
          <a:custGeom>
            <a:avLst/>
            <a:gdLst>
              <a:gd name="T0" fmla="*/ 42 w 3897"/>
              <a:gd name="T1" fmla="*/ 0 h 1574"/>
              <a:gd name="T2" fmla="*/ 42 w 3897"/>
              <a:gd name="T3" fmla="*/ 91 h 1574"/>
              <a:gd name="T4" fmla="*/ 294 w 3897"/>
              <a:gd name="T5" fmla="*/ 258 h 1574"/>
              <a:gd name="T6" fmla="*/ 396 w 3897"/>
              <a:gd name="T7" fmla="*/ 330 h 1574"/>
              <a:gd name="T8" fmla="*/ 708 w 3897"/>
              <a:gd name="T9" fmla="*/ 432 h 1574"/>
              <a:gd name="T10" fmla="*/ 1206 w 3897"/>
              <a:gd name="T11" fmla="*/ 570 h 1574"/>
              <a:gd name="T12" fmla="*/ 1704 w 3897"/>
              <a:gd name="T13" fmla="*/ 672 h 1574"/>
              <a:gd name="T14" fmla="*/ 2424 w 3897"/>
              <a:gd name="T15" fmla="*/ 924 h 1574"/>
              <a:gd name="T16" fmla="*/ 2718 w 3897"/>
              <a:gd name="T17" fmla="*/ 1242 h 1574"/>
              <a:gd name="T18" fmla="*/ 2964 w 3897"/>
              <a:gd name="T19" fmla="*/ 1524 h 1574"/>
              <a:gd name="T20" fmla="*/ 3625 w 3897"/>
              <a:gd name="T21" fmla="*/ 1543 h 1574"/>
              <a:gd name="T22" fmla="*/ 3897 w 3897"/>
              <a:gd name="T23" fmla="*/ 1543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7" h="1574">
                <a:moveTo>
                  <a:pt x="42" y="0"/>
                </a:moveTo>
                <a:cubicBezTo>
                  <a:pt x="38" y="23"/>
                  <a:pt x="0" y="48"/>
                  <a:pt x="42" y="91"/>
                </a:cubicBezTo>
                <a:cubicBezTo>
                  <a:pt x="84" y="134"/>
                  <a:pt x="235" y="218"/>
                  <a:pt x="294" y="258"/>
                </a:cubicBezTo>
                <a:cubicBezTo>
                  <a:pt x="353" y="298"/>
                  <a:pt x="327" y="301"/>
                  <a:pt x="396" y="330"/>
                </a:cubicBezTo>
                <a:cubicBezTo>
                  <a:pt x="465" y="359"/>
                  <a:pt x="573" y="392"/>
                  <a:pt x="708" y="432"/>
                </a:cubicBezTo>
                <a:cubicBezTo>
                  <a:pt x="843" y="472"/>
                  <a:pt x="1040" y="530"/>
                  <a:pt x="1206" y="570"/>
                </a:cubicBezTo>
                <a:cubicBezTo>
                  <a:pt x="1372" y="610"/>
                  <a:pt x="1501" y="613"/>
                  <a:pt x="1704" y="672"/>
                </a:cubicBezTo>
                <a:cubicBezTo>
                  <a:pt x="1907" y="731"/>
                  <a:pt x="2255" y="829"/>
                  <a:pt x="2424" y="924"/>
                </a:cubicBezTo>
                <a:cubicBezTo>
                  <a:pt x="2593" y="1019"/>
                  <a:pt x="2628" y="1142"/>
                  <a:pt x="2718" y="1242"/>
                </a:cubicBezTo>
                <a:cubicBezTo>
                  <a:pt x="2808" y="1342"/>
                  <a:pt x="2813" y="1474"/>
                  <a:pt x="2964" y="1524"/>
                </a:cubicBezTo>
                <a:cubicBezTo>
                  <a:pt x="3115" y="1574"/>
                  <a:pt x="3470" y="1540"/>
                  <a:pt x="3625" y="1543"/>
                </a:cubicBezTo>
                <a:cubicBezTo>
                  <a:pt x="3780" y="1546"/>
                  <a:pt x="3889" y="1543"/>
                  <a:pt x="3897"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8174" name="Text Box 14"/>
          <p:cNvSpPr txBox="1">
            <a:spLocks noChangeArrowheads="1"/>
          </p:cNvSpPr>
          <p:nvPr/>
        </p:nvSpPr>
        <p:spPr bwMode="auto">
          <a:xfrm>
            <a:off x="5795963" y="4575175"/>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8175" name="Freeform 15"/>
          <p:cNvSpPr>
            <a:spLocks/>
          </p:cNvSpPr>
          <p:nvPr/>
        </p:nvSpPr>
        <p:spPr bwMode="auto">
          <a:xfrm>
            <a:off x="982663" y="2203450"/>
            <a:ext cx="4464050" cy="3529013"/>
          </a:xfrm>
          <a:custGeom>
            <a:avLst/>
            <a:gdLst>
              <a:gd name="T0" fmla="*/ 0 w 2812"/>
              <a:gd name="T1" fmla="*/ 2223 h 2223"/>
              <a:gd name="T2" fmla="*/ 28 w 2812"/>
              <a:gd name="T3" fmla="*/ 2029 h 2223"/>
              <a:gd name="T4" fmla="*/ 161 w 2812"/>
              <a:gd name="T5" fmla="*/ 1738 h 2223"/>
              <a:gd name="T6" fmla="*/ 335 w 2812"/>
              <a:gd name="T7" fmla="*/ 1624 h 2223"/>
              <a:gd name="T8" fmla="*/ 851 w 2812"/>
              <a:gd name="T9" fmla="*/ 1306 h 2223"/>
              <a:gd name="T10" fmla="*/ 1355 w 2812"/>
              <a:gd name="T11" fmla="*/ 1210 h 2223"/>
              <a:gd name="T12" fmla="*/ 2333 w 2812"/>
              <a:gd name="T13" fmla="*/ 880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1" y="2110"/>
                  <a:pt x="28" y="2029"/>
                </a:cubicBezTo>
                <a:cubicBezTo>
                  <a:pt x="55" y="1948"/>
                  <a:pt x="110" y="1805"/>
                  <a:pt x="161" y="1738"/>
                </a:cubicBezTo>
                <a:cubicBezTo>
                  <a:pt x="212" y="1671"/>
                  <a:pt x="220" y="1696"/>
                  <a:pt x="335" y="1624"/>
                </a:cubicBezTo>
                <a:cubicBezTo>
                  <a:pt x="450" y="1552"/>
                  <a:pt x="681" y="1375"/>
                  <a:pt x="851" y="1306"/>
                </a:cubicBezTo>
                <a:cubicBezTo>
                  <a:pt x="1021" y="1237"/>
                  <a:pt x="1108" y="1281"/>
                  <a:pt x="1355" y="1210"/>
                </a:cubicBezTo>
                <a:cubicBezTo>
                  <a:pt x="1602" y="1139"/>
                  <a:pt x="2158" y="1051"/>
                  <a:pt x="2333" y="880"/>
                </a:cubicBezTo>
                <a:cubicBezTo>
                  <a:pt x="2508" y="709"/>
                  <a:pt x="2324" y="329"/>
                  <a:pt x="2404" y="182"/>
                </a:cubicBezTo>
                <a:cubicBezTo>
                  <a:pt x="2484" y="35"/>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8176" name="Text Box 16"/>
          <p:cNvSpPr txBox="1">
            <a:spLocks noChangeArrowheads="1"/>
          </p:cNvSpPr>
          <p:nvPr/>
        </p:nvSpPr>
        <p:spPr bwMode="auto">
          <a:xfrm>
            <a:off x="4191000" y="212725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8177" name="Text Box 17"/>
          <p:cNvSpPr txBox="1">
            <a:spLocks noChangeArrowheads="1"/>
          </p:cNvSpPr>
          <p:nvPr/>
        </p:nvSpPr>
        <p:spPr bwMode="auto">
          <a:xfrm>
            <a:off x="4229100" y="5286375"/>
            <a:ext cx="3151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8178" name="Line 18"/>
          <p:cNvSpPr>
            <a:spLocks noChangeShapeType="1"/>
          </p:cNvSpPr>
          <p:nvPr/>
        </p:nvSpPr>
        <p:spPr bwMode="auto">
          <a:xfrm>
            <a:off x="3995738" y="2132013"/>
            <a:ext cx="0" cy="3671887"/>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8179" name="Text Box 19"/>
          <p:cNvSpPr txBox="1">
            <a:spLocks noChangeArrowheads="1"/>
          </p:cNvSpPr>
          <p:nvPr/>
        </p:nvSpPr>
        <p:spPr bwMode="auto">
          <a:xfrm>
            <a:off x="4211638" y="3211513"/>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8180" name="Text Box 20"/>
          <p:cNvSpPr txBox="1">
            <a:spLocks noChangeArrowheads="1"/>
          </p:cNvSpPr>
          <p:nvPr/>
        </p:nvSpPr>
        <p:spPr bwMode="auto">
          <a:xfrm>
            <a:off x="2555875" y="43656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988181" name="Text Box 21"/>
          <p:cNvSpPr txBox="1">
            <a:spLocks noChangeArrowheads="1"/>
          </p:cNvSpPr>
          <p:nvPr/>
        </p:nvSpPr>
        <p:spPr bwMode="auto">
          <a:xfrm>
            <a:off x="1042988" y="307975"/>
            <a:ext cx="411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What are you constrained by?</a:t>
            </a:r>
          </a:p>
        </p:txBody>
      </p:sp>
    </p:spTree>
    <p:extLst>
      <p:ext uri="{BB962C8B-B14F-4D97-AF65-F5344CB8AC3E}">
        <p14:creationId xmlns:p14="http://schemas.microsoft.com/office/powerpoint/2010/main" val="11955694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ChangeArrowheads="1"/>
          </p:cNvSpPr>
          <p:nvPr/>
        </p:nvSpPr>
        <p:spPr bwMode="auto">
          <a:xfrm>
            <a:off x="468313" y="1052513"/>
            <a:ext cx="7272337" cy="48244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dirty="0">
              <a:solidFill>
                <a:srgbClr val="000000"/>
              </a:solidFill>
              <a:latin typeface="Times New Roman" pitchFamily="18" charset="0"/>
            </a:endParaRPr>
          </a:p>
        </p:txBody>
      </p:sp>
      <p:sp>
        <p:nvSpPr>
          <p:cNvPr id="989187" name="Line 3"/>
          <p:cNvSpPr>
            <a:spLocks noChangeShapeType="1"/>
          </p:cNvSpPr>
          <p:nvPr/>
        </p:nvSpPr>
        <p:spPr bwMode="auto">
          <a:xfrm>
            <a:off x="1116013" y="1557338"/>
            <a:ext cx="0" cy="36004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9188" name="Line 4"/>
          <p:cNvSpPr>
            <a:spLocks noChangeShapeType="1"/>
          </p:cNvSpPr>
          <p:nvPr/>
        </p:nvSpPr>
        <p:spPr bwMode="auto">
          <a:xfrm>
            <a:off x="900113" y="3213100"/>
            <a:ext cx="64087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9189" name="Text Box 5"/>
          <p:cNvSpPr txBox="1">
            <a:spLocks noChangeArrowheads="1"/>
          </p:cNvSpPr>
          <p:nvPr/>
        </p:nvSpPr>
        <p:spPr bwMode="auto">
          <a:xfrm>
            <a:off x="6351588" y="2852738"/>
            <a:ext cx="1168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000000"/>
                </a:solidFill>
                <a:latin typeface="Times New Roman" pitchFamily="18" charset="0"/>
              </a:rPr>
              <a:t>Forecast</a:t>
            </a:r>
          </a:p>
          <a:p>
            <a:endParaRPr lang="en-GB" sz="600" b="1" i="0">
              <a:solidFill>
                <a:srgbClr val="000000"/>
              </a:solidFill>
              <a:latin typeface="Times New Roman" pitchFamily="18" charset="0"/>
            </a:endParaRPr>
          </a:p>
          <a:p>
            <a:r>
              <a:rPr lang="en-GB" b="1" i="0">
                <a:solidFill>
                  <a:srgbClr val="000000"/>
                </a:solidFill>
                <a:latin typeface="Times New Roman" pitchFamily="18" charset="0"/>
              </a:rPr>
              <a:t>Lead time</a:t>
            </a:r>
          </a:p>
        </p:txBody>
      </p:sp>
      <p:sp>
        <p:nvSpPr>
          <p:cNvPr id="989190" name="Text Box 6"/>
          <p:cNvSpPr txBox="1">
            <a:spLocks noChangeArrowheads="1"/>
          </p:cNvSpPr>
          <p:nvPr/>
        </p:nvSpPr>
        <p:spPr bwMode="auto">
          <a:xfrm>
            <a:off x="1476375" y="209550"/>
            <a:ext cx="61007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i="0">
                <a:solidFill>
                  <a:srgbClr val="FF0000"/>
                </a:solidFill>
                <a:latin typeface="Times New Roman" pitchFamily="18" charset="0"/>
              </a:rPr>
              <a:t>Decision Support Model (Designed to deliver)</a:t>
            </a:r>
          </a:p>
        </p:txBody>
      </p:sp>
      <p:sp>
        <p:nvSpPr>
          <p:cNvPr id="989191" name="Freeform 7"/>
          <p:cNvSpPr>
            <a:spLocks/>
          </p:cNvSpPr>
          <p:nvPr/>
        </p:nvSpPr>
        <p:spPr bwMode="auto">
          <a:xfrm>
            <a:off x="1104900" y="1700213"/>
            <a:ext cx="6130925" cy="2462212"/>
          </a:xfrm>
          <a:custGeom>
            <a:avLst/>
            <a:gdLst>
              <a:gd name="T0" fmla="*/ 7 w 3862"/>
              <a:gd name="T1" fmla="*/ 0 h 1551"/>
              <a:gd name="T2" fmla="*/ 7 w 3862"/>
              <a:gd name="T3" fmla="*/ 91 h 1551"/>
              <a:gd name="T4" fmla="*/ 52 w 3862"/>
              <a:gd name="T5" fmla="*/ 273 h 1551"/>
              <a:gd name="T6" fmla="*/ 52 w 3862"/>
              <a:gd name="T7" fmla="*/ 363 h 1551"/>
              <a:gd name="T8" fmla="*/ 108 w 3862"/>
              <a:gd name="T9" fmla="*/ 471 h 1551"/>
              <a:gd name="T10" fmla="*/ 156 w 3862"/>
              <a:gd name="T11" fmla="*/ 585 h 1551"/>
              <a:gd name="T12" fmla="*/ 415 w 3862"/>
              <a:gd name="T13" fmla="*/ 817 h 1551"/>
              <a:gd name="T14" fmla="*/ 596 w 3862"/>
              <a:gd name="T15" fmla="*/ 998 h 1551"/>
              <a:gd name="T16" fmla="*/ 914 w 3862"/>
              <a:gd name="T17" fmla="*/ 1361 h 1551"/>
              <a:gd name="T18" fmla="*/ 1322 w 3862"/>
              <a:gd name="T19" fmla="*/ 1497 h 1551"/>
              <a:gd name="T20" fmla="*/ 2320 w 3862"/>
              <a:gd name="T21" fmla="*/ 1543 h 1551"/>
              <a:gd name="T22" fmla="*/ 3590 w 3862"/>
              <a:gd name="T23" fmla="*/ 1543 h 1551"/>
              <a:gd name="T24" fmla="*/ 3862 w 3862"/>
              <a:gd name="T25" fmla="*/ 154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2" h="1551">
                <a:moveTo>
                  <a:pt x="7" y="0"/>
                </a:moveTo>
                <a:cubicBezTo>
                  <a:pt x="3" y="23"/>
                  <a:pt x="0" y="46"/>
                  <a:pt x="7" y="91"/>
                </a:cubicBezTo>
                <a:cubicBezTo>
                  <a:pt x="14" y="136"/>
                  <a:pt x="45" y="228"/>
                  <a:pt x="52" y="273"/>
                </a:cubicBezTo>
                <a:cubicBezTo>
                  <a:pt x="59" y="318"/>
                  <a:pt x="43" y="330"/>
                  <a:pt x="52" y="363"/>
                </a:cubicBezTo>
                <a:cubicBezTo>
                  <a:pt x="61" y="396"/>
                  <a:pt x="91" y="434"/>
                  <a:pt x="108" y="471"/>
                </a:cubicBezTo>
                <a:cubicBezTo>
                  <a:pt x="125" y="508"/>
                  <a:pt x="105" y="527"/>
                  <a:pt x="156" y="585"/>
                </a:cubicBezTo>
                <a:cubicBezTo>
                  <a:pt x="207" y="643"/>
                  <a:pt x="342" y="748"/>
                  <a:pt x="415" y="817"/>
                </a:cubicBezTo>
                <a:cubicBezTo>
                  <a:pt x="488" y="886"/>
                  <a:pt x="513" y="907"/>
                  <a:pt x="596" y="998"/>
                </a:cubicBezTo>
                <a:cubicBezTo>
                  <a:pt x="679" y="1089"/>
                  <a:pt x="793" y="1278"/>
                  <a:pt x="914" y="1361"/>
                </a:cubicBezTo>
                <a:cubicBezTo>
                  <a:pt x="1035" y="1444"/>
                  <a:pt x="1088" y="1467"/>
                  <a:pt x="1322" y="1497"/>
                </a:cubicBezTo>
                <a:cubicBezTo>
                  <a:pt x="1556" y="1527"/>
                  <a:pt x="1942" y="1535"/>
                  <a:pt x="2320" y="1543"/>
                </a:cubicBezTo>
                <a:cubicBezTo>
                  <a:pt x="2698" y="1551"/>
                  <a:pt x="3333" y="1543"/>
                  <a:pt x="3590" y="1543"/>
                </a:cubicBezTo>
                <a:cubicBezTo>
                  <a:pt x="3847" y="1543"/>
                  <a:pt x="3854" y="1543"/>
                  <a:pt x="3862" y="1543"/>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9192" name="Text Box 8"/>
          <p:cNvSpPr txBox="1">
            <a:spLocks noChangeArrowheads="1"/>
          </p:cNvSpPr>
          <p:nvPr/>
        </p:nvSpPr>
        <p:spPr bwMode="auto">
          <a:xfrm>
            <a:off x="5940425" y="3856038"/>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FF0000"/>
                </a:solidFill>
                <a:latin typeface="Times New Roman" pitchFamily="18" charset="0"/>
              </a:rPr>
              <a:t>Inaccessible</a:t>
            </a:r>
          </a:p>
          <a:p>
            <a:r>
              <a:rPr lang="en-GB" sz="1600" b="1" i="0">
                <a:solidFill>
                  <a:srgbClr val="FF0000"/>
                </a:solidFill>
                <a:latin typeface="Times New Roman" pitchFamily="18" charset="0"/>
              </a:rPr>
              <a:t>Accessible</a:t>
            </a:r>
          </a:p>
        </p:txBody>
      </p:sp>
      <p:sp>
        <p:nvSpPr>
          <p:cNvPr id="989193" name="Freeform 9"/>
          <p:cNvSpPr>
            <a:spLocks/>
          </p:cNvSpPr>
          <p:nvPr/>
        </p:nvSpPr>
        <p:spPr bwMode="auto">
          <a:xfrm>
            <a:off x="1127125" y="1484313"/>
            <a:ext cx="4464050" cy="3529012"/>
          </a:xfrm>
          <a:custGeom>
            <a:avLst/>
            <a:gdLst>
              <a:gd name="T0" fmla="*/ 0 w 2812"/>
              <a:gd name="T1" fmla="*/ 2223 h 2223"/>
              <a:gd name="T2" fmla="*/ 28 w 2812"/>
              <a:gd name="T3" fmla="*/ 2029 h 2223"/>
              <a:gd name="T4" fmla="*/ 112 w 2812"/>
              <a:gd name="T5" fmla="*/ 1723 h 2223"/>
              <a:gd name="T6" fmla="*/ 172 w 2812"/>
              <a:gd name="T7" fmla="*/ 1591 h 2223"/>
              <a:gd name="T8" fmla="*/ 363 w 2812"/>
              <a:gd name="T9" fmla="*/ 1406 h 2223"/>
              <a:gd name="T10" fmla="*/ 726 w 2812"/>
              <a:gd name="T11" fmla="*/ 1180 h 2223"/>
              <a:gd name="T12" fmla="*/ 1588 w 2812"/>
              <a:gd name="T13" fmla="*/ 635 h 2223"/>
              <a:gd name="T14" fmla="*/ 2404 w 2812"/>
              <a:gd name="T15" fmla="*/ 182 h 2223"/>
              <a:gd name="T16" fmla="*/ 2812 w 2812"/>
              <a:gd name="T17"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2" h="2223">
                <a:moveTo>
                  <a:pt x="0" y="2223"/>
                </a:moveTo>
                <a:cubicBezTo>
                  <a:pt x="5" y="2191"/>
                  <a:pt x="9" y="2112"/>
                  <a:pt x="28" y="2029"/>
                </a:cubicBezTo>
                <a:cubicBezTo>
                  <a:pt x="47" y="1946"/>
                  <a:pt x="88" y="1796"/>
                  <a:pt x="112" y="1723"/>
                </a:cubicBezTo>
                <a:cubicBezTo>
                  <a:pt x="136" y="1650"/>
                  <a:pt x="130" y="1644"/>
                  <a:pt x="172" y="1591"/>
                </a:cubicBezTo>
                <a:cubicBezTo>
                  <a:pt x="214" y="1538"/>
                  <a:pt x="271" y="1474"/>
                  <a:pt x="363" y="1406"/>
                </a:cubicBezTo>
                <a:cubicBezTo>
                  <a:pt x="455" y="1338"/>
                  <a:pt x="522" y="1309"/>
                  <a:pt x="726" y="1180"/>
                </a:cubicBezTo>
                <a:cubicBezTo>
                  <a:pt x="930" y="1051"/>
                  <a:pt x="1308" y="801"/>
                  <a:pt x="1588" y="635"/>
                </a:cubicBezTo>
                <a:cubicBezTo>
                  <a:pt x="1868" y="469"/>
                  <a:pt x="2200" y="288"/>
                  <a:pt x="2404" y="182"/>
                </a:cubicBezTo>
                <a:cubicBezTo>
                  <a:pt x="2608" y="76"/>
                  <a:pt x="2744" y="30"/>
                  <a:pt x="2812" y="0"/>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9194" name="Text Box 10"/>
          <p:cNvSpPr txBox="1">
            <a:spLocks noChangeArrowheads="1"/>
          </p:cNvSpPr>
          <p:nvPr/>
        </p:nvSpPr>
        <p:spPr bwMode="auto">
          <a:xfrm>
            <a:off x="4335463" y="1408113"/>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33CC33"/>
                </a:solidFill>
                <a:latin typeface="Times New Roman" pitchFamily="18" charset="0"/>
              </a:rPr>
              <a:t>Relevant</a:t>
            </a:r>
          </a:p>
          <a:p>
            <a:r>
              <a:rPr lang="en-GB" sz="1600" b="1" i="0">
                <a:solidFill>
                  <a:srgbClr val="33CC33"/>
                </a:solidFill>
                <a:latin typeface="Times New Roman" pitchFamily="18" charset="0"/>
              </a:rPr>
              <a:t>            Irrelevant</a:t>
            </a:r>
          </a:p>
        </p:txBody>
      </p:sp>
      <p:sp>
        <p:nvSpPr>
          <p:cNvPr id="989195" name="Text Box 11"/>
          <p:cNvSpPr txBox="1">
            <a:spLocks noChangeArrowheads="1"/>
          </p:cNvSpPr>
          <p:nvPr/>
        </p:nvSpPr>
        <p:spPr bwMode="auto">
          <a:xfrm>
            <a:off x="2843213" y="5573713"/>
            <a:ext cx="31511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FF0000"/>
                </a:solidFill>
                <a:latin typeface="Times New Roman" pitchFamily="18" charset="0"/>
              </a:rPr>
              <a:t>Technological Constraints  </a:t>
            </a:r>
          </a:p>
          <a:p>
            <a:r>
              <a:rPr lang="en-GB" sz="2000" b="1" i="0">
                <a:solidFill>
                  <a:srgbClr val="33CC33"/>
                </a:solidFill>
                <a:latin typeface="Times New Roman" pitchFamily="18" charset="0"/>
              </a:rPr>
              <a:t>Fidelity Constraints</a:t>
            </a:r>
          </a:p>
          <a:p>
            <a:r>
              <a:rPr lang="en-GB" sz="2000" b="1" i="0">
                <a:solidFill>
                  <a:srgbClr val="0033CC"/>
                </a:solidFill>
                <a:latin typeface="Times New Roman" pitchFamily="18" charset="0"/>
              </a:rPr>
              <a:t>Knowledge Constraints</a:t>
            </a:r>
          </a:p>
          <a:p>
            <a:endParaRPr lang="en-GB" sz="2000" b="1" i="0">
              <a:solidFill>
                <a:srgbClr val="33CC33"/>
              </a:solidFill>
              <a:latin typeface="Times New Roman" pitchFamily="18" charset="0"/>
            </a:endParaRPr>
          </a:p>
        </p:txBody>
      </p:sp>
      <p:sp>
        <p:nvSpPr>
          <p:cNvPr id="989196" name="Text Box 12"/>
          <p:cNvSpPr txBox="1">
            <a:spLocks noChangeArrowheads="1"/>
          </p:cNvSpPr>
          <p:nvPr/>
        </p:nvSpPr>
        <p:spPr bwMode="auto">
          <a:xfrm>
            <a:off x="592138" y="1050925"/>
            <a:ext cx="200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Complex Models</a:t>
            </a:r>
          </a:p>
        </p:txBody>
      </p:sp>
      <p:sp>
        <p:nvSpPr>
          <p:cNvPr id="989197" name="Text Box 13"/>
          <p:cNvSpPr txBox="1">
            <a:spLocks noChangeArrowheads="1"/>
          </p:cNvSpPr>
          <p:nvPr/>
        </p:nvSpPr>
        <p:spPr bwMode="auto">
          <a:xfrm>
            <a:off x="688975" y="5264150"/>
            <a:ext cx="1782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000000"/>
                </a:solidFill>
                <a:latin typeface="Times New Roman" pitchFamily="18" charset="0"/>
              </a:rPr>
              <a:t>Simple Models</a:t>
            </a:r>
          </a:p>
        </p:txBody>
      </p:sp>
      <p:sp>
        <p:nvSpPr>
          <p:cNvPr id="989198" name="Text Box 14"/>
          <p:cNvSpPr txBox="1">
            <a:spLocks noChangeArrowheads="1"/>
          </p:cNvSpPr>
          <p:nvPr/>
        </p:nvSpPr>
        <p:spPr bwMode="auto">
          <a:xfrm>
            <a:off x="468313" y="1987550"/>
            <a:ext cx="71755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i="0">
                <a:solidFill>
                  <a:srgbClr val="000000"/>
                </a:solidFill>
                <a:latin typeface="Times New Roman" pitchFamily="18" charset="0"/>
              </a:rPr>
              <a:t>1000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10</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0.001</a:t>
            </a:r>
          </a:p>
          <a:p>
            <a:endParaRPr lang="en-GB" sz="1200" b="1" i="0">
              <a:solidFill>
                <a:srgbClr val="000000"/>
              </a:solidFill>
              <a:latin typeface="Times New Roman" pitchFamily="18" charset="0"/>
            </a:endParaRPr>
          </a:p>
          <a:p>
            <a:r>
              <a:rPr lang="en-GB" sz="1200" b="1" i="0">
                <a:solidFill>
                  <a:srgbClr val="000000"/>
                </a:solidFill>
                <a:latin typeface="Times New Roman" pitchFamily="18" charset="0"/>
              </a:rPr>
              <a:t>   0.0001</a:t>
            </a:r>
          </a:p>
        </p:txBody>
      </p:sp>
      <p:sp>
        <p:nvSpPr>
          <p:cNvPr id="989199" name="Text Box 15"/>
          <p:cNvSpPr txBox="1">
            <a:spLocks noChangeArrowheads="1"/>
          </p:cNvSpPr>
          <p:nvPr/>
        </p:nvSpPr>
        <p:spPr bwMode="auto">
          <a:xfrm rot="16200000">
            <a:off x="-388143" y="3004344"/>
            <a:ext cx="1408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Times New Roman" pitchFamily="18" charset="0"/>
              </a:rPr>
              <a:t>Run Time Ratio</a:t>
            </a:r>
          </a:p>
        </p:txBody>
      </p:sp>
      <p:sp>
        <p:nvSpPr>
          <p:cNvPr id="989200" name="Line 16"/>
          <p:cNvSpPr>
            <a:spLocks noChangeShapeType="1"/>
          </p:cNvSpPr>
          <p:nvPr/>
        </p:nvSpPr>
        <p:spPr bwMode="auto">
          <a:xfrm>
            <a:off x="4140200" y="1412875"/>
            <a:ext cx="0" cy="3671888"/>
          </a:xfrm>
          <a:prstGeom prst="line">
            <a:avLst/>
          </a:prstGeom>
          <a:noFill/>
          <a:ln w="38100">
            <a:solidFill>
              <a:srgbClr val="0033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sp>
        <p:nvSpPr>
          <p:cNvPr id="989201" name="Text Box 17"/>
          <p:cNvSpPr txBox="1">
            <a:spLocks noChangeArrowheads="1"/>
          </p:cNvSpPr>
          <p:nvPr/>
        </p:nvSpPr>
        <p:spPr bwMode="auto">
          <a:xfrm>
            <a:off x="4284663" y="2660650"/>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i="0">
                <a:solidFill>
                  <a:srgbClr val="0033CC"/>
                </a:solidFill>
                <a:latin typeface="Times New Roman" pitchFamily="18" charset="0"/>
              </a:rPr>
              <a:t>Prob(Big Surprise) &gt; 1 in 200</a:t>
            </a:r>
          </a:p>
        </p:txBody>
      </p:sp>
      <p:sp>
        <p:nvSpPr>
          <p:cNvPr id="989202" name="Text Box 18"/>
          <p:cNvSpPr txBox="1">
            <a:spLocks noChangeArrowheads="1"/>
          </p:cNvSpPr>
          <p:nvPr/>
        </p:nvSpPr>
        <p:spPr bwMode="auto">
          <a:xfrm>
            <a:off x="6443663" y="836613"/>
            <a:ext cx="2736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a:solidFill>
                  <a:srgbClr val="000000"/>
                </a:solidFill>
                <a:latin typeface="Times New Roman" pitchFamily="18" charset="0"/>
              </a:rPr>
              <a:t>There is some danger in first picking the lead time “required.”</a:t>
            </a:r>
          </a:p>
        </p:txBody>
      </p:sp>
      <p:grpSp>
        <p:nvGrpSpPr>
          <p:cNvPr id="989203" name="Group 19"/>
          <p:cNvGrpSpPr>
            <a:grpSpLocks/>
          </p:cNvGrpSpPr>
          <p:nvPr/>
        </p:nvGrpSpPr>
        <p:grpSpPr bwMode="auto">
          <a:xfrm>
            <a:off x="5629275" y="1557338"/>
            <a:ext cx="311150" cy="3959225"/>
            <a:chOff x="3546" y="981"/>
            <a:chExt cx="196" cy="2494"/>
          </a:xfrm>
        </p:grpSpPr>
        <p:sp>
          <p:nvSpPr>
            <p:cNvPr id="989204" name="Text Box 20"/>
            <p:cNvSpPr txBox="1">
              <a:spLocks noChangeArrowheads="1"/>
            </p:cNvSpPr>
            <p:nvPr/>
          </p:nvSpPr>
          <p:spPr bwMode="auto">
            <a:xfrm>
              <a:off x="3546" y="1865"/>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i="0">
                  <a:solidFill>
                    <a:srgbClr val="CC3300"/>
                  </a:solidFill>
                  <a:latin typeface="Times New Roman" pitchFamily="18" charset="0"/>
                </a:rPr>
                <a:t>x</a:t>
              </a:r>
            </a:p>
          </p:txBody>
        </p:sp>
        <p:sp>
          <p:nvSpPr>
            <p:cNvPr id="989205" name="Line 21"/>
            <p:cNvSpPr>
              <a:spLocks noChangeShapeType="1"/>
            </p:cNvSpPr>
            <p:nvPr/>
          </p:nvSpPr>
          <p:spPr bwMode="auto">
            <a:xfrm>
              <a:off x="3651" y="981"/>
              <a:ext cx="0" cy="2494"/>
            </a:xfrm>
            <a:prstGeom prst="line">
              <a:avLst/>
            </a:prstGeom>
            <a:noFill/>
            <a:ln w="952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endParaRPr>
            </a:p>
          </p:txBody>
        </p:sp>
      </p:grpSp>
      <p:sp>
        <p:nvSpPr>
          <p:cNvPr id="989206" name="Text Box 22"/>
          <p:cNvSpPr txBox="1">
            <a:spLocks noChangeArrowheads="1"/>
          </p:cNvSpPr>
          <p:nvPr/>
        </p:nvSpPr>
        <p:spPr bwMode="auto">
          <a:xfrm>
            <a:off x="6443663" y="1701800"/>
            <a:ext cx="2736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a:solidFill>
                  <a:srgbClr val="000000"/>
                </a:solidFill>
                <a:latin typeface="Times New Roman" pitchFamily="18" charset="0"/>
              </a:rPr>
              <a:t>Then finding an accessible level of complexity</a:t>
            </a:r>
          </a:p>
        </p:txBody>
      </p:sp>
      <p:sp>
        <p:nvSpPr>
          <p:cNvPr id="989207" name="Text Box 23"/>
          <p:cNvSpPr txBox="1">
            <a:spLocks noChangeArrowheads="1"/>
          </p:cNvSpPr>
          <p:nvPr/>
        </p:nvSpPr>
        <p:spPr bwMode="auto">
          <a:xfrm>
            <a:off x="5651500" y="4718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i="0">
                <a:solidFill>
                  <a:srgbClr val="CC3300"/>
                </a:solidFill>
                <a:latin typeface="Times New Roman" pitchFamily="18" charset="0"/>
              </a:rPr>
              <a:t>X</a:t>
            </a:r>
          </a:p>
        </p:txBody>
      </p:sp>
      <p:sp>
        <p:nvSpPr>
          <p:cNvPr id="989208" name="Text Box 24"/>
          <p:cNvSpPr txBox="1">
            <a:spLocks noChangeArrowheads="1"/>
          </p:cNvSpPr>
          <p:nvPr/>
        </p:nvSpPr>
        <p:spPr bwMode="auto">
          <a:xfrm>
            <a:off x="6443663" y="4654550"/>
            <a:ext cx="2736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b="1" i="0">
                <a:solidFill>
                  <a:srgbClr val="000000"/>
                </a:solidFill>
                <a:latin typeface="Times New Roman" pitchFamily="18" charset="0"/>
              </a:rPr>
              <a:t>And using ensembles to estimate “uncertainty” </a:t>
            </a:r>
            <a:r>
              <a:rPr lang="en-GB" sz="2000" b="1">
                <a:solidFill>
                  <a:srgbClr val="000000"/>
                </a:solidFill>
                <a:latin typeface="Times New Roman" pitchFamily="18" charset="0"/>
              </a:rPr>
              <a:t>within </a:t>
            </a:r>
            <a:r>
              <a:rPr lang="en-GB" sz="2000" b="1" i="0">
                <a:solidFill>
                  <a:srgbClr val="000000"/>
                </a:solidFill>
                <a:latin typeface="Times New Roman" pitchFamily="18" charset="0"/>
              </a:rPr>
              <a:t>an irrelevant model.</a:t>
            </a:r>
          </a:p>
        </p:txBody>
      </p:sp>
      <p:sp>
        <p:nvSpPr>
          <p:cNvPr id="2" name="Oval 1"/>
          <p:cNvSpPr/>
          <p:nvPr/>
        </p:nvSpPr>
        <p:spPr>
          <a:xfrm>
            <a:off x="1845370" y="3248819"/>
            <a:ext cx="278358" cy="266899"/>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40000"/>
                  <a:lumOff val="60000"/>
                </a:schemeClr>
              </a:solidFill>
            </a:endParaRPr>
          </a:p>
        </p:txBody>
      </p:sp>
      <p:grpSp>
        <p:nvGrpSpPr>
          <p:cNvPr id="6" name="Group 5"/>
          <p:cNvGrpSpPr/>
          <p:nvPr/>
        </p:nvGrpSpPr>
        <p:grpSpPr>
          <a:xfrm>
            <a:off x="1708356" y="3586163"/>
            <a:ext cx="1650794" cy="1215716"/>
            <a:chOff x="1708356" y="3586163"/>
            <a:chExt cx="1650794" cy="1215716"/>
          </a:xfrm>
        </p:grpSpPr>
        <p:sp>
          <p:nvSpPr>
            <p:cNvPr id="3" name="TextBox 2"/>
            <p:cNvSpPr txBox="1"/>
            <p:nvPr/>
          </p:nvSpPr>
          <p:spPr>
            <a:xfrm>
              <a:off x="1708356" y="4340214"/>
              <a:ext cx="1650794" cy="461665"/>
            </a:xfrm>
            <a:prstGeom prst="rect">
              <a:avLst/>
            </a:prstGeom>
            <a:solidFill>
              <a:schemeClr val="accent4"/>
            </a:solidFill>
          </p:spPr>
          <p:txBody>
            <a:bodyPr wrap="square" rtlCol="0">
              <a:spAutoFit/>
            </a:bodyPr>
            <a:lstStyle/>
            <a:p>
              <a:r>
                <a:rPr lang="en-GB" sz="1200" b="1" i="0" dirty="0" smtClean="0">
                  <a:solidFill>
                    <a:schemeClr val="tx2">
                      <a:lumMod val="40000"/>
                      <a:lumOff val="60000"/>
                    </a:schemeClr>
                  </a:solidFill>
                </a:rPr>
                <a:t>The Policy Relevant Frontier is Here</a:t>
              </a:r>
              <a:endParaRPr lang="en-GB" sz="1200" b="1" i="0" dirty="0">
                <a:solidFill>
                  <a:schemeClr val="tx2">
                    <a:lumMod val="40000"/>
                    <a:lumOff val="60000"/>
                  </a:schemeClr>
                </a:solidFill>
              </a:endParaRPr>
            </a:p>
          </p:txBody>
        </p:sp>
        <p:cxnSp>
          <p:nvCxnSpPr>
            <p:cNvPr id="5" name="Straight Arrow Connector 4"/>
            <p:cNvCxnSpPr/>
            <p:nvPr/>
          </p:nvCxnSpPr>
          <p:spPr>
            <a:xfrm flipH="1" flipV="1">
              <a:off x="2123728" y="3586163"/>
              <a:ext cx="478185" cy="7540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3820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92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9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92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92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206" grpId="0"/>
      <p:bldP spid="989207" grpId="0"/>
      <p:bldP spid="989208"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467544" y="799544"/>
            <a:ext cx="7921183"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dirty="0" smtClean="0"/>
              <a:t>Thompson (1957) investigated  the improvement of US weather forecasting  as a resource allocation problem. </a:t>
            </a:r>
            <a:endParaRPr lang="en-GB" dirty="0"/>
          </a:p>
          <a:p>
            <a:pPr eaLnBrk="1" hangingPunct="1"/>
            <a:endParaRPr lang="en-GB" sz="100" dirty="0" smtClean="0"/>
          </a:p>
          <a:p>
            <a:pPr eaLnBrk="1" hangingPunct="1"/>
            <a:r>
              <a:rPr lang="en-GB" dirty="0" smtClean="0"/>
              <a:t>How should  a given investment be spread between:</a:t>
            </a:r>
          </a:p>
          <a:p>
            <a:pPr marL="342900" indent="-342900" eaLnBrk="1" hangingPunct="1">
              <a:buAutoNum type="alphaLcParenBoth"/>
            </a:pPr>
            <a:r>
              <a:rPr lang="en-GB" dirty="0" smtClean="0"/>
              <a:t>better </a:t>
            </a:r>
            <a:r>
              <a:rPr lang="en-GB" dirty="0" err="1" smtClean="0"/>
              <a:t>obs</a:t>
            </a:r>
            <a:r>
              <a:rPr lang="en-GB" dirty="0" smtClean="0"/>
              <a:t>, (b) better theory, (c) faster computers?</a:t>
            </a:r>
          </a:p>
          <a:p>
            <a:pPr eaLnBrk="1" hangingPunct="1"/>
            <a:r>
              <a:rPr lang="en-GB" b="1" i="0" dirty="0" smtClean="0">
                <a:solidFill>
                  <a:srgbClr val="FF0000"/>
                </a:solidFill>
              </a:rPr>
              <a:t>Today we face additional options along with model complexity per se:</a:t>
            </a:r>
            <a:endParaRPr lang="en-GB" b="1" i="0" dirty="0">
              <a:solidFill>
                <a:srgbClr val="FF0000"/>
              </a:solidFill>
            </a:endParaRPr>
          </a:p>
        </p:txBody>
      </p:sp>
      <p:sp>
        <p:nvSpPr>
          <p:cNvPr id="10243" name="Rectangle 2"/>
          <p:cNvSpPr>
            <a:spLocks noChangeArrowheads="1"/>
          </p:cNvSpPr>
          <p:nvPr/>
        </p:nvSpPr>
        <p:spPr bwMode="auto">
          <a:xfrm>
            <a:off x="107505" y="404813"/>
            <a:ext cx="9036496"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A Resource Allocation Methodology for Forecasting</a:t>
            </a:r>
          </a:p>
        </p:txBody>
      </p:sp>
      <p:sp>
        <p:nvSpPr>
          <p:cNvPr id="4" name="Text Box 3"/>
          <p:cNvSpPr txBox="1">
            <a:spLocks noChangeArrowheads="1"/>
          </p:cNvSpPr>
          <p:nvPr/>
        </p:nvSpPr>
        <p:spPr bwMode="auto">
          <a:xfrm>
            <a:off x="322264" y="2204864"/>
            <a:ext cx="8713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i="0">
              <a:solidFill>
                <a:srgbClr val="000000"/>
              </a:solidFill>
              <a:latin typeface="Times New Roman" pitchFamily="18" charset="0"/>
            </a:endParaRPr>
          </a:p>
        </p:txBody>
      </p:sp>
      <p:sp>
        <p:nvSpPr>
          <p:cNvPr id="5" name="Rectangle 5"/>
          <p:cNvSpPr>
            <a:spLocks noChangeArrowheads="1"/>
          </p:cNvSpPr>
          <p:nvPr/>
        </p:nvSpPr>
        <p:spPr bwMode="auto">
          <a:xfrm>
            <a:off x="-36512" y="2852142"/>
            <a:ext cx="7632701" cy="5113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latin typeface="Times New Roman" pitchFamily="18" charset="0"/>
            </a:endParaRPr>
          </a:p>
        </p:txBody>
      </p:sp>
      <p:sp>
        <p:nvSpPr>
          <p:cNvPr id="6" name="Line 6"/>
          <p:cNvSpPr>
            <a:spLocks noChangeShapeType="1"/>
          </p:cNvSpPr>
          <p:nvPr/>
        </p:nvSpPr>
        <p:spPr bwMode="auto">
          <a:xfrm>
            <a:off x="971551" y="2564904"/>
            <a:ext cx="0" cy="4176117"/>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7" name="Line 7"/>
          <p:cNvSpPr>
            <a:spLocks noChangeShapeType="1"/>
          </p:cNvSpPr>
          <p:nvPr/>
        </p:nvSpPr>
        <p:spPr bwMode="auto">
          <a:xfrm>
            <a:off x="755650" y="6237312"/>
            <a:ext cx="745676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8" name="Text Box 8"/>
          <p:cNvSpPr txBox="1">
            <a:spLocks noChangeArrowheads="1"/>
          </p:cNvSpPr>
          <p:nvPr/>
        </p:nvSpPr>
        <p:spPr bwMode="auto">
          <a:xfrm>
            <a:off x="3563889" y="6165304"/>
            <a:ext cx="3004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Increasing Real-time Cost</a:t>
            </a:r>
            <a:endParaRPr lang="en-GB" sz="2000" b="1" i="0" dirty="0">
              <a:solidFill>
                <a:srgbClr val="000000"/>
              </a:solidFill>
              <a:latin typeface="Times New Roman" pitchFamily="18" charset="0"/>
            </a:endParaRPr>
          </a:p>
        </p:txBody>
      </p:sp>
      <p:sp>
        <p:nvSpPr>
          <p:cNvPr id="9" name="Text Box 11"/>
          <p:cNvSpPr txBox="1">
            <a:spLocks noChangeArrowheads="1"/>
          </p:cNvSpPr>
          <p:nvPr/>
        </p:nvSpPr>
        <p:spPr bwMode="auto">
          <a:xfrm>
            <a:off x="373615" y="2564904"/>
            <a:ext cx="45397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100</a:t>
            </a: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a:t>
            </a: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a:t>
            </a: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p:txBody>
      </p:sp>
      <p:sp>
        <p:nvSpPr>
          <p:cNvPr id="10" name="Text Box 12"/>
          <p:cNvSpPr txBox="1">
            <a:spLocks noChangeArrowheads="1"/>
          </p:cNvSpPr>
          <p:nvPr/>
        </p:nvSpPr>
        <p:spPr bwMode="auto">
          <a:xfrm rot="-5400000">
            <a:off x="-482464" y="4234993"/>
            <a:ext cx="15800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Value Added</a:t>
            </a:r>
            <a:endParaRPr lang="en-GB" sz="2000" b="1" i="0" dirty="0">
              <a:solidFill>
                <a:srgbClr val="000000"/>
              </a:solidFill>
              <a:latin typeface="Times New Roman" pitchFamily="18" charset="0"/>
            </a:endParaRPr>
          </a:p>
        </p:txBody>
      </p:sp>
      <p:sp>
        <p:nvSpPr>
          <p:cNvPr id="11" name="Text Box 17"/>
          <p:cNvSpPr txBox="1">
            <a:spLocks noChangeArrowheads="1"/>
          </p:cNvSpPr>
          <p:nvPr/>
        </p:nvSpPr>
        <p:spPr bwMode="auto">
          <a:xfrm>
            <a:off x="5096503" y="4437112"/>
            <a:ext cx="3651962"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FF0000"/>
                </a:solidFill>
                <a:latin typeface="Times New Roman" pitchFamily="18" charset="0"/>
              </a:rPr>
              <a:t>OBS Coverage  (Gaps in Space)</a:t>
            </a:r>
            <a:endParaRPr lang="en-GB" sz="2000" b="1" i="0" dirty="0">
              <a:solidFill>
                <a:srgbClr val="FF0000"/>
              </a:solidFill>
              <a:latin typeface="Times New Roman" pitchFamily="18" charset="0"/>
            </a:endParaRPr>
          </a:p>
          <a:p>
            <a:pPr eaLnBrk="1" hangingPunct="1"/>
            <a:r>
              <a:rPr lang="en-GB" sz="2000" b="1" i="0" dirty="0" smtClean="0">
                <a:solidFill>
                  <a:srgbClr val="33CC33"/>
                </a:solidFill>
                <a:latin typeface="Times New Roman" pitchFamily="18" charset="0"/>
              </a:rPr>
              <a:t>OBS Precision   (Noise level)</a:t>
            </a:r>
          </a:p>
          <a:p>
            <a:pPr eaLnBrk="1" hangingPunct="1"/>
            <a:r>
              <a:rPr lang="en-GB" sz="2000" b="1" i="0" dirty="0" smtClean="0">
                <a:solidFill>
                  <a:srgbClr val="0070C0"/>
                </a:solidFill>
                <a:latin typeface="Times New Roman" pitchFamily="18" charset="0"/>
              </a:rPr>
              <a:t>Ensemble Size</a:t>
            </a:r>
            <a:endParaRPr lang="en-GB" sz="2000" b="1" i="0" dirty="0">
              <a:solidFill>
                <a:srgbClr val="0070C0"/>
              </a:solidFill>
              <a:latin typeface="Times New Roman" pitchFamily="18" charset="0"/>
            </a:endParaRPr>
          </a:p>
          <a:p>
            <a:pPr eaLnBrk="1" hangingPunct="1"/>
            <a:r>
              <a:rPr lang="en-GB" sz="2000" b="1" i="0" dirty="0" smtClean="0">
                <a:solidFill>
                  <a:srgbClr val="FFC000"/>
                </a:solidFill>
                <a:latin typeface="Times New Roman" pitchFamily="18" charset="0"/>
              </a:rPr>
              <a:t>Data Assimilation Complexity</a:t>
            </a:r>
          </a:p>
          <a:p>
            <a:pPr eaLnBrk="1" hangingPunct="1"/>
            <a:r>
              <a:rPr lang="en-GB" sz="2000" b="1" i="0" dirty="0">
                <a:solidFill>
                  <a:srgbClr val="FFC000"/>
                </a:solidFill>
                <a:latin typeface="Times New Roman" pitchFamily="18" charset="0"/>
              </a:rPr>
              <a:t> </a:t>
            </a:r>
            <a:r>
              <a:rPr lang="en-GB" sz="2000" b="1" i="0" dirty="0" smtClean="0">
                <a:solidFill>
                  <a:srgbClr val="FFC000"/>
                </a:solidFill>
                <a:latin typeface="Times New Roman" pitchFamily="18" charset="0"/>
              </a:rPr>
              <a:t>  </a:t>
            </a:r>
            <a:r>
              <a:rPr lang="en-GB" sz="2000" b="1" i="0" dirty="0" smtClean="0">
                <a:latin typeface="Times New Roman" pitchFamily="18" charset="0"/>
              </a:rPr>
              <a:t>… your favourite here …</a:t>
            </a:r>
            <a:endParaRPr lang="en-GB" sz="2000" b="1" i="0" dirty="0">
              <a:latin typeface="Times New Roman" pitchFamily="18" charset="0"/>
            </a:endParaRPr>
          </a:p>
        </p:txBody>
      </p:sp>
      <p:grpSp>
        <p:nvGrpSpPr>
          <p:cNvPr id="12" name="Group 11"/>
          <p:cNvGrpSpPr/>
          <p:nvPr/>
        </p:nvGrpSpPr>
        <p:grpSpPr>
          <a:xfrm>
            <a:off x="943972" y="2204864"/>
            <a:ext cx="7125536" cy="3476175"/>
            <a:chOff x="943971" y="1340768"/>
            <a:chExt cx="7125536" cy="3476175"/>
          </a:xfrm>
        </p:grpSpPr>
        <p:sp>
          <p:nvSpPr>
            <p:cNvPr id="13" name="Line 18"/>
            <p:cNvSpPr>
              <a:spLocks noChangeShapeType="1"/>
            </p:cNvSpPr>
            <p:nvPr/>
          </p:nvSpPr>
          <p:spPr bwMode="auto">
            <a:xfrm>
              <a:off x="4788024" y="1340768"/>
              <a:ext cx="0" cy="637684"/>
            </a:xfrm>
            <a:prstGeom prst="line">
              <a:avLst/>
            </a:prstGeom>
            <a:noFill/>
            <a:ln w="381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4" name="Text Box 25"/>
            <p:cNvSpPr txBox="1">
              <a:spLocks noChangeArrowheads="1"/>
            </p:cNvSpPr>
            <p:nvPr/>
          </p:nvSpPr>
          <p:spPr bwMode="auto">
            <a:xfrm>
              <a:off x="3545885" y="1794302"/>
              <a:ext cx="9541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33CC"/>
                  </a:solidFill>
                  <a:latin typeface="Times New Roman" pitchFamily="18" charset="0"/>
                </a:rPr>
                <a:t>ENS size</a:t>
              </a:r>
              <a:endParaRPr lang="en-GB" sz="1600" b="1" i="0" dirty="0">
                <a:solidFill>
                  <a:srgbClr val="0033CC"/>
                </a:solidFill>
                <a:latin typeface="Times New Roman" pitchFamily="18" charset="0"/>
              </a:endParaRPr>
            </a:p>
          </p:txBody>
        </p:sp>
        <p:sp>
          <p:nvSpPr>
            <p:cNvPr id="15" name="Freeform 15"/>
            <p:cNvSpPr>
              <a:spLocks/>
            </p:cNvSpPr>
            <p:nvPr/>
          </p:nvSpPr>
          <p:spPr bwMode="auto">
            <a:xfrm>
              <a:off x="943971" y="1484785"/>
              <a:ext cx="7125536" cy="333215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58"/>
                <a:gd name="connsiteY0" fmla="*/ 12418 h 12418"/>
                <a:gd name="connsiteX1" fmla="*/ 256 w 10058"/>
                <a:gd name="connsiteY1" fmla="*/ 8522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867 w 10058"/>
                <a:gd name="connsiteY2" fmla="*/ 5567 h 12418"/>
                <a:gd name="connsiteX3" fmla="*/ 2004 w 10058"/>
                <a:gd name="connsiteY3" fmla="*/ 4245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61 w 10058"/>
                <a:gd name="connsiteY5" fmla="*/ 1217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42 w 10058"/>
                <a:gd name="connsiteY5" fmla="*/ 963 h 12418"/>
                <a:gd name="connsiteX6" fmla="*/ 5375 w 10058"/>
                <a:gd name="connsiteY6" fmla="*/ 768 h 12418"/>
                <a:gd name="connsiteX7" fmla="*/ 9935 w 10058"/>
                <a:gd name="connsiteY7" fmla="*/ 342 h 12418"/>
                <a:gd name="connsiteX8" fmla="*/ 10058 w 10058"/>
                <a:gd name="connsiteY8" fmla="*/ 384 h 1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 h="12418">
                  <a:moveTo>
                    <a:pt x="0" y="12418"/>
                  </a:moveTo>
                  <a:cubicBezTo>
                    <a:pt x="11" y="12228"/>
                    <a:pt x="208" y="9817"/>
                    <a:pt x="352" y="8675"/>
                  </a:cubicBezTo>
                  <a:cubicBezTo>
                    <a:pt x="496" y="7533"/>
                    <a:pt x="653" y="6365"/>
                    <a:pt x="867" y="5567"/>
                  </a:cubicBezTo>
                  <a:cubicBezTo>
                    <a:pt x="1081" y="4769"/>
                    <a:pt x="1273" y="4501"/>
                    <a:pt x="1638" y="3889"/>
                  </a:cubicBezTo>
                  <a:cubicBezTo>
                    <a:pt x="2003" y="3277"/>
                    <a:pt x="2605" y="2383"/>
                    <a:pt x="3056" y="1895"/>
                  </a:cubicBezTo>
                  <a:cubicBezTo>
                    <a:pt x="3507" y="1407"/>
                    <a:pt x="3956" y="1151"/>
                    <a:pt x="4342" y="963"/>
                  </a:cubicBezTo>
                  <a:cubicBezTo>
                    <a:pt x="4729" y="775"/>
                    <a:pt x="5027" y="964"/>
                    <a:pt x="5375" y="768"/>
                  </a:cubicBezTo>
                  <a:cubicBezTo>
                    <a:pt x="5723" y="572"/>
                    <a:pt x="9488" y="448"/>
                    <a:pt x="9935" y="342"/>
                  </a:cubicBezTo>
                  <a:cubicBezTo>
                    <a:pt x="10114" y="-529"/>
                    <a:pt x="9906" y="562"/>
                    <a:pt x="10058" y="384"/>
                  </a:cubicBezTo>
                </a:path>
              </a:pathLst>
            </a:custGeom>
            <a:noFill/>
            <a:ln w="57150" cap="rnd" cmpd="sng">
              <a:solidFill>
                <a:srgbClr val="0070C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16" name="Group 15"/>
          <p:cNvGrpSpPr/>
          <p:nvPr/>
        </p:nvGrpSpPr>
        <p:grpSpPr>
          <a:xfrm>
            <a:off x="928334" y="2503284"/>
            <a:ext cx="7357198" cy="3179207"/>
            <a:chOff x="928333" y="1639188"/>
            <a:chExt cx="7357198" cy="3179207"/>
          </a:xfrm>
        </p:grpSpPr>
        <p:sp>
          <p:nvSpPr>
            <p:cNvPr id="17" name="Freeform 15"/>
            <p:cNvSpPr>
              <a:spLocks/>
            </p:cNvSpPr>
            <p:nvPr/>
          </p:nvSpPr>
          <p:spPr bwMode="auto">
            <a:xfrm>
              <a:off x="928333" y="1772817"/>
              <a:ext cx="7357198" cy="3045578"/>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385"/>
                <a:gd name="connsiteY0" fmla="*/ 11350 h 11350"/>
                <a:gd name="connsiteX1" fmla="*/ 583 w 10385"/>
                <a:gd name="connsiteY1" fmla="*/ 8522 h 11350"/>
                <a:gd name="connsiteX2" fmla="*/ 785 w 10385"/>
                <a:gd name="connsiteY2" fmla="*/ 6801 h 11350"/>
                <a:gd name="connsiteX3" fmla="*/ 1194 w 10385"/>
                <a:gd name="connsiteY3" fmla="*/ 5567 h 11350"/>
                <a:gd name="connsiteX4" fmla="*/ 2331 w 10385"/>
                <a:gd name="connsiteY4" fmla="*/ 4245 h 11350"/>
                <a:gd name="connsiteX5" fmla="*/ 3422 w 10385"/>
                <a:gd name="connsiteY5" fmla="*/ 3167 h 11350"/>
                <a:gd name="connsiteX6" fmla="*/ 4881 w 10385"/>
                <a:gd name="connsiteY6" fmla="*/ 1471 h 11350"/>
                <a:gd name="connsiteX7" fmla="*/ 5702 w 10385"/>
                <a:gd name="connsiteY7" fmla="*/ 768 h 11350"/>
                <a:gd name="connsiteX8" fmla="*/ 10262 w 10385"/>
                <a:gd name="connsiteY8" fmla="*/ 342 h 11350"/>
                <a:gd name="connsiteX9" fmla="*/ 10385 w 10385"/>
                <a:gd name="connsiteY9" fmla="*/ 384 h 11350"/>
                <a:gd name="connsiteX0" fmla="*/ 0 w 10385"/>
                <a:gd name="connsiteY0" fmla="*/ 11350 h 11350"/>
                <a:gd name="connsiteX1" fmla="*/ 583 w 10385"/>
                <a:gd name="connsiteY1" fmla="*/ 8522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194 w 10385"/>
                <a:gd name="connsiteY2" fmla="*/ 5567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331 w 10385"/>
                <a:gd name="connsiteY3" fmla="*/ 4245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422 w 10385"/>
                <a:gd name="connsiteY4" fmla="*/ 3167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4881 w 10385"/>
                <a:gd name="connsiteY5" fmla="*/ 1471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10262 w 10385"/>
                <a:gd name="connsiteY7" fmla="*/ 342 h 11350"/>
                <a:gd name="connsiteX8" fmla="*/ 10385 w 10385"/>
                <a:gd name="connsiteY8"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702 w 10385"/>
                <a:gd name="connsiteY6" fmla="*/ 768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5798 w 10385"/>
                <a:gd name="connsiteY7" fmla="*/ 768 h 11350"/>
                <a:gd name="connsiteX8" fmla="*/ 6453 w 10385"/>
                <a:gd name="connsiteY8" fmla="*/ 565 h 11350"/>
                <a:gd name="connsiteX9" fmla="*/ 10262 w 10385"/>
                <a:gd name="connsiteY9" fmla="*/ 342 h 11350"/>
                <a:gd name="connsiteX10" fmla="*/ 10385 w 10385"/>
                <a:gd name="connsiteY10"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72 w 10385"/>
                <a:gd name="connsiteY6" fmla="*/ 1124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3711 w 10385"/>
                <a:gd name="connsiteY4" fmla="*/ 3930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914 w 10385"/>
                <a:gd name="connsiteY6" fmla="*/ 1073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2832 w 10385"/>
                <a:gd name="connsiteY3" fmla="*/ 5771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71 w 10385"/>
                <a:gd name="connsiteY3" fmla="*/ 5822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907 w 10385"/>
                <a:gd name="connsiteY2" fmla="*/ 7703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 name="connsiteX0" fmla="*/ 0 w 10385"/>
                <a:gd name="connsiteY0" fmla="*/ 11350 h 11350"/>
                <a:gd name="connsiteX1" fmla="*/ 988 w 10385"/>
                <a:gd name="connsiteY1" fmla="*/ 9539 h 11350"/>
                <a:gd name="connsiteX2" fmla="*/ 1580 w 10385"/>
                <a:gd name="connsiteY2" fmla="*/ 7245 h 11350"/>
                <a:gd name="connsiteX3" fmla="*/ 3352 w 10385"/>
                <a:gd name="connsiteY3" fmla="*/ 5313 h 11350"/>
                <a:gd name="connsiteX4" fmla="*/ 4520 w 10385"/>
                <a:gd name="connsiteY4" fmla="*/ 3421 h 11350"/>
                <a:gd name="connsiteX5" fmla="*/ 5228 w 10385"/>
                <a:gd name="connsiteY5" fmla="*/ 1674 h 11350"/>
                <a:gd name="connsiteX6" fmla="*/ 5798 w 10385"/>
                <a:gd name="connsiteY6" fmla="*/ 870 h 11350"/>
                <a:gd name="connsiteX7" fmla="*/ 6453 w 10385"/>
                <a:gd name="connsiteY7" fmla="*/ 565 h 11350"/>
                <a:gd name="connsiteX8" fmla="*/ 10262 w 10385"/>
                <a:gd name="connsiteY8" fmla="*/ 342 h 11350"/>
                <a:gd name="connsiteX9" fmla="*/ 10385 w 10385"/>
                <a:gd name="connsiteY9" fmla="*/ 384 h 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5" h="11350">
                  <a:moveTo>
                    <a:pt x="0" y="11350"/>
                  </a:moveTo>
                  <a:cubicBezTo>
                    <a:pt x="11" y="11160"/>
                    <a:pt x="725" y="10223"/>
                    <a:pt x="988" y="9539"/>
                  </a:cubicBezTo>
                  <a:cubicBezTo>
                    <a:pt x="1251" y="8855"/>
                    <a:pt x="1186" y="7949"/>
                    <a:pt x="1580" y="7245"/>
                  </a:cubicBezTo>
                  <a:cubicBezTo>
                    <a:pt x="1974" y="6541"/>
                    <a:pt x="2862" y="5950"/>
                    <a:pt x="3352" y="5313"/>
                  </a:cubicBezTo>
                  <a:cubicBezTo>
                    <a:pt x="3842" y="4676"/>
                    <a:pt x="4207" y="4027"/>
                    <a:pt x="4520" y="3421"/>
                  </a:cubicBezTo>
                  <a:cubicBezTo>
                    <a:pt x="4833" y="2815"/>
                    <a:pt x="5015" y="2099"/>
                    <a:pt x="5228" y="1674"/>
                  </a:cubicBezTo>
                  <a:cubicBezTo>
                    <a:pt x="5441" y="1249"/>
                    <a:pt x="5594" y="1055"/>
                    <a:pt x="5798" y="870"/>
                  </a:cubicBezTo>
                  <a:cubicBezTo>
                    <a:pt x="6002" y="685"/>
                    <a:pt x="5738" y="695"/>
                    <a:pt x="6453" y="565"/>
                  </a:cubicBezTo>
                  <a:cubicBezTo>
                    <a:pt x="7174" y="486"/>
                    <a:pt x="9494" y="389"/>
                    <a:pt x="10262" y="342"/>
                  </a:cubicBezTo>
                  <a:cubicBezTo>
                    <a:pt x="10441" y="-529"/>
                    <a:pt x="10233" y="562"/>
                    <a:pt x="10385" y="384"/>
                  </a:cubicBezTo>
                </a:path>
              </a:pathLst>
            </a:custGeom>
            <a:noFill/>
            <a:ln w="57150" cap="rnd" cmpd="sng">
              <a:solidFill>
                <a:srgbClr val="33CC33"/>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8" name="Text Box 25"/>
            <p:cNvSpPr txBox="1">
              <a:spLocks noChangeArrowheads="1"/>
            </p:cNvSpPr>
            <p:nvPr/>
          </p:nvSpPr>
          <p:spPr bwMode="auto">
            <a:xfrm>
              <a:off x="2555776" y="3522494"/>
              <a:ext cx="1453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B050"/>
                  </a:solidFill>
                  <a:latin typeface="Times New Roman" pitchFamily="18" charset="0"/>
                </a:rPr>
                <a:t>OBS Precision</a:t>
              </a:r>
              <a:endParaRPr lang="en-GB" sz="1600" b="1" i="0" dirty="0">
                <a:solidFill>
                  <a:srgbClr val="00B050"/>
                </a:solidFill>
                <a:latin typeface="Times New Roman" pitchFamily="18" charset="0"/>
              </a:endParaRPr>
            </a:p>
          </p:txBody>
        </p:sp>
        <p:sp>
          <p:nvSpPr>
            <p:cNvPr id="19" name="Line 18"/>
            <p:cNvSpPr>
              <a:spLocks noChangeShapeType="1"/>
            </p:cNvSpPr>
            <p:nvPr/>
          </p:nvSpPr>
          <p:spPr bwMode="auto">
            <a:xfrm>
              <a:off x="5364088" y="1639188"/>
              <a:ext cx="0" cy="637684"/>
            </a:xfrm>
            <a:prstGeom prst="line">
              <a:avLst/>
            </a:prstGeom>
            <a:noFill/>
            <a:ln w="38100">
              <a:solidFill>
                <a:srgbClr val="33CC3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20" name="Group 19"/>
          <p:cNvGrpSpPr/>
          <p:nvPr/>
        </p:nvGrpSpPr>
        <p:grpSpPr>
          <a:xfrm>
            <a:off x="933897" y="3079348"/>
            <a:ext cx="7278521" cy="2642529"/>
            <a:chOff x="933896" y="2215252"/>
            <a:chExt cx="7278521" cy="2642529"/>
          </a:xfrm>
        </p:grpSpPr>
        <p:sp>
          <p:nvSpPr>
            <p:cNvPr id="21" name="Text Box 10"/>
            <p:cNvSpPr txBox="1">
              <a:spLocks noChangeArrowheads="1"/>
            </p:cNvSpPr>
            <p:nvPr/>
          </p:nvSpPr>
          <p:spPr bwMode="auto">
            <a:xfrm>
              <a:off x="2765474" y="4293096"/>
              <a:ext cx="13883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i="0" dirty="0" smtClean="0">
                  <a:solidFill>
                    <a:srgbClr val="FFC000"/>
                  </a:solidFill>
                  <a:latin typeface="Times New Roman" pitchFamily="18" charset="0"/>
                </a:rPr>
                <a:t>DA Scheme(s)</a:t>
              </a:r>
              <a:endParaRPr lang="en-GB" sz="1600" i="0" dirty="0">
                <a:solidFill>
                  <a:srgbClr val="FFC000"/>
                </a:solidFill>
                <a:latin typeface="Times New Roman" pitchFamily="18" charset="0"/>
              </a:endParaRPr>
            </a:p>
          </p:txBody>
        </p:sp>
        <p:sp>
          <p:nvSpPr>
            <p:cNvPr id="22" name="Freeform 15"/>
            <p:cNvSpPr>
              <a:spLocks/>
            </p:cNvSpPr>
            <p:nvPr/>
          </p:nvSpPr>
          <p:spPr bwMode="auto">
            <a:xfrm>
              <a:off x="933896" y="2385239"/>
              <a:ext cx="7278521" cy="247254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974 w 10993"/>
                <a:gd name="connsiteY0" fmla="*/ 10078 h 10078"/>
                <a:gd name="connsiteX1" fmla="*/ 1191 w 10993"/>
                <a:gd name="connsiteY1" fmla="*/ 8522 h 10078"/>
                <a:gd name="connsiteX2" fmla="*/ 6 w 10993"/>
                <a:gd name="connsiteY2" fmla="*/ 6547 h 10078"/>
                <a:gd name="connsiteX3" fmla="*/ 1802 w 10993"/>
                <a:gd name="connsiteY3" fmla="*/ 5567 h 10078"/>
                <a:gd name="connsiteX4" fmla="*/ 2939 w 10993"/>
                <a:gd name="connsiteY4" fmla="*/ 4245 h 10078"/>
                <a:gd name="connsiteX5" fmla="*/ 4030 w 10993"/>
                <a:gd name="connsiteY5" fmla="*/ 3167 h 10078"/>
                <a:gd name="connsiteX6" fmla="*/ 5489 w 10993"/>
                <a:gd name="connsiteY6" fmla="*/ 1471 h 10078"/>
                <a:gd name="connsiteX7" fmla="*/ 6310 w 10993"/>
                <a:gd name="connsiteY7" fmla="*/ 768 h 10078"/>
                <a:gd name="connsiteX8" fmla="*/ 10870 w 10993"/>
                <a:gd name="connsiteY8" fmla="*/ 342 h 10078"/>
                <a:gd name="connsiteX9" fmla="*/ 10993 w 10993"/>
                <a:gd name="connsiteY9" fmla="*/ 384 h 10078"/>
                <a:gd name="connsiteX0" fmla="*/ 982 w 11001"/>
                <a:gd name="connsiteY0" fmla="*/ 10078 h 10078"/>
                <a:gd name="connsiteX1" fmla="*/ 14 w 11001"/>
                <a:gd name="connsiteY1" fmla="*/ 6547 h 10078"/>
                <a:gd name="connsiteX2" fmla="*/ 1810 w 11001"/>
                <a:gd name="connsiteY2" fmla="*/ 5567 h 10078"/>
                <a:gd name="connsiteX3" fmla="*/ 2947 w 11001"/>
                <a:gd name="connsiteY3" fmla="*/ 4245 h 10078"/>
                <a:gd name="connsiteX4" fmla="*/ 4038 w 11001"/>
                <a:gd name="connsiteY4" fmla="*/ 3167 h 10078"/>
                <a:gd name="connsiteX5" fmla="*/ 5497 w 11001"/>
                <a:gd name="connsiteY5" fmla="*/ 1471 h 10078"/>
                <a:gd name="connsiteX6" fmla="*/ 6318 w 11001"/>
                <a:gd name="connsiteY6" fmla="*/ 768 h 10078"/>
                <a:gd name="connsiteX7" fmla="*/ 10878 w 11001"/>
                <a:gd name="connsiteY7" fmla="*/ 342 h 10078"/>
                <a:gd name="connsiteX8" fmla="*/ 11001 w 11001"/>
                <a:gd name="connsiteY8" fmla="*/ 384 h 10078"/>
                <a:gd name="connsiteX0" fmla="*/ 0 w 10987"/>
                <a:gd name="connsiteY0" fmla="*/ 6547 h 6547"/>
                <a:gd name="connsiteX1" fmla="*/ 1796 w 10987"/>
                <a:gd name="connsiteY1" fmla="*/ 5567 h 6547"/>
                <a:gd name="connsiteX2" fmla="*/ 2933 w 10987"/>
                <a:gd name="connsiteY2" fmla="*/ 4245 h 6547"/>
                <a:gd name="connsiteX3" fmla="*/ 4024 w 10987"/>
                <a:gd name="connsiteY3" fmla="*/ 3167 h 6547"/>
                <a:gd name="connsiteX4" fmla="*/ 5483 w 10987"/>
                <a:gd name="connsiteY4" fmla="*/ 1471 h 6547"/>
                <a:gd name="connsiteX5" fmla="*/ 6304 w 10987"/>
                <a:gd name="connsiteY5" fmla="*/ 768 h 6547"/>
                <a:gd name="connsiteX6" fmla="*/ 10864 w 10987"/>
                <a:gd name="connsiteY6" fmla="*/ 342 h 6547"/>
                <a:gd name="connsiteX7" fmla="*/ 10987 w 10987"/>
                <a:gd name="connsiteY7" fmla="*/ 384 h 6547"/>
                <a:gd name="connsiteX0" fmla="*/ 0 w 10000"/>
                <a:gd name="connsiteY0" fmla="*/ 9413 h 9413"/>
                <a:gd name="connsiteX1" fmla="*/ 1635 w 10000"/>
                <a:gd name="connsiteY1" fmla="*/ 7916 h 9413"/>
                <a:gd name="connsiteX2" fmla="*/ 2670 w 10000"/>
                <a:gd name="connsiteY2" fmla="*/ 5897 h 9413"/>
                <a:gd name="connsiteX3" fmla="*/ 3663 w 10000"/>
                <a:gd name="connsiteY3" fmla="*/ 4250 h 9413"/>
                <a:gd name="connsiteX4" fmla="*/ 4990 w 10000"/>
                <a:gd name="connsiteY4" fmla="*/ 1660 h 9413"/>
                <a:gd name="connsiteX5" fmla="*/ 5738 w 10000"/>
                <a:gd name="connsiteY5" fmla="*/ 586 h 9413"/>
                <a:gd name="connsiteX6" fmla="*/ 10000 w 10000"/>
                <a:gd name="connsiteY6" fmla="*/ 0 h 9413"/>
                <a:gd name="connsiteX0" fmla="*/ 0 w 9351"/>
                <a:gd name="connsiteY0" fmla="*/ 14952 h 14952"/>
                <a:gd name="connsiteX1" fmla="*/ 1635 w 9351"/>
                <a:gd name="connsiteY1" fmla="*/ 13362 h 14952"/>
                <a:gd name="connsiteX2" fmla="*/ 2670 w 9351"/>
                <a:gd name="connsiteY2" fmla="*/ 11217 h 14952"/>
                <a:gd name="connsiteX3" fmla="*/ 3663 w 9351"/>
                <a:gd name="connsiteY3" fmla="*/ 9467 h 14952"/>
                <a:gd name="connsiteX4" fmla="*/ 4990 w 9351"/>
                <a:gd name="connsiteY4" fmla="*/ 6716 h 14952"/>
                <a:gd name="connsiteX5" fmla="*/ 5738 w 9351"/>
                <a:gd name="connsiteY5" fmla="*/ 5575 h 14952"/>
                <a:gd name="connsiteX6" fmla="*/ 9351 w 9351"/>
                <a:gd name="connsiteY6" fmla="*/ 0 h 14952"/>
                <a:gd name="connsiteX0" fmla="*/ 0 w 10000"/>
                <a:gd name="connsiteY0" fmla="*/ 10000 h 10000"/>
                <a:gd name="connsiteX1" fmla="*/ 1748 w 10000"/>
                <a:gd name="connsiteY1" fmla="*/ 8937 h 10000"/>
                <a:gd name="connsiteX2" fmla="*/ 2855 w 10000"/>
                <a:gd name="connsiteY2" fmla="*/ 7502 h 10000"/>
                <a:gd name="connsiteX3" fmla="*/ 3917 w 10000"/>
                <a:gd name="connsiteY3" fmla="*/ 6332 h 10000"/>
                <a:gd name="connsiteX4" fmla="*/ 5336 w 10000"/>
                <a:gd name="connsiteY4" fmla="*/ 4492 h 10000"/>
                <a:gd name="connsiteX5" fmla="*/ 6867 w 10000"/>
                <a:gd name="connsiteY5" fmla="*/ 307 h 10000"/>
                <a:gd name="connsiteX6" fmla="*/ 1000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10000"/>
                  </a:moveTo>
                  <a:cubicBezTo>
                    <a:pt x="135" y="9183"/>
                    <a:pt x="1273" y="9353"/>
                    <a:pt x="1748" y="8937"/>
                  </a:cubicBezTo>
                  <a:cubicBezTo>
                    <a:pt x="2224" y="8520"/>
                    <a:pt x="2494" y="7936"/>
                    <a:pt x="2855" y="7502"/>
                  </a:cubicBezTo>
                  <a:cubicBezTo>
                    <a:pt x="3216" y="7068"/>
                    <a:pt x="3503" y="6833"/>
                    <a:pt x="3917" y="6332"/>
                  </a:cubicBezTo>
                  <a:cubicBezTo>
                    <a:pt x="4330" y="5831"/>
                    <a:pt x="4844" y="5496"/>
                    <a:pt x="5336" y="4492"/>
                  </a:cubicBezTo>
                  <a:cubicBezTo>
                    <a:pt x="5828" y="3488"/>
                    <a:pt x="5974" y="503"/>
                    <a:pt x="6867" y="307"/>
                  </a:cubicBezTo>
                  <a:cubicBezTo>
                    <a:pt x="7760" y="109"/>
                    <a:pt x="9050" y="87"/>
                    <a:pt x="10000" y="0"/>
                  </a:cubicBezTo>
                </a:path>
              </a:pathLst>
            </a:custGeom>
            <a:noFill/>
            <a:ln w="57150" cap="rnd" cmpd="sng">
              <a:solidFill>
                <a:srgbClr val="FFC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3" name="Line 18"/>
            <p:cNvSpPr>
              <a:spLocks noChangeShapeType="1"/>
            </p:cNvSpPr>
            <p:nvPr/>
          </p:nvSpPr>
          <p:spPr bwMode="auto">
            <a:xfrm>
              <a:off x="6012160" y="2215252"/>
              <a:ext cx="0" cy="637684"/>
            </a:xfrm>
            <a:prstGeom prst="line">
              <a:avLst/>
            </a:prstGeom>
            <a:noFill/>
            <a:ln w="38100">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grpSp>
        <p:nvGrpSpPr>
          <p:cNvPr id="24" name="Group 23"/>
          <p:cNvGrpSpPr/>
          <p:nvPr/>
        </p:nvGrpSpPr>
        <p:grpSpPr>
          <a:xfrm>
            <a:off x="1043610" y="2950618"/>
            <a:ext cx="7242874" cy="2462562"/>
            <a:chOff x="1043609" y="2086522"/>
            <a:chExt cx="7242874" cy="2462562"/>
          </a:xfrm>
        </p:grpSpPr>
        <p:sp>
          <p:nvSpPr>
            <p:cNvPr id="25" name="Text Box 14"/>
            <p:cNvSpPr txBox="1">
              <a:spLocks noChangeArrowheads="1"/>
            </p:cNvSpPr>
            <p:nvPr/>
          </p:nvSpPr>
          <p:spPr bwMode="auto">
            <a:xfrm>
              <a:off x="2611521" y="2385239"/>
              <a:ext cx="14782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FF0000"/>
                  </a:solidFill>
                  <a:latin typeface="Times New Roman" pitchFamily="18" charset="0"/>
                </a:rPr>
                <a:t>OBS Coverage</a:t>
              </a:r>
              <a:endParaRPr lang="en-GB" sz="1600" b="1" i="0" dirty="0">
                <a:solidFill>
                  <a:srgbClr val="FF0000"/>
                </a:solidFill>
                <a:latin typeface="Times New Roman" pitchFamily="18" charset="0"/>
              </a:endParaRPr>
            </a:p>
          </p:txBody>
        </p:sp>
        <p:sp>
          <p:nvSpPr>
            <p:cNvPr id="26" name="Freeform 15"/>
            <p:cNvSpPr>
              <a:spLocks/>
            </p:cNvSpPr>
            <p:nvPr/>
          </p:nvSpPr>
          <p:spPr bwMode="auto">
            <a:xfrm>
              <a:off x="1043609" y="2086522"/>
              <a:ext cx="7242874" cy="2462562"/>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1965 w 10019"/>
                <a:gd name="connsiteY5" fmla="*/ 4245 h 10078"/>
                <a:gd name="connsiteX6" fmla="*/ 3056 w 10019"/>
                <a:gd name="connsiteY6" fmla="*/ 3167 h 10078"/>
                <a:gd name="connsiteX7" fmla="*/ 4515 w 10019"/>
                <a:gd name="connsiteY7" fmla="*/ 1471 h 10078"/>
                <a:gd name="connsiteX8" fmla="*/ 5336 w 10019"/>
                <a:gd name="connsiteY8" fmla="*/ 768 h 10078"/>
                <a:gd name="connsiteX9" fmla="*/ 9896 w 10019"/>
                <a:gd name="connsiteY9" fmla="*/ 342 h 10078"/>
                <a:gd name="connsiteX10" fmla="*/ 10019 w 10019"/>
                <a:gd name="connsiteY10"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17 w 10019"/>
                <a:gd name="connsiteY7" fmla="*/ 1277 h 10078"/>
                <a:gd name="connsiteX8" fmla="*/ 9896 w 10019"/>
                <a:gd name="connsiteY8" fmla="*/ 342 h 10078"/>
                <a:gd name="connsiteX9" fmla="*/ 10019 w 10019"/>
                <a:gd name="connsiteY9" fmla="*/ 384 h 10078"/>
                <a:gd name="connsiteX0" fmla="*/ 0 w 10019"/>
                <a:gd name="connsiteY0" fmla="*/ 9696 h 9696"/>
                <a:gd name="connsiteX1" fmla="*/ 217 w 10019"/>
                <a:gd name="connsiteY1" fmla="*/ 8140 h 9696"/>
                <a:gd name="connsiteX2" fmla="*/ 419 w 10019"/>
                <a:gd name="connsiteY2" fmla="*/ 6419 h 9696"/>
                <a:gd name="connsiteX3" fmla="*/ 828 w 10019"/>
                <a:gd name="connsiteY3" fmla="*/ 5185 h 9696"/>
                <a:gd name="connsiteX4" fmla="*/ 1802 w 10019"/>
                <a:gd name="connsiteY4" fmla="*/ 3373 h 9696"/>
                <a:gd name="connsiteX5" fmla="*/ 3095 w 10019"/>
                <a:gd name="connsiteY5" fmla="*/ 2276 h 9696"/>
                <a:gd name="connsiteX6" fmla="*/ 4515 w 10019"/>
                <a:gd name="connsiteY6" fmla="*/ 1089 h 9696"/>
                <a:gd name="connsiteX7" fmla="*/ 5317 w 10019"/>
                <a:gd name="connsiteY7" fmla="*/ 895 h 9696"/>
                <a:gd name="connsiteX8" fmla="*/ 9954 w 10019"/>
                <a:gd name="connsiteY8" fmla="*/ 519 h 9696"/>
                <a:gd name="connsiteX9" fmla="*/ 10019 w 10019"/>
                <a:gd name="connsiteY9" fmla="*/ 2 h 9696"/>
                <a:gd name="connsiteX0" fmla="*/ 0 w 9935"/>
                <a:gd name="connsiteY0" fmla="*/ 9465 h 9465"/>
                <a:gd name="connsiteX1" fmla="*/ 217 w 9935"/>
                <a:gd name="connsiteY1" fmla="*/ 7860 h 9465"/>
                <a:gd name="connsiteX2" fmla="*/ 418 w 9935"/>
                <a:gd name="connsiteY2" fmla="*/ 6085 h 9465"/>
                <a:gd name="connsiteX3" fmla="*/ 826 w 9935"/>
                <a:gd name="connsiteY3" fmla="*/ 4813 h 9465"/>
                <a:gd name="connsiteX4" fmla="*/ 1799 w 9935"/>
                <a:gd name="connsiteY4" fmla="*/ 2944 h 9465"/>
                <a:gd name="connsiteX5" fmla="*/ 3089 w 9935"/>
                <a:gd name="connsiteY5" fmla="*/ 1812 h 9465"/>
                <a:gd name="connsiteX6" fmla="*/ 4506 w 9935"/>
                <a:gd name="connsiteY6" fmla="*/ 588 h 9465"/>
                <a:gd name="connsiteX7" fmla="*/ 5307 w 9935"/>
                <a:gd name="connsiteY7" fmla="*/ 388 h 9465"/>
                <a:gd name="connsiteX8" fmla="*/ 9935 w 9935"/>
                <a:gd name="connsiteY8" fmla="*/ 0 h 9465"/>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109 w 10271"/>
                <a:gd name="connsiteY5" fmla="*/ 1914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4 w 10271"/>
                <a:gd name="connsiteY1" fmla="*/ 7805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51 w 10322"/>
                <a:gd name="connsiteY0" fmla="*/ 10000 h 10000"/>
                <a:gd name="connsiteX1" fmla="*/ 95 w 10322"/>
                <a:gd name="connsiteY1" fmla="*/ 7805 h 10000"/>
                <a:gd name="connsiteX2" fmla="*/ 472 w 10322"/>
                <a:gd name="connsiteY2" fmla="*/ 6429 h 10000"/>
                <a:gd name="connsiteX3" fmla="*/ 882 w 10322"/>
                <a:gd name="connsiteY3" fmla="*/ 5085 h 10000"/>
                <a:gd name="connsiteX4" fmla="*/ 1862 w 10322"/>
                <a:gd name="connsiteY4" fmla="*/ 3110 h 10000"/>
                <a:gd name="connsiteX5" fmla="*/ 3102 w 10322"/>
                <a:gd name="connsiteY5" fmla="*/ 1083 h 10000"/>
                <a:gd name="connsiteX6" fmla="*/ 5393 w 10322"/>
                <a:gd name="connsiteY6" fmla="*/ 410 h 10000"/>
                <a:gd name="connsiteX7" fmla="*/ 10322 w 10322"/>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1" h="10000">
                  <a:moveTo>
                    <a:pt x="0" y="10000"/>
                  </a:moveTo>
                  <a:cubicBezTo>
                    <a:pt x="11" y="9793"/>
                    <a:pt x="199" y="8853"/>
                    <a:pt x="276" y="7972"/>
                  </a:cubicBezTo>
                  <a:cubicBezTo>
                    <a:pt x="353" y="7091"/>
                    <a:pt x="346" y="5715"/>
                    <a:pt x="460" y="4711"/>
                  </a:cubicBezTo>
                  <a:cubicBezTo>
                    <a:pt x="574" y="3707"/>
                    <a:pt x="527" y="2551"/>
                    <a:pt x="959" y="1946"/>
                  </a:cubicBezTo>
                  <a:cubicBezTo>
                    <a:pt x="1331" y="1510"/>
                    <a:pt x="2321" y="1339"/>
                    <a:pt x="3051" y="1083"/>
                  </a:cubicBezTo>
                  <a:cubicBezTo>
                    <a:pt x="3781" y="827"/>
                    <a:pt x="4139" y="590"/>
                    <a:pt x="5342" y="410"/>
                  </a:cubicBezTo>
                  <a:cubicBezTo>
                    <a:pt x="5691" y="197"/>
                    <a:pt x="9822" y="116"/>
                    <a:pt x="10271" y="0"/>
                  </a:cubicBezTo>
                </a:path>
              </a:pathLst>
            </a:custGeom>
            <a:noFill/>
            <a:ln w="57150" cap="rnd"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7" name="Line 18"/>
            <p:cNvSpPr>
              <a:spLocks noChangeShapeType="1"/>
            </p:cNvSpPr>
            <p:nvPr/>
          </p:nvSpPr>
          <p:spPr bwMode="auto">
            <a:xfrm>
              <a:off x="1763688" y="2215252"/>
              <a:ext cx="0" cy="637684"/>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grpSp>
    </p:spTree>
    <p:extLst>
      <p:ext uri="{BB962C8B-B14F-4D97-AF65-F5344CB8AC3E}">
        <p14:creationId xmlns:p14="http://schemas.microsoft.com/office/powerpoint/2010/main" val="28674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360561"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Bayesians, </a:t>
            </a:r>
            <a:r>
              <a:rPr lang="en-GB" sz="2800" b="1" i="0" dirty="0" err="1" smtClean="0">
                <a:solidFill>
                  <a:srgbClr val="FF0000"/>
                </a:solidFill>
              </a:rPr>
              <a:t>Doogians</a:t>
            </a:r>
            <a:r>
              <a:rPr lang="en-GB" sz="2800" b="1" i="0" dirty="0" smtClean="0">
                <a:solidFill>
                  <a:srgbClr val="FF0000"/>
                </a:solidFill>
              </a:rPr>
              <a:t>, and </a:t>
            </a:r>
          </a:p>
          <a:p>
            <a:r>
              <a:rPr lang="en-GB" sz="2800" b="1" i="0" dirty="0" smtClean="0">
                <a:solidFill>
                  <a:srgbClr val="FF0000"/>
                </a:solidFill>
              </a:rPr>
              <a:t>Physicists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0" y="836712"/>
            <a:ext cx="8964488" cy="3631763"/>
          </a:xfrm>
          <a:prstGeom prst="rect">
            <a:avLst/>
          </a:prstGeom>
          <a:noFill/>
        </p:spPr>
        <p:txBody>
          <a:bodyPr wrap="square" rtlCol="0">
            <a:spAutoFit/>
          </a:bodyPr>
          <a:lstStyle/>
          <a:p>
            <a:r>
              <a:rPr lang="en-GB" sz="2000" i="0" dirty="0" smtClean="0">
                <a:solidFill>
                  <a:srgbClr val="000000"/>
                </a:solidFill>
              </a:rPr>
              <a:t>No (few) physicists would argue that  </a:t>
            </a:r>
            <a:r>
              <a:rPr lang="en-GB" sz="2000" i="0" dirty="0">
                <a:solidFill>
                  <a:srgbClr val="000000"/>
                </a:solidFill>
              </a:rPr>
              <a:t>probabilities are </a:t>
            </a:r>
            <a:r>
              <a:rPr lang="en-GB" sz="2000" i="0" dirty="0" smtClean="0">
                <a:solidFill>
                  <a:srgbClr val="000000"/>
                </a:solidFill>
              </a:rPr>
              <a:t>not conditioned </a:t>
            </a:r>
            <a:r>
              <a:rPr lang="en-GB" sz="2000" i="0" dirty="0">
                <a:solidFill>
                  <a:srgbClr val="000000"/>
                </a:solidFill>
              </a:rPr>
              <a:t>on the information available </a:t>
            </a:r>
            <a:r>
              <a:rPr lang="en-GB" sz="2000" i="0" dirty="0" smtClean="0">
                <a:solidFill>
                  <a:srgbClr val="000000"/>
                </a:solidFill>
              </a:rPr>
              <a:t> (something known/believed </a:t>
            </a:r>
            <a:r>
              <a:rPr lang="en-GB" sz="2000" i="0" dirty="0">
                <a:solidFill>
                  <a:srgbClr val="000000"/>
                </a:solidFill>
              </a:rPr>
              <a:t>“now</a:t>
            </a:r>
            <a:r>
              <a:rPr lang="en-GB" sz="2000" i="0" dirty="0" smtClean="0">
                <a:solidFill>
                  <a:srgbClr val="000000"/>
                </a:solidFill>
              </a:rPr>
              <a:t>”)</a:t>
            </a:r>
          </a:p>
          <a:p>
            <a:endParaRPr lang="en-GB" sz="2000" i="0" dirty="0">
              <a:solidFill>
                <a:srgbClr val="000000"/>
              </a:solidFill>
            </a:endParaRPr>
          </a:p>
          <a:p>
            <a:r>
              <a:rPr lang="en-GB" sz="2000" i="0" dirty="0" smtClean="0">
                <a:solidFill>
                  <a:srgbClr val="000000"/>
                </a:solidFill>
              </a:rPr>
              <a:t>Consider </a:t>
            </a:r>
            <a:r>
              <a:rPr lang="en-GB" sz="2000" i="0" dirty="0" smtClean="0">
                <a:solidFill>
                  <a:srgbClr val="FF0000"/>
                </a:solidFill>
              </a:rPr>
              <a:t>Kelvin’s Gambit:</a:t>
            </a:r>
          </a:p>
          <a:p>
            <a:endParaRPr lang="en-GB" sz="1200" i="0" dirty="0" smtClean="0">
              <a:solidFill>
                <a:srgbClr val="000000"/>
              </a:solidFill>
            </a:endParaRPr>
          </a:p>
          <a:p>
            <a:r>
              <a:rPr lang="en-GB" sz="1600" i="0" dirty="0">
                <a:solidFill>
                  <a:srgbClr val="0070C0"/>
                </a:solidFill>
              </a:rPr>
              <a:t>It seems, therefore, on the whole most probable that the sun has not illuminated the earth for 100,000,000 years, and </a:t>
            </a:r>
            <a:r>
              <a:rPr lang="en-GB" sz="1600" b="1" i="0" dirty="0">
                <a:solidFill>
                  <a:srgbClr val="0070C0"/>
                </a:solidFill>
              </a:rPr>
              <a:t>almost certain </a:t>
            </a:r>
            <a:r>
              <a:rPr lang="en-GB" sz="1600" i="0" dirty="0">
                <a:solidFill>
                  <a:srgbClr val="0070C0"/>
                </a:solidFill>
              </a:rPr>
              <a:t>that he has not done so for 500,000,000 years. </a:t>
            </a:r>
            <a:r>
              <a:rPr lang="en-GB" sz="1600" i="0" dirty="0">
                <a:solidFill>
                  <a:srgbClr val="000000"/>
                </a:solidFill>
              </a:rPr>
              <a:t>As for the future, we may say, with equal certainty, that inhabitants of the earth can not continue to enjoy the light and heat essential to their life for many million years longer </a:t>
            </a:r>
            <a:r>
              <a:rPr lang="en-GB" sz="1600" b="1" i="0" dirty="0">
                <a:solidFill>
                  <a:srgbClr val="FF0000"/>
                </a:solidFill>
              </a:rPr>
              <a:t>unless sources now unknown to us</a:t>
            </a:r>
            <a:r>
              <a:rPr lang="en-GB" sz="1600" b="1" i="0" dirty="0">
                <a:solidFill>
                  <a:srgbClr val="000000"/>
                </a:solidFill>
              </a:rPr>
              <a:t> </a:t>
            </a:r>
            <a:r>
              <a:rPr lang="en-GB" sz="1600" i="0" dirty="0">
                <a:solidFill>
                  <a:srgbClr val="000000"/>
                </a:solidFill>
              </a:rPr>
              <a:t>are prepared in the great storehouse of </a:t>
            </a:r>
            <a:r>
              <a:rPr lang="en-GB" sz="1600" i="0" dirty="0" smtClean="0">
                <a:solidFill>
                  <a:srgbClr val="000000"/>
                </a:solidFill>
              </a:rPr>
              <a:t>creation.</a:t>
            </a:r>
            <a:endParaRPr lang="en-GB" sz="2000" i="0" dirty="0" smtClean="0">
              <a:solidFill>
                <a:srgbClr val="000000"/>
              </a:solidFill>
            </a:endParaRPr>
          </a:p>
          <a:p>
            <a:r>
              <a:rPr lang="en-GB" sz="1600" i="0" dirty="0" smtClean="0">
                <a:solidFill>
                  <a:srgbClr val="000000"/>
                </a:solidFill>
              </a:rPr>
              <a:t>                                                                                                  </a:t>
            </a:r>
            <a:r>
              <a:rPr lang="en-GB" sz="1400" b="1" i="0" dirty="0" smtClean="0">
                <a:solidFill>
                  <a:srgbClr val="000000"/>
                </a:solidFill>
              </a:rPr>
              <a:t>On </a:t>
            </a:r>
            <a:r>
              <a:rPr lang="en-GB" sz="1400" b="1" i="0" dirty="0">
                <a:solidFill>
                  <a:srgbClr val="000000"/>
                </a:solidFill>
              </a:rPr>
              <a:t>the Age of the Sun’s Heat</a:t>
            </a:r>
          </a:p>
          <a:p>
            <a:r>
              <a:rPr lang="en-GB" sz="1400" i="0" dirty="0" smtClean="0">
                <a:solidFill>
                  <a:srgbClr val="000000"/>
                </a:solidFill>
              </a:rPr>
              <a:t>                                                                                                                  Sir </a:t>
            </a:r>
            <a:r>
              <a:rPr lang="en-GB" sz="1400" i="0" dirty="0">
                <a:solidFill>
                  <a:srgbClr val="000000"/>
                </a:solidFill>
              </a:rPr>
              <a:t>William Thomson (Lord Kelvin)</a:t>
            </a:r>
          </a:p>
          <a:p>
            <a:r>
              <a:rPr lang="en-GB" sz="1400" i="0" dirty="0" smtClean="0">
                <a:solidFill>
                  <a:srgbClr val="000000"/>
                </a:solidFill>
              </a:rPr>
              <a:t>                                                                                                                  Macmillan's </a:t>
            </a:r>
            <a:r>
              <a:rPr lang="en-GB" sz="1400" i="0" dirty="0">
                <a:solidFill>
                  <a:srgbClr val="000000"/>
                </a:solidFill>
              </a:rPr>
              <a:t>Magazine, vol. 5 </a:t>
            </a:r>
            <a:r>
              <a:rPr lang="en-GB" sz="1400" i="0" dirty="0" smtClean="0">
                <a:solidFill>
                  <a:srgbClr val="000000"/>
                </a:solidFill>
              </a:rPr>
              <a:t>                   </a:t>
            </a:r>
          </a:p>
          <a:p>
            <a:r>
              <a:rPr lang="en-GB" sz="1400" i="0" dirty="0">
                <a:solidFill>
                  <a:srgbClr val="000000"/>
                </a:solidFill>
              </a:rPr>
              <a:t> </a:t>
            </a:r>
            <a:r>
              <a:rPr lang="en-GB" sz="1400" i="0" dirty="0" smtClean="0">
                <a:solidFill>
                  <a:srgbClr val="000000"/>
                </a:solidFill>
              </a:rPr>
              <a:t>                                                                                                                 (</a:t>
            </a:r>
            <a:r>
              <a:rPr lang="en-GB" sz="1400" i="0" dirty="0">
                <a:solidFill>
                  <a:srgbClr val="000000"/>
                </a:solidFill>
              </a:rPr>
              <a:t>March 5, 1862), pp. </a:t>
            </a:r>
            <a:r>
              <a:rPr lang="en-GB" sz="1400" i="0" dirty="0" smtClean="0">
                <a:solidFill>
                  <a:srgbClr val="000000"/>
                </a:solidFill>
              </a:rPr>
              <a:t>388-393</a:t>
            </a:r>
            <a:r>
              <a:rPr lang="en-GB" sz="1400" i="0" dirty="0" smtClean="0">
                <a:solidFill>
                  <a:srgbClr val="000000"/>
                </a:solidFill>
              </a:rPr>
              <a:t>.</a:t>
            </a:r>
            <a:endParaRPr lang="en-GB" sz="2000" i="0" dirty="0">
              <a:solidFill>
                <a:srgbClr val="00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645895"/>
            <a:ext cx="2764036" cy="248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496" y="4005064"/>
            <a:ext cx="9108504" cy="2207560"/>
            <a:chOff x="35496" y="4005064"/>
            <a:chExt cx="9108504" cy="220756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005064"/>
              <a:ext cx="1440160" cy="220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512" y="4653136"/>
              <a:ext cx="8964488" cy="1277273"/>
            </a:xfrm>
            <a:prstGeom prst="rect">
              <a:avLst/>
            </a:prstGeom>
            <a:noFill/>
          </p:spPr>
          <p:txBody>
            <a:bodyPr wrap="square" rtlCol="0">
              <a:spAutoFit/>
            </a:bodyPr>
            <a:lstStyle/>
            <a:p>
              <a:endParaRPr lang="en-GB" sz="2000" i="0" dirty="0" smtClean="0">
                <a:solidFill>
                  <a:srgbClr val="000000"/>
                </a:solidFill>
              </a:endParaRPr>
            </a:p>
            <a:p>
              <a:r>
                <a:rPr lang="en-GB" sz="2000" b="1" i="0" dirty="0" smtClean="0">
                  <a:solidFill>
                    <a:srgbClr val="000000"/>
                  </a:solidFill>
                </a:rPr>
                <a:t>                           “A good Bayesian does better than an non-Bayesian, </a:t>
              </a:r>
            </a:p>
            <a:p>
              <a:r>
                <a:rPr lang="en-GB" sz="2000" b="1" i="0" dirty="0">
                  <a:solidFill>
                    <a:srgbClr val="000000"/>
                  </a:solidFill>
                </a:rPr>
                <a:t> </a:t>
              </a:r>
              <a:r>
                <a:rPr lang="en-GB" sz="2000" b="1" i="0" dirty="0" smtClean="0">
                  <a:solidFill>
                    <a:srgbClr val="000000"/>
                  </a:solidFill>
                </a:rPr>
                <a:t>                                          but </a:t>
              </a:r>
              <a:r>
                <a:rPr lang="en-GB" sz="2000" b="1" i="0" dirty="0" smtClean="0">
                  <a:solidFill>
                    <a:srgbClr val="FF0000"/>
                  </a:solidFill>
                </a:rPr>
                <a:t>a bad Bayesian gets </a:t>
              </a:r>
              <a:r>
                <a:rPr lang="en-GB" sz="2000" b="1" i="0" dirty="0">
                  <a:solidFill>
                    <a:srgbClr val="FF0000"/>
                  </a:solidFill>
                </a:rPr>
                <a:t>clobbered</a:t>
              </a:r>
              <a:r>
                <a:rPr lang="en-GB" sz="2000" i="0" dirty="0" smtClean="0">
                  <a:solidFill>
                    <a:srgbClr val="000000"/>
                  </a:solidFill>
                </a:rPr>
                <a:t>.”</a:t>
              </a:r>
            </a:p>
            <a:p>
              <a:r>
                <a:rPr lang="en-GB" sz="1700" i="0" dirty="0">
                  <a:solidFill>
                    <a:srgbClr val="000000"/>
                  </a:solidFill>
                </a:rPr>
                <a:t>                                                                         Herman Rubin (1970) quoted by I.J. Good</a:t>
              </a:r>
              <a:r>
                <a:rPr lang="en-GB" sz="1700" i="0" dirty="0" smtClean="0">
                  <a:solidFill>
                    <a:srgbClr val="000000"/>
                  </a:solidFill>
                </a:rPr>
                <a:t>:</a:t>
              </a:r>
              <a:endParaRPr lang="en-GB" sz="1700" i="0" dirty="0">
                <a:solidFill>
                  <a:srgbClr val="000000"/>
                </a:solidFill>
              </a:endParaRPr>
            </a:p>
          </p:txBody>
        </p:sp>
      </p:grpSp>
    </p:spTree>
    <p:extLst>
      <p:ext uri="{BB962C8B-B14F-4D97-AF65-F5344CB8AC3E}">
        <p14:creationId xmlns:p14="http://schemas.microsoft.com/office/powerpoint/2010/main" val="24596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977841" y="275456"/>
            <a:ext cx="7435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3200" b="1" i="0" dirty="0" smtClean="0">
                <a:solidFill>
                  <a:srgbClr val="FF0000"/>
                </a:solidFill>
                <a:latin typeface="Times New Roman" pitchFamily="18" charset="0"/>
              </a:rPr>
              <a:t>What about “the” case for Multi-models?</a:t>
            </a:r>
            <a:endParaRPr lang="en-GB" sz="3200" b="1" i="0" dirty="0">
              <a:solidFill>
                <a:srgbClr val="FF0000"/>
              </a:solidFill>
              <a:latin typeface="Times New Roman" pitchFamily="18" charset="0"/>
            </a:endParaRPr>
          </a:p>
        </p:txBody>
      </p:sp>
      <p:sp>
        <p:nvSpPr>
          <p:cNvPr id="20483" name="Text Box 3"/>
          <p:cNvSpPr txBox="1">
            <a:spLocks noChangeArrowheads="1"/>
          </p:cNvSpPr>
          <p:nvPr/>
        </p:nvSpPr>
        <p:spPr bwMode="auto">
          <a:xfrm>
            <a:off x="322263" y="1125538"/>
            <a:ext cx="87137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US" sz="2400" i="0">
              <a:solidFill>
                <a:srgbClr val="000000"/>
              </a:solidFill>
              <a:latin typeface="Times New Roman" pitchFamily="18" charset="0"/>
            </a:endParaRPr>
          </a:p>
        </p:txBody>
      </p:sp>
      <p:sp>
        <p:nvSpPr>
          <p:cNvPr id="20486" name="Line 6"/>
          <p:cNvSpPr>
            <a:spLocks noChangeShapeType="1"/>
          </p:cNvSpPr>
          <p:nvPr/>
        </p:nvSpPr>
        <p:spPr bwMode="auto">
          <a:xfrm flipH="1">
            <a:off x="971550" y="1524838"/>
            <a:ext cx="50" cy="4352087"/>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i="0">
              <a:solidFill>
                <a:srgbClr val="000000"/>
              </a:solidFill>
              <a:latin typeface="Times New Roman" pitchFamily="18" charset="0"/>
            </a:endParaRPr>
          </a:p>
        </p:txBody>
      </p:sp>
      <p:sp>
        <p:nvSpPr>
          <p:cNvPr id="20487" name="Line 7"/>
          <p:cNvSpPr>
            <a:spLocks noChangeShapeType="1"/>
          </p:cNvSpPr>
          <p:nvPr/>
        </p:nvSpPr>
        <p:spPr bwMode="auto">
          <a:xfrm>
            <a:off x="755649" y="5373216"/>
            <a:ext cx="745676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i="0">
              <a:solidFill>
                <a:srgbClr val="000000"/>
              </a:solidFill>
              <a:latin typeface="Times New Roman" pitchFamily="18" charset="0"/>
            </a:endParaRPr>
          </a:p>
        </p:txBody>
      </p:sp>
      <p:sp>
        <p:nvSpPr>
          <p:cNvPr id="20488" name="Text Box 8"/>
          <p:cNvSpPr txBox="1">
            <a:spLocks noChangeArrowheads="1"/>
          </p:cNvSpPr>
          <p:nvPr/>
        </p:nvSpPr>
        <p:spPr bwMode="auto">
          <a:xfrm>
            <a:off x="3563888" y="5301208"/>
            <a:ext cx="3004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latin typeface="Times New Roman" pitchFamily="18" charset="0"/>
              </a:rPr>
              <a:t>Increasing Real-time Cost</a:t>
            </a:r>
            <a:endParaRPr lang="en-GB" sz="2000" b="1" i="0" dirty="0">
              <a:solidFill>
                <a:srgbClr val="000000"/>
              </a:solidFill>
              <a:latin typeface="Times New Roman" pitchFamily="18" charset="0"/>
            </a:endParaRPr>
          </a:p>
        </p:txBody>
      </p:sp>
      <p:sp>
        <p:nvSpPr>
          <p:cNvPr id="20489" name="Text Box 9"/>
          <p:cNvSpPr txBox="1">
            <a:spLocks noChangeArrowheads="1"/>
          </p:cNvSpPr>
          <p:nvPr/>
        </p:nvSpPr>
        <p:spPr bwMode="auto">
          <a:xfrm>
            <a:off x="2267744" y="764704"/>
            <a:ext cx="48919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400" b="1" i="0" dirty="0" smtClean="0">
                <a:solidFill>
                  <a:srgbClr val="000000"/>
                </a:solidFill>
                <a:latin typeface="Times New Roman" pitchFamily="18" charset="0"/>
              </a:rPr>
              <a:t>The answer d</a:t>
            </a:r>
            <a:r>
              <a:rPr lang="en-GB" sz="2400" b="1" i="0" dirty="0" smtClean="0">
                <a:solidFill>
                  <a:srgbClr val="000000"/>
                </a:solidFill>
                <a:latin typeface="Times New Roman" pitchFamily="18" charset="0"/>
              </a:rPr>
              <a:t>epends on th</a:t>
            </a:r>
            <a:r>
              <a:rPr lang="en-GB" sz="2400" b="1" i="0" dirty="0" smtClean="0">
                <a:solidFill>
                  <a:srgbClr val="000000"/>
                </a:solidFill>
                <a:latin typeface="Times New Roman" pitchFamily="18" charset="0"/>
              </a:rPr>
              <a:t>e strategy</a:t>
            </a:r>
            <a:endParaRPr lang="en-GB" sz="2400" b="1" i="0" dirty="0">
              <a:solidFill>
                <a:srgbClr val="000000"/>
              </a:solidFill>
              <a:latin typeface="Times New Roman" pitchFamily="18" charset="0"/>
            </a:endParaRPr>
          </a:p>
        </p:txBody>
      </p:sp>
      <p:sp>
        <p:nvSpPr>
          <p:cNvPr id="20491" name="Text Box 11"/>
          <p:cNvSpPr txBox="1">
            <a:spLocks noChangeArrowheads="1"/>
          </p:cNvSpPr>
          <p:nvPr/>
        </p:nvSpPr>
        <p:spPr bwMode="auto">
          <a:xfrm>
            <a:off x="373614" y="1700808"/>
            <a:ext cx="45397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100</a:t>
            </a: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10</a:t>
            </a:r>
          </a:p>
          <a:p>
            <a:pPr eaLnBrk="1" hangingPunct="1"/>
            <a:endParaRPr lang="en-GB" sz="1200" b="1" i="0" dirty="0" smtClean="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smtClean="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a:p>
            <a:pPr eaLnBrk="1" hangingPunct="1"/>
            <a:r>
              <a:rPr lang="en-GB" sz="1200" b="1" i="0" dirty="0">
                <a:solidFill>
                  <a:srgbClr val="000000"/>
                </a:solidFill>
                <a:latin typeface="Times New Roman" pitchFamily="18" charset="0"/>
              </a:rPr>
              <a:t>     1</a:t>
            </a:r>
          </a:p>
          <a:p>
            <a:pPr eaLnBrk="1" hangingPunct="1"/>
            <a:endParaRPr lang="en-GB" sz="1200" b="1" i="0" dirty="0">
              <a:solidFill>
                <a:srgbClr val="000000"/>
              </a:solidFill>
              <a:latin typeface="Times New Roman" pitchFamily="18" charset="0"/>
            </a:endParaRPr>
          </a:p>
          <a:p>
            <a:pPr eaLnBrk="1" hangingPunct="1"/>
            <a:endParaRPr lang="en-GB" sz="1200" b="1" i="0" dirty="0">
              <a:solidFill>
                <a:srgbClr val="000000"/>
              </a:solidFill>
              <a:latin typeface="Times New Roman" pitchFamily="18" charset="0"/>
            </a:endParaRPr>
          </a:p>
        </p:txBody>
      </p:sp>
      <p:sp>
        <p:nvSpPr>
          <p:cNvPr id="20492" name="Text Box 12"/>
          <p:cNvSpPr txBox="1">
            <a:spLocks noChangeArrowheads="1"/>
          </p:cNvSpPr>
          <p:nvPr/>
        </p:nvSpPr>
        <p:spPr bwMode="auto">
          <a:xfrm rot="-5400000">
            <a:off x="-897642" y="3426035"/>
            <a:ext cx="24104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0000"/>
                </a:solidFill>
                <a:effectLst>
                  <a:outerShdw blurRad="38100" dist="38100" dir="2700000" algn="tl">
                    <a:srgbClr val="000000">
                      <a:alpha val="43137"/>
                    </a:srgbClr>
                  </a:outerShdw>
                </a:effectLst>
                <a:latin typeface="Times New Roman" pitchFamily="18" charset="0"/>
              </a:rPr>
              <a:t>Value in Application</a:t>
            </a:r>
            <a:endParaRPr lang="en-GB" sz="2000" b="1" i="0" dirty="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11" name="Group 10"/>
          <p:cNvGrpSpPr/>
          <p:nvPr/>
        </p:nvGrpSpPr>
        <p:grpSpPr>
          <a:xfrm>
            <a:off x="-36513" y="1524838"/>
            <a:ext cx="9180514" cy="5361316"/>
            <a:chOff x="-36513" y="1524838"/>
            <a:chExt cx="9180514" cy="5361316"/>
          </a:xfrm>
        </p:grpSpPr>
        <p:grpSp>
          <p:nvGrpSpPr>
            <p:cNvPr id="10" name="Group 9"/>
            <p:cNvGrpSpPr/>
            <p:nvPr/>
          </p:nvGrpSpPr>
          <p:grpSpPr>
            <a:xfrm>
              <a:off x="-36513" y="1524838"/>
              <a:ext cx="9180514" cy="5361316"/>
              <a:chOff x="-36513" y="1524838"/>
              <a:chExt cx="9180514" cy="5361316"/>
            </a:xfrm>
            <a:noFill/>
          </p:grpSpPr>
          <p:sp>
            <p:nvSpPr>
              <p:cNvPr id="20485" name="Rectangle 5"/>
              <p:cNvSpPr>
                <a:spLocks noChangeArrowheads="1"/>
              </p:cNvSpPr>
              <p:nvPr/>
            </p:nvSpPr>
            <p:spPr bwMode="auto">
              <a:xfrm>
                <a:off x="-36513" y="1772816"/>
                <a:ext cx="7632701" cy="511333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i="0">
                  <a:solidFill>
                    <a:srgbClr val="000000"/>
                  </a:solidFill>
                  <a:effectLst>
                    <a:outerShdw blurRad="38100" dist="38100" dir="2700000" algn="tl">
                      <a:srgbClr val="000000">
                        <a:alpha val="43137"/>
                      </a:srgbClr>
                    </a:outerShdw>
                  </a:effectLst>
                  <a:latin typeface="Times New Roman" pitchFamily="18" charset="0"/>
                </a:endParaRPr>
              </a:p>
            </p:txBody>
          </p:sp>
          <p:sp>
            <p:nvSpPr>
              <p:cNvPr id="837657" name="Text Box 25"/>
              <p:cNvSpPr txBox="1">
                <a:spLocks noChangeArrowheads="1"/>
              </p:cNvSpPr>
              <p:nvPr/>
            </p:nvSpPr>
            <p:spPr bwMode="auto">
              <a:xfrm>
                <a:off x="2338114" y="1700808"/>
                <a:ext cx="2728044" cy="107721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33CC"/>
                    </a:solidFill>
                    <a:latin typeface="Times New Roman" pitchFamily="18" charset="0"/>
                  </a:rPr>
                  <a:t>Quality Models (each)</a:t>
                </a:r>
              </a:p>
              <a:p>
                <a:pPr eaLnBrk="1" hangingPunct="1"/>
                <a:r>
                  <a:rPr lang="en-GB" sz="1600" b="1" i="0" dirty="0" smtClean="0">
                    <a:solidFill>
                      <a:srgbClr val="0033CC"/>
                    </a:solidFill>
                    <a:latin typeface="Times New Roman" pitchFamily="18" charset="0"/>
                  </a:rPr>
                  <a:t>Careful e-formation (?each?)</a:t>
                </a:r>
              </a:p>
              <a:p>
                <a:pPr eaLnBrk="1" hangingPunct="1"/>
                <a:r>
                  <a:rPr lang="en-GB" sz="1600" b="1" i="0" dirty="0" smtClean="0">
                    <a:solidFill>
                      <a:srgbClr val="0033CC"/>
                    </a:solidFill>
                    <a:latin typeface="Times New Roman" pitchFamily="18" charset="0"/>
                  </a:rPr>
                  <a:t>Complementary Dynamical weaknesses  (across)</a:t>
                </a:r>
                <a:endParaRPr lang="en-GB" sz="1600" b="1" i="0" dirty="0">
                  <a:solidFill>
                    <a:srgbClr val="0033CC"/>
                  </a:solidFill>
                  <a:latin typeface="Times New Roman" pitchFamily="18" charset="0"/>
                </a:endParaRPr>
              </a:p>
            </p:txBody>
          </p:sp>
          <p:sp>
            <p:nvSpPr>
              <p:cNvPr id="29" name="Freeform 15"/>
              <p:cNvSpPr>
                <a:spLocks/>
              </p:cNvSpPr>
              <p:nvPr/>
            </p:nvSpPr>
            <p:spPr bwMode="auto">
              <a:xfrm>
                <a:off x="1005729" y="1524838"/>
                <a:ext cx="4432008" cy="3813399"/>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58"/>
                  <a:gd name="connsiteY0" fmla="*/ 12418 h 12418"/>
                  <a:gd name="connsiteX1" fmla="*/ 256 w 10058"/>
                  <a:gd name="connsiteY1" fmla="*/ 8522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458 w 10058"/>
                  <a:gd name="connsiteY2" fmla="*/ 6801 h 12418"/>
                  <a:gd name="connsiteX3" fmla="*/ 867 w 10058"/>
                  <a:gd name="connsiteY3" fmla="*/ 5567 h 12418"/>
                  <a:gd name="connsiteX4" fmla="*/ 2004 w 10058"/>
                  <a:gd name="connsiteY4" fmla="*/ 4245 h 12418"/>
                  <a:gd name="connsiteX5" fmla="*/ 3095 w 10058"/>
                  <a:gd name="connsiteY5" fmla="*/ 3167 h 12418"/>
                  <a:gd name="connsiteX6" fmla="*/ 4554 w 10058"/>
                  <a:gd name="connsiteY6" fmla="*/ 1471 h 12418"/>
                  <a:gd name="connsiteX7" fmla="*/ 5375 w 10058"/>
                  <a:gd name="connsiteY7" fmla="*/ 768 h 12418"/>
                  <a:gd name="connsiteX8" fmla="*/ 9935 w 10058"/>
                  <a:gd name="connsiteY8" fmla="*/ 342 h 12418"/>
                  <a:gd name="connsiteX9" fmla="*/ 10058 w 10058"/>
                  <a:gd name="connsiteY9" fmla="*/ 384 h 12418"/>
                  <a:gd name="connsiteX0" fmla="*/ 0 w 10058"/>
                  <a:gd name="connsiteY0" fmla="*/ 12418 h 12418"/>
                  <a:gd name="connsiteX1" fmla="*/ 352 w 10058"/>
                  <a:gd name="connsiteY1" fmla="*/ 8675 h 12418"/>
                  <a:gd name="connsiteX2" fmla="*/ 867 w 10058"/>
                  <a:gd name="connsiteY2" fmla="*/ 5567 h 12418"/>
                  <a:gd name="connsiteX3" fmla="*/ 2004 w 10058"/>
                  <a:gd name="connsiteY3" fmla="*/ 4245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95 w 10058"/>
                  <a:gd name="connsiteY4" fmla="*/ 3167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554 w 10058"/>
                  <a:gd name="connsiteY5" fmla="*/ 1471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61 w 10058"/>
                  <a:gd name="connsiteY5" fmla="*/ 1217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2418 h 12418"/>
                  <a:gd name="connsiteX1" fmla="*/ 352 w 10058"/>
                  <a:gd name="connsiteY1" fmla="*/ 8675 h 12418"/>
                  <a:gd name="connsiteX2" fmla="*/ 867 w 10058"/>
                  <a:gd name="connsiteY2" fmla="*/ 5567 h 12418"/>
                  <a:gd name="connsiteX3" fmla="*/ 1638 w 10058"/>
                  <a:gd name="connsiteY3" fmla="*/ 3889 h 12418"/>
                  <a:gd name="connsiteX4" fmla="*/ 3056 w 10058"/>
                  <a:gd name="connsiteY4" fmla="*/ 1895 h 12418"/>
                  <a:gd name="connsiteX5" fmla="*/ 4342 w 10058"/>
                  <a:gd name="connsiteY5" fmla="*/ 963 h 12418"/>
                  <a:gd name="connsiteX6" fmla="*/ 5375 w 10058"/>
                  <a:gd name="connsiteY6" fmla="*/ 768 h 12418"/>
                  <a:gd name="connsiteX7" fmla="*/ 9935 w 10058"/>
                  <a:gd name="connsiteY7" fmla="*/ 342 h 12418"/>
                  <a:gd name="connsiteX8" fmla="*/ 10058 w 10058"/>
                  <a:gd name="connsiteY8" fmla="*/ 384 h 12418"/>
                  <a:gd name="connsiteX0" fmla="*/ 0 w 10058"/>
                  <a:gd name="connsiteY0" fmla="*/ 13683 h 13683"/>
                  <a:gd name="connsiteX1" fmla="*/ 352 w 10058"/>
                  <a:gd name="connsiteY1" fmla="*/ 9940 h 13683"/>
                  <a:gd name="connsiteX2" fmla="*/ 867 w 10058"/>
                  <a:gd name="connsiteY2" fmla="*/ 6832 h 13683"/>
                  <a:gd name="connsiteX3" fmla="*/ 1638 w 10058"/>
                  <a:gd name="connsiteY3" fmla="*/ 5154 h 13683"/>
                  <a:gd name="connsiteX4" fmla="*/ 3056 w 10058"/>
                  <a:gd name="connsiteY4" fmla="*/ 3160 h 13683"/>
                  <a:gd name="connsiteX5" fmla="*/ 4342 w 10058"/>
                  <a:gd name="connsiteY5" fmla="*/ 2228 h 13683"/>
                  <a:gd name="connsiteX6" fmla="*/ 5375 w 10058"/>
                  <a:gd name="connsiteY6" fmla="*/ 2033 h 13683"/>
                  <a:gd name="connsiteX7" fmla="*/ 5986 w 10058"/>
                  <a:gd name="connsiteY7" fmla="*/ 183 h 13683"/>
                  <a:gd name="connsiteX8" fmla="*/ 10058 w 10058"/>
                  <a:gd name="connsiteY8" fmla="*/ 1649 h 13683"/>
                  <a:gd name="connsiteX0" fmla="*/ 0 w 5986"/>
                  <a:gd name="connsiteY0" fmla="*/ 13500 h 13500"/>
                  <a:gd name="connsiteX1" fmla="*/ 352 w 5986"/>
                  <a:gd name="connsiteY1" fmla="*/ 9757 h 13500"/>
                  <a:gd name="connsiteX2" fmla="*/ 867 w 5986"/>
                  <a:gd name="connsiteY2" fmla="*/ 6649 h 13500"/>
                  <a:gd name="connsiteX3" fmla="*/ 1638 w 5986"/>
                  <a:gd name="connsiteY3" fmla="*/ 4971 h 13500"/>
                  <a:gd name="connsiteX4" fmla="*/ 3056 w 5986"/>
                  <a:gd name="connsiteY4" fmla="*/ 2977 h 13500"/>
                  <a:gd name="connsiteX5" fmla="*/ 4342 w 5986"/>
                  <a:gd name="connsiteY5" fmla="*/ 2045 h 13500"/>
                  <a:gd name="connsiteX6" fmla="*/ 5375 w 5986"/>
                  <a:gd name="connsiteY6" fmla="*/ 1850 h 13500"/>
                  <a:gd name="connsiteX7" fmla="*/ 5986 w 5986"/>
                  <a:gd name="connsiteY7" fmla="*/ 0 h 13500"/>
                  <a:gd name="connsiteX0" fmla="*/ 0 w 10000"/>
                  <a:gd name="connsiteY0" fmla="*/ 10000 h 10000"/>
                  <a:gd name="connsiteX1" fmla="*/ 588 w 10000"/>
                  <a:gd name="connsiteY1" fmla="*/ 7227 h 10000"/>
                  <a:gd name="connsiteX2" fmla="*/ 1448 w 10000"/>
                  <a:gd name="connsiteY2" fmla="*/ 4925 h 10000"/>
                  <a:gd name="connsiteX3" fmla="*/ 2736 w 10000"/>
                  <a:gd name="connsiteY3" fmla="*/ 3682 h 10000"/>
                  <a:gd name="connsiteX4" fmla="*/ 7254 w 10000"/>
                  <a:gd name="connsiteY4" fmla="*/ 1515 h 10000"/>
                  <a:gd name="connsiteX5" fmla="*/ 8979 w 10000"/>
                  <a:gd name="connsiteY5" fmla="*/ 1370 h 10000"/>
                  <a:gd name="connsiteX6" fmla="*/ 10000 w 10000"/>
                  <a:gd name="connsiteY6" fmla="*/ 0 h 10000"/>
                  <a:gd name="connsiteX0" fmla="*/ 0 w 10000"/>
                  <a:gd name="connsiteY0" fmla="*/ 10000 h 10000"/>
                  <a:gd name="connsiteX1" fmla="*/ 1940 w 10000"/>
                  <a:gd name="connsiteY1" fmla="*/ 8018 h 10000"/>
                  <a:gd name="connsiteX2" fmla="*/ 1448 w 10000"/>
                  <a:gd name="connsiteY2" fmla="*/ 4925 h 10000"/>
                  <a:gd name="connsiteX3" fmla="*/ 2736 w 10000"/>
                  <a:gd name="connsiteY3" fmla="*/ 3682 h 10000"/>
                  <a:gd name="connsiteX4" fmla="*/ 7254 w 10000"/>
                  <a:gd name="connsiteY4" fmla="*/ 1515 h 10000"/>
                  <a:gd name="connsiteX5" fmla="*/ 8979 w 10000"/>
                  <a:gd name="connsiteY5" fmla="*/ 1370 h 10000"/>
                  <a:gd name="connsiteX6" fmla="*/ 10000 w 10000"/>
                  <a:gd name="connsiteY6" fmla="*/ 0 h 10000"/>
                  <a:gd name="connsiteX0" fmla="*/ 0 w 10000"/>
                  <a:gd name="connsiteY0" fmla="*/ 10000 h 10000"/>
                  <a:gd name="connsiteX1" fmla="*/ 1940 w 10000"/>
                  <a:gd name="connsiteY1" fmla="*/ 8018 h 10000"/>
                  <a:gd name="connsiteX2" fmla="*/ 2736 w 10000"/>
                  <a:gd name="connsiteY2" fmla="*/ 3682 h 10000"/>
                  <a:gd name="connsiteX3" fmla="*/ 7254 w 10000"/>
                  <a:gd name="connsiteY3" fmla="*/ 1515 h 10000"/>
                  <a:gd name="connsiteX4" fmla="*/ 8979 w 10000"/>
                  <a:gd name="connsiteY4" fmla="*/ 1370 h 10000"/>
                  <a:gd name="connsiteX5" fmla="*/ 10000 w 10000"/>
                  <a:gd name="connsiteY5" fmla="*/ 0 h 10000"/>
                  <a:gd name="connsiteX0" fmla="*/ 0 w 10000"/>
                  <a:gd name="connsiteY0" fmla="*/ 10000 h 10000"/>
                  <a:gd name="connsiteX1" fmla="*/ 1940 w 10000"/>
                  <a:gd name="connsiteY1" fmla="*/ 8018 h 10000"/>
                  <a:gd name="connsiteX2" fmla="*/ 5922 w 10000"/>
                  <a:gd name="connsiteY2" fmla="*/ 4963 h 10000"/>
                  <a:gd name="connsiteX3" fmla="*/ 7254 w 10000"/>
                  <a:gd name="connsiteY3" fmla="*/ 1515 h 10000"/>
                  <a:gd name="connsiteX4" fmla="*/ 8979 w 10000"/>
                  <a:gd name="connsiteY4" fmla="*/ 1370 h 10000"/>
                  <a:gd name="connsiteX5" fmla="*/ 10000 w 10000"/>
                  <a:gd name="connsiteY5" fmla="*/ 0 h 10000"/>
                  <a:gd name="connsiteX0" fmla="*/ 0 w 10000"/>
                  <a:gd name="connsiteY0" fmla="*/ 10000 h 10000"/>
                  <a:gd name="connsiteX1" fmla="*/ 1940 w 10000"/>
                  <a:gd name="connsiteY1" fmla="*/ 8018 h 10000"/>
                  <a:gd name="connsiteX2" fmla="*/ 5922 w 10000"/>
                  <a:gd name="connsiteY2" fmla="*/ 4963 h 10000"/>
                  <a:gd name="connsiteX3" fmla="*/ 7222 w 10000"/>
                  <a:gd name="connsiteY3" fmla="*/ 3813 h 10000"/>
                  <a:gd name="connsiteX4" fmla="*/ 8979 w 10000"/>
                  <a:gd name="connsiteY4" fmla="*/ 1370 h 10000"/>
                  <a:gd name="connsiteX5" fmla="*/ 10000 w 10000"/>
                  <a:gd name="connsiteY5" fmla="*/ 0 h 10000"/>
                  <a:gd name="connsiteX0" fmla="*/ 0 w 10000"/>
                  <a:gd name="connsiteY0" fmla="*/ 10000 h 10000"/>
                  <a:gd name="connsiteX1" fmla="*/ 1940 w 10000"/>
                  <a:gd name="connsiteY1" fmla="*/ 8018 h 10000"/>
                  <a:gd name="connsiteX2" fmla="*/ 5922 w 10000"/>
                  <a:gd name="connsiteY2" fmla="*/ 4963 h 10000"/>
                  <a:gd name="connsiteX3" fmla="*/ 7222 w 10000"/>
                  <a:gd name="connsiteY3" fmla="*/ 3813 h 10000"/>
                  <a:gd name="connsiteX4" fmla="*/ 8947 w 10000"/>
                  <a:gd name="connsiteY4" fmla="*/ 2312 h 10000"/>
                  <a:gd name="connsiteX5" fmla="*/ 10000 w 10000"/>
                  <a:gd name="connsiteY5" fmla="*/ 0 h 10000"/>
                  <a:gd name="connsiteX0" fmla="*/ 0 w 10354"/>
                  <a:gd name="connsiteY0" fmla="*/ 10226 h 10226"/>
                  <a:gd name="connsiteX1" fmla="*/ 1940 w 10354"/>
                  <a:gd name="connsiteY1" fmla="*/ 8244 h 10226"/>
                  <a:gd name="connsiteX2" fmla="*/ 5922 w 10354"/>
                  <a:gd name="connsiteY2" fmla="*/ 5189 h 10226"/>
                  <a:gd name="connsiteX3" fmla="*/ 7222 w 10354"/>
                  <a:gd name="connsiteY3" fmla="*/ 4039 h 10226"/>
                  <a:gd name="connsiteX4" fmla="*/ 8947 w 10354"/>
                  <a:gd name="connsiteY4" fmla="*/ 2538 h 10226"/>
                  <a:gd name="connsiteX5" fmla="*/ 10354 w 10354"/>
                  <a:gd name="connsiteY5" fmla="*/ 0 h 10226"/>
                  <a:gd name="connsiteX0" fmla="*/ 0 w 10354"/>
                  <a:gd name="connsiteY0" fmla="*/ 10226 h 10226"/>
                  <a:gd name="connsiteX1" fmla="*/ 1940 w 10354"/>
                  <a:gd name="connsiteY1" fmla="*/ 8244 h 10226"/>
                  <a:gd name="connsiteX2" fmla="*/ 5922 w 10354"/>
                  <a:gd name="connsiteY2" fmla="*/ 5189 h 10226"/>
                  <a:gd name="connsiteX3" fmla="*/ 7222 w 10354"/>
                  <a:gd name="connsiteY3" fmla="*/ 4039 h 10226"/>
                  <a:gd name="connsiteX4" fmla="*/ 8947 w 10354"/>
                  <a:gd name="connsiteY4" fmla="*/ 2538 h 10226"/>
                  <a:gd name="connsiteX5" fmla="*/ 10354 w 10354"/>
                  <a:gd name="connsiteY5" fmla="*/ 0 h 10226"/>
                  <a:gd name="connsiteX0" fmla="*/ 0 w 10354"/>
                  <a:gd name="connsiteY0" fmla="*/ 10226 h 10226"/>
                  <a:gd name="connsiteX1" fmla="*/ 1940 w 10354"/>
                  <a:gd name="connsiteY1" fmla="*/ 8244 h 10226"/>
                  <a:gd name="connsiteX2" fmla="*/ 5922 w 10354"/>
                  <a:gd name="connsiteY2" fmla="*/ 5189 h 10226"/>
                  <a:gd name="connsiteX3" fmla="*/ 7222 w 10354"/>
                  <a:gd name="connsiteY3" fmla="*/ 4039 h 10226"/>
                  <a:gd name="connsiteX4" fmla="*/ 8883 w 10354"/>
                  <a:gd name="connsiteY4" fmla="*/ 2877 h 10226"/>
                  <a:gd name="connsiteX5" fmla="*/ 10354 w 10354"/>
                  <a:gd name="connsiteY5" fmla="*/ 0 h 10226"/>
                  <a:gd name="connsiteX0" fmla="*/ 0 w 10354"/>
                  <a:gd name="connsiteY0" fmla="*/ 10226 h 10226"/>
                  <a:gd name="connsiteX1" fmla="*/ 1940 w 10354"/>
                  <a:gd name="connsiteY1" fmla="*/ 8244 h 10226"/>
                  <a:gd name="connsiteX2" fmla="*/ 5922 w 10354"/>
                  <a:gd name="connsiteY2" fmla="*/ 5189 h 10226"/>
                  <a:gd name="connsiteX3" fmla="*/ 7222 w 10354"/>
                  <a:gd name="connsiteY3" fmla="*/ 4039 h 10226"/>
                  <a:gd name="connsiteX4" fmla="*/ 8497 w 10354"/>
                  <a:gd name="connsiteY4" fmla="*/ 3254 h 10226"/>
                  <a:gd name="connsiteX5" fmla="*/ 10354 w 10354"/>
                  <a:gd name="connsiteY5" fmla="*/ 0 h 10226"/>
                  <a:gd name="connsiteX0" fmla="*/ 0 w 10354"/>
                  <a:gd name="connsiteY0" fmla="*/ 10226 h 10226"/>
                  <a:gd name="connsiteX1" fmla="*/ 1940 w 10354"/>
                  <a:gd name="connsiteY1" fmla="*/ 8244 h 10226"/>
                  <a:gd name="connsiteX2" fmla="*/ 5922 w 10354"/>
                  <a:gd name="connsiteY2" fmla="*/ 5189 h 10226"/>
                  <a:gd name="connsiteX3" fmla="*/ 8497 w 10354"/>
                  <a:gd name="connsiteY3" fmla="*/ 3254 h 10226"/>
                  <a:gd name="connsiteX4" fmla="*/ 10354 w 10354"/>
                  <a:gd name="connsiteY4" fmla="*/ 0 h 10226"/>
                  <a:gd name="connsiteX0" fmla="*/ 0 w 10354"/>
                  <a:gd name="connsiteY0" fmla="*/ 10226 h 10226"/>
                  <a:gd name="connsiteX1" fmla="*/ 2101 w 10354"/>
                  <a:gd name="connsiteY1" fmla="*/ 8395 h 10226"/>
                  <a:gd name="connsiteX2" fmla="*/ 5922 w 10354"/>
                  <a:gd name="connsiteY2" fmla="*/ 5189 h 10226"/>
                  <a:gd name="connsiteX3" fmla="*/ 8497 w 10354"/>
                  <a:gd name="connsiteY3" fmla="*/ 3254 h 10226"/>
                  <a:gd name="connsiteX4" fmla="*/ 10354 w 10354"/>
                  <a:gd name="connsiteY4" fmla="*/ 0 h 10226"/>
                  <a:gd name="connsiteX0" fmla="*/ 0 w 10451"/>
                  <a:gd name="connsiteY0" fmla="*/ 10527 h 10527"/>
                  <a:gd name="connsiteX1" fmla="*/ 2198 w 10451"/>
                  <a:gd name="connsiteY1" fmla="*/ 8395 h 10527"/>
                  <a:gd name="connsiteX2" fmla="*/ 6019 w 10451"/>
                  <a:gd name="connsiteY2" fmla="*/ 5189 h 10527"/>
                  <a:gd name="connsiteX3" fmla="*/ 8594 w 10451"/>
                  <a:gd name="connsiteY3" fmla="*/ 3254 h 10527"/>
                  <a:gd name="connsiteX4" fmla="*/ 10451 w 10451"/>
                  <a:gd name="connsiteY4" fmla="*/ 0 h 1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1" h="10527">
                    <a:moveTo>
                      <a:pt x="0" y="10527"/>
                    </a:moveTo>
                    <a:cubicBezTo>
                      <a:pt x="18" y="10386"/>
                      <a:pt x="1195" y="9285"/>
                      <a:pt x="2198" y="8395"/>
                    </a:cubicBezTo>
                    <a:cubicBezTo>
                      <a:pt x="3201" y="7505"/>
                      <a:pt x="4953" y="6046"/>
                      <a:pt x="6019" y="5189"/>
                    </a:cubicBezTo>
                    <a:cubicBezTo>
                      <a:pt x="7085" y="4332"/>
                      <a:pt x="7855" y="4119"/>
                      <a:pt x="8594" y="3254"/>
                    </a:cubicBezTo>
                    <a:cubicBezTo>
                      <a:pt x="9176" y="3109"/>
                      <a:pt x="10251" y="719"/>
                      <a:pt x="10451" y="0"/>
                    </a:cubicBezTo>
                  </a:path>
                </a:pathLst>
              </a:custGeom>
              <a:grpFill/>
              <a:ln w="57150" cap="rnd" cmpd="sng">
                <a:solidFill>
                  <a:srgbClr val="0070C0"/>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i="0">
                  <a:solidFill>
                    <a:srgbClr val="000000"/>
                  </a:solidFill>
                  <a:effectLst>
                    <a:outerShdw blurRad="38100" dist="38100" dir="2700000" algn="tl">
                      <a:srgbClr val="000000">
                        <a:alpha val="43137"/>
                      </a:srgbClr>
                    </a:outerShdw>
                  </a:effectLst>
                  <a:latin typeface="Times New Roman" pitchFamily="18" charset="0"/>
                </a:endParaRPr>
              </a:p>
            </p:txBody>
          </p:sp>
          <p:sp>
            <p:nvSpPr>
              <p:cNvPr id="20490" name="Text Box 10"/>
              <p:cNvSpPr txBox="1">
                <a:spLocks noChangeArrowheads="1"/>
              </p:cNvSpPr>
              <p:nvPr/>
            </p:nvSpPr>
            <p:spPr bwMode="auto">
              <a:xfrm>
                <a:off x="7020272" y="4674622"/>
                <a:ext cx="2123729" cy="5847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FFC000"/>
                    </a:solidFill>
                    <a:latin typeface="Times New Roman" pitchFamily="18" charset="0"/>
                  </a:rPr>
                  <a:t>Focus on # of models for its own sake </a:t>
                </a:r>
                <a:endParaRPr lang="en-GB" sz="1600" b="1" i="0" dirty="0">
                  <a:solidFill>
                    <a:srgbClr val="FFC000"/>
                  </a:solidFill>
                  <a:latin typeface="Times New Roman" pitchFamily="18" charset="0"/>
                </a:endParaRPr>
              </a:p>
            </p:txBody>
          </p:sp>
          <p:sp>
            <p:nvSpPr>
              <p:cNvPr id="28" name="Freeform 15"/>
              <p:cNvSpPr>
                <a:spLocks/>
              </p:cNvSpPr>
              <p:nvPr/>
            </p:nvSpPr>
            <p:spPr bwMode="auto">
              <a:xfrm>
                <a:off x="1037895" y="4480140"/>
                <a:ext cx="7141685" cy="889310"/>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974 w 10993"/>
                  <a:gd name="connsiteY0" fmla="*/ 10078 h 10078"/>
                  <a:gd name="connsiteX1" fmla="*/ 1191 w 10993"/>
                  <a:gd name="connsiteY1" fmla="*/ 8522 h 10078"/>
                  <a:gd name="connsiteX2" fmla="*/ 6 w 10993"/>
                  <a:gd name="connsiteY2" fmla="*/ 6547 h 10078"/>
                  <a:gd name="connsiteX3" fmla="*/ 1802 w 10993"/>
                  <a:gd name="connsiteY3" fmla="*/ 5567 h 10078"/>
                  <a:gd name="connsiteX4" fmla="*/ 2939 w 10993"/>
                  <a:gd name="connsiteY4" fmla="*/ 4245 h 10078"/>
                  <a:gd name="connsiteX5" fmla="*/ 4030 w 10993"/>
                  <a:gd name="connsiteY5" fmla="*/ 3167 h 10078"/>
                  <a:gd name="connsiteX6" fmla="*/ 5489 w 10993"/>
                  <a:gd name="connsiteY6" fmla="*/ 1471 h 10078"/>
                  <a:gd name="connsiteX7" fmla="*/ 6310 w 10993"/>
                  <a:gd name="connsiteY7" fmla="*/ 768 h 10078"/>
                  <a:gd name="connsiteX8" fmla="*/ 10870 w 10993"/>
                  <a:gd name="connsiteY8" fmla="*/ 342 h 10078"/>
                  <a:gd name="connsiteX9" fmla="*/ 10993 w 10993"/>
                  <a:gd name="connsiteY9" fmla="*/ 384 h 10078"/>
                  <a:gd name="connsiteX0" fmla="*/ 982 w 11001"/>
                  <a:gd name="connsiteY0" fmla="*/ 10078 h 10078"/>
                  <a:gd name="connsiteX1" fmla="*/ 14 w 11001"/>
                  <a:gd name="connsiteY1" fmla="*/ 6547 h 10078"/>
                  <a:gd name="connsiteX2" fmla="*/ 1810 w 11001"/>
                  <a:gd name="connsiteY2" fmla="*/ 5567 h 10078"/>
                  <a:gd name="connsiteX3" fmla="*/ 2947 w 11001"/>
                  <a:gd name="connsiteY3" fmla="*/ 4245 h 10078"/>
                  <a:gd name="connsiteX4" fmla="*/ 4038 w 11001"/>
                  <a:gd name="connsiteY4" fmla="*/ 3167 h 10078"/>
                  <a:gd name="connsiteX5" fmla="*/ 5497 w 11001"/>
                  <a:gd name="connsiteY5" fmla="*/ 1471 h 10078"/>
                  <a:gd name="connsiteX6" fmla="*/ 6318 w 11001"/>
                  <a:gd name="connsiteY6" fmla="*/ 768 h 10078"/>
                  <a:gd name="connsiteX7" fmla="*/ 10878 w 11001"/>
                  <a:gd name="connsiteY7" fmla="*/ 342 h 10078"/>
                  <a:gd name="connsiteX8" fmla="*/ 11001 w 11001"/>
                  <a:gd name="connsiteY8" fmla="*/ 384 h 10078"/>
                  <a:gd name="connsiteX0" fmla="*/ 0 w 10987"/>
                  <a:gd name="connsiteY0" fmla="*/ 6547 h 6547"/>
                  <a:gd name="connsiteX1" fmla="*/ 1796 w 10987"/>
                  <a:gd name="connsiteY1" fmla="*/ 5567 h 6547"/>
                  <a:gd name="connsiteX2" fmla="*/ 2933 w 10987"/>
                  <a:gd name="connsiteY2" fmla="*/ 4245 h 6547"/>
                  <a:gd name="connsiteX3" fmla="*/ 4024 w 10987"/>
                  <a:gd name="connsiteY3" fmla="*/ 3167 h 6547"/>
                  <a:gd name="connsiteX4" fmla="*/ 5483 w 10987"/>
                  <a:gd name="connsiteY4" fmla="*/ 1471 h 6547"/>
                  <a:gd name="connsiteX5" fmla="*/ 6304 w 10987"/>
                  <a:gd name="connsiteY5" fmla="*/ 768 h 6547"/>
                  <a:gd name="connsiteX6" fmla="*/ 10864 w 10987"/>
                  <a:gd name="connsiteY6" fmla="*/ 342 h 6547"/>
                  <a:gd name="connsiteX7" fmla="*/ 10987 w 10987"/>
                  <a:gd name="connsiteY7" fmla="*/ 384 h 6547"/>
                  <a:gd name="connsiteX0" fmla="*/ 0 w 10000"/>
                  <a:gd name="connsiteY0" fmla="*/ 9413 h 9413"/>
                  <a:gd name="connsiteX1" fmla="*/ 1635 w 10000"/>
                  <a:gd name="connsiteY1" fmla="*/ 7916 h 9413"/>
                  <a:gd name="connsiteX2" fmla="*/ 2670 w 10000"/>
                  <a:gd name="connsiteY2" fmla="*/ 5897 h 9413"/>
                  <a:gd name="connsiteX3" fmla="*/ 3663 w 10000"/>
                  <a:gd name="connsiteY3" fmla="*/ 4250 h 9413"/>
                  <a:gd name="connsiteX4" fmla="*/ 4990 w 10000"/>
                  <a:gd name="connsiteY4" fmla="*/ 1660 h 9413"/>
                  <a:gd name="connsiteX5" fmla="*/ 5738 w 10000"/>
                  <a:gd name="connsiteY5" fmla="*/ 586 h 9413"/>
                  <a:gd name="connsiteX6" fmla="*/ 10000 w 10000"/>
                  <a:gd name="connsiteY6" fmla="*/ 0 h 9413"/>
                  <a:gd name="connsiteX0" fmla="*/ 0 w 9351"/>
                  <a:gd name="connsiteY0" fmla="*/ 14952 h 14952"/>
                  <a:gd name="connsiteX1" fmla="*/ 1635 w 9351"/>
                  <a:gd name="connsiteY1" fmla="*/ 13362 h 14952"/>
                  <a:gd name="connsiteX2" fmla="*/ 2670 w 9351"/>
                  <a:gd name="connsiteY2" fmla="*/ 11217 h 14952"/>
                  <a:gd name="connsiteX3" fmla="*/ 3663 w 9351"/>
                  <a:gd name="connsiteY3" fmla="*/ 9467 h 14952"/>
                  <a:gd name="connsiteX4" fmla="*/ 4990 w 9351"/>
                  <a:gd name="connsiteY4" fmla="*/ 6716 h 14952"/>
                  <a:gd name="connsiteX5" fmla="*/ 5738 w 9351"/>
                  <a:gd name="connsiteY5" fmla="*/ 5575 h 14952"/>
                  <a:gd name="connsiteX6" fmla="*/ 9351 w 9351"/>
                  <a:gd name="connsiteY6" fmla="*/ 0 h 14952"/>
                  <a:gd name="connsiteX0" fmla="*/ 0 w 10000"/>
                  <a:gd name="connsiteY0" fmla="*/ 10000 h 10000"/>
                  <a:gd name="connsiteX1" fmla="*/ 1748 w 10000"/>
                  <a:gd name="connsiteY1" fmla="*/ 8937 h 10000"/>
                  <a:gd name="connsiteX2" fmla="*/ 2855 w 10000"/>
                  <a:gd name="connsiteY2" fmla="*/ 7502 h 10000"/>
                  <a:gd name="connsiteX3" fmla="*/ 3917 w 10000"/>
                  <a:gd name="connsiteY3" fmla="*/ 6332 h 10000"/>
                  <a:gd name="connsiteX4" fmla="*/ 5336 w 10000"/>
                  <a:gd name="connsiteY4" fmla="*/ 4492 h 10000"/>
                  <a:gd name="connsiteX5" fmla="*/ 6867 w 10000"/>
                  <a:gd name="connsiteY5" fmla="*/ 307 h 10000"/>
                  <a:gd name="connsiteX6" fmla="*/ 10000 w 10000"/>
                  <a:gd name="connsiteY6" fmla="*/ 0 h 10000"/>
                  <a:gd name="connsiteX0" fmla="*/ 0 w 9812"/>
                  <a:gd name="connsiteY0" fmla="*/ 9698 h 9698"/>
                  <a:gd name="connsiteX1" fmla="*/ 1748 w 9812"/>
                  <a:gd name="connsiteY1" fmla="*/ 8635 h 9698"/>
                  <a:gd name="connsiteX2" fmla="*/ 2855 w 9812"/>
                  <a:gd name="connsiteY2" fmla="*/ 7200 h 9698"/>
                  <a:gd name="connsiteX3" fmla="*/ 3917 w 9812"/>
                  <a:gd name="connsiteY3" fmla="*/ 6030 h 9698"/>
                  <a:gd name="connsiteX4" fmla="*/ 5336 w 9812"/>
                  <a:gd name="connsiteY4" fmla="*/ 4190 h 9698"/>
                  <a:gd name="connsiteX5" fmla="*/ 6867 w 9812"/>
                  <a:gd name="connsiteY5" fmla="*/ 5 h 9698"/>
                  <a:gd name="connsiteX6" fmla="*/ 9812 w 9812"/>
                  <a:gd name="connsiteY6" fmla="*/ 6101 h 9698"/>
                  <a:gd name="connsiteX0" fmla="*/ 0 w 10000"/>
                  <a:gd name="connsiteY0" fmla="*/ 5704 h 5704"/>
                  <a:gd name="connsiteX1" fmla="*/ 1781 w 10000"/>
                  <a:gd name="connsiteY1" fmla="*/ 4608 h 5704"/>
                  <a:gd name="connsiteX2" fmla="*/ 2910 w 10000"/>
                  <a:gd name="connsiteY2" fmla="*/ 3128 h 5704"/>
                  <a:gd name="connsiteX3" fmla="*/ 3992 w 10000"/>
                  <a:gd name="connsiteY3" fmla="*/ 1922 h 5704"/>
                  <a:gd name="connsiteX4" fmla="*/ 5438 w 10000"/>
                  <a:gd name="connsiteY4" fmla="*/ 24 h 5704"/>
                  <a:gd name="connsiteX5" fmla="*/ 7802 w 10000"/>
                  <a:gd name="connsiteY5" fmla="*/ 3336 h 5704"/>
                  <a:gd name="connsiteX6" fmla="*/ 10000 w 10000"/>
                  <a:gd name="connsiteY6" fmla="*/ 1995 h 5704"/>
                  <a:gd name="connsiteX0" fmla="*/ 0 w 10000"/>
                  <a:gd name="connsiteY0" fmla="*/ 6632 h 6632"/>
                  <a:gd name="connsiteX1" fmla="*/ 1781 w 10000"/>
                  <a:gd name="connsiteY1" fmla="*/ 4711 h 6632"/>
                  <a:gd name="connsiteX2" fmla="*/ 2910 w 10000"/>
                  <a:gd name="connsiteY2" fmla="*/ 2116 h 6632"/>
                  <a:gd name="connsiteX3" fmla="*/ 3992 w 10000"/>
                  <a:gd name="connsiteY3" fmla="*/ 2 h 6632"/>
                  <a:gd name="connsiteX4" fmla="*/ 7802 w 10000"/>
                  <a:gd name="connsiteY4" fmla="*/ 2481 h 6632"/>
                  <a:gd name="connsiteX5" fmla="*/ 10000 w 10000"/>
                  <a:gd name="connsiteY5" fmla="*/ 130 h 6632"/>
                  <a:gd name="connsiteX0" fmla="*/ 0 w 10000"/>
                  <a:gd name="connsiteY0" fmla="*/ 9804 h 9804"/>
                  <a:gd name="connsiteX1" fmla="*/ 1781 w 10000"/>
                  <a:gd name="connsiteY1" fmla="*/ 6907 h 9804"/>
                  <a:gd name="connsiteX2" fmla="*/ 2910 w 10000"/>
                  <a:gd name="connsiteY2" fmla="*/ 2995 h 9804"/>
                  <a:gd name="connsiteX3" fmla="*/ 5062 w 10000"/>
                  <a:gd name="connsiteY3" fmla="*/ 3719 h 9804"/>
                  <a:gd name="connsiteX4" fmla="*/ 7802 w 10000"/>
                  <a:gd name="connsiteY4" fmla="*/ 3545 h 9804"/>
                  <a:gd name="connsiteX5" fmla="*/ 10000 w 10000"/>
                  <a:gd name="connsiteY5" fmla="*/ 0 h 9804"/>
                  <a:gd name="connsiteX0" fmla="*/ 0 w 10000"/>
                  <a:gd name="connsiteY0" fmla="*/ 10000 h 10000"/>
                  <a:gd name="connsiteX1" fmla="*/ 1781 w 10000"/>
                  <a:gd name="connsiteY1" fmla="*/ 7045 h 10000"/>
                  <a:gd name="connsiteX2" fmla="*/ 3178 w 10000"/>
                  <a:gd name="connsiteY2" fmla="*/ 5204 h 10000"/>
                  <a:gd name="connsiteX3" fmla="*/ 5062 w 10000"/>
                  <a:gd name="connsiteY3" fmla="*/ 3793 h 10000"/>
                  <a:gd name="connsiteX4" fmla="*/ 7802 w 10000"/>
                  <a:gd name="connsiteY4" fmla="*/ 3616 h 10000"/>
                  <a:gd name="connsiteX5" fmla="*/ 10000 w 10000"/>
                  <a:gd name="connsiteY5" fmla="*/ 0 h 10000"/>
                  <a:gd name="connsiteX0" fmla="*/ 0 w 10000"/>
                  <a:gd name="connsiteY0" fmla="*/ 10000 h 10000"/>
                  <a:gd name="connsiteX1" fmla="*/ 1915 w 10000"/>
                  <a:gd name="connsiteY1" fmla="*/ 7812 h 10000"/>
                  <a:gd name="connsiteX2" fmla="*/ 3178 w 10000"/>
                  <a:gd name="connsiteY2" fmla="*/ 5204 h 10000"/>
                  <a:gd name="connsiteX3" fmla="*/ 5062 w 10000"/>
                  <a:gd name="connsiteY3" fmla="*/ 3793 h 10000"/>
                  <a:gd name="connsiteX4" fmla="*/ 7802 w 10000"/>
                  <a:gd name="connsiteY4" fmla="*/ 3616 h 10000"/>
                  <a:gd name="connsiteX5" fmla="*/ 10000 w 10000"/>
                  <a:gd name="connsiteY5" fmla="*/ 0 h 10000"/>
                  <a:gd name="connsiteX0" fmla="*/ 0 w 10000"/>
                  <a:gd name="connsiteY0" fmla="*/ 10000 h 10000"/>
                  <a:gd name="connsiteX1" fmla="*/ 1915 w 10000"/>
                  <a:gd name="connsiteY1" fmla="*/ 7812 h 10000"/>
                  <a:gd name="connsiteX2" fmla="*/ 3484 w 10000"/>
                  <a:gd name="connsiteY2" fmla="*/ 5664 h 10000"/>
                  <a:gd name="connsiteX3" fmla="*/ 5062 w 10000"/>
                  <a:gd name="connsiteY3" fmla="*/ 3793 h 10000"/>
                  <a:gd name="connsiteX4" fmla="*/ 7802 w 10000"/>
                  <a:gd name="connsiteY4" fmla="*/ 3616 h 10000"/>
                  <a:gd name="connsiteX5" fmla="*/ 10000 w 10000"/>
                  <a:gd name="connsiteY5" fmla="*/ 0 h 10000"/>
                  <a:gd name="connsiteX0" fmla="*/ 0 w 10000"/>
                  <a:gd name="connsiteY0" fmla="*/ 10000 h 10000"/>
                  <a:gd name="connsiteX1" fmla="*/ 1915 w 10000"/>
                  <a:gd name="connsiteY1" fmla="*/ 7812 h 10000"/>
                  <a:gd name="connsiteX2" fmla="*/ 3484 w 10000"/>
                  <a:gd name="connsiteY2" fmla="*/ 5664 h 10000"/>
                  <a:gd name="connsiteX3" fmla="*/ 5330 w 10000"/>
                  <a:gd name="connsiteY3" fmla="*/ 4867 h 10000"/>
                  <a:gd name="connsiteX4" fmla="*/ 7802 w 10000"/>
                  <a:gd name="connsiteY4" fmla="*/ 3616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cubicBezTo>
                      <a:pt x="138" y="7729"/>
                      <a:pt x="1334" y="8535"/>
                      <a:pt x="1915" y="7812"/>
                    </a:cubicBezTo>
                    <a:cubicBezTo>
                      <a:pt x="2496" y="7089"/>
                      <a:pt x="2915" y="6155"/>
                      <a:pt x="3484" y="5664"/>
                    </a:cubicBezTo>
                    <a:cubicBezTo>
                      <a:pt x="4053" y="5173"/>
                      <a:pt x="4610" y="5208"/>
                      <a:pt x="5330" y="4867"/>
                    </a:cubicBezTo>
                    <a:cubicBezTo>
                      <a:pt x="6050" y="4526"/>
                      <a:pt x="6801" y="3583"/>
                      <a:pt x="7802" y="3616"/>
                    </a:cubicBezTo>
                    <a:cubicBezTo>
                      <a:pt x="8712" y="3065"/>
                      <a:pt x="9032" y="242"/>
                      <a:pt x="10000" y="0"/>
                    </a:cubicBezTo>
                  </a:path>
                </a:pathLst>
              </a:custGeom>
              <a:grpFill/>
              <a:ln w="57150" cap="rnd" cmpd="sng">
                <a:solidFill>
                  <a:srgbClr val="FFC000"/>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i="0">
                  <a:solidFill>
                    <a:srgbClr val="000000"/>
                  </a:solidFill>
                  <a:effectLst>
                    <a:outerShdw blurRad="38100" dist="38100" dir="2700000" algn="tl">
                      <a:srgbClr val="000000">
                        <a:alpha val="43137"/>
                      </a:srgbClr>
                    </a:outerShdw>
                  </a:effectLst>
                  <a:latin typeface="Times New Roman" pitchFamily="18" charset="0"/>
                </a:endParaRPr>
              </a:p>
            </p:txBody>
          </p:sp>
          <p:sp>
            <p:nvSpPr>
              <p:cNvPr id="20494" name="Text Box 14"/>
              <p:cNvSpPr txBox="1">
                <a:spLocks noChangeArrowheads="1"/>
              </p:cNvSpPr>
              <p:nvPr/>
            </p:nvSpPr>
            <p:spPr bwMode="auto">
              <a:xfrm>
                <a:off x="6876256" y="3284984"/>
                <a:ext cx="2055235" cy="83099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FF0000"/>
                    </a:solidFill>
                    <a:latin typeface="Times New Roman" pitchFamily="18" charset="0"/>
                  </a:rPr>
                  <a:t>Similar models</a:t>
                </a:r>
              </a:p>
              <a:p>
                <a:pPr eaLnBrk="1" hangingPunct="1"/>
                <a:r>
                  <a:rPr lang="en-GB" sz="1600" b="1" i="0" dirty="0" smtClean="0">
                    <a:solidFill>
                      <a:srgbClr val="FF0000"/>
                    </a:solidFill>
                    <a:latin typeface="Times New Roman" pitchFamily="18" charset="0"/>
                  </a:rPr>
                  <a:t>Uncoordinated          e-formation</a:t>
                </a:r>
                <a:endParaRPr lang="en-GB" sz="1600" b="1" i="0" dirty="0">
                  <a:solidFill>
                    <a:srgbClr val="FF0000"/>
                  </a:solidFill>
                  <a:latin typeface="Times New Roman" pitchFamily="18" charset="0"/>
                </a:endParaRPr>
              </a:p>
            </p:txBody>
          </p:sp>
        </p:grpSp>
        <p:sp>
          <p:nvSpPr>
            <p:cNvPr id="27" name="Freeform 15"/>
            <p:cNvSpPr>
              <a:spLocks/>
            </p:cNvSpPr>
            <p:nvPr/>
          </p:nvSpPr>
          <p:spPr bwMode="auto">
            <a:xfrm>
              <a:off x="1043608" y="2374698"/>
              <a:ext cx="7161073" cy="2926509"/>
            </a:xfrm>
            <a:custGeom>
              <a:avLst/>
              <a:gdLst>
                <a:gd name="T0" fmla="*/ 0 w 2812"/>
                <a:gd name="T1" fmla="*/ 3529013 h 2223"/>
                <a:gd name="T2" fmla="*/ 44450 w 2812"/>
                <a:gd name="T3" fmla="*/ 3221038 h 2223"/>
                <a:gd name="T4" fmla="*/ 255588 w 2812"/>
                <a:gd name="T5" fmla="*/ 2759075 h 2223"/>
                <a:gd name="T6" fmla="*/ 531813 w 2812"/>
                <a:gd name="T7" fmla="*/ 2578100 h 2223"/>
                <a:gd name="T8" fmla="*/ 1350963 w 2812"/>
                <a:gd name="T9" fmla="*/ 2073275 h 2223"/>
                <a:gd name="T10" fmla="*/ 2151063 w 2812"/>
                <a:gd name="T11" fmla="*/ 1920875 h 2223"/>
                <a:gd name="T12" fmla="*/ 3703638 w 2812"/>
                <a:gd name="T13" fmla="*/ 1397000 h 2223"/>
                <a:gd name="T14" fmla="*/ 3816350 w 2812"/>
                <a:gd name="T15" fmla="*/ 288925 h 2223"/>
                <a:gd name="T16" fmla="*/ 4464050 w 2812"/>
                <a:gd name="T17" fmla="*/ 0 h 2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7564 h 9128"/>
                <a:gd name="connsiteX1" fmla="*/ 100 w 10000"/>
                <a:gd name="connsiteY1" fmla="*/ 9127 h 9128"/>
                <a:gd name="connsiteX2" fmla="*/ 573 w 10000"/>
                <a:gd name="connsiteY2" fmla="*/ 7818 h 9128"/>
                <a:gd name="connsiteX3" fmla="*/ 1191 w 10000"/>
                <a:gd name="connsiteY3" fmla="*/ 7305 h 9128"/>
                <a:gd name="connsiteX4" fmla="*/ 3026 w 10000"/>
                <a:gd name="connsiteY4" fmla="*/ 5875 h 9128"/>
                <a:gd name="connsiteX5" fmla="*/ 4819 w 10000"/>
                <a:gd name="connsiteY5" fmla="*/ 5443 h 9128"/>
                <a:gd name="connsiteX6" fmla="*/ 8297 w 10000"/>
                <a:gd name="connsiteY6" fmla="*/ 3959 h 9128"/>
                <a:gd name="connsiteX7" fmla="*/ 8549 w 10000"/>
                <a:gd name="connsiteY7" fmla="*/ 819 h 9128"/>
                <a:gd name="connsiteX8" fmla="*/ 10000 w 10000"/>
                <a:gd name="connsiteY8" fmla="*/ 0 h 9128"/>
                <a:gd name="connsiteX0" fmla="*/ 0 w 10092"/>
                <a:gd name="connsiteY0" fmla="*/ 11295 h 11295"/>
                <a:gd name="connsiteX1" fmla="*/ 192 w 10092"/>
                <a:gd name="connsiteY1" fmla="*/ 9999 h 11295"/>
                <a:gd name="connsiteX2" fmla="*/ 665 w 10092"/>
                <a:gd name="connsiteY2" fmla="*/ 8565 h 11295"/>
                <a:gd name="connsiteX3" fmla="*/ 1283 w 10092"/>
                <a:gd name="connsiteY3" fmla="*/ 8003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4911 w 10092"/>
                <a:gd name="connsiteY5" fmla="*/ 5963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192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0092"/>
                <a:gd name="connsiteY0" fmla="*/ 11295 h 11295"/>
                <a:gd name="connsiteX1" fmla="*/ 345 w 10092"/>
                <a:gd name="connsiteY1" fmla="*/ 9999 h 11295"/>
                <a:gd name="connsiteX2" fmla="*/ 665 w 10092"/>
                <a:gd name="connsiteY2" fmla="*/ 8565 h 11295"/>
                <a:gd name="connsiteX3" fmla="*/ 1314 w 10092"/>
                <a:gd name="connsiteY3" fmla="*/ 7537 h 11295"/>
                <a:gd name="connsiteX4" fmla="*/ 3118 w 10092"/>
                <a:gd name="connsiteY4" fmla="*/ 6436 h 11295"/>
                <a:gd name="connsiteX5" fmla="*/ 5859 w 10092"/>
                <a:gd name="connsiteY5" fmla="*/ 5666 h 11295"/>
                <a:gd name="connsiteX6" fmla="*/ 8389 w 10092"/>
                <a:gd name="connsiteY6" fmla="*/ 4337 h 11295"/>
                <a:gd name="connsiteX7" fmla="*/ 8641 w 10092"/>
                <a:gd name="connsiteY7" fmla="*/ 897 h 11295"/>
                <a:gd name="connsiteX8" fmla="*/ 10092 w 10092"/>
                <a:gd name="connsiteY8" fmla="*/ 0 h 11295"/>
                <a:gd name="connsiteX0" fmla="*/ 0 w 11845"/>
                <a:gd name="connsiteY0" fmla="*/ 11295 h 11295"/>
                <a:gd name="connsiteX1" fmla="*/ 345 w 11845"/>
                <a:gd name="connsiteY1" fmla="*/ 9999 h 11295"/>
                <a:gd name="connsiteX2" fmla="*/ 665 w 11845"/>
                <a:gd name="connsiteY2" fmla="*/ 8565 h 11295"/>
                <a:gd name="connsiteX3" fmla="*/ 1314 w 11845"/>
                <a:gd name="connsiteY3" fmla="*/ 7537 h 11295"/>
                <a:gd name="connsiteX4" fmla="*/ 3118 w 11845"/>
                <a:gd name="connsiteY4" fmla="*/ 6436 h 11295"/>
                <a:gd name="connsiteX5" fmla="*/ 5859 w 11845"/>
                <a:gd name="connsiteY5" fmla="*/ 5666 h 11295"/>
                <a:gd name="connsiteX6" fmla="*/ 8389 w 11845"/>
                <a:gd name="connsiteY6" fmla="*/ 4337 h 11295"/>
                <a:gd name="connsiteX7" fmla="*/ 11821 w 11845"/>
                <a:gd name="connsiteY7" fmla="*/ 3397 h 11295"/>
                <a:gd name="connsiteX8" fmla="*/ 10092 w 11845"/>
                <a:gd name="connsiteY8" fmla="*/ 0 h 11295"/>
                <a:gd name="connsiteX0" fmla="*/ 0 w 15870"/>
                <a:gd name="connsiteY0" fmla="*/ 8330 h 8330"/>
                <a:gd name="connsiteX1" fmla="*/ 345 w 15870"/>
                <a:gd name="connsiteY1" fmla="*/ 7034 h 8330"/>
                <a:gd name="connsiteX2" fmla="*/ 665 w 15870"/>
                <a:gd name="connsiteY2" fmla="*/ 5600 h 8330"/>
                <a:gd name="connsiteX3" fmla="*/ 1314 w 15870"/>
                <a:gd name="connsiteY3" fmla="*/ 4572 h 8330"/>
                <a:gd name="connsiteX4" fmla="*/ 3118 w 15870"/>
                <a:gd name="connsiteY4" fmla="*/ 3471 h 8330"/>
                <a:gd name="connsiteX5" fmla="*/ 5859 w 15870"/>
                <a:gd name="connsiteY5" fmla="*/ 2701 h 8330"/>
                <a:gd name="connsiteX6" fmla="*/ 8389 w 15870"/>
                <a:gd name="connsiteY6" fmla="*/ 1372 h 8330"/>
                <a:gd name="connsiteX7" fmla="*/ 11821 w 15870"/>
                <a:gd name="connsiteY7" fmla="*/ 432 h 8330"/>
                <a:gd name="connsiteX8" fmla="*/ 15870 w 15870"/>
                <a:gd name="connsiteY8" fmla="*/ 1 h 8330"/>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7372 w 10000"/>
                <a:gd name="connsiteY7" fmla="*/ 495 h 10027"/>
                <a:gd name="connsiteX8" fmla="*/ 10000 w 10000"/>
                <a:gd name="connsiteY8"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5286 w 10000"/>
                <a:gd name="connsiteY6" fmla="*/ 1674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692 w 10000"/>
                <a:gd name="connsiteY5" fmla="*/ 3269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027 h 10027"/>
                <a:gd name="connsiteX1" fmla="*/ 217 w 10000"/>
                <a:gd name="connsiteY1" fmla="*/ 8471 h 10027"/>
                <a:gd name="connsiteX2" fmla="*/ 419 w 10000"/>
                <a:gd name="connsiteY2" fmla="*/ 6750 h 10027"/>
                <a:gd name="connsiteX3" fmla="*/ 828 w 10000"/>
                <a:gd name="connsiteY3" fmla="*/ 5516 h 10027"/>
                <a:gd name="connsiteX4" fmla="*/ 1965 w 10000"/>
                <a:gd name="connsiteY4" fmla="*/ 4194 h 10027"/>
                <a:gd name="connsiteX5" fmla="*/ 3056 w 10000"/>
                <a:gd name="connsiteY5" fmla="*/ 3116 h 10027"/>
                <a:gd name="connsiteX6" fmla="*/ 4573 w 10000"/>
                <a:gd name="connsiteY6" fmla="*/ 1776 h 10027"/>
                <a:gd name="connsiteX7" fmla="*/ 5336 w 10000"/>
                <a:gd name="connsiteY7" fmla="*/ 717 h 10027"/>
                <a:gd name="connsiteX8" fmla="*/ 7372 w 10000"/>
                <a:gd name="connsiteY8" fmla="*/ 495 h 10027"/>
                <a:gd name="connsiteX9" fmla="*/ 10000 w 10000"/>
                <a:gd name="connsiteY9" fmla="*/ 28 h 10027"/>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73 w 10000"/>
                <a:gd name="connsiteY6" fmla="*/ 2131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382 h 10382"/>
                <a:gd name="connsiteX1" fmla="*/ 217 w 10000"/>
                <a:gd name="connsiteY1" fmla="*/ 8826 h 10382"/>
                <a:gd name="connsiteX2" fmla="*/ 419 w 10000"/>
                <a:gd name="connsiteY2" fmla="*/ 7105 h 10382"/>
                <a:gd name="connsiteX3" fmla="*/ 828 w 10000"/>
                <a:gd name="connsiteY3" fmla="*/ 5871 h 10382"/>
                <a:gd name="connsiteX4" fmla="*/ 1965 w 10000"/>
                <a:gd name="connsiteY4" fmla="*/ 4549 h 10382"/>
                <a:gd name="connsiteX5" fmla="*/ 3056 w 10000"/>
                <a:gd name="connsiteY5" fmla="*/ 3471 h 10382"/>
                <a:gd name="connsiteX6" fmla="*/ 4515 w 10000"/>
                <a:gd name="connsiteY6" fmla="*/ 1775 h 10382"/>
                <a:gd name="connsiteX7" fmla="*/ 5336 w 10000"/>
                <a:gd name="connsiteY7" fmla="*/ 1072 h 10382"/>
                <a:gd name="connsiteX8" fmla="*/ 9857 w 10000"/>
                <a:gd name="connsiteY8" fmla="*/ 341 h 10382"/>
                <a:gd name="connsiteX9" fmla="*/ 10000 w 10000"/>
                <a:gd name="connsiteY9" fmla="*/ 383 h 10382"/>
                <a:gd name="connsiteX0" fmla="*/ 0 w 10000"/>
                <a:gd name="connsiteY0" fmla="*/ 10156 h 10156"/>
                <a:gd name="connsiteX1" fmla="*/ 217 w 10000"/>
                <a:gd name="connsiteY1" fmla="*/ 8600 h 10156"/>
                <a:gd name="connsiteX2" fmla="*/ 419 w 10000"/>
                <a:gd name="connsiteY2" fmla="*/ 6879 h 10156"/>
                <a:gd name="connsiteX3" fmla="*/ 828 w 10000"/>
                <a:gd name="connsiteY3" fmla="*/ 5645 h 10156"/>
                <a:gd name="connsiteX4" fmla="*/ 1965 w 10000"/>
                <a:gd name="connsiteY4" fmla="*/ 4323 h 10156"/>
                <a:gd name="connsiteX5" fmla="*/ 3056 w 10000"/>
                <a:gd name="connsiteY5" fmla="*/ 3245 h 10156"/>
                <a:gd name="connsiteX6" fmla="*/ 4515 w 10000"/>
                <a:gd name="connsiteY6" fmla="*/ 1549 h 10156"/>
                <a:gd name="connsiteX7" fmla="*/ 5336 w 10000"/>
                <a:gd name="connsiteY7" fmla="*/ 846 h 10156"/>
                <a:gd name="connsiteX8" fmla="*/ 9896 w 10000"/>
                <a:gd name="connsiteY8" fmla="*/ 420 h 10156"/>
                <a:gd name="connsiteX9" fmla="*/ 10000 w 10000"/>
                <a:gd name="connsiteY9" fmla="*/ 157 h 10156"/>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965 w 10019"/>
                <a:gd name="connsiteY4" fmla="*/ 424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1965 w 10019"/>
                <a:gd name="connsiteY5" fmla="*/ 4245 h 10078"/>
                <a:gd name="connsiteX6" fmla="*/ 3056 w 10019"/>
                <a:gd name="connsiteY6" fmla="*/ 3167 h 10078"/>
                <a:gd name="connsiteX7" fmla="*/ 4515 w 10019"/>
                <a:gd name="connsiteY7" fmla="*/ 1471 h 10078"/>
                <a:gd name="connsiteX8" fmla="*/ 5336 w 10019"/>
                <a:gd name="connsiteY8" fmla="*/ 768 h 10078"/>
                <a:gd name="connsiteX9" fmla="*/ 9896 w 10019"/>
                <a:gd name="connsiteY9" fmla="*/ 342 h 10078"/>
                <a:gd name="connsiteX10" fmla="*/ 10019 w 10019"/>
                <a:gd name="connsiteY10"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56 w 10019"/>
                <a:gd name="connsiteY5" fmla="*/ 3167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36 w 10019"/>
                <a:gd name="connsiteY7" fmla="*/ 768 h 10078"/>
                <a:gd name="connsiteX8" fmla="*/ 9896 w 10019"/>
                <a:gd name="connsiteY8" fmla="*/ 342 h 10078"/>
                <a:gd name="connsiteX9" fmla="*/ 10019 w 10019"/>
                <a:gd name="connsiteY9" fmla="*/ 384 h 10078"/>
                <a:gd name="connsiteX0" fmla="*/ 0 w 10019"/>
                <a:gd name="connsiteY0" fmla="*/ 10078 h 10078"/>
                <a:gd name="connsiteX1" fmla="*/ 217 w 10019"/>
                <a:gd name="connsiteY1" fmla="*/ 8522 h 10078"/>
                <a:gd name="connsiteX2" fmla="*/ 419 w 10019"/>
                <a:gd name="connsiteY2" fmla="*/ 6801 h 10078"/>
                <a:gd name="connsiteX3" fmla="*/ 828 w 10019"/>
                <a:gd name="connsiteY3" fmla="*/ 5567 h 10078"/>
                <a:gd name="connsiteX4" fmla="*/ 1802 w 10019"/>
                <a:gd name="connsiteY4" fmla="*/ 3755 h 10078"/>
                <a:gd name="connsiteX5" fmla="*/ 3095 w 10019"/>
                <a:gd name="connsiteY5" fmla="*/ 2658 h 10078"/>
                <a:gd name="connsiteX6" fmla="*/ 4515 w 10019"/>
                <a:gd name="connsiteY6" fmla="*/ 1471 h 10078"/>
                <a:gd name="connsiteX7" fmla="*/ 5317 w 10019"/>
                <a:gd name="connsiteY7" fmla="*/ 1277 h 10078"/>
                <a:gd name="connsiteX8" fmla="*/ 9896 w 10019"/>
                <a:gd name="connsiteY8" fmla="*/ 342 h 10078"/>
                <a:gd name="connsiteX9" fmla="*/ 10019 w 10019"/>
                <a:gd name="connsiteY9" fmla="*/ 384 h 10078"/>
                <a:gd name="connsiteX0" fmla="*/ 0 w 10019"/>
                <a:gd name="connsiteY0" fmla="*/ 9696 h 9696"/>
                <a:gd name="connsiteX1" fmla="*/ 217 w 10019"/>
                <a:gd name="connsiteY1" fmla="*/ 8140 h 9696"/>
                <a:gd name="connsiteX2" fmla="*/ 419 w 10019"/>
                <a:gd name="connsiteY2" fmla="*/ 6419 h 9696"/>
                <a:gd name="connsiteX3" fmla="*/ 828 w 10019"/>
                <a:gd name="connsiteY3" fmla="*/ 5185 h 9696"/>
                <a:gd name="connsiteX4" fmla="*/ 1802 w 10019"/>
                <a:gd name="connsiteY4" fmla="*/ 3373 h 9696"/>
                <a:gd name="connsiteX5" fmla="*/ 3095 w 10019"/>
                <a:gd name="connsiteY5" fmla="*/ 2276 h 9696"/>
                <a:gd name="connsiteX6" fmla="*/ 4515 w 10019"/>
                <a:gd name="connsiteY6" fmla="*/ 1089 h 9696"/>
                <a:gd name="connsiteX7" fmla="*/ 5317 w 10019"/>
                <a:gd name="connsiteY7" fmla="*/ 895 h 9696"/>
                <a:gd name="connsiteX8" fmla="*/ 9954 w 10019"/>
                <a:gd name="connsiteY8" fmla="*/ 519 h 9696"/>
                <a:gd name="connsiteX9" fmla="*/ 10019 w 10019"/>
                <a:gd name="connsiteY9" fmla="*/ 2 h 9696"/>
                <a:gd name="connsiteX0" fmla="*/ 0 w 9935"/>
                <a:gd name="connsiteY0" fmla="*/ 9465 h 9465"/>
                <a:gd name="connsiteX1" fmla="*/ 217 w 9935"/>
                <a:gd name="connsiteY1" fmla="*/ 7860 h 9465"/>
                <a:gd name="connsiteX2" fmla="*/ 418 w 9935"/>
                <a:gd name="connsiteY2" fmla="*/ 6085 h 9465"/>
                <a:gd name="connsiteX3" fmla="*/ 826 w 9935"/>
                <a:gd name="connsiteY3" fmla="*/ 4813 h 9465"/>
                <a:gd name="connsiteX4" fmla="*/ 1799 w 9935"/>
                <a:gd name="connsiteY4" fmla="*/ 2944 h 9465"/>
                <a:gd name="connsiteX5" fmla="*/ 3089 w 9935"/>
                <a:gd name="connsiteY5" fmla="*/ 1812 h 9465"/>
                <a:gd name="connsiteX6" fmla="*/ 4506 w 9935"/>
                <a:gd name="connsiteY6" fmla="*/ 588 h 9465"/>
                <a:gd name="connsiteX7" fmla="*/ 5307 w 9935"/>
                <a:gd name="connsiteY7" fmla="*/ 388 h 9465"/>
                <a:gd name="connsiteX8" fmla="*/ 9935 w 9935"/>
                <a:gd name="connsiteY8" fmla="*/ 0 h 9465"/>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109 w 10271"/>
                <a:gd name="connsiteY5" fmla="*/ 1914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4535 w 10271"/>
                <a:gd name="connsiteY6" fmla="*/ 621 h 10000"/>
                <a:gd name="connsiteX7" fmla="*/ 5342 w 10271"/>
                <a:gd name="connsiteY7" fmla="*/ 410 h 10000"/>
                <a:gd name="connsiteX8" fmla="*/ 10271 w 10271"/>
                <a:gd name="connsiteY8" fmla="*/ 0 h 10000"/>
                <a:gd name="connsiteX0" fmla="*/ 0 w 10271"/>
                <a:gd name="connsiteY0" fmla="*/ 10000 h 10000"/>
                <a:gd name="connsiteX1" fmla="*/ 218 w 10271"/>
                <a:gd name="connsiteY1" fmla="*/ 8304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4 w 10271"/>
                <a:gd name="connsiteY1" fmla="*/ 7805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51 w 10322"/>
                <a:gd name="connsiteY0" fmla="*/ 10000 h 10000"/>
                <a:gd name="connsiteX1" fmla="*/ 95 w 10322"/>
                <a:gd name="connsiteY1" fmla="*/ 7805 h 10000"/>
                <a:gd name="connsiteX2" fmla="*/ 472 w 10322"/>
                <a:gd name="connsiteY2" fmla="*/ 6429 h 10000"/>
                <a:gd name="connsiteX3" fmla="*/ 882 w 10322"/>
                <a:gd name="connsiteY3" fmla="*/ 5085 h 10000"/>
                <a:gd name="connsiteX4" fmla="*/ 1862 w 10322"/>
                <a:gd name="connsiteY4" fmla="*/ 3110 h 10000"/>
                <a:gd name="connsiteX5" fmla="*/ 3102 w 10322"/>
                <a:gd name="connsiteY5" fmla="*/ 1083 h 10000"/>
                <a:gd name="connsiteX6" fmla="*/ 5393 w 10322"/>
                <a:gd name="connsiteY6" fmla="*/ 410 h 10000"/>
                <a:gd name="connsiteX7" fmla="*/ 10322 w 10322"/>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21 w 10271"/>
                <a:gd name="connsiteY2" fmla="*/ 6429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831 w 10271"/>
                <a:gd name="connsiteY3" fmla="*/ 5085 h 10000"/>
                <a:gd name="connsiteX4" fmla="*/ 1811 w 10271"/>
                <a:gd name="connsiteY4" fmla="*/ 3110 h 10000"/>
                <a:gd name="connsiteX5" fmla="*/ 3051 w 10271"/>
                <a:gd name="connsiteY5" fmla="*/ 1083 h 10000"/>
                <a:gd name="connsiteX6" fmla="*/ 5342 w 10271"/>
                <a:gd name="connsiteY6" fmla="*/ 410 h 10000"/>
                <a:gd name="connsiteX7" fmla="*/ 10271 w 10271"/>
                <a:gd name="connsiteY7" fmla="*/ 0 h 10000"/>
                <a:gd name="connsiteX0" fmla="*/ 0 w 10271"/>
                <a:gd name="connsiteY0" fmla="*/ 10000 h 10000"/>
                <a:gd name="connsiteX1" fmla="*/ 431 w 10271"/>
                <a:gd name="connsiteY1" fmla="*/ 7750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1811 w 10271"/>
                <a:gd name="connsiteY3" fmla="*/ 3110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276 w 10271"/>
                <a:gd name="connsiteY1" fmla="*/ 7972 h 10000"/>
                <a:gd name="connsiteX2" fmla="*/ 460 w 10271"/>
                <a:gd name="connsiteY2" fmla="*/ 4711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1224 w 10271"/>
                <a:gd name="connsiteY1" fmla="*/ 8803 h 10000"/>
                <a:gd name="connsiteX2" fmla="*/ 460 w 10271"/>
                <a:gd name="connsiteY2" fmla="*/ 4711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1224 w 10271"/>
                <a:gd name="connsiteY1" fmla="*/ 8803 h 10000"/>
                <a:gd name="connsiteX2" fmla="*/ 3344 w 10271"/>
                <a:gd name="connsiteY2" fmla="*/ 6318 h 10000"/>
                <a:gd name="connsiteX3" fmla="*/ 959 w 10271"/>
                <a:gd name="connsiteY3" fmla="*/ 1946 h 10000"/>
                <a:gd name="connsiteX4" fmla="*/ 3051 w 10271"/>
                <a:gd name="connsiteY4" fmla="*/ 1083 h 10000"/>
                <a:gd name="connsiteX5" fmla="*/ 5342 w 10271"/>
                <a:gd name="connsiteY5" fmla="*/ 410 h 10000"/>
                <a:gd name="connsiteX6" fmla="*/ 10271 w 10271"/>
                <a:gd name="connsiteY6" fmla="*/ 0 h 10000"/>
                <a:gd name="connsiteX0" fmla="*/ 0 w 10271"/>
                <a:gd name="connsiteY0" fmla="*/ 10000 h 10000"/>
                <a:gd name="connsiteX1" fmla="*/ 1224 w 10271"/>
                <a:gd name="connsiteY1" fmla="*/ 8803 h 10000"/>
                <a:gd name="connsiteX2" fmla="*/ 3344 w 10271"/>
                <a:gd name="connsiteY2" fmla="*/ 6318 h 10000"/>
                <a:gd name="connsiteX3" fmla="*/ 3051 w 10271"/>
                <a:gd name="connsiteY3" fmla="*/ 1083 h 10000"/>
                <a:gd name="connsiteX4" fmla="*/ 5342 w 10271"/>
                <a:gd name="connsiteY4" fmla="*/ 410 h 10000"/>
                <a:gd name="connsiteX5" fmla="*/ 10271 w 10271"/>
                <a:gd name="connsiteY5" fmla="*/ 0 h 10000"/>
                <a:gd name="connsiteX0" fmla="*/ 0 w 10271"/>
                <a:gd name="connsiteY0" fmla="*/ 10000 h 10000"/>
                <a:gd name="connsiteX1" fmla="*/ 1224 w 10271"/>
                <a:gd name="connsiteY1" fmla="*/ 8803 h 10000"/>
                <a:gd name="connsiteX2" fmla="*/ 3344 w 10271"/>
                <a:gd name="connsiteY2" fmla="*/ 6318 h 10000"/>
                <a:gd name="connsiteX3" fmla="*/ 5354 w 10271"/>
                <a:gd name="connsiteY3" fmla="*/ 4353 h 10000"/>
                <a:gd name="connsiteX4" fmla="*/ 5342 w 10271"/>
                <a:gd name="connsiteY4" fmla="*/ 410 h 10000"/>
                <a:gd name="connsiteX5" fmla="*/ 10271 w 10271"/>
                <a:gd name="connsiteY5" fmla="*/ 0 h 10000"/>
                <a:gd name="connsiteX0" fmla="*/ 0 w 10271"/>
                <a:gd name="connsiteY0" fmla="*/ 10000 h 10000"/>
                <a:gd name="connsiteX1" fmla="*/ 1224 w 10271"/>
                <a:gd name="connsiteY1" fmla="*/ 8803 h 10000"/>
                <a:gd name="connsiteX2" fmla="*/ 3344 w 10271"/>
                <a:gd name="connsiteY2" fmla="*/ 6318 h 10000"/>
                <a:gd name="connsiteX3" fmla="*/ 5354 w 10271"/>
                <a:gd name="connsiteY3" fmla="*/ 4353 h 10000"/>
                <a:gd name="connsiteX4" fmla="*/ 8013 w 10271"/>
                <a:gd name="connsiteY4" fmla="*/ 1352 h 10000"/>
                <a:gd name="connsiteX5" fmla="*/ 10271 w 10271"/>
                <a:gd name="connsiteY5" fmla="*/ 0 h 10000"/>
                <a:gd name="connsiteX0" fmla="*/ 0 w 10155"/>
                <a:gd name="connsiteY0" fmla="*/ 11884 h 11884"/>
                <a:gd name="connsiteX1" fmla="*/ 1224 w 10155"/>
                <a:gd name="connsiteY1" fmla="*/ 10687 h 11884"/>
                <a:gd name="connsiteX2" fmla="*/ 3344 w 10155"/>
                <a:gd name="connsiteY2" fmla="*/ 8202 h 11884"/>
                <a:gd name="connsiteX3" fmla="*/ 5354 w 10155"/>
                <a:gd name="connsiteY3" fmla="*/ 6237 h 11884"/>
                <a:gd name="connsiteX4" fmla="*/ 8013 w 10155"/>
                <a:gd name="connsiteY4" fmla="*/ 3236 h 11884"/>
                <a:gd name="connsiteX5" fmla="*/ 10155 w 10155"/>
                <a:gd name="connsiteY5" fmla="*/ 0 h 11884"/>
                <a:gd name="connsiteX0" fmla="*/ 0 w 10155"/>
                <a:gd name="connsiteY0" fmla="*/ 11884 h 11884"/>
                <a:gd name="connsiteX1" fmla="*/ 1224 w 10155"/>
                <a:gd name="connsiteY1" fmla="*/ 10687 h 11884"/>
                <a:gd name="connsiteX2" fmla="*/ 3344 w 10155"/>
                <a:gd name="connsiteY2" fmla="*/ 8202 h 11884"/>
                <a:gd name="connsiteX3" fmla="*/ 5354 w 10155"/>
                <a:gd name="connsiteY3" fmla="*/ 6237 h 11884"/>
                <a:gd name="connsiteX4" fmla="*/ 6929 w 10155"/>
                <a:gd name="connsiteY4" fmla="*/ 5065 h 11884"/>
                <a:gd name="connsiteX5" fmla="*/ 10155 w 10155"/>
                <a:gd name="connsiteY5" fmla="*/ 0 h 11884"/>
                <a:gd name="connsiteX0" fmla="*/ 0 w 10155"/>
                <a:gd name="connsiteY0" fmla="*/ 11884 h 11884"/>
                <a:gd name="connsiteX1" fmla="*/ 1224 w 10155"/>
                <a:gd name="connsiteY1" fmla="*/ 10687 h 11884"/>
                <a:gd name="connsiteX2" fmla="*/ 3344 w 10155"/>
                <a:gd name="connsiteY2" fmla="*/ 8202 h 11884"/>
                <a:gd name="connsiteX3" fmla="*/ 5064 w 10155"/>
                <a:gd name="connsiteY3" fmla="*/ 6680 h 11884"/>
                <a:gd name="connsiteX4" fmla="*/ 6929 w 10155"/>
                <a:gd name="connsiteY4" fmla="*/ 5065 h 11884"/>
                <a:gd name="connsiteX5" fmla="*/ 10155 w 10155"/>
                <a:gd name="connsiteY5" fmla="*/ 0 h 11884"/>
                <a:gd name="connsiteX0" fmla="*/ 0 w 10155"/>
                <a:gd name="connsiteY0" fmla="*/ 11884 h 11884"/>
                <a:gd name="connsiteX1" fmla="*/ 1224 w 10155"/>
                <a:gd name="connsiteY1" fmla="*/ 10687 h 11884"/>
                <a:gd name="connsiteX2" fmla="*/ 3344 w 10155"/>
                <a:gd name="connsiteY2" fmla="*/ 8202 h 11884"/>
                <a:gd name="connsiteX3" fmla="*/ 5064 w 10155"/>
                <a:gd name="connsiteY3" fmla="*/ 6680 h 11884"/>
                <a:gd name="connsiteX4" fmla="*/ 6929 w 10155"/>
                <a:gd name="connsiteY4" fmla="*/ 5065 h 11884"/>
                <a:gd name="connsiteX5" fmla="*/ 10155 w 10155"/>
                <a:gd name="connsiteY5" fmla="*/ 0 h 11884"/>
                <a:gd name="connsiteX0" fmla="*/ 0 w 10155"/>
                <a:gd name="connsiteY0" fmla="*/ 11884 h 11884"/>
                <a:gd name="connsiteX1" fmla="*/ 1224 w 10155"/>
                <a:gd name="connsiteY1" fmla="*/ 10687 h 11884"/>
                <a:gd name="connsiteX2" fmla="*/ 5064 w 10155"/>
                <a:gd name="connsiteY2" fmla="*/ 6680 h 11884"/>
                <a:gd name="connsiteX3" fmla="*/ 6929 w 10155"/>
                <a:gd name="connsiteY3" fmla="*/ 5065 h 11884"/>
                <a:gd name="connsiteX4" fmla="*/ 10155 w 10155"/>
                <a:gd name="connsiteY4" fmla="*/ 0 h 11884"/>
                <a:gd name="connsiteX0" fmla="*/ 0 w 10155"/>
                <a:gd name="connsiteY0" fmla="*/ 11884 h 11884"/>
                <a:gd name="connsiteX1" fmla="*/ 1224 w 10155"/>
                <a:gd name="connsiteY1" fmla="*/ 10687 h 11884"/>
                <a:gd name="connsiteX2" fmla="*/ 4251 w 10155"/>
                <a:gd name="connsiteY2" fmla="*/ 7678 h 11884"/>
                <a:gd name="connsiteX3" fmla="*/ 6929 w 10155"/>
                <a:gd name="connsiteY3" fmla="*/ 5065 h 11884"/>
                <a:gd name="connsiteX4" fmla="*/ 10155 w 10155"/>
                <a:gd name="connsiteY4" fmla="*/ 0 h 11884"/>
                <a:gd name="connsiteX0" fmla="*/ 0 w 10155"/>
                <a:gd name="connsiteY0" fmla="*/ 11884 h 11884"/>
                <a:gd name="connsiteX1" fmla="*/ 1224 w 10155"/>
                <a:gd name="connsiteY1" fmla="*/ 10687 h 11884"/>
                <a:gd name="connsiteX2" fmla="*/ 6929 w 10155"/>
                <a:gd name="connsiteY2" fmla="*/ 5065 h 11884"/>
                <a:gd name="connsiteX3" fmla="*/ 10155 w 10155"/>
                <a:gd name="connsiteY3" fmla="*/ 0 h 11884"/>
                <a:gd name="connsiteX0" fmla="*/ 0 w 10155"/>
                <a:gd name="connsiteY0" fmla="*/ 11884 h 11884"/>
                <a:gd name="connsiteX1" fmla="*/ 1224 w 10155"/>
                <a:gd name="connsiteY1" fmla="*/ 10687 h 11884"/>
                <a:gd name="connsiteX2" fmla="*/ 5148 w 10155"/>
                <a:gd name="connsiteY2" fmla="*/ 7171 h 11884"/>
                <a:gd name="connsiteX3" fmla="*/ 10155 w 10155"/>
                <a:gd name="connsiteY3" fmla="*/ 0 h 11884"/>
                <a:gd name="connsiteX0" fmla="*/ 0 w 10155"/>
                <a:gd name="connsiteY0" fmla="*/ 11884 h 11884"/>
                <a:gd name="connsiteX1" fmla="*/ 2114 w 10155"/>
                <a:gd name="connsiteY1" fmla="*/ 10244 h 11884"/>
                <a:gd name="connsiteX2" fmla="*/ 5148 w 10155"/>
                <a:gd name="connsiteY2" fmla="*/ 7171 h 11884"/>
                <a:gd name="connsiteX3" fmla="*/ 10155 w 10155"/>
                <a:gd name="connsiteY3" fmla="*/ 0 h 11884"/>
              </a:gdLst>
              <a:ahLst/>
              <a:cxnLst>
                <a:cxn ang="0">
                  <a:pos x="connsiteX0" y="connsiteY0"/>
                </a:cxn>
                <a:cxn ang="0">
                  <a:pos x="connsiteX1" y="connsiteY1"/>
                </a:cxn>
                <a:cxn ang="0">
                  <a:pos x="connsiteX2" y="connsiteY2"/>
                </a:cxn>
                <a:cxn ang="0">
                  <a:pos x="connsiteX3" y="connsiteY3"/>
                </a:cxn>
              </a:cxnLst>
              <a:rect l="l" t="t" r="r" b="b"/>
              <a:pathLst>
                <a:path w="10155" h="11884">
                  <a:moveTo>
                    <a:pt x="0" y="11884"/>
                  </a:moveTo>
                  <a:cubicBezTo>
                    <a:pt x="11" y="11677"/>
                    <a:pt x="1256" y="11030"/>
                    <a:pt x="2114" y="10244"/>
                  </a:cubicBezTo>
                  <a:cubicBezTo>
                    <a:pt x="2972" y="9459"/>
                    <a:pt x="3840" y="8343"/>
                    <a:pt x="5148" y="7171"/>
                  </a:cubicBezTo>
                  <a:cubicBezTo>
                    <a:pt x="5497" y="6958"/>
                    <a:pt x="9706" y="116"/>
                    <a:pt x="10155" y="0"/>
                  </a:cubicBezTo>
                </a:path>
              </a:pathLst>
            </a:custGeom>
            <a:noFill/>
            <a:ln w="57150" cap="rnd"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i="0">
                <a:solidFill>
                  <a:srgbClr val="000000"/>
                </a:solidFill>
                <a:effectLst>
                  <a:outerShdw blurRad="38100" dist="38100" dir="2700000" algn="tl">
                    <a:srgbClr val="000000">
                      <a:alpha val="43137"/>
                    </a:srgbClr>
                  </a:outerShdw>
                </a:effectLst>
                <a:latin typeface="Times New Roman" pitchFamily="18" charset="0"/>
              </a:endParaRPr>
            </a:p>
          </p:txBody>
        </p:sp>
      </p:grpSp>
      <p:cxnSp>
        <p:nvCxnSpPr>
          <p:cNvPr id="8" name="Straight Arrow Connector 7"/>
          <p:cNvCxnSpPr/>
          <p:nvPr/>
        </p:nvCxnSpPr>
        <p:spPr>
          <a:xfrm flipV="1">
            <a:off x="971600" y="1492250"/>
            <a:ext cx="7182545" cy="38809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 Box 10"/>
          <p:cNvSpPr txBox="1">
            <a:spLocks noChangeArrowheads="1"/>
          </p:cNvSpPr>
          <p:nvPr/>
        </p:nvSpPr>
        <p:spPr bwMode="auto">
          <a:xfrm>
            <a:off x="5868144" y="1332057"/>
            <a:ext cx="1979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1600" b="1" i="0" dirty="0" smtClean="0">
                <a:solidFill>
                  <a:srgbClr val="000000"/>
                </a:solidFill>
                <a:latin typeface="Times New Roman" pitchFamily="18" charset="0"/>
              </a:rPr>
              <a:t>Optimised single  model structure ensemble </a:t>
            </a:r>
            <a:endParaRPr lang="en-GB" sz="1600" b="1" i="0" dirty="0">
              <a:solidFill>
                <a:srgbClr val="000000"/>
              </a:solidFill>
              <a:latin typeface="Times New Roman" pitchFamily="18" charset="0"/>
            </a:endParaRPr>
          </a:p>
        </p:txBody>
      </p:sp>
      <p:sp>
        <p:nvSpPr>
          <p:cNvPr id="38" name="Rectangle 14"/>
          <p:cNvSpPr>
            <a:spLocks noChangeArrowheads="1"/>
          </p:cNvSpPr>
          <p:nvPr/>
        </p:nvSpPr>
        <p:spPr bwMode="auto">
          <a:xfrm>
            <a:off x="1619672" y="6428184"/>
            <a:ext cx="7777162" cy="457200"/>
          </a:xfrm>
          <a:prstGeom prst="rect">
            <a:avLst/>
          </a:prstGeom>
          <a:solidFill>
            <a:srgbClr val="F3F9FF"/>
          </a:solidFill>
          <a:ln>
            <a:noFill/>
          </a:ln>
          <a:effectLst/>
        </p:spPr>
        <p:txBody>
          <a:bodyPr anchor="b"/>
          <a:lstStyle/>
          <a:p>
            <a:r>
              <a:rPr lang="en-GB" sz="1000" b="1" i="0" dirty="0">
                <a:solidFill>
                  <a:srgbClr val="000000"/>
                </a:solidFill>
                <a:latin typeface="Verdana" pitchFamily="34" charset="0"/>
              </a:rPr>
              <a:t>DTC &amp; NUOPC Ensemble Design Workshop                     10 Sept 2012                             Leonard Smith              </a:t>
            </a:r>
          </a:p>
        </p:txBody>
      </p:sp>
      <p:sp>
        <p:nvSpPr>
          <p:cNvPr id="20484" name="Text Box 4"/>
          <p:cNvSpPr txBox="1">
            <a:spLocks noChangeArrowheads="1"/>
          </p:cNvSpPr>
          <p:nvPr/>
        </p:nvSpPr>
        <p:spPr bwMode="auto">
          <a:xfrm>
            <a:off x="4932040" y="6237312"/>
            <a:ext cx="9217024" cy="400110"/>
          </a:xfrm>
          <a:prstGeom prst="rect">
            <a:avLst/>
          </a:prstGeom>
          <a:solidFill>
            <a:schemeClr val="bg1"/>
          </a:solidFill>
          <a:ln>
            <a:noFill/>
          </a:ln>
          <a:effectLs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en-GB" sz="2000" b="1" i="0" dirty="0" smtClean="0">
                <a:solidFill>
                  <a:srgbClr val="0066FF"/>
                </a:solidFill>
                <a:latin typeface="Times New Roman" pitchFamily="18" charset="0"/>
              </a:rPr>
              <a:t>Could there </a:t>
            </a:r>
            <a:r>
              <a:rPr lang="en-GB" sz="2000" b="1" i="0" dirty="0" smtClean="0">
                <a:solidFill>
                  <a:srgbClr val="0066FF"/>
                </a:solidFill>
                <a:latin typeface="Times New Roman" pitchFamily="18" charset="0"/>
              </a:rPr>
              <a:t>ever be </a:t>
            </a:r>
            <a:r>
              <a:rPr lang="en-GB" sz="2000" b="1" i="0" dirty="0" smtClean="0">
                <a:solidFill>
                  <a:srgbClr val="0066FF"/>
                </a:solidFill>
                <a:latin typeface="Times New Roman" pitchFamily="18" charset="0"/>
              </a:rPr>
              <a:t>a general  result?</a:t>
            </a:r>
            <a:endParaRPr lang="en-GB" sz="2000" b="1" i="0" dirty="0">
              <a:solidFill>
                <a:srgbClr val="0066FF"/>
              </a:solidFill>
              <a:latin typeface="Times New Roman" pitchFamily="18" charset="0"/>
            </a:endParaRPr>
          </a:p>
        </p:txBody>
      </p:sp>
      <p:sp>
        <p:nvSpPr>
          <p:cNvPr id="2" name="TextBox 1"/>
          <p:cNvSpPr txBox="1"/>
          <p:nvPr/>
        </p:nvSpPr>
        <p:spPr>
          <a:xfrm>
            <a:off x="1259632" y="5805264"/>
            <a:ext cx="7891904" cy="369332"/>
          </a:xfrm>
          <a:prstGeom prst="rect">
            <a:avLst/>
          </a:prstGeom>
          <a:noFill/>
        </p:spPr>
        <p:txBody>
          <a:bodyPr wrap="none" rtlCol="0">
            <a:spAutoFit/>
          </a:bodyPr>
          <a:lstStyle/>
          <a:p>
            <a:r>
              <a:rPr lang="en-GB" b="1" i="0" dirty="0" smtClean="0"/>
              <a:t>How might structural independence be enhanced? (in space stations?)</a:t>
            </a:r>
            <a:endParaRPr lang="en-GB" b="1" i="0" dirty="0"/>
          </a:p>
        </p:txBody>
      </p:sp>
    </p:spTree>
    <p:extLst>
      <p:ext uri="{BB962C8B-B14F-4D97-AF65-F5344CB8AC3E}">
        <p14:creationId xmlns:p14="http://schemas.microsoft.com/office/powerpoint/2010/main" val="25753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03592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TextBox 1"/>
          <p:cNvSpPr txBox="1">
            <a:spLocks noChangeArrowheads="1"/>
          </p:cNvSpPr>
          <p:nvPr/>
        </p:nvSpPr>
        <p:spPr bwMode="auto">
          <a:xfrm>
            <a:off x="6300788" y="45085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a:t>Page 591</a:t>
            </a:r>
          </a:p>
        </p:txBody>
      </p:sp>
      <p:sp>
        <p:nvSpPr>
          <p:cNvPr id="91140"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0000"/>
                </a:solidFill>
              </a:rPr>
              <a:t>Climate in Practice: In-sample examples.</a:t>
            </a:r>
          </a:p>
        </p:txBody>
      </p:sp>
      <p:pic>
        <p:nvPicPr>
          <p:cNvPr id="911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084763"/>
            <a:ext cx="35274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2" name="Line 7"/>
          <p:cNvSpPr>
            <a:spLocks noChangeShapeType="1"/>
          </p:cNvSpPr>
          <p:nvPr/>
        </p:nvSpPr>
        <p:spPr bwMode="auto">
          <a:xfrm>
            <a:off x="4932363" y="1484313"/>
            <a:ext cx="31686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3" name="Line 8"/>
          <p:cNvSpPr>
            <a:spLocks noChangeShapeType="1"/>
          </p:cNvSpPr>
          <p:nvPr/>
        </p:nvSpPr>
        <p:spPr bwMode="auto">
          <a:xfrm flipV="1">
            <a:off x="323850" y="1844675"/>
            <a:ext cx="77771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4" name="Line 9"/>
          <p:cNvSpPr>
            <a:spLocks noChangeShapeType="1"/>
          </p:cNvSpPr>
          <p:nvPr/>
        </p:nvSpPr>
        <p:spPr bwMode="auto">
          <a:xfrm>
            <a:off x="468313" y="2205038"/>
            <a:ext cx="280828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5" name="Line 10"/>
          <p:cNvSpPr>
            <a:spLocks noChangeShapeType="1"/>
          </p:cNvSpPr>
          <p:nvPr/>
        </p:nvSpPr>
        <p:spPr bwMode="auto">
          <a:xfrm>
            <a:off x="468313" y="2565400"/>
            <a:ext cx="10795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8"/>
          <p:cNvSpPr>
            <a:spLocks noChangeShapeType="1"/>
          </p:cNvSpPr>
          <p:nvPr/>
        </p:nvSpPr>
        <p:spPr bwMode="auto">
          <a:xfrm flipV="1">
            <a:off x="1403648" y="3645024"/>
            <a:ext cx="518457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8750"/>
            <a:ext cx="548640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5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693988"/>
            <a:ext cx="2987675"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5157" name="Text Box 5"/>
          <p:cNvSpPr txBox="1">
            <a:spLocks noChangeArrowheads="1"/>
          </p:cNvSpPr>
          <p:nvPr/>
        </p:nvSpPr>
        <p:spPr bwMode="auto">
          <a:xfrm>
            <a:off x="6148388" y="5716588"/>
            <a:ext cx="253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b="0"/>
              <a:t>HadCM3 missing elevation</a:t>
            </a:r>
          </a:p>
          <a:p>
            <a:pPr algn="ctr"/>
            <a:r>
              <a:rPr lang="en-GB" altLang="en-US" sz="1000"/>
              <a:t>2min x 2min obs – HadCM3</a:t>
            </a:r>
          </a:p>
        </p:txBody>
      </p:sp>
      <p:sp>
        <p:nvSpPr>
          <p:cNvPr id="305159" name="Text Box 7"/>
          <p:cNvSpPr txBox="1">
            <a:spLocks noChangeArrowheads="1"/>
          </p:cNvSpPr>
          <p:nvPr/>
        </p:nvSpPr>
        <p:spPr bwMode="auto">
          <a:xfrm>
            <a:off x="1778000" y="1108075"/>
            <a:ext cx="2433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0"/>
              <a:t>Climate Model Schematic</a:t>
            </a:r>
          </a:p>
        </p:txBody>
      </p:sp>
      <p:sp>
        <p:nvSpPr>
          <p:cNvPr id="305160" name="Text Box 8"/>
          <p:cNvSpPr txBox="1">
            <a:spLocks noChangeArrowheads="1"/>
          </p:cNvSpPr>
          <p:nvPr/>
        </p:nvSpPr>
        <p:spPr bwMode="auto">
          <a:xfrm>
            <a:off x="6011863" y="1108075"/>
            <a:ext cx="2719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0"/>
              <a:t>Climate Model (the squares)</a:t>
            </a:r>
          </a:p>
        </p:txBody>
      </p:sp>
      <p:sp>
        <p:nvSpPr>
          <p:cNvPr id="305154" name="Rectangle 2"/>
          <p:cNvSpPr>
            <a:spLocks noChangeArrowheads="1"/>
          </p:cNvSpPr>
          <p:nvPr/>
        </p:nvSpPr>
        <p:spPr bwMode="auto">
          <a:xfrm>
            <a:off x="3689350" y="6513513"/>
            <a:ext cx="37623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900" b="0">
                <a:latin typeface="Arial" charset="0"/>
                <a:hlinkClick r:id="rId4"/>
              </a:rPr>
              <a:t>http://www.windows.ucar.edu/tour/link=/earth/climate/cli_models3.html</a:t>
            </a:r>
            <a:r>
              <a:rPr lang="en-GB" altLang="en-US" sz="900" b="0">
                <a:latin typeface="Arial" charset="0"/>
              </a:rPr>
              <a:t> </a:t>
            </a:r>
          </a:p>
        </p:txBody>
      </p:sp>
      <p:sp>
        <p:nvSpPr>
          <p:cNvPr id="305161" name="Rectangle 9"/>
          <p:cNvSpPr>
            <a:spLocks noChangeArrowheads="1"/>
          </p:cNvSpPr>
          <p:nvPr/>
        </p:nvSpPr>
        <p:spPr bwMode="auto">
          <a:xfrm>
            <a:off x="900113" y="404813"/>
            <a:ext cx="78486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b="1">
                <a:solidFill>
                  <a:srgbClr val="FF5050"/>
                </a:solidFill>
                <a:latin typeface="Arial" charset="0"/>
              </a:defRPr>
            </a:lvl1pPr>
            <a:lvl2pPr>
              <a:defRPr sz="3200" b="1">
                <a:solidFill>
                  <a:srgbClr val="FF5050"/>
                </a:solidFill>
                <a:latin typeface="Arial" charset="0"/>
              </a:defRPr>
            </a:lvl2pPr>
            <a:lvl3pPr>
              <a:defRPr sz="3200" b="1">
                <a:solidFill>
                  <a:srgbClr val="FF5050"/>
                </a:solidFill>
                <a:latin typeface="Arial" charset="0"/>
              </a:defRPr>
            </a:lvl3pPr>
            <a:lvl4pPr>
              <a:defRPr sz="3200" b="1">
                <a:solidFill>
                  <a:srgbClr val="FF5050"/>
                </a:solidFill>
                <a:latin typeface="Arial" charset="0"/>
              </a:defRPr>
            </a:lvl4pPr>
            <a:lvl5pPr>
              <a:defRPr sz="3200" b="1">
                <a:solidFill>
                  <a:srgbClr val="FF5050"/>
                </a:solidFill>
                <a:latin typeface="Arial" charset="0"/>
              </a:defRPr>
            </a:lvl5pPr>
            <a:lvl6pPr marL="457200" fontAlgn="base">
              <a:spcBef>
                <a:spcPct val="0"/>
              </a:spcBef>
              <a:spcAft>
                <a:spcPct val="0"/>
              </a:spcAft>
              <a:defRPr sz="3200" b="1">
                <a:solidFill>
                  <a:srgbClr val="FF5050"/>
                </a:solidFill>
                <a:latin typeface="Arial" charset="0"/>
              </a:defRPr>
            </a:lvl6pPr>
            <a:lvl7pPr marL="914400" fontAlgn="base">
              <a:spcBef>
                <a:spcPct val="0"/>
              </a:spcBef>
              <a:spcAft>
                <a:spcPct val="0"/>
              </a:spcAft>
              <a:defRPr sz="3200" b="1">
                <a:solidFill>
                  <a:srgbClr val="FF5050"/>
                </a:solidFill>
                <a:latin typeface="Arial" charset="0"/>
              </a:defRPr>
            </a:lvl7pPr>
            <a:lvl8pPr marL="1371600" fontAlgn="base">
              <a:spcBef>
                <a:spcPct val="0"/>
              </a:spcBef>
              <a:spcAft>
                <a:spcPct val="0"/>
              </a:spcAft>
              <a:defRPr sz="3200" b="1">
                <a:solidFill>
                  <a:srgbClr val="FF5050"/>
                </a:solidFill>
                <a:latin typeface="Arial" charset="0"/>
              </a:defRPr>
            </a:lvl8pPr>
            <a:lvl9pPr marL="1828800" fontAlgn="base">
              <a:spcBef>
                <a:spcPct val="0"/>
              </a:spcBef>
              <a:spcAft>
                <a:spcPct val="0"/>
              </a:spcAft>
              <a:defRPr sz="3200" b="1">
                <a:solidFill>
                  <a:srgbClr val="FF5050"/>
                </a:solidFill>
                <a:latin typeface="Arial" charset="0"/>
              </a:defRPr>
            </a:lvl9pPr>
          </a:lstStyle>
          <a:p>
            <a:r>
              <a:rPr lang="en-GB" altLang="en-US" sz="2400"/>
              <a:t>A dangerously schematic schematic</a:t>
            </a:r>
          </a:p>
        </p:txBody>
      </p:sp>
      <p:sp>
        <p:nvSpPr>
          <p:cNvPr id="305162" name="Text Box 10"/>
          <p:cNvSpPr txBox="1">
            <a:spLocks noChangeArrowheads="1"/>
          </p:cNvSpPr>
          <p:nvPr/>
        </p:nvSpPr>
        <p:spPr bwMode="auto">
          <a:xfrm>
            <a:off x="112713" y="6215063"/>
            <a:ext cx="2659062" cy="5270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a:t>“included” vs </a:t>
            </a:r>
          </a:p>
          <a:p>
            <a:r>
              <a:rPr lang="en-GB" altLang="en-US" sz="1400"/>
              <a:t>“realisitically simulated”</a:t>
            </a:r>
          </a:p>
        </p:txBody>
      </p:sp>
    </p:spTree>
    <p:extLst>
      <p:ext uri="{BB962C8B-B14F-4D97-AF65-F5344CB8AC3E}">
        <p14:creationId xmlns:p14="http://schemas.microsoft.com/office/powerpoint/2010/main" val="1333018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51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5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6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69548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i="0" dirty="0"/>
          </a:p>
        </p:txBody>
      </p:sp>
      <p:sp>
        <p:nvSpPr>
          <p:cNvPr id="83971" name="Freeform 3"/>
          <p:cNvSpPr>
            <a:spLocks/>
          </p:cNvSpPr>
          <p:nvPr/>
        </p:nvSpPr>
        <p:spPr bwMode="auto">
          <a:xfrm>
            <a:off x="7435850" y="3675063"/>
            <a:ext cx="1285875" cy="422275"/>
          </a:xfrm>
          <a:custGeom>
            <a:avLst/>
            <a:gdLst>
              <a:gd name="T0" fmla="*/ 2147483647 w 810"/>
              <a:gd name="T1" fmla="*/ 2147483647 h 266"/>
              <a:gd name="T2" fmla="*/ 2147483647 w 810"/>
              <a:gd name="T3" fmla="*/ 2147483647 h 266"/>
              <a:gd name="T4" fmla="*/ 2147483647 w 810"/>
              <a:gd name="T5" fmla="*/ 2147483647 h 266"/>
              <a:gd name="T6" fmla="*/ 2147483647 w 810"/>
              <a:gd name="T7" fmla="*/ 2147483647 h 266"/>
              <a:gd name="T8" fmla="*/ 2147483647 w 810"/>
              <a:gd name="T9" fmla="*/ 2147483647 h 266"/>
              <a:gd name="T10" fmla="*/ 2147483647 w 810"/>
              <a:gd name="T11" fmla="*/ 2147483647 h 266"/>
              <a:gd name="T12" fmla="*/ 2147483647 w 810"/>
              <a:gd name="T13" fmla="*/ 2147483647 h 266"/>
              <a:gd name="T14" fmla="*/ 2147483647 w 810"/>
              <a:gd name="T15" fmla="*/ 2147483647 h 266"/>
              <a:gd name="T16" fmla="*/ 2147483647 w 810"/>
              <a:gd name="T17" fmla="*/ 2147483647 h 266"/>
              <a:gd name="T18" fmla="*/ 2147483647 w 810"/>
              <a:gd name="T19" fmla="*/ 2147483647 h 266"/>
              <a:gd name="T20" fmla="*/ 2147483647 w 810"/>
              <a:gd name="T21" fmla="*/ 2147483647 h 266"/>
              <a:gd name="T22" fmla="*/ 2147483647 w 810"/>
              <a:gd name="T23" fmla="*/ 2147483647 h 266"/>
              <a:gd name="T24" fmla="*/ 2147483647 w 810"/>
              <a:gd name="T25" fmla="*/ 2147483647 h 266"/>
              <a:gd name="T26" fmla="*/ 2147483647 w 810"/>
              <a:gd name="T27" fmla="*/ 2147483647 h 266"/>
              <a:gd name="T28" fmla="*/ 2147483647 w 810"/>
              <a:gd name="T29" fmla="*/ 2147483647 h 266"/>
              <a:gd name="T30" fmla="*/ 2147483647 w 810"/>
              <a:gd name="T31" fmla="*/ 2147483647 h 266"/>
              <a:gd name="T32" fmla="*/ 2147483647 w 810"/>
              <a:gd name="T33" fmla="*/ 2147483647 h 266"/>
              <a:gd name="T34" fmla="*/ 2147483647 w 810"/>
              <a:gd name="T35" fmla="*/ 2147483647 h 266"/>
              <a:gd name="T36" fmla="*/ 2147483647 w 810"/>
              <a:gd name="T37" fmla="*/ 2147483647 h 266"/>
              <a:gd name="T38" fmla="*/ 2147483647 w 810"/>
              <a:gd name="T39" fmla="*/ 2147483647 h 266"/>
              <a:gd name="T40" fmla="*/ 2147483647 w 810"/>
              <a:gd name="T41" fmla="*/ 0 h 266"/>
              <a:gd name="T42" fmla="*/ 2147483647 w 810"/>
              <a:gd name="T43" fmla="*/ 0 h 266"/>
              <a:gd name="T44" fmla="*/ 2147483647 w 810"/>
              <a:gd name="T45" fmla="*/ 2147483647 h 266"/>
              <a:gd name="T46" fmla="*/ 2147483647 w 810"/>
              <a:gd name="T47" fmla="*/ 2147483647 h 266"/>
              <a:gd name="T48" fmla="*/ 2147483647 w 810"/>
              <a:gd name="T49" fmla="*/ 2147483647 h 266"/>
              <a:gd name="T50" fmla="*/ 2147483647 w 810"/>
              <a:gd name="T51" fmla="*/ 2147483647 h 266"/>
              <a:gd name="T52" fmla="*/ 2147483647 w 810"/>
              <a:gd name="T53" fmla="*/ 2147483647 h 266"/>
              <a:gd name="T54" fmla="*/ 2147483647 w 810"/>
              <a:gd name="T55" fmla="*/ 2147483647 h 266"/>
              <a:gd name="T56" fmla="*/ 2147483647 w 810"/>
              <a:gd name="T57" fmla="*/ 2147483647 h 266"/>
              <a:gd name="T58" fmla="*/ 2147483647 w 810"/>
              <a:gd name="T59" fmla="*/ 2147483647 h 266"/>
              <a:gd name="T60" fmla="*/ 2147483647 w 810"/>
              <a:gd name="T61" fmla="*/ 2147483647 h 266"/>
              <a:gd name="T62" fmla="*/ 0 w 810"/>
              <a:gd name="T63" fmla="*/ 2147483647 h 266"/>
              <a:gd name="T64" fmla="*/ 2147483647 w 810"/>
              <a:gd name="T65" fmla="*/ 2147483647 h 266"/>
              <a:gd name="T66" fmla="*/ 2147483647 w 810"/>
              <a:gd name="T67" fmla="*/ 2147483647 h 266"/>
              <a:gd name="T68" fmla="*/ 2147483647 w 810"/>
              <a:gd name="T69" fmla="*/ 2147483647 h 266"/>
              <a:gd name="T70" fmla="*/ 2147483647 w 810"/>
              <a:gd name="T71" fmla="*/ 2147483647 h 266"/>
              <a:gd name="T72" fmla="*/ 2147483647 w 810"/>
              <a:gd name="T73" fmla="*/ 2147483647 h 266"/>
              <a:gd name="T74" fmla="*/ 2147483647 w 810"/>
              <a:gd name="T75" fmla="*/ 2147483647 h 266"/>
              <a:gd name="T76" fmla="*/ 2147483647 w 810"/>
              <a:gd name="T77" fmla="*/ 2147483647 h 266"/>
              <a:gd name="T78" fmla="*/ 2147483647 w 810"/>
              <a:gd name="T79" fmla="*/ 2147483647 h 266"/>
              <a:gd name="T80" fmla="*/ 2147483647 w 810"/>
              <a:gd name="T81" fmla="*/ 2147483647 h 266"/>
              <a:gd name="T82" fmla="*/ 2147483647 w 810"/>
              <a:gd name="T83" fmla="*/ 2147483647 h 266"/>
              <a:gd name="T84" fmla="*/ 2147483647 w 810"/>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6">
                <a:moveTo>
                  <a:pt x="404" y="265"/>
                </a:moveTo>
                <a:lnTo>
                  <a:pt x="425" y="265"/>
                </a:lnTo>
                <a:lnTo>
                  <a:pt x="446" y="265"/>
                </a:lnTo>
                <a:lnTo>
                  <a:pt x="466" y="264"/>
                </a:lnTo>
                <a:lnTo>
                  <a:pt x="486" y="263"/>
                </a:lnTo>
                <a:lnTo>
                  <a:pt x="506" y="261"/>
                </a:lnTo>
                <a:lnTo>
                  <a:pt x="525" y="260"/>
                </a:lnTo>
                <a:lnTo>
                  <a:pt x="544" y="257"/>
                </a:lnTo>
                <a:lnTo>
                  <a:pt x="562" y="255"/>
                </a:lnTo>
                <a:lnTo>
                  <a:pt x="580" y="252"/>
                </a:lnTo>
                <a:lnTo>
                  <a:pt x="597" y="249"/>
                </a:lnTo>
                <a:lnTo>
                  <a:pt x="614" y="246"/>
                </a:lnTo>
                <a:lnTo>
                  <a:pt x="631" y="243"/>
                </a:lnTo>
                <a:lnTo>
                  <a:pt x="647" y="239"/>
                </a:lnTo>
                <a:lnTo>
                  <a:pt x="662" y="235"/>
                </a:lnTo>
                <a:lnTo>
                  <a:pt x="677" y="231"/>
                </a:lnTo>
                <a:lnTo>
                  <a:pt x="691" y="227"/>
                </a:lnTo>
                <a:lnTo>
                  <a:pt x="704" y="222"/>
                </a:lnTo>
                <a:lnTo>
                  <a:pt x="716" y="217"/>
                </a:lnTo>
                <a:lnTo>
                  <a:pt x="729" y="212"/>
                </a:lnTo>
                <a:lnTo>
                  <a:pt x="740" y="207"/>
                </a:lnTo>
                <a:lnTo>
                  <a:pt x="750" y="201"/>
                </a:lnTo>
                <a:lnTo>
                  <a:pt x="760" y="196"/>
                </a:lnTo>
                <a:lnTo>
                  <a:pt x="769" y="191"/>
                </a:lnTo>
                <a:lnTo>
                  <a:pt x="778" y="185"/>
                </a:lnTo>
                <a:lnTo>
                  <a:pt x="784" y="178"/>
                </a:lnTo>
                <a:lnTo>
                  <a:pt x="791" y="172"/>
                </a:lnTo>
                <a:lnTo>
                  <a:pt x="797" y="166"/>
                </a:lnTo>
                <a:lnTo>
                  <a:pt x="801" y="159"/>
                </a:lnTo>
                <a:lnTo>
                  <a:pt x="805" y="153"/>
                </a:lnTo>
                <a:lnTo>
                  <a:pt x="807" y="147"/>
                </a:lnTo>
                <a:lnTo>
                  <a:pt x="809" y="140"/>
                </a:lnTo>
                <a:lnTo>
                  <a:pt x="809" y="133"/>
                </a:lnTo>
                <a:lnTo>
                  <a:pt x="809" y="126"/>
                </a:lnTo>
                <a:lnTo>
                  <a:pt x="807" y="119"/>
                </a:lnTo>
                <a:lnTo>
                  <a:pt x="805" y="113"/>
                </a:lnTo>
                <a:lnTo>
                  <a:pt x="801" y="106"/>
                </a:lnTo>
                <a:lnTo>
                  <a:pt x="797" y="99"/>
                </a:lnTo>
                <a:lnTo>
                  <a:pt x="791" y="93"/>
                </a:lnTo>
                <a:lnTo>
                  <a:pt x="784" y="87"/>
                </a:lnTo>
                <a:lnTo>
                  <a:pt x="778" y="81"/>
                </a:lnTo>
                <a:lnTo>
                  <a:pt x="769" y="75"/>
                </a:lnTo>
                <a:lnTo>
                  <a:pt x="760" y="70"/>
                </a:lnTo>
                <a:lnTo>
                  <a:pt x="750" y="64"/>
                </a:lnTo>
                <a:lnTo>
                  <a:pt x="740" y="59"/>
                </a:lnTo>
                <a:lnTo>
                  <a:pt x="729" y="53"/>
                </a:lnTo>
                <a:lnTo>
                  <a:pt x="716" y="48"/>
                </a:lnTo>
                <a:lnTo>
                  <a:pt x="704" y="44"/>
                </a:lnTo>
                <a:lnTo>
                  <a:pt x="691" y="38"/>
                </a:lnTo>
                <a:lnTo>
                  <a:pt x="677" y="34"/>
                </a:lnTo>
                <a:lnTo>
                  <a:pt x="662" y="30"/>
                </a:lnTo>
                <a:lnTo>
                  <a:pt x="647" y="26"/>
                </a:lnTo>
                <a:lnTo>
                  <a:pt x="631" y="22"/>
                </a:lnTo>
                <a:lnTo>
                  <a:pt x="614" y="19"/>
                </a:lnTo>
                <a:lnTo>
                  <a:pt x="597" y="16"/>
                </a:lnTo>
                <a:lnTo>
                  <a:pt x="580" y="13"/>
                </a:lnTo>
                <a:lnTo>
                  <a:pt x="562" y="10"/>
                </a:lnTo>
                <a:lnTo>
                  <a:pt x="544" y="8"/>
                </a:lnTo>
                <a:lnTo>
                  <a:pt x="525" y="6"/>
                </a:lnTo>
                <a:lnTo>
                  <a:pt x="506" y="4"/>
                </a:lnTo>
                <a:lnTo>
                  <a:pt x="486" y="3"/>
                </a:lnTo>
                <a:lnTo>
                  <a:pt x="466" y="2"/>
                </a:lnTo>
                <a:lnTo>
                  <a:pt x="446" y="0"/>
                </a:lnTo>
                <a:lnTo>
                  <a:pt x="425" y="0"/>
                </a:lnTo>
                <a:lnTo>
                  <a:pt x="404" y="0"/>
                </a:lnTo>
                <a:lnTo>
                  <a:pt x="384" y="0"/>
                </a:lnTo>
                <a:lnTo>
                  <a:pt x="363" y="0"/>
                </a:lnTo>
                <a:lnTo>
                  <a:pt x="343" y="2"/>
                </a:lnTo>
                <a:lnTo>
                  <a:pt x="322" y="3"/>
                </a:lnTo>
                <a:lnTo>
                  <a:pt x="303" y="4"/>
                </a:lnTo>
                <a:lnTo>
                  <a:pt x="284" y="6"/>
                </a:lnTo>
                <a:lnTo>
                  <a:pt x="265" y="8"/>
                </a:lnTo>
                <a:lnTo>
                  <a:pt x="247" y="10"/>
                </a:lnTo>
                <a:lnTo>
                  <a:pt x="229" y="13"/>
                </a:lnTo>
                <a:lnTo>
                  <a:pt x="211" y="16"/>
                </a:lnTo>
                <a:lnTo>
                  <a:pt x="195" y="19"/>
                </a:lnTo>
                <a:lnTo>
                  <a:pt x="178" y="22"/>
                </a:lnTo>
                <a:lnTo>
                  <a:pt x="162" y="26"/>
                </a:lnTo>
                <a:lnTo>
                  <a:pt x="147" y="30"/>
                </a:lnTo>
                <a:lnTo>
                  <a:pt x="132" y="34"/>
                </a:lnTo>
                <a:lnTo>
                  <a:pt x="119" y="38"/>
                </a:lnTo>
                <a:lnTo>
                  <a:pt x="105" y="44"/>
                </a:lnTo>
                <a:lnTo>
                  <a:pt x="92" y="48"/>
                </a:lnTo>
                <a:lnTo>
                  <a:pt x="80" y="53"/>
                </a:lnTo>
                <a:lnTo>
                  <a:pt x="69" y="59"/>
                </a:lnTo>
                <a:lnTo>
                  <a:pt x="59" y="64"/>
                </a:lnTo>
                <a:lnTo>
                  <a:pt x="49" y="70"/>
                </a:lnTo>
                <a:lnTo>
                  <a:pt x="40" y="75"/>
                </a:lnTo>
                <a:lnTo>
                  <a:pt x="32" y="81"/>
                </a:lnTo>
                <a:lnTo>
                  <a:pt x="25" y="87"/>
                </a:lnTo>
                <a:lnTo>
                  <a:pt x="18" y="93"/>
                </a:lnTo>
                <a:lnTo>
                  <a:pt x="13" y="99"/>
                </a:lnTo>
                <a:lnTo>
                  <a:pt x="8" y="106"/>
                </a:lnTo>
                <a:lnTo>
                  <a:pt x="4" y="113"/>
                </a:lnTo>
                <a:lnTo>
                  <a:pt x="2" y="119"/>
                </a:lnTo>
                <a:lnTo>
                  <a:pt x="0" y="126"/>
                </a:lnTo>
                <a:lnTo>
                  <a:pt x="0" y="133"/>
                </a:lnTo>
                <a:lnTo>
                  <a:pt x="0" y="140"/>
                </a:lnTo>
                <a:lnTo>
                  <a:pt x="2" y="147"/>
                </a:lnTo>
                <a:lnTo>
                  <a:pt x="4" y="153"/>
                </a:lnTo>
                <a:lnTo>
                  <a:pt x="8" y="159"/>
                </a:lnTo>
                <a:lnTo>
                  <a:pt x="13" y="166"/>
                </a:lnTo>
                <a:lnTo>
                  <a:pt x="18" y="172"/>
                </a:lnTo>
                <a:lnTo>
                  <a:pt x="25" y="178"/>
                </a:lnTo>
                <a:lnTo>
                  <a:pt x="32" y="185"/>
                </a:lnTo>
                <a:lnTo>
                  <a:pt x="40" y="191"/>
                </a:lnTo>
                <a:lnTo>
                  <a:pt x="49" y="196"/>
                </a:lnTo>
                <a:lnTo>
                  <a:pt x="59" y="201"/>
                </a:lnTo>
                <a:lnTo>
                  <a:pt x="69" y="207"/>
                </a:lnTo>
                <a:lnTo>
                  <a:pt x="80" y="212"/>
                </a:lnTo>
                <a:lnTo>
                  <a:pt x="92" y="217"/>
                </a:lnTo>
                <a:lnTo>
                  <a:pt x="105" y="222"/>
                </a:lnTo>
                <a:lnTo>
                  <a:pt x="119" y="227"/>
                </a:lnTo>
                <a:lnTo>
                  <a:pt x="132" y="231"/>
                </a:lnTo>
                <a:lnTo>
                  <a:pt x="147" y="235"/>
                </a:lnTo>
                <a:lnTo>
                  <a:pt x="162" y="239"/>
                </a:lnTo>
                <a:lnTo>
                  <a:pt x="178" y="243"/>
                </a:lnTo>
                <a:lnTo>
                  <a:pt x="195" y="246"/>
                </a:lnTo>
                <a:lnTo>
                  <a:pt x="211" y="249"/>
                </a:lnTo>
                <a:lnTo>
                  <a:pt x="229" y="252"/>
                </a:lnTo>
                <a:lnTo>
                  <a:pt x="247" y="255"/>
                </a:lnTo>
                <a:lnTo>
                  <a:pt x="265" y="257"/>
                </a:lnTo>
                <a:lnTo>
                  <a:pt x="284" y="260"/>
                </a:lnTo>
                <a:lnTo>
                  <a:pt x="303" y="261"/>
                </a:lnTo>
                <a:lnTo>
                  <a:pt x="322" y="263"/>
                </a:lnTo>
                <a:lnTo>
                  <a:pt x="343" y="264"/>
                </a:lnTo>
                <a:lnTo>
                  <a:pt x="363" y="265"/>
                </a:lnTo>
                <a:lnTo>
                  <a:pt x="384" y="265"/>
                </a:lnTo>
                <a:lnTo>
                  <a:pt x="404" y="265"/>
                </a:lnTo>
              </a:path>
            </a:pathLst>
          </a:custGeom>
          <a:solidFill>
            <a:srgbClr val="7F00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2" name="Freeform 4"/>
          <p:cNvSpPr>
            <a:spLocks/>
          </p:cNvSpPr>
          <p:nvPr/>
        </p:nvSpPr>
        <p:spPr bwMode="auto">
          <a:xfrm>
            <a:off x="6037263" y="3287713"/>
            <a:ext cx="1287462" cy="425450"/>
          </a:xfrm>
          <a:custGeom>
            <a:avLst/>
            <a:gdLst>
              <a:gd name="T0" fmla="*/ 2147483647 w 811"/>
              <a:gd name="T1" fmla="*/ 2147483647 h 268"/>
              <a:gd name="T2" fmla="*/ 2147483647 w 811"/>
              <a:gd name="T3" fmla="*/ 2147483647 h 268"/>
              <a:gd name="T4" fmla="*/ 2147483647 w 811"/>
              <a:gd name="T5" fmla="*/ 2147483647 h 268"/>
              <a:gd name="T6" fmla="*/ 2147483647 w 811"/>
              <a:gd name="T7" fmla="*/ 2147483647 h 268"/>
              <a:gd name="T8" fmla="*/ 2147483647 w 811"/>
              <a:gd name="T9" fmla="*/ 2147483647 h 268"/>
              <a:gd name="T10" fmla="*/ 2147483647 w 811"/>
              <a:gd name="T11" fmla="*/ 2147483647 h 268"/>
              <a:gd name="T12" fmla="*/ 2147483647 w 811"/>
              <a:gd name="T13" fmla="*/ 2147483647 h 268"/>
              <a:gd name="T14" fmla="*/ 2147483647 w 811"/>
              <a:gd name="T15" fmla="*/ 2147483647 h 268"/>
              <a:gd name="T16" fmla="*/ 2147483647 w 811"/>
              <a:gd name="T17" fmla="*/ 2147483647 h 268"/>
              <a:gd name="T18" fmla="*/ 2147483647 w 811"/>
              <a:gd name="T19" fmla="*/ 2147483647 h 268"/>
              <a:gd name="T20" fmla="*/ 2147483647 w 811"/>
              <a:gd name="T21" fmla="*/ 2147483647 h 268"/>
              <a:gd name="T22" fmla="*/ 2147483647 w 811"/>
              <a:gd name="T23" fmla="*/ 2147483647 h 268"/>
              <a:gd name="T24" fmla="*/ 2147483647 w 811"/>
              <a:gd name="T25" fmla="*/ 2147483647 h 268"/>
              <a:gd name="T26" fmla="*/ 2147483647 w 811"/>
              <a:gd name="T27" fmla="*/ 2147483647 h 268"/>
              <a:gd name="T28" fmla="*/ 2147483647 w 811"/>
              <a:gd name="T29" fmla="*/ 2147483647 h 268"/>
              <a:gd name="T30" fmla="*/ 2147483647 w 811"/>
              <a:gd name="T31" fmla="*/ 2147483647 h 268"/>
              <a:gd name="T32" fmla="*/ 2147483647 w 811"/>
              <a:gd name="T33" fmla="*/ 2147483647 h 268"/>
              <a:gd name="T34" fmla="*/ 2147483647 w 811"/>
              <a:gd name="T35" fmla="*/ 2147483647 h 268"/>
              <a:gd name="T36" fmla="*/ 2147483647 w 811"/>
              <a:gd name="T37" fmla="*/ 2147483647 h 268"/>
              <a:gd name="T38" fmla="*/ 2147483647 w 811"/>
              <a:gd name="T39" fmla="*/ 2147483647 h 268"/>
              <a:gd name="T40" fmla="*/ 2147483647 w 811"/>
              <a:gd name="T41" fmla="*/ 2147483647 h 268"/>
              <a:gd name="T42" fmla="*/ 2147483647 w 811"/>
              <a:gd name="T43" fmla="*/ 0 h 268"/>
              <a:gd name="T44" fmla="*/ 2147483647 w 811"/>
              <a:gd name="T45" fmla="*/ 2147483647 h 268"/>
              <a:gd name="T46" fmla="*/ 2147483647 w 811"/>
              <a:gd name="T47" fmla="*/ 2147483647 h 268"/>
              <a:gd name="T48" fmla="*/ 2147483647 w 811"/>
              <a:gd name="T49" fmla="*/ 2147483647 h 268"/>
              <a:gd name="T50" fmla="*/ 2147483647 w 811"/>
              <a:gd name="T51" fmla="*/ 2147483647 h 268"/>
              <a:gd name="T52" fmla="*/ 2147483647 w 811"/>
              <a:gd name="T53" fmla="*/ 2147483647 h 268"/>
              <a:gd name="T54" fmla="*/ 2147483647 w 811"/>
              <a:gd name="T55" fmla="*/ 2147483647 h 268"/>
              <a:gd name="T56" fmla="*/ 2147483647 w 811"/>
              <a:gd name="T57" fmla="*/ 2147483647 h 268"/>
              <a:gd name="T58" fmla="*/ 2147483647 w 811"/>
              <a:gd name="T59" fmla="*/ 2147483647 h 268"/>
              <a:gd name="T60" fmla="*/ 2147483647 w 811"/>
              <a:gd name="T61" fmla="*/ 2147483647 h 268"/>
              <a:gd name="T62" fmla="*/ 2147483647 w 811"/>
              <a:gd name="T63" fmla="*/ 2147483647 h 268"/>
              <a:gd name="T64" fmla="*/ 2147483647 w 811"/>
              <a:gd name="T65" fmla="*/ 2147483647 h 268"/>
              <a:gd name="T66" fmla="*/ 2147483647 w 811"/>
              <a:gd name="T67" fmla="*/ 2147483647 h 268"/>
              <a:gd name="T68" fmla="*/ 2147483647 w 811"/>
              <a:gd name="T69" fmla="*/ 2147483647 h 268"/>
              <a:gd name="T70" fmla="*/ 2147483647 w 811"/>
              <a:gd name="T71" fmla="*/ 2147483647 h 268"/>
              <a:gd name="T72" fmla="*/ 2147483647 w 811"/>
              <a:gd name="T73" fmla="*/ 2147483647 h 268"/>
              <a:gd name="T74" fmla="*/ 2147483647 w 811"/>
              <a:gd name="T75" fmla="*/ 2147483647 h 268"/>
              <a:gd name="T76" fmla="*/ 2147483647 w 811"/>
              <a:gd name="T77" fmla="*/ 2147483647 h 268"/>
              <a:gd name="T78" fmla="*/ 2147483647 w 811"/>
              <a:gd name="T79" fmla="*/ 2147483647 h 268"/>
              <a:gd name="T80" fmla="*/ 2147483647 w 811"/>
              <a:gd name="T81" fmla="*/ 2147483647 h 268"/>
              <a:gd name="T82" fmla="*/ 2147483647 w 811"/>
              <a:gd name="T83" fmla="*/ 2147483647 h 268"/>
              <a:gd name="T84" fmla="*/ 2147483647 w 811"/>
              <a:gd name="T85" fmla="*/ 2147483647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8">
                <a:moveTo>
                  <a:pt x="406" y="267"/>
                </a:moveTo>
                <a:lnTo>
                  <a:pt x="426" y="267"/>
                </a:lnTo>
                <a:lnTo>
                  <a:pt x="447" y="266"/>
                </a:lnTo>
                <a:lnTo>
                  <a:pt x="467" y="265"/>
                </a:lnTo>
                <a:lnTo>
                  <a:pt x="487" y="264"/>
                </a:lnTo>
                <a:lnTo>
                  <a:pt x="507" y="263"/>
                </a:lnTo>
                <a:lnTo>
                  <a:pt x="526" y="261"/>
                </a:lnTo>
                <a:lnTo>
                  <a:pt x="544" y="259"/>
                </a:lnTo>
                <a:lnTo>
                  <a:pt x="563" y="256"/>
                </a:lnTo>
                <a:lnTo>
                  <a:pt x="581" y="254"/>
                </a:lnTo>
                <a:lnTo>
                  <a:pt x="599" y="251"/>
                </a:lnTo>
                <a:lnTo>
                  <a:pt x="615" y="248"/>
                </a:lnTo>
                <a:lnTo>
                  <a:pt x="632" y="244"/>
                </a:lnTo>
                <a:lnTo>
                  <a:pt x="648" y="240"/>
                </a:lnTo>
                <a:lnTo>
                  <a:pt x="663" y="236"/>
                </a:lnTo>
                <a:lnTo>
                  <a:pt x="677" y="232"/>
                </a:lnTo>
                <a:lnTo>
                  <a:pt x="692" y="228"/>
                </a:lnTo>
                <a:lnTo>
                  <a:pt x="705" y="223"/>
                </a:lnTo>
                <a:lnTo>
                  <a:pt x="718" y="218"/>
                </a:lnTo>
                <a:lnTo>
                  <a:pt x="730" y="213"/>
                </a:lnTo>
                <a:lnTo>
                  <a:pt x="741" y="208"/>
                </a:lnTo>
                <a:lnTo>
                  <a:pt x="751" y="203"/>
                </a:lnTo>
                <a:lnTo>
                  <a:pt x="761" y="197"/>
                </a:lnTo>
                <a:lnTo>
                  <a:pt x="770" y="191"/>
                </a:lnTo>
                <a:lnTo>
                  <a:pt x="778" y="186"/>
                </a:lnTo>
                <a:lnTo>
                  <a:pt x="785" y="180"/>
                </a:lnTo>
                <a:lnTo>
                  <a:pt x="792" y="174"/>
                </a:lnTo>
                <a:lnTo>
                  <a:pt x="797" y="167"/>
                </a:lnTo>
                <a:lnTo>
                  <a:pt x="802" y="161"/>
                </a:lnTo>
                <a:lnTo>
                  <a:pt x="805" y="154"/>
                </a:lnTo>
                <a:lnTo>
                  <a:pt x="808" y="148"/>
                </a:lnTo>
                <a:lnTo>
                  <a:pt x="809" y="141"/>
                </a:lnTo>
                <a:lnTo>
                  <a:pt x="810" y="133"/>
                </a:lnTo>
                <a:lnTo>
                  <a:pt x="809" y="126"/>
                </a:lnTo>
                <a:lnTo>
                  <a:pt x="808" y="119"/>
                </a:lnTo>
                <a:lnTo>
                  <a:pt x="805" y="113"/>
                </a:lnTo>
                <a:lnTo>
                  <a:pt x="802" y="107"/>
                </a:lnTo>
                <a:lnTo>
                  <a:pt x="797" y="100"/>
                </a:lnTo>
                <a:lnTo>
                  <a:pt x="792" y="94"/>
                </a:lnTo>
                <a:lnTo>
                  <a:pt x="785" y="88"/>
                </a:lnTo>
                <a:lnTo>
                  <a:pt x="778" y="81"/>
                </a:lnTo>
                <a:lnTo>
                  <a:pt x="770" y="76"/>
                </a:lnTo>
                <a:lnTo>
                  <a:pt x="761" y="70"/>
                </a:lnTo>
                <a:lnTo>
                  <a:pt x="751" y="64"/>
                </a:lnTo>
                <a:lnTo>
                  <a:pt x="741" y="59"/>
                </a:lnTo>
                <a:lnTo>
                  <a:pt x="730" y="54"/>
                </a:lnTo>
                <a:lnTo>
                  <a:pt x="718" y="49"/>
                </a:lnTo>
                <a:lnTo>
                  <a:pt x="705" y="44"/>
                </a:lnTo>
                <a:lnTo>
                  <a:pt x="692" y="39"/>
                </a:lnTo>
                <a:lnTo>
                  <a:pt x="677" y="35"/>
                </a:lnTo>
                <a:lnTo>
                  <a:pt x="663" y="31"/>
                </a:lnTo>
                <a:lnTo>
                  <a:pt x="648" y="27"/>
                </a:lnTo>
                <a:lnTo>
                  <a:pt x="632" y="23"/>
                </a:lnTo>
                <a:lnTo>
                  <a:pt x="615" y="20"/>
                </a:lnTo>
                <a:lnTo>
                  <a:pt x="599" y="16"/>
                </a:lnTo>
                <a:lnTo>
                  <a:pt x="581" y="13"/>
                </a:lnTo>
                <a:lnTo>
                  <a:pt x="563" y="11"/>
                </a:lnTo>
                <a:lnTo>
                  <a:pt x="544" y="8"/>
                </a:lnTo>
                <a:lnTo>
                  <a:pt x="526" y="6"/>
                </a:lnTo>
                <a:lnTo>
                  <a:pt x="507" y="4"/>
                </a:lnTo>
                <a:lnTo>
                  <a:pt x="487" y="3"/>
                </a:lnTo>
                <a:lnTo>
                  <a:pt x="467" y="2"/>
                </a:lnTo>
                <a:lnTo>
                  <a:pt x="447" y="1"/>
                </a:lnTo>
                <a:lnTo>
                  <a:pt x="426" y="0"/>
                </a:lnTo>
                <a:lnTo>
                  <a:pt x="406" y="0"/>
                </a:lnTo>
                <a:lnTo>
                  <a:pt x="384" y="0"/>
                </a:lnTo>
                <a:lnTo>
                  <a:pt x="364" y="1"/>
                </a:lnTo>
                <a:lnTo>
                  <a:pt x="343" y="2"/>
                </a:lnTo>
                <a:lnTo>
                  <a:pt x="323" y="3"/>
                </a:lnTo>
                <a:lnTo>
                  <a:pt x="304" y="4"/>
                </a:lnTo>
                <a:lnTo>
                  <a:pt x="285" y="6"/>
                </a:lnTo>
                <a:lnTo>
                  <a:pt x="266" y="8"/>
                </a:lnTo>
                <a:lnTo>
                  <a:pt x="247" y="11"/>
                </a:lnTo>
                <a:lnTo>
                  <a:pt x="229" y="13"/>
                </a:lnTo>
                <a:lnTo>
                  <a:pt x="212" y="16"/>
                </a:lnTo>
                <a:lnTo>
                  <a:pt x="195" y="20"/>
                </a:lnTo>
                <a:lnTo>
                  <a:pt x="179" y="23"/>
                </a:lnTo>
                <a:lnTo>
                  <a:pt x="163" y="27"/>
                </a:lnTo>
                <a:lnTo>
                  <a:pt x="148" y="31"/>
                </a:lnTo>
                <a:lnTo>
                  <a:pt x="133" y="35"/>
                </a:lnTo>
                <a:lnTo>
                  <a:pt x="119" y="39"/>
                </a:lnTo>
                <a:lnTo>
                  <a:pt x="106" y="44"/>
                </a:lnTo>
                <a:lnTo>
                  <a:pt x="93" y="49"/>
                </a:lnTo>
                <a:lnTo>
                  <a:pt x="81" y="54"/>
                </a:lnTo>
                <a:lnTo>
                  <a:pt x="69" y="59"/>
                </a:lnTo>
                <a:lnTo>
                  <a:pt x="59" y="64"/>
                </a:lnTo>
                <a:lnTo>
                  <a:pt x="49" y="70"/>
                </a:lnTo>
                <a:lnTo>
                  <a:pt x="40" y="76"/>
                </a:lnTo>
                <a:lnTo>
                  <a:pt x="32" y="81"/>
                </a:lnTo>
                <a:lnTo>
                  <a:pt x="25" y="88"/>
                </a:lnTo>
                <a:lnTo>
                  <a:pt x="19" y="94"/>
                </a:lnTo>
                <a:lnTo>
                  <a:pt x="13" y="100"/>
                </a:lnTo>
                <a:lnTo>
                  <a:pt x="8" y="107"/>
                </a:lnTo>
                <a:lnTo>
                  <a:pt x="5" y="113"/>
                </a:lnTo>
                <a:lnTo>
                  <a:pt x="2" y="119"/>
                </a:lnTo>
                <a:lnTo>
                  <a:pt x="1" y="126"/>
                </a:lnTo>
                <a:lnTo>
                  <a:pt x="0" y="133"/>
                </a:lnTo>
                <a:lnTo>
                  <a:pt x="1" y="141"/>
                </a:lnTo>
                <a:lnTo>
                  <a:pt x="2" y="148"/>
                </a:lnTo>
                <a:lnTo>
                  <a:pt x="5" y="154"/>
                </a:lnTo>
                <a:lnTo>
                  <a:pt x="8" y="161"/>
                </a:lnTo>
                <a:lnTo>
                  <a:pt x="13" y="167"/>
                </a:lnTo>
                <a:lnTo>
                  <a:pt x="19" y="174"/>
                </a:lnTo>
                <a:lnTo>
                  <a:pt x="25" y="180"/>
                </a:lnTo>
                <a:lnTo>
                  <a:pt x="32" y="186"/>
                </a:lnTo>
                <a:lnTo>
                  <a:pt x="40" y="191"/>
                </a:lnTo>
                <a:lnTo>
                  <a:pt x="49" y="197"/>
                </a:lnTo>
                <a:lnTo>
                  <a:pt x="59" y="203"/>
                </a:lnTo>
                <a:lnTo>
                  <a:pt x="69" y="208"/>
                </a:lnTo>
                <a:lnTo>
                  <a:pt x="81" y="213"/>
                </a:lnTo>
                <a:lnTo>
                  <a:pt x="93" y="218"/>
                </a:lnTo>
                <a:lnTo>
                  <a:pt x="106" y="223"/>
                </a:lnTo>
                <a:lnTo>
                  <a:pt x="119" y="228"/>
                </a:lnTo>
                <a:lnTo>
                  <a:pt x="133" y="232"/>
                </a:lnTo>
                <a:lnTo>
                  <a:pt x="148" y="236"/>
                </a:lnTo>
                <a:lnTo>
                  <a:pt x="163" y="240"/>
                </a:lnTo>
                <a:lnTo>
                  <a:pt x="179" y="244"/>
                </a:lnTo>
                <a:lnTo>
                  <a:pt x="195" y="248"/>
                </a:lnTo>
                <a:lnTo>
                  <a:pt x="212" y="251"/>
                </a:lnTo>
                <a:lnTo>
                  <a:pt x="229" y="254"/>
                </a:lnTo>
                <a:lnTo>
                  <a:pt x="247" y="256"/>
                </a:lnTo>
                <a:lnTo>
                  <a:pt x="266" y="259"/>
                </a:lnTo>
                <a:lnTo>
                  <a:pt x="285" y="261"/>
                </a:lnTo>
                <a:lnTo>
                  <a:pt x="304" y="263"/>
                </a:lnTo>
                <a:lnTo>
                  <a:pt x="323" y="264"/>
                </a:lnTo>
                <a:lnTo>
                  <a:pt x="343" y="265"/>
                </a:lnTo>
                <a:lnTo>
                  <a:pt x="364" y="266"/>
                </a:lnTo>
                <a:lnTo>
                  <a:pt x="384" y="267"/>
                </a:lnTo>
                <a:lnTo>
                  <a:pt x="406" y="267"/>
                </a:lnTo>
              </a:path>
            </a:pathLst>
          </a:custGeom>
          <a:solidFill>
            <a:srgbClr val="66F533"/>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3" name="Freeform 5"/>
          <p:cNvSpPr>
            <a:spLocks/>
          </p:cNvSpPr>
          <p:nvPr/>
        </p:nvSpPr>
        <p:spPr bwMode="auto">
          <a:xfrm>
            <a:off x="7435850" y="3287713"/>
            <a:ext cx="1285875" cy="425450"/>
          </a:xfrm>
          <a:custGeom>
            <a:avLst/>
            <a:gdLst>
              <a:gd name="T0" fmla="*/ 2147483647 w 810"/>
              <a:gd name="T1" fmla="*/ 2147483647 h 268"/>
              <a:gd name="T2" fmla="*/ 2147483647 w 810"/>
              <a:gd name="T3" fmla="*/ 2147483647 h 268"/>
              <a:gd name="T4" fmla="*/ 2147483647 w 810"/>
              <a:gd name="T5" fmla="*/ 2147483647 h 268"/>
              <a:gd name="T6" fmla="*/ 2147483647 w 810"/>
              <a:gd name="T7" fmla="*/ 2147483647 h 268"/>
              <a:gd name="T8" fmla="*/ 2147483647 w 810"/>
              <a:gd name="T9" fmla="*/ 2147483647 h 268"/>
              <a:gd name="T10" fmla="*/ 2147483647 w 810"/>
              <a:gd name="T11" fmla="*/ 2147483647 h 268"/>
              <a:gd name="T12" fmla="*/ 2147483647 w 810"/>
              <a:gd name="T13" fmla="*/ 2147483647 h 268"/>
              <a:gd name="T14" fmla="*/ 2147483647 w 810"/>
              <a:gd name="T15" fmla="*/ 2147483647 h 268"/>
              <a:gd name="T16" fmla="*/ 2147483647 w 810"/>
              <a:gd name="T17" fmla="*/ 2147483647 h 268"/>
              <a:gd name="T18" fmla="*/ 2147483647 w 810"/>
              <a:gd name="T19" fmla="*/ 2147483647 h 268"/>
              <a:gd name="T20" fmla="*/ 2147483647 w 810"/>
              <a:gd name="T21" fmla="*/ 2147483647 h 268"/>
              <a:gd name="T22" fmla="*/ 2147483647 w 810"/>
              <a:gd name="T23" fmla="*/ 2147483647 h 268"/>
              <a:gd name="T24" fmla="*/ 2147483647 w 810"/>
              <a:gd name="T25" fmla="*/ 2147483647 h 268"/>
              <a:gd name="T26" fmla="*/ 2147483647 w 810"/>
              <a:gd name="T27" fmla="*/ 2147483647 h 268"/>
              <a:gd name="T28" fmla="*/ 2147483647 w 810"/>
              <a:gd name="T29" fmla="*/ 2147483647 h 268"/>
              <a:gd name="T30" fmla="*/ 2147483647 w 810"/>
              <a:gd name="T31" fmla="*/ 2147483647 h 268"/>
              <a:gd name="T32" fmla="*/ 2147483647 w 810"/>
              <a:gd name="T33" fmla="*/ 2147483647 h 268"/>
              <a:gd name="T34" fmla="*/ 2147483647 w 810"/>
              <a:gd name="T35" fmla="*/ 2147483647 h 268"/>
              <a:gd name="T36" fmla="*/ 2147483647 w 810"/>
              <a:gd name="T37" fmla="*/ 2147483647 h 268"/>
              <a:gd name="T38" fmla="*/ 2147483647 w 810"/>
              <a:gd name="T39" fmla="*/ 2147483647 h 268"/>
              <a:gd name="T40" fmla="*/ 2147483647 w 810"/>
              <a:gd name="T41" fmla="*/ 2147483647 h 268"/>
              <a:gd name="T42" fmla="*/ 2147483647 w 810"/>
              <a:gd name="T43" fmla="*/ 0 h 268"/>
              <a:gd name="T44" fmla="*/ 2147483647 w 810"/>
              <a:gd name="T45" fmla="*/ 2147483647 h 268"/>
              <a:gd name="T46" fmla="*/ 2147483647 w 810"/>
              <a:gd name="T47" fmla="*/ 2147483647 h 268"/>
              <a:gd name="T48" fmla="*/ 2147483647 w 810"/>
              <a:gd name="T49" fmla="*/ 2147483647 h 268"/>
              <a:gd name="T50" fmla="*/ 2147483647 w 810"/>
              <a:gd name="T51" fmla="*/ 2147483647 h 268"/>
              <a:gd name="T52" fmla="*/ 2147483647 w 810"/>
              <a:gd name="T53" fmla="*/ 2147483647 h 268"/>
              <a:gd name="T54" fmla="*/ 2147483647 w 810"/>
              <a:gd name="T55" fmla="*/ 2147483647 h 268"/>
              <a:gd name="T56" fmla="*/ 2147483647 w 810"/>
              <a:gd name="T57" fmla="*/ 2147483647 h 268"/>
              <a:gd name="T58" fmla="*/ 2147483647 w 810"/>
              <a:gd name="T59" fmla="*/ 2147483647 h 268"/>
              <a:gd name="T60" fmla="*/ 2147483647 w 810"/>
              <a:gd name="T61" fmla="*/ 2147483647 h 268"/>
              <a:gd name="T62" fmla="*/ 0 w 810"/>
              <a:gd name="T63" fmla="*/ 2147483647 h 268"/>
              <a:gd name="T64" fmla="*/ 2147483647 w 810"/>
              <a:gd name="T65" fmla="*/ 2147483647 h 268"/>
              <a:gd name="T66" fmla="*/ 2147483647 w 810"/>
              <a:gd name="T67" fmla="*/ 2147483647 h 268"/>
              <a:gd name="T68" fmla="*/ 2147483647 w 810"/>
              <a:gd name="T69" fmla="*/ 2147483647 h 268"/>
              <a:gd name="T70" fmla="*/ 2147483647 w 810"/>
              <a:gd name="T71" fmla="*/ 2147483647 h 268"/>
              <a:gd name="T72" fmla="*/ 2147483647 w 810"/>
              <a:gd name="T73" fmla="*/ 2147483647 h 268"/>
              <a:gd name="T74" fmla="*/ 2147483647 w 810"/>
              <a:gd name="T75" fmla="*/ 2147483647 h 268"/>
              <a:gd name="T76" fmla="*/ 2147483647 w 810"/>
              <a:gd name="T77" fmla="*/ 2147483647 h 268"/>
              <a:gd name="T78" fmla="*/ 2147483647 w 810"/>
              <a:gd name="T79" fmla="*/ 2147483647 h 268"/>
              <a:gd name="T80" fmla="*/ 2147483647 w 810"/>
              <a:gd name="T81" fmla="*/ 2147483647 h 268"/>
              <a:gd name="T82" fmla="*/ 2147483647 w 810"/>
              <a:gd name="T83" fmla="*/ 2147483647 h 268"/>
              <a:gd name="T84" fmla="*/ 2147483647 w 810"/>
              <a:gd name="T85" fmla="*/ 2147483647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8">
                <a:moveTo>
                  <a:pt x="404" y="267"/>
                </a:moveTo>
                <a:lnTo>
                  <a:pt x="425" y="267"/>
                </a:lnTo>
                <a:lnTo>
                  <a:pt x="446" y="266"/>
                </a:lnTo>
                <a:lnTo>
                  <a:pt x="466" y="265"/>
                </a:lnTo>
                <a:lnTo>
                  <a:pt x="486" y="264"/>
                </a:lnTo>
                <a:lnTo>
                  <a:pt x="506" y="263"/>
                </a:lnTo>
                <a:lnTo>
                  <a:pt x="525" y="261"/>
                </a:lnTo>
                <a:lnTo>
                  <a:pt x="544" y="259"/>
                </a:lnTo>
                <a:lnTo>
                  <a:pt x="562" y="256"/>
                </a:lnTo>
                <a:lnTo>
                  <a:pt x="580" y="254"/>
                </a:lnTo>
                <a:lnTo>
                  <a:pt x="597" y="251"/>
                </a:lnTo>
                <a:lnTo>
                  <a:pt x="614" y="248"/>
                </a:lnTo>
                <a:lnTo>
                  <a:pt x="631" y="244"/>
                </a:lnTo>
                <a:lnTo>
                  <a:pt x="647" y="240"/>
                </a:lnTo>
                <a:lnTo>
                  <a:pt x="662" y="236"/>
                </a:lnTo>
                <a:lnTo>
                  <a:pt x="677" y="232"/>
                </a:lnTo>
                <a:lnTo>
                  <a:pt x="691" y="228"/>
                </a:lnTo>
                <a:lnTo>
                  <a:pt x="704" y="223"/>
                </a:lnTo>
                <a:lnTo>
                  <a:pt x="716" y="218"/>
                </a:lnTo>
                <a:lnTo>
                  <a:pt x="729" y="213"/>
                </a:lnTo>
                <a:lnTo>
                  <a:pt x="740" y="208"/>
                </a:lnTo>
                <a:lnTo>
                  <a:pt x="750" y="203"/>
                </a:lnTo>
                <a:lnTo>
                  <a:pt x="760" y="197"/>
                </a:lnTo>
                <a:lnTo>
                  <a:pt x="769" y="191"/>
                </a:lnTo>
                <a:lnTo>
                  <a:pt x="778" y="186"/>
                </a:lnTo>
                <a:lnTo>
                  <a:pt x="784" y="180"/>
                </a:lnTo>
                <a:lnTo>
                  <a:pt x="791" y="174"/>
                </a:lnTo>
                <a:lnTo>
                  <a:pt x="797" y="167"/>
                </a:lnTo>
                <a:lnTo>
                  <a:pt x="801" y="161"/>
                </a:lnTo>
                <a:lnTo>
                  <a:pt x="805" y="154"/>
                </a:lnTo>
                <a:lnTo>
                  <a:pt x="807" y="148"/>
                </a:lnTo>
                <a:lnTo>
                  <a:pt x="809" y="141"/>
                </a:lnTo>
                <a:lnTo>
                  <a:pt x="809" y="133"/>
                </a:lnTo>
                <a:lnTo>
                  <a:pt x="809" y="126"/>
                </a:lnTo>
                <a:lnTo>
                  <a:pt x="807" y="119"/>
                </a:lnTo>
                <a:lnTo>
                  <a:pt x="805" y="113"/>
                </a:lnTo>
                <a:lnTo>
                  <a:pt x="801" y="107"/>
                </a:lnTo>
                <a:lnTo>
                  <a:pt x="797" y="100"/>
                </a:lnTo>
                <a:lnTo>
                  <a:pt x="791" y="94"/>
                </a:lnTo>
                <a:lnTo>
                  <a:pt x="784" y="88"/>
                </a:lnTo>
                <a:lnTo>
                  <a:pt x="778" y="81"/>
                </a:lnTo>
                <a:lnTo>
                  <a:pt x="769" y="76"/>
                </a:lnTo>
                <a:lnTo>
                  <a:pt x="760" y="70"/>
                </a:lnTo>
                <a:lnTo>
                  <a:pt x="750" y="64"/>
                </a:lnTo>
                <a:lnTo>
                  <a:pt x="740" y="59"/>
                </a:lnTo>
                <a:lnTo>
                  <a:pt x="729" y="54"/>
                </a:lnTo>
                <a:lnTo>
                  <a:pt x="716" y="49"/>
                </a:lnTo>
                <a:lnTo>
                  <a:pt x="704" y="44"/>
                </a:lnTo>
                <a:lnTo>
                  <a:pt x="691" y="39"/>
                </a:lnTo>
                <a:lnTo>
                  <a:pt x="677" y="35"/>
                </a:lnTo>
                <a:lnTo>
                  <a:pt x="662" y="31"/>
                </a:lnTo>
                <a:lnTo>
                  <a:pt x="647" y="27"/>
                </a:lnTo>
                <a:lnTo>
                  <a:pt x="631" y="23"/>
                </a:lnTo>
                <a:lnTo>
                  <a:pt x="614" y="20"/>
                </a:lnTo>
                <a:lnTo>
                  <a:pt x="597" y="16"/>
                </a:lnTo>
                <a:lnTo>
                  <a:pt x="580" y="13"/>
                </a:lnTo>
                <a:lnTo>
                  <a:pt x="562" y="11"/>
                </a:lnTo>
                <a:lnTo>
                  <a:pt x="544" y="8"/>
                </a:lnTo>
                <a:lnTo>
                  <a:pt x="525" y="6"/>
                </a:lnTo>
                <a:lnTo>
                  <a:pt x="506" y="4"/>
                </a:lnTo>
                <a:lnTo>
                  <a:pt x="486" y="3"/>
                </a:lnTo>
                <a:lnTo>
                  <a:pt x="466" y="2"/>
                </a:lnTo>
                <a:lnTo>
                  <a:pt x="446" y="1"/>
                </a:lnTo>
                <a:lnTo>
                  <a:pt x="425" y="0"/>
                </a:lnTo>
                <a:lnTo>
                  <a:pt x="404" y="0"/>
                </a:lnTo>
                <a:lnTo>
                  <a:pt x="384" y="0"/>
                </a:lnTo>
                <a:lnTo>
                  <a:pt x="363" y="1"/>
                </a:lnTo>
                <a:lnTo>
                  <a:pt x="343" y="2"/>
                </a:lnTo>
                <a:lnTo>
                  <a:pt x="322" y="3"/>
                </a:lnTo>
                <a:lnTo>
                  <a:pt x="303" y="4"/>
                </a:lnTo>
                <a:lnTo>
                  <a:pt x="284" y="6"/>
                </a:lnTo>
                <a:lnTo>
                  <a:pt x="265" y="8"/>
                </a:lnTo>
                <a:lnTo>
                  <a:pt x="247" y="11"/>
                </a:lnTo>
                <a:lnTo>
                  <a:pt x="229" y="13"/>
                </a:lnTo>
                <a:lnTo>
                  <a:pt x="211" y="16"/>
                </a:lnTo>
                <a:lnTo>
                  <a:pt x="195" y="20"/>
                </a:lnTo>
                <a:lnTo>
                  <a:pt x="178" y="23"/>
                </a:lnTo>
                <a:lnTo>
                  <a:pt x="162" y="27"/>
                </a:lnTo>
                <a:lnTo>
                  <a:pt x="147" y="31"/>
                </a:lnTo>
                <a:lnTo>
                  <a:pt x="132" y="35"/>
                </a:lnTo>
                <a:lnTo>
                  <a:pt x="119" y="39"/>
                </a:lnTo>
                <a:lnTo>
                  <a:pt x="105" y="44"/>
                </a:lnTo>
                <a:lnTo>
                  <a:pt x="92" y="49"/>
                </a:lnTo>
                <a:lnTo>
                  <a:pt x="80" y="54"/>
                </a:lnTo>
                <a:lnTo>
                  <a:pt x="69" y="59"/>
                </a:lnTo>
                <a:lnTo>
                  <a:pt x="59" y="64"/>
                </a:lnTo>
                <a:lnTo>
                  <a:pt x="49" y="70"/>
                </a:lnTo>
                <a:lnTo>
                  <a:pt x="40" y="76"/>
                </a:lnTo>
                <a:lnTo>
                  <a:pt x="32" y="81"/>
                </a:lnTo>
                <a:lnTo>
                  <a:pt x="25" y="88"/>
                </a:lnTo>
                <a:lnTo>
                  <a:pt x="18" y="94"/>
                </a:lnTo>
                <a:lnTo>
                  <a:pt x="13" y="100"/>
                </a:lnTo>
                <a:lnTo>
                  <a:pt x="8" y="107"/>
                </a:lnTo>
                <a:lnTo>
                  <a:pt x="4" y="113"/>
                </a:lnTo>
                <a:lnTo>
                  <a:pt x="2" y="119"/>
                </a:lnTo>
                <a:lnTo>
                  <a:pt x="0" y="126"/>
                </a:lnTo>
                <a:lnTo>
                  <a:pt x="0" y="133"/>
                </a:lnTo>
                <a:lnTo>
                  <a:pt x="0" y="141"/>
                </a:lnTo>
                <a:lnTo>
                  <a:pt x="2" y="148"/>
                </a:lnTo>
                <a:lnTo>
                  <a:pt x="4" y="154"/>
                </a:lnTo>
                <a:lnTo>
                  <a:pt x="8" y="161"/>
                </a:lnTo>
                <a:lnTo>
                  <a:pt x="13" y="167"/>
                </a:lnTo>
                <a:lnTo>
                  <a:pt x="18" y="174"/>
                </a:lnTo>
                <a:lnTo>
                  <a:pt x="25" y="180"/>
                </a:lnTo>
                <a:lnTo>
                  <a:pt x="32" y="186"/>
                </a:lnTo>
                <a:lnTo>
                  <a:pt x="40" y="191"/>
                </a:lnTo>
                <a:lnTo>
                  <a:pt x="49" y="197"/>
                </a:lnTo>
                <a:lnTo>
                  <a:pt x="59" y="203"/>
                </a:lnTo>
                <a:lnTo>
                  <a:pt x="69" y="208"/>
                </a:lnTo>
                <a:lnTo>
                  <a:pt x="80" y="213"/>
                </a:lnTo>
                <a:lnTo>
                  <a:pt x="92" y="218"/>
                </a:lnTo>
                <a:lnTo>
                  <a:pt x="105" y="223"/>
                </a:lnTo>
                <a:lnTo>
                  <a:pt x="119" y="228"/>
                </a:lnTo>
                <a:lnTo>
                  <a:pt x="132" y="232"/>
                </a:lnTo>
                <a:lnTo>
                  <a:pt x="147" y="236"/>
                </a:lnTo>
                <a:lnTo>
                  <a:pt x="162" y="240"/>
                </a:lnTo>
                <a:lnTo>
                  <a:pt x="178" y="244"/>
                </a:lnTo>
                <a:lnTo>
                  <a:pt x="195" y="248"/>
                </a:lnTo>
                <a:lnTo>
                  <a:pt x="211" y="251"/>
                </a:lnTo>
                <a:lnTo>
                  <a:pt x="229" y="254"/>
                </a:lnTo>
                <a:lnTo>
                  <a:pt x="247" y="256"/>
                </a:lnTo>
                <a:lnTo>
                  <a:pt x="265" y="259"/>
                </a:lnTo>
                <a:lnTo>
                  <a:pt x="284" y="261"/>
                </a:lnTo>
                <a:lnTo>
                  <a:pt x="303" y="263"/>
                </a:lnTo>
                <a:lnTo>
                  <a:pt x="322" y="264"/>
                </a:lnTo>
                <a:lnTo>
                  <a:pt x="343" y="265"/>
                </a:lnTo>
                <a:lnTo>
                  <a:pt x="363" y="266"/>
                </a:lnTo>
                <a:lnTo>
                  <a:pt x="384" y="267"/>
                </a:lnTo>
                <a:lnTo>
                  <a:pt x="404" y="267"/>
                </a:lnTo>
              </a:path>
            </a:pathLst>
          </a:custGeom>
          <a:solidFill>
            <a:srgbClr val="54F51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4" name="Freeform 6"/>
          <p:cNvSpPr>
            <a:spLocks/>
          </p:cNvSpPr>
          <p:nvPr/>
        </p:nvSpPr>
        <p:spPr bwMode="auto">
          <a:xfrm>
            <a:off x="6037263" y="2903538"/>
            <a:ext cx="1287462" cy="423862"/>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6" y="266"/>
                </a:moveTo>
                <a:lnTo>
                  <a:pt x="426" y="266"/>
                </a:lnTo>
                <a:lnTo>
                  <a:pt x="447" y="265"/>
                </a:lnTo>
                <a:lnTo>
                  <a:pt x="467" y="264"/>
                </a:lnTo>
                <a:lnTo>
                  <a:pt x="487" y="263"/>
                </a:lnTo>
                <a:lnTo>
                  <a:pt x="507" y="262"/>
                </a:lnTo>
                <a:lnTo>
                  <a:pt x="526" y="260"/>
                </a:lnTo>
                <a:lnTo>
                  <a:pt x="544" y="258"/>
                </a:lnTo>
                <a:lnTo>
                  <a:pt x="563" y="255"/>
                </a:lnTo>
                <a:lnTo>
                  <a:pt x="581" y="253"/>
                </a:lnTo>
                <a:lnTo>
                  <a:pt x="599" y="250"/>
                </a:lnTo>
                <a:lnTo>
                  <a:pt x="615" y="246"/>
                </a:lnTo>
                <a:lnTo>
                  <a:pt x="632" y="243"/>
                </a:lnTo>
                <a:lnTo>
                  <a:pt x="648" y="239"/>
                </a:lnTo>
                <a:lnTo>
                  <a:pt x="663" y="235"/>
                </a:lnTo>
                <a:lnTo>
                  <a:pt x="677" y="231"/>
                </a:lnTo>
                <a:lnTo>
                  <a:pt x="692" y="227"/>
                </a:lnTo>
                <a:lnTo>
                  <a:pt x="705" y="222"/>
                </a:lnTo>
                <a:lnTo>
                  <a:pt x="718" y="217"/>
                </a:lnTo>
                <a:lnTo>
                  <a:pt x="730" y="212"/>
                </a:lnTo>
                <a:lnTo>
                  <a:pt x="741" y="207"/>
                </a:lnTo>
                <a:lnTo>
                  <a:pt x="751" y="202"/>
                </a:lnTo>
                <a:lnTo>
                  <a:pt x="761" y="196"/>
                </a:lnTo>
                <a:lnTo>
                  <a:pt x="770" y="190"/>
                </a:lnTo>
                <a:lnTo>
                  <a:pt x="778" y="185"/>
                </a:lnTo>
                <a:lnTo>
                  <a:pt x="785" y="178"/>
                </a:lnTo>
                <a:lnTo>
                  <a:pt x="792" y="172"/>
                </a:lnTo>
                <a:lnTo>
                  <a:pt x="797" y="166"/>
                </a:lnTo>
                <a:lnTo>
                  <a:pt x="802" y="159"/>
                </a:lnTo>
                <a:lnTo>
                  <a:pt x="805" y="153"/>
                </a:lnTo>
                <a:lnTo>
                  <a:pt x="808" y="147"/>
                </a:lnTo>
                <a:lnTo>
                  <a:pt x="809" y="140"/>
                </a:lnTo>
                <a:lnTo>
                  <a:pt x="810" y="133"/>
                </a:lnTo>
                <a:lnTo>
                  <a:pt x="809" y="126"/>
                </a:lnTo>
                <a:lnTo>
                  <a:pt x="808" y="119"/>
                </a:lnTo>
                <a:lnTo>
                  <a:pt x="805" y="113"/>
                </a:lnTo>
                <a:lnTo>
                  <a:pt x="802" y="106"/>
                </a:lnTo>
                <a:lnTo>
                  <a:pt x="797" y="99"/>
                </a:lnTo>
                <a:lnTo>
                  <a:pt x="792" y="93"/>
                </a:lnTo>
                <a:lnTo>
                  <a:pt x="785" y="87"/>
                </a:lnTo>
                <a:lnTo>
                  <a:pt x="778" y="81"/>
                </a:lnTo>
                <a:lnTo>
                  <a:pt x="770" y="75"/>
                </a:lnTo>
                <a:lnTo>
                  <a:pt x="761" y="69"/>
                </a:lnTo>
                <a:lnTo>
                  <a:pt x="751" y="64"/>
                </a:lnTo>
                <a:lnTo>
                  <a:pt x="741" y="58"/>
                </a:lnTo>
                <a:lnTo>
                  <a:pt x="730" y="53"/>
                </a:lnTo>
                <a:lnTo>
                  <a:pt x="718" y="48"/>
                </a:lnTo>
                <a:lnTo>
                  <a:pt x="705" y="43"/>
                </a:lnTo>
                <a:lnTo>
                  <a:pt x="692" y="38"/>
                </a:lnTo>
                <a:lnTo>
                  <a:pt x="677" y="34"/>
                </a:lnTo>
                <a:lnTo>
                  <a:pt x="663" y="30"/>
                </a:lnTo>
                <a:lnTo>
                  <a:pt x="648" y="26"/>
                </a:lnTo>
                <a:lnTo>
                  <a:pt x="632" y="22"/>
                </a:lnTo>
                <a:lnTo>
                  <a:pt x="615" y="19"/>
                </a:lnTo>
                <a:lnTo>
                  <a:pt x="599" y="16"/>
                </a:lnTo>
                <a:lnTo>
                  <a:pt x="581" y="13"/>
                </a:lnTo>
                <a:lnTo>
                  <a:pt x="563" y="10"/>
                </a:lnTo>
                <a:lnTo>
                  <a:pt x="544" y="8"/>
                </a:lnTo>
                <a:lnTo>
                  <a:pt x="526" y="5"/>
                </a:lnTo>
                <a:lnTo>
                  <a:pt x="507" y="4"/>
                </a:lnTo>
                <a:lnTo>
                  <a:pt x="487" y="2"/>
                </a:lnTo>
                <a:lnTo>
                  <a:pt x="467" y="1"/>
                </a:lnTo>
                <a:lnTo>
                  <a:pt x="447" y="0"/>
                </a:lnTo>
                <a:lnTo>
                  <a:pt x="426" y="0"/>
                </a:lnTo>
                <a:lnTo>
                  <a:pt x="406" y="0"/>
                </a:lnTo>
                <a:lnTo>
                  <a:pt x="384" y="0"/>
                </a:lnTo>
                <a:lnTo>
                  <a:pt x="364" y="0"/>
                </a:lnTo>
                <a:lnTo>
                  <a:pt x="343" y="1"/>
                </a:lnTo>
                <a:lnTo>
                  <a:pt x="323" y="2"/>
                </a:lnTo>
                <a:lnTo>
                  <a:pt x="304" y="4"/>
                </a:lnTo>
                <a:lnTo>
                  <a:pt x="285" y="5"/>
                </a:lnTo>
                <a:lnTo>
                  <a:pt x="266" y="8"/>
                </a:lnTo>
                <a:lnTo>
                  <a:pt x="247" y="10"/>
                </a:lnTo>
                <a:lnTo>
                  <a:pt x="229" y="13"/>
                </a:lnTo>
                <a:lnTo>
                  <a:pt x="212" y="16"/>
                </a:lnTo>
                <a:lnTo>
                  <a:pt x="195" y="19"/>
                </a:lnTo>
                <a:lnTo>
                  <a:pt x="179" y="22"/>
                </a:lnTo>
                <a:lnTo>
                  <a:pt x="163" y="26"/>
                </a:lnTo>
                <a:lnTo>
                  <a:pt x="148" y="30"/>
                </a:lnTo>
                <a:lnTo>
                  <a:pt x="133" y="34"/>
                </a:lnTo>
                <a:lnTo>
                  <a:pt x="119" y="38"/>
                </a:lnTo>
                <a:lnTo>
                  <a:pt x="106" y="43"/>
                </a:lnTo>
                <a:lnTo>
                  <a:pt x="93" y="48"/>
                </a:lnTo>
                <a:lnTo>
                  <a:pt x="81" y="53"/>
                </a:lnTo>
                <a:lnTo>
                  <a:pt x="69" y="58"/>
                </a:lnTo>
                <a:lnTo>
                  <a:pt x="59" y="64"/>
                </a:lnTo>
                <a:lnTo>
                  <a:pt x="49" y="69"/>
                </a:lnTo>
                <a:lnTo>
                  <a:pt x="40" y="75"/>
                </a:lnTo>
                <a:lnTo>
                  <a:pt x="32" y="81"/>
                </a:lnTo>
                <a:lnTo>
                  <a:pt x="25" y="87"/>
                </a:lnTo>
                <a:lnTo>
                  <a:pt x="19" y="93"/>
                </a:lnTo>
                <a:lnTo>
                  <a:pt x="13" y="99"/>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8"/>
                </a:lnTo>
                <a:lnTo>
                  <a:pt x="32" y="185"/>
                </a:lnTo>
                <a:lnTo>
                  <a:pt x="40" y="190"/>
                </a:lnTo>
                <a:lnTo>
                  <a:pt x="49" y="196"/>
                </a:lnTo>
                <a:lnTo>
                  <a:pt x="59" y="202"/>
                </a:lnTo>
                <a:lnTo>
                  <a:pt x="69" y="207"/>
                </a:lnTo>
                <a:lnTo>
                  <a:pt x="81" y="212"/>
                </a:lnTo>
                <a:lnTo>
                  <a:pt x="93" y="217"/>
                </a:lnTo>
                <a:lnTo>
                  <a:pt x="106" y="222"/>
                </a:lnTo>
                <a:lnTo>
                  <a:pt x="119" y="227"/>
                </a:lnTo>
                <a:lnTo>
                  <a:pt x="133" y="231"/>
                </a:lnTo>
                <a:lnTo>
                  <a:pt x="148" y="235"/>
                </a:lnTo>
                <a:lnTo>
                  <a:pt x="163" y="239"/>
                </a:lnTo>
                <a:lnTo>
                  <a:pt x="179" y="243"/>
                </a:lnTo>
                <a:lnTo>
                  <a:pt x="195" y="246"/>
                </a:lnTo>
                <a:lnTo>
                  <a:pt x="212" y="250"/>
                </a:lnTo>
                <a:lnTo>
                  <a:pt x="229" y="253"/>
                </a:lnTo>
                <a:lnTo>
                  <a:pt x="247" y="255"/>
                </a:lnTo>
                <a:lnTo>
                  <a:pt x="266" y="258"/>
                </a:lnTo>
                <a:lnTo>
                  <a:pt x="285" y="260"/>
                </a:lnTo>
                <a:lnTo>
                  <a:pt x="304" y="262"/>
                </a:lnTo>
                <a:lnTo>
                  <a:pt x="323" y="263"/>
                </a:lnTo>
                <a:lnTo>
                  <a:pt x="343" y="264"/>
                </a:lnTo>
                <a:lnTo>
                  <a:pt x="364" y="265"/>
                </a:lnTo>
                <a:lnTo>
                  <a:pt x="384" y="266"/>
                </a:lnTo>
                <a:lnTo>
                  <a:pt x="406" y="266"/>
                </a:lnTo>
              </a:path>
            </a:pathLst>
          </a:custGeom>
          <a:solidFill>
            <a:srgbClr val="99ADC2"/>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5" name="Freeform 7"/>
          <p:cNvSpPr>
            <a:spLocks/>
          </p:cNvSpPr>
          <p:nvPr/>
        </p:nvSpPr>
        <p:spPr bwMode="auto">
          <a:xfrm>
            <a:off x="7435850" y="2903538"/>
            <a:ext cx="1285875" cy="423862"/>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4" y="266"/>
                </a:moveTo>
                <a:lnTo>
                  <a:pt x="425" y="266"/>
                </a:lnTo>
                <a:lnTo>
                  <a:pt x="446" y="265"/>
                </a:lnTo>
                <a:lnTo>
                  <a:pt x="466" y="264"/>
                </a:lnTo>
                <a:lnTo>
                  <a:pt x="486" y="263"/>
                </a:lnTo>
                <a:lnTo>
                  <a:pt x="506" y="262"/>
                </a:lnTo>
                <a:lnTo>
                  <a:pt x="525" y="260"/>
                </a:lnTo>
                <a:lnTo>
                  <a:pt x="544" y="258"/>
                </a:lnTo>
                <a:lnTo>
                  <a:pt x="562" y="255"/>
                </a:lnTo>
                <a:lnTo>
                  <a:pt x="580" y="253"/>
                </a:lnTo>
                <a:lnTo>
                  <a:pt x="597" y="250"/>
                </a:lnTo>
                <a:lnTo>
                  <a:pt x="614" y="246"/>
                </a:lnTo>
                <a:lnTo>
                  <a:pt x="631" y="243"/>
                </a:lnTo>
                <a:lnTo>
                  <a:pt x="647" y="239"/>
                </a:lnTo>
                <a:lnTo>
                  <a:pt x="662" y="235"/>
                </a:lnTo>
                <a:lnTo>
                  <a:pt x="677" y="231"/>
                </a:lnTo>
                <a:lnTo>
                  <a:pt x="691" y="227"/>
                </a:lnTo>
                <a:lnTo>
                  <a:pt x="704" y="222"/>
                </a:lnTo>
                <a:lnTo>
                  <a:pt x="716" y="217"/>
                </a:lnTo>
                <a:lnTo>
                  <a:pt x="729" y="212"/>
                </a:lnTo>
                <a:lnTo>
                  <a:pt x="740" y="207"/>
                </a:lnTo>
                <a:lnTo>
                  <a:pt x="750" y="202"/>
                </a:lnTo>
                <a:lnTo>
                  <a:pt x="760" y="196"/>
                </a:lnTo>
                <a:lnTo>
                  <a:pt x="769" y="190"/>
                </a:lnTo>
                <a:lnTo>
                  <a:pt x="778" y="185"/>
                </a:lnTo>
                <a:lnTo>
                  <a:pt x="784" y="178"/>
                </a:lnTo>
                <a:lnTo>
                  <a:pt x="791" y="172"/>
                </a:lnTo>
                <a:lnTo>
                  <a:pt x="797" y="166"/>
                </a:lnTo>
                <a:lnTo>
                  <a:pt x="801" y="159"/>
                </a:lnTo>
                <a:lnTo>
                  <a:pt x="805" y="153"/>
                </a:lnTo>
                <a:lnTo>
                  <a:pt x="807" y="147"/>
                </a:lnTo>
                <a:lnTo>
                  <a:pt x="809" y="140"/>
                </a:lnTo>
                <a:lnTo>
                  <a:pt x="809" y="133"/>
                </a:lnTo>
                <a:lnTo>
                  <a:pt x="809" y="126"/>
                </a:lnTo>
                <a:lnTo>
                  <a:pt x="807" y="119"/>
                </a:lnTo>
                <a:lnTo>
                  <a:pt x="805" y="113"/>
                </a:lnTo>
                <a:lnTo>
                  <a:pt x="801" y="106"/>
                </a:lnTo>
                <a:lnTo>
                  <a:pt x="797" y="99"/>
                </a:lnTo>
                <a:lnTo>
                  <a:pt x="791" y="93"/>
                </a:lnTo>
                <a:lnTo>
                  <a:pt x="784" y="87"/>
                </a:lnTo>
                <a:lnTo>
                  <a:pt x="778" y="81"/>
                </a:lnTo>
                <a:lnTo>
                  <a:pt x="769" y="75"/>
                </a:lnTo>
                <a:lnTo>
                  <a:pt x="760" y="69"/>
                </a:lnTo>
                <a:lnTo>
                  <a:pt x="750" y="64"/>
                </a:lnTo>
                <a:lnTo>
                  <a:pt x="740" y="58"/>
                </a:lnTo>
                <a:lnTo>
                  <a:pt x="729" y="53"/>
                </a:lnTo>
                <a:lnTo>
                  <a:pt x="716" y="48"/>
                </a:lnTo>
                <a:lnTo>
                  <a:pt x="704" y="43"/>
                </a:lnTo>
                <a:lnTo>
                  <a:pt x="691" y="38"/>
                </a:lnTo>
                <a:lnTo>
                  <a:pt x="677" y="34"/>
                </a:lnTo>
                <a:lnTo>
                  <a:pt x="662" y="30"/>
                </a:lnTo>
                <a:lnTo>
                  <a:pt x="647" y="26"/>
                </a:lnTo>
                <a:lnTo>
                  <a:pt x="631" y="22"/>
                </a:lnTo>
                <a:lnTo>
                  <a:pt x="614" y="19"/>
                </a:lnTo>
                <a:lnTo>
                  <a:pt x="597" y="16"/>
                </a:lnTo>
                <a:lnTo>
                  <a:pt x="580" y="13"/>
                </a:lnTo>
                <a:lnTo>
                  <a:pt x="562" y="10"/>
                </a:lnTo>
                <a:lnTo>
                  <a:pt x="544" y="8"/>
                </a:lnTo>
                <a:lnTo>
                  <a:pt x="525" y="5"/>
                </a:lnTo>
                <a:lnTo>
                  <a:pt x="506" y="4"/>
                </a:lnTo>
                <a:lnTo>
                  <a:pt x="486" y="2"/>
                </a:lnTo>
                <a:lnTo>
                  <a:pt x="466" y="1"/>
                </a:lnTo>
                <a:lnTo>
                  <a:pt x="446" y="0"/>
                </a:lnTo>
                <a:lnTo>
                  <a:pt x="425" y="0"/>
                </a:lnTo>
                <a:lnTo>
                  <a:pt x="404" y="0"/>
                </a:lnTo>
                <a:lnTo>
                  <a:pt x="384" y="0"/>
                </a:lnTo>
                <a:lnTo>
                  <a:pt x="363" y="0"/>
                </a:lnTo>
                <a:lnTo>
                  <a:pt x="343" y="1"/>
                </a:lnTo>
                <a:lnTo>
                  <a:pt x="322" y="2"/>
                </a:lnTo>
                <a:lnTo>
                  <a:pt x="303" y="4"/>
                </a:lnTo>
                <a:lnTo>
                  <a:pt x="284" y="5"/>
                </a:lnTo>
                <a:lnTo>
                  <a:pt x="265" y="8"/>
                </a:lnTo>
                <a:lnTo>
                  <a:pt x="247" y="10"/>
                </a:lnTo>
                <a:lnTo>
                  <a:pt x="229" y="13"/>
                </a:lnTo>
                <a:lnTo>
                  <a:pt x="211" y="16"/>
                </a:lnTo>
                <a:lnTo>
                  <a:pt x="195" y="19"/>
                </a:lnTo>
                <a:lnTo>
                  <a:pt x="178" y="22"/>
                </a:lnTo>
                <a:lnTo>
                  <a:pt x="162" y="26"/>
                </a:lnTo>
                <a:lnTo>
                  <a:pt x="147" y="30"/>
                </a:lnTo>
                <a:lnTo>
                  <a:pt x="132" y="34"/>
                </a:lnTo>
                <a:lnTo>
                  <a:pt x="119" y="38"/>
                </a:lnTo>
                <a:lnTo>
                  <a:pt x="105" y="43"/>
                </a:lnTo>
                <a:lnTo>
                  <a:pt x="92" y="48"/>
                </a:lnTo>
                <a:lnTo>
                  <a:pt x="80" y="53"/>
                </a:lnTo>
                <a:lnTo>
                  <a:pt x="69" y="58"/>
                </a:lnTo>
                <a:lnTo>
                  <a:pt x="59" y="64"/>
                </a:lnTo>
                <a:lnTo>
                  <a:pt x="49" y="69"/>
                </a:lnTo>
                <a:lnTo>
                  <a:pt x="40" y="75"/>
                </a:lnTo>
                <a:lnTo>
                  <a:pt x="32" y="81"/>
                </a:lnTo>
                <a:lnTo>
                  <a:pt x="25" y="87"/>
                </a:lnTo>
                <a:lnTo>
                  <a:pt x="18" y="93"/>
                </a:lnTo>
                <a:lnTo>
                  <a:pt x="13" y="99"/>
                </a:lnTo>
                <a:lnTo>
                  <a:pt x="8" y="106"/>
                </a:lnTo>
                <a:lnTo>
                  <a:pt x="4" y="113"/>
                </a:lnTo>
                <a:lnTo>
                  <a:pt x="2" y="119"/>
                </a:lnTo>
                <a:lnTo>
                  <a:pt x="0" y="126"/>
                </a:lnTo>
                <a:lnTo>
                  <a:pt x="0" y="133"/>
                </a:lnTo>
                <a:lnTo>
                  <a:pt x="0" y="140"/>
                </a:lnTo>
                <a:lnTo>
                  <a:pt x="2" y="147"/>
                </a:lnTo>
                <a:lnTo>
                  <a:pt x="4" y="153"/>
                </a:lnTo>
                <a:lnTo>
                  <a:pt x="8" y="159"/>
                </a:lnTo>
                <a:lnTo>
                  <a:pt x="13" y="166"/>
                </a:lnTo>
                <a:lnTo>
                  <a:pt x="18" y="172"/>
                </a:lnTo>
                <a:lnTo>
                  <a:pt x="25" y="178"/>
                </a:lnTo>
                <a:lnTo>
                  <a:pt x="32" y="185"/>
                </a:lnTo>
                <a:lnTo>
                  <a:pt x="40" y="190"/>
                </a:lnTo>
                <a:lnTo>
                  <a:pt x="49" y="196"/>
                </a:lnTo>
                <a:lnTo>
                  <a:pt x="59" y="202"/>
                </a:lnTo>
                <a:lnTo>
                  <a:pt x="69" y="207"/>
                </a:lnTo>
                <a:lnTo>
                  <a:pt x="80" y="212"/>
                </a:lnTo>
                <a:lnTo>
                  <a:pt x="92" y="217"/>
                </a:lnTo>
                <a:lnTo>
                  <a:pt x="105" y="222"/>
                </a:lnTo>
                <a:lnTo>
                  <a:pt x="119" y="227"/>
                </a:lnTo>
                <a:lnTo>
                  <a:pt x="132" y="231"/>
                </a:lnTo>
                <a:lnTo>
                  <a:pt x="147" y="235"/>
                </a:lnTo>
                <a:lnTo>
                  <a:pt x="162" y="239"/>
                </a:lnTo>
                <a:lnTo>
                  <a:pt x="178" y="243"/>
                </a:lnTo>
                <a:lnTo>
                  <a:pt x="195" y="246"/>
                </a:lnTo>
                <a:lnTo>
                  <a:pt x="211" y="250"/>
                </a:lnTo>
                <a:lnTo>
                  <a:pt x="229" y="253"/>
                </a:lnTo>
                <a:lnTo>
                  <a:pt x="247" y="255"/>
                </a:lnTo>
                <a:lnTo>
                  <a:pt x="265" y="258"/>
                </a:lnTo>
                <a:lnTo>
                  <a:pt x="284" y="260"/>
                </a:lnTo>
                <a:lnTo>
                  <a:pt x="303" y="262"/>
                </a:lnTo>
                <a:lnTo>
                  <a:pt x="322" y="263"/>
                </a:lnTo>
                <a:lnTo>
                  <a:pt x="343" y="264"/>
                </a:lnTo>
                <a:lnTo>
                  <a:pt x="363" y="265"/>
                </a:lnTo>
                <a:lnTo>
                  <a:pt x="384" y="266"/>
                </a:lnTo>
                <a:lnTo>
                  <a:pt x="404" y="266"/>
                </a:lnTo>
              </a:path>
            </a:pathLst>
          </a:custGeom>
          <a:solidFill>
            <a:srgbClr val="8CA3BA"/>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6" name="Freeform 8"/>
          <p:cNvSpPr>
            <a:spLocks/>
          </p:cNvSpPr>
          <p:nvPr/>
        </p:nvSpPr>
        <p:spPr bwMode="auto">
          <a:xfrm>
            <a:off x="4640263" y="25177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2147483647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6"/>
                </a:lnTo>
                <a:lnTo>
                  <a:pt x="466" y="264"/>
                </a:lnTo>
                <a:lnTo>
                  <a:pt x="487" y="263"/>
                </a:lnTo>
                <a:lnTo>
                  <a:pt x="506" y="262"/>
                </a:lnTo>
                <a:lnTo>
                  <a:pt x="525" y="260"/>
                </a:lnTo>
                <a:lnTo>
                  <a:pt x="544" y="258"/>
                </a:lnTo>
                <a:lnTo>
                  <a:pt x="562" y="256"/>
                </a:lnTo>
                <a:lnTo>
                  <a:pt x="580" y="253"/>
                </a:lnTo>
                <a:lnTo>
                  <a:pt x="598" y="250"/>
                </a:lnTo>
                <a:lnTo>
                  <a:pt x="615" y="247"/>
                </a:lnTo>
                <a:lnTo>
                  <a:pt x="631" y="244"/>
                </a:lnTo>
                <a:lnTo>
                  <a:pt x="647" y="240"/>
                </a:lnTo>
                <a:lnTo>
                  <a:pt x="662" y="236"/>
                </a:lnTo>
                <a:lnTo>
                  <a:pt x="677" y="232"/>
                </a:lnTo>
                <a:lnTo>
                  <a:pt x="691" y="227"/>
                </a:lnTo>
                <a:lnTo>
                  <a:pt x="704" y="222"/>
                </a:lnTo>
                <a:lnTo>
                  <a:pt x="717" y="218"/>
                </a:lnTo>
                <a:lnTo>
                  <a:pt x="729" y="213"/>
                </a:lnTo>
                <a:lnTo>
                  <a:pt x="740" y="207"/>
                </a:lnTo>
                <a:lnTo>
                  <a:pt x="750" y="202"/>
                </a:lnTo>
                <a:lnTo>
                  <a:pt x="760" y="196"/>
                </a:lnTo>
                <a:lnTo>
                  <a:pt x="769" y="191"/>
                </a:lnTo>
                <a:lnTo>
                  <a:pt x="778" y="185"/>
                </a:lnTo>
                <a:lnTo>
                  <a:pt x="784" y="179"/>
                </a:lnTo>
                <a:lnTo>
                  <a:pt x="791" y="173"/>
                </a:lnTo>
                <a:lnTo>
                  <a:pt x="797" y="166"/>
                </a:lnTo>
                <a:lnTo>
                  <a:pt x="801" y="160"/>
                </a:lnTo>
                <a:lnTo>
                  <a:pt x="805" y="153"/>
                </a:lnTo>
                <a:lnTo>
                  <a:pt x="807" y="147"/>
                </a:lnTo>
                <a:lnTo>
                  <a:pt x="809" y="140"/>
                </a:lnTo>
                <a:lnTo>
                  <a:pt x="809" y="133"/>
                </a:lnTo>
                <a:lnTo>
                  <a:pt x="809" y="126"/>
                </a:lnTo>
                <a:lnTo>
                  <a:pt x="807" y="119"/>
                </a:lnTo>
                <a:lnTo>
                  <a:pt x="805" y="113"/>
                </a:lnTo>
                <a:lnTo>
                  <a:pt x="801" y="107"/>
                </a:lnTo>
                <a:lnTo>
                  <a:pt x="797" y="100"/>
                </a:lnTo>
                <a:lnTo>
                  <a:pt x="791" y="94"/>
                </a:lnTo>
                <a:lnTo>
                  <a:pt x="784" y="88"/>
                </a:lnTo>
                <a:lnTo>
                  <a:pt x="778" y="81"/>
                </a:lnTo>
                <a:lnTo>
                  <a:pt x="769" y="75"/>
                </a:lnTo>
                <a:lnTo>
                  <a:pt x="760" y="70"/>
                </a:lnTo>
                <a:lnTo>
                  <a:pt x="750" y="64"/>
                </a:lnTo>
                <a:lnTo>
                  <a:pt x="740" y="59"/>
                </a:lnTo>
                <a:lnTo>
                  <a:pt x="729" y="54"/>
                </a:lnTo>
                <a:lnTo>
                  <a:pt x="717" y="48"/>
                </a:lnTo>
                <a:lnTo>
                  <a:pt x="704" y="44"/>
                </a:lnTo>
                <a:lnTo>
                  <a:pt x="691" y="39"/>
                </a:lnTo>
                <a:lnTo>
                  <a:pt x="677" y="35"/>
                </a:lnTo>
                <a:lnTo>
                  <a:pt x="662" y="30"/>
                </a:lnTo>
                <a:lnTo>
                  <a:pt x="647" y="26"/>
                </a:lnTo>
                <a:lnTo>
                  <a:pt x="631" y="23"/>
                </a:lnTo>
                <a:lnTo>
                  <a:pt x="615" y="20"/>
                </a:lnTo>
                <a:lnTo>
                  <a:pt x="598" y="16"/>
                </a:lnTo>
                <a:lnTo>
                  <a:pt x="580" y="13"/>
                </a:lnTo>
                <a:lnTo>
                  <a:pt x="562" y="10"/>
                </a:lnTo>
                <a:lnTo>
                  <a:pt x="544" y="8"/>
                </a:lnTo>
                <a:lnTo>
                  <a:pt x="525" y="6"/>
                </a:lnTo>
                <a:lnTo>
                  <a:pt x="506" y="4"/>
                </a:lnTo>
                <a:lnTo>
                  <a:pt x="487" y="3"/>
                </a:lnTo>
                <a:lnTo>
                  <a:pt x="466" y="2"/>
                </a:lnTo>
                <a:lnTo>
                  <a:pt x="446" y="1"/>
                </a:lnTo>
                <a:lnTo>
                  <a:pt x="426" y="0"/>
                </a:lnTo>
                <a:lnTo>
                  <a:pt x="405" y="0"/>
                </a:lnTo>
                <a:lnTo>
                  <a:pt x="384" y="0"/>
                </a:lnTo>
                <a:lnTo>
                  <a:pt x="363" y="1"/>
                </a:lnTo>
                <a:lnTo>
                  <a:pt x="343" y="2"/>
                </a:lnTo>
                <a:lnTo>
                  <a:pt x="323" y="3"/>
                </a:lnTo>
                <a:lnTo>
                  <a:pt x="303" y="4"/>
                </a:lnTo>
                <a:lnTo>
                  <a:pt x="284" y="6"/>
                </a:lnTo>
                <a:lnTo>
                  <a:pt x="265" y="8"/>
                </a:lnTo>
                <a:lnTo>
                  <a:pt x="247" y="10"/>
                </a:lnTo>
                <a:lnTo>
                  <a:pt x="229" y="13"/>
                </a:lnTo>
                <a:lnTo>
                  <a:pt x="212" y="16"/>
                </a:lnTo>
                <a:lnTo>
                  <a:pt x="195" y="20"/>
                </a:lnTo>
                <a:lnTo>
                  <a:pt x="178" y="23"/>
                </a:lnTo>
                <a:lnTo>
                  <a:pt x="162" y="26"/>
                </a:lnTo>
                <a:lnTo>
                  <a:pt x="147" y="30"/>
                </a:lnTo>
                <a:lnTo>
                  <a:pt x="132" y="35"/>
                </a:lnTo>
                <a:lnTo>
                  <a:pt x="118" y="39"/>
                </a:lnTo>
                <a:lnTo>
                  <a:pt x="105" y="44"/>
                </a:lnTo>
                <a:lnTo>
                  <a:pt x="93" y="48"/>
                </a:lnTo>
                <a:lnTo>
                  <a:pt x="80" y="54"/>
                </a:lnTo>
                <a:lnTo>
                  <a:pt x="69" y="59"/>
                </a:lnTo>
                <a:lnTo>
                  <a:pt x="59" y="64"/>
                </a:lnTo>
                <a:lnTo>
                  <a:pt x="49" y="70"/>
                </a:lnTo>
                <a:lnTo>
                  <a:pt x="40" y="75"/>
                </a:lnTo>
                <a:lnTo>
                  <a:pt x="32" y="81"/>
                </a:lnTo>
                <a:lnTo>
                  <a:pt x="25" y="88"/>
                </a:lnTo>
                <a:lnTo>
                  <a:pt x="18" y="94"/>
                </a:lnTo>
                <a:lnTo>
                  <a:pt x="12" y="100"/>
                </a:lnTo>
                <a:lnTo>
                  <a:pt x="8" y="107"/>
                </a:lnTo>
                <a:lnTo>
                  <a:pt x="4" y="113"/>
                </a:lnTo>
                <a:lnTo>
                  <a:pt x="2" y="119"/>
                </a:lnTo>
                <a:lnTo>
                  <a:pt x="0" y="126"/>
                </a:lnTo>
                <a:lnTo>
                  <a:pt x="0" y="133"/>
                </a:lnTo>
                <a:lnTo>
                  <a:pt x="0" y="140"/>
                </a:lnTo>
                <a:lnTo>
                  <a:pt x="2" y="147"/>
                </a:lnTo>
                <a:lnTo>
                  <a:pt x="4" y="153"/>
                </a:lnTo>
                <a:lnTo>
                  <a:pt x="8" y="160"/>
                </a:lnTo>
                <a:lnTo>
                  <a:pt x="12" y="166"/>
                </a:lnTo>
                <a:lnTo>
                  <a:pt x="18" y="173"/>
                </a:lnTo>
                <a:lnTo>
                  <a:pt x="25" y="179"/>
                </a:lnTo>
                <a:lnTo>
                  <a:pt x="32" y="185"/>
                </a:lnTo>
                <a:lnTo>
                  <a:pt x="40" y="191"/>
                </a:lnTo>
                <a:lnTo>
                  <a:pt x="49" y="196"/>
                </a:lnTo>
                <a:lnTo>
                  <a:pt x="59" y="202"/>
                </a:lnTo>
                <a:lnTo>
                  <a:pt x="69" y="207"/>
                </a:lnTo>
                <a:lnTo>
                  <a:pt x="80" y="213"/>
                </a:lnTo>
                <a:lnTo>
                  <a:pt x="93" y="218"/>
                </a:lnTo>
                <a:lnTo>
                  <a:pt x="105" y="222"/>
                </a:lnTo>
                <a:lnTo>
                  <a:pt x="118" y="227"/>
                </a:lnTo>
                <a:lnTo>
                  <a:pt x="132" y="232"/>
                </a:lnTo>
                <a:lnTo>
                  <a:pt x="147" y="236"/>
                </a:lnTo>
                <a:lnTo>
                  <a:pt x="162" y="240"/>
                </a:lnTo>
                <a:lnTo>
                  <a:pt x="178" y="244"/>
                </a:lnTo>
                <a:lnTo>
                  <a:pt x="195" y="247"/>
                </a:lnTo>
                <a:lnTo>
                  <a:pt x="212" y="250"/>
                </a:lnTo>
                <a:lnTo>
                  <a:pt x="229" y="253"/>
                </a:lnTo>
                <a:lnTo>
                  <a:pt x="247" y="256"/>
                </a:lnTo>
                <a:lnTo>
                  <a:pt x="265" y="258"/>
                </a:lnTo>
                <a:lnTo>
                  <a:pt x="284" y="260"/>
                </a:lnTo>
                <a:lnTo>
                  <a:pt x="303" y="262"/>
                </a:lnTo>
                <a:lnTo>
                  <a:pt x="323" y="263"/>
                </a:lnTo>
                <a:lnTo>
                  <a:pt x="343" y="264"/>
                </a:lnTo>
                <a:lnTo>
                  <a:pt x="363" y="266"/>
                </a:lnTo>
                <a:lnTo>
                  <a:pt x="384" y="266"/>
                </a:lnTo>
                <a:lnTo>
                  <a:pt x="405" y="266"/>
                </a:lnTo>
              </a:path>
            </a:pathLst>
          </a:custGeom>
          <a:solidFill>
            <a:srgbClr val="FFFF7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7" name="Freeform 9"/>
          <p:cNvSpPr>
            <a:spLocks/>
          </p:cNvSpPr>
          <p:nvPr/>
        </p:nvSpPr>
        <p:spPr bwMode="auto">
          <a:xfrm>
            <a:off x="6037263" y="2517775"/>
            <a:ext cx="1287462" cy="423863"/>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2147483647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6" y="266"/>
                </a:moveTo>
                <a:lnTo>
                  <a:pt x="426" y="266"/>
                </a:lnTo>
                <a:lnTo>
                  <a:pt x="447" y="266"/>
                </a:lnTo>
                <a:lnTo>
                  <a:pt x="467" y="264"/>
                </a:lnTo>
                <a:lnTo>
                  <a:pt x="487" y="263"/>
                </a:lnTo>
                <a:lnTo>
                  <a:pt x="507" y="262"/>
                </a:lnTo>
                <a:lnTo>
                  <a:pt x="526" y="260"/>
                </a:lnTo>
                <a:lnTo>
                  <a:pt x="544" y="258"/>
                </a:lnTo>
                <a:lnTo>
                  <a:pt x="563" y="256"/>
                </a:lnTo>
                <a:lnTo>
                  <a:pt x="581" y="253"/>
                </a:lnTo>
                <a:lnTo>
                  <a:pt x="599" y="250"/>
                </a:lnTo>
                <a:lnTo>
                  <a:pt x="615" y="247"/>
                </a:lnTo>
                <a:lnTo>
                  <a:pt x="632" y="244"/>
                </a:lnTo>
                <a:lnTo>
                  <a:pt x="648" y="240"/>
                </a:lnTo>
                <a:lnTo>
                  <a:pt x="663" y="236"/>
                </a:lnTo>
                <a:lnTo>
                  <a:pt x="677" y="232"/>
                </a:lnTo>
                <a:lnTo>
                  <a:pt x="692" y="227"/>
                </a:lnTo>
                <a:lnTo>
                  <a:pt x="705" y="222"/>
                </a:lnTo>
                <a:lnTo>
                  <a:pt x="718" y="218"/>
                </a:lnTo>
                <a:lnTo>
                  <a:pt x="730" y="213"/>
                </a:lnTo>
                <a:lnTo>
                  <a:pt x="741" y="207"/>
                </a:lnTo>
                <a:lnTo>
                  <a:pt x="751" y="202"/>
                </a:lnTo>
                <a:lnTo>
                  <a:pt x="761" y="196"/>
                </a:lnTo>
                <a:lnTo>
                  <a:pt x="770" y="191"/>
                </a:lnTo>
                <a:lnTo>
                  <a:pt x="778" y="185"/>
                </a:lnTo>
                <a:lnTo>
                  <a:pt x="785" y="179"/>
                </a:lnTo>
                <a:lnTo>
                  <a:pt x="792" y="173"/>
                </a:lnTo>
                <a:lnTo>
                  <a:pt x="797" y="166"/>
                </a:lnTo>
                <a:lnTo>
                  <a:pt x="802" y="160"/>
                </a:lnTo>
                <a:lnTo>
                  <a:pt x="805" y="153"/>
                </a:lnTo>
                <a:lnTo>
                  <a:pt x="808" y="147"/>
                </a:lnTo>
                <a:lnTo>
                  <a:pt x="809" y="140"/>
                </a:lnTo>
                <a:lnTo>
                  <a:pt x="810" y="133"/>
                </a:lnTo>
                <a:lnTo>
                  <a:pt x="809" y="126"/>
                </a:lnTo>
                <a:lnTo>
                  <a:pt x="808" y="119"/>
                </a:lnTo>
                <a:lnTo>
                  <a:pt x="805" y="113"/>
                </a:lnTo>
                <a:lnTo>
                  <a:pt x="802" y="107"/>
                </a:lnTo>
                <a:lnTo>
                  <a:pt x="797" y="100"/>
                </a:lnTo>
                <a:lnTo>
                  <a:pt x="792" y="94"/>
                </a:lnTo>
                <a:lnTo>
                  <a:pt x="785" y="88"/>
                </a:lnTo>
                <a:lnTo>
                  <a:pt x="778" y="81"/>
                </a:lnTo>
                <a:lnTo>
                  <a:pt x="770" y="75"/>
                </a:lnTo>
                <a:lnTo>
                  <a:pt x="761" y="70"/>
                </a:lnTo>
                <a:lnTo>
                  <a:pt x="751" y="64"/>
                </a:lnTo>
                <a:lnTo>
                  <a:pt x="741" y="59"/>
                </a:lnTo>
                <a:lnTo>
                  <a:pt x="730" y="54"/>
                </a:lnTo>
                <a:lnTo>
                  <a:pt x="718" y="48"/>
                </a:lnTo>
                <a:lnTo>
                  <a:pt x="705" y="44"/>
                </a:lnTo>
                <a:lnTo>
                  <a:pt x="692" y="39"/>
                </a:lnTo>
                <a:lnTo>
                  <a:pt x="677" y="35"/>
                </a:lnTo>
                <a:lnTo>
                  <a:pt x="663" y="30"/>
                </a:lnTo>
                <a:lnTo>
                  <a:pt x="648" y="26"/>
                </a:lnTo>
                <a:lnTo>
                  <a:pt x="632" y="23"/>
                </a:lnTo>
                <a:lnTo>
                  <a:pt x="615" y="20"/>
                </a:lnTo>
                <a:lnTo>
                  <a:pt x="599" y="16"/>
                </a:lnTo>
                <a:lnTo>
                  <a:pt x="581" y="13"/>
                </a:lnTo>
                <a:lnTo>
                  <a:pt x="563" y="10"/>
                </a:lnTo>
                <a:lnTo>
                  <a:pt x="544" y="8"/>
                </a:lnTo>
                <a:lnTo>
                  <a:pt x="526" y="6"/>
                </a:lnTo>
                <a:lnTo>
                  <a:pt x="507" y="4"/>
                </a:lnTo>
                <a:lnTo>
                  <a:pt x="487" y="3"/>
                </a:lnTo>
                <a:lnTo>
                  <a:pt x="467" y="2"/>
                </a:lnTo>
                <a:lnTo>
                  <a:pt x="447" y="1"/>
                </a:lnTo>
                <a:lnTo>
                  <a:pt x="426" y="0"/>
                </a:lnTo>
                <a:lnTo>
                  <a:pt x="406" y="0"/>
                </a:lnTo>
                <a:lnTo>
                  <a:pt x="384" y="0"/>
                </a:lnTo>
                <a:lnTo>
                  <a:pt x="364" y="1"/>
                </a:lnTo>
                <a:lnTo>
                  <a:pt x="343" y="2"/>
                </a:lnTo>
                <a:lnTo>
                  <a:pt x="323" y="3"/>
                </a:lnTo>
                <a:lnTo>
                  <a:pt x="304" y="4"/>
                </a:lnTo>
                <a:lnTo>
                  <a:pt x="285" y="6"/>
                </a:lnTo>
                <a:lnTo>
                  <a:pt x="266" y="8"/>
                </a:lnTo>
                <a:lnTo>
                  <a:pt x="247" y="10"/>
                </a:lnTo>
                <a:lnTo>
                  <a:pt x="229" y="13"/>
                </a:lnTo>
                <a:lnTo>
                  <a:pt x="212" y="16"/>
                </a:lnTo>
                <a:lnTo>
                  <a:pt x="195" y="20"/>
                </a:lnTo>
                <a:lnTo>
                  <a:pt x="179" y="23"/>
                </a:lnTo>
                <a:lnTo>
                  <a:pt x="163" y="26"/>
                </a:lnTo>
                <a:lnTo>
                  <a:pt x="148" y="30"/>
                </a:lnTo>
                <a:lnTo>
                  <a:pt x="133" y="35"/>
                </a:lnTo>
                <a:lnTo>
                  <a:pt x="119" y="39"/>
                </a:lnTo>
                <a:lnTo>
                  <a:pt x="106" y="44"/>
                </a:lnTo>
                <a:lnTo>
                  <a:pt x="93" y="48"/>
                </a:lnTo>
                <a:lnTo>
                  <a:pt x="81" y="54"/>
                </a:lnTo>
                <a:lnTo>
                  <a:pt x="69" y="59"/>
                </a:lnTo>
                <a:lnTo>
                  <a:pt x="59" y="64"/>
                </a:lnTo>
                <a:lnTo>
                  <a:pt x="49" y="70"/>
                </a:lnTo>
                <a:lnTo>
                  <a:pt x="40" y="75"/>
                </a:lnTo>
                <a:lnTo>
                  <a:pt x="32" y="81"/>
                </a:lnTo>
                <a:lnTo>
                  <a:pt x="25" y="88"/>
                </a:lnTo>
                <a:lnTo>
                  <a:pt x="19" y="94"/>
                </a:lnTo>
                <a:lnTo>
                  <a:pt x="13" y="100"/>
                </a:lnTo>
                <a:lnTo>
                  <a:pt x="8" y="107"/>
                </a:lnTo>
                <a:lnTo>
                  <a:pt x="5" y="113"/>
                </a:lnTo>
                <a:lnTo>
                  <a:pt x="2" y="119"/>
                </a:lnTo>
                <a:lnTo>
                  <a:pt x="1" y="126"/>
                </a:lnTo>
                <a:lnTo>
                  <a:pt x="0" y="133"/>
                </a:lnTo>
                <a:lnTo>
                  <a:pt x="1" y="140"/>
                </a:lnTo>
                <a:lnTo>
                  <a:pt x="2" y="147"/>
                </a:lnTo>
                <a:lnTo>
                  <a:pt x="5" y="153"/>
                </a:lnTo>
                <a:lnTo>
                  <a:pt x="8" y="160"/>
                </a:lnTo>
                <a:lnTo>
                  <a:pt x="13" y="166"/>
                </a:lnTo>
                <a:lnTo>
                  <a:pt x="19" y="173"/>
                </a:lnTo>
                <a:lnTo>
                  <a:pt x="25" y="179"/>
                </a:lnTo>
                <a:lnTo>
                  <a:pt x="32" y="185"/>
                </a:lnTo>
                <a:lnTo>
                  <a:pt x="40" y="191"/>
                </a:lnTo>
                <a:lnTo>
                  <a:pt x="49" y="196"/>
                </a:lnTo>
                <a:lnTo>
                  <a:pt x="59" y="202"/>
                </a:lnTo>
                <a:lnTo>
                  <a:pt x="69" y="207"/>
                </a:lnTo>
                <a:lnTo>
                  <a:pt x="81" y="213"/>
                </a:lnTo>
                <a:lnTo>
                  <a:pt x="93" y="218"/>
                </a:lnTo>
                <a:lnTo>
                  <a:pt x="106" y="222"/>
                </a:lnTo>
                <a:lnTo>
                  <a:pt x="119" y="227"/>
                </a:lnTo>
                <a:lnTo>
                  <a:pt x="133" y="232"/>
                </a:lnTo>
                <a:lnTo>
                  <a:pt x="148" y="236"/>
                </a:lnTo>
                <a:lnTo>
                  <a:pt x="163" y="240"/>
                </a:lnTo>
                <a:lnTo>
                  <a:pt x="179" y="244"/>
                </a:lnTo>
                <a:lnTo>
                  <a:pt x="195" y="247"/>
                </a:lnTo>
                <a:lnTo>
                  <a:pt x="212" y="250"/>
                </a:lnTo>
                <a:lnTo>
                  <a:pt x="229" y="253"/>
                </a:lnTo>
                <a:lnTo>
                  <a:pt x="247" y="256"/>
                </a:lnTo>
                <a:lnTo>
                  <a:pt x="266" y="258"/>
                </a:lnTo>
                <a:lnTo>
                  <a:pt x="285" y="260"/>
                </a:lnTo>
                <a:lnTo>
                  <a:pt x="304" y="262"/>
                </a:lnTo>
                <a:lnTo>
                  <a:pt x="323" y="263"/>
                </a:lnTo>
                <a:lnTo>
                  <a:pt x="343" y="264"/>
                </a:lnTo>
                <a:lnTo>
                  <a:pt x="364" y="266"/>
                </a:lnTo>
                <a:lnTo>
                  <a:pt x="384" y="266"/>
                </a:lnTo>
                <a:lnTo>
                  <a:pt x="406" y="266"/>
                </a:lnTo>
              </a:path>
            </a:pathLst>
          </a:custGeom>
          <a:solidFill>
            <a:srgbClr val="FFFF66"/>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8" name="Freeform 10"/>
          <p:cNvSpPr>
            <a:spLocks/>
          </p:cNvSpPr>
          <p:nvPr/>
        </p:nvSpPr>
        <p:spPr bwMode="auto">
          <a:xfrm>
            <a:off x="7435850" y="25177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2147483647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4" y="266"/>
                </a:moveTo>
                <a:lnTo>
                  <a:pt x="425" y="266"/>
                </a:lnTo>
                <a:lnTo>
                  <a:pt x="446" y="266"/>
                </a:lnTo>
                <a:lnTo>
                  <a:pt x="466" y="264"/>
                </a:lnTo>
                <a:lnTo>
                  <a:pt x="486" y="263"/>
                </a:lnTo>
                <a:lnTo>
                  <a:pt x="506" y="262"/>
                </a:lnTo>
                <a:lnTo>
                  <a:pt x="525" y="260"/>
                </a:lnTo>
                <a:lnTo>
                  <a:pt x="544" y="258"/>
                </a:lnTo>
                <a:lnTo>
                  <a:pt x="562" y="256"/>
                </a:lnTo>
                <a:lnTo>
                  <a:pt x="580" y="253"/>
                </a:lnTo>
                <a:lnTo>
                  <a:pt x="597" y="250"/>
                </a:lnTo>
                <a:lnTo>
                  <a:pt x="614" y="247"/>
                </a:lnTo>
                <a:lnTo>
                  <a:pt x="631" y="244"/>
                </a:lnTo>
                <a:lnTo>
                  <a:pt x="647" y="240"/>
                </a:lnTo>
                <a:lnTo>
                  <a:pt x="662" y="236"/>
                </a:lnTo>
                <a:lnTo>
                  <a:pt x="677" y="232"/>
                </a:lnTo>
                <a:lnTo>
                  <a:pt x="691" y="227"/>
                </a:lnTo>
                <a:lnTo>
                  <a:pt x="704" y="222"/>
                </a:lnTo>
                <a:lnTo>
                  <a:pt x="716" y="218"/>
                </a:lnTo>
                <a:lnTo>
                  <a:pt x="729" y="213"/>
                </a:lnTo>
                <a:lnTo>
                  <a:pt x="740" y="207"/>
                </a:lnTo>
                <a:lnTo>
                  <a:pt x="750" y="202"/>
                </a:lnTo>
                <a:lnTo>
                  <a:pt x="760" y="196"/>
                </a:lnTo>
                <a:lnTo>
                  <a:pt x="769" y="191"/>
                </a:lnTo>
                <a:lnTo>
                  <a:pt x="778" y="185"/>
                </a:lnTo>
                <a:lnTo>
                  <a:pt x="784" y="179"/>
                </a:lnTo>
                <a:lnTo>
                  <a:pt x="791" y="173"/>
                </a:lnTo>
                <a:lnTo>
                  <a:pt x="797" y="166"/>
                </a:lnTo>
                <a:lnTo>
                  <a:pt x="801" y="160"/>
                </a:lnTo>
                <a:lnTo>
                  <a:pt x="805" y="153"/>
                </a:lnTo>
                <a:lnTo>
                  <a:pt x="807" y="147"/>
                </a:lnTo>
                <a:lnTo>
                  <a:pt x="809" y="140"/>
                </a:lnTo>
                <a:lnTo>
                  <a:pt x="809" y="133"/>
                </a:lnTo>
                <a:lnTo>
                  <a:pt x="809" y="126"/>
                </a:lnTo>
                <a:lnTo>
                  <a:pt x="807" y="119"/>
                </a:lnTo>
                <a:lnTo>
                  <a:pt x="805" y="113"/>
                </a:lnTo>
                <a:lnTo>
                  <a:pt x="801" y="107"/>
                </a:lnTo>
                <a:lnTo>
                  <a:pt x="797" y="100"/>
                </a:lnTo>
                <a:lnTo>
                  <a:pt x="791" y="94"/>
                </a:lnTo>
                <a:lnTo>
                  <a:pt x="784" y="88"/>
                </a:lnTo>
                <a:lnTo>
                  <a:pt x="778" y="81"/>
                </a:lnTo>
                <a:lnTo>
                  <a:pt x="769" y="75"/>
                </a:lnTo>
                <a:lnTo>
                  <a:pt x="760" y="70"/>
                </a:lnTo>
                <a:lnTo>
                  <a:pt x="750" y="64"/>
                </a:lnTo>
                <a:lnTo>
                  <a:pt x="740" y="59"/>
                </a:lnTo>
                <a:lnTo>
                  <a:pt x="729" y="54"/>
                </a:lnTo>
                <a:lnTo>
                  <a:pt x="716" y="48"/>
                </a:lnTo>
                <a:lnTo>
                  <a:pt x="704" y="44"/>
                </a:lnTo>
                <a:lnTo>
                  <a:pt x="691" y="39"/>
                </a:lnTo>
                <a:lnTo>
                  <a:pt x="677" y="35"/>
                </a:lnTo>
                <a:lnTo>
                  <a:pt x="662" y="30"/>
                </a:lnTo>
                <a:lnTo>
                  <a:pt x="647" y="26"/>
                </a:lnTo>
                <a:lnTo>
                  <a:pt x="631" y="23"/>
                </a:lnTo>
                <a:lnTo>
                  <a:pt x="614" y="20"/>
                </a:lnTo>
                <a:lnTo>
                  <a:pt x="597" y="16"/>
                </a:lnTo>
                <a:lnTo>
                  <a:pt x="580" y="13"/>
                </a:lnTo>
                <a:lnTo>
                  <a:pt x="562" y="10"/>
                </a:lnTo>
                <a:lnTo>
                  <a:pt x="544" y="8"/>
                </a:lnTo>
                <a:lnTo>
                  <a:pt x="525" y="6"/>
                </a:lnTo>
                <a:lnTo>
                  <a:pt x="506" y="4"/>
                </a:lnTo>
                <a:lnTo>
                  <a:pt x="486" y="3"/>
                </a:lnTo>
                <a:lnTo>
                  <a:pt x="466" y="2"/>
                </a:lnTo>
                <a:lnTo>
                  <a:pt x="446" y="1"/>
                </a:lnTo>
                <a:lnTo>
                  <a:pt x="425" y="0"/>
                </a:lnTo>
                <a:lnTo>
                  <a:pt x="404" y="0"/>
                </a:lnTo>
                <a:lnTo>
                  <a:pt x="384" y="0"/>
                </a:lnTo>
                <a:lnTo>
                  <a:pt x="363" y="1"/>
                </a:lnTo>
                <a:lnTo>
                  <a:pt x="343" y="2"/>
                </a:lnTo>
                <a:lnTo>
                  <a:pt x="322" y="3"/>
                </a:lnTo>
                <a:lnTo>
                  <a:pt x="303" y="4"/>
                </a:lnTo>
                <a:lnTo>
                  <a:pt x="284" y="6"/>
                </a:lnTo>
                <a:lnTo>
                  <a:pt x="265" y="8"/>
                </a:lnTo>
                <a:lnTo>
                  <a:pt x="247" y="10"/>
                </a:lnTo>
                <a:lnTo>
                  <a:pt x="229" y="13"/>
                </a:lnTo>
                <a:lnTo>
                  <a:pt x="211" y="16"/>
                </a:lnTo>
                <a:lnTo>
                  <a:pt x="195" y="20"/>
                </a:lnTo>
                <a:lnTo>
                  <a:pt x="178" y="23"/>
                </a:lnTo>
                <a:lnTo>
                  <a:pt x="162" y="26"/>
                </a:lnTo>
                <a:lnTo>
                  <a:pt x="147" y="30"/>
                </a:lnTo>
                <a:lnTo>
                  <a:pt x="132" y="35"/>
                </a:lnTo>
                <a:lnTo>
                  <a:pt x="119" y="39"/>
                </a:lnTo>
                <a:lnTo>
                  <a:pt x="105" y="44"/>
                </a:lnTo>
                <a:lnTo>
                  <a:pt x="92" y="48"/>
                </a:lnTo>
                <a:lnTo>
                  <a:pt x="80" y="54"/>
                </a:lnTo>
                <a:lnTo>
                  <a:pt x="69" y="59"/>
                </a:lnTo>
                <a:lnTo>
                  <a:pt x="59" y="64"/>
                </a:lnTo>
                <a:lnTo>
                  <a:pt x="49" y="70"/>
                </a:lnTo>
                <a:lnTo>
                  <a:pt x="40" y="75"/>
                </a:lnTo>
                <a:lnTo>
                  <a:pt x="32" y="81"/>
                </a:lnTo>
                <a:lnTo>
                  <a:pt x="25" y="88"/>
                </a:lnTo>
                <a:lnTo>
                  <a:pt x="18" y="94"/>
                </a:lnTo>
                <a:lnTo>
                  <a:pt x="13" y="100"/>
                </a:lnTo>
                <a:lnTo>
                  <a:pt x="8" y="107"/>
                </a:lnTo>
                <a:lnTo>
                  <a:pt x="4" y="113"/>
                </a:lnTo>
                <a:lnTo>
                  <a:pt x="2" y="119"/>
                </a:lnTo>
                <a:lnTo>
                  <a:pt x="0" y="126"/>
                </a:lnTo>
                <a:lnTo>
                  <a:pt x="0" y="133"/>
                </a:lnTo>
                <a:lnTo>
                  <a:pt x="0" y="140"/>
                </a:lnTo>
                <a:lnTo>
                  <a:pt x="2" y="147"/>
                </a:lnTo>
                <a:lnTo>
                  <a:pt x="4" y="153"/>
                </a:lnTo>
                <a:lnTo>
                  <a:pt x="8" y="160"/>
                </a:lnTo>
                <a:lnTo>
                  <a:pt x="13" y="166"/>
                </a:lnTo>
                <a:lnTo>
                  <a:pt x="18" y="173"/>
                </a:lnTo>
                <a:lnTo>
                  <a:pt x="25" y="179"/>
                </a:lnTo>
                <a:lnTo>
                  <a:pt x="32" y="185"/>
                </a:lnTo>
                <a:lnTo>
                  <a:pt x="40" y="191"/>
                </a:lnTo>
                <a:lnTo>
                  <a:pt x="49" y="196"/>
                </a:lnTo>
                <a:lnTo>
                  <a:pt x="59" y="202"/>
                </a:lnTo>
                <a:lnTo>
                  <a:pt x="69" y="207"/>
                </a:lnTo>
                <a:lnTo>
                  <a:pt x="80" y="213"/>
                </a:lnTo>
                <a:lnTo>
                  <a:pt x="92" y="218"/>
                </a:lnTo>
                <a:lnTo>
                  <a:pt x="105" y="222"/>
                </a:lnTo>
                <a:lnTo>
                  <a:pt x="119" y="227"/>
                </a:lnTo>
                <a:lnTo>
                  <a:pt x="132" y="232"/>
                </a:lnTo>
                <a:lnTo>
                  <a:pt x="147" y="236"/>
                </a:lnTo>
                <a:lnTo>
                  <a:pt x="162" y="240"/>
                </a:lnTo>
                <a:lnTo>
                  <a:pt x="178" y="244"/>
                </a:lnTo>
                <a:lnTo>
                  <a:pt x="195" y="247"/>
                </a:lnTo>
                <a:lnTo>
                  <a:pt x="211" y="250"/>
                </a:lnTo>
                <a:lnTo>
                  <a:pt x="229" y="253"/>
                </a:lnTo>
                <a:lnTo>
                  <a:pt x="247" y="256"/>
                </a:lnTo>
                <a:lnTo>
                  <a:pt x="265" y="258"/>
                </a:lnTo>
                <a:lnTo>
                  <a:pt x="284" y="260"/>
                </a:lnTo>
                <a:lnTo>
                  <a:pt x="303" y="262"/>
                </a:lnTo>
                <a:lnTo>
                  <a:pt x="322" y="263"/>
                </a:lnTo>
                <a:lnTo>
                  <a:pt x="343" y="264"/>
                </a:lnTo>
                <a:lnTo>
                  <a:pt x="363" y="266"/>
                </a:lnTo>
                <a:lnTo>
                  <a:pt x="384" y="266"/>
                </a:lnTo>
                <a:lnTo>
                  <a:pt x="404" y="266"/>
                </a:lnTo>
              </a:path>
            </a:pathLst>
          </a:custGeom>
          <a:solidFill>
            <a:srgbClr val="FFFF4C"/>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9" name="Freeform 11"/>
          <p:cNvSpPr>
            <a:spLocks/>
          </p:cNvSpPr>
          <p:nvPr/>
        </p:nvSpPr>
        <p:spPr bwMode="auto">
          <a:xfrm>
            <a:off x="3243263" y="2133600"/>
            <a:ext cx="1287462" cy="422275"/>
          </a:xfrm>
          <a:custGeom>
            <a:avLst/>
            <a:gdLst>
              <a:gd name="T0" fmla="*/ 2147483647 w 811"/>
              <a:gd name="T1" fmla="*/ 2147483647 h 266"/>
              <a:gd name="T2" fmla="*/ 2147483647 w 811"/>
              <a:gd name="T3" fmla="*/ 2147483647 h 266"/>
              <a:gd name="T4" fmla="*/ 2147483647 w 811"/>
              <a:gd name="T5" fmla="*/ 2147483647 h 266"/>
              <a:gd name="T6" fmla="*/ 2147483647 w 811"/>
              <a:gd name="T7" fmla="*/ 2147483647 h 266"/>
              <a:gd name="T8" fmla="*/ 2147483647 w 811"/>
              <a:gd name="T9" fmla="*/ 2147483647 h 266"/>
              <a:gd name="T10" fmla="*/ 2147483647 w 811"/>
              <a:gd name="T11" fmla="*/ 2147483647 h 266"/>
              <a:gd name="T12" fmla="*/ 2147483647 w 811"/>
              <a:gd name="T13" fmla="*/ 2147483647 h 266"/>
              <a:gd name="T14" fmla="*/ 2147483647 w 811"/>
              <a:gd name="T15" fmla="*/ 2147483647 h 266"/>
              <a:gd name="T16" fmla="*/ 2147483647 w 811"/>
              <a:gd name="T17" fmla="*/ 2147483647 h 266"/>
              <a:gd name="T18" fmla="*/ 2147483647 w 811"/>
              <a:gd name="T19" fmla="*/ 2147483647 h 266"/>
              <a:gd name="T20" fmla="*/ 2147483647 w 811"/>
              <a:gd name="T21" fmla="*/ 2147483647 h 266"/>
              <a:gd name="T22" fmla="*/ 2147483647 w 811"/>
              <a:gd name="T23" fmla="*/ 2147483647 h 266"/>
              <a:gd name="T24" fmla="*/ 2147483647 w 811"/>
              <a:gd name="T25" fmla="*/ 2147483647 h 266"/>
              <a:gd name="T26" fmla="*/ 2147483647 w 811"/>
              <a:gd name="T27" fmla="*/ 2147483647 h 266"/>
              <a:gd name="T28" fmla="*/ 2147483647 w 811"/>
              <a:gd name="T29" fmla="*/ 2147483647 h 266"/>
              <a:gd name="T30" fmla="*/ 2147483647 w 811"/>
              <a:gd name="T31" fmla="*/ 2147483647 h 266"/>
              <a:gd name="T32" fmla="*/ 2147483647 w 811"/>
              <a:gd name="T33" fmla="*/ 2147483647 h 266"/>
              <a:gd name="T34" fmla="*/ 2147483647 w 811"/>
              <a:gd name="T35" fmla="*/ 2147483647 h 266"/>
              <a:gd name="T36" fmla="*/ 2147483647 w 811"/>
              <a:gd name="T37" fmla="*/ 2147483647 h 266"/>
              <a:gd name="T38" fmla="*/ 2147483647 w 811"/>
              <a:gd name="T39" fmla="*/ 2147483647 h 266"/>
              <a:gd name="T40" fmla="*/ 2147483647 w 811"/>
              <a:gd name="T41" fmla="*/ 2147483647 h 266"/>
              <a:gd name="T42" fmla="*/ 2147483647 w 811"/>
              <a:gd name="T43" fmla="*/ 0 h 266"/>
              <a:gd name="T44" fmla="*/ 2147483647 w 811"/>
              <a:gd name="T45" fmla="*/ 2147483647 h 266"/>
              <a:gd name="T46" fmla="*/ 2147483647 w 811"/>
              <a:gd name="T47" fmla="*/ 2147483647 h 266"/>
              <a:gd name="T48" fmla="*/ 2147483647 w 811"/>
              <a:gd name="T49" fmla="*/ 2147483647 h 266"/>
              <a:gd name="T50" fmla="*/ 2147483647 w 811"/>
              <a:gd name="T51" fmla="*/ 2147483647 h 266"/>
              <a:gd name="T52" fmla="*/ 2147483647 w 811"/>
              <a:gd name="T53" fmla="*/ 2147483647 h 266"/>
              <a:gd name="T54" fmla="*/ 2147483647 w 811"/>
              <a:gd name="T55" fmla="*/ 2147483647 h 266"/>
              <a:gd name="T56" fmla="*/ 2147483647 w 811"/>
              <a:gd name="T57" fmla="*/ 2147483647 h 266"/>
              <a:gd name="T58" fmla="*/ 2147483647 w 811"/>
              <a:gd name="T59" fmla="*/ 2147483647 h 266"/>
              <a:gd name="T60" fmla="*/ 2147483647 w 811"/>
              <a:gd name="T61" fmla="*/ 2147483647 h 266"/>
              <a:gd name="T62" fmla="*/ 2147483647 w 811"/>
              <a:gd name="T63" fmla="*/ 2147483647 h 266"/>
              <a:gd name="T64" fmla="*/ 2147483647 w 811"/>
              <a:gd name="T65" fmla="*/ 2147483647 h 266"/>
              <a:gd name="T66" fmla="*/ 2147483647 w 811"/>
              <a:gd name="T67" fmla="*/ 2147483647 h 266"/>
              <a:gd name="T68" fmla="*/ 2147483647 w 811"/>
              <a:gd name="T69" fmla="*/ 2147483647 h 266"/>
              <a:gd name="T70" fmla="*/ 2147483647 w 811"/>
              <a:gd name="T71" fmla="*/ 2147483647 h 266"/>
              <a:gd name="T72" fmla="*/ 2147483647 w 811"/>
              <a:gd name="T73" fmla="*/ 2147483647 h 266"/>
              <a:gd name="T74" fmla="*/ 2147483647 w 811"/>
              <a:gd name="T75" fmla="*/ 2147483647 h 266"/>
              <a:gd name="T76" fmla="*/ 2147483647 w 811"/>
              <a:gd name="T77" fmla="*/ 2147483647 h 266"/>
              <a:gd name="T78" fmla="*/ 2147483647 w 811"/>
              <a:gd name="T79" fmla="*/ 2147483647 h 266"/>
              <a:gd name="T80" fmla="*/ 2147483647 w 811"/>
              <a:gd name="T81" fmla="*/ 2147483647 h 266"/>
              <a:gd name="T82" fmla="*/ 2147483647 w 811"/>
              <a:gd name="T83" fmla="*/ 2147483647 h 266"/>
              <a:gd name="T84" fmla="*/ 2147483647 w 811"/>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6">
                <a:moveTo>
                  <a:pt x="405" y="265"/>
                </a:moveTo>
                <a:lnTo>
                  <a:pt x="425" y="265"/>
                </a:lnTo>
                <a:lnTo>
                  <a:pt x="446" y="264"/>
                </a:lnTo>
                <a:lnTo>
                  <a:pt x="466" y="263"/>
                </a:lnTo>
                <a:lnTo>
                  <a:pt x="486" y="262"/>
                </a:lnTo>
                <a:lnTo>
                  <a:pt x="506" y="261"/>
                </a:lnTo>
                <a:lnTo>
                  <a:pt x="525" y="259"/>
                </a:lnTo>
                <a:lnTo>
                  <a:pt x="544" y="257"/>
                </a:lnTo>
                <a:lnTo>
                  <a:pt x="562" y="255"/>
                </a:lnTo>
                <a:lnTo>
                  <a:pt x="580" y="252"/>
                </a:lnTo>
                <a:lnTo>
                  <a:pt x="598" y="249"/>
                </a:lnTo>
                <a:lnTo>
                  <a:pt x="614" y="246"/>
                </a:lnTo>
                <a:lnTo>
                  <a:pt x="631" y="243"/>
                </a:lnTo>
                <a:lnTo>
                  <a:pt x="647" y="239"/>
                </a:lnTo>
                <a:lnTo>
                  <a:pt x="662" y="235"/>
                </a:lnTo>
                <a:lnTo>
                  <a:pt x="677" y="231"/>
                </a:lnTo>
                <a:lnTo>
                  <a:pt x="691" y="226"/>
                </a:lnTo>
                <a:lnTo>
                  <a:pt x="704" y="222"/>
                </a:lnTo>
                <a:lnTo>
                  <a:pt x="717" y="217"/>
                </a:lnTo>
                <a:lnTo>
                  <a:pt x="729" y="212"/>
                </a:lnTo>
                <a:lnTo>
                  <a:pt x="740" y="207"/>
                </a:lnTo>
                <a:lnTo>
                  <a:pt x="751" y="201"/>
                </a:lnTo>
                <a:lnTo>
                  <a:pt x="761" y="196"/>
                </a:lnTo>
                <a:lnTo>
                  <a:pt x="770" y="190"/>
                </a:lnTo>
                <a:lnTo>
                  <a:pt x="778" y="184"/>
                </a:lnTo>
                <a:lnTo>
                  <a:pt x="785" y="178"/>
                </a:lnTo>
                <a:lnTo>
                  <a:pt x="791" y="172"/>
                </a:lnTo>
                <a:lnTo>
                  <a:pt x="797" y="165"/>
                </a:lnTo>
                <a:lnTo>
                  <a:pt x="801" y="159"/>
                </a:lnTo>
                <a:lnTo>
                  <a:pt x="805" y="153"/>
                </a:lnTo>
                <a:lnTo>
                  <a:pt x="807" y="146"/>
                </a:lnTo>
                <a:lnTo>
                  <a:pt x="809" y="139"/>
                </a:lnTo>
                <a:lnTo>
                  <a:pt x="810" y="133"/>
                </a:lnTo>
                <a:lnTo>
                  <a:pt x="809" y="126"/>
                </a:lnTo>
                <a:lnTo>
                  <a:pt x="807" y="119"/>
                </a:lnTo>
                <a:lnTo>
                  <a:pt x="805" y="113"/>
                </a:lnTo>
                <a:lnTo>
                  <a:pt x="801" y="106"/>
                </a:lnTo>
                <a:lnTo>
                  <a:pt x="797" y="100"/>
                </a:lnTo>
                <a:lnTo>
                  <a:pt x="791" y="93"/>
                </a:lnTo>
                <a:lnTo>
                  <a:pt x="785" y="87"/>
                </a:lnTo>
                <a:lnTo>
                  <a:pt x="778" y="81"/>
                </a:lnTo>
                <a:lnTo>
                  <a:pt x="770" y="75"/>
                </a:lnTo>
                <a:lnTo>
                  <a:pt x="761" y="70"/>
                </a:lnTo>
                <a:lnTo>
                  <a:pt x="751" y="64"/>
                </a:lnTo>
                <a:lnTo>
                  <a:pt x="740" y="59"/>
                </a:lnTo>
                <a:lnTo>
                  <a:pt x="729" y="54"/>
                </a:lnTo>
                <a:lnTo>
                  <a:pt x="717" y="48"/>
                </a:lnTo>
                <a:lnTo>
                  <a:pt x="704" y="44"/>
                </a:lnTo>
                <a:lnTo>
                  <a:pt x="691" y="39"/>
                </a:lnTo>
                <a:lnTo>
                  <a:pt x="677" y="35"/>
                </a:lnTo>
                <a:lnTo>
                  <a:pt x="662" y="30"/>
                </a:lnTo>
                <a:lnTo>
                  <a:pt x="647" y="26"/>
                </a:lnTo>
                <a:lnTo>
                  <a:pt x="631" y="22"/>
                </a:lnTo>
                <a:lnTo>
                  <a:pt x="614" y="19"/>
                </a:lnTo>
                <a:lnTo>
                  <a:pt x="598" y="16"/>
                </a:lnTo>
                <a:lnTo>
                  <a:pt x="580" y="13"/>
                </a:lnTo>
                <a:lnTo>
                  <a:pt x="562" y="10"/>
                </a:lnTo>
                <a:lnTo>
                  <a:pt x="544" y="8"/>
                </a:lnTo>
                <a:lnTo>
                  <a:pt x="525" y="6"/>
                </a:lnTo>
                <a:lnTo>
                  <a:pt x="506" y="4"/>
                </a:lnTo>
                <a:lnTo>
                  <a:pt x="486" y="3"/>
                </a:lnTo>
                <a:lnTo>
                  <a:pt x="466" y="2"/>
                </a:lnTo>
                <a:lnTo>
                  <a:pt x="446" y="1"/>
                </a:lnTo>
                <a:lnTo>
                  <a:pt x="425" y="0"/>
                </a:lnTo>
                <a:lnTo>
                  <a:pt x="405" y="0"/>
                </a:lnTo>
                <a:lnTo>
                  <a:pt x="384" y="0"/>
                </a:lnTo>
                <a:lnTo>
                  <a:pt x="363" y="1"/>
                </a:lnTo>
                <a:lnTo>
                  <a:pt x="343" y="2"/>
                </a:lnTo>
                <a:lnTo>
                  <a:pt x="323" y="3"/>
                </a:lnTo>
                <a:lnTo>
                  <a:pt x="303" y="4"/>
                </a:lnTo>
                <a:lnTo>
                  <a:pt x="284" y="6"/>
                </a:lnTo>
                <a:lnTo>
                  <a:pt x="266" y="8"/>
                </a:lnTo>
                <a:lnTo>
                  <a:pt x="247" y="10"/>
                </a:lnTo>
                <a:lnTo>
                  <a:pt x="229" y="13"/>
                </a:lnTo>
                <a:lnTo>
                  <a:pt x="212" y="16"/>
                </a:lnTo>
                <a:lnTo>
                  <a:pt x="195" y="19"/>
                </a:lnTo>
                <a:lnTo>
                  <a:pt x="178" y="22"/>
                </a:lnTo>
                <a:lnTo>
                  <a:pt x="163" y="26"/>
                </a:lnTo>
                <a:lnTo>
                  <a:pt x="147" y="30"/>
                </a:lnTo>
                <a:lnTo>
                  <a:pt x="133" y="35"/>
                </a:lnTo>
                <a:lnTo>
                  <a:pt x="119" y="39"/>
                </a:lnTo>
                <a:lnTo>
                  <a:pt x="105" y="44"/>
                </a:lnTo>
                <a:lnTo>
                  <a:pt x="92" y="48"/>
                </a:lnTo>
                <a:lnTo>
                  <a:pt x="80" y="54"/>
                </a:lnTo>
                <a:lnTo>
                  <a:pt x="69" y="59"/>
                </a:lnTo>
                <a:lnTo>
                  <a:pt x="59" y="64"/>
                </a:lnTo>
                <a:lnTo>
                  <a:pt x="49" y="70"/>
                </a:lnTo>
                <a:lnTo>
                  <a:pt x="40" y="75"/>
                </a:lnTo>
                <a:lnTo>
                  <a:pt x="32" y="81"/>
                </a:lnTo>
                <a:lnTo>
                  <a:pt x="25" y="87"/>
                </a:lnTo>
                <a:lnTo>
                  <a:pt x="19" y="93"/>
                </a:lnTo>
                <a:lnTo>
                  <a:pt x="13" y="100"/>
                </a:lnTo>
                <a:lnTo>
                  <a:pt x="8" y="106"/>
                </a:lnTo>
                <a:lnTo>
                  <a:pt x="5" y="113"/>
                </a:lnTo>
                <a:lnTo>
                  <a:pt x="2" y="119"/>
                </a:lnTo>
                <a:lnTo>
                  <a:pt x="1" y="126"/>
                </a:lnTo>
                <a:lnTo>
                  <a:pt x="0" y="133"/>
                </a:lnTo>
                <a:lnTo>
                  <a:pt x="1" y="139"/>
                </a:lnTo>
                <a:lnTo>
                  <a:pt x="2" y="146"/>
                </a:lnTo>
                <a:lnTo>
                  <a:pt x="5" y="153"/>
                </a:lnTo>
                <a:lnTo>
                  <a:pt x="8" y="159"/>
                </a:lnTo>
                <a:lnTo>
                  <a:pt x="13" y="165"/>
                </a:lnTo>
                <a:lnTo>
                  <a:pt x="19" y="172"/>
                </a:lnTo>
                <a:lnTo>
                  <a:pt x="25" y="178"/>
                </a:lnTo>
                <a:lnTo>
                  <a:pt x="32" y="184"/>
                </a:lnTo>
                <a:lnTo>
                  <a:pt x="40" y="190"/>
                </a:lnTo>
                <a:lnTo>
                  <a:pt x="49" y="196"/>
                </a:lnTo>
                <a:lnTo>
                  <a:pt x="59" y="201"/>
                </a:lnTo>
                <a:lnTo>
                  <a:pt x="69" y="207"/>
                </a:lnTo>
                <a:lnTo>
                  <a:pt x="80" y="212"/>
                </a:lnTo>
                <a:lnTo>
                  <a:pt x="92" y="217"/>
                </a:lnTo>
                <a:lnTo>
                  <a:pt x="105" y="222"/>
                </a:lnTo>
                <a:lnTo>
                  <a:pt x="119" y="226"/>
                </a:lnTo>
                <a:lnTo>
                  <a:pt x="133" y="231"/>
                </a:lnTo>
                <a:lnTo>
                  <a:pt x="147" y="235"/>
                </a:lnTo>
                <a:lnTo>
                  <a:pt x="163" y="239"/>
                </a:lnTo>
                <a:lnTo>
                  <a:pt x="178" y="243"/>
                </a:lnTo>
                <a:lnTo>
                  <a:pt x="195" y="246"/>
                </a:lnTo>
                <a:lnTo>
                  <a:pt x="212" y="249"/>
                </a:lnTo>
                <a:lnTo>
                  <a:pt x="229" y="252"/>
                </a:lnTo>
                <a:lnTo>
                  <a:pt x="247" y="255"/>
                </a:lnTo>
                <a:lnTo>
                  <a:pt x="266" y="257"/>
                </a:lnTo>
                <a:lnTo>
                  <a:pt x="284" y="259"/>
                </a:lnTo>
                <a:lnTo>
                  <a:pt x="303" y="261"/>
                </a:lnTo>
                <a:lnTo>
                  <a:pt x="323" y="262"/>
                </a:lnTo>
                <a:lnTo>
                  <a:pt x="343" y="263"/>
                </a:lnTo>
                <a:lnTo>
                  <a:pt x="363" y="264"/>
                </a:lnTo>
                <a:lnTo>
                  <a:pt x="384" y="265"/>
                </a:lnTo>
                <a:lnTo>
                  <a:pt x="405" y="265"/>
                </a:lnTo>
              </a:path>
            </a:pathLst>
          </a:custGeom>
          <a:solidFill>
            <a:srgbClr val="66FFAB"/>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0" name="Freeform 12"/>
          <p:cNvSpPr>
            <a:spLocks/>
          </p:cNvSpPr>
          <p:nvPr/>
        </p:nvSpPr>
        <p:spPr bwMode="auto">
          <a:xfrm>
            <a:off x="4640263" y="2133600"/>
            <a:ext cx="1285875" cy="422275"/>
          </a:xfrm>
          <a:custGeom>
            <a:avLst/>
            <a:gdLst>
              <a:gd name="T0" fmla="*/ 2147483647 w 810"/>
              <a:gd name="T1" fmla="*/ 2147483647 h 266"/>
              <a:gd name="T2" fmla="*/ 2147483647 w 810"/>
              <a:gd name="T3" fmla="*/ 2147483647 h 266"/>
              <a:gd name="T4" fmla="*/ 2147483647 w 810"/>
              <a:gd name="T5" fmla="*/ 2147483647 h 266"/>
              <a:gd name="T6" fmla="*/ 2147483647 w 810"/>
              <a:gd name="T7" fmla="*/ 2147483647 h 266"/>
              <a:gd name="T8" fmla="*/ 2147483647 w 810"/>
              <a:gd name="T9" fmla="*/ 2147483647 h 266"/>
              <a:gd name="T10" fmla="*/ 2147483647 w 810"/>
              <a:gd name="T11" fmla="*/ 2147483647 h 266"/>
              <a:gd name="T12" fmla="*/ 2147483647 w 810"/>
              <a:gd name="T13" fmla="*/ 2147483647 h 266"/>
              <a:gd name="T14" fmla="*/ 2147483647 w 810"/>
              <a:gd name="T15" fmla="*/ 2147483647 h 266"/>
              <a:gd name="T16" fmla="*/ 2147483647 w 810"/>
              <a:gd name="T17" fmla="*/ 2147483647 h 266"/>
              <a:gd name="T18" fmla="*/ 2147483647 w 810"/>
              <a:gd name="T19" fmla="*/ 2147483647 h 266"/>
              <a:gd name="T20" fmla="*/ 2147483647 w 810"/>
              <a:gd name="T21" fmla="*/ 2147483647 h 266"/>
              <a:gd name="T22" fmla="*/ 2147483647 w 810"/>
              <a:gd name="T23" fmla="*/ 2147483647 h 266"/>
              <a:gd name="T24" fmla="*/ 2147483647 w 810"/>
              <a:gd name="T25" fmla="*/ 2147483647 h 266"/>
              <a:gd name="T26" fmla="*/ 2147483647 w 810"/>
              <a:gd name="T27" fmla="*/ 2147483647 h 266"/>
              <a:gd name="T28" fmla="*/ 2147483647 w 810"/>
              <a:gd name="T29" fmla="*/ 2147483647 h 266"/>
              <a:gd name="T30" fmla="*/ 2147483647 w 810"/>
              <a:gd name="T31" fmla="*/ 2147483647 h 266"/>
              <a:gd name="T32" fmla="*/ 2147483647 w 810"/>
              <a:gd name="T33" fmla="*/ 2147483647 h 266"/>
              <a:gd name="T34" fmla="*/ 2147483647 w 810"/>
              <a:gd name="T35" fmla="*/ 2147483647 h 266"/>
              <a:gd name="T36" fmla="*/ 2147483647 w 810"/>
              <a:gd name="T37" fmla="*/ 2147483647 h 266"/>
              <a:gd name="T38" fmla="*/ 2147483647 w 810"/>
              <a:gd name="T39" fmla="*/ 2147483647 h 266"/>
              <a:gd name="T40" fmla="*/ 2147483647 w 810"/>
              <a:gd name="T41" fmla="*/ 2147483647 h 266"/>
              <a:gd name="T42" fmla="*/ 2147483647 w 810"/>
              <a:gd name="T43" fmla="*/ 0 h 266"/>
              <a:gd name="T44" fmla="*/ 2147483647 w 810"/>
              <a:gd name="T45" fmla="*/ 2147483647 h 266"/>
              <a:gd name="T46" fmla="*/ 2147483647 w 810"/>
              <a:gd name="T47" fmla="*/ 2147483647 h 266"/>
              <a:gd name="T48" fmla="*/ 2147483647 w 810"/>
              <a:gd name="T49" fmla="*/ 2147483647 h 266"/>
              <a:gd name="T50" fmla="*/ 2147483647 w 810"/>
              <a:gd name="T51" fmla="*/ 2147483647 h 266"/>
              <a:gd name="T52" fmla="*/ 2147483647 w 810"/>
              <a:gd name="T53" fmla="*/ 2147483647 h 266"/>
              <a:gd name="T54" fmla="*/ 2147483647 w 810"/>
              <a:gd name="T55" fmla="*/ 2147483647 h 266"/>
              <a:gd name="T56" fmla="*/ 2147483647 w 810"/>
              <a:gd name="T57" fmla="*/ 2147483647 h 266"/>
              <a:gd name="T58" fmla="*/ 2147483647 w 810"/>
              <a:gd name="T59" fmla="*/ 2147483647 h 266"/>
              <a:gd name="T60" fmla="*/ 2147483647 w 810"/>
              <a:gd name="T61" fmla="*/ 2147483647 h 266"/>
              <a:gd name="T62" fmla="*/ 0 w 810"/>
              <a:gd name="T63" fmla="*/ 2147483647 h 266"/>
              <a:gd name="T64" fmla="*/ 2147483647 w 810"/>
              <a:gd name="T65" fmla="*/ 2147483647 h 266"/>
              <a:gd name="T66" fmla="*/ 2147483647 w 810"/>
              <a:gd name="T67" fmla="*/ 2147483647 h 266"/>
              <a:gd name="T68" fmla="*/ 2147483647 w 810"/>
              <a:gd name="T69" fmla="*/ 2147483647 h 266"/>
              <a:gd name="T70" fmla="*/ 2147483647 w 810"/>
              <a:gd name="T71" fmla="*/ 2147483647 h 266"/>
              <a:gd name="T72" fmla="*/ 2147483647 w 810"/>
              <a:gd name="T73" fmla="*/ 2147483647 h 266"/>
              <a:gd name="T74" fmla="*/ 2147483647 w 810"/>
              <a:gd name="T75" fmla="*/ 2147483647 h 266"/>
              <a:gd name="T76" fmla="*/ 2147483647 w 810"/>
              <a:gd name="T77" fmla="*/ 2147483647 h 266"/>
              <a:gd name="T78" fmla="*/ 2147483647 w 810"/>
              <a:gd name="T79" fmla="*/ 2147483647 h 266"/>
              <a:gd name="T80" fmla="*/ 2147483647 w 810"/>
              <a:gd name="T81" fmla="*/ 2147483647 h 266"/>
              <a:gd name="T82" fmla="*/ 2147483647 w 810"/>
              <a:gd name="T83" fmla="*/ 2147483647 h 266"/>
              <a:gd name="T84" fmla="*/ 2147483647 w 810"/>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6">
                <a:moveTo>
                  <a:pt x="405" y="265"/>
                </a:moveTo>
                <a:lnTo>
                  <a:pt x="426" y="265"/>
                </a:lnTo>
                <a:lnTo>
                  <a:pt x="446" y="264"/>
                </a:lnTo>
                <a:lnTo>
                  <a:pt x="466" y="263"/>
                </a:lnTo>
                <a:lnTo>
                  <a:pt x="487" y="262"/>
                </a:lnTo>
                <a:lnTo>
                  <a:pt x="506" y="261"/>
                </a:lnTo>
                <a:lnTo>
                  <a:pt x="525" y="259"/>
                </a:lnTo>
                <a:lnTo>
                  <a:pt x="544" y="257"/>
                </a:lnTo>
                <a:lnTo>
                  <a:pt x="562" y="255"/>
                </a:lnTo>
                <a:lnTo>
                  <a:pt x="580" y="252"/>
                </a:lnTo>
                <a:lnTo>
                  <a:pt x="598" y="249"/>
                </a:lnTo>
                <a:lnTo>
                  <a:pt x="615" y="246"/>
                </a:lnTo>
                <a:lnTo>
                  <a:pt x="631" y="243"/>
                </a:lnTo>
                <a:lnTo>
                  <a:pt x="647" y="239"/>
                </a:lnTo>
                <a:lnTo>
                  <a:pt x="662" y="235"/>
                </a:lnTo>
                <a:lnTo>
                  <a:pt x="677" y="231"/>
                </a:lnTo>
                <a:lnTo>
                  <a:pt x="691" y="226"/>
                </a:lnTo>
                <a:lnTo>
                  <a:pt x="704" y="222"/>
                </a:lnTo>
                <a:lnTo>
                  <a:pt x="717" y="217"/>
                </a:lnTo>
                <a:lnTo>
                  <a:pt x="729" y="212"/>
                </a:lnTo>
                <a:lnTo>
                  <a:pt x="740" y="207"/>
                </a:lnTo>
                <a:lnTo>
                  <a:pt x="750" y="201"/>
                </a:lnTo>
                <a:lnTo>
                  <a:pt x="760" y="196"/>
                </a:lnTo>
                <a:lnTo>
                  <a:pt x="769" y="190"/>
                </a:lnTo>
                <a:lnTo>
                  <a:pt x="778" y="184"/>
                </a:lnTo>
                <a:lnTo>
                  <a:pt x="784" y="178"/>
                </a:lnTo>
                <a:lnTo>
                  <a:pt x="791" y="172"/>
                </a:lnTo>
                <a:lnTo>
                  <a:pt x="797" y="165"/>
                </a:lnTo>
                <a:lnTo>
                  <a:pt x="801" y="159"/>
                </a:lnTo>
                <a:lnTo>
                  <a:pt x="805" y="153"/>
                </a:lnTo>
                <a:lnTo>
                  <a:pt x="807" y="146"/>
                </a:lnTo>
                <a:lnTo>
                  <a:pt x="809" y="139"/>
                </a:lnTo>
                <a:lnTo>
                  <a:pt x="809" y="133"/>
                </a:lnTo>
                <a:lnTo>
                  <a:pt x="809" y="126"/>
                </a:lnTo>
                <a:lnTo>
                  <a:pt x="807" y="119"/>
                </a:lnTo>
                <a:lnTo>
                  <a:pt x="805" y="113"/>
                </a:lnTo>
                <a:lnTo>
                  <a:pt x="801" y="106"/>
                </a:lnTo>
                <a:lnTo>
                  <a:pt x="797" y="100"/>
                </a:lnTo>
                <a:lnTo>
                  <a:pt x="791" y="93"/>
                </a:lnTo>
                <a:lnTo>
                  <a:pt x="784" y="87"/>
                </a:lnTo>
                <a:lnTo>
                  <a:pt x="778" y="81"/>
                </a:lnTo>
                <a:lnTo>
                  <a:pt x="769" y="75"/>
                </a:lnTo>
                <a:lnTo>
                  <a:pt x="760" y="70"/>
                </a:lnTo>
                <a:lnTo>
                  <a:pt x="750" y="64"/>
                </a:lnTo>
                <a:lnTo>
                  <a:pt x="740" y="59"/>
                </a:lnTo>
                <a:lnTo>
                  <a:pt x="729" y="54"/>
                </a:lnTo>
                <a:lnTo>
                  <a:pt x="717" y="48"/>
                </a:lnTo>
                <a:lnTo>
                  <a:pt x="704" y="44"/>
                </a:lnTo>
                <a:lnTo>
                  <a:pt x="691" y="39"/>
                </a:lnTo>
                <a:lnTo>
                  <a:pt x="677" y="35"/>
                </a:lnTo>
                <a:lnTo>
                  <a:pt x="662" y="30"/>
                </a:lnTo>
                <a:lnTo>
                  <a:pt x="647" y="26"/>
                </a:lnTo>
                <a:lnTo>
                  <a:pt x="631" y="22"/>
                </a:lnTo>
                <a:lnTo>
                  <a:pt x="615" y="19"/>
                </a:lnTo>
                <a:lnTo>
                  <a:pt x="598" y="16"/>
                </a:lnTo>
                <a:lnTo>
                  <a:pt x="580" y="13"/>
                </a:lnTo>
                <a:lnTo>
                  <a:pt x="562" y="10"/>
                </a:lnTo>
                <a:lnTo>
                  <a:pt x="544" y="8"/>
                </a:lnTo>
                <a:lnTo>
                  <a:pt x="525" y="6"/>
                </a:lnTo>
                <a:lnTo>
                  <a:pt x="506" y="4"/>
                </a:lnTo>
                <a:lnTo>
                  <a:pt x="487" y="3"/>
                </a:lnTo>
                <a:lnTo>
                  <a:pt x="466" y="2"/>
                </a:lnTo>
                <a:lnTo>
                  <a:pt x="446" y="1"/>
                </a:lnTo>
                <a:lnTo>
                  <a:pt x="426" y="0"/>
                </a:lnTo>
                <a:lnTo>
                  <a:pt x="405" y="0"/>
                </a:lnTo>
                <a:lnTo>
                  <a:pt x="384" y="0"/>
                </a:lnTo>
                <a:lnTo>
                  <a:pt x="363" y="1"/>
                </a:lnTo>
                <a:lnTo>
                  <a:pt x="343" y="2"/>
                </a:lnTo>
                <a:lnTo>
                  <a:pt x="323" y="3"/>
                </a:lnTo>
                <a:lnTo>
                  <a:pt x="303" y="4"/>
                </a:lnTo>
                <a:lnTo>
                  <a:pt x="284" y="6"/>
                </a:lnTo>
                <a:lnTo>
                  <a:pt x="265" y="8"/>
                </a:lnTo>
                <a:lnTo>
                  <a:pt x="247" y="10"/>
                </a:lnTo>
                <a:lnTo>
                  <a:pt x="229" y="13"/>
                </a:lnTo>
                <a:lnTo>
                  <a:pt x="212" y="16"/>
                </a:lnTo>
                <a:lnTo>
                  <a:pt x="195" y="19"/>
                </a:lnTo>
                <a:lnTo>
                  <a:pt x="178" y="22"/>
                </a:lnTo>
                <a:lnTo>
                  <a:pt x="162" y="26"/>
                </a:lnTo>
                <a:lnTo>
                  <a:pt x="147" y="30"/>
                </a:lnTo>
                <a:lnTo>
                  <a:pt x="132" y="35"/>
                </a:lnTo>
                <a:lnTo>
                  <a:pt x="118" y="39"/>
                </a:lnTo>
                <a:lnTo>
                  <a:pt x="105" y="44"/>
                </a:lnTo>
                <a:lnTo>
                  <a:pt x="93" y="48"/>
                </a:lnTo>
                <a:lnTo>
                  <a:pt x="80" y="54"/>
                </a:lnTo>
                <a:lnTo>
                  <a:pt x="69" y="59"/>
                </a:lnTo>
                <a:lnTo>
                  <a:pt x="59" y="64"/>
                </a:lnTo>
                <a:lnTo>
                  <a:pt x="49" y="70"/>
                </a:lnTo>
                <a:lnTo>
                  <a:pt x="40" y="75"/>
                </a:lnTo>
                <a:lnTo>
                  <a:pt x="32" y="81"/>
                </a:lnTo>
                <a:lnTo>
                  <a:pt x="25" y="87"/>
                </a:lnTo>
                <a:lnTo>
                  <a:pt x="18" y="93"/>
                </a:lnTo>
                <a:lnTo>
                  <a:pt x="12" y="100"/>
                </a:lnTo>
                <a:lnTo>
                  <a:pt x="8" y="106"/>
                </a:lnTo>
                <a:lnTo>
                  <a:pt x="4" y="113"/>
                </a:lnTo>
                <a:lnTo>
                  <a:pt x="2" y="119"/>
                </a:lnTo>
                <a:lnTo>
                  <a:pt x="0" y="126"/>
                </a:lnTo>
                <a:lnTo>
                  <a:pt x="0" y="133"/>
                </a:lnTo>
                <a:lnTo>
                  <a:pt x="0" y="139"/>
                </a:lnTo>
                <a:lnTo>
                  <a:pt x="2" y="146"/>
                </a:lnTo>
                <a:lnTo>
                  <a:pt x="4" y="153"/>
                </a:lnTo>
                <a:lnTo>
                  <a:pt x="8" y="159"/>
                </a:lnTo>
                <a:lnTo>
                  <a:pt x="12" y="165"/>
                </a:lnTo>
                <a:lnTo>
                  <a:pt x="18" y="172"/>
                </a:lnTo>
                <a:lnTo>
                  <a:pt x="25" y="178"/>
                </a:lnTo>
                <a:lnTo>
                  <a:pt x="32" y="184"/>
                </a:lnTo>
                <a:lnTo>
                  <a:pt x="40" y="190"/>
                </a:lnTo>
                <a:lnTo>
                  <a:pt x="49" y="196"/>
                </a:lnTo>
                <a:lnTo>
                  <a:pt x="59" y="201"/>
                </a:lnTo>
                <a:lnTo>
                  <a:pt x="69" y="207"/>
                </a:lnTo>
                <a:lnTo>
                  <a:pt x="80" y="212"/>
                </a:lnTo>
                <a:lnTo>
                  <a:pt x="93" y="217"/>
                </a:lnTo>
                <a:lnTo>
                  <a:pt x="105" y="222"/>
                </a:lnTo>
                <a:lnTo>
                  <a:pt x="118" y="226"/>
                </a:lnTo>
                <a:lnTo>
                  <a:pt x="132" y="231"/>
                </a:lnTo>
                <a:lnTo>
                  <a:pt x="147" y="235"/>
                </a:lnTo>
                <a:lnTo>
                  <a:pt x="162" y="239"/>
                </a:lnTo>
                <a:lnTo>
                  <a:pt x="178" y="243"/>
                </a:lnTo>
                <a:lnTo>
                  <a:pt x="195" y="246"/>
                </a:lnTo>
                <a:lnTo>
                  <a:pt x="212" y="249"/>
                </a:lnTo>
                <a:lnTo>
                  <a:pt x="229" y="252"/>
                </a:lnTo>
                <a:lnTo>
                  <a:pt x="247" y="255"/>
                </a:lnTo>
                <a:lnTo>
                  <a:pt x="265" y="257"/>
                </a:lnTo>
                <a:lnTo>
                  <a:pt x="284" y="259"/>
                </a:lnTo>
                <a:lnTo>
                  <a:pt x="303" y="261"/>
                </a:lnTo>
                <a:lnTo>
                  <a:pt x="323" y="262"/>
                </a:lnTo>
                <a:lnTo>
                  <a:pt x="343" y="263"/>
                </a:lnTo>
                <a:lnTo>
                  <a:pt x="363" y="264"/>
                </a:lnTo>
                <a:lnTo>
                  <a:pt x="384" y="265"/>
                </a:lnTo>
                <a:lnTo>
                  <a:pt x="405" y="265"/>
                </a:lnTo>
              </a:path>
            </a:pathLst>
          </a:custGeom>
          <a:solidFill>
            <a:srgbClr val="4CFF9E"/>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1" name="Freeform 13"/>
          <p:cNvSpPr>
            <a:spLocks/>
          </p:cNvSpPr>
          <p:nvPr/>
        </p:nvSpPr>
        <p:spPr bwMode="auto">
          <a:xfrm>
            <a:off x="6037263" y="2133600"/>
            <a:ext cx="1287462" cy="422275"/>
          </a:xfrm>
          <a:custGeom>
            <a:avLst/>
            <a:gdLst>
              <a:gd name="T0" fmla="*/ 2147483647 w 811"/>
              <a:gd name="T1" fmla="*/ 2147483647 h 266"/>
              <a:gd name="T2" fmla="*/ 2147483647 w 811"/>
              <a:gd name="T3" fmla="*/ 2147483647 h 266"/>
              <a:gd name="T4" fmla="*/ 2147483647 w 811"/>
              <a:gd name="T5" fmla="*/ 2147483647 h 266"/>
              <a:gd name="T6" fmla="*/ 2147483647 w 811"/>
              <a:gd name="T7" fmla="*/ 2147483647 h 266"/>
              <a:gd name="T8" fmla="*/ 2147483647 w 811"/>
              <a:gd name="T9" fmla="*/ 2147483647 h 266"/>
              <a:gd name="T10" fmla="*/ 2147483647 w 811"/>
              <a:gd name="T11" fmla="*/ 2147483647 h 266"/>
              <a:gd name="T12" fmla="*/ 2147483647 w 811"/>
              <a:gd name="T13" fmla="*/ 2147483647 h 266"/>
              <a:gd name="T14" fmla="*/ 2147483647 w 811"/>
              <a:gd name="T15" fmla="*/ 2147483647 h 266"/>
              <a:gd name="T16" fmla="*/ 2147483647 w 811"/>
              <a:gd name="T17" fmla="*/ 2147483647 h 266"/>
              <a:gd name="T18" fmla="*/ 2147483647 w 811"/>
              <a:gd name="T19" fmla="*/ 2147483647 h 266"/>
              <a:gd name="T20" fmla="*/ 2147483647 w 811"/>
              <a:gd name="T21" fmla="*/ 2147483647 h 266"/>
              <a:gd name="T22" fmla="*/ 2147483647 w 811"/>
              <a:gd name="T23" fmla="*/ 2147483647 h 266"/>
              <a:gd name="T24" fmla="*/ 2147483647 w 811"/>
              <a:gd name="T25" fmla="*/ 2147483647 h 266"/>
              <a:gd name="T26" fmla="*/ 2147483647 w 811"/>
              <a:gd name="T27" fmla="*/ 2147483647 h 266"/>
              <a:gd name="T28" fmla="*/ 2147483647 w 811"/>
              <a:gd name="T29" fmla="*/ 2147483647 h 266"/>
              <a:gd name="T30" fmla="*/ 2147483647 w 811"/>
              <a:gd name="T31" fmla="*/ 2147483647 h 266"/>
              <a:gd name="T32" fmla="*/ 2147483647 w 811"/>
              <a:gd name="T33" fmla="*/ 2147483647 h 266"/>
              <a:gd name="T34" fmla="*/ 2147483647 w 811"/>
              <a:gd name="T35" fmla="*/ 2147483647 h 266"/>
              <a:gd name="T36" fmla="*/ 2147483647 w 811"/>
              <a:gd name="T37" fmla="*/ 2147483647 h 266"/>
              <a:gd name="T38" fmla="*/ 2147483647 w 811"/>
              <a:gd name="T39" fmla="*/ 2147483647 h 266"/>
              <a:gd name="T40" fmla="*/ 2147483647 w 811"/>
              <a:gd name="T41" fmla="*/ 2147483647 h 266"/>
              <a:gd name="T42" fmla="*/ 2147483647 w 811"/>
              <a:gd name="T43" fmla="*/ 0 h 266"/>
              <a:gd name="T44" fmla="*/ 2147483647 w 811"/>
              <a:gd name="T45" fmla="*/ 2147483647 h 266"/>
              <a:gd name="T46" fmla="*/ 2147483647 w 811"/>
              <a:gd name="T47" fmla="*/ 2147483647 h 266"/>
              <a:gd name="T48" fmla="*/ 2147483647 w 811"/>
              <a:gd name="T49" fmla="*/ 2147483647 h 266"/>
              <a:gd name="T50" fmla="*/ 2147483647 w 811"/>
              <a:gd name="T51" fmla="*/ 2147483647 h 266"/>
              <a:gd name="T52" fmla="*/ 2147483647 w 811"/>
              <a:gd name="T53" fmla="*/ 2147483647 h 266"/>
              <a:gd name="T54" fmla="*/ 2147483647 w 811"/>
              <a:gd name="T55" fmla="*/ 2147483647 h 266"/>
              <a:gd name="T56" fmla="*/ 2147483647 w 811"/>
              <a:gd name="T57" fmla="*/ 2147483647 h 266"/>
              <a:gd name="T58" fmla="*/ 2147483647 w 811"/>
              <a:gd name="T59" fmla="*/ 2147483647 h 266"/>
              <a:gd name="T60" fmla="*/ 2147483647 w 811"/>
              <a:gd name="T61" fmla="*/ 2147483647 h 266"/>
              <a:gd name="T62" fmla="*/ 2147483647 w 811"/>
              <a:gd name="T63" fmla="*/ 2147483647 h 266"/>
              <a:gd name="T64" fmla="*/ 2147483647 w 811"/>
              <a:gd name="T65" fmla="*/ 2147483647 h 266"/>
              <a:gd name="T66" fmla="*/ 2147483647 w 811"/>
              <a:gd name="T67" fmla="*/ 2147483647 h 266"/>
              <a:gd name="T68" fmla="*/ 2147483647 w 811"/>
              <a:gd name="T69" fmla="*/ 2147483647 h 266"/>
              <a:gd name="T70" fmla="*/ 2147483647 w 811"/>
              <a:gd name="T71" fmla="*/ 2147483647 h 266"/>
              <a:gd name="T72" fmla="*/ 2147483647 w 811"/>
              <a:gd name="T73" fmla="*/ 2147483647 h 266"/>
              <a:gd name="T74" fmla="*/ 2147483647 w 811"/>
              <a:gd name="T75" fmla="*/ 2147483647 h 266"/>
              <a:gd name="T76" fmla="*/ 2147483647 w 811"/>
              <a:gd name="T77" fmla="*/ 2147483647 h 266"/>
              <a:gd name="T78" fmla="*/ 2147483647 w 811"/>
              <a:gd name="T79" fmla="*/ 2147483647 h 266"/>
              <a:gd name="T80" fmla="*/ 2147483647 w 811"/>
              <a:gd name="T81" fmla="*/ 2147483647 h 266"/>
              <a:gd name="T82" fmla="*/ 2147483647 w 811"/>
              <a:gd name="T83" fmla="*/ 2147483647 h 266"/>
              <a:gd name="T84" fmla="*/ 2147483647 w 811"/>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6">
                <a:moveTo>
                  <a:pt x="406" y="265"/>
                </a:moveTo>
                <a:lnTo>
                  <a:pt x="426" y="265"/>
                </a:lnTo>
                <a:lnTo>
                  <a:pt x="447" y="264"/>
                </a:lnTo>
                <a:lnTo>
                  <a:pt x="467" y="263"/>
                </a:lnTo>
                <a:lnTo>
                  <a:pt x="487" y="262"/>
                </a:lnTo>
                <a:lnTo>
                  <a:pt x="507" y="261"/>
                </a:lnTo>
                <a:lnTo>
                  <a:pt x="526" y="259"/>
                </a:lnTo>
                <a:lnTo>
                  <a:pt x="544" y="257"/>
                </a:lnTo>
                <a:lnTo>
                  <a:pt x="563" y="255"/>
                </a:lnTo>
                <a:lnTo>
                  <a:pt x="581" y="252"/>
                </a:lnTo>
                <a:lnTo>
                  <a:pt x="599" y="249"/>
                </a:lnTo>
                <a:lnTo>
                  <a:pt x="615" y="246"/>
                </a:lnTo>
                <a:lnTo>
                  <a:pt x="632" y="243"/>
                </a:lnTo>
                <a:lnTo>
                  <a:pt x="648" y="239"/>
                </a:lnTo>
                <a:lnTo>
                  <a:pt x="663" y="235"/>
                </a:lnTo>
                <a:lnTo>
                  <a:pt x="677" y="231"/>
                </a:lnTo>
                <a:lnTo>
                  <a:pt x="692" y="226"/>
                </a:lnTo>
                <a:lnTo>
                  <a:pt x="705" y="222"/>
                </a:lnTo>
                <a:lnTo>
                  <a:pt x="718" y="217"/>
                </a:lnTo>
                <a:lnTo>
                  <a:pt x="730" y="212"/>
                </a:lnTo>
                <a:lnTo>
                  <a:pt x="741" y="207"/>
                </a:lnTo>
                <a:lnTo>
                  <a:pt x="751" y="201"/>
                </a:lnTo>
                <a:lnTo>
                  <a:pt x="761" y="196"/>
                </a:lnTo>
                <a:lnTo>
                  <a:pt x="770" y="190"/>
                </a:lnTo>
                <a:lnTo>
                  <a:pt x="778" y="184"/>
                </a:lnTo>
                <a:lnTo>
                  <a:pt x="785" y="178"/>
                </a:lnTo>
                <a:lnTo>
                  <a:pt x="792" y="172"/>
                </a:lnTo>
                <a:lnTo>
                  <a:pt x="797" y="165"/>
                </a:lnTo>
                <a:lnTo>
                  <a:pt x="802" y="159"/>
                </a:lnTo>
                <a:lnTo>
                  <a:pt x="805" y="153"/>
                </a:lnTo>
                <a:lnTo>
                  <a:pt x="808" y="146"/>
                </a:lnTo>
                <a:lnTo>
                  <a:pt x="809" y="139"/>
                </a:lnTo>
                <a:lnTo>
                  <a:pt x="810" y="133"/>
                </a:lnTo>
                <a:lnTo>
                  <a:pt x="809" y="126"/>
                </a:lnTo>
                <a:lnTo>
                  <a:pt x="808" y="119"/>
                </a:lnTo>
                <a:lnTo>
                  <a:pt x="805" y="113"/>
                </a:lnTo>
                <a:lnTo>
                  <a:pt x="802" y="106"/>
                </a:lnTo>
                <a:lnTo>
                  <a:pt x="797" y="100"/>
                </a:lnTo>
                <a:lnTo>
                  <a:pt x="792" y="93"/>
                </a:lnTo>
                <a:lnTo>
                  <a:pt x="785" y="87"/>
                </a:lnTo>
                <a:lnTo>
                  <a:pt x="778" y="81"/>
                </a:lnTo>
                <a:lnTo>
                  <a:pt x="770" y="75"/>
                </a:lnTo>
                <a:lnTo>
                  <a:pt x="761" y="70"/>
                </a:lnTo>
                <a:lnTo>
                  <a:pt x="751" y="64"/>
                </a:lnTo>
                <a:lnTo>
                  <a:pt x="741" y="59"/>
                </a:lnTo>
                <a:lnTo>
                  <a:pt x="730" y="54"/>
                </a:lnTo>
                <a:lnTo>
                  <a:pt x="718" y="48"/>
                </a:lnTo>
                <a:lnTo>
                  <a:pt x="705" y="44"/>
                </a:lnTo>
                <a:lnTo>
                  <a:pt x="692" y="39"/>
                </a:lnTo>
                <a:lnTo>
                  <a:pt x="677" y="35"/>
                </a:lnTo>
                <a:lnTo>
                  <a:pt x="663" y="30"/>
                </a:lnTo>
                <a:lnTo>
                  <a:pt x="648" y="26"/>
                </a:lnTo>
                <a:lnTo>
                  <a:pt x="632" y="22"/>
                </a:lnTo>
                <a:lnTo>
                  <a:pt x="615" y="19"/>
                </a:lnTo>
                <a:lnTo>
                  <a:pt x="599" y="16"/>
                </a:lnTo>
                <a:lnTo>
                  <a:pt x="581" y="13"/>
                </a:lnTo>
                <a:lnTo>
                  <a:pt x="563" y="10"/>
                </a:lnTo>
                <a:lnTo>
                  <a:pt x="544" y="8"/>
                </a:lnTo>
                <a:lnTo>
                  <a:pt x="526" y="6"/>
                </a:lnTo>
                <a:lnTo>
                  <a:pt x="507" y="4"/>
                </a:lnTo>
                <a:lnTo>
                  <a:pt x="487" y="3"/>
                </a:lnTo>
                <a:lnTo>
                  <a:pt x="467" y="2"/>
                </a:lnTo>
                <a:lnTo>
                  <a:pt x="447" y="1"/>
                </a:lnTo>
                <a:lnTo>
                  <a:pt x="426" y="0"/>
                </a:lnTo>
                <a:lnTo>
                  <a:pt x="406" y="0"/>
                </a:lnTo>
                <a:lnTo>
                  <a:pt x="384" y="0"/>
                </a:lnTo>
                <a:lnTo>
                  <a:pt x="364" y="1"/>
                </a:lnTo>
                <a:lnTo>
                  <a:pt x="343" y="2"/>
                </a:lnTo>
                <a:lnTo>
                  <a:pt x="323" y="3"/>
                </a:lnTo>
                <a:lnTo>
                  <a:pt x="304" y="4"/>
                </a:lnTo>
                <a:lnTo>
                  <a:pt x="285" y="6"/>
                </a:lnTo>
                <a:lnTo>
                  <a:pt x="266" y="8"/>
                </a:lnTo>
                <a:lnTo>
                  <a:pt x="247" y="10"/>
                </a:lnTo>
                <a:lnTo>
                  <a:pt x="229" y="13"/>
                </a:lnTo>
                <a:lnTo>
                  <a:pt x="212" y="16"/>
                </a:lnTo>
                <a:lnTo>
                  <a:pt x="195" y="19"/>
                </a:lnTo>
                <a:lnTo>
                  <a:pt x="179" y="22"/>
                </a:lnTo>
                <a:lnTo>
                  <a:pt x="163" y="26"/>
                </a:lnTo>
                <a:lnTo>
                  <a:pt x="148" y="30"/>
                </a:lnTo>
                <a:lnTo>
                  <a:pt x="133" y="35"/>
                </a:lnTo>
                <a:lnTo>
                  <a:pt x="119" y="39"/>
                </a:lnTo>
                <a:lnTo>
                  <a:pt x="106" y="44"/>
                </a:lnTo>
                <a:lnTo>
                  <a:pt x="93" y="48"/>
                </a:lnTo>
                <a:lnTo>
                  <a:pt x="81" y="54"/>
                </a:lnTo>
                <a:lnTo>
                  <a:pt x="69" y="59"/>
                </a:lnTo>
                <a:lnTo>
                  <a:pt x="59" y="64"/>
                </a:lnTo>
                <a:lnTo>
                  <a:pt x="49" y="70"/>
                </a:lnTo>
                <a:lnTo>
                  <a:pt x="40" y="75"/>
                </a:lnTo>
                <a:lnTo>
                  <a:pt x="32" y="81"/>
                </a:lnTo>
                <a:lnTo>
                  <a:pt x="25" y="87"/>
                </a:lnTo>
                <a:lnTo>
                  <a:pt x="19" y="93"/>
                </a:lnTo>
                <a:lnTo>
                  <a:pt x="13" y="100"/>
                </a:lnTo>
                <a:lnTo>
                  <a:pt x="8" y="106"/>
                </a:lnTo>
                <a:lnTo>
                  <a:pt x="5" y="113"/>
                </a:lnTo>
                <a:lnTo>
                  <a:pt x="2" y="119"/>
                </a:lnTo>
                <a:lnTo>
                  <a:pt x="1" y="126"/>
                </a:lnTo>
                <a:lnTo>
                  <a:pt x="0" y="133"/>
                </a:lnTo>
                <a:lnTo>
                  <a:pt x="1" y="139"/>
                </a:lnTo>
                <a:lnTo>
                  <a:pt x="2" y="146"/>
                </a:lnTo>
                <a:lnTo>
                  <a:pt x="5" y="153"/>
                </a:lnTo>
                <a:lnTo>
                  <a:pt x="8" y="159"/>
                </a:lnTo>
                <a:lnTo>
                  <a:pt x="13" y="165"/>
                </a:lnTo>
                <a:lnTo>
                  <a:pt x="19" y="172"/>
                </a:lnTo>
                <a:lnTo>
                  <a:pt x="25" y="178"/>
                </a:lnTo>
                <a:lnTo>
                  <a:pt x="32" y="184"/>
                </a:lnTo>
                <a:lnTo>
                  <a:pt x="40" y="190"/>
                </a:lnTo>
                <a:lnTo>
                  <a:pt x="49" y="196"/>
                </a:lnTo>
                <a:lnTo>
                  <a:pt x="59" y="201"/>
                </a:lnTo>
                <a:lnTo>
                  <a:pt x="69" y="207"/>
                </a:lnTo>
                <a:lnTo>
                  <a:pt x="81" y="212"/>
                </a:lnTo>
                <a:lnTo>
                  <a:pt x="93" y="217"/>
                </a:lnTo>
                <a:lnTo>
                  <a:pt x="106" y="222"/>
                </a:lnTo>
                <a:lnTo>
                  <a:pt x="119" y="226"/>
                </a:lnTo>
                <a:lnTo>
                  <a:pt x="133" y="231"/>
                </a:lnTo>
                <a:lnTo>
                  <a:pt x="148" y="235"/>
                </a:lnTo>
                <a:lnTo>
                  <a:pt x="163" y="239"/>
                </a:lnTo>
                <a:lnTo>
                  <a:pt x="179" y="243"/>
                </a:lnTo>
                <a:lnTo>
                  <a:pt x="195" y="246"/>
                </a:lnTo>
                <a:lnTo>
                  <a:pt x="212" y="249"/>
                </a:lnTo>
                <a:lnTo>
                  <a:pt x="229" y="252"/>
                </a:lnTo>
                <a:lnTo>
                  <a:pt x="247" y="255"/>
                </a:lnTo>
                <a:lnTo>
                  <a:pt x="266" y="257"/>
                </a:lnTo>
                <a:lnTo>
                  <a:pt x="285" y="259"/>
                </a:lnTo>
                <a:lnTo>
                  <a:pt x="304" y="261"/>
                </a:lnTo>
                <a:lnTo>
                  <a:pt x="323" y="262"/>
                </a:lnTo>
                <a:lnTo>
                  <a:pt x="343" y="263"/>
                </a:lnTo>
                <a:lnTo>
                  <a:pt x="364" y="264"/>
                </a:lnTo>
                <a:lnTo>
                  <a:pt x="384" y="265"/>
                </a:lnTo>
                <a:lnTo>
                  <a:pt x="406" y="265"/>
                </a:lnTo>
              </a:path>
            </a:pathLst>
          </a:custGeom>
          <a:solidFill>
            <a:srgbClr val="33FF8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2" name="Freeform 14"/>
          <p:cNvSpPr>
            <a:spLocks/>
          </p:cNvSpPr>
          <p:nvPr/>
        </p:nvSpPr>
        <p:spPr bwMode="auto">
          <a:xfrm>
            <a:off x="7435850" y="2133600"/>
            <a:ext cx="1285875" cy="422275"/>
          </a:xfrm>
          <a:custGeom>
            <a:avLst/>
            <a:gdLst>
              <a:gd name="T0" fmla="*/ 2147483647 w 810"/>
              <a:gd name="T1" fmla="*/ 2147483647 h 266"/>
              <a:gd name="T2" fmla="*/ 2147483647 w 810"/>
              <a:gd name="T3" fmla="*/ 2147483647 h 266"/>
              <a:gd name="T4" fmla="*/ 2147483647 w 810"/>
              <a:gd name="T5" fmla="*/ 2147483647 h 266"/>
              <a:gd name="T6" fmla="*/ 2147483647 w 810"/>
              <a:gd name="T7" fmla="*/ 2147483647 h 266"/>
              <a:gd name="T8" fmla="*/ 2147483647 w 810"/>
              <a:gd name="T9" fmla="*/ 2147483647 h 266"/>
              <a:gd name="T10" fmla="*/ 2147483647 w 810"/>
              <a:gd name="T11" fmla="*/ 2147483647 h 266"/>
              <a:gd name="T12" fmla="*/ 2147483647 w 810"/>
              <a:gd name="T13" fmla="*/ 2147483647 h 266"/>
              <a:gd name="T14" fmla="*/ 2147483647 w 810"/>
              <a:gd name="T15" fmla="*/ 2147483647 h 266"/>
              <a:gd name="T16" fmla="*/ 2147483647 w 810"/>
              <a:gd name="T17" fmla="*/ 2147483647 h 266"/>
              <a:gd name="T18" fmla="*/ 2147483647 w 810"/>
              <a:gd name="T19" fmla="*/ 2147483647 h 266"/>
              <a:gd name="T20" fmla="*/ 2147483647 w 810"/>
              <a:gd name="T21" fmla="*/ 2147483647 h 266"/>
              <a:gd name="T22" fmla="*/ 2147483647 w 810"/>
              <a:gd name="T23" fmla="*/ 2147483647 h 266"/>
              <a:gd name="T24" fmla="*/ 2147483647 w 810"/>
              <a:gd name="T25" fmla="*/ 2147483647 h 266"/>
              <a:gd name="T26" fmla="*/ 2147483647 w 810"/>
              <a:gd name="T27" fmla="*/ 2147483647 h 266"/>
              <a:gd name="T28" fmla="*/ 2147483647 w 810"/>
              <a:gd name="T29" fmla="*/ 2147483647 h 266"/>
              <a:gd name="T30" fmla="*/ 2147483647 w 810"/>
              <a:gd name="T31" fmla="*/ 2147483647 h 266"/>
              <a:gd name="T32" fmla="*/ 2147483647 w 810"/>
              <a:gd name="T33" fmla="*/ 2147483647 h 266"/>
              <a:gd name="T34" fmla="*/ 2147483647 w 810"/>
              <a:gd name="T35" fmla="*/ 2147483647 h 266"/>
              <a:gd name="T36" fmla="*/ 2147483647 w 810"/>
              <a:gd name="T37" fmla="*/ 2147483647 h 266"/>
              <a:gd name="T38" fmla="*/ 2147483647 w 810"/>
              <a:gd name="T39" fmla="*/ 2147483647 h 266"/>
              <a:gd name="T40" fmla="*/ 2147483647 w 810"/>
              <a:gd name="T41" fmla="*/ 2147483647 h 266"/>
              <a:gd name="T42" fmla="*/ 2147483647 w 810"/>
              <a:gd name="T43" fmla="*/ 0 h 266"/>
              <a:gd name="T44" fmla="*/ 2147483647 w 810"/>
              <a:gd name="T45" fmla="*/ 2147483647 h 266"/>
              <a:gd name="T46" fmla="*/ 2147483647 w 810"/>
              <a:gd name="T47" fmla="*/ 2147483647 h 266"/>
              <a:gd name="T48" fmla="*/ 2147483647 w 810"/>
              <a:gd name="T49" fmla="*/ 2147483647 h 266"/>
              <a:gd name="T50" fmla="*/ 2147483647 w 810"/>
              <a:gd name="T51" fmla="*/ 2147483647 h 266"/>
              <a:gd name="T52" fmla="*/ 2147483647 w 810"/>
              <a:gd name="T53" fmla="*/ 2147483647 h 266"/>
              <a:gd name="T54" fmla="*/ 2147483647 w 810"/>
              <a:gd name="T55" fmla="*/ 2147483647 h 266"/>
              <a:gd name="T56" fmla="*/ 2147483647 w 810"/>
              <a:gd name="T57" fmla="*/ 2147483647 h 266"/>
              <a:gd name="T58" fmla="*/ 2147483647 w 810"/>
              <a:gd name="T59" fmla="*/ 2147483647 h 266"/>
              <a:gd name="T60" fmla="*/ 2147483647 w 810"/>
              <a:gd name="T61" fmla="*/ 2147483647 h 266"/>
              <a:gd name="T62" fmla="*/ 0 w 810"/>
              <a:gd name="T63" fmla="*/ 2147483647 h 266"/>
              <a:gd name="T64" fmla="*/ 2147483647 w 810"/>
              <a:gd name="T65" fmla="*/ 2147483647 h 266"/>
              <a:gd name="T66" fmla="*/ 2147483647 w 810"/>
              <a:gd name="T67" fmla="*/ 2147483647 h 266"/>
              <a:gd name="T68" fmla="*/ 2147483647 w 810"/>
              <a:gd name="T69" fmla="*/ 2147483647 h 266"/>
              <a:gd name="T70" fmla="*/ 2147483647 w 810"/>
              <a:gd name="T71" fmla="*/ 2147483647 h 266"/>
              <a:gd name="T72" fmla="*/ 2147483647 w 810"/>
              <a:gd name="T73" fmla="*/ 2147483647 h 266"/>
              <a:gd name="T74" fmla="*/ 2147483647 w 810"/>
              <a:gd name="T75" fmla="*/ 2147483647 h 266"/>
              <a:gd name="T76" fmla="*/ 2147483647 w 810"/>
              <a:gd name="T77" fmla="*/ 2147483647 h 266"/>
              <a:gd name="T78" fmla="*/ 2147483647 w 810"/>
              <a:gd name="T79" fmla="*/ 2147483647 h 266"/>
              <a:gd name="T80" fmla="*/ 2147483647 w 810"/>
              <a:gd name="T81" fmla="*/ 2147483647 h 266"/>
              <a:gd name="T82" fmla="*/ 2147483647 w 810"/>
              <a:gd name="T83" fmla="*/ 2147483647 h 266"/>
              <a:gd name="T84" fmla="*/ 2147483647 w 810"/>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6">
                <a:moveTo>
                  <a:pt x="404" y="265"/>
                </a:moveTo>
                <a:lnTo>
                  <a:pt x="425" y="265"/>
                </a:lnTo>
                <a:lnTo>
                  <a:pt x="446" y="264"/>
                </a:lnTo>
                <a:lnTo>
                  <a:pt x="466" y="263"/>
                </a:lnTo>
                <a:lnTo>
                  <a:pt x="486" y="262"/>
                </a:lnTo>
                <a:lnTo>
                  <a:pt x="506" y="261"/>
                </a:lnTo>
                <a:lnTo>
                  <a:pt x="525" y="259"/>
                </a:lnTo>
                <a:lnTo>
                  <a:pt x="544" y="257"/>
                </a:lnTo>
                <a:lnTo>
                  <a:pt x="562" y="255"/>
                </a:lnTo>
                <a:lnTo>
                  <a:pt x="580" y="252"/>
                </a:lnTo>
                <a:lnTo>
                  <a:pt x="597" y="249"/>
                </a:lnTo>
                <a:lnTo>
                  <a:pt x="614" y="246"/>
                </a:lnTo>
                <a:lnTo>
                  <a:pt x="631" y="243"/>
                </a:lnTo>
                <a:lnTo>
                  <a:pt x="647" y="239"/>
                </a:lnTo>
                <a:lnTo>
                  <a:pt x="662" y="235"/>
                </a:lnTo>
                <a:lnTo>
                  <a:pt x="677" y="231"/>
                </a:lnTo>
                <a:lnTo>
                  <a:pt x="691" y="226"/>
                </a:lnTo>
                <a:lnTo>
                  <a:pt x="704" y="222"/>
                </a:lnTo>
                <a:lnTo>
                  <a:pt x="716" y="217"/>
                </a:lnTo>
                <a:lnTo>
                  <a:pt x="729" y="212"/>
                </a:lnTo>
                <a:lnTo>
                  <a:pt x="740" y="207"/>
                </a:lnTo>
                <a:lnTo>
                  <a:pt x="750" y="201"/>
                </a:lnTo>
                <a:lnTo>
                  <a:pt x="760" y="196"/>
                </a:lnTo>
                <a:lnTo>
                  <a:pt x="769" y="190"/>
                </a:lnTo>
                <a:lnTo>
                  <a:pt x="778" y="184"/>
                </a:lnTo>
                <a:lnTo>
                  <a:pt x="784" y="178"/>
                </a:lnTo>
                <a:lnTo>
                  <a:pt x="791" y="172"/>
                </a:lnTo>
                <a:lnTo>
                  <a:pt x="797" y="165"/>
                </a:lnTo>
                <a:lnTo>
                  <a:pt x="801" y="159"/>
                </a:lnTo>
                <a:lnTo>
                  <a:pt x="805" y="153"/>
                </a:lnTo>
                <a:lnTo>
                  <a:pt x="807" y="146"/>
                </a:lnTo>
                <a:lnTo>
                  <a:pt x="809" y="139"/>
                </a:lnTo>
                <a:lnTo>
                  <a:pt x="809" y="133"/>
                </a:lnTo>
                <a:lnTo>
                  <a:pt x="809" y="126"/>
                </a:lnTo>
                <a:lnTo>
                  <a:pt x="807" y="119"/>
                </a:lnTo>
                <a:lnTo>
                  <a:pt x="805" y="113"/>
                </a:lnTo>
                <a:lnTo>
                  <a:pt x="801" y="106"/>
                </a:lnTo>
                <a:lnTo>
                  <a:pt x="797" y="100"/>
                </a:lnTo>
                <a:lnTo>
                  <a:pt x="791" y="93"/>
                </a:lnTo>
                <a:lnTo>
                  <a:pt x="784" y="87"/>
                </a:lnTo>
                <a:lnTo>
                  <a:pt x="778" y="81"/>
                </a:lnTo>
                <a:lnTo>
                  <a:pt x="769" y="75"/>
                </a:lnTo>
                <a:lnTo>
                  <a:pt x="760" y="70"/>
                </a:lnTo>
                <a:lnTo>
                  <a:pt x="750" y="64"/>
                </a:lnTo>
                <a:lnTo>
                  <a:pt x="740" y="59"/>
                </a:lnTo>
                <a:lnTo>
                  <a:pt x="729" y="54"/>
                </a:lnTo>
                <a:lnTo>
                  <a:pt x="716" y="48"/>
                </a:lnTo>
                <a:lnTo>
                  <a:pt x="704" y="44"/>
                </a:lnTo>
                <a:lnTo>
                  <a:pt x="691" y="39"/>
                </a:lnTo>
                <a:lnTo>
                  <a:pt x="677" y="35"/>
                </a:lnTo>
                <a:lnTo>
                  <a:pt x="662" y="30"/>
                </a:lnTo>
                <a:lnTo>
                  <a:pt x="647" y="26"/>
                </a:lnTo>
                <a:lnTo>
                  <a:pt x="631" y="22"/>
                </a:lnTo>
                <a:lnTo>
                  <a:pt x="614" y="19"/>
                </a:lnTo>
                <a:lnTo>
                  <a:pt x="597" y="16"/>
                </a:lnTo>
                <a:lnTo>
                  <a:pt x="580" y="13"/>
                </a:lnTo>
                <a:lnTo>
                  <a:pt x="562" y="10"/>
                </a:lnTo>
                <a:lnTo>
                  <a:pt x="544" y="8"/>
                </a:lnTo>
                <a:lnTo>
                  <a:pt x="525" y="6"/>
                </a:lnTo>
                <a:lnTo>
                  <a:pt x="506" y="4"/>
                </a:lnTo>
                <a:lnTo>
                  <a:pt x="486" y="3"/>
                </a:lnTo>
                <a:lnTo>
                  <a:pt x="466" y="2"/>
                </a:lnTo>
                <a:lnTo>
                  <a:pt x="446" y="1"/>
                </a:lnTo>
                <a:lnTo>
                  <a:pt x="425" y="0"/>
                </a:lnTo>
                <a:lnTo>
                  <a:pt x="404" y="0"/>
                </a:lnTo>
                <a:lnTo>
                  <a:pt x="384" y="0"/>
                </a:lnTo>
                <a:lnTo>
                  <a:pt x="363" y="1"/>
                </a:lnTo>
                <a:lnTo>
                  <a:pt x="343" y="2"/>
                </a:lnTo>
                <a:lnTo>
                  <a:pt x="322" y="3"/>
                </a:lnTo>
                <a:lnTo>
                  <a:pt x="303" y="4"/>
                </a:lnTo>
                <a:lnTo>
                  <a:pt x="284" y="6"/>
                </a:lnTo>
                <a:lnTo>
                  <a:pt x="265" y="8"/>
                </a:lnTo>
                <a:lnTo>
                  <a:pt x="247" y="10"/>
                </a:lnTo>
                <a:lnTo>
                  <a:pt x="229" y="13"/>
                </a:lnTo>
                <a:lnTo>
                  <a:pt x="211" y="16"/>
                </a:lnTo>
                <a:lnTo>
                  <a:pt x="195" y="19"/>
                </a:lnTo>
                <a:lnTo>
                  <a:pt x="178" y="22"/>
                </a:lnTo>
                <a:lnTo>
                  <a:pt x="162" y="26"/>
                </a:lnTo>
                <a:lnTo>
                  <a:pt x="147" y="30"/>
                </a:lnTo>
                <a:lnTo>
                  <a:pt x="132" y="35"/>
                </a:lnTo>
                <a:lnTo>
                  <a:pt x="119" y="39"/>
                </a:lnTo>
                <a:lnTo>
                  <a:pt x="105" y="44"/>
                </a:lnTo>
                <a:lnTo>
                  <a:pt x="92" y="48"/>
                </a:lnTo>
                <a:lnTo>
                  <a:pt x="80" y="54"/>
                </a:lnTo>
                <a:lnTo>
                  <a:pt x="69" y="59"/>
                </a:lnTo>
                <a:lnTo>
                  <a:pt x="59" y="64"/>
                </a:lnTo>
                <a:lnTo>
                  <a:pt x="49" y="70"/>
                </a:lnTo>
                <a:lnTo>
                  <a:pt x="40" y="75"/>
                </a:lnTo>
                <a:lnTo>
                  <a:pt x="32" y="81"/>
                </a:lnTo>
                <a:lnTo>
                  <a:pt x="25" y="87"/>
                </a:lnTo>
                <a:lnTo>
                  <a:pt x="18" y="93"/>
                </a:lnTo>
                <a:lnTo>
                  <a:pt x="13" y="100"/>
                </a:lnTo>
                <a:lnTo>
                  <a:pt x="8" y="106"/>
                </a:lnTo>
                <a:lnTo>
                  <a:pt x="4" y="113"/>
                </a:lnTo>
                <a:lnTo>
                  <a:pt x="2" y="119"/>
                </a:lnTo>
                <a:lnTo>
                  <a:pt x="0" y="126"/>
                </a:lnTo>
                <a:lnTo>
                  <a:pt x="0" y="133"/>
                </a:lnTo>
                <a:lnTo>
                  <a:pt x="0" y="139"/>
                </a:lnTo>
                <a:lnTo>
                  <a:pt x="2" y="146"/>
                </a:lnTo>
                <a:lnTo>
                  <a:pt x="4" y="153"/>
                </a:lnTo>
                <a:lnTo>
                  <a:pt x="8" y="159"/>
                </a:lnTo>
                <a:lnTo>
                  <a:pt x="13" y="165"/>
                </a:lnTo>
                <a:lnTo>
                  <a:pt x="18" y="172"/>
                </a:lnTo>
                <a:lnTo>
                  <a:pt x="25" y="178"/>
                </a:lnTo>
                <a:lnTo>
                  <a:pt x="32" y="184"/>
                </a:lnTo>
                <a:lnTo>
                  <a:pt x="40" y="190"/>
                </a:lnTo>
                <a:lnTo>
                  <a:pt x="49" y="196"/>
                </a:lnTo>
                <a:lnTo>
                  <a:pt x="59" y="201"/>
                </a:lnTo>
                <a:lnTo>
                  <a:pt x="69" y="207"/>
                </a:lnTo>
                <a:lnTo>
                  <a:pt x="80" y="212"/>
                </a:lnTo>
                <a:lnTo>
                  <a:pt x="92" y="217"/>
                </a:lnTo>
                <a:lnTo>
                  <a:pt x="105" y="222"/>
                </a:lnTo>
                <a:lnTo>
                  <a:pt x="119" y="226"/>
                </a:lnTo>
                <a:lnTo>
                  <a:pt x="132" y="231"/>
                </a:lnTo>
                <a:lnTo>
                  <a:pt x="147" y="235"/>
                </a:lnTo>
                <a:lnTo>
                  <a:pt x="162" y="239"/>
                </a:lnTo>
                <a:lnTo>
                  <a:pt x="178" y="243"/>
                </a:lnTo>
                <a:lnTo>
                  <a:pt x="195" y="246"/>
                </a:lnTo>
                <a:lnTo>
                  <a:pt x="211" y="249"/>
                </a:lnTo>
                <a:lnTo>
                  <a:pt x="229" y="252"/>
                </a:lnTo>
                <a:lnTo>
                  <a:pt x="247" y="255"/>
                </a:lnTo>
                <a:lnTo>
                  <a:pt x="265" y="257"/>
                </a:lnTo>
                <a:lnTo>
                  <a:pt x="284" y="259"/>
                </a:lnTo>
                <a:lnTo>
                  <a:pt x="303" y="261"/>
                </a:lnTo>
                <a:lnTo>
                  <a:pt x="322" y="262"/>
                </a:lnTo>
                <a:lnTo>
                  <a:pt x="343" y="263"/>
                </a:lnTo>
                <a:lnTo>
                  <a:pt x="363" y="264"/>
                </a:lnTo>
                <a:lnTo>
                  <a:pt x="384" y="265"/>
                </a:lnTo>
                <a:lnTo>
                  <a:pt x="404" y="265"/>
                </a:lnTo>
              </a:path>
            </a:pathLst>
          </a:custGeom>
          <a:solidFill>
            <a:srgbClr val="19FF82"/>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3" name="Freeform 15"/>
          <p:cNvSpPr>
            <a:spLocks/>
          </p:cNvSpPr>
          <p:nvPr/>
        </p:nvSpPr>
        <p:spPr bwMode="auto">
          <a:xfrm>
            <a:off x="1847850" y="1747838"/>
            <a:ext cx="1285875" cy="423862"/>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2147483647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6"/>
                </a:lnTo>
                <a:lnTo>
                  <a:pt x="467" y="264"/>
                </a:lnTo>
                <a:lnTo>
                  <a:pt x="487" y="263"/>
                </a:lnTo>
                <a:lnTo>
                  <a:pt x="506" y="262"/>
                </a:lnTo>
                <a:lnTo>
                  <a:pt x="525" y="260"/>
                </a:lnTo>
                <a:lnTo>
                  <a:pt x="544" y="258"/>
                </a:lnTo>
                <a:lnTo>
                  <a:pt x="562" y="256"/>
                </a:lnTo>
                <a:lnTo>
                  <a:pt x="580" y="253"/>
                </a:lnTo>
                <a:lnTo>
                  <a:pt x="598" y="250"/>
                </a:lnTo>
                <a:lnTo>
                  <a:pt x="615" y="246"/>
                </a:lnTo>
                <a:lnTo>
                  <a:pt x="631" y="243"/>
                </a:lnTo>
                <a:lnTo>
                  <a:pt x="647" y="240"/>
                </a:lnTo>
                <a:lnTo>
                  <a:pt x="662" y="236"/>
                </a:lnTo>
                <a:lnTo>
                  <a:pt x="677" y="232"/>
                </a:lnTo>
                <a:lnTo>
                  <a:pt x="691" y="227"/>
                </a:lnTo>
                <a:lnTo>
                  <a:pt x="704" y="222"/>
                </a:lnTo>
                <a:lnTo>
                  <a:pt x="717" y="218"/>
                </a:lnTo>
                <a:lnTo>
                  <a:pt x="729" y="212"/>
                </a:lnTo>
                <a:lnTo>
                  <a:pt x="740" y="207"/>
                </a:lnTo>
                <a:lnTo>
                  <a:pt x="751" y="202"/>
                </a:lnTo>
                <a:lnTo>
                  <a:pt x="760" y="196"/>
                </a:lnTo>
                <a:lnTo>
                  <a:pt x="769" y="191"/>
                </a:lnTo>
                <a:lnTo>
                  <a:pt x="777" y="185"/>
                </a:lnTo>
                <a:lnTo>
                  <a:pt x="785" y="179"/>
                </a:lnTo>
                <a:lnTo>
                  <a:pt x="791" y="172"/>
                </a:lnTo>
                <a:lnTo>
                  <a:pt x="796" y="166"/>
                </a:lnTo>
                <a:lnTo>
                  <a:pt x="801" y="159"/>
                </a:lnTo>
                <a:lnTo>
                  <a:pt x="804" y="153"/>
                </a:lnTo>
                <a:lnTo>
                  <a:pt x="806" y="147"/>
                </a:lnTo>
                <a:lnTo>
                  <a:pt x="808" y="140"/>
                </a:lnTo>
                <a:lnTo>
                  <a:pt x="809" y="133"/>
                </a:lnTo>
                <a:lnTo>
                  <a:pt x="808" y="126"/>
                </a:lnTo>
                <a:lnTo>
                  <a:pt x="806" y="119"/>
                </a:lnTo>
                <a:lnTo>
                  <a:pt x="804" y="113"/>
                </a:lnTo>
                <a:lnTo>
                  <a:pt x="801" y="106"/>
                </a:lnTo>
                <a:lnTo>
                  <a:pt x="796" y="100"/>
                </a:lnTo>
                <a:lnTo>
                  <a:pt x="791" y="93"/>
                </a:lnTo>
                <a:lnTo>
                  <a:pt x="785" y="87"/>
                </a:lnTo>
                <a:lnTo>
                  <a:pt x="777" y="81"/>
                </a:lnTo>
                <a:lnTo>
                  <a:pt x="769" y="75"/>
                </a:lnTo>
                <a:lnTo>
                  <a:pt x="760" y="70"/>
                </a:lnTo>
                <a:lnTo>
                  <a:pt x="751" y="64"/>
                </a:lnTo>
                <a:lnTo>
                  <a:pt x="740" y="59"/>
                </a:lnTo>
                <a:lnTo>
                  <a:pt x="729" y="53"/>
                </a:lnTo>
                <a:lnTo>
                  <a:pt x="717" y="48"/>
                </a:lnTo>
                <a:lnTo>
                  <a:pt x="704" y="44"/>
                </a:lnTo>
                <a:lnTo>
                  <a:pt x="691" y="38"/>
                </a:lnTo>
                <a:lnTo>
                  <a:pt x="677" y="34"/>
                </a:lnTo>
                <a:lnTo>
                  <a:pt x="662" y="30"/>
                </a:lnTo>
                <a:lnTo>
                  <a:pt x="647" y="26"/>
                </a:lnTo>
                <a:lnTo>
                  <a:pt x="631" y="22"/>
                </a:lnTo>
                <a:lnTo>
                  <a:pt x="615" y="19"/>
                </a:lnTo>
                <a:lnTo>
                  <a:pt x="598" y="16"/>
                </a:lnTo>
                <a:lnTo>
                  <a:pt x="580" y="13"/>
                </a:lnTo>
                <a:lnTo>
                  <a:pt x="562" y="10"/>
                </a:lnTo>
                <a:lnTo>
                  <a:pt x="544" y="8"/>
                </a:lnTo>
                <a:lnTo>
                  <a:pt x="525" y="6"/>
                </a:lnTo>
                <a:lnTo>
                  <a:pt x="506" y="4"/>
                </a:lnTo>
                <a:lnTo>
                  <a:pt x="487" y="3"/>
                </a:lnTo>
                <a:lnTo>
                  <a:pt x="467" y="2"/>
                </a:lnTo>
                <a:lnTo>
                  <a:pt x="446" y="0"/>
                </a:lnTo>
                <a:lnTo>
                  <a:pt x="426" y="0"/>
                </a:lnTo>
                <a:lnTo>
                  <a:pt x="405" y="0"/>
                </a:lnTo>
                <a:lnTo>
                  <a:pt x="384" y="0"/>
                </a:lnTo>
                <a:lnTo>
                  <a:pt x="363" y="0"/>
                </a:lnTo>
                <a:lnTo>
                  <a:pt x="343" y="2"/>
                </a:lnTo>
                <a:lnTo>
                  <a:pt x="323" y="3"/>
                </a:lnTo>
                <a:lnTo>
                  <a:pt x="304" y="4"/>
                </a:lnTo>
                <a:lnTo>
                  <a:pt x="285" y="6"/>
                </a:lnTo>
                <a:lnTo>
                  <a:pt x="266" y="8"/>
                </a:lnTo>
                <a:lnTo>
                  <a:pt x="247" y="10"/>
                </a:lnTo>
                <a:lnTo>
                  <a:pt x="229" y="13"/>
                </a:lnTo>
                <a:lnTo>
                  <a:pt x="212" y="16"/>
                </a:lnTo>
                <a:lnTo>
                  <a:pt x="195" y="19"/>
                </a:lnTo>
                <a:lnTo>
                  <a:pt x="179" y="22"/>
                </a:lnTo>
                <a:lnTo>
                  <a:pt x="162" y="26"/>
                </a:lnTo>
                <a:lnTo>
                  <a:pt x="147" y="30"/>
                </a:lnTo>
                <a:lnTo>
                  <a:pt x="132" y="34"/>
                </a:lnTo>
                <a:lnTo>
                  <a:pt x="119" y="38"/>
                </a:lnTo>
                <a:lnTo>
                  <a:pt x="105" y="44"/>
                </a:lnTo>
                <a:lnTo>
                  <a:pt x="93" y="48"/>
                </a:lnTo>
                <a:lnTo>
                  <a:pt x="81" y="53"/>
                </a:lnTo>
                <a:lnTo>
                  <a:pt x="69" y="59"/>
                </a:lnTo>
                <a:lnTo>
                  <a:pt x="59" y="64"/>
                </a:lnTo>
                <a:lnTo>
                  <a:pt x="49" y="70"/>
                </a:lnTo>
                <a:lnTo>
                  <a:pt x="40" y="75"/>
                </a:lnTo>
                <a:lnTo>
                  <a:pt x="32" y="81"/>
                </a:lnTo>
                <a:lnTo>
                  <a:pt x="25" y="87"/>
                </a:lnTo>
                <a:lnTo>
                  <a:pt x="18" y="93"/>
                </a:lnTo>
                <a:lnTo>
                  <a:pt x="13" y="100"/>
                </a:lnTo>
                <a:lnTo>
                  <a:pt x="8" y="106"/>
                </a:lnTo>
                <a:lnTo>
                  <a:pt x="5" y="113"/>
                </a:lnTo>
                <a:lnTo>
                  <a:pt x="2" y="119"/>
                </a:lnTo>
                <a:lnTo>
                  <a:pt x="1" y="126"/>
                </a:lnTo>
                <a:lnTo>
                  <a:pt x="0" y="133"/>
                </a:lnTo>
                <a:lnTo>
                  <a:pt x="1" y="140"/>
                </a:lnTo>
                <a:lnTo>
                  <a:pt x="2" y="147"/>
                </a:lnTo>
                <a:lnTo>
                  <a:pt x="5" y="153"/>
                </a:lnTo>
                <a:lnTo>
                  <a:pt x="8" y="159"/>
                </a:lnTo>
                <a:lnTo>
                  <a:pt x="13" y="166"/>
                </a:lnTo>
                <a:lnTo>
                  <a:pt x="18" y="172"/>
                </a:lnTo>
                <a:lnTo>
                  <a:pt x="25" y="179"/>
                </a:lnTo>
                <a:lnTo>
                  <a:pt x="32" y="185"/>
                </a:lnTo>
                <a:lnTo>
                  <a:pt x="40" y="191"/>
                </a:lnTo>
                <a:lnTo>
                  <a:pt x="49" y="196"/>
                </a:lnTo>
                <a:lnTo>
                  <a:pt x="59" y="202"/>
                </a:lnTo>
                <a:lnTo>
                  <a:pt x="69" y="207"/>
                </a:lnTo>
                <a:lnTo>
                  <a:pt x="81" y="212"/>
                </a:lnTo>
                <a:lnTo>
                  <a:pt x="93" y="218"/>
                </a:lnTo>
                <a:lnTo>
                  <a:pt x="105" y="222"/>
                </a:lnTo>
                <a:lnTo>
                  <a:pt x="119" y="227"/>
                </a:lnTo>
                <a:lnTo>
                  <a:pt x="132" y="232"/>
                </a:lnTo>
                <a:lnTo>
                  <a:pt x="147" y="236"/>
                </a:lnTo>
                <a:lnTo>
                  <a:pt x="162" y="240"/>
                </a:lnTo>
                <a:lnTo>
                  <a:pt x="179" y="243"/>
                </a:lnTo>
                <a:lnTo>
                  <a:pt x="195" y="246"/>
                </a:lnTo>
                <a:lnTo>
                  <a:pt x="212" y="250"/>
                </a:lnTo>
                <a:lnTo>
                  <a:pt x="229" y="253"/>
                </a:lnTo>
                <a:lnTo>
                  <a:pt x="247" y="256"/>
                </a:lnTo>
                <a:lnTo>
                  <a:pt x="266" y="258"/>
                </a:lnTo>
                <a:lnTo>
                  <a:pt x="285" y="260"/>
                </a:lnTo>
                <a:lnTo>
                  <a:pt x="304" y="262"/>
                </a:lnTo>
                <a:lnTo>
                  <a:pt x="323" y="263"/>
                </a:lnTo>
                <a:lnTo>
                  <a:pt x="343" y="264"/>
                </a:lnTo>
                <a:lnTo>
                  <a:pt x="363" y="266"/>
                </a:lnTo>
                <a:lnTo>
                  <a:pt x="384" y="266"/>
                </a:lnTo>
                <a:lnTo>
                  <a:pt x="405" y="266"/>
                </a:lnTo>
              </a:path>
            </a:pathLst>
          </a:custGeom>
          <a:solidFill>
            <a:srgbClr val="BF947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4" name="Freeform 16"/>
          <p:cNvSpPr>
            <a:spLocks/>
          </p:cNvSpPr>
          <p:nvPr/>
        </p:nvSpPr>
        <p:spPr bwMode="auto">
          <a:xfrm>
            <a:off x="3243263" y="1747838"/>
            <a:ext cx="1287462" cy="423862"/>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5" y="266"/>
                </a:moveTo>
                <a:lnTo>
                  <a:pt x="425" y="266"/>
                </a:lnTo>
                <a:lnTo>
                  <a:pt x="446" y="266"/>
                </a:lnTo>
                <a:lnTo>
                  <a:pt x="466" y="264"/>
                </a:lnTo>
                <a:lnTo>
                  <a:pt x="486" y="263"/>
                </a:lnTo>
                <a:lnTo>
                  <a:pt x="506" y="262"/>
                </a:lnTo>
                <a:lnTo>
                  <a:pt x="525" y="260"/>
                </a:lnTo>
                <a:lnTo>
                  <a:pt x="544" y="258"/>
                </a:lnTo>
                <a:lnTo>
                  <a:pt x="562" y="256"/>
                </a:lnTo>
                <a:lnTo>
                  <a:pt x="580" y="253"/>
                </a:lnTo>
                <a:lnTo>
                  <a:pt x="598" y="250"/>
                </a:lnTo>
                <a:lnTo>
                  <a:pt x="614" y="246"/>
                </a:lnTo>
                <a:lnTo>
                  <a:pt x="631" y="243"/>
                </a:lnTo>
                <a:lnTo>
                  <a:pt x="647" y="240"/>
                </a:lnTo>
                <a:lnTo>
                  <a:pt x="662" y="236"/>
                </a:lnTo>
                <a:lnTo>
                  <a:pt x="677" y="232"/>
                </a:lnTo>
                <a:lnTo>
                  <a:pt x="691" y="227"/>
                </a:lnTo>
                <a:lnTo>
                  <a:pt x="704" y="222"/>
                </a:lnTo>
                <a:lnTo>
                  <a:pt x="717" y="218"/>
                </a:lnTo>
                <a:lnTo>
                  <a:pt x="729" y="212"/>
                </a:lnTo>
                <a:lnTo>
                  <a:pt x="740" y="207"/>
                </a:lnTo>
                <a:lnTo>
                  <a:pt x="751" y="202"/>
                </a:lnTo>
                <a:lnTo>
                  <a:pt x="761" y="196"/>
                </a:lnTo>
                <a:lnTo>
                  <a:pt x="770" y="191"/>
                </a:lnTo>
                <a:lnTo>
                  <a:pt x="778" y="185"/>
                </a:lnTo>
                <a:lnTo>
                  <a:pt x="785" y="179"/>
                </a:lnTo>
                <a:lnTo>
                  <a:pt x="791" y="172"/>
                </a:lnTo>
                <a:lnTo>
                  <a:pt x="797" y="166"/>
                </a:lnTo>
                <a:lnTo>
                  <a:pt x="801" y="159"/>
                </a:lnTo>
                <a:lnTo>
                  <a:pt x="805" y="153"/>
                </a:lnTo>
                <a:lnTo>
                  <a:pt x="807" y="147"/>
                </a:lnTo>
                <a:lnTo>
                  <a:pt x="809" y="140"/>
                </a:lnTo>
                <a:lnTo>
                  <a:pt x="810" y="133"/>
                </a:lnTo>
                <a:lnTo>
                  <a:pt x="809" y="126"/>
                </a:lnTo>
                <a:lnTo>
                  <a:pt x="807" y="119"/>
                </a:lnTo>
                <a:lnTo>
                  <a:pt x="805" y="113"/>
                </a:lnTo>
                <a:lnTo>
                  <a:pt x="801" y="106"/>
                </a:lnTo>
                <a:lnTo>
                  <a:pt x="797" y="100"/>
                </a:lnTo>
                <a:lnTo>
                  <a:pt x="791" y="93"/>
                </a:lnTo>
                <a:lnTo>
                  <a:pt x="785" y="87"/>
                </a:lnTo>
                <a:lnTo>
                  <a:pt x="778" y="81"/>
                </a:lnTo>
                <a:lnTo>
                  <a:pt x="770" y="75"/>
                </a:lnTo>
                <a:lnTo>
                  <a:pt x="761" y="70"/>
                </a:lnTo>
                <a:lnTo>
                  <a:pt x="751" y="64"/>
                </a:lnTo>
                <a:lnTo>
                  <a:pt x="740" y="59"/>
                </a:lnTo>
                <a:lnTo>
                  <a:pt x="729" y="53"/>
                </a:lnTo>
                <a:lnTo>
                  <a:pt x="717" y="48"/>
                </a:lnTo>
                <a:lnTo>
                  <a:pt x="704" y="44"/>
                </a:lnTo>
                <a:lnTo>
                  <a:pt x="691" y="38"/>
                </a:lnTo>
                <a:lnTo>
                  <a:pt x="677" y="34"/>
                </a:lnTo>
                <a:lnTo>
                  <a:pt x="662" y="30"/>
                </a:lnTo>
                <a:lnTo>
                  <a:pt x="647" y="26"/>
                </a:lnTo>
                <a:lnTo>
                  <a:pt x="631" y="22"/>
                </a:lnTo>
                <a:lnTo>
                  <a:pt x="614" y="19"/>
                </a:lnTo>
                <a:lnTo>
                  <a:pt x="598" y="16"/>
                </a:lnTo>
                <a:lnTo>
                  <a:pt x="580" y="13"/>
                </a:lnTo>
                <a:lnTo>
                  <a:pt x="562" y="10"/>
                </a:lnTo>
                <a:lnTo>
                  <a:pt x="544" y="8"/>
                </a:lnTo>
                <a:lnTo>
                  <a:pt x="525" y="6"/>
                </a:lnTo>
                <a:lnTo>
                  <a:pt x="506" y="4"/>
                </a:lnTo>
                <a:lnTo>
                  <a:pt x="486" y="3"/>
                </a:lnTo>
                <a:lnTo>
                  <a:pt x="466" y="2"/>
                </a:lnTo>
                <a:lnTo>
                  <a:pt x="446" y="0"/>
                </a:lnTo>
                <a:lnTo>
                  <a:pt x="425" y="0"/>
                </a:lnTo>
                <a:lnTo>
                  <a:pt x="405" y="0"/>
                </a:lnTo>
                <a:lnTo>
                  <a:pt x="384" y="0"/>
                </a:lnTo>
                <a:lnTo>
                  <a:pt x="363" y="0"/>
                </a:lnTo>
                <a:lnTo>
                  <a:pt x="343" y="2"/>
                </a:lnTo>
                <a:lnTo>
                  <a:pt x="323" y="3"/>
                </a:lnTo>
                <a:lnTo>
                  <a:pt x="303" y="4"/>
                </a:lnTo>
                <a:lnTo>
                  <a:pt x="284" y="6"/>
                </a:lnTo>
                <a:lnTo>
                  <a:pt x="266" y="8"/>
                </a:lnTo>
                <a:lnTo>
                  <a:pt x="247" y="10"/>
                </a:lnTo>
                <a:lnTo>
                  <a:pt x="229" y="13"/>
                </a:lnTo>
                <a:lnTo>
                  <a:pt x="212" y="16"/>
                </a:lnTo>
                <a:lnTo>
                  <a:pt x="195" y="19"/>
                </a:lnTo>
                <a:lnTo>
                  <a:pt x="178" y="22"/>
                </a:lnTo>
                <a:lnTo>
                  <a:pt x="163" y="26"/>
                </a:lnTo>
                <a:lnTo>
                  <a:pt x="147" y="30"/>
                </a:lnTo>
                <a:lnTo>
                  <a:pt x="133" y="34"/>
                </a:lnTo>
                <a:lnTo>
                  <a:pt x="119" y="38"/>
                </a:lnTo>
                <a:lnTo>
                  <a:pt x="105" y="44"/>
                </a:lnTo>
                <a:lnTo>
                  <a:pt x="92" y="48"/>
                </a:lnTo>
                <a:lnTo>
                  <a:pt x="80" y="53"/>
                </a:lnTo>
                <a:lnTo>
                  <a:pt x="69" y="59"/>
                </a:lnTo>
                <a:lnTo>
                  <a:pt x="59" y="64"/>
                </a:lnTo>
                <a:lnTo>
                  <a:pt x="49" y="70"/>
                </a:lnTo>
                <a:lnTo>
                  <a:pt x="40" y="75"/>
                </a:lnTo>
                <a:lnTo>
                  <a:pt x="32" y="81"/>
                </a:lnTo>
                <a:lnTo>
                  <a:pt x="25" y="87"/>
                </a:lnTo>
                <a:lnTo>
                  <a:pt x="19" y="93"/>
                </a:lnTo>
                <a:lnTo>
                  <a:pt x="13" y="100"/>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9"/>
                </a:lnTo>
                <a:lnTo>
                  <a:pt x="32" y="185"/>
                </a:lnTo>
                <a:lnTo>
                  <a:pt x="40" y="191"/>
                </a:lnTo>
                <a:lnTo>
                  <a:pt x="49" y="196"/>
                </a:lnTo>
                <a:lnTo>
                  <a:pt x="59" y="202"/>
                </a:lnTo>
                <a:lnTo>
                  <a:pt x="69" y="207"/>
                </a:lnTo>
                <a:lnTo>
                  <a:pt x="80" y="212"/>
                </a:lnTo>
                <a:lnTo>
                  <a:pt x="92" y="218"/>
                </a:lnTo>
                <a:lnTo>
                  <a:pt x="105" y="222"/>
                </a:lnTo>
                <a:lnTo>
                  <a:pt x="119" y="227"/>
                </a:lnTo>
                <a:lnTo>
                  <a:pt x="133" y="232"/>
                </a:lnTo>
                <a:lnTo>
                  <a:pt x="147" y="236"/>
                </a:lnTo>
                <a:lnTo>
                  <a:pt x="163" y="240"/>
                </a:lnTo>
                <a:lnTo>
                  <a:pt x="178" y="243"/>
                </a:lnTo>
                <a:lnTo>
                  <a:pt x="195" y="246"/>
                </a:lnTo>
                <a:lnTo>
                  <a:pt x="212" y="250"/>
                </a:lnTo>
                <a:lnTo>
                  <a:pt x="229" y="253"/>
                </a:lnTo>
                <a:lnTo>
                  <a:pt x="247" y="256"/>
                </a:lnTo>
                <a:lnTo>
                  <a:pt x="266" y="258"/>
                </a:lnTo>
                <a:lnTo>
                  <a:pt x="284" y="260"/>
                </a:lnTo>
                <a:lnTo>
                  <a:pt x="303" y="262"/>
                </a:lnTo>
                <a:lnTo>
                  <a:pt x="323" y="263"/>
                </a:lnTo>
                <a:lnTo>
                  <a:pt x="343" y="264"/>
                </a:lnTo>
                <a:lnTo>
                  <a:pt x="363" y="266"/>
                </a:lnTo>
                <a:lnTo>
                  <a:pt x="384" y="266"/>
                </a:lnTo>
                <a:lnTo>
                  <a:pt x="405" y="266"/>
                </a:lnTo>
              </a:path>
            </a:pathLst>
          </a:custGeom>
          <a:solidFill>
            <a:srgbClr val="B27D66"/>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5" name="Freeform 17"/>
          <p:cNvSpPr>
            <a:spLocks/>
          </p:cNvSpPr>
          <p:nvPr/>
        </p:nvSpPr>
        <p:spPr bwMode="auto">
          <a:xfrm>
            <a:off x="4640263" y="1747838"/>
            <a:ext cx="1285875" cy="423862"/>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6"/>
                </a:lnTo>
                <a:lnTo>
                  <a:pt x="466" y="264"/>
                </a:lnTo>
                <a:lnTo>
                  <a:pt x="487" y="263"/>
                </a:lnTo>
                <a:lnTo>
                  <a:pt x="506" y="262"/>
                </a:lnTo>
                <a:lnTo>
                  <a:pt x="525" y="260"/>
                </a:lnTo>
                <a:lnTo>
                  <a:pt x="544" y="258"/>
                </a:lnTo>
                <a:lnTo>
                  <a:pt x="562" y="256"/>
                </a:lnTo>
                <a:lnTo>
                  <a:pt x="580" y="253"/>
                </a:lnTo>
                <a:lnTo>
                  <a:pt x="598" y="250"/>
                </a:lnTo>
                <a:lnTo>
                  <a:pt x="615" y="246"/>
                </a:lnTo>
                <a:lnTo>
                  <a:pt x="631" y="243"/>
                </a:lnTo>
                <a:lnTo>
                  <a:pt x="647" y="240"/>
                </a:lnTo>
                <a:lnTo>
                  <a:pt x="662" y="236"/>
                </a:lnTo>
                <a:lnTo>
                  <a:pt x="677" y="232"/>
                </a:lnTo>
                <a:lnTo>
                  <a:pt x="691" y="227"/>
                </a:lnTo>
                <a:lnTo>
                  <a:pt x="704" y="222"/>
                </a:lnTo>
                <a:lnTo>
                  <a:pt x="717" y="218"/>
                </a:lnTo>
                <a:lnTo>
                  <a:pt x="729" y="212"/>
                </a:lnTo>
                <a:lnTo>
                  <a:pt x="740" y="207"/>
                </a:lnTo>
                <a:lnTo>
                  <a:pt x="750" y="202"/>
                </a:lnTo>
                <a:lnTo>
                  <a:pt x="760" y="196"/>
                </a:lnTo>
                <a:lnTo>
                  <a:pt x="769" y="191"/>
                </a:lnTo>
                <a:lnTo>
                  <a:pt x="778" y="185"/>
                </a:lnTo>
                <a:lnTo>
                  <a:pt x="784" y="179"/>
                </a:lnTo>
                <a:lnTo>
                  <a:pt x="791" y="172"/>
                </a:lnTo>
                <a:lnTo>
                  <a:pt x="797" y="166"/>
                </a:lnTo>
                <a:lnTo>
                  <a:pt x="801" y="159"/>
                </a:lnTo>
                <a:lnTo>
                  <a:pt x="805" y="153"/>
                </a:lnTo>
                <a:lnTo>
                  <a:pt x="807" y="147"/>
                </a:lnTo>
                <a:lnTo>
                  <a:pt x="809" y="140"/>
                </a:lnTo>
                <a:lnTo>
                  <a:pt x="809" y="133"/>
                </a:lnTo>
                <a:lnTo>
                  <a:pt x="809" y="126"/>
                </a:lnTo>
                <a:lnTo>
                  <a:pt x="807" y="119"/>
                </a:lnTo>
                <a:lnTo>
                  <a:pt x="805" y="113"/>
                </a:lnTo>
                <a:lnTo>
                  <a:pt x="801" y="106"/>
                </a:lnTo>
                <a:lnTo>
                  <a:pt x="797" y="100"/>
                </a:lnTo>
                <a:lnTo>
                  <a:pt x="791" y="93"/>
                </a:lnTo>
                <a:lnTo>
                  <a:pt x="784" y="87"/>
                </a:lnTo>
                <a:lnTo>
                  <a:pt x="778" y="81"/>
                </a:lnTo>
                <a:lnTo>
                  <a:pt x="769" y="75"/>
                </a:lnTo>
                <a:lnTo>
                  <a:pt x="760" y="70"/>
                </a:lnTo>
                <a:lnTo>
                  <a:pt x="750" y="64"/>
                </a:lnTo>
                <a:lnTo>
                  <a:pt x="740" y="59"/>
                </a:lnTo>
                <a:lnTo>
                  <a:pt x="729" y="53"/>
                </a:lnTo>
                <a:lnTo>
                  <a:pt x="717" y="48"/>
                </a:lnTo>
                <a:lnTo>
                  <a:pt x="704" y="44"/>
                </a:lnTo>
                <a:lnTo>
                  <a:pt x="691" y="38"/>
                </a:lnTo>
                <a:lnTo>
                  <a:pt x="677" y="34"/>
                </a:lnTo>
                <a:lnTo>
                  <a:pt x="662" y="30"/>
                </a:lnTo>
                <a:lnTo>
                  <a:pt x="647" y="26"/>
                </a:lnTo>
                <a:lnTo>
                  <a:pt x="631" y="22"/>
                </a:lnTo>
                <a:lnTo>
                  <a:pt x="615" y="19"/>
                </a:lnTo>
                <a:lnTo>
                  <a:pt x="598" y="16"/>
                </a:lnTo>
                <a:lnTo>
                  <a:pt x="580" y="13"/>
                </a:lnTo>
                <a:lnTo>
                  <a:pt x="562" y="10"/>
                </a:lnTo>
                <a:lnTo>
                  <a:pt x="544" y="8"/>
                </a:lnTo>
                <a:lnTo>
                  <a:pt x="525" y="6"/>
                </a:lnTo>
                <a:lnTo>
                  <a:pt x="506" y="4"/>
                </a:lnTo>
                <a:lnTo>
                  <a:pt x="487" y="3"/>
                </a:lnTo>
                <a:lnTo>
                  <a:pt x="466" y="2"/>
                </a:lnTo>
                <a:lnTo>
                  <a:pt x="446" y="0"/>
                </a:lnTo>
                <a:lnTo>
                  <a:pt x="426" y="0"/>
                </a:lnTo>
                <a:lnTo>
                  <a:pt x="405" y="0"/>
                </a:lnTo>
                <a:lnTo>
                  <a:pt x="384" y="0"/>
                </a:lnTo>
                <a:lnTo>
                  <a:pt x="363" y="0"/>
                </a:lnTo>
                <a:lnTo>
                  <a:pt x="343" y="2"/>
                </a:lnTo>
                <a:lnTo>
                  <a:pt x="323" y="3"/>
                </a:lnTo>
                <a:lnTo>
                  <a:pt x="303" y="4"/>
                </a:lnTo>
                <a:lnTo>
                  <a:pt x="284" y="6"/>
                </a:lnTo>
                <a:lnTo>
                  <a:pt x="265" y="8"/>
                </a:lnTo>
                <a:lnTo>
                  <a:pt x="247" y="10"/>
                </a:lnTo>
                <a:lnTo>
                  <a:pt x="229" y="13"/>
                </a:lnTo>
                <a:lnTo>
                  <a:pt x="212" y="16"/>
                </a:lnTo>
                <a:lnTo>
                  <a:pt x="195" y="19"/>
                </a:lnTo>
                <a:lnTo>
                  <a:pt x="178" y="22"/>
                </a:lnTo>
                <a:lnTo>
                  <a:pt x="162" y="26"/>
                </a:lnTo>
                <a:lnTo>
                  <a:pt x="147" y="30"/>
                </a:lnTo>
                <a:lnTo>
                  <a:pt x="132" y="34"/>
                </a:lnTo>
                <a:lnTo>
                  <a:pt x="118" y="38"/>
                </a:lnTo>
                <a:lnTo>
                  <a:pt x="105" y="44"/>
                </a:lnTo>
                <a:lnTo>
                  <a:pt x="93" y="48"/>
                </a:lnTo>
                <a:lnTo>
                  <a:pt x="80" y="53"/>
                </a:lnTo>
                <a:lnTo>
                  <a:pt x="69" y="59"/>
                </a:lnTo>
                <a:lnTo>
                  <a:pt x="59" y="64"/>
                </a:lnTo>
                <a:lnTo>
                  <a:pt x="49" y="70"/>
                </a:lnTo>
                <a:lnTo>
                  <a:pt x="40" y="75"/>
                </a:lnTo>
                <a:lnTo>
                  <a:pt x="32" y="81"/>
                </a:lnTo>
                <a:lnTo>
                  <a:pt x="25" y="87"/>
                </a:lnTo>
                <a:lnTo>
                  <a:pt x="18" y="93"/>
                </a:lnTo>
                <a:lnTo>
                  <a:pt x="12" y="100"/>
                </a:lnTo>
                <a:lnTo>
                  <a:pt x="8" y="106"/>
                </a:lnTo>
                <a:lnTo>
                  <a:pt x="4" y="113"/>
                </a:lnTo>
                <a:lnTo>
                  <a:pt x="2" y="119"/>
                </a:lnTo>
                <a:lnTo>
                  <a:pt x="0" y="126"/>
                </a:lnTo>
                <a:lnTo>
                  <a:pt x="0" y="133"/>
                </a:lnTo>
                <a:lnTo>
                  <a:pt x="0" y="140"/>
                </a:lnTo>
                <a:lnTo>
                  <a:pt x="2" y="147"/>
                </a:lnTo>
                <a:lnTo>
                  <a:pt x="4" y="153"/>
                </a:lnTo>
                <a:lnTo>
                  <a:pt x="8" y="159"/>
                </a:lnTo>
                <a:lnTo>
                  <a:pt x="12" y="166"/>
                </a:lnTo>
                <a:lnTo>
                  <a:pt x="18" y="172"/>
                </a:lnTo>
                <a:lnTo>
                  <a:pt x="25" y="179"/>
                </a:lnTo>
                <a:lnTo>
                  <a:pt x="32" y="185"/>
                </a:lnTo>
                <a:lnTo>
                  <a:pt x="40" y="191"/>
                </a:lnTo>
                <a:lnTo>
                  <a:pt x="49" y="196"/>
                </a:lnTo>
                <a:lnTo>
                  <a:pt x="59" y="202"/>
                </a:lnTo>
                <a:lnTo>
                  <a:pt x="69" y="207"/>
                </a:lnTo>
                <a:lnTo>
                  <a:pt x="80" y="212"/>
                </a:lnTo>
                <a:lnTo>
                  <a:pt x="93" y="218"/>
                </a:lnTo>
                <a:lnTo>
                  <a:pt x="105" y="222"/>
                </a:lnTo>
                <a:lnTo>
                  <a:pt x="118" y="227"/>
                </a:lnTo>
                <a:lnTo>
                  <a:pt x="132" y="232"/>
                </a:lnTo>
                <a:lnTo>
                  <a:pt x="147" y="236"/>
                </a:lnTo>
                <a:lnTo>
                  <a:pt x="162" y="240"/>
                </a:lnTo>
                <a:lnTo>
                  <a:pt x="178" y="243"/>
                </a:lnTo>
                <a:lnTo>
                  <a:pt x="195" y="246"/>
                </a:lnTo>
                <a:lnTo>
                  <a:pt x="212" y="250"/>
                </a:lnTo>
                <a:lnTo>
                  <a:pt x="229" y="253"/>
                </a:lnTo>
                <a:lnTo>
                  <a:pt x="247" y="256"/>
                </a:lnTo>
                <a:lnTo>
                  <a:pt x="265" y="258"/>
                </a:lnTo>
                <a:lnTo>
                  <a:pt x="284" y="260"/>
                </a:lnTo>
                <a:lnTo>
                  <a:pt x="303" y="262"/>
                </a:lnTo>
                <a:lnTo>
                  <a:pt x="323" y="263"/>
                </a:lnTo>
                <a:lnTo>
                  <a:pt x="343" y="264"/>
                </a:lnTo>
                <a:lnTo>
                  <a:pt x="363" y="266"/>
                </a:lnTo>
                <a:lnTo>
                  <a:pt x="384" y="266"/>
                </a:lnTo>
                <a:lnTo>
                  <a:pt x="405" y="266"/>
                </a:lnTo>
              </a:path>
            </a:pathLst>
          </a:custGeom>
          <a:solidFill>
            <a:srgbClr val="A6694C"/>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6" name="Freeform 18"/>
          <p:cNvSpPr>
            <a:spLocks/>
          </p:cNvSpPr>
          <p:nvPr/>
        </p:nvSpPr>
        <p:spPr bwMode="auto">
          <a:xfrm>
            <a:off x="6037263" y="1747838"/>
            <a:ext cx="1287462" cy="423862"/>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6" y="266"/>
                </a:moveTo>
                <a:lnTo>
                  <a:pt x="426" y="266"/>
                </a:lnTo>
                <a:lnTo>
                  <a:pt x="447" y="266"/>
                </a:lnTo>
                <a:lnTo>
                  <a:pt x="467" y="264"/>
                </a:lnTo>
                <a:lnTo>
                  <a:pt x="487" y="263"/>
                </a:lnTo>
                <a:lnTo>
                  <a:pt x="507" y="262"/>
                </a:lnTo>
                <a:lnTo>
                  <a:pt x="526" y="260"/>
                </a:lnTo>
                <a:lnTo>
                  <a:pt x="544" y="258"/>
                </a:lnTo>
                <a:lnTo>
                  <a:pt x="563" y="256"/>
                </a:lnTo>
                <a:lnTo>
                  <a:pt x="581" y="253"/>
                </a:lnTo>
                <a:lnTo>
                  <a:pt x="599" y="250"/>
                </a:lnTo>
                <a:lnTo>
                  <a:pt x="615" y="246"/>
                </a:lnTo>
                <a:lnTo>
                  <a:pt x="632" y="243"/>
                </a:lnTo>
                <a:lnTo>
                  <a:pt x="648" y="240"/>
                </a:lnTo>
                <a:lnTo>
                  <a:pt x="663" y="236"/>
                </a:lnTo>
                <a:lnTo>
                  <a:pt x="677" y="232"/>
                </a:lnTo>
                <a:lnTo>
                  <a:pt x="692" y="227"/>
                </a:lnTo>
                <a:lnTo>
                  <a:pt x="705" y="222"/>
                </a:lnTo>
                <a:lnTo>
                  <a:pt x="718" y="218"/>
                </a:lnTo>
                <a:lnTo>
                  <a:pt x="730" y="212"/>
                </a:lnTo>
                <a:lnTo>
                  <a:pt x="741" y="207"/>
                </a:lnTo>
                <a:lnTo>
                  <a:pt x="751" y="202"/>
                </a:lnTo>
                <a:lnTo>
                  <a:pt x="761" y="196"/>
                </a:lnTo>
                <a:lnTo>
                  <a:pt x="770" y="191"/>
                </a:lnTo>
                <a:lnTo>
                  <a:pt x="778" y="185"/>
                </a:lnTo>
                <a:lnTo>
                  <a:pt x="785" y="179"/>
                </a:lnTo>
                <a:lnTo>
                  <a:pt x="792" y="172"/>
                </a:lnTo>
                <a:lnTo>
                  <a:pt x="797" y="166"/>
                </a:lnTo>
                <a:lnTo>
                  <a:pt x="802" y="159"/>
                </a:lnTo>
                <a:lnTo>
                  <a:pt x="805" y="153"/>
                </a:lnTo>
                <a:lnTo>
                  <a:pt x="808" y="147"/>
                </a:lnTo>
                <a:lnTo>
                  <a:pt x="809" y="140"/>
                </a:lnTo>
                <a:lnTo>
                  <a:pt x="810" y="133"/>
                </a:lnTo>
                <a:lnTo>
                  <a:pt x="809" y="126"/>
                </a:lnTo>
                <a:lnTo>
                  <a:pt x="808" y="119"/>
                </a:lnTo>
                <a:lnTo>
                  <a:pt x="805" y="113"/>
                </a:lnTo>
                <a:lnTo>
                  <a:pt x="802" y="106"/>
                </a:lnTo>
                <a:lnTo>
                  <a:pt x="797" y="100"/>
                </a:lnTo>
                <a:lnTo>
                  <a:pt x="792" y="93"/>
                </a:lnTo>
                <a:lnTo>
                  <a:pt x="785" y="87"/>
                </a:lnTo>
                <a:lnTo>
                  <a:pt x="778" y="81"/>
                </a:lnTo>
                <a:lnTo>
                  <a:pt x="770" y="75"/>
                </a:lnTo>
                <a:lnTo>
                  <a:pt x="761" y="70"/>
                </a:lnTo>
                <a:lnTo>
                  <a:pt x="751" y="64"/>
                </a:lnTo>
                <a:lnTo>
                  <a:pt x="741" y="59"/>
                </a:lnTo>
                <a:lnTo>
                  <a:pt x="730" y="53"/>
                </a:lnTo>
                <a:lnTo>
                  <a:pt x="718" y="48"/>
                </a:lnTo>
                <a:lnTo>
                  <a:pt x="705" y="44"/>
                </a:lnTo>
                <a:lnTo>
                  <a:pt x="692" y="38"/>
                </a:lnTo>
                <a:lnTo>
                  <a:pt x="677" y="34"/>
                </a:lnTo>
                <a:lnTo>
                  <a:pt x="663" y="30"/>
                </a:lnTo>
                <a:lnTo>
                  <a:pt x="648" y="26"/>
                </a:lnTo>
                <a:lnTo>
                  <a:pt x="632" y="22"/>
                </a:lnTo>
                <a:lnTo>
                  <a:pt x="615" y="19"/>
                </a:lnTo>
                <a:lnTo>
                  <a:pt x="599" y="16"/>
                </a:lnTo>
                <a:lnTo>
                  <a:pt x="581" y="13"/>
                </a:lnTo>
                <a:lnTo>
                  <a:pt x="563" y="10"/>
                </a:lnTo>
                <a:lnTo>
                  <a:pt x="544" y="8"/>
                </a:lnTo>
                <a:lnTo>
                  <a:pt x="526" y="6"/>
                </a:lnTo>
                <a:lnTo>
                  <a:pt x="507" y="4"/>
                </a:lnTo>
                <a:lnTo>
                  <a:pt x="487" y="3"/>
                </a:lnTo>
                <a:lnTo>
                  <a:pt x="467" y="2"/>
                </a:lnTo>
                <a:lnTo>
                  <a:pt x="447" y="0"/>
                </a:lnTo>
                <a:lnTo>
                  <a:pt x="426" y="0"/>
                </a:lnTo>
                <a:lnTo>
                  <a:pt x="406" y="0"/>
                </a:lnTo>
                <a:lnTo>
                  <a:pt x="384" y="0"/>
                </a:lnTo>
                <a:lnTo>
                  <a:pt x="364" y="0"/>
                </a:lnTo>
                <a:lnTo>
                  <a:pt x="343" y="2"/>
                </a:lnTo>
                <a:lnTo>
                  <a:pt x="323" y="3"/>
                </a:lnTo>
                <a:lnTo>
                  <a:pt x="304" y="4"/>
                </a:lnTo>
                <a:lnTo>
                  <a:pt x="285" y="6"/>
                </a:lnTo>
                <a:lnTo>
                  <a:pt x="266" y="8"/>
                </a:lnTo>
                <a:lnTo>
                  <a:pt x="247" y="10"/>
                </a:lnTo>
                <a:lnTo>
                  <a:pt x="229" y="13"/>
                </a:lnTo>
                <a:lnTo>
                  <a:pt x="212" y="16"/>
                </a:lnTo>
                <a:lnTo>
                  <a:pt x="195" y="19"/>
                </a:lnTo>
                <a:lnTo>
                  <a:pt x="179" y="22"/>
                </a:lnTo>
                <a:lnTo>
                  <a:pt x="163" y="26"/>
                </a:lnTo>
                <a:lnTo>
                  <a:pt x="148" y="30"/>
                </a:lnTo>
                <a:lnTo>
                  <a:pt x="133" y="34"/>
                </a:lnTo>
                <a:lnTo>
                  <a:pt x="119" y="38"/>
                </a:lnTo>
                <a:lnTo>
                  <a:pt x="106" y="44"/>
                </a:lnTo>
                <a:lnTo>
                  <a:pt x="93" y="48"/>
                </a:lnTo>
                <a:lnTo>
                  <a:pt x="81" y="53"/>
                </a:lnTo>
                <a:lnTo>
                  <a:pt x="69" y="59"/>
                </a:lnTo>
                <a:lnTo>
                  <a:pt x="59" y="64"/>
                </a:lnTo>
                <a:lnTo>
                  <a:pt x="49" y="70"/>
                </a:lnTo>
                <a:lnTo>
                  <a:pt x="40" y="75"/>
                </a:lnTo>
                <a:lnTo>
                  <a:pt x="32" y="81"/>
                </a:lnTo>
                <a:lnTo>
                  <a:pt x="25" y="87"/>
                </a:lnTo>
                <a:lnTo>
                  <a:pt x="19" y="93"/>
                </a:lnTo>
                <a:lnTo>
                  <a:pt x="13" y="100"/>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9"/>
                </a:lnTo>
                <a:lnTo>
                  <a:pt x="32" y="185"/>
                </a:lnTo>
                <a:lnTo>
                  <a:pt x="40" y="191"/>
                </a:lnTo>
                <a:lnTo>
                  <a:pt x="49" y="196"/>
                </a:lnTo>
                <a:lnTo>
                  <a:pt x="59" y="202"/>
                </a:lnTo>
                <a:lnTo>
                  <a:pt x="69" y="207"/>
                </a:lnTo>
                <a:lnTo>
                  <a:pt x="81" y="212"/>
                </a:lnTo>
                <a:lnTo>
                  <a:pt x="93" y="218"/>
                </a:lnTo>
                <a:lnTo>
                  <a:pt x="106" y="222"/>
                </a:lnTo>
                <a:lnTo>
                  <a:pt x="119" y="227"/>
                </a:lnTo>
                <a:lnTo>
                  <a:pt x="133" y="232"/>
                </a:lnTo>
                <a:lnTo>
                  <a:pt x="148" y="236"/>
                </a:lnTo>
                <a:lnTo>
                  <a:pt x="163" y="240"/>
                </a:lnTo>
                <a:lnTo>
                  <a:pt x="179" y="243"/>
                </a:lnTo>
                <a:lnTo>
                  <a:pt x="195" y="246"/>
                </a:lnTo>
                <a:lnTo>
                  <a:pt x="212" y="250"/>
                </a:lnTo>
                <a:lnTo>
                  <a:pt x="229" y="253"/>
                </a:lnTo>
                <a:lnTo>
                  <a:pt x="247" y="256"/>
                </a:lnTo>
                <a:lnTo>
                  <a:pt x="266" y="258"/>
                </a:lnTo>
                <a:lnTo>
                  <a:pt x="285" y="260"/>
                </a:lnTo>
                <a:lnTo>
                  <a:pt x="304" y="262"/>
                </a:lnTo>
                <a:lnTo>
                  <a:pt x="323" y="263"/>
                </a:lnTo>
                <a:lnTo>
                  <a:pt x="343" y="264"/>
                </a:lnTo>
                <a:lnTo>
                  <a:pt x="364" y="266"/>
                </a:lnTo>
                <a:lnTo>
                  <a:pt x="384" y="266"/>
                </a:lnTo>
                <a:lnTo>
                  <a:pt x="406" y="266"/>
                </a:lnTo>
              </a:path>
            </a:pathLst>
          </a:custGeom>
          <a:solidFill>
            <a:srgbClr val="995233"/>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7" name="Freeform 19"/>
          <p:cNvSpPr>
            <a:spLocks/>
          </p:cNvSpPr>
          <p:nvPr/>
        </p:nvSpPr>
        <p:spPr bwMode="auto">
          <a:xfrm>
            <a:off x="7435850" y="1747838"/>
            <a:ext cx="1285875" cy="423862"/>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4" y="266"/>
                </a:moveTo>
                <a:lnTo>
                  <a:pt x="425" y="266"/>
                </a:lnTo>
                <a:lnTo>
                  <a:pt x="446" y="266"/>
                </a:lnTo>
                <a:lnTo>
                  <a:pt x="466" y="264"/>
                </a:lnTo>
                <a:lnTo>
                  <a:pt x="486" y="263"/>
                </a:lnTo>
                <a:lnTo>
                  <a:pt x="506" y="262"/>
                </a:lnTo>
                <a:lnTo>
                  <a:pt x="525" y="260"/>
                </a:lnTo>
                <a:lnTo>
                  <a:pt x="544" y="258"/>
                </a:lnTo>
                <a:lnTo>
                  <a:pt x="562" y="256"/>
                </a:lnTo>
                <a:lnTo>
                  <a:pt x="580" y="253"/>
                </a:lnTo>
                <a:lnTo>
                  <a:pt x="597" y="250"/>
                </a:lnTo>
                <a:lnTo>
                  <a:pt x="614" y="246"/>
                </a:lnTo>
                <a:lnTo>
                  <a:pt x="631" y="243"/>
                </a:lnTo>
                <a:lnTo>
                  <a:pt x="647" y="240"/>
                </a:lnTo>
                <a:lnTo>
                  <a:pt x="662" y="236"/>
                </a:lnTo>
                <a:lnTo>
                  <a:pt x="677" y="232"/>
                </a:lnTo>
                <a:lnTo>
                  <a:pt x="691" y="227"/>
                </a:lnTo>
                <a:lnTo>
                  <a:pt x="704" y="222"/>
                </a:lnTo>
                <a:lnTo>
                  <a:pt x="716" y="218"/>
                </a:lnTo>
                <a:lnTo>
                  <a:pt x="729" y="212"/>
                </a:lnTo>
                <a:lnTo>
                  <a:pt x="740" y="207"/>
                </a:lnTo>
                <a:lnTo>
                  <a:pt x="750" y="202"/>
                </a:lnTo>
                <a:lnTo>
                  <a:pt x="760" y="196"/>
                </a:lnTo>
                <a:lnTo>
                  <a:pt x="769" y="191"/>
                </a:lnTo>
                <a:lnTo>
                  <a:pt x="778" y="185"/>
                </a:lnTo>
                <a:lnTo>
                  <a:pt x="784" y="179"/>
                </a:lnTo>
                <a:lnTo>
                  <a:pt x="791" y="172"/>
                </a:lnTo>
                <a:lnTo>
                  <a:pt x="797" y="166"/>
                </a:lnTo>
                <a:lnTo>
                  <a:pt x="801" y="159"/>
                </a:lnTo>
                <a:lnTo>
                  <a:pt x="805" y="153"/>
                </a:lnTo>
                <a:lnTo>
                  <a:pt x="807" y="147"/>
                </a:lnTo>
                <a:lnTo>
                  <a:pt x="809" y="140"/>
                </a:lnTo>
                <a:lnTo>
                  <a:pt x="809" y="133"/>
                </a:lnTo>
                <a:lnTo>
                  <a:pt x="809" y="126"/>
                </a:lnTo>
                <a:lnTo>
                  <a:pt x="807" y="119"/>
                </a:lnTo>
                <a:lnTo>
                  <a:pt x="805" y="113"/>
                </a:lnTo>
                <a:lnTo>
                  <a:pt x="801" y="106"/>
                </a:lnTo>
                <a:lnTo>
                  <a:pt x="797" y="100"/>
                </a:lnTo>
                <a:lnTo>
                  <a:pt x="791" y="93"/>
                </a:lnTo>
                <a:lnTo>
                  <a:pt x="784" y="87"/>
                </a:lnTo>
                <a:lnTo>
                  <a:pt x="778" y="81"/>
                </a:lnTo>
                <a:lnTo>
                  <a:pt x="769" y="75"/>
                </a:lnTo>
                <a:lnTo>
                  <a:pt x="760" y="70"/>
                </a:lnTo>
                <a:lnTo>
                  <a:pt x="750" y="64"/>
                </a:lnTo>
                <a:lnTo>
                  <a:pt x="740" y="59"/>
                </a:lnTo>
                <a:lnTo>
                  <a:pt x="729" y="53"/>
                </a:lnTo>
                <a:lnTo>
                  <a:pt x="716" y="48"/>
                </a:lnTo>
                <a:lnTo>
                  <a:pt x="704" y="44"/>
                </a:lnTo>
                <a:lnTo>
                  <a:pt x="691" y="38"/>
                </a:lnTo>
                <a:lnTo>
                  <a:pt x="677" y="34"/>
                </a:lnTo>
                <a:lnTo>
                  <a:pt x="662" y="30"/>
                </a:lnTo>
                <a:lnTo>
                  <a:pt x="647" y="26"/>
                </a:lnTo>
                <a:lnTo>
                  <a:pt x="631" y="22"/>
                </a:lnTo>
                <a:lnTo>
                  <a:pt x="614" y="19"/>
                </a:lnTo>
                <a:lnTo>
                  <a:pt x="597" y="16"/>
                </a:lnTo>
                <a:lnTo>
                  <a:pt x="580" y="13"/>
                </a:lnTo>
                <a:lnTo>
                  <a:pt x="562" y="10"/>
                </a:lnTo>
                <a:lnTo>
                  <a:pt x="544" y="8"/>
                </a:lnTo>
                <a:lnTo>
                  <a:pt x="525" y="6"/>
                </a:lnTo>
                <a:lnTo>
                  <a:pt x="506" y="4"/>
                </a:lnTo>
                <a:lnTo>
                  <a:pt x="486" y="3"/>
                </a:lnTo>
                <a:lnTo>
                  <a:pt x="466" y="2"/>
                </a:lnTo>
                <a:lnTo>
                  <a:pt x="446" y="0"/>
                </a:lnTo>
                <a:lnTo>
                  <a:pt x="425" y="0"/>
                </a:lnTo>
                <a:lnTo>
                  <a:pt x="404" y="0"/>
                </a:lnTo>
                <a:lnTo>
                  <a:pt x="384" y="0"/>
                </a:lnTo>
                <a:lnTo>
                  <a:pt x="363" y="0"/>
                </a:lnTo>
                <a:lnTo>
                  <a:pt x="343" y="2"/>
                </a:lnTo>
                <a:lnTo>
                  <a:pt x="322" y="3"/>
                </a:lnTo>
                <a:lnTo>
                  <a:pt x="303" y="4"/>
                </a:lnTo>
                <a:lnTo>
                  <a:pt x="284" y="6"/>
                </a:lnTo>
                <a:lnTo>
                  <a:pt x="265" y="8"/>
                </a:lnTo>
                <a:lnTo>
                  <a:pt x="247" y="10"/>
                </a:lnTo>
                <a:lnTo>
                  <a:pt x="229" y="13"/>
                </a:lnTo>
                <a:lnTo>
                  <a:pt x="211" y="16"/>
                </a:lnTo>
                <a:lnTo>
                  <a:pt x="195" y="19"/>
                </a:lnTo>
                <a:lnTo>
                  <a:pt x="178" y="22"/>
                </a:lnTo>
                <a:lnTo>
                  <a:pt x="162" y="26"/>
                </a:lnTo>
                <a:lnTo>
                  <a:pt x="147" y="30"/>
                </a:lnTo>
                <a:lnTo>
                  <a:pt x="132" y="34"/>
                </a:lnTo>
                <a:lnTo>
                  <a:pt x="119" y="38"/>
                </a:lnTo>
                <a:lnTo>
                  <a:pt x="105" y="44"/>
                </a:lnTo>
                <a:lnTo>
                  <a:pt x="92" y="48"/>
                </a:lnTo>
                <a:lnTo>
                  <a:pt x="80" y="53"/>
                </a:lnTo>
                <a:lnTo>
                  <a:pt x="69" y="59"/>
                </a:lnTo>
                <a:lnTo>
                  <a:pt x="59" y="64"/>
                </a:lnTo>
                <a:lnTo>
                  <a:pt x="49" y="70"/>
                </a:lnTo>
                <a:lnTo>
                  <a:pt x="40" y="75"/>
                </a:lnTo>
                <a:lnTo>
                  <a:pt x="32" y="81"/>
                </a:lnTo>
                <a:lnTo>
                  <a:pt x="25" y="87"/>
                </a:lnTo>
                <a:lnTo>
                  <a:pt x="18" y="93"/>
                </a:lnTo>
                <a:lnTo>
                  <a:pt x="13" y="100"/>
                </a:lnTo>
                <a:lnTo>
                  <a:pt x="8" y="106"/>
                </a:lnTo>
                <a:lnTo>
                  <a:pt x="4" y="113"/>
                </a:lnTo>
                <a:lnTo>
                  <a:pt x="2" y="119"/>
                </a:lnTo>
                <a:lnTo>
                  <a:pt x="0" y="126"/>
                </a:lnTo>
                <a:lnTo>
                  <a:pt x="0" y="133"/>
                </a:lnTo>
                <a:lnTo>
                  <a:pt x="0" y="140"/>
                </a:lnTo>
                <a:lnTo>
                  <a:pt x="2" y="147"/>
                </a:lnTo>
                <a:lnTo>
                  <a:pt x="4" y="153"/>
                </a:lnTo>
                <a:lnTo>
                  <a:pt x="8" y="159"/>
                </a:lnTo>
                <a:lnTo>
                  <a:pt x="13" y="166"/>
                </a:lnTo>
                <a:lnTo>
                  <a:pt x="18" y="172"/>
                </a:lnTo>
                <a:lnTo>
                  <a:pt x="25" y="179"/>
                </a:lnTo>
                <a:lnTo>
                  <a:pt x="32" y="185"/>
                </a:lnTo>
                <a:lnTo>
                  <a:pt x="40" y="191"/>
                </a:lnTo>
                <a:lnTo>
                  <a:pt x="49" y="196"/>
                </a:lnTo>
                <a:lnTo>
                  <a:pt x="59" y="202"/>
                </a:lnTo>
                <a:lnTo>
                  <a:pt x="69" y="207"/>
                </a:lnTo>
                <a:lnTo>
                  <a:pt x="80" y="212"/>
                </a:lnTo>
                <a:lnTo>
                  <a:pt x="92" y="218"/>
                </a:lnTo>
                <a:lnTo>
                  <a:pt x="105" y="222"/>
                </a:lnTo>
                <a:lnTo>
                  <a:pt x="119" y="227"/>
                </a:lnTo>
                <a:lnTo>
                  <a:pt x="132" y="232"/>
                </a:lnTo>
                <a:lnTo>
                  <a:pt x="147" y="236"/>
                </a:lnTo>
                <a:lnTo>
                  <a:pt x="162" y="240"/>
                </a:lnTo>
                <a:lnTo>
                  <a:pt x="178" y="243"/>
                </a:lnTo>
                <a:lnTo>
                  <a:pt x="195" y="246"/>
                </a:lnTo>
                <a:lnTo>
                  <a:pt x="211" y="250"/>
                </a:lnTo>
                <a:lnTo>
                  <a:pt x="229" y="253"/>
                </a:lnTo>
                <a:lnTo>
                  <a:pt x="247" y="256"/>
                </a:lnTo>
                <a:lnTo>
                  <a:pt x="265" y="258"/>
                </a:lnTo>
                <a:lnTo>
                  <a:pt x="284" y="260"/>
                </a:lnTo>
                <a:lnTo>
                  <a:pt x="303" y="262"/>
                </a:lnTo>
                <a:lnTo>
                  <a:pt x="322" y="263"/>
                </a:lnTo>
                <a:lnTo>
                  <a:pt x="343" y="264"/>
                </a:lnTo>
                <a:lnTo>
                  <a:pt x="363" y="266"/>
                </a:lnTo>
                <a:lnTo>
                  <a:pt x="384" y="266"/>
                </a:lnTo>
                <a:lnTo>
                  <a:pt x="404" y="266"/>
                </a:lnTo>
              </a:path>
            </a:pathLst>
          </a:custGeom>
          <a:solidFill>
            <a:srgbClr val="8C3D1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8" name="Freeform 20"/>
          <p:cNvSpPr>
            <a:spLocks/>
          </p:cNvSpPr>
          <p:nvPr/>
        </p:nvSpPr>
        <p:spPr bwMode="auto">
          <a:xfrm>
            <a:off x="450850" y="13620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4" y="266"/>
                </a:moveTo>
                <a:lnTo>
                  <a:pt x="425" y="266"/>
                </a:lnTo>
                <a:lnTo>
                  <a:pt x="446" y="265"/>
                </a:lnTo>
                <a:lnTo>
                  <a:pt x="466" y="264"/>
                </a:lnTo>
                <a:lnTo>
                  <a:pt x="486" y="263"/>
                </a:lnTo>
                <a:lnTo>
                  <a:pt x="506" y="262"/>
                </a:lnTo>
                <a:lnTo>
                  <a:pt x="525" y="260"/>
                </a:lnTo>
                <a:lnTo>
                  <a:pt x="544" y="258"/>
                </a:lnTo>
                <a:lnTo>
                  <a:pt x="562" y="256"/>
                </a:lnTo>
                <a:lnTo>
                  <a:pt x="580" y="253"/>
                </a:lnTo>
                <a:lnTo>
                  <a:pt x="597" y="250"/>
                </a:lnTo>
                <a:lnTo>
                  <a:pt x="614" y="247"/>
                </a:lnTo>
                <a:lnTo>
                  <a:pt x="631" y="243"/>
                </a:lnTo>
                <a:lnTo>
                  <a:pt x="647" y="239"/>
                </a:lnTo>
                <a:lnTo>
                  <a:pt x="662" y="235"/>
                </a:lnTo>
                <a:lnTo>
                  <a:pt x="677" y="231"/>
                </a:lnTo>
                <a:lnTo>
                  <a:pt x="690" y="227"/>
                </a:lnTo>
                <a:lnTo>
                  <a:pt x="704" y="222"/>
                </a:lnTo>
                <a:lnTo>
                  <a:pt x="716" y="218"/>
                </a:lnTo>
                <a:lnTo>
                  <a:pt x="729" y="212"/>
                </a:lnTo>
                <a:lnTo>
                  <a:pt x="740" y="207"/>
                </a:lnTo>
                <a:lnTo>
                  <a:pt x="750" y="202"/>
                </a:lnTo>
                <a:lnTo>
                  <a:pt x="760" y="196"/>
                </a:lnTo>
                <a:lnTo>
                  <a:pt x="769" y="190"/>
                </a:lnTo>
                <a:lnTo>
                  <a:pt x="777" y="185"/>
                </a:lnTo>
                <a:lnTo>
                  <a:pt x="784" y="179"/>
                </a:lnTo>
                <a:lnTo>
                  <a:pt x="791" y="173"/>
                </a:lnTo>
                <a:lnTo>
                  <a:pt x="796" y="166"/>
                </a:lnTo>
                <a:lnTo>
                  <a:pt x="801" y="160"/>
                </a:lnTo>
                <a:lnTo>
                  <a:pt x="805" y="153"/>
                </a:lnTo>
                <a:lnTo>
                  <a:pt x="807" y="147"/>
                </a:lnTo>
                <a:lnTo>
                  <a:pt x="809" y="140"/>
                </a:lnTo>
                <a:lnTo>
                  <a:pt x="809" y="133"/>
                </a:lnTo>
                <a:lnTo>
                  <a:pt x="809" y="126"/>
                </a:lnTo>
                <a:lnTo>
                  <a:pt x="807" y="119"/>
                </a:lnTo>
                <a:lnTo>
                  <a:pt x="805" y="113"/>
                </a:lnTo>
                <a:lnTo>
                  <a:pt x="801" y="106"/>
                </a:lnTo>
                <a:lnTo>
                  <a:pt x="796" y="99"/>
                </a:lnTo>
                <a:lnTo>
                  <a:pt x="791" y="94"/>
                </a:lnTo>
                <a:lnTo>
                  <a:pt x="784" y="87"/>
                </a:lnTo>
                <a:lnTo>
                  <a:pt x="777" y="81"/>
                </a:lnTo>
                <a:lnTo>
                  <a:pt x="769" y="75"/>
                </a:lnTo>
                <a:lnTo>
                  <a:pt x="760" y="69"/>
                </a:lnTo>
                <a:lnTo>
                  <a:pt x="750" y="64"/>
                </a:lnTo>
                <a:lnTo>
                  <a:pt x="740" y="59"/>
                </a:lnTo>
                <a:lnTo>
                  <a:pt x="729" y="53"/>
                </a:lnTo>
                <a:lnTo>
                  <a:pt x="716" y="48"/>
                </a:lnTo>
                <a:lnTo>
                  <a:pt x="704" y="44"/>
                </a:lnTo>
                <a:lnTo>
                  <a:pt x="690" y="39"/>
                </a:lnTo>
                <a:lnTo>
                  <a:pt x="677" y="34"/>
                </a:lnTo>
                <a:lnTo>
                  <a:pt x="662" y="30"/>
                </a:lnTo>
                <a:lnTo>
                  <a:pt x="647" y="26"/>
                </a:lnTo>
                <a:lnTo>
                  <a:pt x="631" y="23"/>
                </a:lnTo>
                <a:lnTo>
                  <a:pt x="614" y="19"/>
                </a:lnTo>
                <a:lnTo>
                  <a:pt x="597" y="16"/>
                </a:lnTo>
                <a:lnTo>
                  <a:pt x="580" y="13"/>
                </a:lnTo>
                <a:lnTo>
                  <a:pt x="562" y="10"/>
                </a:lnTo>
                <a:lnTo>
                  <a:pt x="544" y="8"/>
                </a:lnTo>
                <a:lnTo>
                  <a:pt x="525" y="6"/>
                </a:lnTo>
                <a:lnTo>
                  <a:pt x="506" y="4"/>
                </a:lnTo>
                <a:lnTo>
                  <a:pt x="486" y="3"/>
                </a:lnTo>
                <a:lnTo>
                  <a:pt x="466" y="1"/>
                </a:lnTo>
                <a:lnTo>
                  <a:pt x="446" y="0"/>
                </a:lnTo>
                <a:lnTo>
                  <a:pt x="425" y="0"/>
                </a:lnTo>
                <a:lnTo>
                  <a:pt x="404" y="0"/>
                </a:lnTo>
                <a:lnTo>
                  <a:pt x="383" y="0"/>
                </a:lnTo>
                <a:lnTo>
                  <a:pt x="363" y="0"/>
                </a:lnTo>
                <a:lnTo>
                  <a:pt x="343" y="1"/>
                </a:lnTo>
                <a:lnTo>
                  <a:pt x="322" y="3"/>
                </a:lnTo>
                <a:lnTo>
                  <a:pt x="303" y="4"/>
                </a:lnTo>
                <a:lnTo>
                  <a:pt x="284" y="6"/>
                </a:lnTo>
                <a:lnTo>
                  <a:pt x="265" y="8"/>
                </a:lnTo>
                <a:lnTo>
                  <a:pt x="247" y="10"/>
                </a:lnTo>
                <a:lnTo>
                  <a:pt x="229" y="13"/>
                </a:lnTo>
                <a:lnTo>
                  <a:pt x="211" y="16"/>
                </a:lnTo>
                <a:lnTo>
                  <a:pt x="194" y="19"/>
                </a:lnTo>
                <a:lnTo>
                  <a:pt x="178" y="23"/>
                </a:lnTo>
                <a:lnTo>
                  <a:pt x="162" y="26"/>
                </a:lnTo>
                <a:lnTo>
                  <a:pt x="147" y="30"/>
                </a:lnTo>
                <a:lnTo>
                  <a:pt x="132" y="34"/>
                </a:lnTo>
                <a:lnTo>
                  <a:pt x="118" y="39"/>
                </a:lnTo>
                <a:lnTo>
                  <a:pt x="105" y="44"/>
                </a:lnTo>
                <a:lnTo>
                  <a:pt x="92" y="48"/>
                </a:lnTo>
                <a:lnTo>
                  <a:pt x="80" y="53"/>
                </a:lnTo>
                <a:lnTo>
                  <a:pt x="69" y="59"/>
                </a:lnTo>
                <a:lnTo>
                  <a:pt x="59" y="64"/>
                </a:lnTo>
                <a:lnTo>
                  <a:pt x="49" y="69"/>
                </a:lnTo>
                <a:lnTo>
                  <a:pt x="40" y="75"/>
                </a:lnTo>
                <a:lnTo>
                  <a:pt x="31" y="81"/>
                </a:lnTo>
                <a:lnTo>
                  <a:pt x="25" y="87"/>
                </a:lnTo>
                <a:lnTo>
                  <a:pt x="18" y="94"/>
                </a:lnTo>
                <a:lnTo>
                  <a:pt x="12" y="99"/>
                </a:lnTo>
                <a:lnTo>
                  <a:pt x="8" y="106"/>
                </a:lnTo>
                <a:lnTo>
                  <a:pt x="4" y="113"/>
                </a:lnTo>
                <a:lnTo>
                  <a:pt x="2" y="119"/>
                </a:lnTo>
                <a:lnTo>
                  <a:pt x="0" y="126"/>
                </a:lnTo>
                <a:lnTo>
                  <a:pt x="0" y="133"/>
                </a:lnTo>
                <a:lnTo>
                  <a:pt x="0" y="140"/>
                </a:lnTo>
                <a:lnTo>
                  <a:pt x="2" y="147"/>
                </a:lnTo>
                <a:lnTo>
                  <a:pt x="4" y="153"/>
                </a:lnTo>
                <a:lnTo>
                  <a:pt x="8" y="160"/>
                </a:lnTo>
                <a:lnTo>
                  <a:pt x="12" y="166"/>
                </a:lnTo>
                <a:lnTo>
                  <a:pt x="18" y="173"/>
                </a:lnTo>
                <a:lnTo>
                  <a:pt x="25" y="179"/>
                </a:lnTo>
                <a:lnTo>
                  <a:pt x="31" y="185"/>
                </a:lnTo>
                <a:lnTo>
                  <a:pt x="40" y="190"/>
                </a:lnTo>
                <a:lnTo>
                  <a:pt x="49" y="196"/>
                </a:lnTo>
                <a:lnTo>
                  <a:pt x="59" y="202"/>
                </a:lnTo>
                <a:lnTo>
                  <a:pt x="69" y="207"/>
                </a:lnTo>
                <a:lnTo>
                  <a:pt x="80" y="212"/>
                </a:lnTo>
                <a:lnTo>
                  <a:pt x="92" y="218"/>
                </a:lnTo>
                <a:lnTo>
                  <a:pt x="105" y="222"/>
                </a:lnTo>
                <a:lnTo>
                  <a:pt x="118" y="227"/>
                </a:lnTo>
                <a:lnTo>
                  <a:pt x="132" y="231"/>
                </a:lnTo>
                <a:lnTo>
                  <a:pt x="147" y="235"/>
                </a:lnTo>
                <a:lnTo>
                  <a:pt x="162" y="239"/>
                </a:lnTo>
                <a:lnTo>
                  <a:pt x="178" y="243"/>
                </a:lnTo>
                <a:lnTo>
                  <a:pt x="194" y="247"/>
                </a:lnTo>
                <a:lnTo>
                  <a:pt x="211" y="250"/>
                </a:lnTo>
                <a:lnTo>
                  <a:pt x="229" y="253"/>
                </a:lnTo>
                <a:lnTo>
                  <a:pt x="247" y="256"/>
                </a:lnTo>
                <a:lnTo>
                  <a:pt x="265" y="258"/>
                </a:lnTo>
                <a:lnTo>
                  <a:pt x="284" y="260"/>
                </a:lnTo>
                <a:lnTo>
                  <a:pt x="303" y="262"/>
                </a:lnTo>
                <a:lnTo>
                  <a:pt x="322" y="263"/>
                </a:lnTo>
                <a:lnTo>
                  <a:pt x="343" y="264"/>
                </a:lnTo>
                <a:lnTo>
                  <a:pt x="363" y="265"/>
                </a:lnTo>
                <a:lnTo>
                  <a:pt x="383" y="266"/>
                </a:lnTo>
                <a:lnTo>
                  <a:pt x="404" y="266"/>
                </a:lnTo>
              </a:path>
            </a:pathLst>
          </a:custGeom>
          <a:solidFill>
            <a:srgbClr val="B2D9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89" name="Freeform 21"/>
          <p:cNvSpPr>
            <a:spLocks/>
          </p:cNvSpPr>
          <p:nvPr/>
        </p:nvSpPr>
        <p:spPr bwMode="auto">
          <a:xfrm>
            <a:off x="1847850" y="13620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2147483647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5"/>
                </a:lnTo>
                <a:lnTo>
                  <a:pt x="467" y="264"/>
                </a:lnTo>
                <a:lnTo>
                  <a:pt x="487" y="263"/>
                </a:lnTo>
                <a:lnTo>
                  <a:pt x="506" y="262"/>
                </a:lnTo>
                <a:lnTo>
                  <a:pt x="525" y="260"/>
                </a:lnTo>
                <a:lnTo>
                  <a:pt x="544" y="258"/>
                </a:lnTo>
                <a:lnTo>
                  <a:pt x="562" y="256"/>
                </a:lnTo>
                <a:lnTo>
                  <a:pt x="580" y="253"/>
                </a:lnTo>
                <a:lnTo>
                  <a:pt x="598" y="250"/>
                </a:lnTo>
                <a:lnTo>
                  <a:pt x="615" y="247"/>
                </a:lnTo>
                <a:lnTo>
                  <a:pt x="631" y="243"/>
                </a:lnTo>
                <a:lnTo>
                  <a:pt x="647" y="239"/>
                </a:lnTo>
                <a:lnTo>
                  <a:pt x="662" y="235"/>
                </a:lnTo>
                <a:lnTo>
                  <a:pt x="677" y="231"/>
                </a:lnTo>
                <a:lnTo>
                  <a:pt x="691" y="227"/>
                </a:lnTo>
                <a:lnTo>
                  <a:pt x="704" y="222"/>
                </a:lnTo>
                <a:lnTo>
                  <a:pt x="717" y="218"/>
                </a:lnTo>
                <a:lnTo>
                  <a:pt x="729" y="212"/>
                </a:lnTo>
                <a:lnTo>
                  <a:pt x="740" y="207"/>
                </a:lnTo>
                <a:lnTo>
                  <a:pt x="751" y="202"/>
                </a:lnTo>
                <a:lnTo>
                  <a:pt x="760" y="196"/>
                </a:lnTo>
                <a:lnTo>
                  <a:pt x="769" y="190"/>
                </a:lnTo>
                <a:lnTo>
                  <a:pt x="777" y="185"/>
                </a:lnTo>
                <a:lnTo>
                  <a:pt x="785" y="179"/>
                </a:lnTo>
                <a:lnTo>
                  <a:pt x="791" y="173"/>
                </a:lnTo>
                <a:lnTo>
                  <a:pt x="796" y="166"/>
                </a:lnTo>
                <a:lnTo>
                  <a:pt x="801" y="160"/>
                </a:lnTo>
                <a:lnTo>
                  <a:pt x="804" y="153"/>
                </a:lnTo>
                <a:lnTo>
                  <a:pt x="806" y="147"/>
                </a:lnTo>
                <a:lnTo>
                  <a:pt x="808" y="140"/>
                </a:lnTo>
                <a:lnTo>
                  <a:pt x="809" y="133"/>
                </a:lnTo>
                <a:lnTo>
                  <a:pt x="808" y="126"/>
                </a:lnTo>
                <a:lnTo>
                  <a:pt x="806" y="119"/>
                </a:lnTo>
                <a:lnTo>
                  <a:pt x="804" y="113"/>
                </a:lnTo>
                <a:lnTo>
                  <a:pt x="801" y="106"/>
                </a:lnTo>
                <a:lnTo>
                  <a:pt x="796" y="99"/>
                </a:lnTo>
                <a:lnTo>
                  <a:pt x="791" y="94"/>
                </a:lnTo>
                <a:lnTo>
                  <a:pt x="785" y="87"/>
                </a:lnTo>
                <a:lnTo>
                  <a:pt x="777" y="81"/>
                </a:lnTo>
                <a:lnTo>
                  <a:pt x="769" y="75"/>
                </a:lnTo>
                <a:lnTo>
                  <a:pt x="760" y="69"/>
                </a:lnTo>
                <a:lnTo>
                  <a:pt x="751" y="64"/>
                </a:lnTo>
                <a:lnTo>
                  <a:pt x="740" y="59"/>
                </a:lnTo>
                <a:lnTo>
                  <a:pt x="729" y="53"/>
                </a:lnTo>
                <a:lnTo>
                  <a:pt x="717" y="48"/>
                </a:lnTo>
                <a:lnTo>
                  <a:pt x="704" y="44"/>
                </a:lnTo>
                <a:lnTo>
                  <a:pt x="691" y="39"/>
                </a:lnTo>
                <a:lnTo>
                  <a:pt x="677" y="34"/>
                </a:lnTo>
                <a:lnTo>
                  <a:pt x="662" y="30"/>
                </a:lnTo>
                <a:lnTo>
                  <a:pt x="647" y="26"/>
                </a:lnTo>
                <a:lnTo>
                  <a:pt x="631" y="23"/>
                </a:lnTo>
                <a:lnTo>
                  <a:pt x="615" y="19"/>
                </a:lnTo>
                <a:lnTo>
                  <a:pt x="598" y="16"/>
                </a:lnTo>
                <a:lnTo>
                  <a:pt x="580" y="13"/>
                </a:lnTo>
                <a:lnTo>
                  <a:pt x="562" y="10"/>
                </a:lnTo>
                <a:lnTo>
                  <a:pt x="544" y="8"/>
                </a:lnTo>
                <a:lnTo>
                  <a:pt x="525" y="6"/>
                </a:lnTo>
                <a:lnTo>
                  <a:pt x="506" y="4"/>
                </a:lnTo>
                <a:lnTo>
                  <a:pt x="487" y="3"/>
                </a:lnTo>
                <a:lnTo>
                  <a:pt x="467" y="1"/>
                </a:lnTo>
                <a:lnTo>
                  <a:pt x="446" y="0"/>
                </a:lnTo>
                <a:lnTo>
                  <a:pt x="426" y="0"/>
                </a:lnTo>
                <a:lnTo>
                  <a:pt x="405" y="0"/>
                </a:lnTo>
                <a:lnTo>
                  <a:pt x="384" y="0"/>
                </a:lnTo>
                <a:lnTo>
                  <a:pt x="363" y="0"/>
                </a:lnTo>
                <a:lnTo>
                  <a:pt x="343" y="1"/>
                </a:lnTo>
                <a:lnTo>
                  <a:pt x="323" y="3"/>
                </a:lnTo>
                <a:lnTo>
                  <a:pt x="304" y="4"/>
                </a:lnTo>
                <a:lnTo>
                  <a:pt x="285" y="6"/>
                </a:lnTo>
                <a:lnTo>
                  <a:pt x="266" y="8"/>
                </a:lnTo>
                <a:lnTo>
                  <a:pt x="247" y="10"/>
                </a:lnTo>
                <a:lnTo>
                  <a:pt x="229" y="13"/>
                </a:lnTo>
                <a:lnTo>
                  <a:pt x="212" y="16"/>
                </a:lnTo>
                <a:lnTo>
                  <a:pt x="195" y="19"/>
                </a:lnTo>
                <a:lnTo>
                  <a:pt x="179" y="23"/>
                </a:lnTo>
                <a:lnTo>
                  <a:pt x="162" y="26"/>
                </a:lnTo>
                <a:lnTo>
                  <a:pt x="147" y="30"/>
                </a:lnTo>
                <a:lnTo>
                  <a:pt x="132" y="34"/>
                </a:lnTo>
                <a:lnTo>
                  <a:pt x="119" y="39"/>
                </a:lnTo>
                <a:lnTo>
                  <a:pt x="105" y="44"/>
                </a:lnTo>
                <a:lnTo>
                  <a:pt x="93" y="48"/>
                </a:lnTo>
                <a:lnTo>
                  <a:pt x="81" y="53"/>
                </a:lnTo>
                <a:lnTo>
                  <a:pt x="69" y="59"/>
                </a:lnTo>
                <a:lnTo>
                  <a:pt x="59" y="64"/>
                </a:lnTo>
                <a:lnTo>
                  <a:pt x="49" y="69"/>
                </a:lnTo>
                <a:lnTo>
                  <a:pt x="40" y="75"/>
                </a:lnTo>
                <a:lnTo>
                  <a:pt x="32" y="81"/>
                </a:lnTo>
                <a:lnTo>
                  <a:pt x="25" y="87"/>
                </a:lnTo>
                <a:lnTo>
                  <a:pt x="18" y="94"/>
                </a:lnTo>
                <a:lnTo>
                  <a:pt x="13" y="99"/>
                </a:lnTo>
                <a:lnTo>
                  <a:pt x="8" y="106"/>
                </a:lnTo>
                <a:lnTo>
                  <a:pt x="5" y="113"/>
                </a:lnTo>
                <a:lnTo>
                  <a:pt x="2" y="119"/>
                </a:lnTo>
                <a:lnTo>
                  <a:pt x="1" y="126"/>
                </a:lnTo>
                <a:lnTo>
                  <a:pt x="0" y="133"/>
                </a:lnTo>
                <a:lnTo>
                  <a:pt x="1" y="140"/>
                </a:lnTo>
                <a:lnTo>
                  <a:pt x="2" y="147"/>
                </a:lnTo>
                <a:lnTo>
                  <a:pt x="5" y="153"/>
                </a:lnTo>
                <a:lnTo>
                  <a:pt x="8" y="160"/>
                </a:lnTo>
                <a:lnTo>
                  <a:pt x="13" y="166"/>
                </a:lnTo>
                <a:lnTo>
                  <a:pt x="18" y="173"/>
                </a:lnTo>
                <a:lnTo>
                  <a:pt x="25" y="179"/>
                </a:lnTo>
                <a:lnTo>
                  <a:pt x="32" y="185"/>
                </a:lnTo>
                <a:lnTo>
                  <a:pt x="40" y="190"/>
                </a:lnTo>
                <a:lnTo>
                  <a:pt x="49" y="196"/>
                </a:lnTo>
                <a:lnTo>
                  <a:pt x="59" y="202"/>
                </a:lnTo>
                <a:lnTo>
                  <a:pt x="69" y="207"/>
                </a:lnTo>
                <a:lnTo>
                  <a:pt x="81" y="212"/>
                </a:lnTo>
                <a:lnTo>
                  <a:pt x="93" y="218"/>
                </a:lnTo>
                <a:lnTo>
                  <a:pt x="105" y="222"/>
                </a:lnTo>
                <a:lnTo>
                  <a:pt x="119" y="227"/>
                </a:lnTo>
                <a:lnTo>
                  <a:pt x="132" y="231"/>
                </a:lnTo>
                <a:lnTo>
                  <a:pt x="147" y="235"/>
                </a:lnTo>
                <a:lnTo>
                  <a:pt x="162" y="239"/>
                </a:lnTo>
                <a:lnTo>
                  <a:pt x="179" y="243"/>
                </a:lnTo>
                <a:lnTo>
                  <a:pt x="195" y="247"/>
                </a:lnTo>
                <a:lnTo>
                  <a:pt x="212" y="250"/>
                </a:lnTo>
                <a:lnTo>
                  <a:pt x="229" y="253"/>
                </a:lnTo>
                <a:lnTo>
                  <a:pt x="247" y="256"/>
                </a:lnTo>
                <a:lnTo>
                  <a:pt x="266" y="258"/>
                </a:lnTo>
                <a:lnTo>
                  <a:pt x="285" y="260"/>
                </a:lnTo>
                <a:lnTo>
                  <a:pt x="304" y="262"/>
                </a:lnTo>
                <a:lnTo>
                  <a:pt x="323" y="263"/>
                </a:lnTo>
                <a:lnTo>
                  <a:pt x="343" y="264"/>
                </a:lnTo>
                <a:lnTo>
                  <a:pt x="363" y="265"/>
                </a:lnTo>
                <a:lnTo>
                  <a:pt x="384" y="266"/>
                </a:lnTo>
                <a:lnTo>
                  <a:pt x="405" y="266"/>
                </a:lnTo>
              </a:path>
            </a:pathLst>
          </a:custGeom>
          <a:solidFill>
            <a:srgbClr val="99CC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0" name="Freeform 22"/>
          <p:cNvSpPr>
            <a:spLocks/>
          </p:cNvSpPr>
          <p:nvPr/>
        </p:nvSpPr>
        <p:spPr bwMode="auto">
          <a:xfrm>
            <a:off x="3243263" y="1362075"/>
            <a:ext cx="1287462" cy="423863"/>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5" y="266"/>
                </a:moveTo>
                <a:lnTo>
                  <a:pt x="425" y="266"/>
                </a:lnTo>
                <a:lnTo>
                  <a:pt x="446" y="265"/>
                </a:lnTo>
                <a:lnTo>
                  <a:pt x="466" y="264"/>
                </a:lnTo>
                <a:lnTo>
                  <a:pt x="486" y="263"/>
                </a:lnTo>
                <a:lnTo>
                  <a:pt x="506" y="262"/>
                </a:lnTo>
                <a:lnTo>
                  <a:pt x="525" y="260"/>
                </a:lnTo>
                <a:lnTo>
                  <a:pt x="544" y="258"/>
                </a:lnTo>
                <a:lnTo>
                  <a:pt x="562" y="256"/>
                </a:lnTo>
                <a:lnTo>
                  <a:pt x="580" y="253"/>
                </a:lnTo>
                <a:lnTo>
                  <a:pt x="598" y="250"/>
                </a:lnTo>
                <a:lnTo>
                  <a:pt x="614" y="247"/>
                </a:lnTo>
                <a:lnTo>
                  <a:pt x="631" y="243"/>
                </a:lnTo>
                <a:lnTo>
                  <a:pt x="647" y="239"/>
                </a:lnTo>
                <a:lnTo>
                  <a:pt x="662" y="235"/>
                </a:lnTo>
                <a:lnTo>
                  <a:pt x="677" y="231"/>
                </a:lnTo>
                <a:lnTo>
                  <a:pt x="691" y="227"/>
                </a:lnTo>
                <a:lnTo>
                  <a:pt x="704" y="222"/>
                </a:lnTo>
                <a:lnTo>
                  <a:pt x="717" y="218"/>
                </a:lnTo>
                <a:lnTo>
                  <a:pt x="729" y="212"/>
                </a:lnTo>
                <a:lnTo>
                  <a:pt x="740" y="207"/>
                </a:lnTo>
                <a:lnTo>
                  <a:pt x="751" y="202"/>
                </a:lnTo>
                <a:lnTo>
                  <a:pt x="761" y="196"/>
                </a:lnTo>
                <a:lnTo>
                  <a:pt x="770" y="190"/>
                </a:lnTo>
                <a:lnTo>
                  <a:pt x="778" y="185"/>
                </a:lnTo>
                <a:lnTo>
                  <a:pt x="785" y="179"/>
                </a:lnTo>
                <a:lnTo>
                  <a:pt x="791" y="173"/>
                </a:lnTo>
                <a:lnTo>
                  <a:pt x="797" y="166"/>
                </a:lnTo>
                <a:lnTo>
                  <a:pt x="801" y="160"/>
                </a:lnTo>
                <a:lnTo>
                  <a:pt x="805" y="153"/>
                </a:lnTo>
                <a:lnTo>
                  <a:pt x="807" y="147"/>
                </a:lnTo>
                <a:lnTo>
                  <a:pt x="809" y="140"/>
                </a:lnTo>
                <a:lnTo>
                  <a:pt x="810" y="133"/>
                </a:lnTo>
                <a:lnTo>
                  <a:pt x="809" y="126"/>
                </a:lnTo>
                <a:lnTo>
                  <a:pt x="807" y="119"/>
                </a:lnTo>
                <a:lnTo>
                  <a:pt x="805" y="113"/>
                </a:lnTo>
                <a:lnTo>
                  <a:pt x="801" y="106"/>
                </a:lnTo>
                <a:lnTo>
                  <a:pt x="797" y="99"/>
                </a:lnTo>
                <a:lnTo>
                  <a:pt x="791" y="94"/>
                </a:lnTo>
                <a:lnTo>
                  <a:pt x="785" y="87"/>
                </a:lnTo>
                <a:lnTo>
                  <a:pt x="778" y="81"/>
                </a:lnTo>
                <a:lnTo>
                  <a:pt x="770" y="75"/>
                </a:lnTo>
                <a:lnTo>
                  <a:pt x="761" y="69"/>
                </a:lnTo>
                <a:lnTo>
                  <a:pt x="751" y="64"/>
                </a:lnTo>
                <a:lnTo>
                  <a:pt x="740" y="59"/>
                </a:lnTo>
                <a:lnTo>
                  <a:pt x="729" y="53"/>
                </a:lnTo>
                <a:lnTo>
                  <a:pt x="717" y="48"/>
                </a:lnTo>
                <a:lnTo>
                  <a:pt x="704" y="44"/>
                </a:lnTo>
                <a:lnTo>
                  <a:pt x="691" y="39"/>
                </a:lnTo>
                <a:lnTo>
                  <a:pt x="677" y="34"/>
                </a:lnTo>
                <a:lnTo>
                  <a:pt x="662" y="30"/>
                </a:lnTo>
                <a:lnTo>
                  <a:pt x="647" y="26"/>
                </a:lnTo>
                <a:lnTo>
                  <a:pt x="631" y="23"/>
                </a:lnTo>
                <a:lnTo>
                  <a:pt x="614" y="19"/>
                </a:lnTo>
                <a:lnTo>
                  <a:pt x="598" y="16"/>
                </a:lnTo>
                <a:lnTo>
                  <a:pt x="580" y="13"/>
                </a:lnTo>
                <a:lnTo>
                  <a:pt x="562" y="10"/>
                </a:lnTo>
                <a:lnTo>
                  <a:pt x="544" y="8"/>
                </a:lnTo>
                <a:lnTo>
                  <a:pt x="525" y="6"/>
                </a:lnTo>
                <a:lnTo>
                  <a:pt x="506" y="4"/>
                </a:lnTo>
                <a:lnTo>
                  <a:pt x="486" y="3"/>
                </a:lnTo>
                <a:lnTo>
                  <a:pt x="466" y="1"/>
                </a:lnTo>
                <a:lnTo>
                  <a:pt x="446" y="0"/>
                </a:lnTo>
                <a:lnTo>
                  <a:pt x="425" y="0"/>
                </a:lnTo>
                <a:lnTo>
                  <a:pt x="405" y="0"/>
                </a:lnTo>
                <a:lnTo>
                  <a:pt x="384" y="0"/>
                </a:lnTo>
                <a:lnTo>
                  <a:pt x="363" y="0"/>
                </a:lnTo>
                <a:lnTo>
                  <a:pt x="343" y="1"/>
                </a:lnTo>
                <a:lnTo>
                  <a:pt x="323" y="3"/>
                </a:lnTo>
                <a:lnTo>
                  <a:pt x="303" y="4"/>
                </a:lnTo>
                <a:lnTo>
                  <a:pt x="284" y="6"/>
                </a:lnTo>
                <a:lnTo>
                  <a:pt x="266" y="8"/>
                </a:lnTo>
                <a:lnTo>
                  <a:pt x="247" y="10"/>
                </a:lnTo>
                <a:lnTo>
                  <a:pt x="229" y="13"/>
                </a:lnTo>
                <a:lnTo>
                  <a:pt x="212" y="16"/>
                </a:lnTo>
                <a:lnTo>
                  <a:pt x="195" y="19"/>
                </a:lnTo>
                <a:lnTo>
                  <a:pt x="178" y="23"/>
                </a:lnTo>
                <a:lnTo>
                  <a:pt x="163" y="26"/>
                </a:lnTo>
                <a:lnTo>
                  <a:pt x="147" y="30"/>
                </a:lnTo>
                <a:lnTo>
                  <a:pt x="133" y="34"/>
                </a:lnTo>
                <a:lnTo>
                  <a:pt x="119" y="39"/>
                </a:lnTo>
                <a:lnTo>
                  <a:pt x="105" y="44"/>
                </a:lnTo>
                <a:lnTo>
                  <a:pt x="92" y="48"/>
                </a:lnTo>
                <a:lnTo>
                  <a:pt x="80" y="53"/>
                </a:lnTo>
                <a:lnTo>
                  <a:pt x="69" y="59"/>
                </a:lnTo>
                <a:lnTo>
                  <a:pt x="59" y="64"/>
                </a:lnTo>
                <a:lnTo>
                  <a:pt x="49" y="69"/>
                </a:lnTo>
                <a:lnTo>
                  <a:pt x="40" y="75"/>
                </a:lnTo>
                <a:lnTo>
                  <a:pt x="32" y="81"/>
                </a:lnTo>
                <a:lnTo>
                  <a:pt x="25" y="87"/>
                </a:lnTo>
                <a:lnTo>
                  <a:pt x="19" y="94"/>
                </a:lnTo>
                <a:lnTo>
                  <a:pt x="13" y="99"/>
                </a:lnTo>
                <a:lnTo>
                  <a:pt x="8" y="106"/>
                </a:lnTo>
                <a:lnTo>
                  <a:pt x="5" y="113"/>
                </a:lnTo>
                <a:lnTo>
                  <a:pt x="2" y="119"/>
                </a:lnTo>
                <a:lnTo>
                  <a:pt x="1" y="126"/>
                </a:lnTo>
                <a:lnTo>
                  <a:pt x="0" y="133"/>
                </a:lnTo>
                <a:lnTo>
                  <a:pt x="1" y="140"/>
                </a:lnTo>
                <a:lnTo>
                  <a:pt x="2" y="147"/>
                </a:lnTo>
                <a:lnTo>
                  <a:pt x="5" y="153"/>
                </a:lnTo>
                <a:lnTo>
                  <a:pt x="8" y="160"/>
                </a:lnTo>
                <a:lnTo>
                  <a:pt x="13" y="166"/>
                </a:lnTo>
                <a:lnTo>
                  <a:pt x="19" y="173"/>
                </a:lnTo>
                <a:lnTo>
                  <a:pt x="25" y="179"/>
                </a:lnTo>
                <a:lnTo>
                  <a:pt x="32" y="185"/>
                </a:lnTo>
                <a:lnTo>
                  <a:pt x="40" y="190"/>
                </a:lnTo>
                <a:lnTo>
                  <a:pt x="49" y="196"/>
                </a:lnTo>
                <a:lnTo>
                  <a:pt x="59" y="202"/>
                </a:lnTo>
                <a:lnTo>
                  <a:pt x="69" y="207"/>
                </a:lnTo>
                <a:lnTo>
                  <a:pt x="80" y="212"/>
                </a:lnTo>
                <a:lnTo>
                  <a:pt x="92" y="218"/>
                </a:lnTo>
                <a:lnTo>
                  <a:pt x="105" y="222"/>
                </a:lnTo>
                <a:lnTo>
                  <a:pt x="119" y="227"/>
                </a:lnTo>
                <a:lnTo>
                  <a:pt x="133" y="231"/>
                </a:lnTo>
                <a:lnTo>
                  <a:pt x="147" y="235"/>
                </a:lnTo>
                <a:lnTo>
                  <a:pt x="163" y="239"/>
                </a:lnTo>
                <a:lnTo>
                  <a:pt x="178" y="243"/>
                </a:lnTo>
                <a:lnTo>
                  <a:pt x="195" y="247"/>
                </a:lnTo>
                <a:lnTo>
                  <a:pt x="212" y="250"/>
                </a:lnTo>
                <a:lnTo>
                  <a:pt x="229" y="253"/>
                </a:lnTo>
                <a:lnTo>
                  <a:pt x="247" y="256"/>
                </a:lnTo>
                <a:lnTo>
                  <a:pt x="266" y="258"/>
                </a:lnTo>
                <a:lnTo>
                  <a:pt x="284" y="260"/>
                </a:lnTo>
                <a:lnTo>
                  <a:pt x="303" y="262"/>
                </a:lnTo>
                <a:lnTo>
                  <a:pt x="323" y="263"/>
                </a:lnTo>
                <a:lnTo>
                  <a:pt x="343" y="264"/>
                </a:lnTo>
                <a:lnTo>
                  <a:pt x="363" y="265"/>
                </a:lnTo>
                <a:lnTo>
                  <a:pt x="384" y="266"/>
                </a:lnTo>
                <a:lnTo>
                  <a:pt x="405" y="266"/>
                </a:lnTo>
              </a:path>
            </a:pathLst>
          </a:custGeom>
          <a:solidFill>
            <a:srgbClr val="7FBF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1" name="Freeform 23"/>
          <p:cNvSpPr>
            <a:spLocks/>
          </p:cNvSpPr>
          <p:nvPr/>
        </p:nvSpPr>
        <p:spPr bwMode="auto">
          <a:xfrm>
            <a:off x="4640263" y="13620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5"/>
                </a:lnTo>
                <a:lnTo>
                  <a:pt x="466" y="264"/>
                </a:lnTo>
                <a:lnTo>
                  <a:pt x="487" y="263"/>
                </a:lnTo>
                <a:lnTo>
                  <a:pt x="506" y="262"/>
                </a:lnTo>
                <a:lnTo>
                  <a:pt x="525" y="260"/>
                </a:lnTo>
                <a:lnTo>
                  <a:pt x="544" y="258"/>
                </a:lnTo>
                <a:lnTo>
                  <a:pt x="562" y="256"/>
                </a:lnTo>
                <a:lnTo>
                  <a:pt x="580" y="253"/>
                </a:lnTo>
                <a:lnTo>
                  <a:pt x="598" y="250"/>
                </a:lnTo>
                <a:lnTo>
                  <a:pt x="615" y="247"/>
                </a:lnTo>
                <a:lnTo>
                  <a:pt x="631" y="243"/>
                </a:lnTo>
                <a:lnTo>
                  <a:pt x="647" y="239"/>
                </a:lnTo>
                <a:lnTo>
                  <a:pt x="662" y="235"/>
                </a:lnTo>
                <a:lnTo>
                  <a:pt x="677" y="231"/>
                </a:lnTo>
                <a:lnTo>
                  <a:pt x="691" y="227"/>
                </a:lnTo>
                <a:lnTo>
                  <a:pt x="704" y="222"/>
                </a:lnTo>
                <a:lnTo>
                  <a:pt x="717" y="218"/>
                </a:lnTo>
                <a:lnTo>
                  <a:pt x="729" y="212"/>
                </a:lnTo>
                <a:lnTo>
                  <a:pt x="740" y="207"/>
                </a:lnTo>
                <a:lnTo>
                  <a:pt x="750" y="202"/>
                </a:lnTo>
                <a:lnTo>
                  <a:pt x="760" y="196"/>
                </a:lnTo>
                <a:lnTo>
                  <a:pt x="769" y="190"/>
                </a:lnTo>
                <a:lnTo>
                  <a:pt x="778" y="185"/>
                </a:lnTo>
                <a:lnTo>
                  <a:pt x="784" y="179"/>
                </a:lnTo>
                <a:lnTo>
                  <a:pt x="791" y="173"/>
                </a:lnTo>
                <a:lnTo>
                  <a:pt x="797" y="166"/>
                </a:lnTo>
                <a:lnTo>
                  <a:pt x="801" y="160"/>
                </a:lnTo>
                <a:lnTo>
                  <a:pt x="805" y="153"/>
                </a:lnTo>
                <a:lnTo>
                  <a:pt x="807" y="147"/>
                </a:lnTo>
                <a:lnTo>
                  <a:pt x="809" y="140"/>
                </a:lnTo>
                <a:lnTo>
                  <a:pt x="809" y="133"/>
                </a:lnTo>
                <a:lnTo>
                  <a:pt x="809" y="126"/>
                </a:lnTo>
                <a:lnTo>
                  <a:pt x="807" y="119"/>
                </a:lnTo>
                <a:lnTo>
                  <a:pt x="805" y="113"/>
                </a:lnTo>
                <a:lnTo>
                  <a:pt x="801" y="106"/>
                </a:lnTo>
                <a:lnTo>
                  <a:pt x="797" y="99"/>
                </a:lnTo>
                <a:lnTo>
                  <a:pt x="791" y="94"/>
                </a:lnTo>
                <a:lnTo>
                  <a:pt x="784" y="87"/>
                </a:lnTo>
                <a:lnTo>
                  <a:pt x="778" y="81"/>
                </a:lnTo>
                <a:lnTo>
                  <a:pt x="769" y="75"/>
                </a:lnTo>
                <a:lnTo>
                  <a:pt x="760" y="69"/>
                </a:lnTo>
                <a:lnTo>
                  <a:pt x="750" y="64"/>
                </a:lnTo>
                <a:lnTo>
                  <a:pt x="740" y="59"/>
                </a:lnTo>
                <a:lnTo>
                  <a:pt x="729" y="53"/>
                </a:lnTo>
                <a:lnTo>
                  <a:pt x="717" y="48"/>
                </a:lnTo>
                <a:lnTo>
                  <a:pt x="704" y="44"/>
                </a:lnTo>
                <a:lnTo>
                  <a:pt x="691" y="39"/>
                </a:lnTo>
                <a:lnTo>
                  <a:pt x="677" y="34"/>
                </a:lnTo>
                <a:lnTo>
                  <a:pt x="662" y="30"/>
                </a:lnTo>
                <a:lnTo>
                  <a:pt x="647" y="26"/>
                </a:lnTo>
                <a:lnTo>
                  <a:pt x="631" y="23"/>
                </a:lnTo>
                <a:lnTo>
                  <a:pt x="615" y="19"/>
                </a:lnTo>
                <a:lnTo>
                  <a:pt x="598" y="16"/>
                </a:lnTo>
                <a:lnTo>
                  <a:pt x="580" y="13"/>
                </a:lnTo>
                <a:lnTo>
                  <a:pt x="562" y="10"/>
                </a:lnTo>
                <a:lnTo>
                  <a:pt x="544" y="8"/>
                </a:lnTo>
                <a:lnTo>
                  <a:pt x="525" y="6"/>
                </a:lnTo>
                <a:lnTo>
                  <a:pt x="506" y="4"/>
                </a:lnTo>
                <a:lnTo>
                  <a:pt x="487" y="3"/>
                </a:lnTo>
                <a:lnTo>
                  <a:pt x="466" y="1"/>
                </a:lnTo>
                <a:lnTo>
                  <a:pt x="446" y="0"/>
                </a:lnTo>
                <a:lnTo>
                  <a:pt x="426" y="0"/>
                </a:lnTo>
                <a:lnTo>
                  <a:pt x="405" y="0"/>
                </a:lnTo>
                <a:lnTo>
                  <a:pt x="384" y="0"/>
                </a:lnTo>
                <a:lnTo>
                  <a:pt x="363" y="0"/>
                </a:lnTo>
                <a:lnTo>
                  <a:pt x="343" y="1"/>
                </a:lnTo>
                <a:lnTo>
                  <a:pt x="323" y="3"/>
                </a:lnTo>
                <a:lnTo>
                  <a:pt x="303" y="4"/>
                </a:lnTo>
                <a:lnTo>
                  <a:pt x="284" y="6"/>
                </a:lnTo>
                <a:lnTo>
                  <a:pt x="265" y="8"/>
                </a:lnTo>
                <a:lnTo>
                  <a:pt x="247" y="10"/>
                </a:lnTo>
                <a:lnTo>
                  <a:pt x="229" y="13"/>
                </a:lnTo>
                <a:lnTo>
                  <a:pt x="212" y="16"/>
                </a:lnTo>
                <a:lnTo>
                  <a:pt x="195" y="19"/>
                </a:lnTo>
                <a:lnTo>
                  <a:pt x="178" y="23"/>
                </a:lnTo>
                <a:lnTo>
                  <a:pt x="162" y="26"/>
                </a:lnTo>
                <a:lnTo>
                  <a:pt x="147" y="30"/>
                </a:lnTo>
                <a:lnTo>
                  <a:pt x="132" y="34"/>
                </a:lnTo>
                <a:lnTo>
                  <a:pt x="118" y="39"/>
                </a:lnTo>
                <a:lnTo>
                  <a:pt x="105" y="44"/>
                </a:lnTo>
                <a:lnTo>
                  <a:pt x="93" y="48"/>
                </a:lnTo>
                <a:lnTo>
                  <a:pt x="80" y="53"/>
                </a:lnTo>
                <a:lnTo>
                  <a:pt x="69" y="59"/>
                </a:lnTo>
                <a:lnTo>
                  <a:pt x="59" y="64"/>
                </a:lnTo>
                <a:lnTo>
                  <a:pt x="49" y="69"/>
                </a:lnTo>
                <a:lnTo>
                  <a:pt x="40" y="75"/>
                </a:lnTo>
                <a:lnTo>
                  <a:pt x="32" y="81"/>
                </a:lnTo>
                <a:lnTo>
                  <a:pt x="25" y="87"/>
                </a:lnTo>
                <a:lnTo>
                  <a:pt x="18" y="94"/>
                </a:lnTo>
                <a:lnTo>
                  <a:pt x="12" y="99"/>
                </a:lnTo>
                <a:lnTo>
                  <a:pt x="8" y="106"/>
                </a:lnTo>
                <a:lnTo>
                  <a:pt x="4" y="113"/>
                </a:lnTo>
                <a:lnTo>
                  <a:pt x="2" y="119"/>
                </a:lnTo>
                <a:lnTo>
                  <a:pt x="0" y="126"/>
                </a:lnTo>
                <a:lnTo>
                  <a:pt x="0" y="133"/>
                </a:lnTo>
                <a:lnTo>
                  <a:pt x="0" y="140"/>
                </a:lnTo>
                <a:lnTo>
                  <a:pt x="2" y="147"/>
                </a:lnTo>
                <a:lnTo>
                  <a:pt x="4" y="153"/>
                </a:lnTo>
                <a:lnTo>
                  <a:pt x="8" y="160"/>
                </a:lnTo>
                <a:lnTo>
                  <a:pt x="12" y="166"/>
                </a:lnTo>
                <a:lnTo>
                  <a:pt x="18" y="173"/>
                </a:lnTo>
                <a:lnTo>
                  <a:pt x="25" y="179"/>
                </a:lnTo>
                <a:lnTo>
                  <a:pt x="32" y="185"/>
                </a:lnTo>
                <a:lnTo>
                  <a:pt x="40" y="190"/>
                </a:lnTo>
                <a:lnTo>
                  <a:pt x="49" y="196"/>
                </a:lnTo>
                <a:lnTo>
                  <a:pt x="59" y="202"/>
                </a:lnTo>
                <a:lnTo>
                  <a:pt x="69" y="207"/>
                </a:lnTo>
                <a:lnTo>
                  <a:pt x="80" y="212"/>
                </a:lnTo>
                <a:lnTo>
                  <a:pt x="93" y="218"/>
                </a:lnTo>
                <a:lnTo>
                  <a:pt x="105" y="222"/>
                </a:lnTo>
                <a:lnTo>
                  <a:pt x="118" y="227"/>
                </a:lnTo>
                <a:lnTo>
                  <a:pt x="132" y="231"/>
                </a:lnTo>
                <a:lnTo>
                  <a:pt x="147" y="235"/>
                </a:lnTo>
                <a:lnTo>
                  <a:pt x="162" y="239"/>
                </a:lnTo>
                <a:lnTo>
                  <a:pt x="178" y="243"/>
                </a:lnTo>
                <a:lnTo>
                  <a:pt x="195" y="247"/>
                </a:lnTo>
                <a:lnTo>
                  <a:pt x="212" y="250"/>
                </a:lnTo>
                <a:lnTo>
                  <a:pt x="229" y="253"/>
                </a:lnTo>
                <a:lnTo>
                  <a:pt x="247" y="256"/>
                </a:lnTo>
                <a:lnTo>
                  <a:pt x="265" y="258"/>
                </a:lnTo>
                <a:lnTo>
                  <a:pt x="284" y="260"/>
                </a:lnTo>
                <a:lnTo>
                  <a:pt x="303" y="262"/>
                </a:lnTo>
                <a:lnTo>
                  <a:pt x="323" y="263"/>
                </a:lnTo>
                <a:lnTo>
                  <a:pt x="343" y="264"/>
                </a:lnTo>
                <a:lnTo>
                  <a:pt x="363" y="265"/>
                </a:lnTo>
                <a:lnTo>
                  <a:pt x="384" y="266"/>
                </a:lnTo>
                <a:lnTo>
                  <a:pt x="405" y="266"/>
                </a:lnTo>
              </a:path>
            </a:pathLst>
          </a:custGeom>
          <a:solidFill>
            <a:srgbClr val="66B2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2" name="Freeform 24"/>
          <p:cNvSpPr>
            <a:spLocks/>
          </p:cNvSpPr>
          <p:nvPr/>
        </p:nvSpPr>
        <p:spPr bwMode="auto">
          <a:xfrm>
            <a:off x="6037263" y="1362075"/>
            <a:ext cx="1287462" cy="423863"/>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6" y="266"/>
                </a:moveTo>
                <a:lnTo>
                  <a:pt x="426" y="266"/>
                </a:lnTo>
                <a:lnTo>
                  <a:pt x="447" y="265"/>
                </a:lnTo>
                <a:lnTo>
                  <a:pt x="467" y="264"/>
                </a:lnTo>
                <a:lnTo>
                  <a:pt x="487" y="263"/>
                </a:lnTo>
                <a:lnTo>
                  <a:pt x="507" y="262"/>
                </a:lnTo>
                <a:lnTo>
                  <a:pt x="526" y="260"/>
                </a:lnTo>
                <a:lnTo>
                  <a:pt x="544" y="258"/>
                </a:lnTo>
                <a:lnTo>
                  <a:pt x="563" y="256"/>
                </a:lnTo>
                <a:lnTo>
                  <a:pt x="581" y="253"/>
                </a:lnTo>
                <a:lnTo>
                  <a:pt x="599" y="250"/>
                </a:lnTo>
                <a:lnTo>
                  <a:pt x="615" y="247"/>
                </a:lnTo>
                <a:lnTo>
                  <a:pt x="632" y="243"/>
                </a:lnTo>
                <a:lnTo>
                  <a:pt x="648" y="239"/>
                </a:lnTo>
                <a:lnTo>
                  <a:pt x="663" y="235"/>
                </a:lnTo>
                <a:lnTo>
                  <a:pt x="677" y="231"/>
                </a:lnTo>
                <a:lnTo>
                  <a:pt x="692" y="227"/>
                </a:lnTo>
                <a:lnTo>
                  <a:pt x="705" y="222"/>
                </a:lnTo>
                <a:lnTo>
                  <a:pt x="718" y="218"/>
                </a:lnTo>
                <a:lnTo>
                  <a:pt x="730" y="212"/>
                </a:lnTo>
                <a:lnTo>
                  <a:pt x="741" y="207"/>
                </a:lnTo>
                <a:lnTo>
                  <a:pt x="751" y="202"/>
                </a:lnTo>
                <a:lnTo>
                  <a:pt x="761" y="196"/>
                </a:lnTo>
                <a:lnTo>
                  <a:pt x="770" y="190"/>
                </a:lnTo>
                <a:lnTo>
                  <a:pt x="778" y="185"/>
                </a:lnTo>
                <a:lnTo>
                  <a:pt x="785" y="179"/>
                </a:lnTo>
                <a:lnTo>
                  <a:pt x="792" y="173"/>
                </a:lnTo>
                <a:lnTo>
                  <a:pt x="797" y="166"/>
                </a:lnTo>
                <a:lnTo>
                  <a:pt x="802" y="160"/>
                </a:lnTo>
                <a:lnTo>
                  <a:pt x="805" y="153"/>
                </a:lnTo>
                <a:lnTo>
                  <a:pt x="808" y="147"/>
                </a:lnTo>
                <a:lnTo>
                  <a:pt x="809" y="140"/>
                </a:lnTo>
                <a:lnTo>
                  <a:pt x="810" y="133"/>
                </a:lnTo>
                <a:lnTo>
                  <a:pt x="809" y="126"/>
                </a:lnTo>
                <a:lnTo>
                  <a:pt x="808" y="119"/>
                </a:lnTo>
                <a:lnTo>
                  <a:pt x="805" y="113"/>
                </a:lnTo>
                <a:lnTo>
                  <a:pt x="802" y="106"/>
                </a:lnTo>
                <a:lnTo>
                  <a:pt x="797" y="99"/>
                </a:lnTo>
                <a:lnTo>
                  <a:pt x="792" y="94"/>
                </a:lnTo>
                <a:lnTo>
                  <a:pt x="785" y="87"/>
                </a:lnTo>
                <a:lnTo>
                  <a:pt x="778" y="81"/>
                </a:lnTo>
                <a:lnTo>
                  <a:pt x="770" y="75"/>
                </a:lnTo>
                <a:lnTo>
                  <a:pt x="761" y="69"/>
                </a:lnTo>
                <a:lnTo>
                  <a:pt x="751" y="64"/>
                </a:lnTo>
                <a:lnTo>
                  <a:pt x="741" y="59"/>
                </a:lnTo>
                <a:lnTo>
                  <a:pt x="730" y="53"/>
                </a:lnTo>
                <a:lnTo>
                  <a:pt x="718" y="48"/>
                </a:lnTo>
                <a:lnTo>
                  <a:pt x="705" y="44"/>
                </a:lnTo>
                <a:lnTo>
                  <a:pt x="692" y="39"/>
                </a:lnTo>
                <a:lnTo>
                  <a:pt x="677" y="34"/>
                </a:lnTo>
                <a:lnTo>
                  <a:pt x="663" y="30"/>
                </a:lnTo>
                <a:lnTo>
                  <a:pt x="648" y="26"/>
                </a:lnTo>
                <a:lnTo>
                  <a:pt x="632" y="23"/>
                </a:lnTo>
                <a:lnTo>
                  <a:pt x="615" y="19"/>
                </a:lnTo>
                <a:lnTo>
                  <a:pt x="599" y="16"/>
                </a:lnTo>
                <a:lnTo>
                  <a:pt x="581" y="13"/>
                </a:lnTo>
                <a:lnTo>
                  <a:pt x="563" y="10"/>
                </a:lnTo>
                <a:lnTo>
                  <a:pt x="544" y="8"/>
                </a:lnTo>
                <a:lnTo>
                  <a:pt x="526" y="6"/>
                </a:lnTo>
                <a:lnTo>
                  <a:pt x="507" y="4"/>
                </a:lnTo>
                <a:lnTo>
                  <a:pt x="487" y="3"/>
                </a:lnTo>
                <a:lnTo>
                  <a:pt x="467" y="1"/>
                </a:lnTo>
                <a:lnTo>
                  <a:pt x="447" y="0"/>
                </a:lnTo>
                <a:lnTo>
                  <a:pt x="426" y="0"/>
                </a:lnTo>
                <a:lnTo>
                  <a:pt x="406" y="0"/>
                </a:lnTo>
                <a:lnTo>
                  <a:pt x="384" y="0"/>
                </a:lnTo>
                <a:lnTo>
                  <a:pt x="364" y="0"/>
                </a:lnTo>
                <a:lnTo>
                  <a:pt x="343" y="1"/>
                </a:lnTo>
                <a:lnTo>
                  <a:pt x="323" y="3"/>
                </a:lnTo>
                <a:lnTo>
                  <a:pt x="304" y="4"/>
                </a:lnTo>
                <a:lnTo>
                  <a:pt x="285" y="6"/>
                </a:lnTo>
                <a:lnTo>
                  <a:pt x="266" y="8"/>
                </a:lnTo>
                <a:lnTo>
                  <a:pt x="247" y="10"/>
                </a:lnTo>
                <a:lnTo>
                  <a:pt x="229" y="13"/>
                </a:lnTo>
                <a:lnTo>
                  <a:pt x="212" y="16"/>
                </a:lnTo>
                <a:lnTo>
                  <a:pt x="195" y="19"/>
                </a:lnTo>
                <a:lnTo>
                  <a:pt x="179" y="23"/>
                </a:lnTo>
                <a:lnTo>
                  <a:pt x="163" y="26"/>
                </a:lnTo>
                <a:lnTo>
                  <a:pt x="148" y="30"/>
                </a:lnTo>
                <a:lnTo>
                  <a:pt x="133" y="34"/>
                </a:lnTo>
                <a:lnTo>
                  <a:pt x="119" y="39"/>
                </a:lnTo>
                <a:lnTo>
                  <a:pt x="106" y="44"/>
                </a:lnTo>
                <a:lnTo>
                  <a:pt x="93" y="48"/>
                </a:lnTo>
                <a:lnTo>
                  <a:pt x="81" y="53"/>
                </a:lnTo>
                <a:lnTo>
                  <a:pt x="69" y="59"/>
                </a:lnTo>
                <a:lnTo>
                  <a:pt x="59" y="64"/>
                </a:lnTo>
                <a:lnTo>
                  <a:pt x="49" y="69"/>
                </a:lnTo>
                <a:lnTo>
                  <a:pt x="40" y="75"/>
                </a:lnTo>
                <a:lnTo>
                  <a:pt x="32" y="81"/>
                </a:lnTo>
                <a:lnTo>
                  <a:pt x="25" y="87"/>
                </a:lnTo>
                <a:lnTo>
                  <a:pt x="19" y="94"/>
                </a:lnTo>
                <a:lnTo>
                  <a:pt x="13" y="99"/>
                </a:lnTo>
                <a:lnTo>
                  <a:pt x="8" y="106"/>
                </a:lnTo>
                <a:lnTo>
                  <a:pt x="5" y="113"/>
                </a:lnTo>
                <a:lnTo>
                  <a:pt x="2" y="119"/>
                </a:lnTo>
                <a:lnTo>
                  <a:pt x="1" y="126"/>
                </a:lnTo>
                <a:lnTo>
                  <a:pt x="0" y="133"/>
                </a:lnTo>
                <a:lnTo>
                  <a:pt x="1" y="140"/>
                </a:lnTo>
                <a:lnTo>
                  <a:pt x="2" y="147"/>
                </a:lnTo>
                <a:lnTo>
                  <a:pt x="5" y="153"/>
                </a:lnTo>
                <a:lnTo>
                  <a:pt x="8" y="160"/>
                </a:lnTo>
                <a:lnTo>
                  <a:pt x="13" y="166"/>
                </a:lnTo>
                <a:lnTo>
                  <a:pt x="19" y="173"/>
                </a:lnTo>
                <a:lnTo>
                  <a:pt x="25" y="179"/>
                </a:lnTo>
                <a:lnTo>
                  <a:pt x="32" y="185"/>
                </a:lnTo>
                <a:lnTo>
                  <a:pt x="40" y="190"/>
                </a:lnTo>
                <a:lnTo>
                  <a:pt x="49" y="196"/>
                </a:lnTo>
                <a:lnTo>
                  <a:pt x="59" y="202"/>
                </a:lnTo>
                <a:lnTo>
                  <a:pt x="69" y="207"/>
                </a:lnTo>
                <a:lnTo>
                  <a:pt x="81" y="212"/>
                </a:lnTo>
                <a:lnTo>
                  <a:pt x="93" y="218"/>
                </a:lnTo>
                <a:lnTo>
                  <a:pt x="106" y="222"/>
                </a:lnTo>
                <a:lnTo>
                  <a:pt x="119" y="227"/>
                </a:lnTo>
                <a:lnTo>
                  <a:pt x="133" y="231"/>
                </a:lnTo>
                <a:lnTo>
                  <a:pt x="148" y="235"/>
                </a:lnTo>
                <a:lnTo>
                  <a:pt x="163" y="239"/>
                </a:lnTo>
                <a:lnTo>
                  <a:pt x="179" y="243"/>
                </a:lnTo>
                <a:lnTo>
                  <a:pt x="195" y="247"/>
                </a:lnTo>
                <a:lnTo>
                  <a:pt x="212" y="250"/>
                </a:lnTo>
                <a:lnTo>
                  <a:pt x="229" y="253"/>
                </a:lnTo>
                <a:lnTo>
                  <a:pt x="247" y="256"/>
                </a:lnTo>
                <a:lnTo>
                  <a:pt x="266" y="258"/>
                </a:lnTo>
                <a:lnTo>
                  <a:pt x="285" y="260"/>
                </a:lnTo>
                <a:lnTo>
                  <a:pt x="304" y="262"/>
                </a:lnTo>
                <a:lnTo>
                  <a:pt x="323" y="263"/>
                </a:lnTo>
                <a:lnTo>
                  <a:pt x="343" y="264"/>
                </a:lnTo>
                <a:lnTo>
                  <a:pt x="364" y="265"/>
                </a:lnTo>
                <a:lnTo>
                  <a:pt x="384" y="266"/>
                </a:lnTo>
                <a:lnTo>
                  <a:pt x="406" y="266"/>
                </a:lnTo>
              </a:path>
            </a:pathLst>
          </a:custGeom>
          <a:solidFill>
            <a:srgbClr val="4CA6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3" name="Freeform 25"/>
          <p:cNvSpPr>
            <a:spLocks/>
          </p:cNvSpPr>
          <p:nvPr/>
        </p:nvSpPr>
        <p:spPr bwMode="auto">
          <a:xfrm>
            <a:off x="7435850" y="1362075"/>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0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4" y="266"/>
                </a:moveTo>
                <a:lnTo>
                  <a:pt x="425" y="266"/>
                </a:lnTo>
                <a:lnTo>
                  <a:pt x="446" y="265"/>
                </a:lnTo>
                <a:lnTo>
                  <a:pt x="466" y="264"/>
                </a:lnTo>
                <a:lnTo>
                  <a:pt x="486" y="263"/>
                </a:lnTo>
                <a:lnTo>
                  <a:pt x="506" y="262"/>
                </a:lnTo>
                <a:lnTo>
                  <a:pt x="525" y="260"/>
                </a:lnTo>
                <a:lnTo>
                  <a:pt x="544" y="258"/>
                </a:lnTo>
                <a:lnTo>
                  <a:pt x="562" y="256"/>
                </a:lnTo>
                <a:lnTo>
                  <a:pt x="580" y="253"/>
                </a:lnTo>
                <a:lnTo>
                  <a:pt x="597" y="250"/>
                </a:lnTo>
                <a:lnTo>
                  <a:pt x="614" y="247"/>
                </a:lnTo>
                <a:lnTo>
                  <a:pt x="631" y="243"/>
                </a:lnTo>
                <a:lnTo>
                  <a:pt x="647" y="239"/>
                </a:lnTo>
                <a:lnTo>
                  <a:pt x="662" y="235"/>
                </a:lnTo>
                <a:lnTo>
                  <a:pt x="677" y="231"/>
                </a:lnTo>
                <a:lnTo>
                  <a:pt x="691" y="227"/>
                </a:lnTo>
                <a:lnTo>
                  <a:pt x="704" y="222"/>
                </a:lnTo>
                <a:lnTo>
                  <a:pt x="716" y="218"/>
                </a:lnTo>
                <a:lnTo>
                  <a:pt x="729" y="212"/>
                </a:lnTo>
                <a:lnTo>
                  <a:pt x="740" y="207"/>
                </a:lnTo>
                <a:lnTo>
                  <a:pt x="750" y="202"/>
                </a:lnTo>
                <a:lnTo>
                  <a:pt x="760" y="196"/>
                </a:lnTo>
                <a:lnTo>
                  <a:pt x="769" y="190"/>
                </a:lnTo>
                <a:lnTo>
                  <a:pt x="778" y="185"/>
                </a:lnTo>
                <a:lnTo>
                  <a:pt x="784" y="179"/>
                </a:lnTo>
                <a:lnTo>
                  <a:pt x="791" y="173"/>
                </a:lnTo>
                <a:lnTo>
                  <a:pt x="797" y="166"/>
                </a:lnTo>
                <a:lnTo>
                  <a:pt x="801" y="160"/>
                </a:lnTo>
                <a:lnTo>
                  <a:pt x="805" y="153"/>
                </a:lnTo>
                <a:lnTo>
                  <a:pt x="807" y="147"/>
                </a:lnTo>
                <a:lnTo>
                  <a:pt x="809" y="140"/>
                </a:lnTo>
                <a:lnTo>
                  <a:pt x="809" y="133"/>
                </a:lnTo>
                <a:lnTo>
                  <a:pt x="809" y="126"/>
                </a:lnTo>
                <a:lnTo>
                  <a:pt x="807" y="119"/>
                </a:lnTo>
                <a:lnTo>
                  <a:pt x="805" y="113"/>
                </a:lnTo>
                <a:lnTo>
                  <a:pt x="801" y="106"/>
                </a:lnTo>
                <a:lnTo>
                  <a:pt x="797" y="99"/>
                </a:lnTo>
                <a:lnTo>
                  <a:pt x="791" y="94"/>
                </a:lnTo>
                <a:lnTo>
                  <a:pt x="784" y="87"/>
                </a:lnTo>
                <a:lnTo>
                  <a:pt x="778" y="81"/>
                </a:lnTo>
                <a:lnTo>
                  <a:pt x="769" y="75"/>
                </a:lnTo>
                <a:lnTo>
                  <a:pt x="760" y="69"/>
                </a:lnTo>
                <a:lnTo>
                  <a:pt x="750" y="64"/>
                </a:lnTo>
                <a:lnTo>
                  <a:pt x="740" y="59"/>
                </a:lnTo>
                <a:lnTo>
                  <a:pt x="729" y="53"/>
                </a:lnTo>
                <a:lnTo>
                  <a:pt x="716" y="48"/>
                </a:lnTo>
                <a:lnTo>
                  <a:pt x="704" y="44"/>
                </a:lnTo>
                <a:lnTo>
                  <a:pt x="691" y="39"/>
                </a:lnTo>
                <a:lnTo>
                  <a:pt x="677" y="34"/>
                </a:lnTo>
                <a:lnTo>
                  <a:pt x="662" y="30"/>
                </a:lnTo>
                <a:lnTo>
                  <a:pt x="647" y="26"/>
                </a:lnTo>
                <a:lnTo>
                  <a:pt x="631" y="23"/>
                </a:lnTo>
                <a:lnTo>
                  <a:pt x="614" y="19"/>
                </a:lnTo>
                <a:lnTo>
                  <a:pt x="597" y="16"/>
                </a:lnTo>
                <a:lnTo>
                  <a:pt x="580" y="13"/>
                </a:lnTo>
                <a:lnTo>
                  <a:pt x="562" y="10"/>
                </a:lnTo>
                <a:lnTo>
                  <a:pt x="544" y="8"/>
                </a:lnTo>
                <a:lnTo>
                  <a:pt x="525" y="6"/>
                </a:lnTo>
                <a:lnTo>
                  <a:pt x="506" y="4"/>
                </a:lnTo>
                <a:lnTo>
                  <a:pt x="486" y="3"/>
                </a:lnTo>
                <a:lnTo>
                  <a:pt x="466" y="1"/>
                </a:lnTo>
                <a:lnTo>
                  <a:pt x="446" y="0"/>
                </a:lnTo>
                <a:lnTo>
                  <a:pt x="425" y="0"/>
                </a:lnTo>
                <a:lnTo>
                  <a:pt x="404" y="0"/>
                </a:lnTo>
                <a:lnTo>
                  <a:pt x="384" y="0"/>
                </a:lnTo>
                <a:lnTo>
                  <a:pt x="363" y="0"/>
                </a:lnTo>
                <a:lnTo>
                  <a:pt x="343" y="1"/>
                </a:lnTo>
                <a:lnTo>
                  <a:pt x="322" y="3"/>
                </a:lnTo>
                <a:lnTo>
                  <a:pt x="303" y="4"/>
                </a:lnTo>
                <a:lnTo>
                  <a:pt x="284" y="6"/>
                </a:lnTo>
                <a:lnTo>
                  <a:pt x="265" y="8"/>
                </a:lnTo>
                <a:lnTo>
                  <a:pt x="247" y="10"/>
                </a:lnTo>
                <a:lnTo>
                  <a:pt x="229" y="13"/>
                </a:lnTo>
                <a:lnTo>
                  <a:pt x="211" y="16"/>
                </a:lnTo>
                <a:lnTo>
                  <a:pt x="195" y="19"/>
                </a:lnTo>
                <a:lnTo>
                  <a:pt x="178" y="23"/>
                </a:lnTo>
                <a:lnTo>
                  <a:pt x="162" y="26"/>
                </a:lnTo>
                <a:lnTo>
                  <a:pt x="147" y="30"/>
                </a:lnTo>
                <a:lnTo>
                  <a:pt x="132" y="34"/>
                </a:lnTo>
                <a:lnTo>
                  <a:pt x="119" y="39"/>
                </a:lnTo>
                <a:lnTo>
                  <a:pt x="105" y="44"/>
                </a:lnTo>
                <a:lnTo>
                  <a:pt x="92" y="48"/>
                </a:lnTo>
                <a:lnTo>
                  <a:pt x="80" y="53"/>
                </a:lnTo>
                <a:lnTo>
                  <a:pt x="69" y="59"/>
                </a:lnTo>
                <a:lnTo>
                  <a:pt x="59" y="64"/>
                </a:lnTo>
                <a:lnTo>
                  <a:pt x="49" y="69"/>
                </a:lnTo>
                <a:lnTo>
                  <a:pt x="40" y="75"/>
                </a:lnTo>
                <a:lnTo>
                  <a:pt x="32" y="81"/>
                </a:lnTo>
                <a:lnTo>
                  <a:pt x="25" y="87"/>
                </a:lnTo>
                <a:lnTo>
                  <a:pt x="18" y="94"/>
                </a:lnTo>
                <a:lnTo>
                  <a:pt x="13" y="99"/>
                </a:lnTo>
                <a:lnTo>
                  <a:pt x="8" y="106"/>
                </a:lnTo>
                <a:lnTo>
                  <a:pt x="4" y="113"/>
                </a:lnTo>
                <a:lnTo>
                  <a:pt x="2" y="119"/>
                </a:lnTo>
                <a:lnTo>
                  <a:pt x="0" y="126"/>
                </a:lnTo>
                <a:lnTo>
                  <a:pt x="0" y="133"/>
                </a:lnTo>
                <a:lnTo>
                  <a:pt x="0" y="140"/>
                </a:lnTo>
                <a:lnTo>
                  <a:pt x="2" y="147"/>
                </a:lnTo>
                <a:lnTo>
                  <a:pt x="4" y="153"/>
                </a:lnTo>
                <a:lnTo>
                  <a:pt x="8" y="160"/>
                </a:lnTo>
                <a:lnTo>
                  <a:pt x="13" y="166"/>
                </a:lnTo>
                <a:lnTo>
                  <a:pt x="18" y="173"/>
                </a:lnTo>
                <a:lnTo>
                  <a:pt x="25" y="179"/>
                </a:lnTo>
                <a:lnTo>
                  <a:pt x="32" y="185"/>
                </a:lnTo>
                <a:lnTo>
                  <a:pt x="40" y="190"/>
                </a:lnTo>
                <a:lnTo>
                  <a:pt x="49" y="196"/>
                </a:lnTo>
                <a:lnTo>
                  <a:pt x="59" y="202"/>
                </a:lnTo>
                <a:lnTo>
                  <a:pt x="69" y="207"/>
                </a:lnTo>
                <a:lnTo>
                  <a:pt x="80" y="212"/>
                </a:lnTo>
                <a:lnTo>
                  <a:pt x="92" y="218"/>
                </a:lnTo>
                <a:lnTo>
                  <a:pt x="105" y="222"/>
                </a:lnTo>
                <a:lnTo>
                  <a:pt x="119" y="227"/>
                </a:lnTo>
                <a:lnTo>
                  <a:pt x="132" y="231"/>
                </a:lnTo>
                <a:lnTo>
                  <a:pt x="147" y="235"/>
                </a:lnTo>
                <a:lnTo>
                  <a:pt x="162" y="239"/>
                </a:lnTo>
                <a:lnTo>
                  <a:pt x="178" y="243"/>
                </a:lnTo>
                <a:lnTo>
                  <a:pt x="195" y="247"/>
                </a:lnTo>
                <a:lnTo>
                  <a:pt x="211" y="250"/>
                </a:lnTo>
                <a:lnTo>
                  <a:pt x="229" y="253"/>
                </a:lnTo>
                <a:lnTo>
                  <a:pt x="247" y="256"/>
                </a:lnTo>
                <a:lnTo>
                  <a:pt x="265" y="258"/>
                </a:lnTo>
                <a:lnTo>
                  <a:pt x="284" y="260"/>
                </a:lnTo>
                <a:lnTo>
                  <a:pt x="303" y="262"/>
                </a:lnTo>
                <a:lnTo>
                  <a:pt x="322" y="263"/>
                </a:lnTo>
                <a:lnTo>
                  <a:pt x="343" y="264"/>
                </a:lnTo>
                <a:lnTo>
                  <a:pt x="363" y="265"/>
                </a:lnTo>
                <a:lnTo>
                  <a:pt x="384" y="266"/>
                </a:lnTo>
                <a:lnTo>
                  <a:pt x="404" y="266"/>
                </a:lnTo>
              </a:path>
            </a:pathLst>
          </a:custGeom>
          <a:solidFill>
            <a:srgbClr val="3399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4" name="Freeform 26"/>
          <p:cNvSpPr>
            <a:spLocks/>
          </p:cNvSpPr>
          <p:nvPr/>
        </p:nvSpPr>
        <p:spPr bwMode="auto">
          <a:xfrm>
            <a:off x="3944938" y="3182938"/>
            <a:ext cx="1011237" cy="1377950"/>
          </a:xfrm>
          <a:custGeom>
            <a:avLst/>
            <a:gdLst>
              <a:gd name="T0" fmla="*/ 0 w 637"/>
              <a:gd name="T1" fmla="*/ 2147483647 h 868"/>
              <a:gd name="T2" fmla="*/ 2147483647 w 637"/>
              <a:gd name="T3" fmla="*/ 0 h 868"/>
              <a:gd name="T4" fmla="*/ 0 w 637"/>
              <a:gd name="T5" fmla="*/ 2147483647 h 868"/>
              <a:gd name="T6" fmla="*/ 0 60000 65536"/>
              <a:gd name="T7" fmla="*/ 0 60000 65536"/>
              <a:gd name="T8" fmla="*/ 0 60000 65536"/>
            </a:gdLst>
            <a:ahLst/>
            <a:cxnLst>
              <a:cxn ang="T6">
                <a:pos x="T0" y="T1"/>
              </a:cxn>
              <a:cxn ang="T7">
                <a:pos x="T2" y="T3"/>
              </a:cxn>
              <a:cxn ang="T8">
                <a:pos x="T4" y="T5"/>
              </a:cxn>
            </a:cxnLst>
            <a:rect l="0" t="0" r="r" b="b"/>
            <a:pathLst>
              <a:path w="637" h="868">
                <a:moveTo>
                  <a:pt x="0" y="867"/>
                </a:moveTo>
                <a:lnTo>
                  <a:pt x="636" y="0"/>
                </a:lnTo>
                <a:lnTo>
                  <a:pt x="0" y="867"/>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5" name="Freeform 27"/>
          <p:cNvSpPr>
            <a:spLocks/>
          </p:cNvSpPr>
          <p:nvPr/>
        </p:nvSpPr>
        <p:spPr bwMode="auto">
          <a:xfrm>
            <a:off x="3919538" y="3165475"/>
            <a:ext cx="1062037" cy="1412875"/>
          </a:xfrm>
          <a:custGeom>
            <a:avLst/>
            <a:gdLst>
              <a:gd name="T0" fmla="*/ 2147483647 w 669"/>
              <a:gd name="T1" fmla="*/ 2147483647 h 890"/>
              <a:gd name="T2" fmla="*/ 2147483647 w 669"/>
              <a:gd name="T3" fmla="*/ 0 h 890"/>
              <a:gd name="T4" fmla="*/ 0 w 669"/>
              <a:gd name="T5" fmla="*/ 2147483647 h 890"/>
              <a:gd name="T6" fmla="*/ 2147483647 w 669"/>
              <a:gd name="T7" fmla="*/ 2147483647 h 890"/>
              <a:gd name="T8" fmla="*/ 2147483647 w 669"/>
              <a:gd name="T9" fmla="*/ 2147483647 h 890"/>
              <a:gd name="T10" fmla="*/ 2147483647 w 669"/>
              <a:gd name="T11" fmla="*/ 2147483647 h 8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9" h="890">
                <a:moveTo>
                  <a:pt x="652" y="11"/>
                </a:moveTo>
                <a:lnTo>
                  <a:pt x="636" y="0"/>
                </a:lnTo>
                <a:lnTo>
                  <a:pt x="0" y="866"/>
                </a:lnTo>
                <a:lnTo>
                  <a:pt x="32" y="889"/>
                </a:lnTo>
                <a:lnTo>
                  <a:pt x="668" y="23"/>
                </a:lnTo>
                <a:lnTo>
                  <a:pt x="652" y="11"/>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6" name="Freeform 28"/>
          <p:cNvSpPr>
            <a:spLocks/>
          </p:cNvSpPr>
          <p:nvPr/>
        </p:nvSpPr>
        <p:spPr bwMode="auto">
          <a:xfrm>
            <a:off x="4833938" y="2995613"/>
            <a:ext cx="249237" cy="309562"/>
          </a:xfrm>
          <a:custGeom>
            <a:avLst/>
            <a:gdLst>
              <a:gd name="T0" fmla="*/ 2147483647 w 157"/>
              <a:gd name="T1" fmla="*/ 2147483647 h 195"/>
              <a:gd name="T2" fmla="*/ 0 w 157"/>
              <a:gd name="T3" fmla="*/ 2147483647 h 195"/>
              <a:gd name="T4" fmla="*/ 0 w 157"/>
              <a:gd name="T5" fmla="*/ 2147483647 h 195"/>
              <a:gd name="T6" fmla="*/ 2147483647 w 157"/>
              <a:gd name="T7" fmla="*/ 2147483647 h 195"/>
              <a:gd name="T8" fmla="*/ 2147483647 w 157"/>
              <a:gd name="T9" fmla="*/ 2147483647 h 195"/>
              <a:gd name="T10" fmla="*/ 2147483647 w 157"/>
              <a:gd name="T11" fmla="*/ 2147483647 h 195"/>
              <a:gd name="T12" fmla="*/ 2147483647 w 157"/>
              <a:gd name="T13" fmla="*/ 2147483647 h 195"/>
              <a:gd name="T14" fmla="*/ 2147483647 w 157"/>
              <a:gd name="T15" fmla="*/ 2147483647 h 195"/>
              <a:gd name="T16" fmla="*/ 2147483647 w 157"/>
              <a:gd name="T17" fmla="*/ 2147483647 h 195"/>
              <a:gd name="T18" fmla="*/ 2147483647 w 157"/>
              <a:gd name="T19" fmla="*/ 2147483647 h 195"/>
              <a:gd name="T20" fmla="*/ 2147483647 w 157"/>
              <a:gd name="T21" fmla="*/ 2147483647 h 195"/>
              <a:gd name="T22" fmla="*/ 2147483647 w 157"/>
              <a:gd name="T23" fmla="*/ 0 h 195"/>
              <a:gd name="T24" fmla="*/ 2147483647 w 157"/>
              <a:gd name="T25" fmla="*/ 2147483647 h 195"/>
              <a:gd name="T26" fmla="*/ 2147483647 w 157"/>
              <a:gd name="T27" fmla="*/ 2147483647 h 195"/>
              <a:gd name="T28" fmla="*/ 2147483647 w 157"/>
              <a:gd name="T29" fmla="*/ 2147483647 h 195"/>
              <a:gd name="T30" fmla="*/ 2147483647 w 157"/>
              <a:gd name="T31" fmla="*/ 2147483647 h 195"/>
              <a:gd name="T32" fmla="*/ 2147483647 w 157"/>
              <a:gd name="T33" fmla="*/ 2147483647 h 195"/>
              <a:gd name="T34" fmla="*/ 2147483647 w 157"/>
              <a:gd name="T35" fmla="*/ 2147483647 h 195"/>
              <a:gd name="T36" fmla="*/ 2147483647 w 157"/>
              <a:gd name="T37" fmla="*/ 2147483647 h 195"/>
              <a:gd name="T38" fmla="*/ 2147483647 w 157"/>
              <a:gd name="T39" fmla="*/ 2147483647 h 195"/>
              <a:gd name="T40" fmla="*/ 2147483647 w 157"/>
              <a:gd name="T41" fmla="*/ 2147483647 h 195"/>
              <a:gd name="T42" fmla="*/ 2147483647 w 157"/>
              <a:gd name="T43" fmla="*/ 2147483647 h 195"/>
              <a:gd name="T44" fmla="*/ 2147483647 w 157"/>
              <a:gd name="T45" fmla="*/ 2147483647 h 195"/>
              <a:gd name="T46" fmla="*/ 2147483647 w 157"/>
              <a:gd name="T47" fmla="*/ 2147483647 h 195"/>
              <a:gd name="T48" fmla="*/ 2147483647 w 157"/>
              <a:gd name="T49" fmla="*/ 2147483647 h 195"/>
              <a:gd name="T50" fmla="*/ 2147483647 w 157"/>
              <a:gd name="T51" fmla="*/ 2147483647 h 195"/>
              <a:gd name="T52" fmla="*/ 2147483647 w 157"/>
              <a:gd name="T53" fmla="*/ 2147483647 h 195"/>
              <a:gd name="T54" fmla="*/ 2147483647 w 157"/>
              <a:gd name="T55" fmla="*/ 2147483647 h 195"/>
              <a:gd name="T56" fmla="*/ 2147483647 w 157"/>
              <a:gd name="T57" fmla="*/ 2147483647 h 195"/>
              <a:gd name="T58" fmla="*/ 2147483647 w 157"/>
              <a:gd name="T59" fmla="*/ 2147483647 h 195"/>
              <a:gd name="T60" fmla="*/ 2147483647 w 157"/>
              <a:gd name="T61" fmla="*/ 2147483647 h 19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7" h="195">
                <a:moveTo>
                  <a:pt x="67" y="132"/>
                </a:moveTo>
                <a:lnTo>
                  <a:pt x="0" y="129"/>
                </a:lnTo>
                <a:lnTo>
                  <a:pt x="0" y="126"/>
                </a:lnTo>
                <a:lnTo>
                  <a:pt x="83" y="69"/>
                </a:lnTo>
                <a:lnTo>
                  <a:pt x="92" y="61"/>
                </a:lnTo>
                <a:lnTo>
                  <a:pt x="101" y="52"/>
                </a:lnTo>
                <a:lnTo>
                  <a:pt x="111" y="43"/>
                </a:lnTo>
                <a:lnTo>
                  <a:pt x="120" y="35"/>
                </a:lnTo>
                <a:lnTo>
                  <a:pt x="129" y="26"/>
                </a:lnTo>
                <a:lnTo>
                  <a:pt x="138" y="18"/>
                </a:lnTo>
                <a:lnTo>
                  <a:pt x="147" y="9"/>
                </a:lnTo>
                <a:lnTo>
                  <a:pt x="156" y="0"/>
                </a:lnTo>
                <a:lnTo>
                  <a:pt x="154" y="6"/>
                </a:lnTo>
                <a:lnTo>
                  <a:pt x="151" y="12"/>
                </a:lnTo>
                <a:lnTo>
                  <a:pt x="149" y="18"/>
                </a:lnTo>
                <a:lnTo>
                  <a:pt x="147" y="23"/>
                </a:lnTo>
                <a:lnTo>
                  <a:pt x="145" y="30"/>
                </a:lnTo>
                <a:lnTo>
                  <a:pt x="142" y="35"/>
                </a:lnTo>
                <a:lnTo>
                  <a:pt x="140" y="41"/>
                </a:lnTo>
                <a:lnTo>
                  <a:pt x="138" y="47"/>
                </a:lnTo>
                <a:lnTo>
                  <a:pt x="135" y="53"/>
                </a:lnTo>
                <a:lnTo>
                  <a:pt x="133" y="58"/>
                </a:lnTo>
                <a:lnTo>
                  <a:pt x="131" y="64"/>
                </a:lnTo>
                <a:lnTo>
                  <a:pt x="128" y="70"/>
                </a:lnTo>
                <a:lnTo>
                  <a:pt x="126" y="76"/>
                </a:lnTo>
                <a:lnTo>
                  <a:pt x="123" y="82"/>
                </a:lnTo>
                <a:lnTo>
                  <a:pt x="121" y="88"/>
                </a:lnTo>
                <a:lnTo>
                  <a:pt x="119" y="94"/>
                </a:lnTo>
                <a:lnTo>
                  <a:pt x="97" y="193"/>
                </a:lnTo>
                <a:lnTo>
                  <a:pt x="95" y="194"/>
                </a:lnTo>
                <a:lnTo>
                  <a:pt x="67" y="13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7" name="Freeform 29"/>
          <p:cNvSpPr>
            <a:spLocks/>
          </p:cNvSpPr>
          <p:nvPr/>
        </p:nvSpPr>
        <p:spPr bwMode="auto">
          <a:xfrm>
            <a:off x="2395538" y="2798763"/>
            <a:ext cx="1306512" cy="1749425"/>
          </a:xfrm>
          <a:custGeom>
            <a:avLst/>
            <a:gdLst>
              <a:gd name="T0" fmla="*/ 0 w 823"/>
              <a:gd name="T1" fmla="*/ 2147483647 h 1102"/>
              <a:gd name="T2" fmla="*/ 2147483647 w 823"/>
              <a:gd name="T3" fmla="*/ 0 h 1102"/>
              <a:gd name="T4" fmla="*/ 0 w 823"/>
              <a:gd name="T5" fmla="*/ 2147483647 h 1102"/>
              <a:gd name="T6" fmla="*/ 0 60000 65536"/>
              <a:gd name="T7" fmla="*/ 0 60000 65536"/>
              <a:gd name="T8" fmla="*/ 0 60000 65536"/>
            </a:gdLst>
            <a:ahLst/>
            <a:cxnLst>
              <a:cxn ang="T6">
                <a:pos x="T0" y="T1"/>
              </a:cxn>
              <a:cxn ang="T7">
                <a:pos x="T2" y="T3"/>
              </a:cxn>
              <a:cxn ang="T8">
                <a:pos x="T4" y="T5"/>
              </a:cxn>
            </a:cxnLst>
            <a:rect l="0" t="0" r="r" b="b"/>
            <a:pathLst>
              <a:path w="823" h="1102">
                <a:moveTo>
                  <a:pt x="0" y="1101"/>
                </a:moveTo>
                <a:lnTo>
                  <a:pt x="822" y="0"/>
                </a:lnTo>
                <a:lnTo>
                  <a:pt x="0" y="1101"/>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8" name="Freeform 30"/>
          <p:cNvSpPr>
            <a:spLocks/>
          </p:cNvSpPr>
          <p:nvPr/>
        </p:nvSpPr>
        <p:spPr bwMode="auto">
          <a:xfrm>
            <a:off x="2370138" y="2778125"/>
            <a:ext cx="1358900" cy="1789113"/>
          </a:xfrm>
          <a:custGeom>
            <a:avLst/>
            <a:gdLst>
              <a:gd name="T0" fmla="*/ 2147483647 w 856"/>
              <a:gd name="T1" fmla="*/ 2147483647 h 1127"/>
              <a:gd name="T2" fmla="*/ 2147483647 w 856"/>
              <a:gd name="T3" fmla="*/ 0 h 1127"/>
              <a:gd name="T4" fmla="*/ 0 w 856"/>
              <a:gd name="T5" fmla="*/ 2147483647 h 1127"/>
              <a:gd name="T6" fmla="*/ 2147483647 w 856"/>
              <a:gd name="T7" fmla="*/ 2147483647 h 1127"/>
              <a:gd name="T8" fmla="*/ 2147483647 w 856"/>
              <a:gd name="T9" fmla="*/ 2147483647 h 1127"/>
              <a:gd name="T10" fmla="*/ 2147483647 w 856"/>
              <a:gd name="T11" fmla="*/ 2147483647 h 1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6" h="1127">
                <a:moveTo>
                  <a:pt x="839" y="12"/>
                </a:moveTo>
                <a:lnTo>
                  <a:pt x="823" y="0"/>
                </a:lnTo>
                <a:lnTo>
                  <a:pt x="0" y="1102"/>
                </a:lnTo>
                <a:lnTo>
                  <a:pt x="32" y="1126"/>
                </a:lnTo>
                <a:lnTo>
                  <a:pt x="855" y="24"/>
                </a:lnTo>
                <a:lnTo>
                  <a:pt x="839" y="1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99" name="Freeform 31"/>
          <p:cNvSpPr>
            <a:spLocks/>
          </p:cNvSpPr>
          <p:nvPr/>
        </p:nvSpPr>
        <p:spPr bwMode="auto">
          <a:xfrm>
            <a:off x="3579813" y="2609850"/>
            <a:ext cx="249237" cy="309563"/>
          </a:xfrm>
          <a:custGeom>
            <a:avLst/>
            <a:gdLst>
              <a:gd name="T0" fmla="*/ 2147483647 w 157"/>
              <a:gd name="T1" fmla="*/ 2147483647 h 195"/>
              <a:gd name="T2" fmla="*/ 0 w 157"/>
              <a:gd name="T3" fmla="*/ 2147483647 h 195"/>
              <a:gd name="T4" fmla="*/ 0 w 157"/>
              <a:gd name="T5" fmla="*/ 2147483647 h 195"/>
              <a:gd name="T6" fmla="*/ 2147483647 w 157"/>
              <a:gd name="T7" fmla="*/ 2147483647 h 195"/>
              <a:gd name="T8" fmla="*/ 2147483647 w 157"/>
              <a:gd name="T9" fmla="*/ 2147483647 h 195"/>
              <a:gd name="T10" fmla="*/ 2147483647 w 157"/>
              <a:gd name="T11" fmla="*/ 2147483647 h 195"/>
              <a:gd name="T12" fmla="*/ 2147483647 w 157"/>
              <a:gd name="T13" fmla="*/ 2147483647 h 195"/>
              <a:gd name="T14" fmla="*/ 2147483647 w 157"/>
              <a:gd name="T15" fmla="*/ 2147483647 h 195"/>
              <a:gd name="T16" fmla="*/ 2147483647 w 157"/>
              <a:gd name="T17" fmla="*/ 2147483647 h 195"/>
              <a:gd name="T18" fmla="*/ 2147483647 w 157"/>
              <a:gd name="T19" fmla="*/ 2147483647 h 195"/>
              <a:gd name="T20" fmla="*/ 2147483647 w 157"/>
              <a:gd name="T21" fmla="*/ 2147483647 h 195"/>
              <a:gd name="T22" fmla="*/ 2147483647 w 157"/>
              <a:gd name="T23" fmla="*/ 0 h 195"/>
              <a:gd name="T24" fmla="*/ 2147483647 w 157"/>
              <a:gd name="T25" fmla="*/ 2147483647 h 195"/>
              <a:gd name="T26" fmla="*/ 2147483647 w 157"/>
              <a:gd name="T27" fmla="*/ 2147483647 h 195"/>
              <a:gd name="T28" fmla="*/ 2147483647 w 157"/>
              <a:gd name="T29" fmla="*/ 2147483647 h 195"/>
              <a:gd name="T30" fmla="*/ 2147483647 w 157"/>
              <a:gd name="T31" fmla="*/ 2147483647 h 195"/>
              <a:gd name="T32" fmla="*/ 2147483647 w 157"/>
              <a:gd name="T33" fmla="*/ 2147483647 h 195"/>
              <a:gd name="T34" fmla="*/ 2147483647 w 157"/>
              <a:gd name="T35" fmla="*/ 2147483647 h 195"/>
              <a:gd name="T36" fmla="*/ 2147483647 w 157"/>
              <a:gd name="T37" fmla="*/ 2147483647 h 195"/>
              <a:gd name="T38" fmla="*/ 2147483647 w 157"/>
              <a:gd name="T39" fmla="*/ 2147483647 h 195"/>
              <a:gd name="T40" fmla="*/ 2147483647 w 157"/>
              <a:gd name="T41" fmla="*/ 2147483647 h 195"/>
              <a:gd name="T42" fmla="*/ 2147483647 w 157"/>
              <a:gd name="T43" fmla="*/ 2147483647 h 195"/>
              <a:gd name="T44" fmla="*/ 2147483647 w 157"/>
              <a:gd name="T45" fmla="*/ 2147483647 h 195"/>
              <a:gd name="T46" fmla="*/ 2147483647 w 157"/>
              <a:gd name="T47" fmla="*/ 2147483647 h 195"/>
              <a:gd name="T48" fmla="*/ 2147483647 w 157"/>
              <a:gd name="T49" fmla="*/ 2147483647 h 195"/>
              <a:gd name="T50" fmla="*/ 2147483647 w 157"/>
              <a:gd name="T51" fmla="*/ 2147483647 h 195"/>
              <a:gd name="T52" fmla="*/ 2147483647 w 157"/>
              <a:gd name="T53" fmla="*/ 2147483647 h 195"/>
              <a:gd name="T54" fmla="*/ 2147483647 w 157"/>
              <a:gd name="T55" fmla="*/ 2147483647 h 195"/>
              <a:gd name="T56" fmla="*/ 2147483647 w 157"/>
              <a:gd name="T57" fmla="*/ 2147483647 h 195"/>
              <a:gd name="T58" fmla="*/ 2147483647 w 157"/>
              <a:gd name="T59" fmla="*/ 2147483647 h 195"/>
              <a:gd name="T60" fmla="*/ 2147483647 w 157"/>
              <a:gd name="T61" fmla="*/ 2147483647 h 19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7" h="195">
                <a:moveTo>
                  <a:pt x="67" y="132"/>
                </a:moveTo>
                <a:lnTo>
                  <a:pt x="0" y="129"/>
                </a:lnTo>
                <a:lnTo>
                  <a:pt x="0" y="126"/>
                </a:lnTo>
                <a:lnTo>
                  <a:pt x="84" y="69"/>
                </a:lnTo>
                <a:lnTo>
                  <a:pt x="93" y="61"/>
                </a:lnTo>
                <a:lnTo>
                  <a:pt x="102" y="52"/>
                </a:lnTo>
                <a:lnTo>
                  <a:pt x="111" y="43"/>
                </a:lnTo>
                <a:lnTo>
                  <a:pt x="120" y="35"/>
                </a:lnTo>
                <a:lnTo>
                  <a:pt x="129" y="26"/>
                </a:lnTo>
                <a:lnTo>
                  <a:pt x="138" y="18"/>
                </a:lnTo>
                <a:lnTo>
                  <a:pt x="147" y="9"/>
                </a:lnTo>
                <a:lnTo>
                  <a:pt x="156" y="0"/>
                </a:lnTo>
                <a:lnTo>
                  <a:pt x="154" y="6"/>
                </a:lnTo>
                <a:lnTo>
                  <a:pt x="152" y="12"/>
                </a:lnTo>
                <a:lnTo>
                  <a:pt x="149" y="18"/>
                </a:lnTo>
                <a:lnTo>
                  <a:pt x="147" y="23"/>
                </a:lnTo>
                <a:lnTo>
                  <a:pt x="145" y="30"/>
                </a:lnTo>
                <a:lnTo>
                  <a:pt x="142" y="35"/>
                </a:lnTo>
                <a:lnTo>
                  <a:pt x="140" y="41"/>
                </a:lnTo>
                <a:lnTo>
                  <a:pt x="138" y="47"/>
                </a:lnTo>
                <a:lnTo>
                  <a:pt x="136" y="53"/>
                </a:lnTo>
                <a:lnTo>
                  <a:pt x="133" y="58"/>
                </a:lnTo>
                <a:lnTo>
                  <a:pt x="131" y="64"/>
                </a:lnTo>
                <a:lnTo>
                  <a:pt x="129" y="70"/>
                </a:lnTo>
                <a:lnTo>
                  <a:pt x="126" y="76"/>
                </a:lnTo>
                <a:lnTo>
                  <a:pt x="124" y="82"/>
                </a:lnTo>
                <a:lnTo>
                  <a:pt x="122" y="88"/>
                </a:lnTo>
                <a:lnTo>
                  <a:pt x="119" y="94"/>
                </a:lnTo>
                <a:lnTo>
                  <a:pt x="97" y="193"/>
                </a:lnTo>
                <a:lnTo>
                  <a:pt x="95" y="194"/>
                </a:lnTo>
                <a:lnTo>
                  <a:pt x="67" y="13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0" name="Freeform 32"/>
          <p:cNvSpPr>
            <a:spLocks/>
          </p:cNvSpPr>
          <p:nvPr/>
        </p:nvSpPr>
        <p:spPr bwMode="auto">
          <a:xfrm>
            <a:off x="5049838" y="3436938"/>
            <a:ext cx="857250" cy="1149350"/>
          </a:xfrm>
          <a:custGeom>
            <a:avLst/>
            <a:gdLst>
              <a:gd name="T0" fmla="*/ 0 w 540"/>
              <a:gd name="T1" fmla="*/ 2147483647 h 724"/>
              <a:gd name="T2" fmla="*/ 2147483647 w 540"/>
              <a:gd name="T3" fmla="*/ 0 h 724"/>
              <a:gd name="T4" fmla="*/ 0 w 540"/>
              <a:gd name="T5" fmla="*/ 2147483647 h 724"/>
              <a:gd name="T6" fmla="*/ 0 60000 65536"/>
              <a:gd name="T7" fmla="*/ 0 60000 65536"/>
              <a:gd name="T8" fmla="*/ 0 60000 65536"/>
            </a:gdLst>
            <a:ahLst/>
            <a:cxnLst>
              <a:cxn ang="T6">
                <a:pos x="T0" y="T1"/>
              </a:cxn>
              <a:cxn ang="T7">
                <a:pos x="T2" y="T3"/>
              </a:cxn>
              <a:cxn ang="T8">
                <a:pos x="T4" y="T5"/>
              </a:cxn>
            </a:cxnLst>
            <a:rect l="0" t="0" r="r" b="b"/>
            <a:pathLst>
              <a:path w="540" h="724">
                <a:moveTo>
                  <a:pt x="0" y="723"/>
                </a:moveTo>
                <a:lnTo>
                  <a:pt x="539" y="0"/>
                </a:lnTo>
                <a:lnTo>
                  <a:pt x="0" y="723"/>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1" name="Freeform 33"/>
          <p:cNvSpPr>
            <a:spLocks/>
          </p:cNvSpPr>
          <p:nvPr/>
        </p:nvSpPr>
        <p:spPr bwMode="auto">
          <a:xfrm>
            <a:off x="5022850" y="3417888"/>
            <a:ext cx="909638" cy="1187450"/>
          </a:xfrm>
          <a:custGeom>
            <a:avLst/>
            <a:gdLst>
              <a:gd name="T0" fmla="*/ 2147483647 w 573"/>
              <a:gd name="T1" fmla="*/ 2147483647 h 748"/>
              <a:gd name="T2" fmla="*/ 2147483647 w 573"/>
              <a:gd name="T3" fmla="*/ 0 h 748"/>
              <a:gd name="T4" fmla="*/ 0 w 573"/>
              <a:gd name="T5" fmla="*/ 2147483647 h 748"/>
              <a:gd name="T6" fmla="*/ 2147483647 w 573"/>
              <a:gd name="T7" fmla="*/ 2147483647 h 748"/>
              <a:gd name="T8" fmla="*/ 2147483647 w 573"/>
              <a:gd name="T9" fmla="*/ 2147483647 h 748"/>
              <a:gd name="T10" fmla="*/ 2147483647 w 573"/>
              <a:gd name="T11" fmla="*/ 2147483647 h 7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3" h="748">
                <a:moveTo>
                  <a:pt x="556" y="12"/>
                </a:moveTo>
                <a:lnTo>
                  <a:pt x="539" y="0"/>
                </a:lnTo>
                <a:lnTo>
                  <a:pt x="0" y="722"/>
                </a:lnTo>
                <a:lnTo>
                  <a:pt x="32" y="747"/>
                </a:lnTo>
                <a:lnTo>
                  <a:pt x="572" y="24"/>
                </a:lnTo>
                <a:lnTo>
                  <a:pt x="556" y="1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2" name="Freeform 34"/>
          <p:cNvSpPr>
            <a:spLocks/>
          </p:cNvSpPr>
          <p:nvPr/>
        </p:nvSpPr>
        <p:spPr bwMode="auto">
          <a:xfrm>
            <a:off x="5783263" y="3249613"/>
            <a:ext cx="250825" cy="307975"/>
          </a:xfrm>
          <a:custGeom>
            <a:avLst/>
            <a:gdLst>
              <a:gd name="T0" fmla="*/ 2147483647 w 158"/>
              <a:gd name="T1" fmla="*/ 2147483647 h 194"/>
              <a:gd name="T2" fmla="*/ 0 w 158"/>
              <a:gd name="T3" fmla="*/ 2147483647 h 194"/>
              <a:gd name="T4" fmla="*/ 0 w 158"/>
              <a:gd name="T5" fmla="*/ 2147483647 h 194"/>
              <a:gd name="T6" fmla="*/ 2147483647 w 158"/>
              <a:gd name="T7" fmla="*/ 2147483647 h 194"/>
              <a:gd name="T8" fmla="*/ 2147483647 w 158"/>
              <a:gd name="T9" fmla="*/ 2147483647 h 194"/>
              <a:gd name="T10" fmla="*/ 2147483647 w 158"/>
              <a:gd name="T11" fmla="*/ 2147483647 h 194"/>
              <a:gd name="T12" fmla="*/ 2147483647 w 158"/>
              <a:gd name="T13" fmla="*/ 2147483647 h 194"/>
              <a:gd name="T14" fmla="*/ 2147483647 w 158"/>
              <a:gd name="T15" fmla="*/ 2147483647 h 194"/>
              <a:gd name="T16" fmla="*/ 2147483647 w 158"/>
              <a:gd name="T17" fmla="*/ 2147483647 h 194"/>
              <a:gd name="T18" fmla="*/ 2147483647 w 158"/>
              <a:gd name="T19" fmla="*/ 2147483647 h 194"/>
              <a:gd name="T20" fmla="*/ 2147483647 w 158"/>
              <a:gd name="T21" fmla="*/ 2147483647 h 194"/>
              <a:gd name="T22" fmla="*/ 2147483647 w 158"/>
              <a:gd name="T23" fmla="*/ 0 h 194"/>
              <a:gd name="T24" fmla="*/ 2147483647 w 158"/>
              <a:gd name="T25" fmla="*/ 2147483647 h 194"/>
              <a:gd name="T26" fmla="*/ 2147483647 w 158"/>
              <a:gd name="T27" fmla="*/ 2147483647 h 194"/>
              <a:gd name="T28" fmla="*/ 2147483647 w 158"/>
              <a:gd name="T29" fmla="*/ 2147483647 h 194"/>
              <a:gd name="T30" fmla="*/ 2147483647 w 158"/>
              <a:gd name="T31" fmla="*/ 2147483647 h 194"/>
              <a:gd name="T32" fmla="*/ 2147483647 w 158"/>
              <a:gd name="T33" fmla="*/ 2147483647 h 194"/>
              <a:gd name="T34" fmla="*/ 2147483647 w 158"/>
              <a:gd name="T35" fmla="*/ 2147483647 h 194"/>
              <a:gd name="T36" fmla="*/ 2147483647 w 158"/>
              <a:gd name="T37" fmla="*/ 2147483647 h 194"/>
              <a:gd name="T38" fmla="*/ 2147483647 w 158"/>
              <a:gd name="T39" fmla="*/ 2147483647 h 194"/>
              <a:gd name="T40" fmla="*/ 2147483647 w 158"/>
              <a:gd name="T41" fmla="*/ 2147483647 h 194"/>
              <a:gd name="T42" fmla="*/ 2147483647 w 158"/>
              <a:gd name="T43" fmla="*/ 2147483647 h 194"/>
              <a:gd name="T44" fmla="*/ 2147483647 w 158"/>
              <a:gd name="T45" fmla="*/ 2147483647 h 194"/>
              <a:gd name="T46" fmla="*/ 2147483647 w 158"/>
              <a:gd name="T47" fmla="*/ 2147483647 h 194"/>
              <a:gd name="T48" fmla="*/ 2147483647 w 158"/>
              <a:gd name="T49" fmla="*/ 2147483647 h 194"/>
              <a:gd name="T50" fmla="*/ 2147483647 w 158"/>
              <a:gd name="T51" fmla="*/ 2147483647 h 194"/>
              <a:gd name="T52" fmla="*/ 2147483647 w 158"/>
              <a:gd name="T53" fmla="*/ 2147483647 h 194"/>
              <a:gd name="T54" fmla="*/ 2147483647 w 158"/>
              <a:gd name="T55" fmla="*/ 2147483647 h 194"/>
              <a:gd name="T56" fmla="*/ 2147483647 w 158"/>
              <a:gd name="T57" fmla="*/ 2147483647 h 194"/>
              <a:gd name="T58" fmla="*/ 2147483647 w 158"/>
              <a:gd name="T59" fmla="*/ 2147483647 h 194"/>
              <a:gd name="T60" fmla="*/ 2147483647 w 158"/>
              <a:gd name="T61" fmla="*/ 2147483647 h 1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 h="194">
                <a:moveTo>
                  <a:pt x="67" y="132"/>
                </a:moveTo>
                <a:lnTo>
                  <a:pt x="0" y="128"/>
                </a:lnTo>
                <a:lnTo>
                  <a:pt x="0" y="126"/>
                </a:lnTo>
                <a:lnTo>
                  <a:pt x="83" y="69"/>
                </a:lnTo>
                <a:lnTo>
                  <a:pt x="93" y="60"/>
                </a:lnTo>
                <a:lnTo>
                  <a:pt x="102" y="52"/>
                </a:lnTo>
                <a:lnTo>
                  <a:pt x="111" y="43"/>
                </a:lnTo>
                <a:lnTo>
                  <a:pt x="120" y="35"/>
                </a:lnTo>
                <a:lnTo>
                  <a:pt x="130" y="26"/>
                </a:lnTo>
                <a:lnTo>
                  <a:pt x="138" y="17"/>
                </a:lnTo>
                <a:lnTo>
                  <a:pt x="147" y="9"/>
                </a:lnTo>
                <a:lnTo>
                  <a:pt x="157" y="0"/>
                </a:lnTo>
                <a:lnTo>
                  <a:pt x="154" y="6"/>
                </a:lnTo>
                <a:lnTo>
                  <a:pt x="152" y="11"/>
                </a:lnTo>
                <a:lnTo>
                  <a:pt x="150" y="17"/>
                </a:lnTo>
                <a:lnTo>
                  <a:pt x="147" y="23"/>
                </a:lnTo>
                <a:lnTo>
                  <a:pt x="145" y="29"/>
                </a:lnTo>
                <a:lnTo>
                  <a:pt x="143" y="35"/>
                </a:lnTo>
                <a:lnTo>
                  <a:pt x="140" y="41"/>
                </a:lnTo>
                <a:lnTo>
                  <a:pt x="138" y="47"/>
                </a:lnTo>
                <a:lnTo>
                  <a:pt x="136" y="52"/>
                </a:lnTo>
                <a:lnTo>
                  <a:pt x="134" y="58"/>
                </a:lnTo>
                <a:lnTo>
                  <a:pt x="131" y="64"/>
                </a:lnTo>
                <a:lnTo>
                  <a:pt x="128" y="70"/>
                </a:lnTo>
                <a:lnTo>
                  <a:pt x="126" y="76"/>
                </a:lnTo>
                <a:lnTo>
                  <a:pt x="124" y="82"/>
                </a:lnTo>
                <a:lnTo>
                  <a:pt x="121" y="88"/>
                </a:lnTo>
                <a:lnTo>
                  <a:pt x="119" y="93"/>
                </a:lnTo>
                <a:lnTo>
                  <a:pt x="97" y="192"/>
                </a:lnTo>
                <a:lnTo>
                  <a:pt x="96" y="193"/>
                </a:lnTo>
                <a:lnTo>
                  <a:pt x="67" y="13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3" name="Freeform 35"/>
          <p:cNvSpPr>
            <a:spLocks/>
          </p:cNvSpPr>
          <p:nvPr/>
        </p:nvSpPr>
        <p:spPr bwMode="auto">
          <a:xfrm>
            <a:off x="5672138" y="3938588"/>
            <a:ext cx="1104900" cy="1473200"/>
          </a:xfrm>
          <a:custGeom>
            <a:avLst/>
            <a:gdLst>
              <a:gd name="T0" fmla="*/ 0 w 696"/>
              <a:gd name="T1" fmla="*/ 2147483647 h 928"/>
              <a:gd name="T2" fmla="*/ 2147483647 w 696"/>
              <a:gd name="T3" fmla="*/ 0 h 928"/>
              <a:gd name="T4" fmla="*/ 0 w 696"/>
              <a:gd name="T5" fmla="*/ 2147483647 h 928"/>
              <a:gd name="T6" fmla="*/ 0 60000 65536"/>
              <a:gd name="T7" fmla="*/ 0 60000 65536"/>
              <a:gd name="T8" fmla="*/ 0 60000 65536"/>
            </a:gdLst>
            <a:ahLst/>
            <a:cxnLst>
              <a:cxn ang="T6">
                <a:pos x="T0" y="T1"/>
              </a:cxn>
              <a:cxn ang="T7">
                <a:pos x="T2" y="T3"/>
              </a:cxn>
              <a:cxn ang="T8">
                <a:pos x="T4" y="T5"/>
              </a:cxn>
            </a:cxnLst>
            <a:rect l="0" t="0" r="r" b="b"/>
            <a:pathLst>
              <a:path w="696" h="928">
                <a:moveTo>
                  <a:pt x="0" y="927"/>
                </a:moveTo>
                <a:lnTo>
                  <a:pt x="695" y="0"/>
                </a:lnTo>
                <a:lnTo>
                  <a:pt x="0" y="927"/>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4" name="Freeform 36"/>
          <p:cNvSpPr>
            <a:spLocks/>
          </p:cNvSpPr>
          <p:nvPr/>
        </p:nvSpPr>
        <p:spPr bwMode="auto">
          <a:xfrm>
            <a:off x="5646738" y="3919538"/>
            <a:ext cx="1155700" cy="1511300"/>
          </a:xfrm>
          <a:custGeom>
            <a:avLst/>
            <a:gdLst>
              <a:gd name="T0" fmla="*/ 2147483647 w 728"/>
              <a:gd name="T1" fmla="*/ 2147483647 h 952"/>
              <a:gd name="T2" fmla="*/ 2147483647 w 728"/>
              <a:gd name="T3" fmla="*/ 0 h 952"/>
              <a:gd name="T4" fmla="*/ 0 w 728"/>
              <a:gd name="T5" fmla="*/ 2147483647 h 952"/>
              <a:gd name="T6" fmla="*/ 2147483647 w 728"/>
              <a:gd name="T7" fmla="*/ 2147483647 h 952"/>
              <a:gd name="T8" fmla="*/ 2147483647 w 728"/>
              <a:gd name="T9" fmla="*/ 2147483647 h 952"/>
              <a:gd name="T10" fmla="*/ 2147483647 w 728"/>
              <a:gd name="T11" fmla="*/ 2147483647 h 9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8" h="952">
                <a:moveTo>
                  <a:pt x="711" y="12"/>
                </a:moveTo>
                <a:lnTo>
                  <a:pt x="695" y="0"/>
                </a:lnTo>
                <a:lnTo>
                  <a:pt x="0" y="927"/>
                </a:lnTo>
                <a:lnTo>
                  <a:pt x="31" y="951"/>
                </a:lnTo>
                <a:lnTo>
                  <a:pt x="727" y="24"/>
                </a:lnTo>
                <a:lnTo>
                  <a:pt x="711" y="1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5" name="Freeform 37"/>
          <p:cNvSpPr>
            <a:spLocks/>
          </p:cNvSpPr>
          <p:nvPr/>
        </p:nvSpPr>
        <p:spPr bwMode="auto">
          <a:xfrm>
            <a:off x="6654800" y="3751263"/>
            <a:ext cx="249238" cy="307975"/>
          </a:xfrm>
          <a:custGeom>
            <a:avLst/>
            <a:gdLst>
              <a:gd name="T0" fmla="*/ 2147483647 w 157"/>
              <a:gd name="T1" fmla="*/ 2147483647 h 194"/>
              <a:gd name="T2" fmla="*/ 0 w 157"/>
              <a:gd name="T3" fmla="*/ 2147483647 h 194"/>
              <a:gd name="T4" fmla="*/ 0 w 157"/>
              <a:gd name="T5" fmla="*/ 2147483647 h 194"/>
              <a:gd name="T6" fmla="*/ 2147483647 w 157"/>
              <a:gd name="T7" fmla="*/ 2147483647 h 194"/>
              <a:gd name="T8" fmla="*/ 2147483647 w 157"/>
              <a:gd name="T9" fmla="*/ 2147483647 h 194"/>
              <a:gd name="T10" fmla="*/ 2147483647 w 157"/>
              <a:gd name="T11" fmla="*/ 2147483647 h 194"/>
              <a:gd name="T12" fmla="*/ 2147483647 w 157"/>
              <a:gd name="T13" fmla="*/ 2147483647 h 194"/>
              <a:gd name="T14" fmla="*/ 2147483647 w 157"/>
              <a:gd name="T15" fmla="*/ 2147483647 h 194"/>
              <a:gd name="T16" fmla="*/ 2147483647 w 157"/>
              <a:gd name="T17" fmla="*/ 2147483647 h 194"/>
              <a:gd name="T18" fmla="*/ 2147483647 w 157"/>
              <a:gd name="T19" fmla="*/ 2147483647 h 194"/>
              <a:gd name="T20" fmla="*/ 2147483647 w 157"/>
              <a:gd name="T21" fmla="*/ 2147483647 h 194"/>
              <a:gd name="T22" fmla="*/ 2147483647 w 157"/>
              <a:gd name="T23" fmla="*/ 0 h 194"/>
              <a:gd name="T24" fmla="*/ 2147483647 w 157"/>
              <a:gd name="T25" fmla="*/ 2147483647 h 194"/>
              <a:gd name="T26" fmla="*/ 2147483647 w 157"/>
              <a:gd name="T27" fmla="*/ 2147483647 h 194"/>
              <a:gd name="T28" fmla="*/ 2147483647 w 157"/>
              <a:gd name="T29" fmla="*/ 2147483647 h 194"/>
              <a:gd name="T30" fmla="*/ 2147483647 w 157"/>
              <a:gd name="T31" fmla="*/ 2147483647 h 194"/>
              <a:gd name="T32" fmla="*/ 2147483647 w 157"/>
              <a:gd name="T33" fmla="*/ 2147483647 h 194"/>
              <a:gd name="T34" fmla="*/ 2147483647 w 157"/>
              <a:gd name="T35" fmla="*/ 2147483647 h 194"/>
              <a:gd name="T36" fmla="*/ 2147483647 w 157"/>
              <a:gd name="T37" fmla="*/ 2147483647 h 194"/>
              <a:gd name="T38" fmla="*/ 2147483647 w 157"/>
              <a:gd name="T39" fmla="*/ 2147483647 h 194"/>
              <a:gd name="T40" fmla="*/ 2147483647 w 157"/>
              <a:gd name="T41" fmla="*/ 2147483647 h 194"/>
              <a:gd name="T42" fmla="*/ 2147483647 w 157"/>
              <a:gd name="T43" fmla="*/ 2147483647 h 194"/>
              <a:gd name="T44" fmla="*/ 2147483647 w 157"/>
              <a:gd name="T45" fmla="*/ 2147483647 h 194"/>
              <a:gd name="T46" fmla="*/ 2147483647 w 157"/>
              <a:gd name="T47" fmla="*/ 2147483647 h 194"/>
              <a:gd name="T48" fmla="*/ 2147483647 w 157"/>
              <a:gd name="T49" fmla="*/ 2147483647 h 194"/>
              <a:gd name="T50" fmla="*/ 2147483647 w 157"/>
              <a:gd name="T51" fmla="*/ 2147483647 h 194"/>
              <a:gd name="T52" fmla="*/ 2147483647 w 157"/>
              <a:gd name="T53" fmla="*/ 2147483647 h 194"/>
              <a:gd name="T54" fmla="*/ 2147483647 w 157"/>
              <a:gd name="T55" fmla="*/ 2147483647 h 194"/>
              <a:gd name="T56" fmla="*/ 2147483647 w 157"/>
              <a:gd name="T57" fmla="*/ 2147483647 h 194"/>
              <a:gd name="T58" fmla="*/ 2147483647 w 157"/>
              <a:gd name="T59" fmla="*/ 2147483647 h 194"/>
              <a:gd name="T60" fmla="*/ 2147483647 w 157"/>
              <a:gd name="T61" fmla="*/ 2147483647 h 1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7" h="194">
                <a:moveTo>
                  <a:pt x="67" y="131"/>
                </a:moveTo>
                <a:lnTo>
                  <a:pt x="0" y="128"/>
                </a:lnTo>
                <a:lnTo>
                  <a:pt x="0" y="125"/>
                </a:lnTo>
                <a:lnTo>
                  <a:pt x="83" y="69"/>
                </a:lnTo>
                <a:lnTo>
                  <a:pt x="93" y="60"/>
                </a:lnTo>
                <a:lnTo>
                  <a:pt x="102" y="52"/>
                </a:lnTo>
                <a:lnTo>
                  <a:pt x="111" y="43"/>
                </a:lnTo>
                <a:lnTo>
                  <a:pt x="120" y="34"/>
                </a:lnTo>
                <a:lnTo>
                  <a:pt x="129" y="26"/>
                </a:lnTo>
                <a:lnTo>
                  <a:pt x="138" y="17"/>
                </a:lnTo>
                <a:lnTo>
                  <a:pt x="147" y="8"/>
                </a:lnTo>
                <a:lnTo>
                  <a:pt x="156" y="0"/>
                </a:lnTo>
                <a:lnTo>
                  <a:pt x="154" y="5"/>
                </a:lnTo>
                <a:lnTo>
                  <a:pt x="151" y="11"/>
                </a:lnTo>
                <a:lnTo>
                  <a:pt x="149" y="17"/>
                </a:lnTo>
                <a:lnTo>
                  <a:pt x="147" y="23"/>
                </a:lnTo>
                <a:lnTo>
                  <a:pt x="145" y="29"/>
                </a:lnTo>
                <a:lnTo>
                  <a:pt x="142" y="35"/>
                </a:lnTo>
                <a:lnTo>
                  <a:pt x="140" y="41"/>
                </a:lnTo>
                <a:lnTo>
                  <a:pt x="138" y="46"/>
                </a:lnTo>
                <a:lnTo>
                  <a:pt x="135" y="52"/>
                </a:lnTo>
                <a:lnTo>
                  <a:pt x="133" y="58"/>
                </a:lnTo>
                <a:lnTo>
                  <a:pt x="131" y="64"/>
                </a:lnTo>
                <a:lnTo>
                  <a:pt x="128" y="69"/>
                </a:lnTo>
                <a:lnTo>
                  <a:pt x="126" y="76"/>
                </a:lnTo>
                <a:lnTo>
                  <a:pt x="124" y="82"/>
                </a:lnTo>
                <a:lnTo>
                  <a:pt x="121" y="87"/>
                </a:lnTo>
                <a:lnTo>
                  <a:pt x="119" y="93"/>
                </a:lnTo>
                <a:lnTo>
                  <a:pt x="97" y="192"/>
                </a:lnTo>
                <a:lnTo>
                  <a:pt x="95" y="193"/>
                </a:lnTo>
                <a:lnTo>
                  <a:pt x="67" y="131"/>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6" name="Freeform 38"/>
          <p:cNvSpPr>
            <a:spLocks/>
          </p:cNvSpPr>
          <p:nvPr/>
        </p:nvSpPr>
        <p:spPr bwMode="auto">
          <a:xfrm>
            <a:off x="6599238" y="4319588"/>
            <a:ext cx="1357312" cy="1790700"/>
          </a:xfrm>
          <a:custGeom>
            <a:avLst/>
            <a:gdLst>
              <a:gd name="T0" fmla="*/ 0 w 855"/>
              <a:gd name="T1" fmla="*/ 2147483647 h 1128"/>
              <a:gd name="T2" fmla="*/ 2147483647 w 855"/>
              <a:gd name="T3" fmla="*/ 0 h 1128"/>
              <a:gd name="T4" fmla="*/ 0 w 855"/>
              <a:gd name="T5" fmla="*/ 2147483647 h 1128"/>
              <a:gd name="T6" fmla="*/ 0 60000 65536"/>
              <a:gd name="T7" fmla="*/ 0 60000 65536"/>
              <a:gd name="T8" fmla="*/ 0 60000 65536"/>
            </a:gdLst>
            <a:ahLst/>
            <a:cxnLst>
              <a:cxn ang="T6">
                <a:pos x="T0" y="T1"/>
              </a:cxn>
              <a:cxn ang="T7">
                <a:pos x="T2" y="T3"/>
              </a:cxn>
              <a:cxn ang="T8">
                <a:pos x="T4" y="T5"/>
              </a:cxn>
            </a:cxnLst>
            <a:rect l="0" t="0" r="r" b="b"/>
            <a:pathLst>
              <a:path w="855" h="1128">
                <a:moveTo>
                  <a:pt x="0" y="1127"/>
                </a:moveTo>
                <a:lnTo>
                  <a:pt x="854" y="0"/>
                </a:lnTo>
                <a:lnTo>
                  <a:pt x="0" y="1127"/>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7" name="Freeform 39"/>
          <p:cNvSpPr>
            <a:spLocks/>
          </p:cNvSpPr>
          <p:nvPr/>
        </p:nvSpPr>
        <p:spPr bwMode="auto">
          <a:xfrm>
            <a:off x="6573838" y="4300538"/>
            <a:ext cx="1406525" cy="1828800"/>
          </a:xfrm>
          <a:custGeom>
            <a:avLst/>
            <a:gdLst>
              <a:gd name="T0" fmla="*/ 2147483647 w 886"/>
              <a:gd name="T1" fmla="*/ 2147483647 h 1152"/>
              <a:gd name="T2" fmla="*/ 2147483647 w 886"/>
              <a:gd name="T3" fmla="*/ 0 h 1152"/>
              <a:gd name="T4" fmla="*/ 0 w 886"/>
              <a:gd name="T5" fmla="*/ 2147483647 h 1152"/>
              <a:gd name="T6" fmla="*/ 2147483647 w 886"/>
              <a:gd name="T7" fmla="*/ 2147483647 h 1152"/>
              <a:gd name="T8" fmla="*/ 2147483647 w 886"/>
              <a:gd name="T9" fmla="*/ 2147483647 h 1152"/>
              <a:gd name="T10" fmla="*/ 2147483647 w 886"/>
              <a:gd name="T11" fmla="*/ 2147483647 h 1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6" h="1152">
                <a:moveTo>
                  <a:pt x="869" y="12"/>
                </a:moveTo>
                <a:lnTo>
                  <a:pt x="854" y="0"/>
                </a:lnTo>
                <a:lnTo>
                  <a:pt x="0" y="1127"/>
                </a:lnTo>
                <a:lnTo>
                  <a:pt x="31" y="1151"/>
                </a:lnTo>
                <a:lnTo>
                  <a:pt x="885" y="24"/>
                </a:lnTo>
                <a:lnTo>
                  <a:pt x="869" y="1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8" name="Freeform 40"/>
          <p:cNvSpPr>
            <a:spLocks/>
          </p:cNvSpPr>
          <p:nvPr/>
        </p:nvSpPr>
        <p:spPr bwMode="auto">
          <a:xfrm>
            <a:off x="7832725" y="4130675"/>
            <a:ext cx="250825" cy="309563"/>
          </a:xfrm>
          <a:custGeom>
            <a:avLst/>
            <a:gdLst>
              <a:gd name="T0" fmla="*/ 2147483647 w 158"/>
              <a:gd name="T1" fmla="*/ 2147483647 h 195"/>
              <a:gd name="T2" fmla="*/ 0 w 158"/>
              <a:gd name="T3" fmla="*/ 2147483647 h 195"/>
              <a:gd name="T4" fmla="*/ 0 w 158"/>
              <a:gd name="T5" fmla="*/ 2147483647 h 195"/>
              <a:gd name="T6" fmla="*/ 2147483647 w 158"/>
              <a:gd name="T7" fmla="*/ 2147483647 h 195"/>
              <a:gd name="T8" fmla="*/ 2147483647 w 158"/>
              <a:gd name="T9" fmla="*/ 2147483647 h 195"/>
              <a:gd name="T10" fmla="*/ 2147483647 w 158"/>
              <a:gd name="T11" fmla="*/ 2147483647 h 195"/>
              <a:gd name="T12" fmla="*/ 2147483647 w 158"/>
              <a:gd name="T13" fmla="*/ 2147483647 h 195"/>
              <a:gd name="T14" fmla="*/ 2147483647 w 158"/>
              <a:gd name="T15" fmla="*/ 2147483647 h 195"/>
              <a:gd name="T16" fmla="*/ 2147483647 w 158"/>
              <a:gd name="T17" fmla="*/ 2147483647 h 195"/>
              <a:gd name="T18" fmla="*/ 2147483647 w 158"/>
              <a:gd name="T19" fmla="*/ 2147483647 h 195"/>
              <a:gd name="T20" fmla="*/ 2147483647 w 158"/>
              <a:gd name="T21" fmla="*/ 2147483647 h 195"/>
              <a:gd name="T22" fmla="*/ 2147483647 w 158"/>
              <a:gd name="T23" fmla="*/ 0 h 195"/>
              <a:gd name="T24" fmla="*/ 2147483647 w 158"/>
              <a:gd name="T25" fmla="*/ 2147483647 h 195"/>
              <a:gd name="T26" fmla="*/ 2147483647 w 158"/>
              <a:gd name="T27" fmla="*/ 2147483647 h 195"/>
              <a:gd name="T28" fmla="*/ 2147483647 w 158"/>
              <a:gd name="T29" fmla="*/ 2147483647 h 195"/>
              <a:gd name="T30" fmla="*/ 2147483647 w 158"/>
              <a:gd name="T31" fmla="*/ 2147483647 h 195"/>
              <a:gd name="T32" fmla="*/ 2147483647 w 158"/>
              <a:gd name="T33" fmla="*/ 2147483647 h 195"/>
              <a:gd name="T34" fmla="*/ 2147483647 w 158"/>
              <a:gd name="T35" fmla="*/ 2147483647 h 195"/>
              <a:gd name="T36" fmla="*/ 2147483647 w 158"/>
              <a:gd name="T37" fmla="*/ 2147483647 h 195"/>
              <a:gd name="T38" fmla="*/ 2147483647 w 158"/>
              <a:gd name="T39" fmla="*/ 2147483647 h 195"/>
              <a:gd name="T40" fmla="*/ 2147483647 w 158"/>
              <a:gd name="T41" fmla="*/ 2147483647 h 195"/>
              <a:gd name="T42" fmla="*/ 2147483647 w 158"/>
              <a:gd name="T43" fmla="*/ 2147483647 h 195"/>
              <a:gd name="T44" fmla="*/ 2147483647 w 158"/>
              <a:gd name="T45" fmla="*/ 2147483647 h 195"/>
              <a:gd name="T46" fmla="*/ 2147483647 w 158"/>
              <a:gd name="T47" fmla="*/ 2147483647 h 195"/>
              <a:gd name="T48" fmla="*/ 2147483647 w 158"/>
              <a:gd name="T49" fmla="*/ 2147483647 h 195"/>
              <a:gd name="T50" fmla="*/ 2147483647 w 158"/>
              <a:gd name="T51" fmla="*/ 2147483647 h 195"/>
              <a:gd name="T52" fmla="*/ 2147483647 w 158"/>
              <a:gd name="T53" fmla="*/ 2147483647 h 195"/>
              <a:gd name="T54" fmla="*/ 2147483647 w 158"/>
              <a:gd name="T55" fmla="*/ 2147483647 h 195"/>
              <a:gd name="T56" fmla="*/ 2147483647 w 158"/>
              <a:gd name="T57" fmla="*/ 2147483647 h 195"/>
              <a:gd name="T58" fmla="*/ 2147483647 w 158"/>
              <a:gd name="T59" fmla="*/ 2147483647 h 195"/>
              <a:gd name="T60" fmla="*/ 2147483647 w 158"/>
              <a:gd name="T61" fmla="*/ 2147483647 h 19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 h="195">
                <a:moveTo>
                  <a:pt x="67" y="132"/>
                </a:moveTo>
                <a:lnTo>
                  <a:pt x="0" y="129"/>
                </a:lnTo>
                <a:lnTo>
                  <a:pt x="0" y="126"/>
                </a:lnTo>
                <a:lnTo>
                  <a:pt x="84" y="70"/>
                </a:lnTo>
                <a:lnTo>
                  <a:pt x="93" y="61"/>
                </a:lnTo>
                <a:lnTo>
                  <a:pt x="102" y="53"/>
                </a:lnTo>
                <a:lnTo>
                  <a:pt x="111" y="44"/>
                </a:lnTo>
                <a:lnTo>
                  <a:pt x="120" y="35"/>
                </a:lnTo>
                <a:lnTo>
                  <a:pt x="130" y="27"/>
                </a:lnTo>
                <a:lnTo>
                  <a:pt x="139" y="18"/>
                </a:lnTo>
                <a:lnTo>
                  <a:pt x="147" y="9"/>
                </a:lnTo>
                <a:lnTo>
                  <a:pt x="157" y="0"/>
                </a:lnTo>
                <a:lnTo>
                  <a:pt x="154" y="6"/>
                </a:lnTo>
                <a:lnTo>
                  <a:pt x="152" y="12"/>
                </a:lnTo>
                <a:lnTo>
                  <a:pt x="150" y="18"/>
                </a:lnTo>
                <a:lnTo>
                  <a:pt x="147" y="24"/>
                </a:lnTo>
                <a:lnTo>
                  <a:pt x="145" y="30"/>
                </a:lnTo>
                <a:lnTo>
                  <a:pt x="143" y="36"/>
                </a:lnTo>
                <a:lnTo>
                  <a:pt x="141" y="42"/>
                </a:lnTo>
                <a:lnTo>
                  <a:pt x="138" y="48"/>
                </a:lnTo>
                <a:lnTo>
                  <a:pt x="136" y="53"/>
                </a:lnTo>
                <a:lnTo>
                  <a:pt x="134" y="59"/>
                </a:lnTo>
                <a:lnTo>
                  <a:pt x="131" y="65"/>
                </a:lnTo>
                <a:lnTo>
                  <a:pt x="129" y="71"/>
                </a:lnTo>
                <a:lnTo>
                  <a:pt x="127" y="77"/>
                </a:lnTo>
                <a:lnTo>
                  <a:pt x="124" y="83"/>
                </a:lnTo>
                <a:lnTo>
                  <a:pt x="122" y="88"/>
                </a:lnTo>
                <a:lnTo>
                  <a:pt x="120" y="94"/>
                </a:lnTo>
                <a:lnTo>
                  <a:pt x="98" y="193"/>
                </a:lnTo>
                <a:lnTo>
                  <a:pt x="96" y="194"/>
                </a:lnTo>
                <a:lnTo>
                  <a:pt x="67" y="13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9" name="Freeform 41"/>
          <p:cNvSpPr>
            <a:spLocks/>
          </p:cNvSpPr>
          <p:nvPr/>
        </p:nvSpPr>
        <p:spPr bwMode="auto">
          <a:xfrm>
            <a:off x="1847850" y="4470400"/>
            <a:ext cx="1285875" cy="423863"/>
          </a:xfrm>
          <a:custGeom>
            <a:avLst/>
            <a:gdLst>
              <a:gd name="T0" fmla="*/ 2147483647 w 810"/>
              <a:gd name="T1" fmla="*/ 2147483647 h 267"/>
              <a:gd name="T2" fmla="*/ 2147483647 w 810"/>
              <a:gd name="T3" fmla="*/ 2147483647 h 267"/>
              <a:gd name="T4" fmla="*/ 2147483647 w 810"/>
              <a:gd name="T5" fmla="*/ 2147483647 h 267"/>
              <a:gd name="T6" fmla="*/ 2147483647 w 810"/>
              <a:gd name="T7" fmla="*/ 2147483647 h 267"/>
              <a:gd name="T8" fmla="*/ 2147483647 w 810"/>
              <a:gd name="T9" fmla="*/ 2147483647 h 267"/>
              <a:gd name="T10" fmla="*/ 2147483647 w 810"/>
              <a:gd name="T11" fmla="*/ 2147483647 h 267"/>
              <a:gd name="T12" fmla="*/ 2147483647 w 810"/>
              <a:gd name="T13" fmla="*/ 2147483647 h 267"/>
              <a:gd name="T14" fmla="*/ 2147483647 w 810"/>
              <a:gd name="T15" fmla="*/ 2147483647 h 267"/>
              <a:gd name="T16" fmla="*/ 2147483647 w 810"/>
              <a:gd name="T17" fmla="*/ 2147483647 h 267"/>
              <a:gd name="T18" fmla="*/ 2147483647 w 810"/>
              <a:gd name="T19" fmla="*/ 2147483647 h 267"/>
              <a:gd name="T20" fmla="*/ 2147483647 w 810"/>
              <a:gd name="T21" fmla="*/ 2147483647 h 267"/>
              <a:gd name="T22" fmla="*/ 2147483647 w 810"/>
              <a:gd name="T23" fmla="*/ 2147483647 h 267"/>
              <a:gd name="T24" fmla="*/ 2147483647 w 810"/>
              <a:gd name="T25" fmla="*/ 2147483647 h 267"/>
              <a:gd name="T26" fmla="*/ 2147483647 w 810"/>
              <a:gd name="T27" fmla="*/ 2147483647 h 267"/>
              <a:gd name="T28" fmla="*/ 2147483647 w 810"/>
              <a:gd name="T29" fmla="*/ 2147483647 h 267"/>
              <a:gd name="T30" fmla="*/ 2147483647 w 810"/>
              <a:gd name="T31" fmla="*/ 2147483647 h 267"/>
              <a:gd name="T32" fmla="*/ 2147483647 w 810"/>
              <a:gd name="T33" fmla="*/ 2147483647 h 267"/>
              <a:gd name="T34" fmla="*/ 2147483647 w 810"/>
              <a:gd name="T35" fmla="*/ 2147483647 h 267"/>
              <a:gd name="T36" fmla="*/ 2147483647 w 810"/>
              <a:gd name="T37" fmla="*/ 2147483647 h 267"/>
              <a:gd name="T38" fmla="*/ 2147483647 w 810"/>
              <a:gd name="T39" fmla="*/ 2147483647 h 267"/>
              <a:gd name="T40" fmla="*/ 2147483647 w 810"/>
              <a:gd name="T41" fmla="*/ 0 h 267"/>
              <a:gd name="T42" fmla="*/ 2147483647 w 810"/>
              <a:gd name="T43" fmla="*/ 0 h 267"/>
              <a:gd name="T44" fmla="*/ 2147483647 w 810"/>
              <a:gd name="T45" fmla="*/ 2147483647 h 267"/>
              <a:gd name="T46" fmla="*/ 2147483647 w 810"/>
              <a:gd name="T47" fmla="*/ 2147483647 h 267"/>
              <a:gd name="T48" fmla="*/ 2147483647 w 810"/>
              <a:gd name="T49" fmla="*/ 2147483647 h 267"/>
              <a:gd name="T50" fmla="*/ 2147483647 w 810"/>
              <a:gd name="T51" fmla="*/ 2147483647 h 267"/>
              <a:gd name="T52" fmla="*/ 2147483647 w 810"/>
              <a:gd name="T53" fmla="*/ 2147483647 h 267"/>
              <a:gd name="T54" fmla="*/ 2147483647 w 810"/>
              <a:gd name="T55" fmla="*/ 2147483647 h 267"/>
              <a:gd name="T56" fmla="*/ 2147483647 w 810"/>
              <a:gd name="T57" fmla="*/ 2147483647 h 267"/>
              <a:gd name="T58" fmla="*/ 2147483647 w 810"/>
              <a:gd name="T59" fmla="*/ 2147483647 h 267"/>
              <a:gd name="T60" fmla="*/ 2147483647 w 810"/>
              <a:gd name="T61" fmla="*/ 2147483647 h 267"/>
              <a:gd name="T62" fmla="*/ 2147483647 w 810"/>
              <a:gd name="T63" fmla="*/ 2147483647 h 267"/>
              <a:gd name="T64" fmla="*/ 2147483647 w 810"/>
              <a:gd name="T65" fmla="*/ 2147483647 h 267"/>
              <a:gd name="T66" fmla="*/ 2147483647 w 810"/>
              <a:gd name="T67" fmla="*/ 2147483647 h 267"/>
              <a:gd name="T68" fmla="*/ 2147483647 w 810"/>
              <a:gd name="T69" fmla="*/ 2147483647 h 267"/>
              <a:gd name="T70" fmla="*/ 2147483647 w 810"/>
              <a:gd name="T71" fmla="*/ 2147483647 h 267"/>
              <a:gd name="T72" fmla="*/ 2147483647 w 810"/>
              <a:gd name="T73" fmla="*/ 2147483647 h 267"/>
              <a:gd name="T74" fmla="*/ 2147483647 w 810"/>
              <a:gd name="T75" fmla="*/ 2147483647 h 267"/>
              <a:gd name="T76" fmla="*/ 2147483647 w 810"/>
              <a:gd name="T77" fmla="*/ 2147483647 h 267"/>
              <a:gd name="T78" fmla="*/ 2147483647 w 810"/>
              <a:gd name="T79" fmla="*/ 2147483647 h 267"/>
              <a:gd name="T80" fmla="*/ 2147483647 w 810"/>
              <a:gd name="T81" fmla="*/ 2147483647 h 267"/>
              <a:gd name="T82" fmla="*/ 2147483647 w 810"/>
              <a:gd name="T83" fmla="*/ 2147483647 h 267"/>
              <a:gd name="T84" fmla="*/ 2147483647 w 810"/>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0" h="267">
                <a:moveTo>
                  <a:pt x="405" y="266"/>
                </a:moveTo>
                <a:lnTo>
                  <a:pt x="426" y="266"/>
                </a:lnTo>
                <a:lnTo>
                  <a:pt x="446" y="265"/>
                </a:lnTo>
                <a:lnTo>
                  <a:pt x="467" y="264"/>
                </a:lnTo>
                <a:lnTo>
                  <a:pt x="487" y="263"/>
                </a:lnTo>
                <a:lnTo>
                  <a:pt x="506" y="262"/>
                </a:lnTo>
                <a:lnTo>
                  <a:pt x="525" y="260"/>
                </a:lnTo>
                <a:lnTo>
                  <a:pt x="544" y="258"/>
                </a:lnTo>
                <a:lnTo>
                  <a:pt x="562" y="255"/>
                </a:lnTo>
                <a:lnTo>
                  <a:pt x="580" y="252"/>
                </a:lnTo>
                <a:lnTo>
                  <a:pt x="598" y="250"/>
                </a:lnTo>
                <a:lnTo>
                  <a:pt x="615" y="246"/>
                </a:lnTo>
                <a:lnTo>
                  <a:pt x="631" y="243"/>
                </a:lnTo>
                <a:lnTo>
                  <a:pt x="647" y="239"/>
                </a:lnTo>
                <a:lnTo>
                  <a:pt x="662" y="235"/>
                </a:lnTo>
                <a:lnTo>
                  <a:pt x="677" y="231"/>
                </a:lnTo>
                <a:lnTo>
                  <a:pt x="691" y="227"/>
                </a:lnTo>
                <a:lnTo>
                  <a:pt x="704" y="222"/>
                </a:lnTo>
                <a:lnTo>
                  <a:pt x="717" y="217"/>
                </a:lnTo>
                <a:lnTo>
                  <a:pt x="729" y="212"/>
                </a:lnTo>
                <a:lnTo>
                  <a:pt x="740" y="207"/>
                </a:lnTo>
                <a:lnTo>
                  <a:pt x="751" y="202"/>
                </a:lnTo>
                <a:lnTo>
                  <a:pt x="760" y="196"/>
                </a:lnTo>
                <a:lnTo>
                  <a:pt x="769" y="190"/>
                </a:lnTo>
                <a:lnTo>
                  <a:pt x="777" y="185"/>
                </a:lnTo>
                <a:lnTo>
                  <a:pt x="785" y="178"/>
                </a:lnTo>
                <a:lnTo>
                  <a:pt x="791" y="172"/>
                </a:lnTo>
                <a:lnTo>
                  <a:pt x="796" y="166"/>
                </a:lnTo>
                <a:lnTo>
                  <a:pt x="801" y="159"/>
                </a:lnTo>
                <a:lnTo>
                  <a:pt x="804" y="153"/>
                </a:lnTo>
                <a:lnTo>
                  <a:pt x="806" y="146"/>
                </a:lnTo>
                <a:lnTo>
                  <a:pt x="808" y="140"/>
                </a:lnTo>
                <a:lnTo>
                  <a:pt x="809" y="133"/>
                </a:lnTo>
                <a:lnTo>
                  <a:pt x="808" y="126"/>
                </a:lnTo>
                <a:lnTo>
                  <a:pt x="806" y="119"/>
                </a:lnTo>
                <a:lnTo>
                  <a:pt x="804" y="112"/>
                </a:lnTo>
                <a:lnTo>
                  <a:pt x="801" y="106"/>
                </a:lnTo>
                <a:lnTo>
                  <a:pt x="796" y="99"/>
                </a:lnTo>
                <a:lnTo>
                  <a:pt x="791" y="93"/>
                </a:lnTo>
                <a:lnTo>
                  <a:pt x="785" y="87"/>
                </a:lnTo>
                <a:lnTo>
                  <a:pt x="777" y="81"/>
                </a:lnTo>
                <a:lnTo>
                  <a:pt x="769" y="75"/>
                </a:lnTo>
                <a:lnTo>
                  <a:pt x="760" y="69"/>
                </a:lnTo>
                <a:lnTo>
                  <a:pt x="751" y="64"/>
                </a:lnTo>
                <a:lnTo>
                  <a:pt x="740" y="58"/>
                </a:lnTo>
                <a:lnTo>
                  <a:pt x="729" y="53"/>
                </a:lnTo>
                <a:lnTo>
                  <a:pt x="717" y="48"/>
                </a:lnTo>
                <a:lnTo>
                  <a:pt x="704" y="43"/>
                </a:lnTo>
                <a:lnTo>
                  <a:pt x="691" y="38"/>
                </a:lnTo>
                <a:lnTo>
                  <a:pt x="677" y="34"/>
                </a:lnTo>
                <a:lnTo>
                  <a:pt x="662" y="30"/>
                </a:lnTo>
                <a:lnTo>
                  <a:pt x="647" y="26"/>
                </a:lnTo>
                <a:lnTo>
                  <a:pt x="631" y="22"/>
                </a:lnTo>
                <a:lnTo>
                  <a:pt x="615" y="19"/>
                </a:lnTo>
                <a:lnTo>
                  <a:pt x="598" y="16"/>
                </a:lnTo>
                <a:lnTo>
                  <a:pt x="580" y="13"/>
                </a:lnTo>
                <a:lnTo>
                  <a:pt x="562" y="10"/>
                </a:lnTo>
                <a:lnTo>
                  <a:pt x="544" y="8"/>
                </a:lnTo>
                <a:lnTo>
                  <a:pt x="525" y="5"/>
                </a:lnTo>
                <a:lnTo>
                  <a:pt x="506" y="4"/>
                </a:lnTo>
                <a:lnTo>
                  <a:pt x="487" y="2"/>
                </a:lnTo>
                <a:lnTo>
                  <a:pt x="467" y="1"/>
                </a:lnTo>
                <a:lnTo>
                  <a:pt x="446" y="0"/>
                </a:lnTo>
                <a:lnTo>
                  <a:pt x="426" y="0"/>
                </a:lnTo>
                <a:lnTo>
                  <a:pt x="405" y="0"/>
                </a:lnTo>
                <a:lnTo>
                  <a:pt x="384" y="0"/>
                </a:lnTo>
                <a:lnTo>
                  <a:pt x="363" y="0"/>
                </a:lnTo>
                <a:lnTo>
                  <a:pt x="343" y="1"/>
                </a:lnTo>
                <a:lnTo>
                  <a:pt x="323" y="2"/>
                </a:lnTo>
                <a:lnTo>
                  <a:pt x="304" y="4"/>
                </a:lnTo>
                <a:lnTo>
                  <a:pt x="285" y="5"/>
                </a:lnTo>
                <a:lnTo>
                  <a:pt x="266" y="8"/>
                </a:lnTo>
                <a:lnTo>
                  <a:pt x="247" y="10"/>
                </a:lnTo>
                <a:lnTo>
                  <a:pt x="229" y="13"/>
                </a:lnTo>
                <a:lnTo>
                  <a:pt x="212" y="16"/>
                </a:lnTo>
                <a:lnTo>
                  <a:pt x="195" y="19"/>
                </a:lnTo>
                <a:lnTo>
                  <a:pt x="179" y="22"/>
                </a:lnTo>
                <a:lnTo>
                  <a:pt x="162" y="26"/>
                </a:lnTo>
                <a:lnTo>
                  <a:pt x="147" y="30"/>
                </a:lnTo>
                <a:lnTo>
                  <a:pt x="132" y="34"/>
                </a:lnTo>
                <a:lnTo>
                  <a:pt x="119" y="38"/>
                </a:lnTo>
                <a:lnTo>
                  <a:pt x="105" y="43"/>
                </a:lnTo>
                <a:lnTo>
                  <a:pt x="93" y="48"/>
                </a:lnTo>
                <a:lnTo>
                  <a:pt x="81" y="53"/>
                </a:lnTo>
                <a:lnTo>
                  <a:pt x="69" y="58"/>
                </a:lnTo>
                <a:lnTo>
                  <a:pt x="59" y="64"/>
                </a:lnTo>
                <a:lnTo>
                  <a:pt x="49" y="69"/>
                </a:lnTo>
                <a:lnTo>
                  <a:pt x="40" y="75"/>
                </a:lnTo>
                <a:lnTo>
                  <a:pt x="32" y="81"/>
                </a:lnTo>
                <a:lnTo>
                  <a:pt x="25" y="87"/>
                </a:lnTo>
                <a:lnTo>
                  <a:pt x="18" y="93"/>
                </a:lnTo>
                <a:lnTo>
                  <a:pt x="13" y="99"/>
                </a:lnTo>
                <a:lnTo>
                  <a:pt x="8" y="106"/>
                </a:lnTo>
                <a:lnTo>
                  <a:pt x="5" y="112"/>
                </a:lnTo>
                <a:lnTo>
                  <a:pt x="2" y="119"/>
                </a:lnTo>
                <a:lnTo>
                  <a:pt x="1" y="126"/>
                </a:lnTo>
                <a:lnTo>
                  <a:pt x="0" y="133"/>
                </a:lnTo>
                <a:lnTo>
                  <a:pt x="1" y="140"/>
                </a:lnTo>
                <a:lnTo>
                  <a:pt x="2" y="146"/>
                </a:lnTo>
                <a:lnTo>
                  <a:pt x="5" y="153"/>
                </a:lnTo>
                <a:lnTo>
                  <a:pt x="8" y="159"/>
                </a:lnTo>
                <a:lnTo>
                  <a:pt x="13" y="166"/>
                </a:lnTo>
                <a:lnTo>
                  <a:pt x="18" y="172"/>
                </a:lnTo>
                <a:lnTo>
                  <a:pt x="25" y="178"/>
                </a:lnTo>
                <a:lnTo>
                  <a:pt x="32" y="185"/>
                </a:lnTo>
                <a:lnTo>
                  <a:pt x="40" y="190"/>
                </a:lnTo>
                <a:lnTo>
                  <a:pt x="49" y="196"/>
                </a:lnTo>
                <a:lnTo>
                  <a:pt x="59" y="202"/>
                </a:lnTo>
                <a:lnTo>
                  <a:pt x="69" y="207"/>
                </a:lnTo>
                <a:lnTo>
                  <a:pt x="81" y="212"/>
                </a:lnTo>
                <a:lnTo>
                  <a:pt x="93" y="217"/>
                </a:lnTo>
                <a:lnTo>
                  <a:pt x="105" y="222"/>
                </a:lnTo>
                <a:lnTo>
                  <a:pt x="119" y="227"/>
                </a:lnTo>
                <a:lnTo>
                  <a:pt x="132" y="231"/>
                </a:lnTo>
                <a:lnTo>
                  <a:pt x="147" y="235"/>
                </a:lnTo>
                <a:lnTo>
                  <a:pt x="162" y="239"/>
                </a:lnTo>
                <a:lnTo>
                  <a:pt x="179" y="243"/>
                </a:lnTo>
                <a:lnTo>
                  <a:pt x="195" y="246"/>
                </a:lnTo>
                <a:lnTo>
                  <a:pt x="212" y="250"/>
                </a:lnTo>
                <a:lnTo>
                  <a:pt x="229" y="252"/>
                </a:lnTo>
                <a:lnTo>
                  <a:pt x="247" y="255"/>
                </a:lnTo>
                <a:lnTo>
                  <a:pt x="266" y="258"/>
                </a:lnTo>
                <a:lnTo>
                  <a:pt x="285" y="260"/>
                </a:lnTo>
                <a:lnTo>
                  <a:pt x="304" y="262"/>
                </a:lnTo>
                <a:lnTo>
                  <a:pt x="323" y="263"/>
                </a:lnTo>
                <a:lnTo>
                  <a:pt x="343" y="264"/>
                </a:lnTo>
                <a:lnTo>
                  <a:pt x="363" y="265"/>
                </a:lnTo>
                <a:lnTo>
                  <a:pt x="384" y="266"/>
                </a:lnTo>
                <a:lnTo>
                  <a:pt x="405" y="266"/>
                </a:lnTo>
              </a:path>
            </a:pathLst>
          </a:custGeom>
          <a:solidFill>
            <a:srgbClr val="7FFFBA"/>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0" name="Freeform 42"/>
          <p:cNvSpPr>
            <a:spLocks/>
          </p:cNvSpPr>
          <p:nvPr/>
        </p:nvSpPr>
        <p:spPr bwMode="auto">
          <a:xfrm>
            <a:off x="3243263" y="4467225"/>
            <a:ext cx="1287462" cy="422275"/>
          </a:xfrm>
          <a:custGeom>
            <a:avLst/>
            <a:gdLst>
              <a:gd name="T0" fmla="*/ 2147483647 w 811"/>
              <a:gd name="T1" fmla="*/ 2147483647 h 266"/>
              <a:gd name="T2" fmla="*/ 2147483647 w 811"/>
              <a:gd name="T3" fmla="*/ 2147483647 h 266"/>
              <a:gd name="T4" fmla="*/ 2147483647 w 811"/>
              <a:gd name="T5" fmla="*/ 2147483647 h 266"/>
              <a:gd name="T6" fmla="*/ 2147483647 w 811"/>
              <a:gd name="T7" fmla="*/ 2147483647 h 266"/>
              <a:gd name="T8" fmla="*/ 2147483647 w 811"/>
              <a:gd name="T9" fmla="*/ 2147483647 h 266"/>
              <a:gd name="T10" fmla="*/ 2147483647 w 811"/>
              <a:gd name="T11" fmla="*/ 2147483647 h 266"/>
              <a:gd name="T12" fmla="*/ 2147483647 w 811"/>
              <a:gd name="T13" fmla="*/ 2147483647 h 266"/>
              <a:gd name="T14" fmla="*/ 2147483647 w 811"/>
              <a:gd name="T15" fmla="*/ 2147483647 h 266"/>
              <a:gd name="T16" fmla="*/ 2147483647 w 811"/>
              <a:gd name="T17" fmla="*/ 2147483647 h 266"/>
              <a:gd name="T18" fmla="*/ 2147483647 w 811"/>
              <a:gd name="T19" fmla="*/ 2147483647 h 266"/>
              <a:gd name="T20" fmla="*/ 2147483647 w 811"/>
              <a:gd name="T21" fmla="*/ 2147483647 h 266"/>
              <a:gd name="T22" fmla="*/ 2147483647 w 811"/>
              <a:gd name="T23" fmla="*/ 2147483647 h 266"/>
              <a:gd name="T24" fmla="*/ 2147483647 w 811"/>
              <a:gd name="T25" fmla="*/ 2147483647 h 266"/>
              <a:gd name="T26" fmla="*/ 2147483647 w 811"/>
              <a:gd name="T27" fmla="*/ 2147483647 h 266"/>
              <a:gd name="T28" fmla="*/ 2147483647 w 811"/>
              <a:gd name="T29" fmla="*/ 2147483647 h 266"/>
              <a:gd name="T30" fmla="*/ 2147483647 w 811"/>
              <a:gd name="T31" fmla="*/ 2147483647 h 266"/>
              <a:gd name="T32" fmla="*/ 2147483647 w 811"/>
              <a:gd name="T33" fmla="*/ 2147483647 h 266"/>
              <a:gd name="T34" fmla="*/ 2147483647 w 811"/>
              <a:gd name="T35" fmla="*/ 2147483647 h 266"/>
              <a:gd name="T36" fmla="*/ 2147483647 w 811"/>
              <a:gd name="T37" fmla="*/ 2147483647 h 266"/>
              <a:gd name="T38" fmla="*/ 2147483647 w 811"/>
              <a:gd name="T39" fmla="*/ 2147483647 h 266"/>
              <a:gd name="T40" fmla="*/ 2147483647 w 811"/>
              <a:gd name="T41" fmla="*/ 0 h 266"/>
              <a:gd name="T42" fmla="*/ 2147483647 w 811"/>
              <a:gd name="T43" fmla="*/ 0 h 266"/>
              <a:gd name="T44" fmla="*/ 2147483647 w 811"/>
              <a:gd name="T45" fmla="*/ 2147483647 h 266"/>
              <a:gd name="T46" fmla="*/ 2147483647 w 811"/>
              <a:gd name="T47" fmla="*/ 2147483647 h 266"/>
              <a:gd name="T48" fmla="*/ 2147483647 w 811"/>
              <a:gd name="T49" fmla="*/ 2147483647 h 266"/>
              <a:gd name="T50" fmla="*/ 2147483647 w 811"/>
              <a:gd name="T51" fmla="*/ 2147483647 h 266"/>
              <a:gd name="T52" fmla="*/ 2147483647 w 811"/>
              <a:gd name="T53" fmla="*/ 2147483647 h 266"/>
              <a:gd name="T54" fmla="*/ 2147483647 w 811"/>
              <a:gd name="T55" fmla="*/ 2147483647 h 266"/>
              <a:gd name="T56" fmla="*/ 2147483647 w 811"/>
              <a:gd name="T57" fmla="*/ 2147483647 h 266"/>
              <a:gd name="T58" fmla="*/ 2147483647 w 811"/>
              <a:gd name="T59" fmla="*/ 2147483647 h 266"/>
              <a:gd name="T60" fmla="*/ 2147483647 w 811"/>
              <a:gd name="T61" fmla="*/ 2147483647 h 266"/>
              <a:gd name="T62" fmla="*/ 2147483647 w 811"/>
              <a:gd name="T63" fmla="*/ 2147483647 h 266"/>
              <a:gd name="T64" fmla="*/ 2147483647 w 811"/>
              <a:gd name="T65" fmla="*/ 2147483647 h 266"/>
              <a:gd name="T66" fmla="*/ 2147483647 w 811"/>
              <a:gd name="T67" fmla="*/ 2147483647 h 266"/>
              <a:gd name="T68" fmla="*/ 2147483647 w 811"/>
              <a:gd name="T69" fmla="*/ 2147483647 h 266"/>
              <a:gd name="T70" fmla="*/ 2147483647 w 811"/>
              <a:gd name="T71" fmla="*/ 2147483647 h 266"/>
              <a:gd name="T72" fmla="*/ 2147483647 w 811"/>
              <a:gd name="T73" fmla="*/ 2147483647 h 266"/>
              <a:gd name="T74" fmla="*/ 2147483647 w 811"/>
              <a:gd name="T75" fmla="*/ 2147483647 h 266"/>
              <a:gd name="T76" fmla="*/ 2147483647 w 811"/>
              <a:gd name="T77" fmla="*/ 2147483647 h 266"/>
              <a:gd name="T78" fmla="*/ 2147483647 w 811"/>
              <a:gd name="T79" fmla="*/ 2147483647 h 266"/>
              <a:gd name="T80" fmla="*/ 2147483647 w 811"/>
              <a:gd name="T81" fmla="*/ 2147483647 h 266"/>
              <a:gd name="T82" fmla="*/ 2147483647 w 811"/>
              <a:gd name="T83" fmla="*/ 2147483647 h 266"/>
              <a:gd name="T84" fmla="*/ 2147483647 w 811"/>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6">
                <a:moveTo>
                  <a:pt x="405" y="265"/>
                </a:moveTo>
                <a:lnTo>
                  <a:pt x="425" y="265"/>
                </a:lnTo>
                <a:lnTo>
                  <a:pt x="446" y="265"/>
                </a:lnTo>
                <a:lnTo>
                  <a:pt x="466" y="264"/>
                </a:lnTo>
                <a:lnTo>
                  <a:pt x="486" y="262"/>
                </a:lnTo>
                <a:lnTo>
                  <a:pt x="506" y="261"/>
                </a:lnTo>
                <a:lnTo>
                  <a:pt x="525" y="260"/>
                </a:lnTo>
                <a:lnTo>
                  <a:pt x="544" y="257"/>
                </a:lnTo>
                <a:lnTo>
                  <a:pt x="562" y="255"/>
                </a:lnTo>
                <a:lnTo>
                  <a:pt x="580" y="252"/>
                </a:lnTo>
                <a:lnTo>
                  <a:pt x="598" y="249"/>
                </a:lnTo>
                <a:lnTo>
                  <a:pt x="614" y="246"/>
                </a:lnTo>
                <a:lnTo>
                  <a:pt x="631" y="243"/>
                </a:lnTo>
                <a:lnTo>
                  <a:pt x="647" y="239"/>
                </a:lnTo>
                <a:lnTo>
                  <a:pt x="662" y="235"/>
                </a:lnTo>
                <a:lnTo>
                  <a:pt x="677" y="231"/>
                </a:lnTo>
                <a:lnTo>
                  <a:pt x="691" y="227"/>
                </a:lnTo>
                <a:lnTo>
                  <a:pt x="704" y="222"/>
                </a:lnTo>
                <a:lnTo>
                  <a:pt x="717" y="217"/>
                </a:lnTo>
                <a:lnTo>
                  <a:pt x="729" y="212"/>
                </a:lnTo>
                <a:lnTo>
                  <a:pt x="740" y="207"/>
                </a:lnTo>
                <a:lnTo>
                  <a:pt x="751" y="201"/>
                </a:lnTo>
                <a:lnTo>
                  <a:pt x="761" y="196"/>
                </a:lnTo>
                <a:lnTo>
                  <a:pt x="770" y="190"/>
                </a:lnTo>
                <a:lnTo>
                  <a:pt x="778" y="185"/>
                </a:lnTo>
                <a:lnTo>
                  <a:pt x="785" y="178"/>
                </a:lnTo>
                <a:lnTo>
                  <a:pt x="791" y="172"/>
                </a:lnTo>
                <a:lnTo>
                  <a:pt x="797" y="166"/>
                </a:lnTo>
                <a:lnTo>
                  <a:pt x="801" y="159"/>
                </a:lnTo>
                <a:lnTo>
                  <a:pt x="805" y="153"/>
                </a:lnTo>
                <a:lnTo>
                  <a:pt x="807" y="147"/>
                </a:lnTo>
                <a:lnTo>
                  <a:pt x="809" y="140"/>
                </a:lnTo>
                <a:lnTo>
                  <a:pt x="810" y="133"/>
                </a:lnTo>
                <a:lnTo>
                  <a:pt x="809" y="126"/>
                </a:lnTo>
                <a:lnTo>
                  <a:pt x="807" y="119"/>
                </a:lnTo>
                <a:lnTo>
                  <a:pt x="805" y="113"/>
                </a:lnTo>
                <a:lnTo>
                  <a:pt x="801" y="106"/>
                </a:lnTo>
                <a:lnTo>
                  <a:pt x="797" y="99"/>
                </a:lnTo>
                <a:lnTo>
                  <a:pt x="791" y="93"/>
                </a:lnTo>
                <a:lnTo>
                  <a:pt x="785" y="87"/>
                </a:lnTo>
                <a:lnTo>
                  <a:pt x="778" y="81"/>
                </a:lnTo>
                <a:lnTo>
                  <a:pt x="770" y="75"/>
                </a:lnTo>
                <a:lnTo>
                  <a:pt x="761" y="69"/>
                </a:lnTo>
                <a:lnTo>
                  <a:pt x="751" y="64"/>
                </a:lnTo>
                <a:lnTo>
                  <a:pt x="740" y="59"/>
                </a:lnTo>
                <a:lnTo>
                  <a:pt x="729" y="53"/>
                </a:lnTo>
                <a:lnTo>
                  <a:pt x="717" y="48"/>
                </a:lnTo>
                <a:lnTo>
                  <a:pt x="704" y="44"/>
                </a:lnTo>
                <a:lnTo>
                  <a:pt x="691" y="38"/>
                </a:lnTo>
                <a:lnTo>
                  <a:pt x="677" y="34"/>
                </a:lnTo>
                <a:lnTo>
                  <a:pt x="662" y="30"/>
                </a:lnTo>
                <a:lnTo>
                  <a:pt x="647" y="26"/>
                </a:lnTo>
                <a:lnTo>
                  <a:pt x="631" y="22"/>
                </a:lnTo>
                <a:lnTo>
                  <a:pt x="614" y="19"/>
                </a:lnTo>
                <a:lnTo>
                  <a:pt x="598" y="16"/>
                </a:lnTo>
                <a:lnTo>
                  <a:pt x="580" y="13"/>
                </a:lnTo>
                <a:lnTo>
                  <a:pt x="562" y="10"/>
                </a:lnTo>
                <a:lnTo>
                  <a:pt x="544" y="8"/>
                </a:lnTo>
                <a:lnTo>
                  <a:pt x="525" y="6"/>
                </a:lnTo>
                <a:lnTo>
                  <a:pt x="506" y="4"/>
                </a:lnTo>
                <a:lnTo>
                  <a:pt x="486" y="3"/>
                </a:lnTo>
                <a:lnTo>
                  <a:pt x="466" y="1"/>
                </a:lnTo>
                <a:lnTo>
                  <a:pt x="446" y="0"/>
                </a:lnTo>
                <a:lnTo>
                  <a:pt x="425" y="0"/>
                </a:lnTo>
                <a:lnTo>
                  <a:pt x="405" y="0"/>
                </a:lnTo>
                <a:lnTo>
                  <a:pt x="384" y="0"/>
                </a:lnTo>
                <a:lnTo>
                  <a:pt x="363" y="0"/>
                </a:lnTo>
                <a:lnTo>
                  <a:pt x="343" y="1"/>
                </a:lnTo>
                <a:lnTo>
                  <a:pt x="323" y="3"/>
                </a:lnTo>
                <a:lnTo>
                  <a:pt x="303" y="4"/>
                </a:lnTo>
                <a:lnTo>
                  <a:pt x="284" y="6"/>
                </a:lnTo>
                <a:lnTo>
                  <a:pt x="266" y="8"/>
                </a:lnTo>
                <a:lnTo>
                  <a:pt x="247" y="10"/>
                </a:lnTo>
                <a:lnTo>
                  <a:pt x="229" y="13"/>
                </a:lnTo>
                <a:lnTo>
                  <a:pt x="212" y="16"/>
                </a:lnTo>
                <a:lnTo>
                  <a:pt x="195" y="19"/>
                </a:lnTo>
                <a:lnTo>
                  <a:pt x="178" y="22"/>
                </a:lnTo>
                <a:lnTo>
                  <a:pt x="163" y="26"/>
                </a:lnTo>
                <a:lnTo>
                  <a:pt x="147" y="30"/>
                </a:lnTo>
                <a:lnTo>
                  <a:pt x="133" y="34"/>
                </a:lnTo>
                <a:lnTo>
                  <a:pt x="119" y="38"/>
                </a:lnTo>
                <a:lnTo>
                  <a:pt x="105" y="44"/>
                </a:lnTo>
                <a:lnTo>
                  <a:pt x="92" y="48"/>
                </a:lnTo>
                <a:lnTo>
                  <a:pt x="80" y="53"/>
                </a:lnTo>
                <a:lnTo>
                  <a:pt x="69" y="59"/>
                </a:lnTo>
                <a:lnTo>
                  <a:pt x="59" y="64"/>
                </a:lnTo>
                <a:lnTo>
                  <a:pt x="49" y="69"/>
                </a:lnTo>
                <a:lnTo>
                  <a:pt x="40" y="75"/>
                </a:lnTo>
                <a:lnTo>
                  <a:pt x="32" y="81"/>
                </a:lnTo>
                <a:lnTo>
                  <a:pt x="25" y="87"/>
                </a:lnTo>
                <a:lnTo>
                  <a:pt x="19" y="93"/>
                </a:lnTo>
                <a:lnTo>
                  <a:pt x="13" y="99"/>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8"/>
                </a:lnTo>
                <a:lnTo>
                  <a:pt x="32" y="185"/>
                </a:lnTo>
                <a:lnTo>
                  <a:pt x="40" y="190"/>
                </a:lnTo>
                <a:lnTo>
                  <a:pt x="49" y="196"/>
                </a:lnTo>
                <a:lnTo>
                  <a:pt x="59" y="201"/>
                </a:lnTo>
                <a:lnTo>
                  <a:pt x="69" y="207"/>
                </a:lnTo>
                <a:lnTo>
                  <a:pt x="80" y="212"/>
                </a:lnTo>
                <a:lnTo>
                  <a:pt x="92" y="217"/>
                </a:lnTo>
                <a:lnTo>
                  <a:pt x="105" y="222"/>
                </a:lnTo>
                <a:lnTo>
                  <a:pt x="119" y="227"/>
                </a:lnTo>
                <a:lnTo>
                  <a:pt x="133" y="231"/>
                </a:lnTo>
                <a:lnTo>
                  <a:pt x="147" y="235"/>
                </a:lnTo>
                <a:lnTo>
                  <a:pt x="163" y="239"/>
                </a:lnTo>
                <a:lnTo>
                  <a:pt x="178" y="243"/>
                </a:lnTo>
                <a:lnTo>
                  <a:pt x="195" y="246"/>
                </a:lnTo>
                <a:lnTo>
                  <a:pt x="212" y="249"/>
                </a:lnTo>
                <a:lnTo>
                  <a:pt x="229" y="252"/>
                </a:lnTo>
                <a:lnTo>
                  <a:pt x="247" y="255"/>
                </a:lnTo>
                <a:lnTo>
                  <a:pt x="266" y="257"/>
                </a:lnTo>
                <a:lnTo>
                  <a:pt x="284" y="260"/>
                </a:lnTo>
                <a:lnTo>
                  <a:pt x="303" y="261"/>
                </a:lnTo>
                <a:lnTo>
                  <a:pt x="323" y="262"/>
                </a:lnTo>
                <a:lnTo>
                  <a:pt x="343" y="264"/>
                </a:lnTo>
                <a:lnTo>
                  <a:pt x="363" y="265"/>
                </a:lnTo>
                <a:lnTo>
                  <a:pt x="384" y="265"/>
                </a:lnTo>
                <a:lnTo>
                  <a:pt x="405" y="265"/>
                </a:lnTo>
              </a:path>
            </a:pathLst>
          </a:custGeom>
          <a:solidFill>
            <a:srgbClr val="FFFF9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1" name="Freeform 43"/>
          <p:cNvSpPr>
            <a:spLocks/>
          </p:cNvSpPr>
          <p:nvPr/>
        </p:nvSpPr>
        <p:spPr bwMode="auto">
          <a:xfrm>
            <a:off x="4667250" y="4467225"/>
            <a:ext cx="1287463" cy="422275"/>
          </a:xfrm>
          <a:custGeom>
            <a:avLst/>
            <a:gdLst>
              <a:gd name="T0" fmla="*/ 2147483647 w 811"/>
              <a:gd name="T1" fmla="*/ 2147483647 h 266"/>
              <a:gd name="T2" fmla="*/ 2147483647 w 811"/>
              <a:gd name="T3" fmla="*/ 2147483647 h 266"/>
              <a:gd name="T4" fmla="*/ 2147483647 w 811"/>
              <a:gd name="T5" fmla="*/ 2147483647 h 266"/>
              <a:gd name="T6" fmla="*/ 2147483647 w 811"/>
              <a:gd name="T7" fmla="*/ 2147483647 h 266"/>
              <a:gd name="T8" fmla="*/ 2147483647 w 811"/>
              <a:gd name="T9" fmla="*/ 2147483647 h 266"/>
              <a:gd name="T10" fmla="*/ 2147483647 w 811"/>
              <a:gd name="T11" fmla="*/ 2147483647 h 266"/>
              <a:gd name="T12" fmla="*/ 2147483647 w 811"/>
              <a:gd name="T13" fmla="*/ 2147483647 h 266"/>
              <a:gd name="T14" fmla="*/ 2147483647 w 811"/>
              <a:gd name="T15" fmla="*/ 2147483647 h 266"/>
              <a:gd name="T16" fmla="*/ 2147483647 w 811"/>
              <a:gd name="T17" fmla="*/ 2147483647 h 266"/>
              <a:gd name="T18" fmla="*/ 2147483647 w 811"/>
              <a:gd name="T19" fmla="*/ 2147483647 h 266"/>
              <a:gd name="T20" fmla="*/ 2147483647 w 811"/>
              <a:gd name="T21" fmla="*/ 2147483647 h 266"/>
              <a:gd name="T22" fmla="*/ 2147483647 w 811"/>
              <a:gd name="T23" fmla="*/ 2147483647 h 266"/>
              <a:gd name="T24" fmla="*/ 2147483647 w 811"/>
              <a:gd name="T25" fmla="*/ 2147483647 h 266"/>
              <a:gd name="T26" fmla="*/ 2147483647 w 811"/>
              <a:gd name="T27" fmla="*/ 2147483647 h 266"/>
              <a:gd name="T28" fmla="*/ 2147483647 w 811"/>
              <a:gd name="T29" fmla="*/ 2147483647 h 266"/>
              <a:gd name="T30" fmla="*/ 2147483647 w 811"/>
              <a:gd name="T31" fmla="*/ 2147483647 h 266"/>
              <a:gd name="T32" fmla="*/ 2147483647 w 811"/>
              <a:gd name="T33" fmla="*/ 2147483647 h 266"/>
              <a:gd name="T34" fmla="*/ 2147483647 w 811"/>
              <a:gd name="T35" fmla="*/ 2147483647 h 266"/>
              <a:gd name="T36" fmla="*/ 2147483647 w 811"/>
              <a:gd name="T37" fmla="*/ 2147483647 h 266"/>
              <a:gd name="T38" fmla="*/ 2147483647 w 811"/>
              <a:gd name="T39" fmla="*/ 2147483647 h 266"/>
              <a:gd name="T40" fmla="*/ 2147483647 w 811"/>
              <a:gd name="T41" fmla="*/ 0 h 266"/>
              <a:gd name="T42" fmla="*/ 2147483647 w 811"/>
              <a:gd name="T43" fmla="*/ 0 h 266"/>
              <a:gd name="T44" fmla="*/ 2147483647 w 811"/>
              <a:gd name="T45" fmla="*/ 2147483647 h 266"/>
              <a:gd name="T46" fmla="*/ 2147483647 w 811"/>
              <a:gd name="T47" fmla="*/ 2147483647 h 266"/>
              <a:gd name="T48" fmla="*/ 2147483647 w 811"/>
              <a:gd name="T49" fmla="*/ 2147483647 h 266"/>
              <a:gd name="T50" fmla="*/ 2147483647 w 811"/>
              <a:gd name="T51" fmla="*/ 2147483647 h 266"/>
              <a:gd name="T52" fmla="*/ 2147483647 w 811"/>
              <a:gd name="T53" fmla="*/ 2147483647 h 266"/>
              <a:gd name="T54" fmla="*/ 2147483647 w 811"/>
              <a:gd name="T55" fmla="*/ 2147483647 h 266"/>
              <a:gd name="T56" fmla="*/ 2147483647 w 811"/>
              <a:gd name="T57" fmla="*/ 2147483647 h 266"/>
              <a:gd name="T58" fmla="*/ 2147483647 w 811"/>
              <a:gd name="T59" fmla="*/ 2147483647 h 266"/>
              <a:gd name="T60" fmla="*/ 2147483647 w 811"/>
              <a:gd name="T61" fmla="*/ 2147483647 h 266"/>
              <a:gd name="T62" fmla="*/ 2147483647 w 811"/>
              <a:gd name="T63" fmla="*/ 2147483647 h 266"/>
              <a:gd name="T64" fmla="*/ 2147483647 w 811"/>
              <a:gd name="T65" fmla="*/ 2147483647 h 266"/>
              <a:gd name="T66" fmla="*/ 2147483647 w 811"/>
              <a:gd name="T67" fmla="*/ 2147483647 h 266"/>
              <a:gd name="T68" fmla="*/ 2147483647 w 811"/>
              <a:gd name="T69" fmla="*/ 2147483647 h 266"/>
              <a:gd name="T70" fmla="*/ 2147483647 w 811"/>
              <a:gd name="T71" fmla="*/ 2147483647 h 266"/>
              <a:gd name="T72" fmla="*/ 2147483647 w 811"/>
              <a:gd name="T73" fmla="*/ 2147483647 h 266"/>
              <a:gd name="T74" fmla="*/ 2147483647 w 811"/>
              <a:gd name="T75" fmla="*/ 2147483647 h 266"/>
              <a:gd name="T76" fmla="*/ 2147483647 w 811"/>
              <a:gd name="T77" fmla="*/ 2147483647 h 266"/>
              <a:gd name="T78" fmla="*/ 2147483647 w 811"/>
              <a:gd name="T79" fmla="*/ 2147483647 h 266"/>
              <a:gd name="T80" fmla="*/ 2147483647 w 811"/>
              <a:gd name="T81" fmla="*/ 2147483647 h 266"/>
              <a:gd name="T82" fmla="*/ 2147483647 w 811"/>
              <a:gd name="T83" fmla="*/ 2147483647 h 266"/>
              <a:gd name="T84" fmla="*/ 2147483647 w 811"/>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6">
                <a:moveTo>
                  <a:pt x="405" y="265"/>
                </a:moveTo>
                <a:lnTo>
                  <a:pt x="425" y="265"/>
                </a:lnTo>
                <a:lnTo>
                  <a:pt x="446" y="265"/>
                </a:lnTo>
                <a:lnTo>
                  <a:pt x="466" y="264"/>
                </a:lnTo>
                <a:lnTo>
                  <a:pt x="486" y="262"/>
                </a:lnTo>
                <a:lnTo>
                  <a:pt x="506" y="261"/>
                </a:lnTo>
                <a:lnTo>
                  <a:pt x="525" y="260"/>
                </a:lnTo>
                <a:lnTo>
                  <a:pt x="544" y="257"/>
                </a:lnTo>
                <a:lnTo>
                  <a:pt x="562" y="255"/>
                </a:lnTo>
                <a:lnTo>
                  <a:pt x="580" y="252"/>
                </a:lnTo>
                <a:lnTo>
                  <a:pt x="598" y="249"/>
                </a:lnTo>
                <a:lnTo>
                  <a:pt x="614" y="246"/>
                </a:lnTo>
                <a:lnTo>
                  <a:pt x="631" y="243"/>
                </a:lnTo>
                <a:lnTo>
                  <a:pt x="647" y="239"/>
                </a:lnTo>
                <a:lnTo>
                  <a:pt x="662" y="235"/>
                </a:lnTo>
                <a:lnTo>
                  <a:pt x="677" y="231"/>
                </a:lnTo>
                <a:lnTo>
                  <a:pt x="691" y="227"/>
                </a:lnTo>
                <a:lnTo>
                  <a:pt x="704" y="222"/>
                </a:lnTo>
                <a:lnTo>
                  <a:pt x="717" y="217"/>
                </a:lnTo>
                <a:lnTo>
                  <a:pt x="729" y="212"/>
                </a:lnTo>
                <a:lnTo>
                  <a:pt x="740" y="207"/>
                </a:lnTo>
                <a:lnTo>
                  <a:pt x="751" y="201"/>
                </a:lnTo>
                <a:lnTo>
                  <a:pt x="761" y="196"/>
                </a:lnTo>
                <a:lnTo>
                  <a:pt x="770" y="190"/>
                </a:lnTo>
                <a:lnTo>
                  <a:pt x="778" y="185"/>
                </a:lnTo>
                <a:lnTo>
                  <a:pt x="785" y="178"/>
                </a:lnTo>
                <a:lnTo>
                  <a:pt x="791" y="172"/>
                </a:lnTo>
                <a:lnTo>
                  <a:pt x="797" y="166"/>
                </a:lnTo>
                <a:lnTo>
                  <a:pt x="801" y="159"/>
                </a:lnTo>
                <a:lnTo>
                  <a:pt x="805" y="153"/>
                </a:lnTo>
                <a:lnTo>
                  <a:pt x="807" y="147"/>
                </a:lnTo>
                <a:lnTo>
                  <a:pt x="809" y="140"/>
                </a:lnTo>
                <a:lnTo>
                  <a:pt x="810" y="133"/>
                </a:lnTo>
                <a:lnTo>
                  <a:pt x="809" y="126"/>
                </a:lnTo>
                <a:lnTo>
                  <a:pt x="807" y="119"/>
                </a:lnTo>
                <a:lnTo>
                  <a:pt x="805" y="113"/>
                </a:lnTo>
                <a:lnTo>
                  <a:pt x="801" y="106"/>
                </a:lnTo>
                <a:lnTo>
                  <a:pt x="797" y="99"/>
                </a:lnTo>
                <a:lnTo>
                  <a:pt x="791" y="93"/>
                </a:lnTo>
                <a:lnTo>
                  <a:pt x="785" y="87"/>
                </a:lnTo>
                <a:lnTo>
                  <a:pt x="778" y="81"/>
                </a:lnTo>
                <a:lnTo>
                  <a:pt x="770" y="75"/>
                </a:lnTo>
                <a:lnTo>
                  <a:pt x="761" y="69"/>
                </a:lnTo>
                <a:lnTo>
                  <a:pt x="751" y="64"/>
                </a:lnTo>
                <a:lnTo>
                  <a:pt x="740" y="59"/>
                </a:lnTo>
                <a:lnTo>
                  <a:pt x="729" y="53"/>
                </a:lnTo>
                <a:lnTo>
                  <a:pt x="717" y="48"/>
                </a:lnTo>
                <a:lnTo>
                  <a:pt x="704" y="44"/>
                </a:lnTo>
                <a:lnTo>
                  <a:pt x="691" y="38"/>
                </a:lnTo>
                <a:lnTo>
                  <a:pt x="677" y="34"/>
                </a:lnTo>
                <a:lnTo>
                  <a:pt x="662" y="30"/>
                </a:lnTo>
                <a:lnTo>
                  <a:pt x="647" y="26"/>
                </a:lnTo>
                <a:lnTo>
                  <a:pt x="631" y="22"/>
                </a:lnTo>
                <a:lnTo>
                  <a:pt x="614" y="19"/>
                </a:lnTo>
                <a:lnTo>
                  <a:pt x="598" y="16"/>
                </a:lnTo>
                <a:lnTo>
                  <a:pt x="580" y="13"/>
                </a:lnTo>
                <a:lnTo>
                  <a:pt x="562" y="10"/>
                </a:lnTo>
                <a:lnTo>
                  <a:pt x="544" y="8"/>
                </a:lnTo>
                <a:lnTo>
                  <a:pt x="525" y="6"/>
                </a:lnTo>
                <a:lnTo>
                  <a:pt x="506" y="4"/>
                </a:lnTo>
                <a:lnTo>
                  <a:pt x="486" y="3"/>
                </a:lnTo>
                <a:lnTo>
                  <a:pt x="466" y="1"/>
                </a:lnTo>
                <a:lnTo>
                  <a:pt x="446" y="0"/>
                </a:lnTo>
                <a:lnTo>
                  <a:pt x="425" y="0"/>
                </a:lnTo>
                <a:lnTo>
                  <a:pt x="405" y="0"/>
                </a:lnTo>
                <a:lnTo>
                  <a:pt x="384" y="0"/>
                </a:lnTo>
                <a:lnTo>
                  <a:pt x="363" y="0"/>
                </a:lnTo>
                <a:lnTo>
                  <a:pt x="343" y="1"/>
                </a:lnTo>
                <a:lnTo>
                  <a:pt x="323" y="3"/>
                </a:lnTo>
                <a:lnTo>
                  <a:pt x="303" y="4"/>
                </a:lnTo>
                <a:lnTo>
                  <a:pt x="284" y="6"/>
                </a:lnTo>
                <a:lnTo>
                  <a:pt x="266" y="8"/>
                </a:lnTo>
                <a:lnTo>
                  <a:pt x="247" y="10"/>
                </a:lnTo>
                <a:lnTo>
                  <a:pt x="229" y="13"/>
                </a:lnTo>
                <a:lnTo>
                  <a:pt x="212" y="16"/>
                </a:lnTo>
                <a:lnTo>
                  <a:pt x="195" y="19"/>
                </a:lnTo>
                <a:lnTo>
                  <a:pt x="178" y="22"/>
                </a:lnTo>
                <a:lnTo>
                  <a:pt x="163" y="26"/>
                </a:lnTo>
                <a:lnTo>
                  <a:pt x="147" y="30"/>
                </a:lnTo>
                <a:lnTo>
                  <a:pt x="133" y="34"/>
                </a:lnTo>
                <a:lnTo>
                  <a:pt x="119" y="38"/>
                </a:lnTo>
                <a:lnTo>
                  <a:pt x="105" y="44"/>
                </a:lnTo>
                <a:lnTo>
                  <a:pt x="92" y="48"/>
                </a:lnTo>
                <a:lnTo>
                  <a:pt x="80" y="53"/>
                </a:lnTo>
                <a:lnTo>
                  <a:pt x="69" y="59"/>
                </a:lnTo>
                <a:lnTo>
                  <a:pt x="59" y="64"/>
                </a:lnTo>
                <a:lnTo>
                  <a:pt x="49" y="69"/>
                </a:lnTo>
                <a:lnTo>
                  <a:pt x="40" y="75"/>
                </a:lnTo>
                <a:lnTo>
                  <a:pt x="32" y="81"/>
                </a:lnTo>
                <a:lnTo>
                  <a:pt x="25" y="87"/>
                </a:lnTo>
                <a:lnTo>
                  <a:pt x="19" y="93"/>
                </a:lnTo>
                <a:lnTo>
                  <a:pt x="13" y="99"/>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8"/>
                </a:lnTo>
                <a:lnTo>
                  <a:pt x="32" y="185"/>
                </a:lnTo>
                <a:lnTo>
                  <a:pt x="40" y="190"/>
                </a:lnTo>
                <a:lnTo>
                  <a:pt x="49" y="196"/>
                </a:lnTo>
                <a:lnTo>
                  <a:pt x="59" y="201"/>
                </a:lnTo>
                <a:lnTo>
                  <a:pt x="69" y="207"/>
                </a:lnTo>
                <a:lnTo>
                  <a:pt x="80" y="212"/>
                </a:lnTo>
                <a:lnTo>
                  <a:pt x="92" y="217"/>
                </a:lnTo>
                <a:lnTo>
                  <a:pt x="105" y="222"/>
                </a:lnTo>
                <a:lnTo>
                  <a:pt x="119" y="227"/>
                </a:lnTo>
                <a:lnTo>
                  <a:pt x="133" y="231"/>
                </a:lnTo>
                <a:lnTo>
                  <a:pt x="147" y="235"/>
                </a:lnTo>
                <a:lnTo>
                  <a:pt x="163" y="239"/>
                </a:lnTo>
                <a:lnTo>
                  <a:pt x="178" y="243"/>
                </a:lnTo>
                <a:lnTo>
                  <a:pt x="195" y="246"/>
                </a:lnTo>
                <a:lnTo>
                  <a:pt x="212" y="249"/>
                </a:lnTo>
                <a:lnTo>
                  <a:pt x="229" y="252"/>
                </a:lnTo>
                <a:lnTo>
                  <a:pt x="247" y="255"/>
                </a:lnTo>
                <a:lnTo>
                  <a:pt x="266" y="257"/>
                </a:lnTo>
                <a:lnTo>
                  <a:pt x="284" y="260"/>
                </a:lnTo>
                <a:lnTo>
                  <a:pt x="303" y="261"/>
                </a:lnTo>
                <a:lnTo>
                  <a:pt x="323" y="262"/>
                </a:lnTo>
                <a:lnTo>
                  <a:pt x="343" y="264"/>
                </a:lnTo>
                <a:lnTo>
                  <a:pt x="363" y="265"/>
                </a:lnTo>
                <a:lnTo>
                  <a:pt x="384" y="265"/>
                </a:lnTo>
                <a:lnTo>
                  <a:pt x="405" y="265"/>
                </a:lnTo>
              </a:path>
            </a:pathLst>
          </a:custGeom>
          <a:solidFill>
            <a:srgbClr val="A6B8C9"/>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2" name="Freeform 44"/>
          <p:cNvSpPr>
            <a:spLocks/>
          </p:cNvSpPr>
          <p:nvPr/>
        </p:nvSpPr>
        <p:spPr bwMode="auto">
          <a:xfrm>
            <a:off x="4667250" y="5230813"/>
            <a:ext cx="1287463" cy="423862"/>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5" y="266"/>
                </a:moveTo>
                <a:lnTo>
                  <a:pt x="425" y="266"/>
                </a:lnTo>
                <a:lnTo>
                  <a:pt x="446" y="265"/>
                </a:lnTo>
                <a:lnTo>
                  <a:pt x="466" y="264"/>
                </a:lnTo>
                <a:lnTo>
                  <a:pt x="486" y="263"/>
                </a:lnTo>
                <a:lnTo>
                  <a:pt x="506" y="262"/>
                </a:lnTo>
                <a:lnTo>
                  <a:pt x="525" y="260"/>
                </a:lnTo>
                <a:lnTo>
                  <a:pt x="544" y="258"/>
                </a:lnTo>
                <a:lnTo>
                  <a:pt x="562" y="256"/>
                </a:lnTo>
                <a:lnTo>
                  <a:pt x="580" y="253"/>
                </a:lnTo>
                <a:lnTo>
                  <a:pt x="598" y="250"/>
                </a:lnTo>
                <a:lnTo>
                  <a:pt x="614" y="246"/>
                </a:lnTo>
                <a:lnTo>
                  <a:pt x="631" y="243"/>
                </a:lnTo>
                <a:lnTo>
                  <a:pt x="647" y="240"/>
                </a:lnTo>
                <a:lnTo>
                  <a:pt x="662" y="236"/>
                </a:lnTo>
                <a:lnTo>
                  <a:pt x="677" y="231"/>
                </a:lnTo>
                <a:lnTo>
                  <a:pt x="691" y="227"/>
                </a:lnTo>
                <a:lnTo>
                  <a:pt x="704" y="222"/>
                </a:lnTo>
                <a:lnTo>
                  <a:pt x="717" y="218"/>
                </a:lnTo>
                <a:lnTo>
                  <a:pt x="729" y="212"/>
                </a:lnTo>
                <a:lnTo>
                  <a:pt x="740" y="207"/>
                </a:lnTo>
                <a:lnTo>
                  <a:pt x="751" y="202"/>
                </a:lnTo>
                <a:lnTo>
                  <a:pt x="761" y="196"/>
                </a:lnTo>
                <a:lnTo>
                  <a:pt x="770" y="191"/>
                </a:lnTo>
                <a:lnTo>
                  <a:pt x="778" y="185"/>
                </a:lnTo>
                <a:lnTo>
                  <a:pt x="785" y="178"/>
                </a:lnTo>
                <a:lnTo>
                  <a:pt x="791" y="172"/>
                </a:lnTo>
                <a:lnTo>
                  <a:pt x="797" y="166"/>
                </a:lnTo>
                <a:lnTo>
                  <a:pt x="801" y="159"/>
                </a:lnTo>
                <a:lnTo>
                  <a:pt x="805" y="153"/>
                </a:lnTo>
                <a:lnTo>
                  <a:pt x="807" y="147"/>
                </a:lnTo>
                <a:lnTo>
                  <a:pt x="809" y="140"/>
                </a:lnTo>
                <a:lnTo>
                  <a:pt x="810" y="133"/>
                </a:lnTo>
                <a:lnTo>
                  <a:pt x="809" y="126"/>
                </a:lnTo>
                <a:lnTo>
                  <a:pt x="807" y="119"/>
                </a:lnTo>
                <a:lnTo>
                  <a:pt x="805" y="113"/>
                </a:lnTo>
                <a:lnTo>
                  <a:pt x="801" y="106"/>
                </a:lnTo>
                <a:lnTo>
                  <a:pt x="797" y="100"/>
                </a:lnTo>
                <a:lnTo>
                  <a:pt x="791" y="93"/>
                </a:lnTo>
                <a:lnTo>
                  <a:pt x="785" y="87"/>
                </a:lnTo>
                <a:lnTo>
                  <a:pt x="778" y="81"/>
                </a:lnTo>
                <a:lnTo>
                  <a:pt x="770" y="75"/>
                </a:lnTo>
                <a:lnTo>
                  <a:pt x="761" y="70"/>
                </a:lnTo>
                <a:lnTo>
                  <a:pt x="751" y="64"/>
                </a:lnTo>
                <a:lnTo>
                  <a:pt x="740" y="59"/>
                </a:lnTo>
                <a:lnTo>
                  <a:pt x="729" y="53"/>
                </a:lnTo>
                <a:lnTo>
                  <a:pt x="717" y="48"/>
                </a:lnTo>
                <a:lnTo>
                  <a:pt x="704" y="44"/>
                </a:lnTo>
                <a:lnTo>
                  <a:pt x="691" y="38"/>
                </a:lnTo>
                <a:lnTo>
                  <a:pt x="677" y="34"/>
                </a:lnTo>
                <a:lnTo>
                  <a:pt x="662" y="30"/>
                </a:lnTo>
                <a:lnTo>
                  <a:pt x="647" y="26"/>
                </a:lnTo>
                <a:lnTo>
                  <a:pt x="631" y="22"/>
                </a:lnTo>
                <a:lnTo>
                  <a:pt x="614" y="19"/>
                </a:lnTo>
                <a:lnTo>
                  <a:pt x="598" y="16"/>
                </a:lnTo>
                <a:lnTo>
                  <a:pt x="580" y="13"/>
                </a:lnTo>
                <a:lnTo>
                  <a:pt x="562" y="10"/>
                </a:lnTo>
                <a:lnTo>
                  <a:pt x="544" y="8"/>
                </a:lnTo>
                <a:lnTo>
                  <a:pt x="525" y="6"/>
                </a:lnTo>
                <a:lnTo>
                  <a:pt x="506" y="4"/>
                </a:lnTo>
                <a:lnTo>
                  <a:pt x="486" y="3"/>
                </a:lnTo>
                <a:lnTo>
                  <a:pt x="466" y="2"/>
                </a:lnTo>
                <a:lnTo>
                  <a:pt x="446" y="0"/>
                </a:lnTo>
                <a:lnTo>
                  <a:pt x="425" y="0"/>
                </a:lnTo>
                <a:lnTo>
                  <a:pt x="405" y="0"/>
                </a:lnTo>
                <a:lnTo>
                  <a:pt x="384" y="0"/>
                </a:lnTo>
                <a:lnTo>
                  <a:pt x="363" y="0"/>
                </a:lnTo>
                <a:lnTo>
                  <a:pt x="343" y="2"/>
                </a:lnTo>
                <a:lnTo>
                  <a:pt x="323" y="3"/>
                </a:lnTo>
                <a:lnTo>
                  <a:pt x="303" y="4"/>
                </a:lnTo>
                <a:lnTo>
                  <a:pt x="284" y="6"/>
                </a:lnTo>
                <a:lnTo>
                  <a:pt x="266" y="8"/>
                </a:lnTo>
                <a:lnTo>
                  <a:pt x="247" y="10"/>
                </a:lnTo>
                <a:lnTo>
                  <a:pt x="229" y="13"/>
                </a:lnTo>
                <a:lnTo>
                  <a:pt x="212" y="16"/>
                </a:lnTo>
                <a:lnTo>
                  <a:pt x="195" y="19"/>
                </a:lnTo>
                <a:lnTo>
                  <a:pt x="178" y="22"/>
                </a:lnTo>
                <a:lnTo>
                  <a:pt x="163" y="26"/>
                </a:lnTo>
                <a:lnTo>
                  <a:pt x="147" y="30"/>
                </a:lnTo>
                <a:lnTo>
                  <a:pt x="133" y="34"/>
                </a:lnTo>
                <a:lnTo>
                  <a:pt x="119" y="38"/>
                </a:lnTo>
                <a:lnTo>
                  <a:pt x="105" y="44"/>
                </a:lnTo>
                <a:lnTo>
                  <a:pt x="92" y="48"/>
                </a:lnTo>
                <a:lnTo>
                  <a:pt x="80" y="53"/>
                </a:lnTo>
                <a:lnTo>
                  <a:pt x="69" y="59"/>
                </a:lnTo>
                <a:lnTo>
                  <a:pt x="59" y="64"/>
                </a:lnTo>
                <a:lnTo>
                  <a:pt x="49" y="70"/>
                </a:lnTo>
                <a:lnTo>
                  <a:pt x="40" y="75"/>
                </a:lnTo>
                <a:lnTo>
                  <a:pt x="32" y="81"/>
                </a:lnTo>
                <a:lnTo>
                  <a:pt x="25" y="87"/>
                </a:lnTo>
                <a:lnTo>
                  <a:pt x="19" y="93"/>
                </a:lnTo>
                <a:lnTo>
                  <a:pt x="13" y="100"/>
                </a:lnTo>
                <a:lnTo>
                  <a:pt x="8" y="106"/>
                </a:lnTo>
                <a:lnTo>
                  <a:pt x="5" y="113"/>
                </a:lnTo>
                <a:lnTo>
                  <a:pt x="2" y="119"/>
                </a:lnTo>
                <a:lnTo>
                  <a:pt x="1" y="126"/>
                </a:lnTo>
                <a:lnTo>
                  <a:pt x="0" y="133"/>
                </a:lnTo>
                <a:lnTo>
                  <a:pt x="1" y="140"/>
                </a:lnTo>
                <a:lnTo>
                  <a:pt x="2" y="147"/>
                </a:lnTo>
                <a:lnTo>
                  <a:pt x="5" y="153"/>
                </a:lnTo>
                <a:lnTo>
                  <a:pt x="8" y="159"/>
                </a:lnTo>
                <a:lnTo>
                  <a:pt x="13" y="166"/>
                </a:lnTo>
                <a:lnTo>
                  <a:pt x="19" y="172"/>
                </a:lnTo>
                <a:lnTo>
                  <a:pt x="25" y="178"/>
                </a:lnTo>
                <a:lnTo>
                  <a:pt x="32" y="185"/>
                </a:lnTo>
                <a:lnTo>
                  <a:pt x="40" y="191"/>
                </a:lnTo>
                <a:lnTo>
                  <a:pt x="49" y="196"/>
                </a:lnTo>
                <a:lnTo>
                  <a:pt x="59" y="202"/>
                </a:lnTo>
                <a:lnTo>
                  <a:pt x="69" y="207"/>
                </a:lnTo>
                <a:lnTo>
                  <a:pt x="80" y="212"/>
                </a:lnTo>
                <a:lnTo>
                  <a:pt x="92" y="218"/>
                </a:lnTo>
                <a:lnTo>
                  <a:pt x="105" y="222"/>
                </a:lnTo>
                <a:lnTo>
                  <a:pt x="119" y="227"/>
                </a:lnTo>
                <a:lnTo>
                  <a:pt x="133" y="231"/>
                </a:lnTo>
                <a:lnTo>
                  <a:pt x="147" y="236"/>
                </a:lnTo>
                <a:lnTo>
                  <a:pt x="163" y="240"/>
                </a:lnTo>
                <a:lnTo>
                  <a:pt x="178" y="243"/>
                </a:lnTo>
                <a:lnTo>
                  <a:pt x="195" y="246"/>
                </a:lnTo>
                <a:lnTo>
                  <a:pt x="212" y="250"/>
                </a:lnTo>
                <a:lnTo>
                  <a:pt x="229" y="253"/>
                </a:lnTo>
                <a:lnTo>
                  <a:pt x="247" y="256"/>
                </a:lnTo>
                <a:lnTo>
                  <a:pt x="266" y="258"/>
                </a:lnTo>
                <a:lnTo>
                  <a:pt x="284" y="260"/>
                </a:lnTo>
                <a:lnTo>
                  <a:pt x="303" y="262"/>
                </a:lnTo>
                <a:lnTo>
                  <a:pt x="323" y="263"/>
                </a:lnTo>
                <a:lnTo>
                  <a:pt x="343" y="264"/>
                </a:lnTo>
                <a:lnTo>
                  <a:pt x="363" y="265"/>
                </a:lnTo>
                <a:lnTo>
                  <a:pt x="384" y="266"/>
                </a:lnTo>
                <a:lnTo>
                  <a:pt x="405" y="266"/>
                </a:lnTo>
              </a:path>
            </a:pathLst>
          </a:custGeom>
          <a:solidFill>
            <a:srgbClr val="7AF54C"/>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3" name="Freeform 45"/>
          <p:cNvSpPr>
            <a:spLocks/>
          </p:cNvSpPr>
          <p:nvPr/>
        </p:nvSpPr>
        <p:spPr bwMode="auto">
          <a:xfrm>
            <a:off x="6037263" y="5959475"/>
            <a:ext cx="1287462" cy="423863"/>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2147483647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6" y="266"/>
                </a:moveTo>
                <a:lnTo>
                  <a:pt x="426" y="266"/>
                </a:lnTo>
                <a:lnTo>
                  <a:pt x="447" y="265"/>
                </a:lnTo>
                <a:lnTo>
                  <a:pt x="467" y="264"/>
                </a:lnTo>
                <a:lnTo>
                  <a:pt x="487" y="263"/>
                </a:lnTo>
                <a:lnTo>
                  <a:pt x="507" y="262"/>
                </a:lnTo>
                <a:lnTo>
                  <a:pt x="526" y="260"/>
                </a:lnTo>
                <a:lnTo>
                  <a:pt x="544" y="258"/>
                </a:lnTo>
                <a:lnTo>
                  <a:pt x="563" y="255"/>
                </a:lnTo>
                <a:lnTo>
                  <a:pt x="581" y="252"/>
                </a:lnTo>
                <a:lnTo>
                  <a:pt x="599" y="250"/>
                </a:lnTo>
                <a:lnTo>
                  <a:pt x="615" y="247"/>
                </a:lnTo>
                <a:lnTo>
                  <a:pt x="632" y="243"/>
                </a:lnTo>
                <a:lnTo>
                  <a:pt x="648" y="239"/>
                </a:lnTo>
                <a:lnTo>
                  <a:pt x="663" y="235"/>
                </a:lnTo>
                <a:lnTo>
                  <a:pt x="677" y="231"/>
                </a:lnTo>
                <a:lnTo>
                  <a:pt x="692" y="227"/>
                </a:lnTo>
                <a:lnTo>
                  <a:pt x="705" y="223"/>
                </a:lnTo>
                <a:lnTo>
                  <a:pt x="718" y="217"/>
                </a:lnTo>
                <a:lnTo>
                  <a:pt x="730" y="213"/>
                </a:lnTo>
                <a:lnTo>
                  <a:pt x="741" y="208"/>
                </a:lnTo>
                <a:lnTo>
                  <a:pt x="751" y="202"/>
                </a:lnTo>
                <a:lnTo>
                  <a:pt x="761" y="197"/>
                </a:lnTo>
                <a:lnTo>
                  <a:pt x="770" y="191"/>
                </a:lnTo>
                <a:lnTo>
                  <a:pt x="778" y="185"/>
                </a:lnTo>
                <a:lnTo>
                  <a:pt x="785" y="179"/>
                </a:lnTo>
                <a:lnTo>
                  <a:pt x="792" y="172"/>
                </a:lnTo>
                <a:lnTo>
                  <a:pt x="797" y="166"/>
                </a:lnTo>
                <a:lnTo>
                  <a:pt x="802" y="160"/>
                </a:lnTo>
                <a:lnTo>
                  <a:pt x="805" y="153"/>
                </a:lnTo>
                <a:lnTo>
                  <a:pt x="808" y="147"/>
                </a:lnTo>
                <a:lnTo>
                  <a:pt x="809" y="140"/>
                </a:lnTo>
                <a:lnTo>
                  <a:pt x="810" y="133"/>
                </a:lnTo>
                <a:lnTo>
                  <a:pt x="809" y="126"/>
                </a:lnTo>
                <a:lnTo>
                  <a:pt x="808" y="119"/>
                </a:lnTo>
                <a:lnTo>
                  <a:pt x="805" y="113"/>
                </a:lnTo>
                <a:lnTo>
                  <a:pt x="802" y="106"/>
                </a:lnTo>
                <a:lnTo>
                  <a:pt x="797" y="100"/>
                </a:lnTo>
                <a:lnTo>
                  <a:pt x="792" y="93"/>
                </a:lnTo>
                <a:lnTo>
                  <a:pt x="785" y="87"/>
                </a:lnTo>
                <a:lnTo>
                  <a:pt x="778" y="81"/>
                </a:lnTo>
                <a:lnTo>
                  <a:pt x="770" y="76"/>
                </a:lnTo>
                <a:lnTo>
                  <a:pt x="761" y="70"/>
                </a:lnTo>
                <a:lnTo>
                  <a:pt x="751" y="64"/>
                </a:lnTo>
                <a:lnTo>
                  <a:pt x="741" y="59"/>
                </a:lnTo>
                <a:lnTo>
                  <a:pt x="730" y="54"/>
                </a:lnTo>
                <a:lnTo>
                  <a:pt x="718" y="49"/>
                </a:lnTo>
                <a:lnTo>
                  <a:pt x="705" y="44"/>
                </a:lnTo>
                <a:lnTo>
                  <a:pt x="692" y="39"/>
                </a:lnTo>
                <a:lnTo>
                  <a:pt x="677" y="35"/>
                </a:lnTo>
                <a:lnTo>
                  <a:pt x="663" y="31"/>
                </a:lnTo>
                <a:lnTo>
                  <a:pt x="648" y="27"/>
                </a:lnTo>
                <a:lnTo>
                  <a:pt x="632" y="23"/>
                </a:lnTo>
                <a:lnTo>
                  <a:pt x="615" y="19"/>
                </a:lnTo>
                <a:lnTo>
                  <a:pt x="599" y="16"/>
                </a:lnTo>
                <a:lnTo>
                  <a:pt x="581" y="13"/>
                </a:lnTo>
                <a:lnTo>
                  <a:pt x="563" y="11"/>
                </a:lnTo>
                <a:lnTo>
                  <a:pt x="544" y="8"/>
                </a:lnTo>
                <a:lnTo>
                  <a:pt x="526" y="6"/>
                </a:lnTo>
                <a:lnTo>
                  <a:pt x="507" y="4"/>
                </a:lnTo>
                <a:lnTo>
                  <a:pt x="487" y="3"/>
                </a:lnTo>
                <a:lnTo>
                  <a:pt x="467" y="2"/>
                </a:lnTo>
                <a:lnTo>
                  <a:pt x="447" y="1"/>
                </a:lnTo>
                <a:lnTo>
                  <a:pt x="426" y="0"/>
                </a:lnTo>
                <a:lnTo>
                  <a:pt x="406" y="0"/>
                </a:lnTo>
                <a:lnTo>
                  <a:pt x="384" y="0"/>
                </a:lnTo>
                <a:lnTo>
                  <a:pt x="364" y="1"/>
                </a:lnTo>
                <a:lnTo>
                  <a:pt x="343" y="2"/>
                </a:lnTo>
                <a:lnTo>
                  <a:pt x="323" y="3"/>
                </a:lnTo>
                <a:lnTo>
                  <a:pt x="304" y="4"/>
                </a:lnTo>
                <a:lnTo>
                  <a:pt x="285" y="6"/>
                </a:lnTo>
                <a:lnTo>
                  <a:pt x="266" y="8"/>
                </a:lnTo>
                <a:lnTo>
                  <a:pt x="247" y="11"/>
                </a:lnTo>
                <a:lnTo>
                  <a:pt x="229" y="13"/>
                </a:lnTo>
                <a:lnTo>
                  <a:pt x="212" y="16"/>
                </a:lnTo>
                <a:lnTo>
                  <a:pt x="195" y="19"/>
                </a:lnTo>
                <a:lnTo>
                  <a:pt x="179" y="23"/>
                </a:lnTo>
                <a:lnTo>
                  <a:pt x="163" y="27"/>
                </a:lnTo>
                <a:lnTo>
                  <a:pt x="148" y="31"/>
                </a:lnTo>
                <a:lnTo>
                  <a:pt x="133" y="35"/>
                </a:lnTo>
                <a:lnTo>
                  <a:pt x="119" y="39"/>
                </a:lnTo>
                <a:lnTo>
                  <a:pt x="106" y="44"/>
                </a:lnTo>
                <a:lnTo>
                  <a:pt x="93" y="49"/>
                </a:lnTo>
                <a:lnTo>
                  <a:pt x="81" y="54"/>
                </a:lnTo>
                <a:lnTo>
                  <a:pt x="69" y="59"/>
                </a:lnTo>
                <a:lnTo>
                  <a:pt x="59" y="64"/>
                </a:lnTo>
                <a:lnTo>
                  <a:pt x="49" y="70"/>
                </a:lnTo>
                <a:lnTo>
                  <a:pt x="40" y="76"/>
                </a:lnTo>
                <a:lnTo>
                  <a:pt x="32" y="81"/>
                </a:lnTo>
                <a:lnTo>
                  <a:pt x="25" y="87"/>
                </a:lnTo>
                <a:lnTo>
                  <a:pt x="19" y="93"/>
                </a:lnTo>
                <a:lnTo>
                  <a:pt x="13" y="100"/>
                </a:lnTo>
                <a:lnTo>
                  <a:pt x="8" y="106"/>
                </a:lnTo>
                <a:lnTo>
                  <a:pt x="5" y="113"/>
                </a:lnTo>
                <a:lnTo>
                  <a:pt x="2" y="119"/>
                </a:lnTo>
                <a:lnTo>
                  <a:pt x="1" y="126"/>
                </a:lnTo>
                <a:lnTo>
                  <a:pt x="0" y="133"/>
                </a:lnTo>
                <a:lnTo>
                  <a:pt x="1" y="140"/>
                </a:lnTo>
                <a:lnTo>
                  <a:pt x="2" y="147"/>
                </a:lnTo>
                <a:lnTo>
                  <a:pt x="5" y="153"/>
                </a:lnTo>
                <a:lnTo>
                  <a:pt x="8" y="160"/>
                </a:lnTo>
                <a:lnTo>
                  <a:pt x="13" y="166"/>
                </a:lnTo>
                <a:lnTo>
                  <a:pt x="19" y="172"/>
                </a:lnTo>
                <a:lnTo>
                  <a:pt x="25" y="179"/>
                </a:lnTo>
                <a:lnTo>
                  <a:pt x="32" y="185"/>
                </a:lnTo>
                <a:lnTo>
                  <a:pt x="40" y="191"/>
                </a:lnTo>
                <a:lnTo>
                  <a:pt x="49" y="197"/>
                </a:lnTo>
                <a:lnTo>
                  <a:pt x="59" y="202"/>
                </a:lnTo>
                <a:lnTo>
                  <a:pt x="69" y="208"/>
                </a:lnTo>
                <a:lnTo>
                  <a:pt x="81" y="213"/>
                </a:lnTo>
                <a:lnTo>
                  <a:pt x="93" y="217"/>
                </a:lnTo>
                <a:lnTo>
                  <a:pt x="106" y="223"/>
                </a:lnTo>
                <a:lnTo>
                  <a:pt x="119" y="227"/>
                </a:lnTo>
                <a:lnTo>
                  <a:pt x="133" y="231"/>
                </a:lnTo>
                <a:lnTo>
                  <a:pt x="148" y="235"/>
                </a:lnTo>
                <a:lnTo>
                  <a:pt x="163" y="239"/>
                </a:lnTo>
                <a:lnTo>
                  <a:pt x="179" y="243"/>
                </a:lnTo>
                <a:lnTo>
                  <a:pt x="195" y="247"/>
                </a:lnTo>
                <a:lnTo>
                  <a:pt x="212" y="250"/>
                </a:lnTo>
                <a:lnTo>
                  <a:pt x="229" y="252"/>
                </a:lnTo>
                <a:lnTo>
                  <a:pt x="247" y="255"/>
                </a:lnTo>
                <a:lnTo>
                  <a:pt x="266" y="258"/>
                </a:lnTo>
                <a:lnTo>
                  <a:pt x="285" y="260"/>
                </a:lnTo>
                <a:lnTo>
                  <a:pt x="304" y="262"/>
                </a:lnTo>
                <a:lnTo>
                  <a:pt x="323" y="263"/>
                </a:lnTo>
                <a:lnTo>
                  <a:pt x="343" y="264"/>
                </a:lnTo>
                <a:lnTo>
                  <a:pt x="364" y="265"/>
                </a:lnTo>
                <a:lnTo>
                  <a:pt x="384" y="266"/>
                </a:lnTo>
                <a:lnTo>
                  <a:pt x="406" y="266"/>
                </a:lnTo>
              </a:path>
            </a:pathLst>
          </a:custGeom>
          <a:solidFill>
            <a:srgbClr val="9E40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4" name="Freeform 46"/>
          <p:cNvSpPr>
            <a:spLocks/>
          </p:cNvSpPr>
          <p:nvPr/>
        </p:nvSpPr>
        <p:spPr bwMode="auto">
          <a:xfrm>
            <a:off x="3243263" y="5959475"/>
            <a:ext cx="1287462" cy="423863"/>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0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5" y="266"/>
                </a:moveTo>
                <a:lnTo>
                  <a:pt x="425" y="266"/>
                </a:lnTo>
                <a:lnTo>
                  <a:pt x="446" y="265"/>
                </a:lnTo>
                <a:lnTo>
                  <a:pt x="466" y="264"/>
                </a:lnTo>
                <a:lnTo>
                  <a:pt x="486" y="263"/>
                </a:lnTo>
                <a:lnTo>
                  <a:pt x="506" y="262"/>
                </a:lnTo>
                <a:lnTo>
                  <a:pt x="525" y="260"/>
                </a:lnTo>
                <a:lnTo>
                  <a:pt x="544" y="258"/>
                </a:lnTo>
                <a:lnTo>
                  <a:pt x="562" y="255"/>
                </a:lnTo>
                <a:lnTo>
                  <a:pt x="580" y="252"/>
                </a:lnTo>
                <a:lnTo>
                  <a:pt x="598" y="250"/>
                </a:lnTo>
                <a:lnTo>
                  <a:pt x="614" y="246"/>
                </a:lnTo>
                <a:lnTo>
                  <a:pt x="631" y="243"/>
                </a:lnTo>
                <a:lnTo>
                  <a:pt x="647" y="239"/>
                </a:lnTo>
                <a:lnTo>
                  <a:pt x="662" y="235"/>
                </a:lnTo>
                <a:lnTo>
                  <a:pt x="677" y="231"/>
                </a:lnTo>
                <a:lnTo>
                  <a:pt x="691" y="227"/>
                </a:lnTo>
                <a:lnTo>
                  <a:pt x="704" y="222"/>
                </a:lnTo>
                <a:lnTo>
                  <a:pt x="717" y="217"/>
                </a:lnTo>
                <a:lnTo>
                  <a:pt x="729" y="212"/>
                </a:lnTo>
                <a:lnTo>
                  <a:pt x="740" y="207"/>
                </a:lnTo>
                <a:lnTo>
                  <a:pt x="751" y="202"/>
                </a:lnTo>
                <a:lnTo>
                  <a:pt x="761" y="196"/>
                </a:lnTo>
                <a:lnTo>
                  <a:pt x="770" y="190"/>
                </a:lnTo>
                <a:lnTo>
                  <a:pt x="778" y="185"/>
                </a:lnTo>
                <a:lnTo>
                  <a:pt x="785" y="178"/>
                </a:lnTo>
                <a:lnTo>
                  <a:pt x="791" y="172"/>
                </a:lnTo>
                <a:lnTo>
                  <a:pt x="797" y="166"/>
                </a:lnTo>
                <a:lnTo>
                  <a:pt x="801" y="159"/>
                </a:lnTo>
                <a:lnTo>
                  <a:pt x="805" y="153"/>
                </a:lnTo>
                <a:lnTo>
                  <a:pt x="807" y="146"/>
                </a:lnTo>
                <a:lnTo>
                  <a:pt x="809" y="140"/>
                </a:lnTo>
                <a:lnTo>
                  <a:pt x="810" y="133"/>
                </a:lnTo>
                <a:lnTo>
                  <a:pt x="809" y="126"/>
                </a:lnTo>
                <a:lnTo>
                  <a:pt x="807" y="119"/>
                </a:lnTo>
                <a:lnTo>
                  <a:pt x="805" y="112"/>
                </a:lnTo>
                <a:lnTo>
                  <a:pt x="801" y="106"/>
                </a:lnTo>
                <a:lnTo>
                  <a:pt x="797" y="99"/>
                </a:lnTo>
                <a:lnTo>
                  <a:pt x="791" y="93"/>
                </a:lnTo>
                <a:lnTo>
                  <a:pt x="785" y="87"/>
                </a:lnTo>
                <a:lnTo>
                  <a:pt x="778" y="81"/>
                </a:lnTo>
                <a:lnTo>
                  <a:pt x="770" y="75"/>
                </a:lnTo>
                <a:lnTo>
                  <a:pt x="761" y="69"/>
                </a:lnTo>
                <a:lnTo>
                  <a:pt x="751" y="64"/>
                </a:lnTo>
                <a:lnTo>
                  <a:pt x="740" y="58"/>
                </a:lnTo>
                <a:lnTo>
                  <a:pt x="729" y="53"/>
                </a:lnTo>
                <a:lnTo>
                  <a:pt x="717" y="48"/>
                </a:lnTo>
                <a:lnTo>
                  <a:pt x="704" y="43"/>
                </a:lnTo>
                <a:lnTo>
                  <a:pt x="691" y="38"/>
                </a:lnTo>
                <a:lnTo>
                  <a:pt x="677" y="34"/>
                </a:lnTo>
                <a:lnTo>
                  <a:pt x="662" y="30"/>
                </a:lnTo>
                <a:lnTo>
                  <a:pt x="647" y="26"/>
                </a:lnTo>
                <a:lnTo>
                  <a:pt x="631" y="22"/>
                </a:lnTo>
                <a:lnTo>
                  <a:pt x="614" y="19"/>
                </a:lnTo>
                <a:lnTo>
                  <a:pt x="598" y="16"/>
                </a:lnTo>
                <a:lnTo>
                  <a:pt x="580" y="13"/>
                </a:lnTo>
                <a:lnTo>
                  <a:pt x="562" y="10"/>
                </a:lnTo>
                <a:lnTo>
                  <a:pt x="544" y="8"/>
                </a:lnTo>
                <a:lnTo>
                  <a:pt x="525" y="5"/>
                </a:lnTo>
                <a:lnTo>
                  <a:pt x="506" y="4"/>
                </a:lnTo>
                <a:lnTo>
                  <a:pt x="486" y="2"/>
                </a:lnTo>
                <a:lnTo>
                  <a:pt x="466" y="1"/>
                </a:lnTo>
                <a:lnTo>
                  <a:pt x="446" y="0"/>
                </a:lnTo>
                <a:lnTo>
                  <a:pt x="425" y="0"/>
                </a:lnTo>
                <a:lnTo>
                  <a:pt x="405" y="0"/>
                </a:lnTo>
                <a:lnTo>
                  <a:pt x="384" y="0"/>
                </a:lnTo>
                <a:lnTo>
                  <a:pt x="363" y="0"/>
                </a:lnTo>
                <a:lnTo>
                  <a:pt x="343" y="1"/>
                </a:lnTo>
                <a:lnTo>
                  <a:pt x="323" y="2"/>
                </a:lnTo>
                <a:lnTo>
                  <a:pt x="303" y="4"/>
                </a:lnTo>
                <a:lnTo>
                  <a:pt x="284" y="5"/>
                </a:lnTo>
                <a:lnTo>
                  <a:pt x="266" y="8"/>
                </a:lnTo>
                <a:lnTo>
                  <a:pt x="247" y="10"/>
                </a:lnTo>
                <a:lnTo>
                  <a:pt x="229" y="13"/>
                </a:lnTo>
                <a:lnTo>
                  <a:pt x="212" y="16"/>
                </a:lnTo>
                <a:lnTo>
                  <a:pt x="195" y="19"/>
                </a:lnTo>
                <a:lnTo>
                  <a:pt x="178" y="22"/>
                </a:lnTo>
                <a:lnTo>
                  <a:pt x="163" y="26"/>
                </a:lnTo>
                <a:lnTo>
                  <a:pt x="147" y="30"/>
                </a:lnTo>
                <a:lnTo>
                  <a:pt x="133" y="34"/>
                </a:lnTo>
                <a:lnTo>
                  <a:pt x="119" y="38"/>
                </a:lnTo>
                <a:lnTo>
                  <a:pt x="105" y="43"/>
                </a:lnTo>
                <a:lnTo>
                  <a:pt x="92" y="48"/>
                </a:lnTo>
                <a:lnTo>
                  <a:pt x="80" y="53"/>
                </a:lnTo>
                <a:lnTo>
                  <a:pt x="69" y="58"/>
                </a:lnTo>
                <a:lnTo>
                  <a:pt x="59" y="64"/>
                </a:lnTo>
                <a:lnTo>
                  <a:pt x="49" y="69"/>
                </a:lnTo>
                <a:lnTo>
                  <a:pt x="40" y="75"/>
                </a:lnTo>
                <a:lnTo>
                  <a:pt x="32" y="81"/>
                </a:lnTo>
                <a:lnTo>
                  <a:pt x="25" y="87"/>
                </a:lnTo>
                <a:lnTo>
                  <a:pt x="19" y="93"/>
                </a:lnTo>
                <a:lnTo>
                  <a:pt x="13" y="99"/>
                </a:lnTo>
                <a:lnTo>
                  <a:pt x="8" y="106"/>
                </a:lnTo>
                <a:lnTo>
                  <a:pt x="5" y="112"/>
                </a:lnTo>
                <a:lnTo>
                  <a:pt x="2" y="119"/>
                </a:lnTo>
                <a:lnTo>
                  <a:pt x="1" y="126"/>
                </a:lnTo>
                <a:lnTo>
                  <a:pt x="0" y="133"/>
                </a:lnTo>
                <a:lnTo>
                  <a:pt x="1" y="140"/>
                </a:lnTo>
                <a:lnTo>
                  <a:pt x="2" y="146"/>
                </a:lnTo>
                <a:lnTo>
                  <a:pt x="5" y="153"/>
                </a:lnTo>
                <a:lnTo>
                  <a:pt x="8" y="159"/>
                </a:lnTo>
                <a:lnTo>
                  <a:pt x="13" y="166"/>
                </a:lnTo>
                <a:lnTo>
                  <a:pt x="19" y="172"/>
                </a:lnTo>
                <a:lnTo>
                  <a:pt x="25" y="178"/>
                </a:lnTo>
                <a:lnTo>
                  <a:pt x="32" y="185"/>
                </a:lnTo>
                <a:lnTo>
                  <a:pt x="40" y="190"/>
                </a:lnTo>
                <a:lnTo>
                  <a:pt x="49" y="196"/>
                </a:lnTo>
                <a:lnTo>
                  <a:pt x="59" y="202"/>
                </a:lnTo>
                <a:lnTo>
                  <a:pt x="69" y="207"/>
                </a:lnTo>
                <a:lnTo>
                  <a:pt x="80" y="212"/>
                </a:lnTo>
                <a:lnTo>
                  <a:pt x="92" y="217"/>
                </a:lnTo>
                <a:lnTo>
                  <a:pt x="105" y="222"/>
                </a:lnTo>
                <a:lnTo>
                  <a:pt x="119" y="227"/>
                </a:lnTo>
                <a:lnTo>
                  <a:pt x="133" y="231"/>
                </a:lnTo>
                <a:lnTo>
                  <a:pt x="147" y="235"/>
                </a:lnTo>
                <a:lnTo>
                  <a:pt x="163" y="239"/>
                </a:lnTo>
                <a:lnTo>
                  <a:pt x="178" y="243"/>
                </a:lnTo>
                <a:lnTo>
                  <a:pt x="195" y="246"/>
                </a:lnTo>
                <a:lnTo>
                  <a:pt x="212" y="250"/>
                </a:lnTo>
                <a:lnTo>
                  <a:pt x="229" y="252"/>
                </a:lnTo>
                <a:lnTo>
                  <a:pt x="247" y="255"/>
                </a:lnTo>
                <a:lnTo>
                  <a:pt x="266" y="258"/>
                </a:lnTo>
                <a:lnTo>
                  <a:pt x="284" y="260"/>
                </a:lnTo>
                <a:lnTo>
                  <a:pt x="303" y="262"/>
                </a:lnTo>
                <a:lnTo>
                  <a:pt x="323" y="263"/>
                </a:lnTo>
                <a:lnTo>
                  <a:pt x="343" y="264"/>
                </a:lnTo>
                <a:lnTo>
                  <a:pt x="363" y="265"/>
                </a:lnTo>
                <a:lnTo>
                  <a:pt x="384" y="266"/>
                </a:lnTo>
                <a:lnTo>
                  <a:pt x="405" y="266"/>
                </a:lnTo>
              </a:path>
            </a:pathLst>
          </a:custGeom>
          <a:solidFill>
            <a:srgbClr val="BF7FFF"/>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5" name="Freeform 47"/>
          <p:cNvSpPr>
            <a:spLocks/>
          </p:cNvSpPr>
          <p:nvPr/>
        </p:nvSpPr>
        <p:spPr bwMode="auto">
          <a:xfrm>
            <a:off x="4433888" y="5178425"/>
            <a:ext cx="325437" cy="85725"/>
          </a:xfrm>
          <a:custGeom>
            <a:avLst/>
            <a:gdLst>
              <a:gd name="T0" fmla="*/ 0 w 205"/>
              <a:gd name="T1" fmla="*/ 0 h 54"/>
              <a:gd name="T2" fmla="*/ 2147483647 w 205"/>
              <a:gd name="T3" fmla="*/ 2147483647 h 54"/>
              <a:gd name="T4" fmla="*/ 0 w 205"/>
              <a:gd name="T5" fmla="*/ 0 h 54"/>
              <a:gd name="T6" fmla="*/ 0 60000 65536"/>
              <a:gd name="T7" fmla="*/ 0 60000 65536"/>
              <a:gd name="T8" fmla="*/ 0 60000 65536"/>
            </a:gdLst>
            <a:ahLst/>
            <a:cxnLst>
              <a:cxn ang="T6">
                <a:pos x="T0" y="T1"/>
              </a:cxn>
              <a:cxn ang="T7">
                <a:pos x="T2" y="T3"/>
              </a:cxn>
              <a:cxn ang="T8">
                <a:pos x="T4" y="T5"/>
              </a:cxn>
            </a:cxnLst>
            <a:rect l="0" t="0" r="r" b="b"/>
            <a:pathLst>
              <a:path w="205" h="54">
                <a:moveTo>
                  <a:pt x="0" y="0"/>
                </a:moveTo>
                <a:lnTo>
                  <a:pt x="204" y="53"/>
                </a:lnTo>
                <a:lnTo>
                  <a:pt x="0" y="0"/>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6" name="Freeform 48"/>
          <p:cNvSpPr>
            <a:spLocks/>
          </p:cNvSpPr>
          <p:nvPr/>
        </p:nvSpPr>
        <p:spPr bwMode="auto">
          <a:xfrm>
            <a:off x="4425950" y="5148263"/>
            <a:ext cx="342900" cy="146050"/>
          </a:xfrm>
          <a:custGeom>
            <a:avLst/>
            <a:gdLst>
              <a:gd name="T0" fmla="*/ 2147483647 w 216"/>
              <a:gd name="T1" fmla="*/ 2147483647 h 92"/>
              <a:gd name="T2" fmla="*/ 2147483647 w 216"/>
              <a:gd name="T3" fmla="*/ 2147483647 h 92"/>
              <a:gd name="T4" fmla="*/ 2147483647 w 216"/>
              <a:gd name="T5" fmla="*/ 0 h 92"/>
              <a:gd name="T6" fmla="*/ 0 w 216"/>
              <a:gd name="T7" fmla="*/ 2147483647 h 92"/>
              <a:gd name="T8" fmla="*/ 2147483647 w 216"/>
              <a:gd name="T9" fmla="*/ 2147483647 h 92"/>
              <a:gd name="T10" fmla="*/ 2147483647 w 216"/>
              <a:gd name="T11" fmla="*/ 2147483647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92">
                <a:moveTo>
                  <a:pt x="210" y="72"/>
                </a:moveTo>
                <a:lnTo>
                  <a:pt x="215" y="53"/>
                </a:lnTo>
                <a:lnTo>
                  <a:pt x="10" y="0"/>
                </a:lnTo>
                <a:lnTo>
                  <a:pt x="0" y="38"/>
                </a:lnTo>
                <a:lnTo>
                  <a:pt x="204" y="91"/>
                </a:lnTo>
                <a:lnTo>
                  <a:pt x="210" y="72"/>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7" name="Freeform 49"/>
          <p:cNvSpPr>
            <a:spLocks/>
          </p:cNvSpPr>
          <p:nvPr/>
        </p:nvSpPr>
        <p:spPr bwMode="auto">
          <a:xfrm>
            <a:off x="4660900" y="5154613"/>
            <a:ext cx="322263" cy="185737"/>
          </a:xfrm>
          <a:custGeom>
            <a:avLst/>
            <a:gdLst>
              <a:gd name="T0" fmla="*/ 2147483647 w 203"/>
              <a:gd name="T1" fmla="*/ 2147483647 h 117"/>
              <a:gd name="T2" fmla="*/ 2147483647 w 203"/>
              <a:gd name="T3" fmla="*/ 2147483647 h 117"/>
              <a:gd name="T4" fmla="*/ 2147483647 w 203"/>
              <a:gd name="T5" fmla="*/ 0 h 117"/>
              <a:gd name="T6" fmla="*/ 2147483647 w 203"/>
              <a:gd name="T7" fmla="*/ 2147483647 h 117"/>
              <a:gd name="T8" fmla="*/ 2147483647 w 203"/>
              <a:gd name="T9" fmla="*/ 2147483647 h 117"/>
              <a:gd name="T10" fmla="*/ 2147483647 w 203"/>
              <a:gd name="T11" fmla="*/ 2147483647 h 117"/>
              <a:gd name="T12" fmla="*/ 2147483647 w 203"/>
              <a:gd name="T13" fmla="*/ 2147483647 h 117"/>
              <a:gd name="T14" fmla="*/ 2147483647 w 203"/>
              <a:gd name="T15" fmla="*/ 2147483647 h 117"/>
              <a:gd name="T16" fmla="*/ 2147483647 w 203"/>
              <a:gd name="T17" fmla="*/ 2147483647 h 117"/>
              <a:gd name="T18" fmla="*/ 2147483647 w 203"/>
              <a:gd name="T19" fmla="*/ 2147483647 h 117"/>
              <a:gd name="T20" fmla="*/ 2147483647 w 203"/>
              <a:gd name="T21" fmla="*/ 2147483647 h 117"/>
              <a:gd name="T22" fmla="*/ 2147483647 w 203"/>
              <a:gd name="T23" fmla="*/ 2147483647 h 117"/>
              <a:gd name="T24" fmla="*/ 2147483647 w 203"/>
              <a:gd name="T25" fmla="*/ 2147483647 h 117"/>
              <a:gd name="T26" fmla="*/ 2147483647 w 203"/>
              <a:gd name="T27" fmla="*/ 2147483647 h 117"/>
              <a:gd name="T28" fmla="*/ 2147483647 w 203"/>
              <a:gd name="T29" fmla="*/ 2147483647 h 117"/>
              <a:gd name="T30" fmla="*/ 2147483647 w 203"/>
              <a:gd name="T31" fmla="*/ 2147483647 h 117"/>
              <a:gd name="T32" fmla="*/ 2147483647 w 203"/>
              <a:gd name="T33" fmla="*/ 2147483647 h 117"/>
              <a:gd name="T34" fmla="*/ 2147483647 w 203"/>
              <a:gd name="T35" fmla="*/ 2147483647 h 117"/>
              <a:gd name="T36" fmla="*/ 2147483647 w 203"/>
              <a:gd name="T37" fmla="*/ 2147483647 h 117"/>
              <a:gd name="T38" fmla="*/ 2147483647 w 203"/>
              <a:gd name="T39" fmla="*/ 2147483647 h 117"/>
              <a:gd name="T40" fmla="*/ 2147483647 w 203"/>
              <a:gd name="T41" fmla="*/ 2147483647 h 117"/>
              <a:gd name="T42" fmla="*/ 2147483647 w 203"/>
              <a:gd name="T43" fmla="*/ 2147483647 h 117"/>
              <a:gd name="T44" fmla="*/ 2147483647 w 203"/>
              <a:gd name="T45" fmla="*/ 2147483647 h 117"/>
              <a:gd name="T46" fmla="*/ 2147483647 w 203"/>
              <a:gd name="T47" fmla="*/ 2147483647 h 117"/>
              <a:gd name="T48" fmla="*/ 2147483647 w 203"/>
              <a:gd name="T49" fmla="*/ 2147483647 h 117"/>
              <a:gd name="T50" fmla="*/ 2147483647 w 203"/>
              <a:gd name="T51" fmla="*/ 2147483647 h 117"/>
              <a:gd name="T52" fmla="*/ 2147483647 w 203"/>
              <a:gd name="T53" fmla="*/ 2147483647 h 117"/>
              <a:gd name="T54" fmla="*/ 2147483647 w 203"/>
              <a:gd name="T55" fmla="*/ 2147483647 h 117"/>
              <a:gd name="T56" fmla="*/ 2147483647 w 203"/>
              <a:gd name="T57" fmla="*/ 2147483647 h 117"/>
              <a:gd name="T58" fmla="*/ 2147483647 w 203"/>
              <a:gd name="T59" fmla="*/ 2147483647 h 117"/>
              <a:gd name="T60" fmla="*/ 2147483647 w 203"/>
              <a:gd name="T61" fmla="*/ 2147483647 h 117"/>
              <a:gd name="T62" fmla="*/ 2147483647 w 203"/>
              <a:gd name="T63" fmla="*/ 2147483647 h 117"/>
              <a:gd name="T64" fmla="*/ 2147483647 w 203"/>
              <a:gd name="T65" fmla="*/ 2147483647 h 117"/>
              <a:gd name="T66" fmla="*/ 2147483647 w 203"/>
              <a:gd name="T67" fmla="*/ 2147483647 h 117"/>
              <a:gd name="T68" fmla="*/ 2147483647 w 203"/>
              <a:gd name="T69" fmla="*/ 2147483647 h 117"/>
              <a:gd name="T70" fmla="*/ 2147483647 w 203"/>
              <a:gd name="T71" fmla="*/ 2147483647 h 117"/>
              <a:gd name="T72" fmla="*/ 2147483647 w 203"/>
              <a:gd name="T73" fmla="*/ 2147483647 h 117"/>
              <a:gd name="T74" fmla="*/ 0 w 203"/>
              <a:gd name="T75" fmla="*/ 2147483647 h 117"/>
              <a:gd name="T76" fmla="*/ 2147483647 w 203"/>
              <a:gd name="T77" fmla="*/ 2147483647 h 1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3" h="117">
                <a:moveTo>
                  <a:pt x="46" y="65"/>
                </a:moveTo>
                <a:lnTo>
                  <a:pt x="22" y="1"/>
                </a:lnTo>
                <a:lnTo>
                  <a:pt x="25" y="0"/>
                </a:lnTo>
                <a:lnTo>
                  <a:pt x="110" y="55"/>
                </a:lnTo>
                <a:lnTo>
                  <a:pt x="116" y="58"/>
                </a:lnTo>
                <a:lnTo>
                  <a:pt x="122" y="61"/>
                </a:lnTo>
                <a:lnTo>
                  <a:pt x="127" y="63"/>
                </a:lnTo>
                <a:lnTo>
                  <a:pt x="133" y="65"/>
                </a:lnTo>
                <a:lnTo>
                  <a:pt x="139" y="68"/>
                </a:lnTo>
                <a:lnTo>
                  <a:pt x="145" y="70"/>
                </a:lnTo>
                <a:lnTo>
                  <a:pt x="150" y="73"/>
                </a:lnTo>
                <a:lnTo>
                  <a:pt x="156" y="76"/>
                </a:lnTo>
                <a:lnTo>
                  <a:pt x="162" y="78"/>
                </a:lnTo>
                <a:lnTo>
                  <a:pt x="168" y="80"/>
                </a:lnTo>
                <a:lnTo>
                  <a:pt x="173" y="83"/>
                </a:lnTo>
                <a:lnTo>
                  <a:pt x="179" y="85"/>
                </a:lnTo>
                <a:lnTo>
                  <a:pt x="185" y="88"/>
                </a:lnTo>
                <a:lnTo>
                  <a:pt x="191" y="90"/>
                </a:lnTo>
                <a:lnTo>
                  <a:pt x="196" y="93"/>
                </a:lnTo>
                <a:lnTo>
                  <a:pt x="202" y="96"/>
                </a:lnTo>
                <a:lnTo>
                  <a:pt x="196" y="96"/>
                </a:lnTo>
                <a:lnTo>
                  <a:pt x="190" y="96"/>
                </a:lnTo>
                <a:lnTo>
                  <a:pt x="183" y="96"/>
                </a:lnTo>
                <a:lnTo>
                  <a:pt x="177" y="96"/>
                </a:lnTo>
                <a:lnTo>
                  <a:pt x="171" y="96"/>
                </a:lnTo>
                <a:lnTo>
                  <a:pt x="164" y="96"/>
                </a:lnTo>
                <a:lnTo>
                  <a:pt x="158" y="96"/>
                </a:lnTo>
                <a:lnTo>
                  <a:pt x="152" y="96"/>
                </a:lnTo>
                <a:lnTo>
                  <a:pt x="146" y="97"/>
                </a:lnTo>
                <a:lnTo>
                  <a:pt x="139" y="97"/>
                </a:lnTo>
                <a:lnTo>
                  <a:pt x="133" y="97"/>
                </a:lnTo>
                <a:lnTo>
                  <a:pt x="127" y="97"/>
                </a:lnTo>
                <a:lnTo>
                  <a:pt x="120" y="97"/>
                </a:lnTo>
                <a:lnTo>
                  <a:pt x="114" y="97"/>
                </a:lnTo>
                <a:lnTo>
                  <a:pt x="108" y="97"/>
                </a:lnTo>
                <a:lnTo>
                  <a:pt x="101" y="97"/>
                </a:lnTo>
                <a:lnTo>
                  <a:pt x="2" y="116"/>
                </a:lnTo>
                <a:lnTo>
                  <a:pt x="0" y="115"/>
                </a:lnTo>
                <a:lnTo>
                  <a:pt x="46" y="65"/>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8" name="Freeform 50"/>
          <p:cNvSpPr>
            <a:spLocks/>
          </p:cNvSpPr>
          <p:nvPr/>
        </p:nvSpPr>
        <p:spPr bwMode="auto">
          <a:xfrm>
            <a:off x="4410075" y="5591175"/>
            <a:ext cx="336550" cy="46038"/>
          </a:xfrm>
          <a:custGeom>
            <a:avLst/>
            <a:gdLst>
              <a:gd name="T0" fmla="*/ 0 w 212"/>
              <a:gd name="T1" fmla="*/ 2147483647 h 29"/>
              <a:gd name="T2" fmla="*/ 2147483647 w 212"/>
              <a:gd name="T3" fmla="*/ 0 h 29"/>
              <a:gd name="T4" fmla="*/ 0 w 212"/>
              <a:gd name="T5" fmla="*/ 2147483647 h 29"/>
              <a:gd name="T6" fmla="*/ 0 60000 65536"/>
              <a:gd name="T7" fmla="*/ 0 60000 65536"/>
              <a:gd name="T8" fmla="*/ 0 60000 65536"/>
            </a:gdLst>
            <a:ahLst/>
            <a:cxnLst>
              <a:cxn ang="T6">
                <a:pos x="T0" y="T1"/>
              </a:cxn>
              <a:cxn ang="T7">
                <a:pos x="T2" y="T3"/>
              </a:cxn>
              <a:cxn ang="T8">
                <a:pos x="T4" y="T5"/>
              </a:cxn>
            </a:cxnLst>
            <a:rect l="0" t="0" r="r" b="b"/>
            <a:pathLst>
              <a:path w="212" h="29">
                <a:moveTo>
                  <a:pt x="0" y="28"/>
                </a:moveTo>
                <a:lnTo>
                  <a:pt x="211" y="0"/>
                </a:lnTo>
                <a:lnTo>
                  <a:pt x="0" y="28"/>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19" name="Freeform 51"/>
          <p:cNvSpPr>
            <a:spLocks/>
          </p:cNvSpPr>
          <p:nvPr/>
        </p:nvSpPr>
        <p:spPr bwMode="auto">
          <a:xfrm>
            <a:off x="4406900" y="5559425"/>
            <a:ext cx="344488" cy="107950"/>
          </a:xfrm>
          <a:custGeom>
            <a:avLst/>
            <a:gdLst>
              <a:gd name="T0" fmla="*/ 2147483647 w 217"/>
              <a:gd name="T1" fmla="*/ 2147483647 h 68"/>
              <a:gd name="T2" fmla="*/ 2147483647 w 217"/>
              <a:gd name="T3" fmla="*/ 0 h 68"/>
              <a:gd name="T4" fmla="*/ 0 w 217"/>
              <a:gd name="T5" fmla="*/ 2147483647 h 68"/>
              <a:gd name="T6" fmla="*/ 2147483647 w 217"/>
              <a:gd name="T7" fmla="*/ 2147483647 h 68"/>
              <a:gd name="T8" fmla="*/ 2147483647 w 217"/>
              <a:gd name="T9" fmla="*/ 2147483647 h 68"/>
              <a:gd name="T10" fmla="*/ 2147483647 w 217"/>
              <a:gd name="T11" fmla="*/ 2147483647 h 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7" h="68">
                <a:moveTo>
                  <a:pt x="213" y="19"/>
                </a:moveTo>
                <a:lnTo>
                  <a:pt x="210" y="0"/>
                </a:lnTo>
                <a:lnTo>
                  <a:pt x="0" y="28"/>
                </a:lnTo>
                <a:lnTo>
                  <a:pt x="6" y="67"/>
                </a:lnTo>
                <a:lnTo>
                  <a:pt x="216" y="39"/>
                </a:lnTo>
                <a:lnTo>
                  <a:pt x="213" y="19"/>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20" name="Freeform 52"/>
          <p:cNvSpPr>
            <a:spLocks/>
          </p:cNvSpPr>
          <p:nvPr/>
        </p:nvSpPr>
        <p:spPr bwMode="auto">
          <a:xfrm>
            <a:off x="4656138" y="5503863"/>
            <a:ext cx="315912" cy="188912"/>
          </a:xfrm>
          <a:custGeom>
            <a:avLst/>
            <a:gdLst>
              <a:gd name="T0" fmla="*/ 2147483647 w 199"/>
              <a:gd name="T1" fmla="*/ 2147483647 h 119"/>
              <a:gd name="T2" fmla="*/ 2147483647 w 199"/>
              <a:gd name="T3" fmla="*/ 2147483647 h 119"/>
              <a:gd name="T4" fmla="*/ 2147483647 w 199"/>
              <a:gd name="T5" fmla="*/ 2147483647 h 119"/>
              <a:gd name="T6" fmla="*/ 2147483647 w 199"/>
              <a:gd name="T7" fmla="*/ 2147483647 h 119"/>
              <a:gd name="T8" fmla="*/ 2147483647 w 199"/>
              <a:gd name="T9" fmla="*/ 2147483647 h 119"/>
              <a:gd name="T10" fmla="*/ 2147483647 w 199"/>
              <a:gd name="T11" fmla="*/ 2147483647 h 119"/>
              <a:gd name="T12" fmla="*/ 2147483647 w 199"/>
              <a:gd name="T13" fmla="*/ 2147483647 h 119"/>
              <a:gd name="T14" fmla="*/ 2147483647 w 199"/>
              <a:gd name="T15" fmla="*/ 2147483647 h 119"/>
              <a:gd name="T16" fmla="*/ 2147483647 w 199"/>
              <a:gd name="T17" fmla="*/ 2147483647 h 119"/>
              <a:gd name="T18" fmla="*/ 2147483647 w 199"/>
              <a:gd name="T19" fmla="*/ 2147483647 h 119"/>
              <a:gd name="T20" fmla="*/ 2147483647 w 199"/>
              <a:gd name="T21" fmla="*/ 2147483647 h 119"/>
              <a:gd name="T22" fmla="*/ 2147483647 w 199"/>
              <a:gd name="T23" fmla="*/ 2147483647 h 119"/>
              <a:gd name="T24" fmla="*/ 2147483647 w 199"/>
              <a:gd name="T25" fmla="*/ 2147483647 h 119"/>
              <a:gd name="T26" fmla="*/ 2147483647 w 199"/>
              <a:gd name="T27" fmla="*/ 2147483647 h 119"/>
              <a:gd name="T28" fmla="*/ 2147483647 w 199"/>
              <a:gd name="T29" fmla="*/ 2147483647 h 119"/>
              <a:gd name="T30" fmla="*/ 2147483647 w 199"/>
              <a:gd name="T31" fmla="*/ 2147483647 h 119"/>
              <a:gd name="T32" fmla="*/ 2147483647 w 199"/>
              <a:gd name="T33" fmla="*/ 2147483647 h 119"/>
              <a:gd name="T34" fmla="*/ 2147483647 w 199"/>
              <a:gd name="T35" fmla="*/ 2147483647 h 119"/>
              <a:gd name="T36" fmla="*/ 2147483647 w 199"/>
              <a:gd name="T37" fmla="*/ 2147483647 h 119"/>
              <a:gd name="T38" fmla="*/ 2147483647 w 199"/>
              <a:gd name="T39" fmla="*/ 2147483647 h 119"/>
              <a:gd name="T40" fmla="*/ 2147483647 w 199"/>
              <a:gd name="T41" fmla="*/ 2147483647 h 119"/>
              <a:gd name="T42" fmla="*/ 2147483647 w 199"/>
              <a:gd name="T43" fmla="*/ 2147483647 h 119"/>
              <a:gd name="T44" fmla="*/ 2147483647 w 199"/>
              <a:gd name="T45" fmla="*/ 2147483647 h 119"/>
              <a:gd name="T46" fmla="*/ 2147483647 w 199"/>
              <a:gd name="T47" fmla="*/ 2147483647 h 119"/>
              <a:gd name="T48" fmla="*/ 2147483647 w 199"/>
              <a:gd name="T49" fmla="*/ 2147483647 h 119"/>
              <a:gd name="T50" fmla="*/ 2147483647 w 199"/>
              <a:gd name="T51" fmla="*/ 2147483647 h 119"/>
              <a:gd name="T52" fmla="*/ 2147483647 w 199"/>
              <a:gd name="T53" fmla="*/ 2147483647 h 119"/>
              <a:gd name="T54" fmla="*/ 2147483647 w 199"/>
              <a:gd name="T55" fmla="*/ 2147483647 h 119"/>
              <a:gd name="T56" fmla="*/ 2147483647 w 199"/>
              <a:gd name="T57" fmla="*/ 2147483647 h 119"/>
              <a:gd name="T58" fmla="*/ 2147483647 w 199"/>
              <a:gd name="T59" fmla="*/ 2147483647 h 119"/>
              <a:gd name="T60" fmla="*/ 2147483647 w 199"/>
              <a:gd name="T61" fmla="*/ 2147483647 h 119"/>
              <a:gd name="T62" fmla="*/ 2147483647 w 199"/>
              <a:gd name="T63" fmla="*/ 2147483647 h 119"/>
              <a:gd name="T64" fmla="*/ 2147483647 w 199"/>
              <a:gd name="T65" fmla="*/ 2147483647 h 119"/>
              <a:gd name="T66" fmla="*/ 2147483647 w 199"/>
              <a:gd name="T67" fmla="*/ 2147483647 h 119"/>
              <a:gd name="T68" fmla="*/ 2147483647 w 199"/>
              <a:gd name="T69" fmla="*/ 2147483647 h 119"/>
              <a:gd name="T70" fmla="*/ 2147483647 w 199"/>
              <a:gd name="T71" fmla="*/ 2147483647 h 119"/>
              <a:gd name="T72" fmla="*/ 2147483647 w 199"/>
              <a:gd name="T73" fmla="*/ 0 h 119"/>
              <a:gd name="T74" fmla="*/ 0 w 199"/>
              <a:gd name="T75" fmla="*/ 2147483647 h 119"/>
              <a:gd name="T76" fmla="*/ 2147483647 w 199"/>
              <a:gd name="T77" fmla="*/ 2147483647 h 1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9" h="119">
                <a:moveTo>
                  <a:pt x="39" y="56"/>
                </a:moveTo>
                <a:lnTo>
                  <a:pt x="8" y="117"/>
                </a:lnTo>
                <a:lnTo>
                  <a:pt x="11" y="118"/>
                </a:lnTo>
                <a:lnTo>
                  <a:pt x="102" y="73"/>
                </a:lnTo>
                <a:lnTo>
                  <a:pt x="107" y="72"/>
                </a:lnTo>
                <a:lnTo>
                  <a:pt x="114" y="70"/>
                </a:lnTo>
                <a:lnTo>
                  <a:pt x="119" y="68"/>
                </a:lnTo>
                <a:lnTo>
                  <a:pt x="125" y="66"/>
                </a:lnTo>
                <a:lnTo>
                  <a:pt x="132" y="64"/>
                </a:lnTo>
                <a:lnTo>
                  <a:pt x="137" y="62"/>
                </a:lnTo>
                <a:lnTo>
                  <a:pt x="144" y="61"/>
                </a:lnTo>
                <a:lnTo>
                  <a:pt x="149" y="59"/>
                </a:lnTo>
                <a:lnTo>
                  <a:pt x="156" y="57"/>
                </a:lnTo>
                <a:lnTo>
                  <a:pt x="161" y="56"/>
                </a:lnTo>
                <a:lnTo>
                  <a:pt x="168" y="54"/>
                </a:lnTo>
                <a:lnTo>
                  <a:pt x="174" y="52"/>
                </a:lnTo>
                <a:lnTo>
                  <a:pt x="180" y="50"/>
                </a:lnTo>
                <a:lnTo>
                  <a:pt x="186" y="48"/>
                </a:lnTo>
                <a:lnTo>
                  <a:pt x="192" y="46"/>
                </a:lnTo>
                <a:lnTo>
                  <a:pt x="198" y="45"/>
                </a:lnTo>
                <a:lnTo>
                  <a:pt x="191" y="43"/>
                </a:lnTo>
                <a:lnTo>
                  <a:pt x="185" y="43"/>
                </a:lnTo>
                <a:lnTo>
                  <a:pt x="179" y="42"/>
                </a:lnTo>
                <a:lnTo>
                  <a:pt x="173" y="41"/>
                </a:lnTo>
                <a:lnTo>
                  <a:pt x="167" y="40"/>
                </a:lnTo>
                <a:lnTo>
                  <a:pt x="160" y="39"/>
                </a:lnTo>
                <a:lnTo>
                  <a:pt x="154" y="38"/>
                </a:lnTo>
                <a:lnTo>
                  <a:pt x="148" y="37"/>
                </a:lnTo>
                <a:lnTo>
                  <a:pt x="142" y="37"/>
                </a:lnTo>
                <a:lnTo>
                  <a:pt x="136" y="35"/>
                </a:lnTo>
                <a:lnTo>
                  <a:pt x="129" y="35"/>
                </a:lnTo>
                <a:lnTo>
                  <a:pt x="123" y="34"/>
                </a:lnTo>
                <a:lnTo>
                  <a:pt x="117" y="33"/>
                </a:lnTo>
                <a:lnTo>
                  <a:pt x="111" y="32"/>
                </a:lnTo>
                <a:lnTo>
                  <a:pt x="104" y="31"/>
                </a:lnTo>
                <a:lnTo>
                  <a:pt x="98" y="30"/>
                </a:lnTo>
                <a:lnTo>
                  <a:pt x="2" y="0"/>
                </a:lnTo>
                <a:lnTo>
                  <a:pt x="0" y="1"/>
                </a:lnTo>
                <a:lnTo>
                  <a:pt x="39" y="56"/>
                </a:lnTo>
              </a:path>
            </a:pathLst>
          </a:custGeom>
          <a:solidFill>
            <a:srgbClr val="D9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21" name="Freeform 53"/>
          <p:cNvSpPr>
            <a:spLocks/>
          </p:cNvSpPr>
          <p:nvPr/>
        </p:nvSpPr>
        <p:spPr bwMode="auto">
          <a:xfrm>
            <a:off x="3243263" y="4967288"/>
            <a:ext cx="1287462" cy="423862"/>
          </a:xfrm>
          <a:custGeom>
            <a:avLst/>
            <a:gdLst>
              <a:gd name="T0" fmla="*/ 2147483647 w 811"/>
              <a:gd name="T1" fmla="*/ 2147483647 h 267"/>
              <a:gd name="T2" fmla="*/ 2147483647 w 811"/>
              <a:gd name="T3" fmla="*/ 2147483647 h 267"/>
              <a:gd name="T4" fmla="*/ 2147483647 w 811"/>
              <a:gd name="T5" fmla="*/ 2147483647 h 267"/>
              <a:gd name="T6" fmla="*/ 2147483647 w 811"/>
              <a:gd name="T7" fmla="*/ 2147483647 h 267"/>
              <a:gd name="T8" fmla="*/ 2147483647 w 811"/>
              <a:gd name="T9" fmla="*/ 2147483647 h 267"/>
              <a:gd name="T10" fmla="*/ 2147483647 w 811"/>
              <a:gd name="T11" fmla="*/ 2147483647 h 267"/>
              <a:gd name="T12" fmla="*/ 2147483647 w 811"/>
              <a:gd name="T13" fmla="*/ 2147483647 h 267"/>
              <a:gd name="T14" fmla="*/ 2147483647 w 811"/>
              <a:gd name="T15" fmla="*/ 2147483647 h 267"/>
              <a:gd name="T16" fmla="*/ 2147483647 w 811"/>
              <a:gd name="T17" fmla="*/ 2147483647 h 267"/>
              <a:gd name="T18" fmla="*/ 2147483647 w 811"/>
              <a:gd name="T19" fmla="*/ 2147483647 h 267"/>
              <a:gd name="T20" fmla="*/ 2147483647 w 811"/>
              <a:gd name="T21" fmla="*/ 2147483647 h 267"/>
              <a:gd name="T22" fmla="*/ 2147483647 w 811"/>
              <a:gd name="T23" fmla="*/ 2147483647 h 267"/>
              <a:gd name="T24" fmla="*/ 2147483647 w 811"/>
              <a:gd name="T25" fmla="*/ 2147483647 h 267"/>
              <a:gd name="T26" fmla="*/ 2147483647 w 811"/>
              <a:gd name="T27" fmla="*/ 2147483647 h 267"/>
              <a:gd name="T28" fmla="*/ 2147483647 w 811"/>
              <a:gd name="T29" fmla="*/ 2147483647 h 267"/>
              <a:gd name="T30" fmla="*/ 2147483647 w 811"/>
              <a:gd name="T31" fmla="*/ 2147483647 h 267"/>
              <a:gd name="T32" fmla="*/ 2147483647 w 811"/>
              <a:gd name="T33" fmla="*/ 2147483647 h 267"/>
              <a:gd name="T34" fmla="*/ 2147483647 w 811"/>
              <a:gd name="T35" fmla="*/ 2147483647 h 267"/>
              <a:gd name="T36" fmla="*/ 2147483647 w 811"/>
              <a:gd name="T37" fmla="*/ 2147483647 h 267"/>
              <a:gd name="T38" fmla="*/ 2147483647 w 811"/>
              <a:gd name="T39" fmla="*/ 2147483647 h 267"/>
              <a:gd name="T40" fmla="*/ 2147483647 w 811"/>
              <a:gd name="T41" fmla="*/ 2147483647 h 267"/>
              <a:gd name="T42" fmla="*/ 2147483647 w 811"/>
              <a:gd name="T43" fmla="*/ 0 h 267"/>
              <a:gd name="T44" fmla="*/ 2147483647 w 811"/>
              <a:gd name="T45" fmla="*/ 2147483647 h 267"/>
              <a:gd name="T46" fmla="*/ 2147483647 w 811"/>
              <a:gd name="T47" fmla="*/ 2147483647 h 267"/>
              <a:gd name="T48" fmla="*/ 2147483647 w 811"/>
              <a:gd name="T49" fmla="*/ 2147483647 h 267"/>
              <a:gd name="T50" fmla="*/ 2147483647 w 811"/>
              <a:gd name="T51" fmla="*/ 2147483647 h 267"/>
              <a:gd name="T52" fmla="*/ 2147483647 w 811"/>
              <a:gd name="T53" fmla="*/ 2147483647 h 267"/>
              <a:gd name="T54" fmla="*/ 2147483647 w 811"/>
              <a:gd name="T55" fmla="*/ 2147483647 h 267"/>
              <a:gd name="T56" fmla="*/ 2147483647 w 811"/>
              <a:gd name="T57" fmla="*/ 2147483647 h 267"/>
              <a:gd name="T58" fmla="*/ 2147483647 w 811"/>
              <a:gd name="T59" fmla="*/ 2147483647 h 267"/>
              <a:gd name="T60" fmla="*/ 2147483647 w 811"/>
              <a:gd name="T61" fmla="*/ 2147483647 h 267"/>
              <a:gd name="T62" fmla="*/ 2147483647 w 811"/>
              <a:gd name="T63" fmla="*/ 2147483647 h 267"/>
              <a:gd name="T64" fmla="*/ 2147483647 w 811"/>
              <a:gd name="T65" fmla="*/ 2147483647 h 267"/>
              <a:gd name="T66" fmla="*/ 2147483647 w 811"/>
              <a:gd name="T67" fmla="*/ 2147483647 h 267"/>
              <a:gd name="T68" fmla="*/ 2147483647 w 811"/>
              <a:gd name="T69" fmla="*/ 2147483647 h 267"/>
              <a:gd name="T70" fmla="*/ 2147483647 w 811"/>
              <a:gd name="T71" fmla="*/ 2147483647 h 267"/>
              <a:gd name="T72" fmla="*/ 2147483647 w 811"/>
              <a:gd name="T73" fmla="*/ 2147483647 h 267"/>
              <a:gd name="T74" fmla="*/ 2147483647 w 811"/>
              <a:gd name="T75" fmla="*/ 2147483647 h 267"/>
              <a:gd name="T76" fmla="*/ 2147483647 w 811"/>
              <a:gd name="T77" fmla="*/ 2147483647 h 267"/>
              <a:gd name="T78" fmla="*/ 2147483647 w 811"/>
              <a:gd name="T79" fmla="*/ 2147483647 h 267"/>
              <a:gd name="T80" fmla="*/ 2147483647 w 811"/>
              <a:gd name="T81" fmla="*/ 2147483647 h 267"/>
              <a:gd name="T82" fmla="*/ 2147483647 w 811"/>
              <a:gd name="T83" fmla="*/ 2147483647 h 267"/>
              <a:gd name="T84" fmla="*/ 2147483647 w 811"/>
              <a:gd name="T85" fmla="*/ 2147483647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7">
                <a:moveTo>
                  <a:pt x="405" y="266"/>
                </a:moveTo>
                <a:lnTo>
                  <a:pt x="425" y="266"/>
                </a:lnTo>
                <a:lnTo>
                  <a:pt x="446" y="266"/>
                </a:lnTo>
                <a:lnTo>
                  <a:pt x="466" y="264"/>
                </a:lnTo>
                <a:lnTo>
                  <a:pt x="486" y="263"/>
                </a:lnTo>
                <a:lnTo>
                  <a:pt x="506" y="262"/>
                </a:lnTo>
                <a:lnTo>
                  <a:pt x="525" y="260"/>
                </a:lnTo>
                <a:lnTo>
                  <a:pt x="544" y="258"/>
                </a:lnTo>
                <a:lnTo>
                  <a:pt x="562" y="256"/>
                </a:lnTo>
                <a:lnTo>
                  <a:pt x="580" y="253"/>
                </a:lnTo>
                <a:lnTo>
                  <a:pt x="598" y="250"/>
                </a:lnTo>
                <a:lnTo>
                  <a:pt x="614" y="247"/>
                </a:lnTo>
                <a:lnTo>
                  <a:pt x="631" y="244"/>
                </a:lnTo>
                <a:lnTo>
                  <a:pt x="647" y="240"/>
                </a:lnTo>
                <a:lnTo>
                  <a:pt x="662" y="236"/>
                </a:lnTo>
                <a:lnTo>
                  <a:pt x="677" y="232"/>
                </a:lnTo>
                <a:lnTo>
                  <a:pt x="691" y="227"/>
                </a:lnTo>
                <a:lnTo>
                  <a:pt x="704" y="222"/>
                </a:lnTo>
                <a:lnTo>
                  <a:pt x="717" y="218"/>
                </a:lnTo>
                <a:lnTo>
                  <a:pt x="729" y="213"/>
                </a:lnTo>
                <a:lnTo>
                  <a:pt x="740" y="207"/>
                </a:lnTo>
                <a:lnTo>
                  <a:pt x="751" y="202"/>
                </a:lnTo>
                <a:lnTo>
                  <a:pt x="761" y="196"/>
                </a:lnTo>
                <a:lnTo>
                  <a:pt x="770" y="191"/>
                </a:lnTo>
                <a:lnTo>
                  <a:pt x="778" y="185"/>
                </a:lnTo>
                <a:lnTo>
                  <a:pt x="785" y="179"/>
                </a:lnTo>
                <a:lnTo>
                  <a:pt x="791" y="173"/>
                </a:lnTo>
                <a:lnTo>
                  <a:pt x="797" y="167"/>
                </a:lnTo>
                <a:lnTo>
                  <a:pt x="801" y="160"/>
                </a:lnTo>
                <a:lnTo>
                  <a:pt x="805" y="153"/>
                </a:lnTo>
                <a:lnTo>
                  <a:pt x="807" y="147"/>
                </a:lnTo>
                <a:lnTo>
                  <a:pt x="809" y="140"/>
                </a:lnTo>
                <a:lnTo>
                  <a:pt x="810" y="133"/>
                </a:lnTo>
                <a:lnTo>
                  <a:pt x="809" y="126"/>
                </a:lnTo>
                <a:lnTo>
                  <a:pt x="807" y="119"/>
                </a:lnTo>
                <a:lnTo>
                  <a:pt x="805" y="113"/>
                </a:lnTo>
                <a:lnTo>
                  <a:pt x="801" y="107"/>
                </a:lnTo>
                <a:lnTo>
                  <a:pt x="797" y="100"/>
                </a:lnTo>
                <a:lnTo>
                  <a:pt x="791" y="94"/>
                </a:lnTo>
                <a:lnTo>
                  <a:pt x="785" y="88"/>
                </a:lnTo>
                <a:lnTo>
                  <a:pt x="778" y="81"/>
                </a:lnTo>
                <a:lnTo>
                  <a:pt x="770" y="75"/>
                </a:lnTo>
                <a:lnTo>
                  <a:pt x="761" y="70"/>
                </a:lnTo>
                <a:lnTo>
                  <a:pt x="751" y="64"/>
                </a:lnTo>
                <a:lnTo>
                  <a:pt x="740" y="59"/>
                </a:lnTo>
                <a:lnTo>
                  <a:pt x="729" y="54"/>
                </a:lnTo>
                <a:lnTo>
                  <a:pt x="717" y="48"/>
                </a:lnTo>
                <a:lnTo>
                  <a:pt x="704" y="44"/>
                </a:lnTo>
                <a:lnTo>
                  <a:pt x="691" y="39"/>
                </a:lnTo>
                <a:lnTo>
                  <a:pt x="677" y="35"/>
                </a:lnTo>
                <a:lnTo>
                  <a:pt x="662" y="31"/>
                </a:lnTo>
                <a:lnTo>
                  <a:pt x="647" y="27"/>
                </a:lnTo>
                <a:lnTo>
                  <a:pt x="631" y="23"/>
                </a:lnTo>
                <a:lnTo>
                  <a:pt x="614" y="20"/>
                </a:lnTo>
                <a:lnTo>
                  <a:pt x="598" y="16"/>
                </a:lnTo>
                <a:lnTo>
                  <a:pt x="580" y="13"/>
                </a:lnTo>
                <a:lnTo>
                  <a:pt x="562" y="10"/>
                </a:lnTo>
                <a:lnTo>
                  <a:pt x="544" y="8"/>
                </a:lnTo>
                <a:lnTo>
                  <a:pt x="525" y="6"/>
                </a:lnTo>
                <a:lnTo>
                  <a:pt x="506" y="4"/>
                </a:lnTo>
                <a:lnTo>
                  <a:pt x="486" y="3"/>
                </a:lnTo>
                <a:lnTo>
                  <a:pt x="466" y="2"/>
                </a:lnTo>
                <a:lnTo>
                  <a:pt x="446" y="1"/>
                </a:lnTo>
                <a:lnTo>
                  <a:pt x="425" y="0"/>
                </a:lnTo>
                <a:lnTo>
                  <a:pt x="405" y="0"/>
                </a:lnTo>
                <a:lnTo>
                  <a:pt x="384" y="0"/>
                </a:lnTo>
                <a:lnTo>
                  <a:pt x="363" y="1"/>
                </a:lnTo>
                <a:lnTo>
                  <a:pt x="343" y="2"/>
                </a:lnTo>
                <a:lnTo>
                  <a:pt x="323" y="3"/>
                </a:lnTo>
                <a:lnTo>
                  <a:pt x="303" y="4"/>
                </a:lnTo>
                <a:lnTo>
                  <a:pt x="284" y="6"/>
                </a:lnTo>
                <a:lnTo>
                  <a:pt x="266" y="8"/>
                </a:lnTo>
                <a:lnTo>
                  <a:pt x="247" y="10"/>
                </a:lnTo>
                <a:lnTo>
                  <a:pt x="229" y="13"/>
                </a:lnTo>
                <a:lnTo>
                  <a:pt x="212" y="16"/>
                </a:lnTo>
                <a:lnTo>
                  <a:pt x="195" y="20"/>
                </a:lnTo>
                <a:lnTo>
                  <a:pt x="178" y="23"/>
                </a:lnTo>
                <a:lnTo>
                  <a:pt x="163" y="27"/>
                </a:lnTo>
                <a:lnTo>
                  <a:pt x="147" y="31"/>
                </a:lnTo>
                <a:lnTo>
                  <a:pt x="133" y="35"/>
                </a:lnTo>
                <a:lnTo>
                  <a:pt x="119" y="39"/>
                </a:lnTo>
                <a:lnTo>
                  <a:pt x="105" y="44"/>
                </a:lnTo>
                <a:lnTo>
                  <a:pt x="92" y="48"/>
                </a:lnTo>
                <a:lnTo>
                  <a:pt x="80" y="54"/>
                </a:lnTo>
                <a:lnTo>
                  <a:pt x="69" y="59"/>
                </a:lnTo>
                <a:lnTo>
                  <a:pt x="59" y="64"/>
                </a:lnTo>
                <a:lnTo>
                  <a:pt x="49" y="70"/>
                </a:lnTo>
                <a:lnTo>
                  <a:pt x="40" y="75"/>
                </a:lnTo>
                <a:lnTo>
                  <a:pt x="32" y="81"/>
                </a:lnTo>
                <a:lnTo>
                  <a:pt x="25" y="88"/>
                </a:lnTo>
                <a:lnTo>
                  <a:pt x="19" y="94"/>
                </a:lnTo>
                <a:lnTo>
                  <a:pt x="13" y="100"/>
                </a:lnTo>
                <a:lnTo>
                  <a:pt x="8" y="107"/>
                </a:lnTo>
                <a:lnTo>
                  <a:pt x="5" y="113"/>
                </a:lnTo>
                <a:lnTo>
                  <a:pt x="2" y="119"/>
                </a:lnTo>
                <a:lnTo>
                  <a:pt x="1" y="126"/>
                </a:lnTo>
                <a:lnTo>
                  <a:pt x="0" y="133"/>
                </a:lnTo>
                <a:lnTo>
                  <a:pt x="1" y="140"/>
                </a:lnTo>
                <a:lnTo>
                  <a:pt x="2" y="147"/>
                </a:lnTo>
                <a:lnTo>
                  <a:pt x="5" y="153"/>
                </a:lnTo>
                <a:lnTo>
                  <a:pt x="8" y="160"/>
                </a:lnTo>
                <a:lnTo>
                  <a:pt x="13" y="167"/>
                </a:lnTo>
                <a:lnTo>
                  <a:pt x="19" y="173"/>
                </a:lnTo>
                <a:lnTo>
                  <a:pt x="25" y="179"/>
                </a:lnTo>
                <a:lnTo>
                  <a:pt x="32" y="185"/>
                </a:lnTo>
                <a:lnTo>
                  <a:pt x="40" y="191"/>
                </a:lnTo>
                <a:lnTo>
                  <a:pt x="49" y="196"/>
                </a:lnTo>
                <a:lnTo>
                  <a:pt x="59" y="202"/>
                </a:lnTo>
                <a:lnTo>
                  <a:pt x="69" y="207"/>
                </a:lnTo>
                <a:lnTo>
                  <a:pt x="80" y="213"/>
                </a:lnTo>
                <a:lnTo>
                  <a:pt x="92" y="218"/>
                </a:lnTo>
                <a:lnTo>
                  <a:pt x="105" y="222"/>
                </a:lnTo>
                <a:lnTo>
                  <a:pt x="119" y="227"/>
                </a:lnTo>
                <a:lnTo>
                  <a:pt x="133" y="232"/>
                </a:lnTo>
                <a:lnTo>
                  <a:pt x="147" y="236"/>
                </a:lnTo>
                <a:lnTo>
                  <a:pt x="163" y="240"/>
                </a:lnTo>
                <a:lnTo>
                  <a:pt x="178" y="244"/>
                </a:lnTo>
                <a:lnTo>
                  <a:pt x="195" y="247"/>
                </a:lnTo>
                <a:lnTo>
                  <a:pt x="212" y="250"/>
                </a:lnTo>
                <a:lnTo>
                  <a:pt x="229" y="253"/>
                </a:lnTo>
                <a:lnTo>
                  <a:pt x="247" y="256"/>
                </a:lnTo>
                <a:lnTo>
                  <a:pt x="266" y="258"/>
                </a:lnTo>
                <a:lnTo>
                  <a:pt x="284" y="260"/>
                </a:lnTo>
                <a:lnTo>
                  <a:pt x="303" y="262"/>
                </a:lnTo>
                <a:lnTo>
                  <a:pt x="323" y="263"/>
                </a:lnTo>
                <a:lnTo>
                  <a:pt x="343" y="264"/>
                </a:lnTo>
                <a:lnTo>
                  <a:pt x="363" y="266"/>
                </a:lnTo>
                <a:lnTo>
                  <a:pt x="384" y="266"/>
                </a:lnTo>
                <a:lnTo>
                  <a:pt x="405" y="266"/>
                </a:lnTo>
              </a:path>
            </a:pathLst>
          </a:custGeom>
          <a:solidFill>
            <a:srgbClr val="FF6666"/>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22" name="Freeform 54"/>
          <p:cNvSpPr>
            <a:spLocks/>
          </p:cNvSpPr>
          <p:nvPr/>
        </p:nvSpPr>
        <p:spPr bwMode="auto">
          <a:xfrm>
            <a:off x="3230563" y="5461000"/>
            <a:ext cx="1287462" cy="422275"/>
          </a:xfrm>
          <a:custGeom>
            <a:avLst/>
            <a:gdLst>
              <a:gd name="T0" fmla="*/ 2147483647 w 811"/>
              <a:gd name="T1" fmla="*/ 2147483647 h 266"/>
              <a:gd name="T2" fmla="*/ 2147483647 w 811"/>
              <a:gd name="T3" fmla="*/ 2147483647 h 266"/>
              <a:gd name="T4" fmla="*/ 2147483647 w 811"/>
              <a:gd name="T5" fmla="*/ 2147483647 h 266"/>
              <a:gd name="T6" fmla="*/ 2147483647 w 811"/>
              <a:gd name="T7" fmla="*/ 2147483647 h 266"/>
              <a:gd name="T8" fmla="*/ 2147483647 w 811"/>
              <a:gd name="T9" fmla="*/ 2147483647 h 266"/>
              <a:gd name="T10" fmla="*/ 2147483647 w 811"/>
              <a:gd name="T11" fmla="*/ 2147483647 h 266"/>
              <a:gd name="T12" fmla="*/ 2147483647 w 811"/>
              <a:gd name="T13" fmla="*/ 2147483647 h 266"/>
              <a:gd name="T14" fmla="*/ 2147483647 w 811"/>
              <a:gd name="T15" fmla="*/ 2147483647 h 266"/>
              <a:gd name="T16" fmla="*/ 2147483647 w 811"/>
              <a:gd name="T17" fmla="*/ 2147483647 h 266"/>
              <a:gd name="T18" fmla="*/ 2147483647 w 811"/>
              <a:gd name="T19" fmla="*/ 2147483647 h 266"/>
              <a:gd name="T20" fmla="*/ 2147483647 w 811"/>
              <a:gd name="T21" fmla="*/ 2147483647 h 266"/>
              <a:gd name="T22" fmla="*/ 2147483647 w 811"/>
              <a:gd name="T23" fmla="*/ 2147483647 h 266"/>
              <a:gd name="T24" fmla="*/ 2147483647 w 811"/>
              <a:gd name="T25" fmla="*/ 2147483647 h 266"/>
              <a:gd name="T26" fmla="*/ 2147483647 w 811"/>
              <a:gd name="T27" fmla="*/ 2147483647 h 266"/>
              <a:gd name="T28" fmla="*/ 2147483647 w 811"/>
              <a:gd name="T29" fmla="*/ 2147483647 h 266"/>
              <a:gd name="T30" fmla="*/ 2147483647 w 811"/>
              <a:gd name="T31" fmla="*/ 2147483647 h 266"/>
              <a:gd name="T32" fmla="*/ 2147483647 w 811"/>
              <a:gd name="T33" fmla="*/ 2147483647 h 266"/>
              <a:gd name="T34" fmla="*/ 2147483647 w 811"/>
              <a:gd name="T35" fmla="*/ 2147483647 h 266"/>
              <a:gd name="T36" fmla="*/ 2147483647 w 811"/>
              <a:gd name="T37" fmla="*/ 2147483647 h 266"/>
              <a:gd name="T38" fmla="*/ 2147483647 w 811"/>
              <a:gd name="T39" fmla="*/ 2147483647 h 266"/>
              <a:gd name="T40" fmla="*/ 2147483647 w 811"/>
              <a:gd name="T41" fmla="*/ 0 h 266"/>
              <a:gd name="T42" fmla="*/ 2147483647 w 811"/>
              <a:gd name="T43" fmla="*/ 0 h 266"/>
              <a:gd name="T44" fmla="*/ 2147483647 w 811"/>
              <a:gd name="T45" fmla="*/ 2147483647 h 266"/>
              <a:gd name="T46" fmla="*/ 2147483647 w 811"/>
              <a:gd name="T47" fmla="*/ 2147483647 h 266"/>
              <a:gd name="T48" fmla="*/ 2147483647 w 811"/>
              <a:gd name="T49" fmla="*/ 2147483647 h 266"/>
              <a:gd name="T50" fmla="*/ 2147483647 w 811"/>
              <a:gd name="T51" fmla="*/ 2147483647 h 266"/>
              <a:gd name="T52" fmla="*/ 2147483647 w 811"/>
              <a:gd name="T53" fmla="*/ 2147483647 h 266"/>
              <a:gd name="T54" fmla="*/ 2147483647 w 811"/>
              <a:gd name="T55" fmla="*/ 2147483647 h 266"/>
              <a:gd name="T56" fmla="*/ 2147483647 w 811"/>
              <a:gd name="T57" fmla="*/ 2147483647 h 266"/>
              <a:gd name="T58" fmla="*/ 2147483647 w 811"/>
              <a:gd name="T59" fmla="*/ 2147483647 h 266"/>
              <a:gd name="T60" fmla="*/ 2147483647 w 811"/>
              <a:gd name="T61" fmla="*/ 2147483647 h 266"/>
              <a:gd name="T62" fmla="*/ 2147483647 w 811"/>
              <a:gd name="T63" fmla="*/ 2147483647 h 266"/>
              <a:gd name="T64" fmla="*/ 2147483647 w 811"/>
              <a:gd name="T65" fmla="*/ 2147483647 h 266"/>
              <a:gd name="T66" fmla="*/ 2147483647 w 811"/>
              <a:gd name="T67" fmla="*/ 2147483647 h 266"/>
              <a:gd name="T68" fmla="*/ 2147483647 w 811"/>
              <a:gd name="T69" fmla="*/ 2147483647 h 266"/>
              <a:gd name="T70" fmla="*/ 2147483647 w 811"/>
              <a:gd name="T71" fmla="*/ 2147483647 h 266"/>
              <a:gd name="T72" fmla="*/ 2147483647 w 811"/>
              <a:gd name="T73" fmla="*/ 2147483647 h 266"/>
              <a:gd name="T74" fmla="*/ 2147483647 w 811"/>
              <a:gd name="T75" fmla="*/ 2147483647 h 266"/>
              <a:gd name="T76" fmla="*/ 2147483647 w 811"/>
              <a:gd name="T77" fmla="*/ 2147483647 h 266"/>
              <a:gd name="T78" fmla="*/ 2147483647 w 811"/>
              <a:gd name="T79" fmla="*/ 2147483647 h 266"/>
              <a:gd name="T80" fmla="*/ 2147483647 w 811"/>
              <a:gd name="T81" fmla="*/ 2147483647 h 266"/>
              <a:gd name="T82" fmla="*/ 2147483647 w 811"/>
              <a:gd name="T83" fmla="*/ 2147483647 h 266"/>
              <a:gd name="T84" fmla="*/ 2147483647 w 811"/>
              <a:gd name="T85" fmla="*/ 2147483647 h 2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1" h="266">
                <a:moveTo>
                  <a:pt x="406" y="265"/>
                </a:moveTo>
                <a:lnTo>
                  <a:pt x="426" y="265"/>
                </a:lnTo>
                <a:lnTo>
                  <a:pt x="447" y="265"/>
                </a:lnTo>
                <a:lnTo>
                  <a:pt x="467" y="263"/>
                </a:lnTo>
                <a:lnTo>
                  <a:pt x="487" y="262"/>
                </a:lnTo>
                <a:lnTo>
                  <a:pt x="507" y="261"/>
                </a:lnTo>
                <a:lnTo>
                  <a:pt x="526" y="259"/>
                </a:lnTo>
                <a:lnTo>
                  <a:pt x="544" y="257"/>
                </a:lnTo>
                <a:lnTo>
                  <a:pt x="563" y="255"/>
                </a:lnTo>
                <a:lnTo>
                  <a:pt x="581" y="252"/>
                </a:lnTo>
                <a:lnTo>
                  <a:pt x="599" y="249"/>
                </a:lnTo>
                <a:lnTo>
                  <a:pt x="615" y="246"/>
                </a:lnTo>
                <a:lnTo>
                  <a:pt x="632" y="243"/>
                </a:lnTo>
                <a:lnTo>
                  <a:pt x="648" y="239"/>
                </a:lnTo>
                <a:lnTo>
                  <a:pt x="663" y="235"/>
                </a:lnTo>
                <a:lnTo>
                  <a:pt x="677" y="231"/>
                </a:lnTo>
                <a:lnTo>
                  <a:pt x="692" y="226"/>
                </a:lnTo>
                <a:lnTo>
                  <a:pt x="705" y="221"/>
                </a:lnTo>
                <a:lnTo>
                  <a:pt x="718" y="217"/>
                </a:lnTo>
                <a:lnTo>
                  <a:pt x="730" y="212"/>
                </a:lnTo>
                <a:lnTo>
                  <a:pt x="741" y="206"/>
                </a:lnTo>
                <a:lnTo>
                  <a:pt x="751" y="201"/>
                </a:lnTo>
                <a:lnTo>
                  <a:pt x="761" y="195"/>
                </a:lnTo>
                <a:lnTo>
                  <a:pt x="770" y="190"/>
                </a:lnTo>
                <a:lnTo>
                  <a:pt x="778" y="184"/>
                </a:lnTo>
                <a:lnTo>
                  <a:pt x="785" y="178"/>
                </a:lnTo>
                <a:lnTo>
                  <a:pt x="792" y="172"/>
                </a:lnTo>
                <a:lnTo>
                  <a:pt x="797" y="165"/>
                </a:lnTo>
                <a:lnTo>
                  <a:pt x="802" y="159"/>
                </a:lnTo>
                <a:lnTo>
                  <a:pt x="805" y="152"/>
                </a:lnTo>
                <a:lnTo>
                  <a:pt x="808" y="146"/>
                </a:lnTo>
                <a:lnTo>
                  <a:pt x="809" y="139"/>
                </a:lnTo>
                <a:lnTo>
                  <a:pt x="810" y="132"/>
                </a:lnTo>
                <a:lnTo>
                  <a:pt x="809" y="125"/>
                </a:lnTo>
                <a:lnTo>
                  <a:pt x="808" y="118"/>
                </a:lnTo>
                <a:lnTo>
                  <a:pt x="805" y="112"/>
                </a:lnTo>
                <a:lnTo>
                  <a:pt x="802" y="106"/>
                </a:lnTo>
                <a:lnTo>
                  <a:pt x="797" y="99"/>
                </a:lnTo>
                <a:lnTo>
                  <a:pt x="792" y="93"/>
                </a:lnTo>
                <a:lnTo>
                  <a:pt x="785" y="87"/>
                </a:lnTo>
                <a:lnTo>
                  <a:pt x="778" y="80"/>
                </a:lnTo>
                <a:lnTo>
                  <a:pt x="770" y="74"/>
                </a:lnTo>
                <a:lnTo>
                  <a:pt x="761" y="69"/>
                </a:lnTo>
                <a:lnTo>
                  <a:pt x="751" y="64"/>
                </a:lnTo>
                <a:lnTo>
                  <a:pt x="741" y="58"/>
                </a:lnTo>
                <a:lnTo>
                  <a:pt x="730" y="53"/>
                </a:lnTo>
                <a:lnTo>
                  <a:pt x="718" y="48"/>
                </a:lnTo>
                <a:lnTo>
                  <a:pt x="705" y="43"/>
                </a:lnTo>
                <a:lnTo>
                  <a:pt x="692" y="38"/>
                </a:lnTo>
                <a:lnTo>
                  <a:pt x="677" y="34"/>
                </a:lnTo>
                <a:lnTo>
                  <a:pt x="663" y="30"/>
                </a:lnTo>
                <a:lnTo>
                  <a:pt x="648" y="26"/>
                </a:lnTo>
                <a:lnTo>
                  <a:pt x="632" y="22"/>
                </a:lnTo>
                <a:lnTo>
                  <a:pt x="615" y="19"/>
                </a:lnTo>
                <a:lnTo>
                  <a:pt x="599" y="16"/>
                </a:lnTo>
                <a:lnTo>
                  <a:pt x="581" y="13"/>
                </a:lnTo>
                <a:lnTo>
                  <a:pt x="563" y="10"/>
                </a:lnTo>
                <a:lnTo>
                  <a:pt x="544" y="8"/>
                </a:lnTo>
                <a:lnTo>
                  <a:pt x="526" y="5"/>
                </a:lnTo>
                <a:lnTo>
                  <a:pt x="507" y="4"/>
                </a:lnTo>
                <a:lnTo>
                  <a:pt x="487" y="2"/>
                </a:lnTo>
                <a:lnTo>
                  <a:pt x="467" y="1"/>
                </a:lnTo>
                <a:lnTo>
                  <a:pt x="447" y="0"/>
                </a:lnTo>
                <a:lnTo>
                  <a:pt x="426" y="0"/>
                </a:lnTo>
                <a:lnTo>
                  <a:pt x="406" y="0"/>
                </a:lnTo>
                <a:lnTo>
                  <a:pt x="384" y="0"/>
                </a:lnTo>
                <a:lnTo>
                  <a:pt x="364" y="0"/>
                </a:lnTo>
                <a:lnTo>
                  <a:pt x="343" y="1"/>
                </a:lnTo>
                <a:lnTo>
                  <a:pt x="323" y="2"/>
                </a:lnTo>
                <a:lnTo>
                  <a:pt x="304" y="4"/>
                </a:lnTo>
                <a:lnTo>
                  <a:pt x="285" y="5"/>
                </a:lnTo>
                <a:lnTo>
                  <a:pt x="266" y="8"/>
                </a:lnTo>
                <a:lnTo>
                  <a:pt x="247" y="10"/>
                </a:lnTo>
                <a:lnTo>
                  <a:pt x="229" y="13"/>
                </a:lnTo>
                <a:lnTo>
                  <a:pt x="212" y="16"/>
                </a:lnTo>
                <a:lnTo>
                  <a:pt x="195" y="19"/>
                </a:lnTo>
                <a:lnTo>
                  <a:pt x="179" y="22"/>
                </a:lnTo>
                <a:lnTo>
                  <a:pt x="163" y="26"/>
                </a:lnTo>
                <a:lnTo>
                  <a:pt x="148" y="30"/>
                </a:lnTo>
                <a:lnTo>
                  <a:pt x="133" y="34"/>
                </a:lnTo>
                <a:lnTo>
                  <a:pt x="119" y="38"/>
                </a:lnTo>
                <a:lnTo>
                  <a:pt x="105" y="43"/>
                </a:lnTo>
                <a:lnTo>
                  <a:pt x="93" y="48"/>
                </a:lnTo>
                <a:lnTo>
                  <a:pt x="81" y="53"/>
                </a:lnTo>
                <a:lnTo>
                  <a:pt x="69" y="58"/>
                </a:lnTo>
                <a:lnTo>
                  <a:pt x="59" y="64"/>
                </a:lnTo>
                <a:lnTo>
                  <a:pt x="49" y="69"/>
                </a:lnTo>
                <a:lnTo>
                  <a:pt x="40" y="74"/>
                </a:lnTo>
                <a:lnTo>
                  <a:pt x="32" y="80"/>
                </a:lnTo>
                <a:lnTo>
                  <a:pt x="25" y="87"/>
                </a:lnTo>
                <a:lnTo>
                  <a:pt x="18" y="93"/>
                </a:lnTo>
                <a:lnTo>
                  <a:pt x="13" y="99"/>
                </a:lnTo>
                <a:lnTo>
                  <a:pt x="8" y="106"/>
                </a:lnTo>
                <a:lnTo>
                  <a:pt x="5" y="112"/>
                </a:lnTo>
                <a:lnTo>
                  <a:pt x="2" y="118"/>
                </a:lnTo>
                <a:lnTo>
                  <a:pt x="1" y="125"/>
                </a:lnTo>
                <a:lnTo>
                  <a:pt x="0" y="132"/>
                </a:lnTo>
                <a:lnTo>
                  <a:pt x="1" y="139"/>
                </a:lnTo>
                <a:lnTo>
                  <a:pt x="2" y="146"/>
                </a:lnTo>
                <a:lnTo>
                  <a:pt x="5" y="152"/>
                </a:lnTo>
                <a:lnTo>
                  <a:pt x="8" y="159"/>
                </a:lnTo>
                <a:lnTo>
                  <a:pt x="13" y="165"/>
                </a:lnTo>
                <a:lnTo>
                  <a:pt x="18" y="172"/>
                </a:lnTo>
                <a:lnTo>
                  <a:pt x="25" y="178"/>
                </a:lnTo>
                <a:lnTo>
                  <a:pt x="32" y="184"/>
                </a:lnTo>
                <a:lnTo>
                  <a:pt x="40" y="190"/>
                </a:lnTo>
                <a:lnTo>
                  <a:pt x="49" y="195"/>
                </a:lnTo>
                <a:lnTo>
                  <a:pt x="59" y="201"/>
                </a:lnTo>
                <a:lnTo>
                  <a:pt x="69" y="206"/>
                </a:lnTo>
                <a:lnTo>
                  <a:pt x="81" y="212"/>
                </a:lnTo>
                <a:lnTo>
                  <a:pt x="93" y="217"/>
                </a:lnTo>
                <a:lnTo>
                  <a:pt x="105" y="221"/>
                </a:lnTo>
                <a:lnTo>
                  <a:pt x="119" y="226"/>
                </a:lnTo>
                <a:lnTo>
                  <a:pt x="133" y="231"/>
                </a:lnTo>
                <a:lnTo>
                  <a:pt x="148" y="235"/>
                </a:lnTo>
                <a:lnTo>
                  <a:pt x="163" y="239"/>
                </a:lnTo>
                <a:lnTo>
                  <a:pt x="179" y="243"/>
                </a:lnTo>
                <a:lnTo>
                  <a:pt x="195" y="246"/>
                </a:lnTo>
                <a:lnTo>
                  <a:pt x="212" y="249"/>
                </a:lnTo>
                <a:lnTo>
                  <a:pt x="229" y="252"/>
                </a:lnTo>
                <a:lnTo>
                  <a:pt x="247" y="255"/>
                </a:lnTo>
                <a:lnTo>
                  <a:pt x="266" y="257"/>
                </a:lnTo>
                <a:lnTo>
                  <a:pt x="285" y="259"/>
                </a:lnTo>
                <a:lnTo>
                  <a:pt x="304" y="261"/>
                </a:lnTo>
                <a:lnTo>
                  <a:pt x="323" y="262"/>
                </a:lnTo>
                <a:lnTo>
                  <a:pt x="343" y="263"/>
                </a:lnTo>
                <a:lnTo>
                  <a:pt x="364" y="265"/>
                </a:lnTo>
                <a:lnTo>
                  <a:pt x="384" y="265"/>
                </a:lnTo>
                <a:lnTo>
                  <a:pt x="406" y="265"/>
                </a:lnTo>
              </a:path>
            </a:pathLst>
          </a:custGeom>
          <a:solidFill>
            <a:srgbClr val="8CF766"/>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23" name="Rectangle 55"/>
          <p:cNvSpPr>
            <a:spLocks noChangeArrowheads="1"/>
          </p:cNvSpPr>
          <p:nvPr/>
        </p:nvSpPr>
        <p:spPr bwMode="auto">
          <a:xfrm>
            <a:off x="1157288" y="1509713"/>
            <a:ext cx="7086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Rectangle 56"/>
          <p:cNvSpPr>
            <a:spLocks noChangeArrowheads="1"/>
          </p:cNvSpPr>
          <p:nvPr/>
        </p:nvSpPr>
        <p:spPr bwMode="auto">
          <a:xfrm>
            <a:off x="549275" y="1435100"/>
            <a:ext cx="106838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25" name="Rectangle 57"/>
          <p:cNvSpPr>
            <a:spLocks noChangeArrowheads="1"/>
          </p:cNvSpPr>
          <p:nvPr/>
        </p:nvSpPr>
        <p:spPr bwMode="auto">
          <a:xfrm>
            <a:off x="1920875" y="1435100"/>
            <a:ext cx="106838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26" name="Rectangle 58"/>
          <p:cNvSpPr>
            <a:spLocks noChangeArrowheads="1"/>
          </p:cNvSpPr>
          <p:nvPr/>
        </p:nvSpPr>
        <p:spPr bwMode="auto">
          <a:xfrm>
            <a:off x="3363913" y="1435100"/>
            <a:ext cx="10683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27" name="Rectangle 59"/>
          <p:cNvSpPr>
            <a:spLocks noChangeArrowheads="1"/>
          </p:cNvSpPr>
          <p:nvPr/>
        </p:nvSpPr>
        <p:spPr bwMode="auto">
          <a:xfrm>
            <a:off x="4740275" y="1435100"/>
            <a:ext cx="106838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28" name="Rectangle 60"/>
          <p:cNvSpPr>
            <a:spLocks noChangeArrowheads="1"/>
          </p:cNvSpPr>
          <p:nvPr/>
        </p:nvSpPr>
        <p:spPr bwMode="auto">
          <a:xfrm>
            <a:off x="6111875" y="1435100"/>
            <a:ext cx="106838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29" name="Rectangle 61"/>
          <p:cNvSpPr>
            <a:spLocks noChangeArrowheads="1"/>
          </p:cNvSpPr>
          <p:nvPr/>
        </p:nvSpPr>
        <p:spPr bwMode="auto">
          <a:xfrm>
            <a:off x="7554913" y="1435100"/>
            <a:ext cx="106838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Atmosphere</a:t>
            </a:r>
          </a:p>
        </p:txBody>
      </p:sp>
      <p:sp>
        <p:nvSpPr>
          <p:cNvPr id="84030" name="Rectangle 62"/>
          <p:cNvSpPr>
            <a:spLocks noChangeArrowheads="1"/>
          </p:cNvSpPr>
          <p:nvPr/>
        </p:nvSpPr>
        <p:spPr bwMode="auto">
          <a:xfrm>
            <a:off x="7559675" y="1816100"/>
            <a:ext cx="11287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Land surface</a:t>
            </a:r>
          </a:p>
        </p:txBody>
      </p:sp>
      <p:sp>
        <p:nvSpPr>
          <p:cNvPr id="84031" name="Rectangle 63"/>
          <p:cNvSpPr>
            <a:spLocks noChangeArrowheads="1"/>
          </p:cNvSpPr>
          <p:nvPr/>
        </p:nvSpPr>
        <p:spPr bwMode="auto">
          <a:xfrm>
            <a:off x="6111875" y="1816100"/>
            <a:ext cx="11287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Land surface</a:t>
            </a:r>
          </a:p>
        </p:txBody>
      </p:sp>
      <p:sp>
        <p:nvSpPr>
          <p:cNvPr id="84032" name="Rectangle 64"/>
          <p:cNvSpPr>
            <a:spLocks noChangeArrowheads="1"/>
          </p:cNvSpPr>
          <p:nvPr/>
        </p:nvSpPr>
        <p:spPr bwMode="auto">
          <a:xfrm>
            <a:off x="4751388" y="1816100"/>
            <a:ext cx="11287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Land surface</a:t>
            </a:r>
          </a:p>
        </p:txBody>
      </p:sp>
      <p:sp>
        <p:nvSpPr>
          <p:cNvPr id="84033" name="Rectangle 65"/>
          <p:cNvSpPr>
            <a:spLocks noChangeArrowheads="1"/>
          </p:cNvSpPr>
          <p:nvPr/>
        </p:nvSpPr>
        <p:spPr bwMode="auto">
          <a:xfrm>
            <a:off x="3303588" y="1816100"/>
            <a:ext cx="11287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Land surface</a:t>
            </a:r>
          </a:p>
        </p:txBody>
      </p:sp>
      <p:sp>
        <p:nvSpPr>
          <p:cNvPr id="84034" name="Rectangle 66"/>
          <p:cNvSpPr>
            <a:spLocks noChangeArrowheads="1"/>
          </p:cNvSpPr>
          <p:nvPr/>
        </p:nvSpPr>
        <p:spPr bwMode="auto">
          <a:xfrm>
            <a:off x="1920875" y="1816100"/>
            <a:ext cx="11287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Land surface</a:t>
            </a:r>
          </a:p>
        </p:txBody>
      </p:sp>
      <p:sp>
        <p:nvSpPr>
          <p:cNvPr id="84035" name="Rectangle 67"/>
          <p:cNvSpPr>
            <a:spLocks noChangeArrowheads="1"/>
          </p:cNvSpPr>
          <p:nvPr/>
        </p:nvSpPr>
        <p:spPr bwMode="auto">
          <a:xfrm>
            <a:off x="3216275" y="2197100"/>
            <a:ext cx="1355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Ocean &amp; sea-ice</a:t>
            </a:r>
          </a:p>
        </p:txBody>
      </p:sp>
      <p:sp>
        <p:nvSpPr>
          <p:cNvPr id="84036" name="Rectangle 68"/>
          <p:cNvSpPr>
            <a:spLocks noChangeArrowheads="1"/>
          </p:cNvSpPr>
          <p:nvPr/>
        </p:nvSpPr>
        <p:spPr bwMode="auto">
          <a:xfrm>
            <a:off x="4587875" y="2197100"/>
            <a:ext cx="1355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Ocean &amp; sea-ice</a:t>
            </a:r>
          </a:p>
        </p:txBody>
      </p:sp>
      <p:sp>
        <p:nvSpPr>
          <p:cNvPr id="84037" name="Rectangle 69"/>
          <p:cNvSpPr>
            <a:spLocks noChangeArrowheads="1"/>
          </p:cNvSpPr>
          <p:nvPr/>
        </p:nvSpPr>
        <p:spPr bwMode="auto">
          <a:xfrm>
            <a:off x="6015038" y="2197100"/>
            <a:ext cx="1355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Ocean &amp; sea-ice</a:t>
            </a:r>
          </a:p>
        </p:txBody>
      </p:sp>
      <p:sp>
        <p:nvSpPr>
          <p:cNvPr id="84038" name="Rectangle 70"/>
          <p:cNvSpPr>
            <a:spLocks noChangeArrowheads="1"/>
          </p:cNvSpPr>
          <p:nvPr/>
        </p:nvSpPr>
        <p:spPr bwMode="auto">
          <a:xfrm>
            <a:off x="7407275" y="2197100"/>
            <a:ext cx="1355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solidFill>
                  <a:srgbClr val="000000"/>
                </a:solidFill>
                <a:ea typeface="MS PGothic" pitchFamily="34" charset="-128"/>
              </a:rPr>
              <a:t>Ocean &amp; sea-ice</a:t>
            </a:r>
          </a:p>
        </p:txBody>
      </p:sp>
      <p:sp>
        <p:nvSpPr>
          <p:cNvPr id="84039" name="Rectangle 71"/>
          <p:cNvSpPr>
            <a:spLocks noChangeArrowheads="1"/>
          </p:cNvSpPr>
          <p:nvPr/>
        </p:nvSpPr>
        <p:spPr bwMode="auto">
          <a:xfrm>
            <a:off x="4892675" y="2501900"/>
            <a:ext cx="825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Sulphate</a:t>
            </a:r>
          </a:p>
          <a:p>
            <a:pPr algn="ctr" eaLnBrk="0" hangingPunct="0"/>
            <a:r>
              <a:rPr lang="en-GB" sz="1200" b="1" i="0">
                <a:solidFill>
                  <a:srgbClr val="000000"/>
                </a:solidFill>
                <a:ea typeface="MS PGothic" pitchFamily="34" charset="-128"/>
              </a:rPr>
              <a:t>aerosol</a:t>
            </a:r>
          </a:p>
        </p:txBody>
      </p:sp>
      <p:sp>
        <p:nvSpPr>
          <p:cNvPr id="84040" name="Rectangle 72"/>
          <p:cNvSpPr>
            <a:spLocks noChangeArrowheads="1"/>
          </p:cNvSpPr>
          <p:nvPr/>
        </p:nvSpPr>
        <p:spPr bwMode="auto">
          <a:xfrm>
            <a:off x="6264275" y="2501900"/>
            <a:ext cx="825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Sulphate</a:t>
            </a:r>
          </a:p>
          <a:p>
            <a:pPr algn="ctr" eaLnBrk="0" hangingPunct="0"/>
            <a:r>
              <a:rPr lang="en-GB" sz="1200" b="1" i="0">
                <a:solidFill>
                  <a:srgbClr val="000000"/>
                </a:solidFill>
                <a:ea typeface="MS PGothic" pitchFamily="34" charset="-128"/>
              </a:rPr>
              <a:t>aerosol</a:t>
            </a:r>
          </a:p>
        </p:txBody>
      </p:sp>
      <p:sp>
        <p:nvSpPr>
          <p:cNvPr id="84041" name="Rectangle 73"/>
          <p:cNvSpPr>
            <a:spLocks noChangeArrowheads="1"/>
          </p:cNvSpPr>
          <p:nvPr/>
        </p:nvSpPr>
        <p:spPr bwMode="auto">
          <a:xfrm>
            <a:off x="7645400" y="2501900"/>
            <a:ext cx="825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Sulphate</a:t>
            </a:r>
          </a:p>
          <a:p>
            <a:pPr algn="ctr" eaLnBrk="0" hangingPunct="0"/>
            <a:r>
              <a:rPr lang="en-GB" sz="1200" b="1" i="0">
                <a:solidFill>
                  <a:srgbClr val="000000"/>
                </a:solidFill>
                <a:ea typeface="MS PGothic" pitchFamily="34" charset="-128"/>
              </a:rPr>
              <a:t>aerosol</a:t>
            </a:r>
          </a:p>
        </p:txBody>
      </p:sp>
      <p:sp>
        <p:nvSpPr>
          <p:cNvPr id="84042" name="Rectangle 74"/>
          <p:cNvSpPr>
            <a:spLocks noChangeArrowheads="1"/>
          </p:cNvSpPr>
          <p:nvPr/>
        </p:nvSpPr>
        <p:spPr bwMode="auto">
          <a:xfrm>
            <a:off x="7472363" y="2882900"/>
            <a:ext cx="1155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Non-sulphate</a:t>
            </a:r>
          </a:p>
          <a:p>
            <a:pPr algn="ctr" eaLnBrk="0" hangingPunct="0"/>
            <a:r>
              <a:rPr lang="en-GB" sz="1200" b="1" i="0">
                <a:solidFill>
                  <a:srgbClr val="000000"/>
                </a:solidFill>
                <a:ea typeface="MS PGothic" pitchFamily="34" charset="-128"/>
              </a:rPr>
              <a:t>aerosol</a:t>
            </a:r>
          </a:p>
        </p:txBody>
      </p:sp>
      <p:sp>
        <p:nvSpPr>
          <p:cNvPr id="84043" name="Rectangle 75"/>
          <p:cNvSpPr>
            <a:spLocks noChangeArrowheads="1"/>
          </p:cNvSpPr>
          <p:nvPr/>
        </p:nvSpPr>
        <p:spPr bwMode="auto">
          <a:xfrm>
            <a:off x="6111875" y="2882900"/>
            <a:ext cx="1155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Non-sulphate</a:t>
            </a:r>
          </a:p>
          <a:p>
            <a:pPr algn="ctr" eaLnBrk="0" hangingPunct="0"/>
            <a:r>
              <a:rPr lang="en-GB" sz="1200" b="1" i="0">
                <a:solidFill>
                  <a:srgbClr val="000000"/>
                </a:solidFill>
                <a:ea typeface="MS PGothic" pitchFamily="34" charset="-128"/>
              </a:rPr>
              <a:t>aerosol</a:t>
            </a:r>
          </a:p>
        </p:txBody>
      </p:sp>
      <p:sp>
        <p:nvSpPr>
          <p:cNvPr id="84044" name="Rectangle 76"/>
          <p:cNvSpPr>
            <a:spLocks noChangeArrowheads="1"/>
          </p:cNvSpPr>
          <p:nvPr/>
        </p:nvSpPr>
        <p:spPr bwMode="auto">
          <a:xfrm>
            <a:off x="6111875" y="3340100"/>
            <a:ext cx="11366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Carbon cycle</a:t>
            </a:r>
          </a:p>
        </p:txBody>
      </p:sp>
      <p:sp>
        <p:nvSpPr>
          <p:cNvPr id="84045" name="Rectangle 77"/>
          <p:cNvSpPr>
            <a:spLocks noChangeArrowheads="1"/>
          </p:cNvSpPr>
          <p:nvPr/>
        </p:nvSpPr>
        <p:spPr bwMode="auto">
          <a:xfrm>
            <a:off x="7486650" y="3340100"/>
            <a:ext cx="11366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r>
              <a:rPr lang="en-GB" sz="1200" b="1" i="0">
                <a:solidFill>
                  <a:srgbClr val="000000"/>
                </a:solidFill>
                <a:ea typeface="MS PGothic" pitchFamily="34" charset="-128"/>
              </a:rPr>
              <a:t>Carbon cycle</a:t>
            </a:r>
          </a:p>
        </p:txBody>
      </p:sp>
      <p:sp>
        <p:nvSpPr>
          <p:cNvPr id="84046" name="Rectangle 78"/>
          <p:cNvSpPr>
            <a:spLocks noChangeArrowheads="1"/>
          </p:cNvSpPr>
          <p:nvPr/>
        </p:nvSpPr>
        <p:spPr bwMode="auto">
          <a:xfrm>
            <a:off x="7497763" y="3717925"/>
            <a:ext cx="1111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ea typeface="MS PGothic" pitchFamily="34" charset="-128"/>
              </a:rPr>
              <a:t>Atmospheric</a:t>
            </a:r>
          </a:p>
          <a:p>
            <a:pPr algn="ctr" eaLnBrk="0" hangingPunct="0">
              <a:lnSpc>
                <a:spcPct val="80000"/>
              </a:lnSpc>
            </a:pPr>
            <a:r>
              <a:rPr lang="en-GB" sz="1200" b="1" i="0">
                <a:ea typeface="MS PGothic" pitchFamily="34" charset="-128"/>
              </a:rPr>
              <a:t>chemistry</a:t>
            </a:r>
          </a:p>
        </p:txBody>
      </p:sp>
      <p:sp>
        <p:nvSpPr>
          <p:cNvPr id="84047" name="Rectangle 79"/>
          <p:cNvSpPr>
            <a:spLocks noChangeArrowheads="1"/>
          </p:cNvSpPr>
          <p:nvPr/>
        </p:nvSpPr>
        <p:spPr bwMode="auto">
          <a:xfrm>
            <a:off x="1819275" y="4556125"/>
            <a:ext cx="13557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Ocean &amp; sea-ice</a:t>
            </a:r>
          </a:p>
          <a:p>
            <a:pPr algn="ctr" eaLnBrk="0" hangingPunct="0">
              <a:lnSpc>
                <a:spcPct val="80000"/>
              </a:lnSpc>
            </a:pPr>
            <a:r>
              <a:rPr lang="en-GB" sz="1200" b="1" i="0">
                <a:solidFill>
                  <a:srgbClr val="000000"/>
                </a:solidFill>
                <a:ea typeface="MS PGothic" pitchFamily="34" charset="-128"/>
              </a:rPr>
              <a:t>model</a:t>
            </a:r>
          </a:p>
        </p:txBody>
      </p:sp>
      <p:sp>
        <p:nvSpPr>
          <p:cNvPr id="84048" name="Rectangle 80"/>
          <p:cNvSpPr>
            <a:spLocks noChangeArrowheads="1"/>
          </p:cNvSpPr>
          <p:nvPr/>
        </p:nvSpPr>
        <p:spPr bwMode="auto">
          <a:xfrm>
            <a:off x="3384550" y="4483100"/>
            <a:ext cx="10525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Sulphur</a:t>
            </a:r>
          </a:p>
          <a:p>
            <a:pPr algn="ctr" eaLnBrk="0" hangingPunct="0">
              <a:lnSpc>
                <a:spcPct val="80000"/>
              </a:lnSpc>
            </a:pPr>
            <a:r>
              <a:rPr lang="en-GB" sz="1200" b="1" i="0">
                <a:solidFill>
                  <a:srgbClr val="000000"/>
                </a:solidFill>
                <a:ea typeface="MS PGothic" pitchFamily="34" charset="-128"/>
              </a:rPr>
              <a:t>cycle model</a:t>
            </a:r>
          </a:p>
        </p:txBody>
      </p:sp>
      <p:sp>
        <p:nvSpPr>
          <p:cNvPr id="84049" name="Rectangle 81"/>
          <p:cNvSpPr>
            <a:spLocks noChangeArrowheads="1"/>
          </p:cNvSpPr>
          <p:nvPr/>
        </p:nvSpPr>
        <p:spPr bwMode="auto">
          <a:xfrm>
            <a:off x="4740275" y="4483100"/>
            <a:ext cx="11557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Non-sulphate</a:t>
            </a:r>
          </a:p>
          <a:p>
            <a:pPr algn="ctr" eaLnBrk="0" hangingPunct="0">
              <a:lnSpc>
                <a:spcPct val="80000"/>
              </a:lnSpc>
            </a:pPr>
            <a:r>
              <a:rPr lang="en-GB" sz="1200" b="1" i="0">
                <a:solidFill>
                  <a:srgbClr val="000000"/>
                </a:solidFill>
                <a:ea typeface="MS PGothic" pitchFamily="34" charset="-128"/>
              </a:rPr>
              <a:t>aerosols</a:t>
            </a:r>
          </a:p>
        </p:txBody>
      </p:sp>
      <p:sp>
        <p:nvSpPr>
          <p:cNvPr id="84050" name="Rectangle 82"/>
          <p:cNvSpPr>
            <a:spLocks noChangeArrowheads="1"/>
          </p:cNvSpPr>
          <p:nvPr/>
        </p:nvSpPr>
        <p:spPr bwMode="auto">
          <a:xfrm>
            <a:off x="4827588" y="5245100"/>
            <a:ext cx="10525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Carbon</a:t>
            </a:r>
          </a:p>
          <a:p>
            <a:pPr algn="ctr" eaLnBrk="0" hangingPunct="0">
              <a:lnSpc>
                <a:spcPct val="80000"/>
              </a:lnSpc>
            </a:pPr>
            <a:r>
              <a:rPr lang="en-GB" sz="1200" b="1" i="0">
                <a:solidFill>
                  <a:srgbClr val="000000"/>
                </a:solidFill>
                <a:ea typeface="MS PGothic" pitchFamily="34" charset="-128"/>
              </a:rPr>
              <a:t>cycle model</a:t>
            </a:r>
          </a:p>
        </p:txBody>
      </p:sp>
      <p:sp>
        <p:nvSpPr>
          <p:cNvPr id="84051" name="Rectangle 83"/>
          <p:cNvSpPr>
            <a:spLocks noChangeArrowheads="1"/>
          </p:cNvSpPr>
          <p:nvPr/>
        </p:nvSpPr>
        <p:spPr bwMode="auto">
          <a:xfrm>
            <a:off x="3348038" y="5013325"/>
            <a:ext cx="10969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Land carbon</a:t>
            </a:r>
          </a:p>
          <a:p>
            <a:pPr algn="ctr" eaLnBrk="0" hangingPunct="0">
              <a:lnSpc>
                <a:spcPct val="80000"/>
              </a:lnSpc>
            </a:pPr>
            <a:r>
              <a:rPr lang="en-GB" sz="1200" b="1" i="0">
                <a:solidFill>
                  <a:srgbClr val="000000"/>
                </a:solidFill>
                <a:ea typeface="MS PGothic" pitchFamily="34" charset="-128"/>
              </a:rPr>
              <a:t>cycle model</a:t>
            </a:r>
          </a:p>
        </p:txBody>
      </p:sp>
      <p:sp>
        <p:nvSpPr>
          <p:cNvPr id="84052" name="Rectangle 84"/>
          <p:cNvSpPr>
            <a:spLocks noChangeArrowheads="1"/>
          </p:cNvSpPr>
          <p:nvPr/>
        </p:nvSpPr>
        <p:spPr bwMode="auto">
          <a:xfrm>
            <a:off x="3319463" y="5473700"/>
            <a:ext cx="11969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solidFill>
                  <a:srgbClr val="000000"/>
                </a:solidFill>
                <a:ea typeface="MS PGothic" pitchFamily="34" charset="-128"/>
              </a:rPr>
              <a:t>Ocean carbon</a:t>
            </a:r>
          </a:p>
          <a:p>
            <a:pPr algn="ctr" eaLnBrk="0" hangingPunct="0">
              <a:lnSpc>
                <a:spcPct val="80000"/>
              </a:lnSpc>
            </a:pPr>
            <a:r>
              <a:rPr lang="en-GB" sz="1200" b="1" i="0">
                <a:solidFill>
                  <a:srgbClr val="000000"/>
                </a:solidFill>
                <a:ea typeface="MS PGothic" pitchFamily="34" charset="-128"/>
              </a:rPr>
              <a:t>cycle model</a:t>
            </a:r>
          </a:p>
        </p:txBody>
      </p:sp>
      <p:sp>
        <p:nvSpPr>
          <p:cNvPr id="84053" name="Rectangle 85"/>
          <p:cNvSpPr>
            <a:spLocks noChangeArrowheads="1"/>
          </p:cNvSpPr>
          <p:nvPr/>
        </p:nvSpPr>
        <p:spPr bwMode="auto">
          <a:xfrm>
            <a:off x="3336925" y="6003925"/>
            <a:ext cx="1111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ea typeface="MS PGothic" pitchFamily="34" charset="-128"/>
              </a:rPr>
              <a:t>Atmospheric</a:t>
            </a:r>
          </a:p>
          <a:p>
            <a:pPr algn="ctr" eaLnBrk="0" hangingPunct="0">
              <a:lnSpc>
                <a:spcPct val="80000"/>
              </a:lnSpc>
            </a:pPr>
            <a:r>
              <a:rPr lang="en-GB" sz="1200" b="1" i="0">
                <a:ea typeface="MS PGothic" pitchFamily="34" charset="-128"/>
              </a:rPr>
              <a:t>chemistry</a:t>
            </a:r>
          </a:p>
        </p:txBody>
      </p:sp>
      <p:sp>
        <p:nvSpPr>
          <p:cNvPr id="84054" name="Rectangle 86"/>
          <p:cNvSpPr>
            <a:spLocks noChangeArrowheads="1"/>
          </p:cNvSpPr>
          <p:nvPr/>
        </p:nvSpPr>
        <p:spPr bwMode="auto">
          <a:xfrm>
            <a:off x="6111875" y="6003925"/>
            <a:ext cx="1111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lnSpc>
                <a:spcPct val="80000"/>
              </a:lnSpc>
            </a:pPr>
            <a:r>
              <a:rPr lang="en-GB" sz="1200" b="1" i="0">
                <a:ea typeface="MS PGothic" pitchFamily="34" charset="-128"/>
              </a:rPr>
              <a:t>Atmospheric</a:t>
            </a:r>
          </a:p>
          <a:p>
            <a:pPr algn="ctr" eaLnBrk="0" hangingPunct="0">
              <a:lnSpc>
                <a:spcPct val="80000"/>
              </a:lnSpc>
            </a:pPr>
            <a:r>
              <a:rPr lang="en-GB" sz="1200" b="1" i="0">
                <a:ea typeface="MS PGothic" pitchFamily="34" charset="-128"/>
              </a:rPr>
              <a:t>chemistry</a:t>
            </a:r>
          </a:p>
        </p:txBody>
      </p:sp>
      <p:sp>
        <p:nvSpPr>
          <p:cNvPr id="84055" name="Rectangle 87"/>
          <p:cNvSpPr>
            <a:spLocks noChangeArrowheads="1"/>
          </p:cNvSpPr>
          <p:nvPr/>
        </p:nvSpPr>
        <p:spPr bwMode="auto">
          <a:xfrm>
            <a:off x="407988" y="4483100"/>
            <a:ext cx="2347912"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lnSpc>
                <a:spcPct val="90000"/>
              </a:lnSpc>
            </a:pPr>
            <a:r>
              <a:rPr lang="en-GB" b="1" i="0">
                <a:solidFill>
                  <a:schemeClr val="tx2"/>
                </a:solidFill>
                <a:ea typeface="MS PGothic" pitchFamily="34" charset="-128"/>
              </a:rPr>
              <a:t>Off-line</a:t>
            </a:r>
          </a:p>
          <a:p>
            <a:pPr eaLnBrk="0" hangingPunct="0">
              <a:lnSpc>
                <a:spcPct val="90000"/>
              </a:lnSpc>
            </a:pPr>
            <a:r>
              <a:rPr lang="en-GB" b="1" i="0">
                <a:solidFill>
                  <a:schemeClr val="tx2"/>
                </a:solidFill>
                <a:ea typeface="MS PGothic" pitchFamily="34" charset="-128"/>
              </a:rPr>
              <a:t>model</a:t>
            </a:r>
          </a:p>
          <a:p>
            <a:pPr eaLnBrk="0" hangingPunct="0">
              <a:lnSpc>
                <a:spcPct val="90000"/>
              </a:lnSpc>
            </a:pPr>
            <a:r>
              <a:rPr lang="en-GB" b="1" i="0">
                <a:solidFill>
                  <a:schemeClr val="tx2"/>
                </a:solidFill>
                <a:ea typeface="MS PGothic" pitchFamily="34" charset="-128"/>
              </a:rPr>
              <a:t>development</a:t>
            </a:r>
            <a:endParaRPr lang="en-GB" sz="2000" b="1" i="0">
              <a:solidFill>
                <a:schemeClr val="tx2"/>
              </a:solidFill>
              <a:ea typeface="MS PGothic" pitchFamily="34" charset="-128"/>
            </a:endParaRPr>
          </a:p>
          <a:p>
            <a:pPr eaLnBrk="0" hangingPunct="0">
              <a:lnSpc>
                <a:spcPct val="80000"/>
              </a:lnSpc>
            </a:pPr>
            <a:endParaRPr lang="en-GB" sz="2000" b="1" i="0">
              <a:solidFill>
                <a:schemeClr val="tx2"/>
              </a:solidFill>
              <a:ea typeface="MS PGothic" pitchFamily="34" charset="-128"/>
            </a:endParaRPr>
          </a:p>
          <a:p>
            <a:pPr eaLnBrk="0" hangingPunct="0">
              <a:lnSpc>
                <a:spcPct val="80000"/>
              </a:lnSpc>
            </a:pPr>
            <a:r>
              <a:rPr lang="en-GB" sz="1600" b="1" i="0">
                <a:solidFill>
                  <a:schemeClr val="tx2"/>
                </a:solidFill>
                <a:ea typeface="MS PGothic" pitchFamily="34" charset="-128"/>
              </a:rPr>
              <a:t>Strengthening colours</a:t>
            </a:r>
          </a:p>
          <a:p>
            <a:pPr eaLnBrk="0" hangingPunct="0">
              <a:lnSpc>
                <a:spcPct val="80000"/>
              </a:lnSpc>
            </a:pPr>
            <a:r>
              <a:rPr lang="en-GB" sz="1600" b="1" i="0">
                <a:solidFill>
                  <a:schemeClr val="tx2"/>
                </a:solidFill>
                <a:ea typeface="MS PGothic" pitchFamily="34" charset="-128"/>
              </a:rPr>
              <a:t>denote improvements</a:t>
            </a:r>
          </a:p>
          <a:p>
            <a:pPr eaLnBrk="0" hangingPunct="0">
              <a:lnSpc>
                <a:spcPct val="80000"/>
              </a:lnSpc>
            </a:pPr>
            <a:r>
              <a:rPr lang="en-GB" sz="1600" b="1" i="0">
                <a:solidFill>
                  <a:schemeClr val="tx2"/>
                </a:solidFill>
                <a:ea typeface="MS PGothic" pitchFamily="34" charset="-128"/>
              </a:rPr>
              <a:t>in models</a:t>
            </a:r>
          </a:p>
        </p:txBody>
      </p:sp>
      <p:sp>
        <p:nvSpPr>
          <p:cNvPr id="84056" name="Rectangle 88"/>
          <p:cNvSpPr>
            <a:spLocks noChangeArrowheads="1"/>
          </p:cNvSpPr>
          <p:nvPr/>
        </p:nvSpPr>
        <p:spPr bwMode="auto">
          <a:xfrm>
            <a:off x="854075" y="1084263"/>
            <a:ext cx="5175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ea typeface="MS PGothic" pitchFamily="34" charset="-128"/>
              </a:rPr>
              <a:t>1975</a:t>
            </a:r>
          </a:p>
        </p:txBody>
      </p:sp>
      <p:sp>
        <p:nvSpPr>
          <p:cNvPr id="84057" name="Rectangle 89"/>
          <p:cNvSpPr>
            <a:spLocks noChangeArrowheads="1"/>
          </p:cNvSpPr>
          <p:nvPr/>
        </p:nvSpPr>
        <p:spPr bwMode="auto">
          <a:xfrm>
            <a:off x="2225675" y="1084263"/>
            <a:ext cx="5175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ea typeface="MS PGothic" pitchFamily="34" charset="-128"/>
              </a:rPr>
              <a:t>1985</a:t>
            </a:r>
          </a:p>
        </p:txBody>
      </p:sp>
      <p:sp>
        <p:nvSpPr>
          <p:cNvPr id="84058" name="Rectangle 90"/>
          <p:cNvSpPr>
            <a:spLocks noChangeArrowheads="1"/>
          </p:cNvSpPr>
          <p:nvPr/>
        </p:nvSpPr>
        <p:spPr bwMode="auto">
          <a:xfrm>
            <a:off x="3597275" y="1084263"/>
            <a:ext cx="5175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ea typeface="MS PGothic" pitchFamily="34" charset="-128"/>
              </a:rPr>
              <a:t>1992</a:t>
            </a:r>
          </a:p>
        </p:txBody>
      </p:sp>
      <p:sp>
        <p:nvSpPr>
          <p:cNvPr id="84059" name="Rectangle 91"/>
          <p:cNvSpPr>
            <a:spLocks noChangeArrowheads="1"/>
          </p:cNvSpPr>
          <p:nvPr/>
        </p:nvSpPr>
        <p:spPr bwMode="auto">
          <a:xfrm>
            <a:off x="5045075" y="1084263"/>
            <a:ext cx="197485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GB" sz="1200" b="1" i="0">
                <a:ea typeface="MS PGothic" pitchFamily="34" charset="-128"/>
              </a:rPr>
              <a:t>1997                     Present</a:t>
            </a:r>
          </a:p>
        </p:txBody>
      </p:sp>
      <p:sp>
        <p:nvSpPr>
          <p:cNvPr id="84060" name="Text Box 92"/>
          <p:cNvSpPr txBox="1">
            <a:spLocks noChangeArrowheads="1"/>
          </p:cNvSpPr>
          <p:nvPr/>
        </p:nvSpPr>
        <p:spPr bwMode="auto">
          <a:xfrm>
            <a:off x="911225" y="254000"/>
            <a:ext cx="7023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ctr" eaLnBrk="1" hangingPunct="1"/>
            <a:r>
              <a:rPr lang="en-GB" sz="2400" b="1" i="0">
                <a:solidFill>
                  <a:srgbClr val="A78AC0"/>
                </a:solidFill>
                <a:latin typeface="Comic Sans MS" pitchFamily="66" charset="0"/>
                <a:ea typeface="MS PGothic" pitchFamily="34" charset="-128"/>
              </a:rPr>
              <a:t>Towards Comprehensive Earth System Models</a:t>
            </a:r>
          </a:p>
          <a:p>
            <a:pPr algn="ctr" eaLnBrk="1" hangingPunct="1"/>
            <a:r>
              <a:rPr lang="en-GB" sz="2400" b="1" i="0">
                <a:solidFill>
                  <a:srgbClr val="A78AC0"/>
                </a:solidFill>
                <a:latin typeface="Comic Sans MS" pitchFamily="66" charset="0"/>
                <a:ea typeface="MS PGothic" pitchFamily="34" charset="-128"/>
              </a:rPr>
              <a:t>Past present and future</a:t>
            </a:r>
            <a:endParaRPr lang="en-US" sz="2400" b="1" i="0">
              <a:solidFill>
                <a:srgbClr val="A78AC0"/>
              </a:solidFill>
              <a:latin typeface="Comic Sans MS" pitchFamily="66" charset="0"/>
              <a:ea typeface="MS PGothic" pitchFamily="34" charset="-128"/>
            </a:endParaRPr>
          </a:p>
        </p:txBody>
      </p:sp>
      <p:pic>
        <p:nvPicPr>
          <p:cNvPr id="84061"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6384925"/>
            <a:ext cx="809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2670" name="Oval 94"/>
          <p:cNvSpPr>
            <a:spLocks noChangeArrowheads="1"/>
          </p:cNvSpPr>
          <p:nvPr/>
        </p:nvSpPr>
        <p:spPr bwMode="auto">
          <a:xfrm>
            <a:off x="900113" y="254000"/>
            <a:ext cx="1458912" cy="44767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4063" name="Picture 11" descr="C:\Documents and Settings\Joshua\Desktop\tlen\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600" y="6021388"/>
            <a:ext cx="10414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65" name="Picture 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888" y="5108575"/>
            <a:ext cx="10636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2" name="Text Box 98"/>
          <p:cNvSpPr txBox="1">
            <a:spLocks noChangeArrowheads="1"/>
          </p:cNvSpPr>
          <p:nvPr/>
        </p:nvSpPr>
        <p:spPr bwMode="auto">
          <a:xfrm>
            <a:off x="220663" y="2781300"/>
            <a:ext cx="2190750" cy="16446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1600" i="0"/>
              <a:t>Stamp Collecting?</a:t>
            </a:r>
          </a:p>
          <a:p>
            <a:pPr eaLnBrk="1" hangingPunct="1"/>
            <a:r>
              <a:rPr lang="en-GB" sz="1600" i="0"/>
              <a:t>Must get one first…</a:t>
            </a:r>
          </a:p>
          <a:p>
            <a:pPr eaLnBrk="1" hangingPunct="1"/>
            <a:r>
              <a:rPr lang="en-GB" sz="1600" i="0"/>
              <a:t>then find a better one.</a:t>
            </a:r>
          </a:p>
          <a:p>
            <a:pPr eaLnBrk="1" hangingPunct="1"/>
            <a:endParaRPr lang="en-GB" sz="500" i="0"/>
          </a:p>
          <a:p>
            <a:pPr eaLnBrk="1" hangingPunct="1"/>
            <a:r>
              <a:rPr lang="en-GB" sz="1600" i="0"/>
              <a:t>In 1975 each was known to be potentially important.</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6404942"/>
            <a:ext cx="4762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Freeform 37"/>
          <p:cNvSpPr>
            <a:spLocks/>
          </p:cNvSpPr>
          <p:nvPr/>
        </p:nvSpPr>
        <p:spPr bwMode="auto">
          <a:xfrm>
            <a:off x="8636206" y="4584742"/>
            <a:ext cx="249238" cy="307975"/>
          </a:xfrm>
          <a:custGeom>
            <a:avLst/>
            <a:gdLst>
              <a:gd name="T0" fmla="*/ 2147483647 w 157"/>
              <a:gd name="T1" fmla="*/ 2147483647 h 194"/>
              <a:gd name="T2" fmla="*/ 0 w 157"/>
              <a:gd name="T3" fmla="*/ 2147483647 h 194"/>
              <a:gd name="T4" fmla="*/ 0 w 157"/>
              <a:gd name="T5" fmla="*/ 2147483647 h 194"/>
              <a:gd name="T6" fmla="*/ 2147483647 w 157"/>
              <a:gd name="T7" fmla="*/ 2147483647 h 194"/>
              <a:gd name="T8" fmla="*/ 2147483647 w 157"/>
              <a:gd name="T9" fmla="*/ 2147483647 h 194"/>
              <a:gd name="T10" fmla="*/ 2147483647 w 157"/>
              <a:gd name="T11" fmla="*/ 2147483647 h 194"/>
              <a:gd name="T12" fmla="*/ 2147483647 w 157"/>
              <a:gd name="T13" fmla="*/ 2147483647 h 194"/>
              <a:gd name="T14" fmla="*/ 2147483647 w 157"/>
              <a:gd name="T15" fmla="*/ 2147483647 h 194"/>
              <a:gd name="T16" fmla="*/ 2147483647 w 157"/>
              <a:gd name="T17" fmla="*/ 2147483647 h 194"/>
              <a:gd name="T18" fmla="*/ 2147483647 w 157"/>
              <a:gd name="T19" fmla="*/ 2147483647 h 194"/>
              <a:gd name="T20" fmla="*/ 2147483647 w 157"/>
              <a:gd name="T21" fmla="*/ 2147483647 h 194"/>
              <a:gd name="T22" fmla="*/ 2147483647 w 157"/>
              <a:gd name="T23" fmla="*/ 0 h 194"/>
              <a:gd name="T24" fmla="*/ 2147483647 w 157"/>
              <a:gd name="T25" fmla="*/ 2147483647 h 194"/>
              <a:gd name="T26" fmla="*/ 2147483647 w 157"/>
              <a:gd name="T27" fmla="*/ 2147483647 h 194"/>
              <a:gd name="T28" fmla="*/ 2147483647 w 157"/>
              <a:gd name="T29" fmla="*/ 2147483647 h 194"/>
              <a:gd name="T30" fmla="*/ 2147483647 w 157"/>
              <a:gd name="T31" fmla="*/ 2147483647 h 194"/>
              <a:gd name="T32" fmla="*/ 2147483647 w 157"/>
              <a:gd name="T33" fmla="*/ 2147483647 h 194"/>
              <a:gd name="T34" fmla="*/ 2147483647 w 157"/>
              <a:gd name="T35" fmla="*/ 2147483647 h 194"/>
              <a:gd name="T36" fmla="*/ 2147483647 w 157"/>
              <a:gd name="T37" fmla="*/ 2147483647 h 194"/>
              <a:gd name="T38" fmla="*/ 2147483647 w 157"/>
              <a:gd name="T39" fmla="*/ 2147483647 h 194"/>
              <a:gd name="T40" fmla="*/ 2147483647 w 157"/>
              <a:gd name="T41" fmla="*/ 2147483647 h 194"/>
              <a:gd name="T42" fmla="*/ 2147483647 w 157"/>
              <a:gd name="T43" fmla="*/ 2147483647 h 194"/>
              <a:gd name="T44" fmla="*/ 2147483647 w 157"/>
              <a:gd name="T45" fmla="*/ 2147483647 h 194"/>
              <a:gd name="T46" fmla="*/ 2147483647 w 157"/>
              <a:gd name="T47" fmla="*/ 2147483647 h 194"/>
              <a:gd name="T48" fmla="*/ 2147483647 w 157"/>
              <a:gd name="T49" fmla="*/ 2147483647 h 194"/>
              <a:gd name="T50" fmla="*/ 2147483647 w 157"/>
              <a:gd name="T51" fmla="*/ 2147483647 h 194"/>
              <a:gd name="T52" fmla="*/ 2147483647 w 157"/>
              <a:gd name="T53" fmla="*/ 2147483647 h 194"/>
              <a:gd name="T54" fmla="*/ 2147483647 w 157"/>
              <a:gd name="T55" fmla="*/ 2147483647 h 194"/>
              <a:gd name="T56" fmla="*/ 2147483647 w 157"/>
              <a:gd name="T57" fmla="*/ 2147483647 h 194"/>
              <a:gd name="T58" fmla="*/ 2147483647 w 157"/>
              <a:gd name="T59" fmla="*/ 2147483647 h 194"/>
              <a:gd name="T60" fmla="*/ 2147483647 w 157"/>
              <a:gd name="T61" fmla="*/ 2147483647 h 1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7" h="194">
                <a:moveTo>
                  <a:pt x="67" y="131"/>
                </a:moveTo>
                <a:lnTo>
                  <a:pt x="0" y="128"/>
                </a:lnTo>
                <a:lnTo>
                  <a:pt x="0" y="125"/>
                </a:lnTo>
                <a:lnTo>
                  <a:pt x="83" y="69"/>
                </a:lnTo>
                <a:lnTo>
                  <a:pt x="93" y="60"/>
                </a:lnTo>
                <a:lnTo>
                  <a:pt x="102" y="52"/>
                </a:lnTo>
                <a:lnTo>
                  <a:pt x="111" y="43"/>
                </a:lnTo>
                <a:lnTo>
                  <a:pt x="120" y="34"/>
                </a:lnTo>
                <a:lnTo>
                  <a:pt x="129" y="26"/>
                </a:lnTo>
                <a:lnTo>
                  <a:pt x="138" y="17"/>
                </a:lnTo>
                <a:lnTo>
                  <a:pt x="147" y="8"/>
                </a:lnTo>
                <a:lnTo>
                  <a:pt x="156" y="0"/>
                </a:lnTo>
                <a:lnTo>
                  <a:pt x="154" y="5"/>
                </a:lnTo>
                <a:lnTo>
                  <a:pt x="151" y="11"/>
                </a:lnTo>
                <a:lnTo>
                  <a:pt x="149" y="17"/>
                </a:lnTo>
                <a:lnTo>
                  <a:pt x="147" y="23"/>
                </a:lnTo>
                <a:lnTo>
                  <a:pt x="145" y="29"/>
                </a:lnTo>
                <a:lnTo>
                  <a:pt x="142" y="35"/>
                </a:lnTo>
                <a:lnTo>
                  <a:pt x="140" y="41"/>
                </a:lnTo>
                <a:lnTo>
                  <a:pt x="138" y="46"/>
                </a:lnTo>
                <a:lnTo>
                  <a:pt x="135" y="52"/>
                </a:lnTo>
                <a:lnTo>
                  <a:pt x="133" y="58"/>
                </a:lnTo>
                <a:lnTo>
                  <a:pt x="131" y="64"/>
                </a:lnTo>
                <a:lnTo>
                  <a:pt x="128" y="69"/>
                </a:lnTo>
                <a:lnTo>
                  <a:pt x="126" y="76"/>
                </a:lnTo>
                <a:lnTo>
                  <a:pt x="124" y="82"/>
                </a:lnTo>
                <a:lnTo>
                  <a:pt x="121" y="87"/>
                </a:lnTo>
                <a:lnTo>
                  <a:pt x="119" y="93"/>
                </a:lnTo>
                <a:lnTo>
                  <a:pt x="97" y="192"/>
                </a:lnTo>
                <a:lnTo>
                  <a:pt x="95" y="193"/>
                </a:lnTo>
                <a:lnTo>
                  <a:pt x="67" y="131"/>
                </a:lnTo>
              </a:path>
            </a:pathLst>
          </a:custGeom>
          <a:solidFill>
            <a:srgbClr val="D90000"/>
          </a:solidFill>
          <a:ln w="12700"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p:nvCxnSpPr>
        <p:spPr>
          <a:xfrm flipH="1">
            <a:off x="7547181" y="4845638"/>
            <a:ext cx="1185863" cy="1559304"/>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16038" y="6381328"/>
            <a:ext cx="5056161" cy="584775"/>
          </a:xfrm>
          <a:prstGeom prst="rect">
            <a:avLst/>
          </a:prstGeom>
          <a:noFill/>
        </p:spPr>
        <p:txBody>
          <a:bodyPr wrap="square" rtlCol="0">
            <a:spAutoFit/>
          </a:bodyPr>
          <a:lstStyle/>
          <a:p>
            <a:r>
              <a:rPr lang="en-GB" sz="1600" b="1" i="0" dirty="0" smtClean="0"/>
              <a:t>What could be released if we have a maximum 40 year  lead time due to model fidelity? 20 year?</a:t>
            </a:r>
            <a:endParaRPr lang="en-GB" sz="1600" b="1" i="0" dirty="0"/>
          </a:p>
        </p:txBody>
      </p:sp>
    </p:spTree>
    <p:extLst>
      <p:ext uri="{BB962C8B-B14F-4D97-AF65-F5344CB8AC3E}">
        <p14:creationId xmlns:p14="http://schemas.microsoft.com/office/powerpoint/2010/main" val="89055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26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670" grpId="0" animBg="1"/>
      <p:bldP spid="57442" grpId="0" animBg="1"/>
      <p:bldP spid="101"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395537" y="404813"/>
            <a:ext cx="8748464"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Models on Stage: Model Depth and </a:t>
            </a:r>
            <a:r>
              <a:rPr lang="en-GB" sz="2800" b="1" i="0" dirty="0" err="1" smtClean="0">
                <a:solidFill>
                  <a:srgbClr val="FF0000"/>
                </a:solidFill>
              </a:rPr>
              <a:t>Equidismality</a:t>
            </a:r>
            <a:r>
              <a:rPr lang="en-GB" sz="2800" b="1" i="0" dirty="0" smtClean="0">
                <a:solidFill>
                  <a:srgbClr val="FF0000"/>
                </a:solidFill>
              </a:rPr>
              <a:t> </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p>
          <a:p>
            <a:endParaRPr lang="en-GB" dirty="0"/>
          </a:p>
        </p:txBody>
      </p:sp>
      <p:sp>
        <p:nvSpPr>
          <p:cNvPr id="4" name="Rectangle 3"/>
          <p:cNvSpPr/>
          <p:nvPr/>
        </p:nvSpPr>
        <p:spPr>
          <a:xfrm>
            <a:off x="144016" y="1375901"/>
            <a:ext cx="8846286" cy="3785652"/>
          </a:xfrm>
          <a:prstGeom prst="rect">
            <a:avLst/>
          </a:prstGeom>
        </p:spPr>
        <p:txBody>
          <a:bodyPr wrap="square">
            <a:spAutoFit/>
          </a:bodyPr>
          <a:lstStyle/>
          <a:p>
            <a:r>
              <a:rPr lang="en-GB" sz="2000" b="1" i="0" dirty="0" smtClean="0">
                <a:solidFill>
                  <a:srgbClr val="FF0000"/>
                </a:solidFill>
              </a:rPr>
              <a:t>Model </a:t>
            </a:r>
            <a:r>
              <a:rPr lang="en-GB" sz="2000" b="1" i="0" dirty="0">
                <a:solidFill>
                  <a:srgbClr val="FF0000"/>
                </a:solidFill>
              </a:rPr>
              <a:t>depth </a:t>
            </a:r>
            <a:r>
              <a:rPr lang="en-GB" sz="2000" i="0" dirty="0"/>
              <a:t>(relevance of being “based on the laws of physics” to skill</a:t>
            </a:r>
            <a:r>
              <a:rPr lang="en-GB" sz="2000" i="0" dirty="0" smtClean="0"/>
              <a:t>) can be explored through comparison </a:t>
            </a:r>
            <a:r>
              <a:rPr lang="en-GB" sz="2000" i="0" dirty="0"/>
              <a:t>with Simple Surrogate models. </a:t>
            </a:r>
          </a:p>
          <a:p>
            <a:endParaRPr lang="en-GB" sz="2000" i="0" dirty="0" smtClean="0"/>
          </a:p>
          <a:p>
            <a:endParaRPr lang="en-GB" sz="2000" i="0" dirty="0"/>
          </a:p>
          <a:p>
            <a:r>
              <a:rPr lang="en-GB" sz="2000" i="0" dirty="0"/>
              <a:t>That is </a:t>
            </a:r>
            <a:r>
              <a:rPr lang="en-GB" sz="2000" b="1" i="0" dirty="0"/>
              <a:t>not</a:t>
            </a:r>
            <a:r>
              <a:rPr lang="en-GB" sz="2000" i="0" dirty="0"/>
              <a:t> to say a model more in accord with the laws of physics will not ultimately provide the ideal forecast, merely that the models </a:t>
            </a:r>
            <a:r>
              <a:rPr lang="en-GB" sz="2000" b="1" i="0" dirty="0" smtClean="0">
                <a:solidFill>
                  <a:srgbClr val="FF0000"/>
                </a:solidFill>
              </a:rPr>
              <a:t>in hand </a:t>
            </a:r>
            <a:r>
              <a:rPr lang="en-GB" sz="2000" b="1" i="0" dirty="0" smtClean="0">
                <a:solidFill>
                  <a:srgbClr val="FF0000"/>
                </a:solidFill>
              </a:rPr>
              <a:t> today </a:t>
            </a:r>
            <a:r>
              <a:rPr lang="en-GB" sz="2000" i="0" dirty="0" smtClean="0"/>
              <a:t>can </a:t>
            </a:r>
            <a:r>
              <a:rPr lang="en-GB" sz="2000" i="0" dirty="0"/>
              <a:t>lay </a:t>
            </a:r>
            <a:r>
              <a:rPr lang="en-GB" sz="2000" i="0" dirty="0" smtClean="0"/>
              <a:t>no a priori claim on </a:t>
            </a:r>
            <a:r>
              <a:rPr lang="en-GB" sz="2000" i="0" dirty="0"/>
              <a:t>doing so</a:t>
            </a:r>
            <a:r>
              <a:rPr lang="en-GB" sz="2000" i="0" dirty="0" smtClean="0"/>
              <a:t>!</a:t>
            </a:r>
          </a:p>
          <a:p>
            <a:endParaRPr lang="en-GB" sz="2000" i="0" dirty="0"/>
          </a:p>
          <a:p>
            <a:r>
              <a:rPr lang="en-GB" sz="2000" i="0" dirty="0" smtClean="0"/>
              <a:t>Surrogate models aide in distinguishing </a:t>
            </a:r>
            <a:r>
              <a:rPr lang="en-GB" sz="2000" i="0" dirty="0" err="1" smtClean="0"/>
              <a:t>equifinality</a:t>
            </a:r>
            <a:r>
              <a:rPr lang="en-GB" sz="2000" i="0" dirty="0" smtClean="0"/>
              <a:t> from </a:t>
            </a:r>
            <a:r>
              <a:rPr lang="en-GB" sz="2000" i="0" dirty="0" err="1" smtClean="0"/>
              <a:t>equidismality</a:t>
            </a:r>
            <a:r>
              <a:rPr lang="en-GB" sz="2000" i="0" dirty="0" smtClean="0"/>
              <a:t>.</a:t>
            </a:r>
          </a:p>
          <a:p>
            <a:endParaRPr lang="en-GB" sz="2000" i="0" dirty="0"/>
          </a:p>
          <a:p>
            <a:r>
              <a:rPr lang="en-GB" sz="2000" i="0" dirty="0" smtClean="0"/>
              <a:t>Models for science based policy should always be benchmarked against simple model </a:t>
            </a:r>
            <a:r>
              <a:rPr lang="en-GB" sz="2000" i="0" dirty="0" smtClean="0">
                <a:solidFill>
                  <a:srgbClr val="FF0000"/>
                </a:solidFill>
              </a:rPr>
              <a:t>never merely against each other</a:t>
            </a:r>
            <a:r>
              <a:rPr lang="en-GB" sz="2000" i="0" dirty="0" smtClean="0"/>
              <a:t>!</a:t>
            </a:r>
            <a:endParaRPr lang="en-GB" sz="2000" i="0" dirty="0" smtClean="0"/>
          </a:p>
        </p:txBody>
      </p:sp>
      <p:sp>
        <p:nvSpPr>
          <p:cNvPr id="3" name="TextBox 2"/>
          <p:cNvSpPr txBox="1"/>
          <p:nvPr/>
        </p:nvSpPr>
        <p:spPr>
          <a:xfrm>
            <a:off x="5004048" y="2060848"/>
            <a:ext cx="4320480" cy="461665"/>
          </a:xfrm>
          <a:prstGeom prst="rect">
            <a:avLst/>
          </a:prstGeom>
          <a:noFill/>
        </p:spPr>
        <p:txBody>
          <a:bodyPr wrap="square" rtlCol="0">
            <a:spAutoFit/>
          </a:bodyPr>
          <a:lstStyle/>
          <a:p>
            <a:r>
              <a:rPr lang="en-GB" sz="1200" dirty="0"/>
              <a:t>Smith, L.A. (1992) </a:t>
            </a:r>
            <a:r>
              <a:rPr lang="en-GB" sz="1200" dirty="0">
                <a:hlinkClick r:id="rId2" tooltip="Smith (1992)"/>
              </a:rPr>
              <a:t>Identification and prediction of low dimensional dynamics</a:t>
            </a:r>
            <a:r>
              <a:rPr lang="en-GB" sz="1200" dirty="0"/>
              <a:t> </a:t>
            </a:r>
            <a:r>
              <a:rPr lang="en-GB" sz="1200" dirty="0" err="1"/>
              <a:t>Physica</a:t>
            </a:r>
            <a:r>
              <a:rPr lang="en-GB" sz="1200" dirty="0"/>
              <a:t> D 58 (1-4): 50-76. </a:t>
            </a:r>
            <a:endParaRPr lang="en-GB" sz="1200" dirty="0"/>
          </a:p>
        </p:txBody>
      </p:sp>
    </p:spTree>
    <p:extLst>
      <p:ext uri="{BB962C8B-B14F-4D97-AF65-F5344CB8AC3E}">
        <p14:creationId xmlns:p14="http://schemas.microsoft.com/office/powerpoint/2010/main" val="28483067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7962" y="251356"/>
            <a:ext cx="5139548" cy="523220"/>
          </a:xfrm>
          <a:prstGeom prst="rect">
            <a:avLst/>
          </a:prstGeom>
          <a:noFill/>
        </p:spPr>
        <p:txBody>
          <a:bodyPr wrap="none" rtlCol="0">
            <a:spAutoFit/>
          </a:bodyPr>
          <a:lstStyle/>
          <a:p>
            <a:r>
              <a:rPr lang="en-GB" sz="2800" b="1" i="0" dirty="0" smtClean="0">
                <a:solidFill>
                  <a:srgbClr val="FF0000"/>
                </a:solidFill>
              </a:rPr>
              <a:t>Climate Forecasting by Hand</a:t>
            </a:r>
            <a:endParaRPr lang="en-GB" sz="2800" b="1" i="0" dirty="0">
              <a:solidFill>
                <a:srgbClr val="FF0000"/>
              </a:solidFill>
            </a:endParaRPr>
          </a:p>
        </p:txBody>
      </p:sp>
      <p:sp>
        <p:nvSpPr>
          <p:cNvPr id="2" name="TextBox 1"/>
          <p:cNvSpPr txBox="1"/>
          <p:nvPr/>
        </p:nvSpPr>
        <p:spPr>
          <a:xfrm>
            <a:off x="179512" y="906973"/>
            <a:ext cx="8820472" cy="317009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000" dirty="0" smtClean="0"/>
              <a:t>Take the last hundred </a:t>
            </a:r>
            <a:r>
              <a:rPr lang="en-GB" sz="2000" dirty="0" smtClean="0"/>
              <a:t> twenty nine years </a:t>
            </a:r>
            <a:r>
              <a:rPr lang="en-GB" sz="2000" dirty="0" smtClean="0"/>
              <a:t>of global mean temperature, </a:t>
            </a:r>
            <a:r>
              <a:rPr lang="en-GB" sz="2000" dirty="0" err="1" smtClean="0"/>
              <a:t>T_i</a:t>
            </a:r>
            <a:r>
              <a:rPr lang="en-GB" sz="2000" dirty="0" smtClean="0"/>
              <a:t>.</a:t>
            </a:r>
          </a:p>
          <a:p>
            <a:pPr marL="285750" indent="-285750">
              <a:buFont typeface="Arial" panose="020B0604020202020204" pitchFamily="34" charset="0"/>
              <a:buChar char="•"/>
            </a:pPr>
            <a:r>
              <a:rPr lang="en-GB" sz="2000" dirty="0" smtClean="0"/>
              <a:t>Find the </a:t>
            </a:r>
            <a:r>
              <a:rPr lang="en-GB" sz="2000" dirty="0" smtClean="0"/>
              <a:t>128</a:t>
            </a:r>
            <a:r>
              <a:rPr lang="en-GB" sz="2000" dirty="0" smtClean="0"/>
              <a:t> </a:t>
            </a:r>
            <a:r>
              <a:rPr lang="en-GB" sz="2000" dirty="0" smtClean="0"/>
              <a:t>one-year changes by subtracting T_(i-1) from </a:t>
            </a:r>
            <a:r>
              <a:rPr lang="en-GB" sz="2000" dirty="0" err="1" smtClean="0"/>
              <a:t>T_i</a:t>
            </a:r>
            <a:endParaRPr lang="en-GB" sz="2000" dirty="0"/>
          </a:p>
          <a:p>
            <a:pPr marL="285750" indent="-285750">
              <a:buFont typeface="Arial" panose="020B0604020202020204" pitchFamily="34" charset="0"/>
              <a:buChar char="•"/>
            </a:pPr>
            <a:r>
              <a:rPr lang="en-GB" sz="2000" dirty="0" smtClean="0"/>
              <a:t> Add each of these </a:t>
            </a:r>
            <a:r>
              <a:rPr lang="en-GB" sz="2000" dirty="0" smtClean="0"/>
              <a:t>128</a:t>
            </a:r>
            <a:r>
              <a:rPr lang="en-GB" sz="2000" dirty="0" smtClean="0"/>
              <a:t> </a:t>
            </a:r>
            <a:r>
              <a:rPr lang="en-GB" sz="2000" dirty="0" smtClean="0"/>
              <a:t>numbers to this years global mean temperature to get a </a:t>
            </a:r>
            <a:r>
              <a:rPr lang="en-GB" sz="2000" dirty="0" smtClean="0"/>
              <a:t>128</a:t>
            </a:r>
            <a:r>
              <a:rPr lang="en-GB" sz="2000" dirty="0" smtClean="0"/>
              <a:t> </a:t>
            </a:r>
            <a:r>
              <a:rPr lang="en-GB" sz="2000" dirty="0" smtClean="0"/>
              <a:t>member “ensemble forecast” for next year.</a:t>
            </a:r>
            <a:endParaRPr lang="en-GB" sz="2000" dirty="0"/>
          </a:p>
          <a:p>
            <a:pPr marL="285750" indent="-285750">
              <a:buFont typeface="Arial" panose="020B0604020202020204" pitchFamily="34" charset="0"/>
              <a:buChar char="•"/>
            </a:pPr>
            <a:r>
              <a:rPr lang="en-GB" sz="2000" dirty="0" smtClean="0"/>
              <a:t>Draw a distribution* over these </a:t>
            </a:r>
            <a:r>
              <a:rPr lang="en-GB" sz="2000" dirty="0" smtClean="0"/>
              <a:t>128</a:t>
            </a:r>
            <a:r>
              <a:rPr lang="en-GB" sz="2000" dirty="0" smtClean="0"/>
              <a:t> </a:t>
            </a:r>
            <a:r>
              <a:rPr lang="en-GB" sz="2000" dirty="0" smtClean="0"/>
              <a:t>points and call it a probability forecast for next year.</a:t>
            </a:r>
            <a:endParaRPr lang="en-GB" sz="2000" dirty="0"/>
          </a:p>
          <a:p>
            <a:pPr marL="285750" indent="-285750">
              <a:buFont typeface="Arial" panose="020B0604020202020204" pitchFamily="34" charset="0"/>
              <a:buChar char="•"/>
            </a:pPr>
            <a:r>
              <a:rPr lang="en-GB" sz="2000" dirty="0" smtClean="0"/>
              <a:t>Repeat for 2 year (direct) forecasts, </a:t>
            </a:r>
            <a:r>
              <a:rPr lang="en-GB" sz="2000" dirty="0" smtClean="0"/>
              <a:t>then</a:t>
            </a:r>
            <a:r>
              <a:rPr lang="en-GB" sz="2000" dirty="0" smtClean="0"/>
              <a:t> 3 years, </a:t>
            </a:r>
            <a:r>
              <a:rPr lang="en-GB" sz="2000" dirty="0" smtClean="0"/>
              <a:t>4, 5, … 10.</a:t>
            </a:r>
          </a:p>
          <a:p>
            <a:endParaRPr lang="en-GB" sz="2000" dirty="0" smtClean="0"/>
          </a:p>
          <a:p>
            <a:r>
              <a:rPr lang="en-GB" sz="2000" dirty="0" smtClean="0"/>
              <a:t>You can do this in a day.  By hand:</a:t>
            </a:r>
            <a:endParaRPr lang="en-GB" sz="2000" dirty="0"/>
          </a:p>
          <a:p>
            <a:pPr marL="285750" indent="-285750">
              <a:buFont typeface="Arial" panose="020B0604020202020204" pitchFamily="34" charset="0"/>
              <a:buChar char="•"/>
            </a:pPr>
            <a:endParaRPr lang="en-GB" sz="2000" dirty="0"/>
          </a:p>
        </p:txBody>
      </p:sp>
      <p:grpSp>
        <p:nvGrpSpPr>
          <p:cNvPr id="5" name="Group 4"/>
          <p:cNvGrpSpPr/>
          <p:nvPr/>
        </p:nvGrpSpPr>
        <p:grpSpPr>
          <a:xfrm>
            <a:off x="1619672" y="3717032"/>
            <a:ext cx="5517838" cy="2906426"/>
            <a:chOff x="1619672" y="3717032"/>
            <a:chExt cx="5517838" cy="290642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717032"/>
              <a:ext cx="5517838" cy="290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7962" y="3717032"/>
              <a:ext cx="480628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6372200" y="6032321"/>
            <a:ext cx="2667718" cy="276999"/>
          </a:xfrm>
          <a:prstGeom prst="rect">
            <a:avLst/>
          </a:prstGeom>
          <a:noFill/>
        </p:spPr>
        <p:txBody>
          <a:bodyPr wrap="none" rtlCol="0">
            <a:spAutoFit/>
          </a:bodyPr>
          <a:lstStyle/>
          <a:p>
            <a:r>
              <a:rPr lang="en-GB" sz="1200" b="1" dirty="0" smtClean="0"/>
              <a:t>* true cross-validation throughout</a:t>
            </a:r>
            <a:endParaRPr lang="en-GB" sz="1200" b="1" dirty="0"/>
          </a:p>
        </p:txBody>
      </p:sp>
    </p:spTree>
    <p:extLst>
      <p:ext uri="{BB962C8B-B14F-4D97-AF65-F5344CB8AC3E}">
        <p14:creationId xmlns:p14="http://schemas.microsoft.com/office/powerpoint/2010/main" val="428117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624"/>
            <a:ext cx="9181508"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3325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260648"/>
            <a:ext cx="9144000" cy="5184576"/>
            <a:chOff x="1" y="260648"/>
            <a:chExt cx="9144000" cy="5184576"/>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0648"/>
              <a:ext cx="9144000" cy="498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016" y="4509120"/>
              <a:ext cx="442798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5074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14" y="0"/>
            <a:ext cx="8098801" cy="637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899592" y="2276872"/>
            <a:ext cx="360040" cy="16561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1475656" y="3717032"/>
            <a:ext cx="727280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4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3890565" y="6093296"/>
            <a:ext cx="5289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b="1" i="0" u="sng" dirty="0" smtClean="0">
                <a:solidFill>
                  <a:srgbClr val="00B0F0"/>
                </a:solidFill>
              </a:rPr>
              <a:t>Suckling and Smith (2013)  J Climate, in press</a:t>
            </a:r>
            <a:endParaRPr lang="en-GB" b="1" i="0" u="sng" dirty="0">
              <a:solidFill>
                <a:srgbClr val="00B0F0"/>
              </a:solidFill>
            </a:endParaRPr>
          </a:p>
        </p:txBody>
      </p:sp>
      <p:sp>
        <p:nvSpPr>
          <p:cNvPr id="46083" name="Rectangle 2"/>
          <p:cNvSpPr>
            <a:spLocks noChangeArrowheads="1"/>
          </p:cNvSpPr>
          <p:nvPr/>
        </p:nvSpPr>
        <p:spPr bwMode="auto">
          <a:xfrm>
            <a:off x="900113" y="188640"/>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Is this just one </a:t>
            </a:r>
            <a:r>
              <a:rPr lang="en-GB" sz="2800" b="1" i="0" dirty="0" smtClean="0">
                <a:solidFill>
                  <a:srgbClr val="FF0000"/>
                </a:solidFill>
              </a:rPr>
              <a:t>over-tuned </a:t>
            </a:r>
            <a:r>
              <a:rPr lang="en-GB" sz="2800" b="1" i="0" dirty="0" smtClean="0">
                <a:solidFill>
                  <a:srgbClr val="FF0000"/>
                </a:solidFill>
              </a:rPr>
              <a:t>empirical model? </a:t>
            </a:r>
            <a:endParaRPr lang="en-GB" sz="2800" b="1" i="0" dirty="0">
              <a:solidFill>
                <a:srgbClr val="FF0000"/>
              </a:solidFill>
            </a:endParaRPr>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96" y="678904"/>
            <a:ext cx="65151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496" y="1052736"/>
            <a:ext cx="2485900" cy="2462213"/>
          </a:xfrm>
          <a:prstGeom prst="rect">
            <a:avLst/>
          </a:prstGeom>
          <a:noFill/>
        </p:spPr>
        <p:txBody>
          <a:bodyPr wrap="square" rtlCol="0">
            <a:spAutoFit/>
          </a:bodyPr>
          <a:lstStyle/>
          <a:p>
            <a:r>
              <a:rPr lang="en-GB" sz="1400" i="0" dirty="0" smtClean="0">
                <a:solidFill>
                  <a:srgbClr val="000000"/>
                </a:solidFill>
              </a:rPr>
              <a:t>On decadal time scales, rather simple empirical models produce probability forecasts which systematically outperform state-of-the-art GCMs.</a:t>
            </a:r>
          </a:p>
          <a:p>
            <a:endParaRPr lang="en-GB" sz="1400" i="0" dirty="0">
              <a:solidFill>
                <a:srgbClr val="000000"/>
              </a:solidFill>
            </a:endParaRPr>
          </a:p>
          <a:p>
            <a:r>
              <a:rPr lang="en-GB" sz="1400" i="0" dirty="0" smtClean="0">
                <a:solidFill>
                  <a:srgbClr val="000000"/>
                </a:solidFill>
              </a:rPr>
              <a:t>Of course GCMs provide insight into </a:t>
            </a:r>
            <a:r>
              <a:rPr lang="en-GB" sz="1400" b="1" i="0" dirty="0" smtClean="0">
                <a:solidFill>
                  <a:srgbClr val="000000"/>
                </a:solidFill>
              </a:rPr>
              <a:t>mechanisms and phenomena </a:t>
            </a:r>
            <a:r>
              <a:rPr lang="en-GB" sz="1400" i="0" dirty="0" smtClean="0">
                <a:solidFill>
                  <a:srgbClr val="000000"/>
                </a:solidFill>
              </a:rPr>
              <a:t>otherwise inaccessible.</a:t>
            </a:r>
          </a:p>
        </p:txBody>
      </p:sp>
      <p:sp>
        <p:nvSpPr>
          <p:cNvPr id="3" name="TextBox 2"/>
          <p:cNvSpPr txBox="1"/>
          <p:nvPr/>
        </p:nvSpPr>
        <p:spPr>
          <a:xfrm>
            <a:off x="69876" y="3789040"/>
            <a:ext cx="2485900" cy="1815882"/>
          </a:xfrm>
          <a:prstGeom prst="rect">
            <a:avLst/>
          </a:prstGeom>
          <a:noFill/>
        </p:spPr>
        <p:txBody>
          <a:bodyPr wrap="square" rtlCol="0">
            <a:spAutoFit/>
          </a:bodyPr>
          <a:lstStyle/>
          <a:p>
            <a:r>
              <a:rPr lang="en-GB" sz="1600" b="1" dirty="0" smtClean="0">
                <a:solidFill>
                  <a:srgbClr val="FF0000"/>
                </a:solidFill>
              </a:rPr>
              <a:t>Overselling the fidelity of  “physics-based” models puts the credibility of all science-based policy making at risk. Needlessly.</a:t>
            </a:r>
            <a:endParaRPr lang="en-GB" sz="1600" b="1" dirty="0">
              <a:solidFill>
                <a:srgbClr val="FF0000"/>
              </a:solidFill>
            </a:endParaRPr>
          </a:p>
        </p:txBody>
      </p:sp>
    </p:spTree>
    <p:extLst>
      <p:ext uri="{BB962C8B-B14F-4D97-AF65-F5344CB8AC3E}">
        <p14:creationId xmlns:p14="http://schemas.microsoft.com/office/powerpoint/2010/main" val="93682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Types </a:t>
            </a:r>
            <a:r>
              <a:rPr lang="en-GB" sz="2800" b="1" i="0" dirty="0">
                <a:solidFill>
                  <a:srgbClr val="FF0000"/>
                </a:solidFill>
              </a:rPr>
              <a:t>of Probability </a:t>
            </a:r>
            <a:r>
              <a:rPr lang="en-GB" sz="2800" b="1" i="0" dirty="0" smtClean="0">
                <a:solidFill>
                  <a:srgbClr val="FF0000"/>
                </a:solidFill>
              </a:rPr>
              <a:t>(Forecasts)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3" name="Rectangle 2"/>
          <p:cNvSpPr/>
          <p:nvPr/>
        </p:nvSpPr>
        <p:spPr>
          <a:xfrm>
            <a:off x="3419872" y="5877272"/>
            <a:ext cx="5616624" cy="523220"/>
          </a:xfrm>
          <a:prstGeom prst="rect">
            <a:avLst/>
          </a:prstGeom>
        </p:spPr>
        <p:txBody>
          <a:bodyPr wrap="square">
            <a:spAutoFit/>
          </a:bodyPr>
          <a:lstStyle/>
          <a:p>
            <a:r>
              <a:rPr lang="en-GB" sz="1400" b="1" dirty="0">
                <a:solidFill>
                  <a:srgbClr val="000000"/>
                </a:solidFill>
              </a:rPr>
              <a:t>Rational </a:t>
            </a:r>
            <a:r>
              <a:rPr lang="en-GB" sz="1400" b="1" dirty="0" smtClean="0">
                <a:solidFill>
                  <a:srgbClr val="000000"/>
                </a:solidFill>
              </a:rPr>
              <a:t>Decisions </a:t>
            </a:r>
            <a:r>
              <a:rPr lang="en-GB" sz="1400" dirty="0" smtClean="0">
                <a:solidFill>
                  <a:srgbClr val="000000"/>
                </a:solidFill>
              </a:rPr>
              <a:t>I</a:t>
            </a:r>
            <a:r>
              <a:rPr lang="en-GB" sz="1400" dirty="0">
                <a:solidFill>
                  <a:srgbClr val="000000"/>
                </a:solidFill>
              </a:rPr>
              <a:t>. J. </a:t>
            </a:r>
            <a:r>
              <a:rPr lang="en-GB" sz="1400" dirty="0" smtClean="0">
                <a:solidFill>
                  <a:srgbClr val="000000"/>
                </a:solidFill>
              </a:rPr>
              <a:t>Good (1952) Journal </a:t>
            </a:r>
            <a:r>
              <a:rPr lang="en-GB" sz="1400" dirty="0">
                <a:solidFill>
                  <a:srgbClr val="000000"/>
                </a:solidFill>
              </a:rPr>
              <a:t>of the Royal Statistical Society. Series B (Methodological</a:t>
            </a:r>
            <a:r>
              <a:rPr lang="en-GB" sz="1400" dirty="0" smtClean="0">
                <a:solidFill>
                  <a:srgbClr val="000000"/>
                </a:solidFill>
              </a:rPr>
              <a:t>) Vol</a:t>
            </a:r>
            <a:r>
              <a:rPr lang="en-GB" sz="1400" dirty="0">
                <a:solidFill>
                  <a:srgbClr val="000000"/>
                </a:solidFill>
              </a:rPr>
              <a:t>. 14, No. 1 </a:t>
            </a:r>
            <a:r>
              <a:rPr lang="en-GB" sz="1400" dirty="0" smtClean="0">
                <a:solidFill>
                  <a:srgbClr val="000000"/>
                </a:solidFill>
              </a:rPr>
              <a:t>, </a:t>
            </a:r>
            <a:r>
              <a:rPr lang="en-GB" sz="1400" dirty="0">
                <a:solidFill>
                  <a:srgbClr val="000000"/>
                </a:solidFill>
              </a:rPr>
              <a:t>pp. 107-114</a:t>
            </a:r>
          </a:p>
        </p:txBody>
      </p:sp>
      <p:sp>
        <p:nvSpPr>
          <p:cNvPr id="6" name="TextBox 5"/>
          <p:cNvSpPr txBox="1"/>
          <p:nvPr/>
        </p:nvSpPr>
        <p:spPr>
          <a:xfrm>
            <a:off x="107504" y="908720"/>
            <a:ext cx="8892480" cy="5078313"/>
          </a:xfrm>
          <a:prstGeom prst="rect">
            <a:avLst/>
          </a:prstGeom>
          <a:noFill/>
        </p:spPr>
        <p:txBody>
          <a:bodyPr wrap="square" rtlCol="0">
            <a:spAutoFit/>
          </a:bodyPr>
          <a:lstStyle/>
          <a:p>
            <a:r>
              <a:rPr lang="en-GB" i="0" dirty="0" smtClean="0">
                <a:solidFill>
                  <a:srgbClr val="000000"/>
                </a:solidFill>
              </a:rPr>
              <a:t>(</a:t>
            </a:r>
            <a:r>
              <a:rPr lang="en-GB" i="0" dirty="0">
                <a:solidFill>
                  <a:srgbClr val="000000"/>
                </a:solidFill>
              </a:rPr>
              <a:t>o)   </a:t>
            </a:r>
            <a:r>
              <a:rPr lang="en-GB" i="0" dirty="0" smtClean="0">
                <a:solidFill>
                  <a:srgbClr val="FF0000"/>
                </a:solidFill>
              </a:rPr>
              <a:t>Tautological </a:t>
            </a:r>
            <a:r>
              <a:rPr lang="en-GB" i="0" dirty="0">
                <a:solidFill>
                  <a:srgbClr val="FF0000"/>
                </a:solidFill>
              </a:rPr>
              <a:t>Probability</a:t>
            </a:r>
            <a:r>
              <a:rPr lang="en-GB" i="0" dirty="0">
                <a:solidFill>
                  <a:srgbClr val="000000"/>
                </a:solidFill>
              </a:rPr>
              <a:t>.  A probability P(E|H) the value of which is specified in    </a:t>
            </a:r>
          </a:p>
          <a:p>
            <a:r>
              <a:rPr lang="en-GB" i="0" dirty="0">
                <a:solidFill>
                  <a:srgbClr val="000000"/>
                </a:solidFill>
              </a:rPr>
              <a:t>        the definition of  H. (“a fair coin”, H is called “a simple statistical hypothesis</a:t>
            </a:r>
            <a:r>
              <a:rPr lang="en-GB" i="0" dirty="0" smtClean="0">
                <a:solidFill>
                  <a:srgbClr val="000000"/>
                </a:solidFill>
              </a:rPr>
              <a:t>”)</a:t>
            </a:r>
            <a:endParaRPr lang="en-GB" i="0" dirty="0">
              <a:solidFill>
                <a:srgbClr val="000000"/>
              </a:solidFill>
            </a:endParaRPr>
          </a:p>
          <a:p>
            <a:r>
              <a:rPr lang="en-GB" i="0" dirty="0">
                <a:solidFill>
                  <a:srgbClr val="000000"/>
                </a:solidFill>
              </a:rPr>
              <a:t>(</a:t>
            </a:r>
            <a:r>
              <a:rPr lang="en-GB" i="0" dirty="0" err="1">
                <a:solidFill>
                  <a:srgbClr val="000000"/>
                </a:solidFill>
              </a:rPr>
              <a:t>i</a:t>
            </a:r>
            <a:r>
              <a:rPr lang="en-GB" i="0" dirty="0">
                <a:solidFill>
                  <a:srgbClr val="000000"/>
                </a:solidFill>
              </a:rPr>
              <a:t>)    </a:t>
            </a:r>
            <a:r>
              <a:rPr lang="en-GB" i="0" dirty="0">
                <a:solidFill>
                  <a:srgbClr val="FF0000"/>
                </a:solidFill>
              </a:rPr>
              <a:t>Physical Probability</a:t>
            </a:r>
            <a:r>
              <a:rPr lang="en-GB" i="0" dirty="0">
                <a:solidFill>
                  <a:srgbClr val="000000"/>
                </a:solidFill>
              </a:rPr>
              <a:t>: P(x) “True probability”   (Laplace’s Demon/</a:t>
            </a:r>
            <a:r>
              <a:rPr lang="en-GB" i="0" dirty="0" err="1">
                <a:solidFill>
                  <a:srgbClr val="000000"/>
                </a:solidFill>
              </a:rPr>
              <a:t>Inf</a:t>
            </a:r>
            <a:r>
              <a:rPr lang="en-GB" i="0" dirty="0">
                <a:solidFill>
                  <a:srgbClr val="000000"/>
                </a:solidFill>
              </a:rPr>
              <a:t> Rat Org)</a:t>
            </a:r>
          </a:p>
          <a:p>
            <a:r>
              <a:rPr lang="en-GB" i="0" dirty="0">
                <a:solidFill>
                  <a:srgbClr val="000000"/>
                </a:solidFill>
              </a:rPr>
              <a:t>(ii)   </a:t>
            </a:r>
            <a:r>
              <a:rPr lang="en-GB" i="0" dirty="0">
                <a:solidFill>
                  <a:srgbClr val="FF0000"/>
                </a:solidFill>
              </a:rPr>
              <a:t>Psychological Probability</a:t>
            </a:r>
            <a:r>
              <a:rPr lang="en-GB" i="0" dirty="0">
                <a:solidFill>
                  <a:srgbClr val="000000"/>
                </a:solidFill>
              </a:rPr>
              <a:t>: “Personal probability inferred from one’s behaviour.”</a:t>
            </a:r>
          </a:p>
          <a:p>
            <a:r>
              <a:rPr lang="en-GB" i="0" dirty="0">
                <a:solidFill>
                  <a:srgbClr val="000000"/>
                </a:solidFill>
              </a:rPr>
              <a:t>(iii)  </a:t>
            </a:r>
            <a:r>
              <a:rPr lang="en-GB" i="0" dirty="0">
                <a:solidFill>
                  <a:srgbClr val="FF0000"/>
                </a:solidFill>
              </a:rPr>
              <a:t>Subjective Probability</a:t>
            </a:r>
            <a:r>
              <a:rPr lang="en-GB" i="0" dirty="0">
                <a:solidFill>
                  <a:srgbClr val="000000"/>
                </a:solidFill>
              </a:rPr>
              <a:t>:  P(</a:t>
            </a:r>
            <a:r>
              <a:rPr lang="en-GB" i="0" dirty="0" err="1">
                <a:solidFill>
                  <a:srgbClr val="000000"/>
                </a:solidFill>
              </a:rPr>
              <a:t>x|G</a:t>
            </a:r>
            <a:r>
              <a:rPr lang="en-GB" i="0" dirty="0">
                <a:solidFill>
                  <a:srgbClr val="000000"/>
                </a:solidFill>
              </a:rPr>
              <a:t>)  probability of x given our information G is true </a:t>
            </a:r>
          </a:p>
          <a:p>
            <a:r>
              <a:rPr lang="en-GB" i="0" dirty="0">
                <a:solidFill>
                  <a:srgbClr val="000000"/>
                </a:solidFill>
              </a:rPr>
              <a:t>             (Demon’s Apprentice</a:t>
            </a:r>
            <a:r>
              <a:rPr lang="en-GB" i="0" dirty="0" smtClean="0">
                <a:solidFill>
                  <a:srgbClr val="000000"/>
                </a:solidFill>
              </a:rPr>
              <a:t>/?semi-finite Rational Org?) </a:t>
            </a:r>
            <a:endParaRPr lang="en-GB" i="0" dirty="0">
              <a:solidFill>
                <a:srgbClr val="000000"/>
              </a:solidFill>
            </a:endParaRPr>
          </a:p>
          <a:p>
            <a:r>
              <a:rPr lang="en-GB" i="0" dirty="0">
                <a:solidFill>
                  <a:srgbClr val="000000"/>
                </a:solidFill>
              </a:rPr>
              <a:t>(iv)  </a:t>
            </a:r>
            <a:r>
              <a:rPr lang="en-GB" i="0" dirty="0">
                <a:solidFill>
                  <a:srgbClr val="FF0000"/>
                </a:solidFill>
              </a:rPr>
              <a:t>Logical Probability</a:t>
            </a:r>
            <a:r>
              <a:rPr lang="en-GB" i="0" dirty="0">
                <a:solidFill>
                  <a:srgbClr val="000000"/>
                </a:solidFill>
              </a:rPr>
              <a:t>: “Hypothetical subjective probability when you are perfectly </a:t>
            </a:r>
          </a:p>
          <a:p>
            <a:r>
              <a:rPr lang="en-GB" i="0" dirty="0">
                <a:solidFill>
                  <a:srgbClr val="000000"/>
                </a:solidFill>
              </a:rPr>
              <a:t>              rational and infinitely large . “Credibility” Russell (1948)</a:t>
            </a:r>
          </a:p>
          <a:p>
            <a:r>
              <a:rPr lang="en-GB" i="0" dirty="0">
                <a:solidFill>
                  <a:srgbClr val="000000"/>
                </a:solidFill>
              </a:rPr>
              <a:t>              (Infinitely large Rational Org; Laplace Demon </a:t>
            </a:r>
            <a:r>
              <a:rPr lang="en-GB" i="0" dirty="0" smtClean="0">
                <a:solidFill>
                  <a:srgbClr val="000000"/>
                </a:solidFill>
              </a:rPr>
              <a:t>?or Apprentice?)</a:t>
            </a:r>
          </a:p>
          <a:p>
            <a:r>
              <a:rPr lang="en-GB" i="0" dirty="0" smtClean="0">
                <a:solidFill>
                  <a:srgbClr val="000000"/>
                </a:solidFill>
              </a:rPr>
              <a:t> (</a:t>
            </a:r>
            <a:r>
              <a:rPr lang="en-GB" i="0" dirty="0">
                <a:solidFill>
                  <a:srgbClr val="000000"/>
                </a:solidFill>
              </a:rPr>
              <a:t>v)   </a:t>
            </a:r>
            <a:r>
              <a:rPr lang="en-GB" i="0" dirty="0">
                <a:solidFill>
                  <a:srgbClr val="FF0000"/>
                </a:solidFill>
              </a:rPr>
              <a:t>Dynamic Probability</a:t>
            </a:r>
            <a:r>
              <a:rPr lang="en-GB" i="0" dirty="0">
                <a:solidFill>
                  <a:srgbClr val="000000"/>
                </a:solidFill>
              </a:rPr>
              <a:t>:  </a:t>
            </a:r>
            <a:r>
              <a:rPr lang="en-GB" i="0" dirty="0" err="1">
                <a:solidFill>
                  <a:srgbClr val="000000"/>
                </a:solidFill>
              </a:rPr>
              <a:t>P</a:t>
            </a:r>
            <a:r>
              <a:rPr lang="en-GB" i="0" baseline="-25000" dirty="0" err="1">
                <a:solidFill>
                  <a:srgbClr val="000000"/>
                </a:solidFill>
              </a:rPr>
              <a:t>t</a:t>
            </a:r>
            <a:r>
              <a:rPr lang="en-GB" i="0" dirty="0">
                <a:solidFill>
                  <a:srgbClr val="000000"/>
                </a:solidFill>
              </a:rPr>
              <a:t>(x| </a:t>
            </a:r>
            <a:r>
              <a:rPr lang="en-GB" i="0" dirty="0" err="1">
                <a:solidFill>
                  <a:srgbClr val="000000"/>
                </a:solidFill>
              </a:rPr>
              <a:t>g</a:t>
            </a:r>
            <a:r>
              <a:rPr lang="en-GB" i="0" baseline="-25000" dirty="0" err="1">
                <a:solidFill>
                  <a:srgbClr val="000000"/>
                </a:solidFill>
              </a:rPr>
              <a:t>t</a:t>
            </a:r>
            <a:r>
              <a:rPr lang="en-GB" i="0" dirty="0">
                <a:solidFill>
                  <a:srgbClr val="000000"/>
                </a:solidFill>
              </a:rPr>
              <a:t>&lt;</a:t>
            </a:r>
            <a:r>
              <a:rPr lang="en-GB" dirty="0">
                <a:solidFill>
                  <a:srgbClr val="000000"/>
                </a:solidFill>
              </a:rPr>
              <a:t>G</a:t>
            </a:r>
            <a:r>
              <a:rPr lang="en-GB" i="0" dirty="0">
                <a:solidFill>
                  <a:srgbClr val="000000"/>
                </a:solidFill>
              </a:rPr>
              <a:t>) when an algorithm encapsulating </a:t>
            </a:r>
            <a:r>
              <a:rPr lang="en-GB" dirty="0">
                <a:solidFill>
                  <a:srgbClr val="000000"/>
                </a:solidFill>
              </a:rPr>
              <a:t>G</a:t>
            </a:r>
            <a:r>
              <a:rPr lang="en-GB" i="0" dirty="0">
                <a:solidFill>
                  <a:srgbClr val="000000"/>
                </a:solidFill>
              </a:rPr>
              <a:t> has not </a:t>
            </a:r>
          </a:p>
          <a:p>
            <a:r>
              <a:rPr lang="en-GB" i="0" dirty="0">
                <a:solidFill>
                  <a:srgbClr val="000000"/>
                </a:solidFill>
              </a:rPr>
              <a:t>            yet terminated (finite algorithm, merely still running).</a:t>
            </a:r>
          </a:p>
          <a:p>
            <a:r>
              <a:rPr lang="en-GB" i="0" dirty="0">
                <a:solidFill>
                  <a:srgbClr val="000000"/>
                </a:solidFill>
              </a:rPr>
              <a:t>            Dynamic in the sense that this probability is expected to change </a:t>
            </a:r>
            <a:r>
              <a:rPr lang="en-GB" dirty="0">
                <a:solidFill>
                  <a:srgbClr val="000000"/>
                </a:solidFill>
              </a:rPr>
              <a:t>without any  </a:t>
            </a:r>
          </a:p>
          <a:p>
            <a:r>
              <a:rPr lang="en-GB" dirty="0">
                <a:solidFill>
                  <a:srgbClr val="000000"/>
                </a:solidFill>
              </a:rPr>
              <a:t>            empirical information</a:t>
            </a:r>
            <a:r>
              <a:rPr lang="en-GB" i="0" dirty="0">
                <a:solidFill>
                  <a:srgbClr val="000000"/>
                </a:solidFill>
              </a:rPr>
              <a:t> (by reflection only</a:t>
            </a:r>
            <a:r>
              <a:rPr lang="en-GB" i="0" dirty="0" smtClean="0">
                <a:solidFill>
                  <a:srgbClr val="000000"/>
                </a:solidFill>
              </a:rPr>
              <a:t>).</a:t>
            </a:r>
            <a:endParaRPr lang="en-GB" i="0" dirty="0">
              <a:solidFill>
                <a:srgbClr val="000000"/>
              </a:solidFill>
            </a:endParaRPr>
          </a:p>
          <a:p>
            <a:r>
              <a:rPr lang="en-GB" i="0" dirty="0">
                <a:solidFill>
                  <a:srgbClr val="000000"/>
                </a:solidFill>
              </a:rPr>
              <a:t>(vi) (</a:t>
            </a:r>
            <a:r>
              <a:rPr lang="en-GB" i="0" dirty="0" err="1">
                <a:solidFill>
                  <a:srgbClr val="FF0000"/>
                </a:solidFill>
              </a:rPr>
              <a:t>Im</a:t>
            </a:r>
            <a:r>
              <a:rPr lang="en-GB" i="0" dirty="0">
                <a:solidFill>
                  <a:srgbClr val="000000"/>
                </a:solidFill>
              </a:rPr>
              <a:t>)</a:t>
            </a:r>
            <a:r>
              <a:rPr lang="en-GB" i="0" dirty="0">
                <a:solidFill>
                  <a:srgbClr val="FF0000"/>
                </a:solidFill>
              </a:rPr>
              <a:t>Mature Probability</a:t>
            </a:r>
            <a:r>
              <a:rPr lang="en-GB" i="0" dirty="0">
                <a:solidFill>
                  <a:srgbClr val="000000"/>
                </a:solidFill>
              </a:rPr>
              <a:t>: P(x| g&lt;</a:t>
            </a:r>
            <a:r>
              <a:rPr lang="en-GB" dirty="0">
                <a:solidFill>
                  <a:srgbClr val="000000"/>
                </a:solidFill>
              </a:rPr>
              <a:t>G</a:t>
            </a:r>
            <a:r>
              <a:rPr lang="en-GB" i="0" dirty="0">
                <a:solidFill>
                  <a:srgbClr val="000000"/>
                </a:solidFill>
              </a:rPr>
              <a:t>) when </a:t>
            </a:r>
            <a:r>
              <a:rPr lang="en-GB" dirty="0">
                <a:solidFill>
                  <a:srgbClr val="000000"/>
                </a:solidFill>
              </a:rPr>
              <a:t>G</a:t>
            </a:r>
            <a:r>
              <a:rPr lang="en-GB" i="0" dirty="0">
                <a:solidFill>
                  <a:srgbClr val="000000"/>
                </a:solidFill>
              </a:rPr>
              <a:t> is  known (not) </a:t>
            </a:r>
            <a:r>
              <a:rPr lang="en-GB" i="0" dirty="0" smtClean="0">
                <a:solidFill>
                  <a:srgbClr val="000000"/>
                </a:solidFill>
              </a:rPr>
              <a:t>to be </a:t>
            </a:r>
            <a:r>
              <a:rPr lang="en-GB" i="0" dirty="0">
                <a:solidFill>
                  <a:srgbClr val="000000"/>
                </a:solidFill>
              </a:rPr>
              <a:t>encapsulated </a:t>
            </a:r>
            <a:r>
              <a:rPr lang="en-GB" i="0" dirty="0" smtClean="0">
                <a:solidFill>
                  <a:srgbClr val="000000"/>
                </a:solidFill>
              </a:rPr>
              <a:t>in </a:t>
            </a:r>
            <a:r>
              <a:rPr lang="en-GB" i="0" dirty="0">
                <a:solidFill>
                  <a:srgbClr val="000000"/>
                </a:solidFill>
              </a:rPr>
              <a:t>g.</a:t>
            </a:r>
          </a:p>
          <a:p>
            <a:r>
              <a:rPr lang="en-GB" i="0" dirty="0">
                <a:solidFill>
                  <a:srgbClr val="000000"/>
                </a:solidFill>
              </a:rPr>
              <a:t>            Immature in that this probability is expected to change </a:t>
            </a:r>
            <a:r>
              <a:rPr lang="en-GB" i="0" dirty="0" smtClean="0">
                <a:solidFill>
                  <a:srgbClr val="000000"/>
                </a:solidFill>
              </a:rPr>
              <a:t>without </a:t>
            </a:r>
            <a:r>
              <a:rPr lang="en-GB" i="0" dirty="0">
                <a:solidFill>
                  <a:srgbClr val="000000"/>
                </a:solidFill>
              </a:rPr>
              <a:t>addition  </a:t>
            </a:r>
          </a:p>
          <a:p>
            <a:r>
              <a:rPr lang="en-GB" i="0" dirty="0">
                <a:solidFill>
                  <a:srgbClr val="000000"/>
                </a:solidFill>
              </a:rPr>
              <a:t>            reflection or  additional empirical </a:t>
            </a:r>
            <a:r>
              <a:rPr lang="en-GB" i="0" dirty="0" smtClean="0">
                <a:solidFill>
                  <a:srgbClr val="000000"/>
                </a:solidFill>
              </a:rPr>
              <a:t>observation even after the algorithm finishes. </a:t>
            </a:r>
            <a:endParaRPr lang="en-GB" i="0" dirty="0">
              <a:solidFill>
                <a:srgbClr val="000000"/>
              </a:solidFill>
            </a:endParaRPr>
          </a:p>
          <a:p>
            <a:endParaRPr lang="en-GB" i="0" dirty="0" smtClean="0">
              <a:solidFill>
                <a:srgbClr val="000000"/>
              </a:solidFill>
            </a:endParaRPr>
          </a:p>
          <a:p>
            <a:endParaRPr lang="en-GB" i="0" dirty="0">
              <a:solidFill>
                <a:srgbClr val="000000"/>
              </a:solidFill>
            </a:endParaRPr>
          </a:p>
        </p:txBody>
      </p:sp>
    </p:spTree>
    <p:extLst>
      <p:ext uri="{BB962C8B-B14F-4D97-AF65-F5344CB8AC3E}">
        <p14:creationId xmlns:p14="http://schemas.microsoft.com/office/powerpoint/2010/main" val="17807395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9857"/>
            <a:ext cx="4464495" cy="675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1100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9857"/>
            <a:ext cx="4464495" cy="675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74330"/>
            <a:ext cx="4320480" cy="655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ChangeArrowheads="1"/>
          </p:cNvSpPr>
          <p:nvPr/>
        </p:nvSpPr>
        <p:spPr bwMode="auto">
          <a:xfrm>
            <a:off x="3707904" y="1309266"/>
            <a:ext cx="176393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2800" b="1" i="0" dirty="0" smtClean="0">
                <a:solidFill>
                  <a:srgbClr val="FF0000"/>
                </a:solidFill>
              </a:rPr>
              <a:t>CMIP5 </a:t>
            </a:r>
          </a:p>
          <a:p>
            <a:pPr algn="ctr"/>
            <a:r>
              <a:rPr lang="en-GB" sz="2800" b="1" i="0" dirty="0" smtClean="0">
                <a:solidFill>
                  <a:srgbClr val="FF0000"/>
                </a:solidFill>
              </a:rPr>
              <a:t>All-Stars</a:t>
            </a:r>
            <a:endParaRPr lang="en-GB" sz="2800" b="1" i="0" dirty="0">
              <a:solidFill>
                <a:srgbClr val="FF0000"/>
              </a:solidFill>
            </a:endParaRPr>
          </a:p>
        </p:txBody>
      </p:sp>
    </p:spTree>
    <p:extLst>
      <p:ext uri="{BB962C8B-B14F-4D97-AF65-F5344CB8AC3E}">
        <p14:creationId xmlns:p14="http://schemas.microsoft.com/office/powerpoint/2010/main" val="24674248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836712"/>
            <a:ext cx="9144000" cy="5293757"/>
          </a:xfrm>
          <a:prstGeom prst="rect">
            <a:avLst/>
          </a:prstGeom>
          <a:noFill/>
        </p:spPr>
        <p:txBody>
          <a:bodyPr wrap="square" rtlCol="0">
            <a:spAutoFit/>
          </a:bodyPr>
          <a:lstStyle/>
          <a:p>
            <a:r>
              <a:rPr lang="en-GB" sz="2000" b="1" i="0" dirty="0" smtClean="0"/>
              <a:t>On the ten year forecast time scale, </a:t>
            </a:r>
            <a:r>
              <a:rPr lang="en-GB" sz="2000" b="1" i="0" dirty="0"/>
              <a:t> </a:t>
            </a:r>
            <a:r>
              <a:rPr lang="en-GB" sz="2000" b="1" i="0" dirty="0" smtClean="0"/>
              <a:t>empirical </a:t>
            </a:r>
            <a:r>
              <a:rPr lang="en-GB" sz="2000" b="1" i="0" dirty="0" smtClean="0"/>
              <a:t>models </a:t>
            </a:r>
            <a:r>
              <a:rPr lang="en-GB" sz="2000" b="1" i="0" dirty="0" smtClean="0"/>
              <a:t>more than  hold their own in head-to-head forecast evaluation with simulation models. </a:t>
            </a:r>
          </a:p>
          <a:p>
            <a:endParaRPr lang="en-GB" sz="2000" b="1" i="0" dirty="0"/>
          </a:p>
          <a:p>
            <a:r>
              <a:rPr lang="en-GB" sz="2000" b="1" i="0" dirty="0" smtClean="0"/>
              <a:t>On longer time scales, physics-based simulation models </a:t>
            </a:r>
            <a:r>
              <a:rPr lang="en-GB" sz="2000" b="1" i="0" dirty="0" smtClean="0"/>
              <a:t>will  be</a:t>
            </a:r>
            <a:r>
              <a:rPr lang="en-GB" sz="2000" b="1" i="0" dirty="0" smtClean="0"/>
              <a:t> </a:t>
            </a:r>
            <a:r>
              <a:rPr lang="en-GB" sz="2000" b="1" i="0" dirty="0" smtClean="0"/>
              <a:t>required to obtain  hi-fidelity forecasts. </a:t>
            </a:r>
          </a:p>
          <a:p>
            <a:endParaRPr lang="en-GB" sz="2000" b="1" i="0" dirty="0"/>
          </a:p>
          <a:p>
            <a:r>
              <a:rPr lang="en-GB" sz="2000" b="1" i="0" dirty="0" smtClean="0"/>
              <a:t>But </a:t>
            </a:r>
            <a:r>
              <a:rPr lang="en-GB" sz="2000" b="1" i="0" dirty="0" smtClean="0"/>
              <a:t>that fact </a:t>
            </a:r>
            <a:r>
              <a:rPr lang="en-GB" sz="2000" b="1" i="0" dirty="0" smtClean="0"/>
              <a:t>is </a:t>
            </a:r>
            <a:r>
              <a:rPr lang="en-GB" sz="2000" b="1" i="0" dirty="0" smtClean="0"/>
              <a:t>not </a:t>
            </a:r>
            <a:r>
              <a:rPr lang="en-GB" sz="2000" b="1" i="0" dirty="0" smtClean="0"/>
              <a:t>evidence that </a:t>
            </a:r>
            <a:r>
              <a:rPr lang="en-GB" sz="2000" b="1" i="0" dirty="0" smtClean="0">
                <a:solidFill>
                  <a:srgbClr val="FF0000"/>
                </a:solidFill>
              </a:rPr>
              <a:t>today’s</a:t>
            </a:r>
            <a:r>
              <a:rPr lang="en-GB" sz="2000" b="1" i="0" dirty="0" smtClean="0"/>
              <a:t> </a:t>
            </a:r>
            <a:r>
              <a:rPr lang="en-GB" sz="2000" b="1" i="0" dirty="0"/>
              <a:t>physics-based simulation models </a:t>
            </a:r>
            <a:r>
              <a:rPr lang="en-GB" sz="2000" b="1" i="0" dirty="0" smtClean="0"/>
              <a:t>can </a:t>
            </a:r>
            <a:r>
              <a:rPr lang="en-GB" sz="2000" b="1" i="0" dirty="0"/>
              <a:t>provide hi-fidelity </a:t>
            </a:r>
            <a:r>
              <a:rPr lang="en-GB" sz="2000" b="1" i="0" dirty="0" smtClean="0"/>
              <a:t>forecasts on either decadal or century time scales</a:t>
            </a:r>
            <a:r>
              <a:rPr lang="en-GB" sz="2000" b="1" i="0" dirty="0" smtClean="0"/>
              <a:t>.</a:t>
            </a:r>
          </a:p>
          <a:p>
            <a:endParaRPr lang="en-GB" sz="2000" b="1" i="0" dirty="0"/>
          </a:p>
          <a:p>
            <a:r>
              <a:rPr lang="en-GB" sz="2000" b="1" i="0" dirty="0" smtClean="0"/>
              <a:t>Users might embrace this for better climate services.</a:t>
            </a:r>
          </a:p>
          <a:p>
            <a:endParaRPr lang="en-GB" sz="2000" b="1" i="0" dirty="0"/>
          </a:p>
          <a:p>
            <a:r>
              <a:rPr lang="en-GB" sz="2000" b="1" i="0" dirty="0" smtClean="0"/>
              <a:t>But </a:t>
            </a:r>
            <a:r>
              <a:rPr lang="en-GB" sz="2000" b="1" i="0" dirty="0" smtClean="0">
                <a:solidFill>
                  <a:srgbClr val="FF0000"/>
                </a:solidFill>
              </a:rPr>
              <a:t>why weren’t  these simple straw men models in the AR3?</a:t>
            </a:r>
            <a:endParaRPr lang="en-GB" sz="2000" b="1" i="0" dirty="0" smtClean="0">
              <a:solidFill>
                <a:srgbClr val="FF0000"/>
              </a:solidFill>
            </a:endParaRPr>
          </a:p>
          <a:p>
            <a:endParaRPr lang="en-GB" sz="2000" b="1" i="0" dirty="0"/>
          </a:p>
          <a:p>
            <a:endParaRPr lang="en-GB" sz="2000" b="1" i="0" dirty="0" smtClean="0"/>
          </a:p>
          <a:p>
            <a:endParaRPr lang="en-GB" b="1" i="0" dirty="0" smtClean="0"/>
          </a:p>
          <a:p>
            <a:r>
              <a:rPr lang="en-GB" sz="2000" b="1" i="0" dirty="0" smtClean="0"/>
              <a:t>(None </a:t>
            </a:r>
            <a:r>
              <a:rPr lang="en-GB" sz="2000" b="1" i="0" dirty="0" smtClean="0"/>
              <a:t>of this challenges the basic physics of global warming, of course</a:t>
            </a:r>
            <a:r>
              <a:rPr lang="en-GB" sz="2000" b="1" i="0" dirty="0" smtClean="0"/>
              <a:t>.)</a:t>
            </a:r>
            <a:endParaRPr lang="en-GB" sz="2000" b="1" i="0" dirty="0"/>
          </a:p>
        </p:txBody>
      </p:sp>
      <p:sp>
        <p:nvSpPr>
          <p:cNvPr id="4" name="Rectangle 2"/>
          <p:cNvSpPr>
            <a:spLocks noChangeArrowheads="1"/>
          </p:cNvSpPr>
          <p:nvPr/>
        </p:nvSpPr>
        <p:spPr bwMode="auto">
          <a:xfrm>
            <a:off x="900113" y="373162"/>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Take home message</a:t>
            </a:r>
            <a:endParaRPr lang="en-GB" sz="2800" b="1" i="0" dirty="0">
              <a:solidFill>
                <a:srgbClr val="FF0000"/>
              </a:solidFill>
            </a:endParaRPr>
          </a:p>
        </p:txBody>
      </p:sp>
    </p:spTree>
    <p:extLst>
      <p:ext uri="{BB962C8B-B14F-4D97-AF65-F5344CB8AC3E}">
        <p14:creationId xmlns:p14="http://schemas.microsoft.com/office/powerpoint/2010/main" val="6749397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792088" y="404664"/>
            <a:ext cx="9036496" cy="463550"/>
          </a:xfrm>
        </p:spPr>
        <p:txBody>
          <a:bodyPr/>
          <a:lstStyle/>
          <a:p>
            <a:pPr eaLnBrk="1" hangingPunct="1"/>
            <a:r>
              <a:rPr lang="en-GB" sz="4400" dirty="0" smtClean="0"/>
              <a:t>This looks a lot like</a:t>
            </a:r>
            <a:r>
              <a:rPr lang="en-GB" sz="4400" dirty="0" smtClean="0"/>
              <a:t>:</a:t>
            </a:r>
            <a:endParaRPr lang="en-GB" sz="4400" dirty="0" smtClean="0"/>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39772" flipH="1" flipV="1">
            <a:off x="1979613" y="1174467"/>
            <a:ext cx="5686425"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488" y="2255555"/>
            <a:ext cx="5427662"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4974267"/>
            <a:ext cx="4681090" cy="830997"/>
          </a:xfrm>
          <a:prstGeom prst="rect">
            <a:avLst/>
          </a:prstGeom>
          <a:solidFill>
            <a:schemeClr val="tx1">
              <a:lumMod val="65000"/>
              <a:lumOff val="35000"/>
            </a:schemeClr>
          </a:solidFill>
        </p:spPr>
        <p:txBody>
          <a:bodyPr wrap="none" rtlCol="0">
            <a:spAutoFit/>
          </a:bodyPr>
          <a:lstStyle/>
          <a:p>
            <a:r>
              <a:rPr lang="en-GB" sz="2400" b="1" i="0" dirty="0" smtClean="0">
                <a:solidFill>
                  <a:srgbClr val="FFFF00"/>
                </a:solidFill>
              </a:rPr>
              <a:t>X30 N30 predictions are wrong</a:t>
            </a:r>
          </a:p>
          <a:p>
            <a:r>
              <a:rPr lang="en-GB" sz="2400" b="1" i="0" dirty="0">
                <a:solidFill>
                  <a:srgbClr val="FFFF00"/>
                </a:solidFill>
              </a:rPr>
              <a:t>s</a:t>
            </a:r>
            <a:r>
              <a:rPr lang="en-GB" sz="2400" b="1" i="0" dirty="0" smtClean="0">
                <a:solidFill>
                  <a:srgbClr val="FFFF00"/>
                </a:solidFill>
              </a:rPr>
              <a:t>orry for any inconvenience</a:t>
            </a:r>
            <a:endParaRPr lang="en-GB" sz="2400" b="1" i="0" dirty="0">
              <a:solidFill>
                <a:srgbClr val="FFFF00"/>
              </a:solidFill>
            </a:endParaRPr>
          </a:p>
        </p:txBody>
      </p:sp>
      <p:sp>
        <p:nvSpPr>
          <p:cNvPr id="3" name="TextBox 2"/>
          <p:cNvSpPr txBox="1"/>
          <p:nvPr/>
        </p:nvSpPr>
        <p:spPr>
          <a:xfrm>
            <a:off x="3059832" y="4488600"/>
            <a:ext cx="3121367" cy="369332"/>
          </a:xfrm>
          <a:prstGeom prst="rect">
            <a:avLst/>
          </a:prstGeom>
          <a:noFill/>
          <a:ln>
            <a:solidFill>
              <a:schemeClr val="tx1"/>
            </a:solidFill>
          </a:ln>
        </p:spPr>
        <p:txBody>
          <a:bodyPr wrap="none" rtlCol="0">
            <a:spAutoFit/>
          </a:bodyPr>
          <a:lstStyle/>
          <a:p>
            <a:r>
              <a:rPr lang="en-GB" dirty="0" smtClean="0"/>
              <a:t>From an Oxford Bus Shelter:</a:t>
            </a:r>
            <a:endParaRPr lang="en-GB" dirty="0"/>
          </a:p>
        </p:txBody>
      </p:sp>
    </p:spTree>
    <p:extLst>
      <p:ext uri="{BB962C8B-B14F-4D97-AF65-F5344CB8AC3E}">
        <p14:creationId xmlns:p14="http://schemas.microsoft.com/office/powerpoint/2010/main" val="38555087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traditional approach </a:t>
            </a:r>
            <a:endParaRPr lang="en-GB" dirty="0"/>
          </a:p>
        </p:txBody>
      </p:sp>
      <p:sp>
        <p:nvSpPr>
          <p:cNvPr id="3" name="Rectangle 2"/>
          <p:cNvSpPr/>
          <p:nvPr/>
        </p:nvSpPr>
        <p:spPr>
          <a:xfrm>
            <a:off x="2609528" y="908720"/>
            <a:ext cx="6534472" cy="646331"/>
          </a:xfrm>
          <a:prstGeom prst="rect">
            <a:avLst/>
          </a:prstGeom>
        </p:spPr>
        <p:txBody>
          <a:bodyPr wrap="square">
            <a:spAutoFit/>
          </a:bodyPr>
          <a:lstStyle/>
          <a:p>
            <a:r>
              <a:rPr lang="en-GB" dirty="0"/>
              <a:t>Smith, L.A. (2002) </a:t>
            </a:r>
            <a:r>
              <a:rPr lang="en-GB" dirty="0">
                <a:hlinkClick r:id="rId2" tooltip="Smith (2002)"/>
              </a:rPr>
              <a:t>What might we learn from climate forecasts?</a:t>
            </a:r>
            <a:r>
              <a:rPr lang="en-GB" dirty="0"/>
              <a:t> Proc. National Acad. Sci. USA 4 (99): 2487-2492.</a:t>
            </a:r>
          </a:p>
        </p:txBody>
      </p:sp>
      <p:grpSp>
        <p:nvGrpSpPr>
          <p:cNvPr id="5" name="Group 4"/>
          <p:cNvGrpSpPr/>
          <p:nvPr/>
        </p:nvGrpSpPr>
        <p:grpSpPr>
          <a:xfrm>
            <a:off x="467544" y="1789957"/>
            <a:ext cx="7524048" cy="1999083"/>
            <a:chOff x="467544" y="1573933"/>
            <a:chExt cx="7524048" cy="1999083"/>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73933"/>
              <a:ext cx="7524048" cy="185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43808" y="3140968"/>
              <a:ext cx="514778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p:cNvSpPr txBox="1">
            <a:spLocks/>
          </p:cNvSpPr>
          <p:nvPr/>
        </p:nvSpPr>
        <p:spPr bwMode="auto">
          <a:xfrm>
            <a:off x="899592" y="4693642"/>
            <a:ext cx="73136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rgbClr val="FF5050"/>
                </a:solidFill>
                <a:latin typeface="+mj-lt"/>
                <a:ea typeface="+mj-ea"/>
                <a:cs typeface="+mj-cs"/>
              </a:defRPr>
            </a:lvl1pPr>
            <a:lvl2pPr algn="l" rtl="0" eaLnBrk="0" fontAlgn="base" hangingPunct="0">
              <a:spcBef>
                <a:spcPct val="0"/>
              </a:spcBef>
              <a:spcAft>
                <a:spcPct val="0"/>
              </a:spcAft>
              <a:defRPr sz="3200" b="1">
                <a:solidFill>
                  <a:srgbClr val="FF5050"/>
                </a:solidFill>
                <a:latin typeface="Arial" charset="0"/>
              </a:defRPr>
            </a:lvl2pPr>
            <a:lvl3pPr algn="l" rtl="0" eaLnBrk="0" fontAlgn="base" hangingPunct="0">
              <a:spcBef>
                <a:spcPct val="0"/>
              </a:spcBef>
              <a:spcAft>
                <a:spcPct val="0"/>
              </a:spcAft>
              <a:defRPr sz="3200" b="1">
                <a:solidFill>
                  <a:srgbClr val="FF5050"/>
                </a:solidFill>
                <a:latin typeface="Arial" charset="0"/>
              </a:defRPr>
            </a:lvl3pPr>
            <a:lvl4pPr algn="l" rtl="0" eaLnBrk="0" fontAlgn="base" hangingPunct="0">
              <a:spcBef>
                <a:spcPct val="0"/>
              </a:spcBef>
              <a:spcAft>
                <a:spcPct val="0"/>
              </a:spcAft>
              <a:defRPr sz="3200" b="1">
                <a:solidFill>
                  <a:srgbClr val="FF5050"/>
                </a:solidFill>
                <a:latin typeface="Arial" charset="0"/>
              </a:defRPr>
            </a:lvl4pPr>
            <a:lvl5pPr algn="l" rtl="0" eaLnBrk="0" fontAlgn="base" hangingPunct="0">
              <a:spcBef>
                <a:spcPct val="0"/>
              </a:spcBef>
              <a:spcAft>
                <a:spcPct val="0"/>
              </a:spcAft>
              <a:defRPr sz="3200" b="1">
                <a:solidFill>
                  <a:srgbClr val="FF5050"/>
                </a:solidFill>
                <a:latin typeface="Arial" charset="0"/>
              </a:defRPr>
            </a:lvl5pPr>
            <a:lvl6pPr marL="457200" algn="l" rtl="0" fontAlgn="base">
              <a:spcBef>
                <a:spcPct val="0"/>
              </a:spcBef>
              <a:spcAft>
                <a:spcPct val="0"/>
              </a:spcAft>
              <a:defRPr sz="3200" b="1">
                <a:solidFill>
                  <a:srgbClr val="FF5050"/>
                </a:solidFill>
                <a:latin typeface="Arial" charset="0"/>
              </a:defRPr>
            </a:lvl6pPr>
            <a:lvl7pPr marL="914400" algn="l" rtl="0" fontAlgn="base">
              <a:spcBef>
                <a:spcPct val="0"/>
              </a:spcBef>
              <a:spcAft>
                <a:spcPct val="0"/>
              </a:spcAft>
              <a:defRPr sz="3200" b="1">
                <a:solidFill>
                  <a:srgbClr val="FF5050"/>
                </a:solidFill>
                <a:latin typeface="Arial" charset="0"/>
              </a:defRPr>
            </a:lvl7pPr>
            <a:lvl8pPr marL="1371600" algn="l" rtl="0" fontAlgn="base">
              <a:spcBef>
                <a:spcPct val="0"/>
              </a:spcBef>
              <a:spcAft>
                <a:spcPct val="0"/>
              </a:spcAft>
              <a:defRPr sz="3200" b="1">
                <a:solidFill>
                  <a:srgbClr val="FF5050"/>
                </a:solidFill>
                <a:latin typeface="Arial" charset="0"/>
              </a:defRPr>
            </a:lvl8pPr>
            <a:lvl9pPr marL="1828800" algn="l" rtl="0" fontAlgn="base">
              <a:spcBef>
                <a:spcPct val="0"/>
              </a:spcBef>
              <a:spcAft>
                <a:spcPct val="0"/>
              </a:spcAft>
              <a:defRPr sz="3200" b="1">
                <a:solidFill>
                  <a:srgbClr val="FF5050"/>
                </a:solidFill>
                <a:latin typeface="Arial" charset="0"/>
              </a:defRPr>
            </a:lvl9pPr>
          </a:lstStyle>
          <a:p>
            <a:r>
              <a:rPr lang="en-GB" i="0" kern="0" smtClean="0"/>
              <a:t>So what do we find in the AR5? </a:t>
            </a:r>
            <a:endParaRPr lang="en-GB" i="0" kern="0" dirty="0"/>
          </a:p>
        </p:txBody>
      </p:sp>
    </p:spTree>
    <p:extLst>
      <p:ext uri="{BB962C8B-B14F-4D97-AF65-F5344CB8AC3E}">
        <p14:creationId xmlns:p14="http://schemas.microsoft.com/office/powerpoint/2010/main" val="4102050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4813"/>
            <a:ext cx="9036495" cy="463550"/>
          </a:xfrm>
        </p:spPr>
        <p:txBody>
          <a:bodyPr/>
          <a:lstStyle/>
          <a:p>
            <a:r>
              <a:rPr lang="en-GB" dirty="0" smtClean="0"/>
              <a:t>The Danger of Rank Order Beauty Contests</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876300"/>
            <a:ext cx="570547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8385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4813"/>
            <a:ext cx="9036495" cy="463550"/>
          </a:xfrm>
        </p:spPr>
        <p:txBody>
          <a:bodyPr/>
          <a:lstStyle/>
          <a:p>
            <a:r>
              <a:rPr lang="en-GB" dirty="0" smtClean="0"/>
              <a:t>The Danger of Rank Order Beauty Contests</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96752"/>
            <a:ext cx="931769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284984"/>
            <a:ext cx="4888409" cy="316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971600" y="2132856"/>
            <a:ext cx="7200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520" y="3951641"/>
            <a:ext cx="2736304" cy="1200329"/>
          </a:xfrm>
          <a:prstGeom prst="rect">
            <a:avLst/>
          </a:prstGeom>
          <a:noFill/>
        </p:spPr>
        <p:txBody>
          <a:bodyPr wrap="square" rtlCol="0">
            <a:spAutoFit/>
          </a:bodyPr>
          <a:lstStyle/>
          <a:p>
            <a:r>
              <a:rPr lang="en-GB" sz="2400" b="1" i="0" dirty="0" smtClean="0">
                <a:solidFill>
                  <a:srgbClr val="00CC00"/>
                </a:solidFill>
              </a:rPr>
              <a:t>What does this plot on its own actually tell me? </a:t>
            </a:r>
            <a:endParaRPr lang="en-GB" sz="2400" b="1" i="0" dirty="0">
              <a:solidFill>
                <a:srgbClr val="00CC00"/>
              </a:solidFill>
            </a:endParaRPr>
          </a:p>
        </p:txBody>
      </p:sp>
    </p:spTree>
    <p:extLst>
      <p:ext uri="{BB962C8B-B14F-4D97-AF65-F5344CB8AC3E}">
        <p14:creationId xmlns:p14="http://schemas.microsoft.com/office/powerpoint/2010/main" val="223681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684213" y="981075"/>
            <a:ext cx="7724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i="0" dirty="0">
                <a:solidFill>
                  <a:srgbClr val="000000"/>
                </a:solidFill>
                <a:latin typeface="Verdana" pitchFamily="34" charset="0"/>
              </a:rPr>
              <a:t>This graph tends to leave the impression </a:t>
            </a:r>
            <a:r>
              <a:rPr lang="en-GB" i="0" dirty="0" smtClean="0">
                <a:solidFill>
                  <a:srgbClr val="000000"/>
                </a:solidFill>
                <a:latin typeface="Verdana" pitchFamily="34" charset="0"/>
              </a:rPr>
              <a:t>models</a:t>
            </a:r>
            <a:r>
              <a:rPr lang="en-GB" i="0" dirty="0" smtClean="0">
                <a:solidFill>
                  <a:srgbClr val="000000"/>
                </a:solidFill>
                <a:latin typeface="Verdana" pitchFamily="34" charset="0"/>
              </a:rPr>
              <a:t> </a:t>
            </a:r>
            <a:r>
              <a:rPr lang="en-GB" i="0" dirty="0">
                <a:solidFill>
                  <a:srgbClr val="000000"/>
                </a:solidFill>
                <a:latin typeface="Verdana" pitchFamily="34" charset="0"/>
              </a:rPr>
              <a:t>do rather well.</a:t>
            </a:r>
            <a:endParaRPr lang="en-GB" i="0" dirty="0">
              <a:solidFill>
                <a:srgbClr val="0066FF"/>
              </a:solidFill>
              <a:latin typeface="Verdana" pitchFamily="34" charset="0"/>
            </a:endParaRPr>
          </a:p>
        </p:txBody>
      </p:sp>
      <p:pic>
        <p:nvPicPr>
          <p:cNvPr id="92163" name="Picture 1" descr="Description: Description: C:\Users\Lenny\AppData\Local\Temp\SNAGHTML2a5430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8424862"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400" b="1" i="0">
                <a:solidFill>
                  <a:srgbClr val="FF0000"/>
                </a:solidFill>
              </a:rPr>
              <a:t>Climate in Practice: In-sample examples.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Text Box 2"/>
          <p:cNvSpPr txBox="1">
            <a:spLocks noChangeArrowheads="1"/>
          </p:cNvSpPr>
          <p:nvPr/>
        </p:nvSpPr>
        <p:spPr bwMode="auto">
          <a:xfrm>
            <a:off x="1095375" y="4724400"/>
            <a:ext cx="72929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sz="2400" b="1" i="0">
                <a:effectLst>
                  <a:outerShdw blurRad="38100" dist="38100" dir="2700000" algn="tl">
                    <a:srgbClr val="C0C0C0"/>
                  </a:outerShdw>
                </a:effectLst>
                <a:latin typeface="Times New Roman" pitchFamily="18" charset="0"/>
              </a:rPr>
              <a:t>As we refocus from climate-past to the climate-future, how do we cope with such systematic errors, even as we work to reduce them? </a:t>
            </a:r>
          </a:p>
          <a:p>
            <a:pPr>
              <a:defRPr/>
            </a:pPr>
            <a:endParaRPr lang="en-US" sz="2400" b="1" i="0">
              <a:effectLst>
                <a:outerShdw blurRad="38100" dist="38100" dir="2700000" algn="tl">
                  <a:srgbClr val="C0C0C0"/>
                </a:outerShdw>
              </a:effectLst>
              <a:latin typeface="Times New Roman" pitchFamily="18" charset="0"/>
            </a:endParaRP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4450"/>
            <a:ext cx="10009188" cy="729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Text Box 4"/>
          <p:cNvSpPr txBox="1">
            <a:spLocks noChangeArrowheads="1"/>
          </p:cNvSpPr>
          <p:nvPr/>
        </p:nvSpPr>
        <p:spPr bwMode="auto">
          <a:xfrm>
            <a:off x="611188" y="3644900"/>
            <a:ext cx="638175" cy="3762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b="1">
                <a:solidFill>
                  <a:srgbClr val="000000"/>
                </a:solidFill>
              </a:rPr>
              <a:t>Obs</a:t>
            </a:r>
            <a:endParaRPr lang="en-US" b="1">
              <a:solidFill>
                <a:srgbClr val="000000"/>
              </a:solidFill>
            </a:endParaRPr>
          </a:p>
        </p:txBody>
      </p:sp>
      <p:sp>
        <p:nvSpPr>
          <p:cNvPr id="93189" name="Line 5"/>
          <p:cNvSpPr>
            <a:spLocks noChangeShapeType="1"/>
          </p:cNvSpPr>
          <p:nvPr/>
        </p:nvSpPr>
        <p:spPr bwMode="auto">
          <a:xfrm>
            <a:off x="1258888" y="4005263"/>
            <a:ext cx="360362"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0" name="Text Box 6"/>
          <p:cNvSpPr txBox="1">
            <a:spLocks noChangeArrowheads="1"/>
          </p:cNvSpPr>
          <p:nvPr/>
        </p:nvSpPr>
        <p:spPr bwMode="auto">
          <a:xfrm>
            <a:off x="539750" y="6165850"/>
            <a:ext cx="4008438" cy="284163"/>
          </a:xfrm>
          <a:prstGeom prst="rect">
            <a:avLst/>
          </a:prstGeom>
          <a:noFill/>
          <a:ln w="9525">
            <a:solidFill>
              <a:srgbClr val="00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1200" i="0">
                <a:solidFill>
                  <a:srgbClr val="000000"/>
                </a:solidFill>
              </a:rPr>
              <a:t>AR4 Simulations </a:t>
            </a:r>
            <a:r>
              <a:rPr lang="en-GB" sz="1200" i="0">
                <a:solidFill>
                  <a:srgbClr val="CC3300"/>
                </a:solidFill>
              </a:rPr>
              <a:t>without</a:t>
            </a:r>
            <a:r>
              <a:rPr lang="en-GB" sz="1200" i="0">
                <a:solidFill>
                  <a:srgbClr val="000000"/>
                </a:solidFill>
              </a:rPr>
              <a:t> 1900-1950 anomaly adjustment</a:t>
            </a:r>
            <a:endParaRPr lang="en-US" sz="1200" i="0">
              <a:solidFill>
                <a:srgbClr val="000000"/>
              </a:solidFill>
            </a:endParaRPr>
          </a:p>
        </p:txBody>
      </p:sp>
      <p:sp>
        <p:nvSpPr>
          <p:cNvPr id="93191" name="Line 7"/>
          <p:cNvSpPr>
            <a:spLocks noChangeShapeType="1"/>
          </p:cNvSpPr>
          <p:nvPr/>
        </p:nvSpPr>
        <p:spPr bwMode="auto">
          <a:xfrm flipV="1">
            <a:off x="1116013" y="5878513"/>
            <a:ext cx="431800" cy="287337"/>
          </a:xfrm>
          <a:prstGeom prst="line">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4872" name="Rectangle 8"/>
          <p:cNvSpPr>
            <a:spLocks noChangeArrowheads="1"/>
          </p:cNvSpPr>
          <p:nvPr/>
        </p:nvSpPr>
        <p:spPr bwMode="auto">
          <a:xfrm>
            <a:off x="4500563" y="5581650"/>
            <a:ext cx="41751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sz="1400" b="1" i="0">
                <a:latin typeface="Verdana" pitchFamily="34" charset="0"/>
              </a:rPr>
              <a:t>Moving to anomaly space requires </a:t>
            </a:r>
          </a:p>
          <a:p>
            <a:pPr>
              <a:defRPr/>
            </a:pPr>
            <a:r>
              <a:rPr lang="en-GB" sz="1400" b="1" i="0">
                <a:latin typeface="Verdana" pitchFamily="34" charset="0"/>
              </a:rPr>
              <a:t>Letting go of  the “Laws of Physics”.</a:t>
            </a:r>
          </a:p>
          <a:p>
            <a:pPr>
              <a:defRPr/>
            </a:pPr>
            <a:r>
              <a:rPr lang="en-GB" sz="1400" b="1" i="0">
                <a:solidFill>
                  <a:srgbClr val="33CC33"/>
                </a:solidFill>
                <a:effectLst>
                  <a:outerShdw blurRad="38100" dist="38100" dir="2700000" algn="tl">
                    <a:srgbClr val="C0C0C0"/>
                  </a:outerShdw>
                </a:effectLst>
                <a:latin typeface="Verdana" pitchFamily="34" charset="0"/>
              </a:rPr>
              <a:t>Note model anomalies are </a:t>
            </a:r>
            <a:r>
              <a:rPr lang="en-GB" sz="1400" b="1" i="0">
                <a:solidFill>
                  <a:srgbClr val="FF0000"/>
                </a:solidFill>
                <a:effectLst>
                  <a:outerShdw blurRad="38100" dist="38100" dir="2700000" algn="tl">
                    <a:srgbClr val="C0C0C0"/>
                  </a:outerShdw>
                </a:effectLst>
                <a:latin typeface="Verdana" pitchFamily="34" charset="0"/>
              </a:rPr>
              <a:t>not</a:t>
            </a:r>
            <a:r>
              <a:rPr lang="en-GB" sz="1400" b="1" i="0">
                <a:solidFill>
                  <a:srgbClr val="33CC33"/>
                </a:solidFill>
                <a:effectLst>
                  <a:outerShdw blurRad="38100" dist="38100" dir="2700000" algn="tl">
                    <a:srgbClr val="C0C0C0"/>
                  </a:outerShdw>
                </a:effectLst>
                <a:latin typeface="Verdana" pitchFamily="34" charset="0"/>
              </a:rPr>
              <a:t> exchangeable even after 100 years!</a:t>
            </a:r>
          </a:p>
        </p:txBody>
      </p:sp>
      <p:sp>
        <p:nvSpPr>
          <p:cNvPr id="93193" name="Text Box 9"/>
          <p:cNvSpPr txBox="1">
            <a:spLocks noChangeArrowheads="1"/>
          </p:cNvSpPr>
          <p:nvPr/>
        </p:nvSpPr>
        <p:spPr bwMode="auto">
          <a:xfrm>
            <a:off x="411163" y="981075"/>
            <a:ext cx="508476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b="1" i="0">
                <a:latin typeface="Verdana" pitchFamily="34" charset="0"/>
              </a:rPr>
              <a:t>Anomalies may be fine for mitigation.</a:t>
            </a:r>
          </a:p>
          <a:p>
            <a:pPr eaLnBrk="1" hangingPunct="1"/>
            <a:r>
              <a:rPr lang="en-GB" b="1" i="0">
                <a:latin typeface="Verdana" pitchFamily="34" charset="0"/>
              </a:rPr>
              <a:t>They are a nonsense for adaptation.</a:t>
            </a:r>
          </a:p>
          <a:p>
            <a:pPr eaLnBrk="1" hangingPunct="1"/>
            <a:r>
              <a:rPr lang="en-GB" b="1" i="0">
                <a:latin typeface="Verdana" pitchFamily="34" charset="0"/>
              </a:rPr>
              <a:t>       (and the laws of physics.)</a:t>
            </a:r>
          </a:p>
          <a:p>
            <a:pPr eaLnBrk="1" hangingPunct="1"/>
            <a:r>
              <a:rPr lang="en-GB" b="1" i="0">
                <a:latin typeface="Verdana" pitchFamily="34" charset="0"/>
              </a:rPr>
              <a:t>                        (and biology.)</a:t>
            </a:r>
          </a:p>
          <a:p>
            <a:pPr eaLnBrk="1" hangingPunct="1"/>
            <a:r>
              <a:rPr lang="en-GB" b="1" i="0">
                <a:latin typeface="Verdana" pitchFamily="34" charset="0"/>
              </a:rPr>
              <a:t>(Ice melts at  zero C, plants die at ….)</a:t>
            </a:r>
          </a:p>
        </p:txBody>
      </p:sp>
      <p:pic>
        <p:nvPicPr>
          <p:cNvPr id="8048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84538"/>
            <a:ext cx="619125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4875" name="Text Box 11"/>
          <p:cNvSpPr txBox="1">
            <a:spLocks noChangeArrowheads="1"/>
          </p:cNvSpPr>
          <p:nvPr/>
        </p:nvSpPr>
        <p:spPr bwMode="auto">
          <a:xfrm>
            <a:off x="808038" y="60325"/>
            <a:ext cx="7824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defRPr/>
            </a:pPr>
            <a:r>
              <a:rPr lang="en-GB" b="1" i="0" smtClean="0">
                <a:solidFill>
                  <a:srgbClr val="FF0000"/>
                </a:solidFill>
                <a:effectLst>
                  <a:outerShdw blurRad="38100" dist="38100" dir="2700000" algn="tl">
                    <a:srgbClr val="C0C0C0"/>
                  </a:outerShdw>
                </a:effectLst>
                <a:latin typeface="Verdana" pitchFamily="34" charset="0"/>
              </a:rPr>
              <a:t>While systematic errors are larger than the observed effect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4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4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7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Communication II Anomalies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836712"/>
            <a:ext cx="87579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157287"/>
            <a:ext cx="1296144" cy="532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309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00113" y="404813"/>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Types </a:t>
            </a:r>
            <a:r>
              <a:rPr lang="en-GB" sz="2800" b="1" i="0" dirty="0">
                <a:solidFill>
                  <a:srgbClr val="FF0000"/>
                </a:solidFill>
              </a:rPr>
              <a:t>of Probability </a:t>
            </a:r>
            <a:r>
              <a:rPr lang="en-GB" sz="2800" b="1" i="0" dirty="0" smtClean="0">
                <a:solidFill>
                  <a:srgbClr val="FF0000"/>
                </a:solidFill>
              </a:rPr>
              <a:t>(Forecasts)</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107504" y="908720"/>
            <a:ext cx="8892480" cy="5355312"/>
          </a:xfrm>
          <a:prstGeom prst="rect">
            <a:avLst/>
          </a:prstGeom>
          <a:noFill/>
        </p:spPr>
        <p:txBody>
          <a:bodyPr wrap="square" rtlCol="0">
            <a:spAutoFit/>
          </a:bodyPr>
          <a:lstStyle/>
          <a:p>
            <a:r>
              <a:rPr lang="en-GB" i="0" dirty="0" smtClean="0">
                <a:solidFill>
                  <a:srgbClr val="FFFFFF">
                    <a:lumMod val="65000"/>
                  </a:srgbClr>
                </a:solidFill>
              </a:rPr>
              <a:t>(</a:t>
            </a:r>
            <a:r>
              <a:rPr lang="en-GB" i="0" dirty="0">
                <a:solidFill>
                  <a:srgbClr val="FFFFFF">
                    <a:lumMod val="65000"/>
                  </a:srgbClr>
                </a:solidFill>
              </a:rPr>
              <a:t>o)   </a:t>
            </a:r>
            <a:r>
              <a:rPr lang="en-GB" i="0" dirty="0" smtClean="0">
                <a:solidFill>
                  <a:srgbClr val="A6A6A6"/>
                </a:solidFill>
              </a:rPr>
              <a:t>Tautological </a:t>
            </a:r>
            <a:r>
              <a:rPr lang="en-GB" i="0" dirty="0">
                <a:solidFill>
                  <a:srgbClr val="A6A6A6"/>
                </a:solidFill>
              </a:rPr>
              <a:t>Probability</a:t>
            </a:r>
            <a:r>
              <a:rPr lang="en-GB" i="0" dirty="0">
                <a:solidFill>
                  <a:srgbClr val="FFFFFF">
                    <a:lumMod val="65000"/>
                  </a:srgbClr>
                </a:solidFill>
              </a:rPr>
              <a:t>.  A probability P(E|H) the value of which is specified in    </a:t>
            </a:r>
          </a:p>
          <a:p>
            <a:r>
              <a:rPr lang="en-GB" i="0" dirty="0">
                <a:solidFill>
                  <a:srgbClr val="FFFFFF">
                    <a:lumMod val="65000"/>
                  </a:srgbClr>
                </a:solidFill>
              </a:rPr>
              <a:t>        the definition of  H. (“a fair coin”, H is called “a simple statistical hypothesis</a:t>
            </a:r>
            <a:r>
              <a:rPr lang="en-GB" i="0" dirty="0" smtClean="0">
                <a:solidFill>
                  <a:srgbClr val="FFFFFF">
                    <a:lumMod val="65000"/>
                  </a:srgbClr>
                </a:solidFill>
              </a:rPr>
              <a:t>”)</a:t>
            </a:r>
            <a:endParaRPr lang="en-GB" i="0" dirty="0">
              <a:solidFill>
                <a:srgbClr val="FFFFFF">
                  <a:lumMod val="65000"/>
                </a:srgbClr>
              </a:solidFill>
            </a:endParaRPr>
          </a:p>
          <a:p>
            <a:r>
              <a:rPr lang="en-GB" i="0" dirty="0">
                <a:solidFill>
                  <a:srgbClr val="000000"/>
                </a:solidFill>
              </a:rPr>
              <a:t>(</a:t>
            </a:r>
            <a:r>
              <a:rPr lang="en-GB" i="0" dirty="0" err="1">
                <a:solidFill>
                  <a:srgbClr val="000000"/>
                </a:solidFill>
              </a:rPr>
              <a:t>i</a:t>
            </a:r>
            <a:r>
              <a:rPr lang="en-GB" i="0" dirty="0">
                <a:solidFill>
                  <a:srgbClr val="000000"/>
                </a:solidFill>
              </a:rPr>
              <a:t>)    </a:t>
            </a:r>
            <a:r>
              <a:rPr lang="en-GB" i="0" dirty="0">
                <a:solidFill>
                  <a:srgbClr val="FF0000"/>
                </a:solidFill>
              </a:rPr>
              <a:t>Physical Probability</a:t>
            </a:r>
            <a:r>
              <a:rPr lang="en-GB" i="0" dirty="0">
                <a:solidFill>
                  <a:srgbClr val="000000"/>
                </a:solidFill>
              </a:rPr>
              <a:t>: P(x) “True probability”   (Laplace’s Demon/</a:t>
            </a:r>
            <a:r>
              <a:rPr lang="en-GB" i="0" dirty="0" err="1">
                <a:solidFill>
                  <a:srgbClr val="000000"/>
                </a:solidFill>
              </a:rPr>
              <a:t>Inf</a:t>
            </a:r>
            <a:r>
              <a:rPr lang="en-GB" i="0" dirty="0">
                <a:solidFill>
                  <a:srgbClr val="000000"/>
                </a:solidFill>
              </a:rPr>
              <a:t> Rat Org)</a:t>
            </a:r>
          </a:p>
          <a:p>
            <a:r>
              <a:rPr lang="en-GB" i="0" dirty="0">
                <a:solidFill>
                  <a:srgbClr val="FFFFFF">
                    <a:lumMod val="65000"/>
                  </a:srgbClr>
                </a:solidFill>
              </a:rPr>
              <a:t>(ii)   Psychological Probability: “Personal probability inferred from one’s behaviour.”</a:t>
            </a:r>
          </a:p>
          <a:p>
            <a:r>
              <a:rPr lang="en-GB" i="0" dirty="0">
                <a:solidFill>
                  <a:srgbClr val="000000"/>
                </a:solidFill>
              </a:rPr>
              <a:t>(iii)  </a:t>
            </a:r>
            <a:r>
              <a:rPr lang="en-GB" i="0" dirty="0">
                <a:solidFill>
                  <a:srgbClr val="FF0000"/>
                </a:solidFill>
              </a:rPr>
              <a:t>Subjective Probability</a:t>
            </a:r>
            <a:r>
              <a:rPr lang="en-GB" i="0" dirty="0">
                <a:solidFill>
                  <a:srgbClr val="000000"/>
                </a:solidFill>
              </a:rPr>
              <a:t>:  P(</a:t>
            </a:r>
            <a:r>
              <a:rPr lang="en-GB" i="0" dirty="0" err="1">
                <a:solidFill>
                  <a:srgbClr val="000000"/>
                </a:solidFill>
              </a:rPr>
              <a:t>x|G</a:t>
            </a:r>
            <a:r>
              <a:rPr lang="en-GB" i="0" dirty="0">
                <a:solidFill>
                  <a:srgbClr val="000000"/>
                </a:solidFill>
              </a:rPr>
              <a:t>)  probability of x given our information G is true </a:t>
            </a:r>
          </a:p>
          <a:p>
            <a:r>
              <a:rPr lang="en-GB" i="0" dirty="0">
                <a:solidFill>
                  <a:srgbClr val="000000"/>
                </a:solidFill>
              </a:rPr>
              <a:t>             (Demon’s </a:t>
            </a:r>
            <a:r>
              <a:rPr lang="en-GB" i="0" dirty="0" smtClean="0">
                <a:solidFill>
                  <a:srgbClr val="000000"/>
                </a:solidFill>
              </a:rPr>
              <a:t>Apprentice/?semi-finite Rational Org?) </a:t>
            </a:r>
            <a:endParaRPr lang="en-GB" i="0" dirty="0">
              <a:solidFill>
                <a:srgbClr val="000000"/>
              </a:solidFill>
            </a:endParaRPr>
          </a:p>
          <a:p>
            <a:r>
              <a:rPr lang="en-GB" i="0" dirty="0">
                <a:solidFill>
                  <a:srgbClr val="FFFFFF">
                    <a:lumMod val="65000"/>
                  </a:srgbClr>
                </a:solidFill>
              </a:rPr>
              <a:t>(iv)  Logical Probability: “Hypothetical subjective probability when you are perfectly </a:t>
            </a:r>
          </a:p>
          <a:p>
            <a:r>
              <a:rPr lang="en-GB" i="0" dirty="0">
                <a:solidFill>
                  <a:srgbClr val="FFFFFF">
                    <a:lumMod val="65000"/>
                  </a:srgbClr>
                </a:solidFill>
              </a:rPr>
              <a:t>              rational and infinitely large . “Credibility” Russell (1948)</a:t>
            </a:r>
          </a:p>
          <a:p>
            <a:r>
              <a:rPr lang="en-GB" i="0" dirty="0">
                <a:solidFill>
                  <a:srgbClr val="FFFFFF">
                    <a:lumMod val="65000"/>
                  </a:srgbClr>
                </a:solidFill>
              </a:rPr>
              <a:t>              (Infinitely large Rational Org; Laplace Demon or </a:t>
            </a:r>
            <a:r>
              <a:rPr lang="en-GB" i="0" dirty="0" smtClean="0">
                <a:solidFill>
                  <a:srgbClr val="FFFFFF">
                    <a:lumMod val="65000"/>
                  </a:srgbClr>
                </a:solidFill>
              </a:rPr>
              <a:t>Apprentice)</a:t>
            </a:r>
            <a:endParaRPr lang="en-GB" i="0" dirty="0">
              <a:solidFill>
                <a:srgbClr val="FFFFFF">
                  <a:lumMod val="65000"/>
                </a:srgbClr>
              </a:solidFill>
            </a:endParaRPr>
          </a:p>
          <a:p>
            <a:r>
              <a:rPr lang="en-GB" i="0" dirty="0">
                <a:solidFill>
                  <a:srgbClr val="FFFFFF">
                    <a:lumMod val="65000"/>
                  </a:srgbClr>
                </a:solidFill>
              </a:rPr>
              <a:t>(v)   Dynamic Probability:  </a:t>
            </a:r>
            <a:r>
              <a:rPr lang="en-GB" i="0" dirty="0" err="1">
                <a:solidFill>
                  <a:srgbClr val="FFFFFF">
                    <a:lumMod val="65000"/>
                  </a:srgbClr>
                </a:solidFill>
              </a:rPr>
              <a:t>Pt</a:t>
            </a:r>
            <a:r>
              <a:rPr lang="en-GB" i="0" dirty="0">
                <a:solidFill>
                  <a:srgbClr val="FFFFFF">
                    <a:lumMod val="65000"/>
                  </a:srgbClr>
                </a:solidFill>
              </a:rPr>
              <a:t>(x| </a:t>
            </a:r>
            <a:r>
              <a:rPr lang="en-GB" i="0" dirty="0" err="1">
                <a:solidFill>
                  <a:srgbClr val="FFFFFF">
                    <a:lumMod val="65000"/>
                  </a:srgbClr>
                </a:solidFill>
              </a:rPr>
              <a:t>g</a:t>
            </a:r>
            <a:r>
              <a:rPr lang="en-GB" i="0" baseline="-25000" dirty="0" err="1">
                <a:solidFill>
                  <a:srgbClr val="FFFFFF">
                    <a:lumMod val="65000"/>
                  </a:srgbClr>
                </a:solidFill>
              </a:rPr>
              <a:t>t</a:t>
            </a:r>
            <a:r>
              <a:rPr lang="en-GB" i="0" dirty="0">
                <a:solidFill>
                  <a:srgbClr val="FFFFFF">
                    <a:lumMod val="65000"/>
                  </a:srgbClr>
                </a:solidFill>
              </a:rPr>
              <a:t>&lt;G) when an algorithm encapsulating G has not </a:t>
            </a:r>
          </a:p>
          <a:p>
            <a:r>
              <a:rPr lang="en-GB" i="0" dirty="0">
                <a:solidFill>
                  <a:srgbClr val="FFFFFF">
                    <a:lumMod val="65000"/>
                  </a:srgbClr>
                </a:solidFill>
              </a:rPr>
              <a:t>            yet terminated (finite algorithm, merely still running).</a:t>
            </a:r>
          </a:p>
          <a:p>
            <a:r>
              <a:rPr lang="en-GB" i="0" dirty="0">
                <a:solidFill>
                  <a:srgbClr val="FFFFFF">
                    <a:lumMod val="65000"/>
                  </a:srgbClr>
                </a:solidFill>
              </a:rPr>
              <a:t>            Dynamic in the sense that this probability is expected to change without any  </a:t>
            </a:r>
          </a:p>
          <a:p>
            <a:r>
              <a:rPr lang="en-GB" i="0" dirty="0">
                <a:solidFill>
                  <a:srgbClr val="FFFFFF">
                    <a:lumMod val="65000"/>
                  </a:srgbClr>
                </a:solidFill>
              </a:rPr>
              <a:t>            empirical information (by reflection only)</a:t>
            </a:r>
          </a:p>
          <a:p>
            <a:r>
              <a:rPr lang="en-GB" i="0" dirty="0">
                <a:solidFill>
                  <a:srgbClr val="000000"/>
                </a:solidFill>
              </a:rPr>
              <a:t>(vi) (</a:t>
            </a:r>
            <a:r>
              <a:rPr lang="en-GB" i="0" dirty="0" err="1">
                <a:solidFill>
                  <a:srgbClr val="FF0000"/>
                </a:solidFill>
              </a:rPr>
              <a:t>Im</a:t>
            </a:r>
            <a:r>
              <a:rPr lang="en-GB" i="0" dirty="0">
                <a:solidFill>
                  <a:srgbClr val="000000"/>
                </a:solidFill>
              </a:rPr>
              <a:t>)</a:t>
            </a:r>
            <a:r>
              <a:rPr lang="en-GB" i="0" dirty="0">
                <a:solidFill>
                  <a:srgbClr val="FF0000"/>
                </a:solidFill>
              </a:rPr>
              <a:t>Mature Probability</a:t>
            </a:r>
            <a:r>
              <a:rPr lang="en-GB" i="0" dirty="0">
                <a:solidFill>
                  <a:srgbClr val="000000"/>
                </a:solidFill>
              </a:rPr>
              <a:t>: P(x| g&lt;G) when G is  known (not) </a:t>
            </a:r>
            <a:r>
              <a:rPr lang="en-GB" i="0" dirty="0" smtClean="0">
                <a:solidFill>
                  <a:srgbClr val="000000"/>
                </a:solidFill>
              </a:rPr>
              <a:t>to be </a:t>
            </a:r>
            <a:r>
              <a:rPr lang="en-GB" i="0" dirty="0">
                <a:solidFill>
                  <a:srgbClr val="000000"/>
                </a:solidFill>
              </a:rPr>
              <a:t>encapsulated </a:t>
            </a:r>
            <a:r>
              <a:rPr lang="en-GB" i="0" dirty="0" smtClean="0">
                <a:solidFill>
                  <a:srgbClr val="000000"/>
                </a:solidFill>
              </a:rPr>
              <a:t>in </a:t>
            </a:r>
            <a:r>
              <a:rPr lang="en-GB" i="0" dirty="0">
                <a:solidFill>
                  <a:srgbClr val="000000"/>
                </a:solidFill>
              </a:rPr>
              <a:t>g.</a:t>
            </a:r>
          </a:p>
          <a:p>
            <a:r>
              <a:rPr lang="en-GB" i="0" dirty="0">
                <a:solidFill>
                  <a:srgbClr val="000000"/>
                </a:solidFill>
              </a:rPr>
              <a:t>            Immature in that this probability is expected to change without addition  </a:t>
            </a:r>
          </a:p>
          <a:p>
            <a:r>
              <a:rPr lang="en-GB" i="0" dirty="0">
                <a:solidFill>
                  <a:srgbClr val="000000"/>
                </a:solidFill>
              </a:rPr>
              <a:t>            reflection or  additional empirical </a:t>
            </a:r>
            <a:r>
              <a:rPr lang="en-GB" i="0" dirty="0" smtClean="0">
                <a:solidFill>
                  <a:srgbClr val="000000"/>
                </a:solidFill>
              </a:rPr>
              <a:t>observation even after </a:t>
            </a:r>
            <a:r>
              <a:rPr lang="en-GB" i="0" dirty="0">
                <a:solidFill>
                  <a:srgbClr val="000000"/>
                </a:solidFill>
              </a:rPr>
              <a:t>the algorithm finishes. </a:t>
            </a:r>
          </a:p>
          <a:p>
            <a:r>
              <a:rPr lang="en-GB" i="0" dirty="0" smtClean="0">
                <a:solidFill>
                  <a:srgbClr val="000000"/>
                </a:solidFill>
              </a:rPr>
              <a:t> . </a:t>
            </a:r>
            <a:endParaRPr lang="en-GB" i="0" dirty="0">
              <a:solidFill>
                <a:srgbClr val="000000"/>
              </a:solidFill>
            </a:endParaRPr>
          </a:p>
          <a:p>
            <a:endParaRPr lang="en-GB" i="0" dirty="0" smtClean="0">
              <a:solidFill>
                <a:srgbClr val="000000"/>
              </a:solidFill>
            </a:endParaRPr>
          </a:p>
          <a:p>
            <a:endParaRPr lang="en-GB" i="0" dirty="0">
              <a:solidFill>
                <a:srgbClr val="000000"/>
              </a:solidFill>
            </a:endParaRPr>
          </a:p>
        </p:txBody>
      </p:sp>
      <p:sp>
        <p:nvSpPr>
          <p:cNvPr id="5" name="Rectangle 4"/>
          <p:cNvSpPr/>
          <p:nvPr/>
        </p:nvSpPr>
        <p:spPr>
          <a:xfrm>
            <a:off x="3419872" y="5877272"/>
            <a:ext cx="5616624" cy="523220"/>
          </a:xfrm>
          <a:prstGeom prst="rect">
            <a:avLst/>
          </a:prstGeom>
        </p:spPr>
        <p:txBody>
          <a:bodyPr wrap="square">
            <a:spAutoFit/>
          </a:bodyPr>
          <a:lstStyle/>
          <a:p>
            <a:r>
              <a:rPr lang="en-GB" sz="1400" b="1" dirty="0">
                <a:solidFill>
                  <a:srgbClr val="000000"/>
                </a:solidFill>
              </a:rPr>
              <a:t>Rational </a:t>
            </a:r>
            <a:r>
              <a:rPr lang="en-GB" sz="1400" b="1" dirty="0" smtClean="0">
                <a:solidFill>
                  <a:srgbClr val="000000"/>
                </a:solidFill>
              </a:rPr>
              <a:t>Decisions </a:t>
            </a:r>
            <a:r>
              <a:rPr lang="en-GB" sz="1400" dirty="0" smtClean="0">
                <a:solidFill>
                  <a:srgbClr val="000000"/>
                </a:solidFill>
              </a:rPr>
              <a:t>I</a:t>
            </a:r>
            <a:r>
              <a:rPr lang="en-GB" sz="1400" dirty="0">
                <a:solidFill>
                  <a:srgbClr val="000000"/>
                </a:solidFill>
              </a:rPr>
              <a:t>. J. </a:t>
            </a:r>
            <a:r>
              <a:rPr lang="en-GB" sz="1400" dirty="0" smtClean="0">
                <a:solidFill>
                  <a:srgbClr val="000000"/>
                </a:solidFill>
              </a:rPr>
              <a:t>Good (1952) Journal </a:t>
            </a:r>
            <a:r>
              <a:rPr lang="en-GB" sz="1400" dirty="0">
                <a:solidFill>
                  <a:srgbClr val="000000"/>
                </a:solidFill>
              </a:rPr>
              <a:t>of the Royal Statistical Society. Series B (Methodological</a:t>
            </a:r>
            <a:r>
              <a:rPr lang="en-GB" sz="1400" dirty="0" smtClean="0">
                <a:solidFill>
                  <a:srgbClr val="000000"/>
                </a:solidFill>
              </a:rPr>
              <a:t>) Vol</a:t>
            </a:r>
            <a:r>
              <a:rPr lang="en-GB" sz="1400" dirty="0">
                <a:solidFill>
                  <a:srgbClr val="000000"/>
                </a:solidFill>
              </a:rPr>
              <a:t>. 14, No. 1 </a:t>
            </a:r>
            <a:r>
              <a:rPr lang="en-GB" sz="1400" dirty="0" smtClean="0">
                <a:solidFill>
                  <a:srgbClr val="000000"/>
                </a:solidFill>
              </a:rPr>
              <a:t>, </a:t>
            </a:r>
            <a:r>
              <a:rPr lang="en-GB" sz="1400" dirty="0">
                <a:solidFill>
                  <a:srgbClr val="000000"/>
                </a:solidFill>
              </a:rPr>
              <a:t>pp. 107-114</a:t>
            </a:r>
          </a:p>
        </p:txBody>
      </p:sp>
    </p:spTree>
    <p:extLst>
      <p:ext uri="{BB962C8B-B14F-4D97-AF65-F5344CB8AC3E}">
        <p14:creationId xmlns:p14="http://schemas.microsoft.com/office/powerpoint/2010/main" val="27829643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Anomalies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836712"/>
            <a:ext cx="875797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157287"/>
            <a:ext cx="1296144" cy="532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852936"/>
            <a:ext cx="920331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0" y="5229200"/>
            <a:ext cx="86764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496" y="5445224"/>
            <a:ext cx="338437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08304" y="5013176"/>
            <a:ext cx="14485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690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Anomalies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44624"/>
            <a:ext cx="12233359"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584" y="1157287"/>
            <a:ext cx="1296144" cy="532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729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Anomalies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641" y="-3051720"/>
            <a:ext cx="13839537" cy="1087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584" y="1157287"/>
            <a:ext cx="1296144" cy="532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8390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813"/>
            <a:ext cx="8784975" cy="463550"/>
          </a:xfrm>
        </p:spPr>
        <p:txBody>
          <a:bodyPr/>
          <a:lstStyle/>
          <a:p>
            <a:r>
              <a:rPr lang="en-GB" dirty="0" smtClean="0"/>
              <a:t>(Re)Designing </a:t>
            </a:r>
            <a:r>
              <a:rPr lang="en-GB" dirty="0" smtClean="0"/>
              <a:t>Climate Modelling for Policy</a:t>
            </a:r>
            <a:endParaRPr lang="en-GB" dirty="0"/>
          </a:p>
        </p:txBody>
      </p:sp>
      <p:sp>
        <p:nvSpPr>
          <p:cNvPr id="3" name="TextBox 2"/>
          <p:cNvSpPr txBox="1"/>
          <p:nvPr/>
        </p:nvSpPr>
        <p:spPr>
          <a:xfrm>
            <a:off x="179512" y="1124744"/>
            <a:ext cx="8795113" cy="1200329"/>
          </a:xfrm>
          <a:prstGeom prst="rect">
            <a:avLst/>
          </a:prstGeom>
          <a:noFill/>
        </p:spPr>
        <p:txBody>
          <a:bodyPr wrap="square" rtlCol="0">
            <a:spAutoFit/>
          </a:bodyPr>
          <a:lstStyle/>
          <a:p>
            <a:r>
              <a:rPr lang="en-GB" i="0" dirty="0" smtClean="0"/>
              <a:t>The basic idea is simply to consider the limited fidelity of the model before submitting the climate model runs; </a:t>
            </a:r>
            <a:r>
              <a:rPr lang="en-GB" i="0" dirty="0" smtClean="0"/>
              <a:t> then redeploy resources due to shorter runs.</a:t>
            </a:r>
          </a:p>
          <a:p>
            <a:r>
              <a:rPr lang="en-GB" i="0" dirty="0" smtClean="0"/>
              <a:t>And explicitly discussing </a:t>
            </a:r>
            <a:r>
              <a:rPr lang="en-GB" i="0" dirty="0" smtClean="0"/>
              <a:t>model </a:t>
            </a:r>
            <a:r>
              <a:rPr lang="en-GB" i="0" dirty="0" smtClean="0"/>
              <a:t>inadequacy, </a:t>
            </a:r>
            <a:r>
              <a:rPr lang="en-GB" i="0" dirty="0" smtClean="0"/>
              <a:t>big surprises</a:t>
            </a:r>
            <a:r>
              <a:rPr lang="en-GB" i="0" dirty="0" smtClean="0"/>
              <a:t>, RDUs, and other central questions with policy makers at </a:t>
            </a:r>
            <a:r>
              <a:rPr lang="en-GB" i="0" dirty="0" smtClean="0"/>
              <a:t>the beginning of the simulation process, not the end.</a:t>
            </a:r>
            <a:endParaRPr lang="en-GB" i="0" dirty="0"/>
          </a:p>
        </p:txBody>
      </p:sp>
      <p:sp>
        <p:nvSpPr>
          <p:cNvPr id="4" name="TextBox 3"/>
          <p:cNvSpPr txBox="1"/>
          <p:nvPr/>
        </p:nvSpPr>
        <p:spPr>
          <a:xfrm>
            <a:off x="107504" y="4892967"/>
            <a:ext cx="8784976" cy="1200329"/>
          </a:xfrm>
          <a:prstGeom prst="rect">
            <a:avLst/>
          </a:prstGeom>
          <a:noFill/>
        </p:spPr>
        <p:txBody>
          <a:bodyPr wrap="square" rtlCol="0">
            <a:spAutoFit/>
          </a:bodyPr>
          <a:lstStyle/>
          <a:p>
            <a:r>
              <a:rPr lang="en-GB" i="0" dirty="0" smtClean="0"/>
              <a:t>In short, f</a:t>
            </a:r>
            <a:r>
              <a:rPr lang="en-GB" i="0" dirty="0" smtClean="0"/>
              <a:t>ollowing </a:t>
            </a:r>
            <a:r>
              <a:rPr lang="en-GB" i="0" dirty="0" err="1" smtClean="0"/>
              <a:t>Charney’s</a:t>
            </a:r>
            <a:r>
              <a:rPr lang="en-GB" i="0" dirty="0" smtClean="0"/>
              <a:t> triad, </a:t>
            </a:r>
            <a:r>
              <a:rPr lang="en-GB" i="0" dirty="0" smtClean="0"/>
              <a:t>with fewer </a:t>
            </a:r>
            <a:r>
              <a:rPr lang="en-GB" i="0" dirty="0" err="1" smtClean="0"/>
              <a:t>obs</a:t>
            </a:r>
            <a:r>
              <a:rPr lang="en-GB" i="0" dirty="0" smtClean="0"/>
              <a:t> but aided </a:t>
            </a:r>
            <a:r>
              <a:rPr lang="en-GB" i="0" dirty="0" smtClean="0"/>
              <a:t>by physical insight</a:t>
            </a:r>
          </a:p>
          <a:p>
            <a:endParaRPr lang="en-GB" i="0" dirty="0"/>
          </a:p>
          <a:p>
            <a:r>
              <a:rPr lang="en-GB" b="1" i="0" dirty="0" smtClean="0">
                <a:solidFill>
                  <a:srgbClr val="FF0000"/>
                </a:solidFill>
              </a:rPr>
              <a:t>Establishing what we can in fact do with fidelity, rather than using any means required to get “an” answer, and then (falsely) calling it “best available”.</a:t>
            </a:r>
            <a:endParaRPr lang="en-GB" b="1" i="0" dirty="0">
              <a:solidFill>
                <a:srgbClr val="FF0000"/>
              </a:solidFill>
            </a:endParaRPr>
          </a:p>
        </p:txBody>
      </p:sp>
      <p:sp>
        <p:nvSpPr>
          <p:cNvPr id="7" name="TextBox 6"/>
          <p:cNvSpPr txBox="1"/>
          <p:nvPr/>
        </p:nvSpPr>
        <p:spPr>
          <a:xfrm>
            <a:off x="179512" y="2276872"/>
            <a:ext cx="8795113" cy="2585323"/>
          </a:xfrm>
          <a:prstGeom prst="rect">
            <a:avLst/>
          </a:prstGeom>
          <a:noFill/>
        </p:spPr>
        <p:txBody>
          <a:bodyPr wrap="square" rtlCol="0">
            <a:spAutoFit/>
          </a:bodyPr>
          <a:lstStyle/>
          <a:p>
            <a:r>
              <a:rPr lang="en-GB" i="0" dirty="0" smtClean="0"/>
              <a:t>The limitations can be quantified through shadowing experiments, but at the moment reflection on the processes involved suggestion the duration exceeds rational expectations of fidelity (NARCAP divergence).</a:t>
            </a:r>
          </a:p>
          <a:p>
            <a:endParaRPr lang="en-GB" i="0" dirty="0"/>
          </a:p>
          <a:p>
            <a:r>
              <a:rPr lang="en-GB" i="0" dirty="0" smtClean="0"/>
              <a:t>Pseudo-orbit Data Assimilation can provide information on the structure of model error. (and might prove rather useful in ocean models and reanalysis independently.</a:t>
            </a:r>
          </a:p>
          <a:p>
            <a:endParaRPr lang="en-GB" i="0" dirty="0"/>
          </a:p>
          <a:p>
            <a:r>
              <a:rPr lang="en-GB" i="0" dirty="0" smtClean="0"/>
              <a:t>It opens up the options of doing time slice and temperature slice experiments with operational weather model resolutions.</a:t>
            </a:r>
            <a:endParaRPr lang="en-GB" i="0" dirty="0"/>
          </a:p>
        </p:txBody>
      </p:sp>
    </p:spTree>
    <p:extLst>
      <p:ext uri="{BB962C8B-B14F-4D97-AF65-F5344CB8AC3E}">
        <p14:creationId xmlns:p14="http://schemas.microsoft.com/office/powerpoint/2010/main" val="28984481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21446" y="1008598"/>
            <a:ext cx="3415050" cy="4354002"/>
            <a:chOff x="5621446" y="1008598"/>
            <a:chExt cx="3415050" cy="4354002"/>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052736"/>
              <a:ext cx="3298365" cy="430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21446" y="1008598"/>
              <a:ext cx="3415050" cy="2708434"/>
            </a:xfrm>
            <a:prstGeom prst="rect">
              <a:avLst/>
            </a:prstGeom>
            <a:noFill/>
          </p:spPr>
          <p:txBody>
            <a:bodyPr wrap="square" rtlCol="0">
              <a:spAutoFit/>
            </a:bodyPr>
            <a:lstStyle/>
            <a:p>
              <a:r>
                <a:rPr lang="en-GB" sz="1000" i="0" dirty="0">
                  <a:solidFill>
                    <a:srgbClr val="5F5F5F"/>
                  </a:solidFill>
                  <a:latin typeface="Arial" charset="0"/>
                </a:rPr>
                <a:t>                                      0   0        1 1 1   0 1 0 10 00110 0</a:t>
              </a:r>
            </a:p>
            <a:p>
              <a:r>
                <a:rPr lang="en-GB" sz="1000" i="0" dirty="0">
                  <a:solidFill>
                    <a:srgbClr val="5F5F5F"/>
                  </a:solidFill>
                  <a:latin typeface="Arial" charset="0"/>
                </a:rPr>
                <a:t>                                  1 1   0   1  0   10 1    1 1  01 1010 10</a:t>
              </a:r>
            </a:p>
            <a:p>
              <a:r>
                <a:rPr lang="en-GB" sz="1000" i="0" dirty="0">
                  <a:solidFill>
                    <a:srgbClr val="5F5F5F"/>
                  </a:solidFill>
                  <a:latin typeface="Arial" charset="0"/>
                </a:rPr>
                <a:t>                              0  10  1100  101 1 0    1  10 1 01  1  0   </a:t>
              </a:r>
            </a:p>
            <a:p>
              <a:r>
                <a:rPr lang="en-GB" sz="1000" i="0" dirty="0">
                  <a:solidFill>
                    <a:srgbClr val="5F5F5F"/>
                  </a:solidFill>
                  <a:latin typeface="Arial" charset="0"/>
                </a:rPr>
                <a:t>      10 1  1 0 1 1 010    100  10001 1    1   1     0     1   1</a:t>
              </a:r>
            </a:p>
            <a:p>
              <a:r>
                <a:rPr lang="en-GB" sz="1000" i="0" dirty="0">
                  <a:solidFill>
                    <a:srgbClr val="5F5F5F"/>
                  </a:solidFill>
                  <a:latin typeface="Arial" charset="0"/>
                </a:rPr>
                <a:t>1  0      1   1    0   1 1            1  0 1 1 10        01       0 0   0</a:t>
              </a:r>
            </a:p>
            <a:p>
              <a:r>
                <a:rPr lang="en-GB" sz="1000" i="0" dirty="0">
                  <a:solidFill>
                    <a:srgbClr val="5F5F5F"/>
                  </a:solidFill>
                  <a:latin typeface="Arial" charset="0"/>
                </a:rPr>
                <a:t>1001 10 1010  1 00 101          1  001  101  10   01   1 1   </a:t>
              </a:r>
            </a:p>
            <a:p>
              <a:r>
                <a:rPr lang="en-GB" sz="1000" i="0" dirty="0">
                  <a:solidFill>
                    <a:srgbClr val="5F5F5F"/>
                  </a:solidFill>
                  <a:latin typeface="Arial" charset="0"/>
                </a:rPr>
                <a:t>1002   01  10 1 1   01                 0  01   1   010     1  1 </a:t>
              </a:r>
            </a:p>
            <a:p>
              <a:r>
                <a:rPr lang="en-GB" sz="1000" i="0" dirty="0">
                  <a:solidFill>
                    <a:srgbClr val="5F5F5F"/>
                  </a:solidFill>
                  <a:latin typeface="Arial" charset="0"/>
                </a:rPr>
                <a:t>1      0     0    10     0   0                 1   1      1  1   1    0    1 </a:t>
              </a:r>
            </a:p>
            <a:p>
              <a:r>
                <a:rPr lang="en-GB" sz="1000" i="0" dirty="0">
                  <a:solidFill>
                    <a:srgbClr val="5F5F5F"/>
                  </a:solidFill>
                  <a:latin typeface="Arial" charset="0"/>
                </a:rPr>
                <a:t>101  10101 10 1 101 1              1   1 1 001  1 1 01 01 1 0</a:t>
              </a:r>
            </a:p>
            <a:p>
              <a:r>
                <a:rPr lang="en-GB" sz="1000" i="0" dirty="0">
                  <a:solidFill>
                    <a:srgbClr val="5F5F5F"/>
                  </a:solidFill>
                  <a:latin typeface="Arial" charset="0"/>
                </a:rPr>
                <a:t>01 101 1  1  1010 1                   01 10 1    0 1  0 </a:t>
              </a:r>
            </a:p>
            <a:p>
              <a:r>
                <a:rPr lang="en-GB" sz="1000" i="0" dirty="0">
                  <a:solidFill>
                    <a:srgbClr val="5F5F5F"/>
                  </a:solidFill>
                  <a:latin typeface="Arial" charset="0"/>
                </a:rPr>
                <a:t>01   1010 1  101  1                  1 1 1 1     100  1    1 0 01</a:t>
              </a:r>
            </a:p>
            <a:p>
              <a:r>
                <a:rPr lang="en-GB" sz="1000" i="0" dirty="0">
                  <a:solidFill>
                    <a:srgbClr val="5F5F5F"/>
                  </a:solidFill>
                  <a:latin typeface="Arial" charset="0"/>
                </a:rPr>
                <a:t>1  0   0 0 1   1  1 0                                    1 10101 1        </a:t>
              </a:r>
            </a:p>
            <a:p>
              <a:pPr marL="228600" indent="-228600">
                <a:buFontTx/>
                <a:buAutoNum type="arabicPlain" startAt="10"/>
              </a:pPr>
              <a:r>
                <a:rPr lang="en-GB" sz="1000" i="0" dirty="0">
                  <a:solidFill>
                    <a:srgbClr val="5F5F5F"/>
                  </a:solidFill>
                  <a:latin typeface="Arial" charset="0"/>
                </a:rPr>
                <a:t>101 000 1                                          101  10  1 10 101   </a:t>
              </a:r>
            </a:p>
            <a:p>
              <a:r>
                <a:rPr lang="en-GB" sz="1000" i="0" dirty="0">
                  <a:solidFill>
                    <a:srgbClr val="5F5F5F"/>
                  </a:solidFill>
                  <a:latin typeface="Arial" charset="0"/>
                </a:rPr>
                <a:t>1     0 1 0 1                                                 0 1     0   1  1       </a:t>
              </a:r>
            </a:p>
            <a:p>
              <a:r>
                <a:rPr lang="en-GB" sz="1000" i="0" dirty="0">
                  <a:solidFill>
                    <a:srgbClr val="5F5F5F"/>
                  </a:solidFill>
                  <a:latin typeface="Arial" charset="0"/>
                </a:rPr>
                <a:t>10  0  10                                                   1  10 10    11          </a:t>
              </a:r>
            </a:p>
            <a:p>
              <a:r>
                <a:rPr lang="en-GB" sz="1000" i="0" dirty="0">
                  <a:solidFill>
                    <a:srgbClr val="5F5F5F"/>
                  </a:solidFill>
                  <a:latin typeface="Arial" charset="0"/>
                </a:rPr>
                <a:t> 1                                                                      01  10 1</a:t>
              </a:r>
              <a:r>
                <a:rPr lang="en-GB" sz="1000" b="1" i="0" dirty="0">
                  <a:solidFill>
                    <a:srgbClr val="5F5F5F"/>
                  </a:solidFill>
                  <a:latin typeface="Arial" charset="0"/>
                </a:rPr>
                <a:t>1</a:t>
              </a:r>
            </a:p>
            <a:p>
              <a:r>
                <a:rPr lang="en-GB" sz="1000" i="0" dirty="0">
                  <a:solidFill>
                    <a:srgbClr val="5F5F5F"/>
                  </a:solidFill>
                  <a:latin typeface="Arial" charset="0"/>
                </a:rPr>
                <a:t>                                                                                         </a:t>
              </a:r>
              <a:r>
                <a:rPr lang="en-GB" sz="1000" b="1" i="0" dirty="0">
                  <a:solidFill>
                    <a:srgbClr val="5F5F5F"/>
                  </a:solidFill>
                  <a:latin typeface="Arial" charset="0"/>
                </a:rPr>
                <a:t>1</a:t>
              </a:r>
              <a:r>
                <a:rPr lang="en-GB" sz="1000" i="0" dirty="0">
                  <a:solidFill>
                    <a:srgbClr val="5F5F5F"/>
                  </a:solidFill>
                  <a:latin typeface="Arial" charset="0"/>
                </a:rPr>
                <a:t>   </a:t>
              </a:r>
            </a:p>
          </p:txBody>
        </p:sp>
      </p:grpSp>
      <p:sp>
        <p:nvSpPr>
          <p:cNvPr id="9" name="TextBox 8"/>
          <p:cNvSpPr txBox="1"/>
          <p:nvPr/>
        </p:nvSpPr>
        <p:spPr>
          <a:xfrm>
            <a:off x="5664601" y="1052736"/>
            <a:ext cx="3285884" cy="2862322"/>
          </a:xfrm>
          <a:prstGeom prst="rect">
            <a:avLst/>
          </a:prstGeom>
          <a:noFill/>
        </p:spPr>
        <p:txBody>
          <a:bodyPr wrap="square" rtlCol="0">
            <a:spAutoFit/>
          </a:bodyPr>
          <a:lstStyle/>
          <a:p>
            <a:endParaRPr lang="en-GB" sz="2000" i="0" dirty="0">
              <a:solidFill>
                <a:srgbClr val="000000">
                  <a:lumMod val="50000"/>
                  <a:lumOff val="50000"/>
                </a:srgbClr>
              </a:solidFill>
              <a:latin typeface="Arial" charset="0"/>
            </a:endParaRPr>
          </a:p>
          <a:p>
            <a:endParaRPr lang="en-GB" sz="2000" i="0" dirty="0">
              <a:solidFill>
                <a:srgbClr val="000000">
                  <a:lumMod val="50000"/>
                  <a:lumOff val="50000"/>
                </a:srgbClr>
              </a:solidFill>
              <a:latin typeface="Arial" charset="0"/>
            </a:endParaRPr>
          </a:p>
          <a:p>
            <a:r>
              <a:rPr lang="en-GB" sz="2000" i="0" dirty="0">
                <a:solidFill>
                  <a:srgbClr val="000000">
                    <a:lumMod val="50000"/>
                    <a:lumOff val="50000"/>
                  </a:srgbClr>
                </a:solidFill>
                <a:latin typeface="Arial" charset="0"/>
              </a:rPr>
              <a:t>      1          0          0 0    0</a:t>
            </a:r>
          </a:p>
          <a:p>
            <a:r>
              <a:rPr lang="en-GB" sz="2000" i="0" dirty="0">
                <a:solidFill>
                  <a:srgbClr val="000000">
                    <a:lumMod val="50000"/>
                    <a:lumOff val="50000"/>
                  </a:srgbClr>
                </a:solidFill>
                <a:latin typeface="Arial" charset="0"/>
              </a:rPr>
              <a:t>      1   0                   0</a:t>
            </a:r>
          </a:p>
          <a:p>
            <a:r>
              <a:rPr lang="en-GB" sz="2000" i="0" dirty="0">
                <a:solidFill>
                  <a:srgbClr val="000000">
                    <a:lumMod val="50000"/>
                    <a:lumOff val="50000"/>
                  </a:srgbClr>
                </a:solidFill>
                <a:latin typeface="Arial" charset="0"/>
              </a:rPr>
              <a:t>      0                     1    0 1 1      </a:t>
            </a:r>
          </a:p>
          <a:p>
            <a:r>
              <a:rPr lang="en-GB" sz="2000" i="0" dirty="0">
                <a:solidFill>
                  <a:srgbClr val="000000">
                    <a:lumMod val="50000"/>
                    <a:lumOff val="50000"/>
                  </a:srgbClr>
                </a:solidFill>
                <a:latin typeface="Arial" charset="0"/>
              </a:rPr>
              <a:t>  1  1                  1         0    1    1                               0 1 </a:t>
            </a:r>
          </a:p>
          <a:p>
            <a:r>
              <a:rPr lang="en-GB" sz="2000" i="0" dirty="0">
                <a:solidFill>
                  <a:srgbClr val="000000">
                    <a:lumMod val="50000"/>
                    <a:lumOff val="50000"/>
                  </a:srgbClr>
                </a:solidFill>
                <a:latin typeface="Arial" charset="0"/>
              </a:rPr>
              <a:t>0                                    1  0</a:t>
            </a:r>
          </a:p>
          <a:p>
            <a:r>
              <a:rPr lang="en-GB" sz="2000" i="0" dirty="0">
                <a:solidFill>
                  <a:srgbClr val="000000">
                    <a:lumMod val="50000"/>
                    <a:lumOff val="50000"/>
                  </a:srgbClr>
                </a:solidFill>
                <a:latin typeface="Arial" charset="0"/>
              </a:rPr>
              <a:t>                                            </a:t>
            </a:r>
          </a:p>
        </p:txBody>
      </p:sp>
      <p:sp>
        <p:nvSpPr>
          <p:cNvPr id="2" name="Rectangle 1"/>
          <p:cNvSpPr/>
          <p:nvPr/>
        </p:nvSpPr>
        <p:spPr>
          <a:xfrm>
            <a:off x="6767672" y="6407750"/>
            <a:ext cx="2225289" cy="261610"/>
          </a:xfrm>
          <a:prstGeom prst="rect">
            <a:avLst/>
          </a:prstGeom>
        </p:spPr>
        <p:txBody>
          <a:bodyPr wrap="none">
            <a:spAutoFit/>
          </a:bodyPr>
          <a:lstStyle/>
          <a:p>
            <a:r>
              <a:rPr lang="en-GB" sz="1100" i="0" dirty="0">
                <a:solidFill>
                  <a:srgbClr val="000000"/>
                </a:solidFill>
                <a:latin typeface="Arial" charset="0"/>
                <a:hlinkClick r:id="rId3"/>
              </a:rPr>
              <a:t>http://4umi.com/coleridge/rime/1</a:t>
            </a:r>
            <a:r>
              <a:rPr lang="en-GB" sz="1100" i="0" dirty="0">
                <a:solidFill>
                  <a:srgbClr val="000000"/>
                </a:solidFill>
                <a:latin typeface="Arial" charset="0"/>
              </a:rPr>
              <a:t> </a:t>
            </a:r>
          </a:p>
        </p:txBody>
      </p:sp>
      <p:sp>
        <p:nvSpPr>
          <p:cNvPr id="7" name="TextBox 6"/>
          <p:cNvSpPr txBox="1"/>
          <p:nvPr/>
        </p:nvSpPr>
        <p:spPr>
          <a:xfrm>
            <a:off x="179512" y="836712"/>
            <a:ext cx="5184576" cy="5093702"/>
          </a:xfrm>
          <a:prstGeom prst="rect">
            <a:avLst/>
          </a:prstGeom>
          <a:noFill/>
        </p:spPr>
        <p:txBody>
          <a:bodyPr wrap="square" rtlCol="0">
            <a:spAutoFit/>
          </a:bodyPr>
          <a:lstStyle/>
          <a:p>
            <a:r>
              <a:rPr lang="en-GB" sz="2000" i="0" dirty="0" smtClean="0">
                <a:solidFill>
                  <a:srgbClr val="000000"/>
                </a:solidFill>
                <a:latin typeface="Arial" charset="0"/>
              </a:rPr>
              <a:t>One is sometimes </a:t>
            </a:r>
            <a:r>
              <a:rPr lang="en-GB" sz="2000" i="0" dirty="0">
                <a:solidFill>
                  <a:srgbClr val="000000"/>
                </a:solidFill>
                <a:latin typeface="Arial" charset="0"/>
              </a:rPr>
              <a:t>surrounded </a:t>
            </a:r>
            <a:r>
              <a:rPr lang="en-GB" sz="2000" i="0" dirty="0" smtClean="0">
                <a:solidFill>
                  <a:srgbClr val="000000"/>
                </a:solidFill>
                <a:latin typeface="Arial" charset="0"/>
              </a:rPr>
              <a:t>by model-based probabilities from  models known unlikely </a:t>
            </a:r>
            <a:r>
              <a:rPr lang="en-GB" sz="2000" i="0" dirty="0">
                <a:solidFill>
                  <a:srgbClr val="000000"/>
                </a:solidFill>
                <a:latin typeface="Arial" charset="0"/>
              </a:rPr>
              <a:t>to be adequate to inform the questions we must answer.</a:t>
            </a:r>
          </a:p>
          <a:p>
            <a:endParaRPr lang="en-GB" sz="1100" i="0" dirty="0">
              <a:solidFill>
                <a:srgbClr val="000000"/>
              </a:solidFill>
              <a:latin typeface="Arial" charset="0"/>
            </a:endParaRPr>
          </a:p>
          <a:p>
            <a:r>
              <a:rPr lang="en-GB" sz="2000" i="0" dirty="0">
                <a:solidFill>
                  <a:srgbClr val="000000"/>
                </a:solidFill>
                <a:latin typeface="Arial" charset="0"/>
              </a:rPr>
              <a:t>What is the rational path forward when the </a:t>
            </a:r>
            <a:r>
              <a:rPr lang="en-GB" sz="2000" i="0" dirty="0" smtClean="0">
                <a:solidFill>
                  <a:srgbClr val="000000"/>
                </a:solidFill>
                <a:latin typeface="Arial" charset="0"/>
              </a:rPr>
              <a:t>“best available” </a:t>
            </a:r>
            <a:r>
              <a:rPr lang="en-GB" sz="2000" i="0" dirty="0">
                <a:solidFill>
                  <a:srgbClr val="000000"/>
                </a:solidFill>
                <a:latin typeface="Arial" charset="0"/>
              </a:rPr>
              <a:t>model is </a:t>
            </a:r>
            <a:r>
              <a:rPr lang="en-GB" sz="2000" i="0" dirty="0" smtClean="0">
                <a:solidFill>
                  <a:srgbClr val="000000"/>
                </a:solidFill>
                <a:latin typeface="Arial" charset="0"/>
              </a:rPr>
              <a:t>believed </a:t>
            </a:r>
            <a:r>
              <a:rPr lang="en-GB" sz="2000" i="0" dirty="0">
                <a:solidFill>
                  <a:srgbClr val="000000"/>
                </a:solidFill>
                <a:latin typeface="Arial" charset="0"/>
              </a:rPr>
              <a:t>not to be adequate for purpose</a:t>
            </a:r>
            <a:r>
              <a:rPr lang="en-GB" sz="2000" i="0" dirty="0" smtClean="0">
                <a:solidFill>
                  <a:srgbClr val="000000"/>
                </a:solidFill>
                <a:latin typeface="Arial" charset="0"/>
              </a:rPr>
              <a:t>?</a:t>
            </a:r>
          </a:p>
          <a:p>
            <a:endParaRPr lang="en-GB" sz="1400" i="0" dirty="0">
              <a:solidFill>
                <a:srgbClr val="000000"/>
              </a:solidFill>
              <a:latin typeface="Arial" charset="0"/>
            </a:endParaRPr>
          </a:p>
          <a:p>
            <a:r>
              <a:rPr lang="en-GB" sz="2000" i="0" dirty="0" smtClean="0">
                <a:solidFill>
                  <a:srgbClr val="000000"/>
                </a:solidFill>
                <a:latin typeface="Arial" charset="0"/>
              </a:rPr>
              <a:t>Estimate the probability that your model probability is misleading? </a:t>
            </a:r>
            <a:endParaRPr lang="en-GB" sz="2000" i="0" dirty="0" smtClean="0">
              <a:solidFill>
                <a:srgbClr val="000000"/>
              </a:solidFill>
              <a:latin typeface="Arial" charset="0"/>
            </a:endParaRPr>
          </a:p>
          <a:p>
            <a:r>
              <a:rPr lang="en-GB" sz="2000" i="0" dirty="0" smtClean="0">
                <a:solidFill>
                  <a:srgbClr val="000000"/>
                </a:solidFill>
                <a:latin typeface="Arial" charset="0"/>
              </a:rPr>
              <a:t>That </a:t>
            </a:r>
            <a:r>
              <a:rPr lang="en-GB" sz="2000" i="0" dirty="0" smtClean="0">
                <a:solidFill>
                  <a:srgbClr val="000000"/>
                </a:solidFill>
                <a:latin typeface="Arial" charset="0"/>
              </a:rPr>
              <a:t>is, </a:t>
            </a:r>
            <a:r>
              <a:rPr lang="en-GB" sz="2000" b="1" i="0" dirty="0" smtClean="0">
                <a:solidFill>
                  <a:srgbClr val="FF0000"/>
                </a:solidFill>
                <a:latin typeface="Arial" charset="0"/>
              </a:rPr>
              <a:t>state the P(Big Surprise</a:t>
            </a:r>
            <a:r>
              <a:rPr lang="en-GB" sz="2000" b="1" i="0" dirty="0" smtClean="0">
                <a:solidFill>
                  <a:srgbClr val="FF0000"/>
                </a:solidFill>
                <a:latin typeface="Arial" charset="0"/>
              </a:rPr>
              <a:t>)</a:t>
            </a:r>
          </a:p>
          <a:p>
            <a:endParaRPr lang="en-GB" sz="2000" b="1" i="0" dirty="0">
              <a:solidFill>
                <a:srgbClr val="FF0000"/>
              </a:solidFill>
              <a:latin typeface="Arial" charset="0"/>
            </a:endParaRPr>
          </a:p>
          <a:p>
            <a:r>
              <a:rPr lang="en-GB" sz="2000" b="1" i="0" dirty="0" smtClean="0">
                <a:solidFill>
                  <a:srgbClr val="00CC00"/>
                </a:solidFill>
                <a:latin typeface="Arial" charset="0"/>
              </a:rPr>
              <a:t>Or re</a:t>
            </a:r>
            <a:r>
              <a:rPr lang="en-GB" sz="2000" b="1" i="0" dirty="0" smtClean="0">
                <a:solidFill>
                  <a:srgbClr val="00CC00"/>
                </a:solidFill>
                <a:latin typeface="Arial" charset="0"/>
              </a:rPr>
              <a:t>focus computer experiments in the limited arena where they truly are policy relevant, </a:t>
            </a:r>
            <a:r>
              <a:rPr lang="en-GB" sz="2000" b="1" i="0" dirty="0" smtClean="0">
                <a:solidFill>
                  <a:srgbClr val="FF0000"/>
                </a:solidFill>
                <a:latin typeface="Arial" charset="0"/>
              </a:rPr>
              <a:t>a</a:t>
            </a:r>
            <a:r>
              <a:rPr lang="en-GB" sz="2000" b="1" i="0" dirty="0" smtClean="0">
                <a:solidFill>
                  <a:srgbClr val="FF0000"/>
                </a:solidFill>
                <a:latin typeface="Arial" charset="0"/>
              </a:rPr>
              <a:t>nd </a:t>
            </a:r>
            <a:r>
              <a:rPr lang="en-GB" sz="2000" b="1" i="0" dirty="0">
                <a:solidFill>
                  <a:srgbClr val="FF0000"/>
                </a:solidFill>
                <a:latin typeface="Arial" charset="0"/>
              </a:rPr>
              <a:t>state the P(Big Surprise)</a:t>
            </a:r>
          </a:p>
          <a:p>
            <a:endParaRPr lang="en-GB" sz="2000" b="1" i="0" dirty="0">
              <a:solidFill>
                <a:srgbClr val="FF0000"/>
              </a:solidFill>
              <a:latin typeface="Arial" charset="0"/>
            </a:endParaRPr>
          </a:p>
        </p:txBody>
      </p:sp>
      <p:sp>
        <p:nvSpPr>
          <p:cNvPr id="8" name="Rectangle 7"/>
          <p:cNvSpPr/>
          <p:nvPr/>
        </p:nvSpPr>
        <p:spPr>
          <a:xfrm>
            <a:off x="6660232" y="6248345"/>
            <a:ext cx="2514984" cy="276999"/>
          </a:xfrm>
          <a:prstGeom prst="rect">
            <a:avLst/>
          </a:prstGeom>
        </p:spPr>
        <p:txBody>
          <a:bodyPr wrap="none">
            <a:spAutoFit/>
          </a:bodyPr>
          <a:lstStyle/>
          <a:p>
            <a:r>
              <a:rPr lang="en-GB" sz="1200" i="0" dirty="0">
                <a:solidFill>
                  <a:srgbClr val="000000"/>
                </a:solidFill>
                <a:latin typeface="Arial" charset="0"/>
              </a:rPr>
              <a:t>Inspired by Andy Morse (thx </a:t>
            </a:r>
            <a:r>
              <a:rPr lang="en-GB" sz="1200" i="0" dirty="0" err="1">
                <a:solidFill>
                  <a:srgbClr val="000000"/>
                </a:solidFill>
                <a:latin typeface="Arial" charset="0"/>
              </a:rPr>
              <a:t>andy</a:t>
            </a:r>
            <a:r>
              <a:rPr lang="en-GB" sz="1200" i="0" dirty="0">
                <a:solidFill>
                  <a:srgbClr val="000000"/>
                </a:solidFill>
                <a:latin typeface="Arial" charset="0"/>
              </a:rPr>
              <a:t>)</a:t>
            </a:r>
          </a:p>
        </p:txBody>
      </p:sp>
      <p:sp>
        <p:nvSpPr>
          <p:cNvPr id="6" name="Rectangle 2"/>
          <p:cNvSpPr>
            <a:spLocks noChangeArrowheads="1"/>
          </p:cNvSpPr>
          <p:nvPr/>
        </p:nvSpPr>
        <p:spPr bwMode="auto">
          <a:xfrm>
            <a:off x="107504" y="301154"/>
            <a:ext cx="8695601" cy="463550"/>
          </a:xfrm>
          <a:prstGeom prst="rect">
            <a:avLst/>
          </a:prstGeom>
          <a:noFill/>
          <a:ln>
            <a:noFill/>
          </a:ln>
          <a:effectLst/>
          <a:extLst/>
        </p:spPr>
        <p:txBody>
          <a:bodyPr anchor="b"/>
          <a:lstStyle/>
          <a:p>
            <a:r>
              <a:rPr lang="en-GB" sz="2800" b="1" i="0" dirty="0">
                <a:solidFill>
                  <a:srgbClr val="FF0000"/>
                </a:solidFill>
                <a:latin typeface="Arial" charset="0"/>
              </a:rPr>
              <a:t>Data </a:t>
            </a:r>
            <a:r>
              <a:rPr lang="en-GB" sz="2800" b="1" i="0" dirty="0" err="1">
                <a:solidFill>
                  <a:srgbClr val="FF0000"/>
                </a:solidFill>
                <a:latin typeface="Arial" charset="0"/>
              </a:rPr>
              <a:t>Data</a:t>
            </a:r>
            <a:r>
              <a:rPr lang="en-GB" sz="2800" b="1" i="0" dirty="0">
                <a:solidFill>
                  <a:srgbClr val="FF0000"/>
                </a:solidFill>
                <a:latin typeface="Arial" charset="0"/>
              </a:rPr>
              <a:t> Everywhere, and Not a Bit to Bank On</a:t>
            </a:r>
          </a:p>
        </p:txBody>
      </p:sp>
    </p:spTree>
    <p:extLst>
      <p:ext uri="{BB962C8B-B14F-4D97-AF65-F5344CB8AC3E}">
        <p14:creationId xmlns:p14="http://schemas.microsoft.com/office/powerpoint/2010/main" val="34233758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101116" y="0"/>
            <a:ext cx="9144000" cy="630932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3779912" y="66328"/>
            <a:ext cx="1440160"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5" name="Oval 4"/>
          <p:cNvSpPr/>
          <p:nvPr/>
        </p:nvSpPr>
        <p:spPr>
          <a:xfrm>
            <a:off x="2339752" y="548680"/>
            <a:ext cx="4104456" cy="626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in Model-Land</a:t>
            </a:r>
            <a:endParaRPr lang="en-GB" dirty="0"/>
          </a:p>
        </p:txBody>
      </p:sp>
      <p:sp>
        <p:nvSpPr>
          <p:cNvPr id="6" name="Oval 5"/>
          <p:cNvSpPr/>
          <p:nvPr/>
        </p:nvSpPr>
        <p:spPr>
          <a:xfrm>
            <a:off x="4644008" y="3284984"/>
            <a:ext cx="446449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Building </a:t>
            </a:r>
          </a:p>
          <a:p>
            <a:pPr algn="ctr"/>
            <a:r>
              <a:rPr lang="en-GB" dirty="0" smtClean="0"/>
              <a:t>for an</a:t>
            </a:r>
          </a:p>
          <a:p>
            <a:pPr algn="ctr"/>
            <a:r>
              <a:rPr lang="en-GB" dirty="0" smtClean="0"/>
              <a:t>Asymptotic Tomorrow-model</a:t>
            </a:r>
            <a:endParaRPr lang="en-GB" dirty="0"/>
          </a:p>
        </p:txBody>
      </p:sp>
      <p:sp>
        <p:nvSpPr>
          <p:cNvPr id="7" name="Oval 6"/>
          <p:cNvSpPr/>
          <p:nvPr/>
        </p:nvSpPr>
        <p:spPr>
          <a:xfrm>
            <a:off x="72008" y="3284984"/>
            <a:ext cx="42119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Modelling for </a:t>
            </a:r>
          </a:p>
          <a:p>
            <a:pPr algn="ctr"/>
            <a:r>
              <a:rPr lang="en-GB" dirty="0" smtClean="0"/>
              <a:t>Actionable Science </a:t>
            </a:r>
          </a:p>
        </p:txBody>
      </p:sp>
      <p:cxnSp>
        <p:nvCxnSpPr>
          <p:cNvPr id="9" name="Straight Connector 8"/>
          <p:cNvCxnSpPr/>
          <p:nvPr/>
        </p:nvCxnSpPr>
        <p:spPr>
          <a:xfrm>
            <a:off x="467544" y="0"/>
            <a:ext cx="8640960" cy="573325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88640"/>
            <a:ext cx="9108504" cy="60212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65512" y="2348880"/>
            <a:ext cx="3146648" cy="18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chemeClr val="tx1"/>
                </a:solidFill>
              </a:rPr>
              <a:t>Science</a:t>
            </a:r>
            <a:endParaRPr lang="en-GB" sz="3600" b="1" i="0" dirty="0">
              <a:solidFill>
                <a:schemeClr val="tx1"/>
              </a:solidFill>
            </a:endParaRPr>
          </a:p>
        </p:txBody>
      </p:sp>
      <p:sp>
        <p:nvSpPr>
          <p:cNvPr id="14" name="Rounded Rectangle 13"/>
          <p:cNvSpPr/>
          <p:nvPr/>
        </p:nvSpPr>
        <p:spPr>
          <a:xfrm>
            <a:off x="1475656" y="3861048"/>
            <a:ext cx="482453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Policy, Decision Support, Scientific Progress</a:t>
            </a:r>
            <a:endParaRPr lang="en-GB" dirty="0">
              <a:solidFill>
                <a:schemeClr val="tx1"/>
              </a:solidFill>
            </a:endParaRPr>
          </a:p>
        </p:txBody>
      </p:sp>
      <p:sp>
        <p:nvSpPr>
          <p:cNvPr id="8" name="TextBox 7"/>
          <p:cNvSpPr txBox="1"/>
          <p:nvPr/>
        </p:nvSpPr>
        <p:spPr>
          <a:xfrm rot="2002398">
            <a:off x="-508627" y="528102"/>
            <a:ext cx="4766498" cy="1261884"/>
          </a:xfrm>
          <a:prstGeom prst="rect">
            <a:avLst/>
          </a:prstGeom>
          <a:noFill/>
        </p:spPr>
        <p:txBody>
          <a:bodyPr wrap="none" rtlCol="0">
            <a:spAutoFit/>
          </a:bodyPr>
          <a:lstStyle/>
          <a:p>
            <a:r>
              <a:rPr lang="en-GB" sz="2000" b="1" i="0" dirty="0" smtClean="0">
                <a:solidFill>
                  <a:srgbClr val="FF0000"/>
                </a:solidFill>
                <a:effectLst>
                  <a:outerShdw blurRad="38100" dist="38100" dir="2700000" algn="tl">
                    <a:srgbClr val="000000">
                      <a:alpha val="43137"/>
                    </a:srgbClr>
                  </a:outerShdw>
                </a:effectLst>
              </a:rPr>
              <a:t> </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Model Land</a:t>
            </a:r>
          </a:p>
          <a:p>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Potential Observables </a:t>
            </a:r>
            <a:r>
              <a:rPr lang="en-GB" sz="1200" i="0" dirty="0" smtClean="0">
                <a:solidFill>
                  <a:srgbClr val="FF0000"/>
                </a:solidFill>
                <a:effectLst>
                  <a:outerShdw blurRad="38100" dist="38100" dir="2700000" algn="tl">
                    <a:srgbClr val="000000">
                      <a:alpha val="43137"/>
                    </a:srgbClr>
                  </a:outerShdw>
                </a:effectLst>
              </a:rPr>
              <a:t>(tomorrow’s weather)</a:t>
            </a:r>
            <a:endParaRPr lang="en-GB" sz="2000" i="0" dirty="0" smtClean="0">
              <a:solidFill>
                <a:srgbClr val="FF0000"/>
              </a:solidFill>
              <a:effectLst>
                <a:outerShdw blurRad="38100" dist="38100" dir="2700000" algn="tl">
                  <a:srgbClr val="000000">
                    <a:alpha val="43137"/>
                  </a:srgbClr>
                </a:outerShdw>
              </a:effectLst>
            </a:endParaRPr>
          </a:p>
          <a:p>
            <a:r>
              <a:rPr lang="en-GB" sz="2800" b="1" i="0" dirty="0" smtClean="0">
                <a:solidFill>
                  <a:srgbClr val="FF0000"/>
                </a:solidFill>
                <a:effectLst>
                  <a:outerShdw blurRad="38100" dist="38100" dir="2700000" algn="tl">
                    <a:srgbClr val="000000">
                      <a:alpha val="43137"/>
                    </a:srgbClr>
                  </a:outerShdw>
                </a:effectLst>
              </a:rPr>
              <a:t>.</a:t>
            </a:r>
            <a:r>
              <a:rPr lang="en-GB" sz="2400" b="1" i="0" dirty="0" smtClean="0">
                <a:solidFill>
                  <a:srgbClr val="FF0000"/>
                </a:solidFill>
                <a:effectLst>
                  <a:outerShdw blurRad="38100" dist="38100" dir="2700000" algn="tl">
                    <a:srgbClr val="000000">
                      <a:alpha val="43137"/>
                    </a:srgbClr>
                  </a:outerShdw>
                </a:effectLst>
              </a:rPr>
              <a:t> </a:t>
            </a:r>
            <a:r>
              <a:rPr lang="en-GB" sz="2000" b="1" i="0" dirty="0" smtClean="0">
                <a:solidFill>
                  <a:srgbClr val="FF0000"/>
                </a:solidFill>
                <a:effectLst>
                  <a:outerShdw blurRad="38100" dist="38100" dir="2700000" algn="tl">
                    <a:srgbClr val="000000">
                      <a:alpha val="43137"/>
                    </a:srgbClr>
                  </a:outerShdw>
                </a:effectLst>
              </a:rPr>
              <a:t>     Sturdy Empirical Foundation</a:t>
            </a:r>
            <a:endParaRPr lang="en-GB" sz="2000" b="1" i="0" dirty="0">
              <a:solidFill>
                <a:srgbClr val="FF0000"/>
              </a:solidFill>
              <a:effectLst>
                <a:outerShdw blurRad="38100" dist="38100" dir="2700000" algn="tl">
                  <a:srgbClr val="000000">
                    <a:alpha val="43137"/>
                  </a:srgbClr>
                </a:outerShdw>
              </a:effectLst>
            </a:endParaRPr>
          </a:p>
        </p:txBody>
      </p:sp>
      <p:sp>
        <p:nvSpPr>
          <p:cNvPr id="15" name="Isosceles Triangle 14"/>
          <p:cNvSpPr/>
          <p:nvPr/>
        </p:nvSpPr>
        <p:spPr>
          <a:xfrm>
            <a:off x="971600" y="188640"/>
            <a:ext cx="6768752" cy="3960440"/>
          </a:xfrm>
          <a:prstGeom prst="triangle">
            <a:avLst>
              <a:gd name="adj" fmla="val 50403"/>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dirty="0" smtClean="0">
                <a:solidFill>
                  <a:srgbClr val="FF9900"/>
                </a:solidFill>
                <a:effectLst>
                  <a:outerShdw blurRad="38100" dist="38100" dir="2700000" algn="tl">
                    <a:srgbClr val="000000">
                      <a:alpha val="43137"/>
                    </a:srgbClr>
                  </a:outerShdw>
                </a:effectLst>
              </a:rPr>
              <a:t>Technology</a:t>
            </a: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a:p>
            <a:pPr algn="ctr"/>
            <a:endParaRPr lang="en-GB" sz="3600" b="1" i="0" dirty="0" smtClean="0">
              <a:solidFill>
                <a:srgbClr val="FF9900"/>
              </a:solidFill>
              <a:effectLst>
                <a:outerShdw blurRad="38100" dist="38100" dir="2700000" algn="tl">
                  <a:srgbClr val="000000">
                    <a:alpha val="43137"/>
                  </a:srgbClr>
                </a:outerShdw>
              </a:effectLst>
            </a:endParaRPr>
          </a:p>
          <a:p>
            <a:pPr algn="ctr"/>
            <a:endParaRPr lang="en-GB" sz="3600" b="1" i="0" dirty="0">
              <a:solidFill>
                <a:srgbClr val="FF9900"/>
              </a:solidFill>
              <a:effectLst>
                <a:outerShdw blurRad="38100" dist="38100" dir="2700000" algn="tl">
                  <a:srgbClr val="000000">
                    <a:alpha val="43137"/>
                  </a:srgbClr>
                </a:outerShdw>
              </a:effectLst>
            </a:endParaRPr>
          </a:p>
        </p:txBody>
      </p:sp>
      <p:sp>
        <p:nvSpPr>
          <p:cNvPr id="10" name="Oval 9"/>
          <p:cNvSpPr/>
          <p:nvPr/>
        </p:nvSpPr>
        <p:spPr>
          <a:xfrm>
            <a:off x="1331640" y="44624"/>
            <a:ext cx="6278488" cy="5904656"/>
          </a:xfrm>
          <a:prstGeom prst="ellipse">
            <a:avLst/>
          </a:prstGeom>
          <a:no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3220345">
            <a:off x="6814555" y="1380154"/>
            <a:ext cx="1617751" cy="307777"/>
          </a:xfrm>
          <a:prstGeom prst="rect">
            <a:avLst/>
          </a:prstGeom>
          <a:noFill/>
        </p:spPr>
        <p:txBody>
          <a:bodyPr wrap="none" rtlCol="0">
            <a:spAutoFit/>
          </a:bodyPr>
          <a:lstStyle/>
          <a:p>
            <a:r>
              <a:rPr lang="en-GB" sz="1400" b="1" i="0" dirty="0" smtClean="0">
                <a:solidFill>
                  <a:srgbClr val="0070C0"/>
                </a:solidFill>
              </a:rPr>
              <a:t>Here be Dragons</a:t>
            </a:r>
            <a:endParaRPr lang="en-GB" sz="1400" b="1" i="0" dirty="0">
              <a:solidFill>
                <a:srgbClr val="0070C0"/>
              </a:solidFill>
            </a:endParaRPr>
          </a:p>
        </p:txBody>
      </p:sp>
      <p:sp>
        <p:nvSpPr>
          <p:cNvPr id="18" name="TextBox 17"/>
          <p:cNvSpPr txBox="1"/>
          <p:nvPr/>
        </p:nvSpPr>
        <p:spPr>
          <a:xfrm>
            <a:off x="3645622" y="1349376"/>
            <a:ext cx="1492716" cy="369332"/>
          </a:xfrm>
          <a:prstGeom prst="rect">
            <a:avLst/>
          </a:prstGeom>
          <a:noFill/>
        </p:spPr>
        <p:txBody>
          <a:bodyPr wrap="none" rtlCol="0">
            <a:spAutoFit/>
          </a:bodyPr>
          <a:lstStyle/>
          <a:p>
            <a:r>
              <a:rPr lang="en-GB" dirty="0" smtClean="0">
                <a:solidFill>
                  <a:srgbClr val="00DA00"/>
                </a:solidFill>
              </a:rPr>
              <a:t>Mathematics</a:t>
            </a:r>
            <a:endParaRPr lang="en-GB" dirty="0">
              <a:solidFill>
                <a:srgbClr val="00DA00"/>
              </a:solidFill>
            </a:endParaRPr>
          </a:p>
        </p:txBody>
      </p:sp>
      <p:sp>
        <p:nvSpPr>
          <p:cNvPr id="16" name="TextBox 15"/>
          <p:cNvSpPr txBox="1"/>
          <p:nvPr/>
        </p:nvSpPr>
        <p:spPr>
          <a:xfrm>
            <a:off x="83556" y="5779422"/>
            <a:ext cx="8143033" cy="369332"/>
          </a:xfrm>
          <a:prstGeom prst="rect">
            <a:avLst/>
          </a:prstGeom>
          <a:noFill/>
          <a:ln w="25400">
            <a:solidFill>
              <a:schemeClr val="tx1"/>
            </a:solidFill>
          </a:ln>
        </p:spPr>
        <p:txBody>
          <a:bodyPr wrap="square" rtlCol="0">
            <a:spAutoFit/>
          </a:bodyPr>
          <a:lstStyle/>
          <a:p>
            <a:r>
              <a:rPr lang="en-GB" b="1" i="0" dirty="0" smtClean="0"/>
              <a:t>Can we move climate modelling for decision support this intersection?</a:t>
            </a:r>
            <a:endParaRPr lang="en-GB" b="1" i="0" dirty="0"/>
          </a:p>
        </p:txBody>
      </p:sp>
      <p:sp>
        <p:nvSpPr>
          <p:cNvPr id="17" name="Freeform 16"/>
          <p:cNvSpPr/>
          <p:nvPr/>
        </p:nvSpPr>
        <p:spPr>
          <a:xfrm>
            <a:off x="3360280" y="3881993"/>
            <a:ext cx="847082" cy="162684"/>
          </a:xfrm>
          <a:custGeom>
            <a:avLst/>
            <a:gdLst>
              <a:gd name="connsiteX0" fmla="*/ 0 w 847082"/>
              <a:gd name="connsiteY0" fmla="*/ 0 h 162684"/>
              <a:gd name="connsiteX1" fmla="*/ 847082 w 847082"/>
              <a:gd name="connsiteY1" fmla="*/ 0 h 162684"/>
              <a:gd name="connsiteX2" fmla="*/ 790984 w 847082"/>
              <a:gd name="connsiteY2" fmla="*/ 50488 h 162684"/>
              <a:gd name="connsiteX3" fmla="*/ 706837 w 847082"/>
              <a:gd name="connsiteY3" fmla="*/ 95367 h 162684"/>
              <a:gd name="connsiteX4" fmla="*/ 605860 w 847082"/>
              <a:gd name="connsiteY4" fmla="*/ 134635 h 162684"/>
              <a:gd name="connsiteX5" fmla="*/ 516103 w 847082"/>
              <a:gd name="connsiteY5" fmla="*/ 162684 h 162684"/>
              <a:gd name="connsiteX6" fmla="*/ 431956 w 847082"/>
              <a:gd name="connsiteY6" fmla="*/ 162684 h 162684"/>
              <a:gd name="connsiteX7" fmla="*/ 364638 w 847082"/>
              <a:gd name="connsiteY7" fmla="*/ 140245 h 162684"/>
              <a:gd name="connsiteX8" fmla="*/ 258051 w 847082"/>
              <a:gd name="connsiteY8" fmla="*/ 106586 h 162684"/>
              <a:gd name="connsiteX9" fmla="*/ 145855 w 847082"/>
              <a:gd name="connsiteY9" fmla="*/ 61708 h 162684"/>
              <a:gd name="connsiteX10" fmla="*/ 72927 w 847082"/>
              <a:gd name="connsiteY10" fmla="*/ 28049 h 16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082" h="162684">
                <a:moveTo>
                  <a:pt x="0" y="0"/>
                </a:moveTo>
                <a:lnTo>
                  <a:pt x="847082" y="0"/>
                </a:lnTo>
                <a:lnTo>
                  <a:pt x="790984" y="50488"/>
                </a:lnTo>
                <a:lnTo>
                  <a:pt x="706837" y="95367"/>
                </a:lnTo>
                <a:lnTo>
                  <a:pt x="605860" y="134635"/>
                </a:lnTo>
                <a:lnTo>
                  <a:pt x="516103" y="162684"/>
                </a:lnTo>
                <a:lnTo>
                  <a:pt x="431956" y="162684"/>
                </a:lnTo>
                <a:lnTo>
                  <a:pt x="364638" y="140245"/>
                </a:lnTo>
                <a:lnTo>
                  <a:pt x="258051" y="106586"/>
                </a:lnTo>
                <a:lnTo>
                  <a:pt x="145855" y="61708"/>
                </a:lnTo>
                <a:lnTo>
                  <a:pt x="72927" y="28049"/>
                </a:lnTo>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V="1">
            <a:off x="3712767" y="3933056"/>
            <a:ext cx="175157" cy="18722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3766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830388" y="2420938"/>
            <a:ext cx="7313612" cy="463550"/>
          </a:xfrm>
        </p:spPr>
        <p:txBody>
          <a:bodyPr/>
          <a:lstStyle/>
          <a:p>
            <a:pPr eaLnBrk="1" hangingPunct="1"/>
            <a:r>
              <a:rPr lang="en-GB" sz="10600" dirty="0" smtClean="0"/>
              <a:t>Thank you</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39772" flipH="1" flipV="1">
            <a:off x="1979613" y="2686635"/>
            <a:ext cx="5686425"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488" y="3767723"/>
            <a:ext cx="5427662"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5229200"/>
            <a:ext cx="4288353" cy="830997"/>
          </a:xfrm>
          <a:prstGeom prst="rect">
            <a:avLst/>
          </a:prstGeom>
          <a:solidFill>
            <a:schemeClr val="tx1">
              <a:lumMod val="65000"/>
              <a:lumOff val="35000"/>
            </a:schemeClr>
          </a:solidFill>
        </p:spPr>
        <p:txBody>
          <a:bodyPr wrap="none" rtlCol="0">
            <a:spAutoFit/>
          </a:bodyPr>
          <a:lstStyle/>
          <a:p>
            <a:r>
              <a:rPr lang="en-GB" sz="2400" b="1" i="0" dirty="0" smtClean="0">
                <a:solidFill>
                  <a:srgbClr val="FFFF00"/>
                </a:solidFill>
              </a:rPr>
              <a:t>        predictions are wrong</a:t>
            </a:r>
          </a:p>
          <a:p>
            <a:r>
              <a:rPr lang="en-GB" sz="2400" b="1" i="0" dirty="0">
                <a:solidFill>
                  <a:srgbClr val="FFFF00"/>
                </a:solidFill>
              </a:rPr>
              <a:t>s</a:t>
            </a:r>
            <a:r>
              <a:rPr lang="en-GB" sz="2400" b="1" i="0" dirty="0" smtClean="0">
                <a:solidFill>
                  <a:srgbClr val="FFFF00"/>
                </a:solidFill>
              </a:rPr>
              <a:t>orry for any inconvenience</a:t>
            </a:r>
            <a:endParaRPr lang="en-GB" sz="2400" b="1" i="0" dirty="0">
              <a:solidFill>
                <a:srgbClr val="FFFF00"/>
              </a:solidFill>
            </a:endParaRPr>
          </a:p>
        </p:txBody>
      </p:sp>
      <p:sp>
        <p:nvSpPr>
          <p:cNvPr id="3" name="TextBox 2"/>
          <p:cNvSpPr txBox="1"/>
          <p:nvPr/>
        </p:nvSpPr>
        <p:spPr>
          <a:xfrm>
            <a:off x="3059832" y="4743533"/>
            <a:ext cx="3121367" cy="369332"/>
          </a:xfrm>
          <a:prstGeom prst="rect">
            <a:avLst/>
          </a:prstGeom>
          <a:noFill/>
          <a:ln>
            <a:solidFill>
              <a:schemeClr val="tx1"/>
            </a:solidFill>
          </a:ln>
        </p:spPr>
        <p:txBody>
          <a:bodyPr wrap="none" rtlCol="0">
            <a:spAutoFit/>
          </a:bodyPr>
          <a:lstStyle/>
          <a:p>
            <a:r>
              <a:rPr lang="en-GB" dirty="0" smtClean="0"/>
              <a:t>From an Oxford Bus Shelter:</a:t>
            </a:r>
            <a:endParaRPr lang="en-GB" dirty="0"/>
          </a:p>
        </p:txBody>
      </p:sp>
    </p:spTree>
    <p:extLst>
      <p:ext uri="{BB962C8B-B14F-4D97-AF65-F5344CB8AC3E}">
        <p14:creationId xmlns:p14="http://schemas.microsoft.com/office/powerpoint/2010/main" val="16110643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988"/>
            <a:ext cx="5113338" cy="20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6933" name="Rectangle 5"/>
          <p:cNvSpPr>
            <a:spLocks noChangeArrowheads="1"/>
          </p:cNvSpPr>
          <p:nvPr/>
        </p:nvSpPr>
        <p:spPr bwMode="auto">
          <a:xfrm>
            <a:off x="1671638" y="1160463"/>
            <a:ext cx="274434"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smtClean="0">
                <a:latin typeface="Verdana" pitchFamily="34" charset="0"/>
              </a:rPr>
              <a:t> </a:t>
            </a:r>
            <a:endParaRPr lang="en-GB" sz="2000" dirty="0">
              <a:latin typeface="Verdana" pitchFamily="34" charset="0"/>
            </a:endParaRPr>
          </a:p>
        </p:txBody>
      </p:sp>
      <p:pic>
        <p:nvPicPr>
          <p:cNvPr id="6369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0"/>
            <a:ext cx="205105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765" y="1531813"/>
            <a:ext cx="9104235" cy="4632037"/>
          </a:xfrm>
          <a:prstGeom prst="rect">
            <a:avLst/>
          </a:prstGeom>
          <a:solidFill>
            <a:schemeClr val="bg1"/>
          </a:solidFill>
        </p:spPr>
        <p:txBody>
          <a:bodyPr wrap="square">
            <a:spAutoFit/>
          </a:bodyPr>
          <a:lstStyle/>
          <a:p>
            <a:r>
              <a:rPr lang="en-GB" sz="1200" i="0" dirty="0" smtClean="0"/>
              <a:t>L </a:t>
            </a:r>
            <a:r>
              <a:rPr lang="en-GB" sz="1200" i="0" dirty="0"/>
              <a:t>A Smith and D A </a:t>
            </a:r>
            <a:r>
              <a:rPr lang="en-GB" sz="1200" i="0" dirty="0" smtClean="0"/>
              <a:t>Stainforth (2012) </a:t>
            </a:r>
            <a:r>
              <a:rPr lang="en-GB" sz="1200" i="0" dirty="0">
                <a:hlinkClick r:id="rId4" tooltip="Stainforth&amp;Smith_Nature_correspondence"/>
              </a:rPr>
              <a:t>Clarify the limits of climate models</a:t>
            </a:r>
            <a:r>
              <a:rPr lang="en-GB" sz="1200" i="0" dirty="0"/>
              <a:t> in Nature Vol. </a:t>
            </a:r>
            <a:r>
              <a:rPr lang="en-GB" sz="1200" i="0" dirty="0" smtClean="0"/>
              <a:t>489</a:t>
            </a:r>
            <a:endParaRPr lang="en-GB" sz="1200" i="0" dirty="0" smtClean="0">
              <a:solidFill>
                <a:srgbClr val="FF0000"/>
              </a:solidFill>
            </a:endParaRPr>
          </a:p>
          <a:p>
            <a:endParaRPr lang="en-GB" sz="1200" b="1" i="0" dirty="0" smtClean="0">
              <a:solidFill>
                <a:srgbClr val="FF0000"/>
              </a:solidFill>
              <a:effectLst/>
            </a:endParaRPr>
          </a:p>
          <a:p>
            <a:r>
              <a:rPr lang="en-GB" sz="1200" b="1" i="0" dirty="0" smtClean="0">
                <a:solidFill>
                  <a:srgbClr val="FF0000"/>
                </a:solidFill>
                <a:effectLst/>
              </a:rPr>
              <a:t>Du, H. and Smith, L. A. (2012)</a:t>
            </a:r>
            <a:r>
              <a:rPr lang="en-GB" sz="1200" i="0" dirty="0" smtClean="0">
                <a:effectLst/>
              </a:rPr>
              <a:t> </a:t>
            </a:r>
            <a:r>
              <a:rPr lang="en-GB" sz="1200" i="0" dirty="0" smtClean="0">
                <a:effectLst/>
                <a:hlinkClick r:id="rId5" tooltip="Du&amp;Smith_PhysicsReviewE_016213_2012"/>
              </a:rPr>
              <a:t>Parameter estimation using ignorance</a:t>
            </a:r>
            <a:r>
              <a:rPr lang="en-GB" sz="1200" i="0" dirty="0" smtClean="0">
                <a:effectLst/>
              </a:rPr>
              <a:t> </a:t>
            </a:r>
            <a:r>
              <a:rPr lang="en-GB" sz="1200" b="1" i="0" dirty="0">
                <a:solidFill>
                  <a:srgbClr val="FF0000"/>
                </a:solidFill>
              </a:rPr>
              <a:t>Physical Review E 86, </a:t>
            </a:r>
            <a:r>
              <a:rPr lang="en-GB" sz="1200" b="1" i="0" dirty="0" smtClean="0">
                <a:solidFill>
                  <a:srgbClr val="FF0000"/>
                </a:solidFill>
              </a:rPr>
              <a:t>016213</a:t>
            </a:r>
          </a:p>
          <a:p>
            <a:r>
              <a:rPr lang="en-GB" sz="1200" b="1" i="0" dirty="0" err="1">
                <a:solidFill>
                  <a:srgbClr val="FF0000"/>
                </a:solidFill>
              </a:rPr>
              <a:t>Bröcker</a:t>
            </a:r>
            <a:r>
              <a:rPr lang="en-GB" sz="1200" b="1" i="0" dirty="0">
                <a:solidFill>
                  <a:srgbClr val="FF0000"/>
                </a:solidFill>
              </a:rPr>
              <a:t>, J. and Smith, L. A. (2008) </a:t>
            </a:r>
            <a:r>
              <a:rPr lang="en-GB" sz="1200" i="0" dirty="0">
                <a:hlinkClick r:id="rId6" tooltip="From Ensemble Forecasts to Predictive Distribution Functions"/>
              </a:rPr>
              <a:t>From Ensemble Forecasts to Predictive Distribution Functions</a:t>
            </a:r>
            <a:r>
              <a:rPr lang="en-GB" sz="1200" i="0" dirty="0"/>
              <a:t> </a:t>
            </a:r>
            <a:r>
              <a:rPr lang="en-GB" sz="1200" b="1" i="0" dirty="0" err="1">
                <a:solidFill>
                  <a:srgbClr val="FF0000"/>
                </a:solidFill>
              </a:rPr>
              <a:t>Tellus</a:t>
            </a:r>
            <a:r>
              <a:rPr lang="en-GB" sz="1200" b="1" i="0" dirty="0">
                <a:solidFill>
                  <a:srgbClr val="FF0000"/>
                </a:solidFill>
              </a:rPr>
              <a:t> A 60(4): 663</a:t>
            </a:r>
          </a:p>
          <a:p>
            <a:endParaRPr lang="en-GB" sz="1000" i="0" dirty="0" smtClean="0"/>
          </a:p>
          <a:p>
            <a:r>
              <a:rPr lang="en-GB" sz="1200" i="0" dirty="0" smtClean="0"/>
              <a:t>D </a:t>
            </a:r>
            <a:r>
              <a:rPr lang="en-GB" sz="1200" i="0" dirty="0"/>
              <a:t>J </a:t>
            </a:r>
            <a:r>
              <a:rPr lang="en-GB" sz="1200" i="0" dirty="0" err="1"/>
              <a:t>Rowlands</a:t>
            </a:r>
            <a:r>
              <a:rPr lang="en-GB" sz="1200" i="0" dirty="0"/>
              <a:t>, </a:t>
            </a:r>
            <a:r>
              <a:rPr lang="en-GB" sz="1200" i="0" dirty="0" smtClean="0"/>
              <a:t>et al (</a:t>
            </a:r>
            <a:r>
              <a:rPr lang="en-GB" sz="1200" i="0" dirty="0"/>
              <a:t>2012)</a:t>
            </a:r>
            <a:r>
              <a:rPr lang="en-GB" sz="1200" i="0" dirty="0">
                <a:hlinkClick r:id="rId7"/>
              </a:rPr>
              <a:t> Broad range of 2050 warming from an observationally constrained large climate model ensemble</a:t>
            </a:r>
            <a:r>
              <a:rPr lang="en-GB" sz="1200" i="0" dirty="0"/>
              <a:t>. Nature </a:t>
            </a:r>
            <a:r>
              <a:rPr lang="en-GB" sz="1200" i="0" dirty="0" smtClean="0"/>
              <a:t>Geoscience</a:t>
            </a:r>
            <a:endParaRPr lang="en-GB" sz="1200" i="0" dirty="0"/>
          </a:p>
          <a:p>
            <a:r>
              <a:rPr lang="en-GB" sz="1200" i="0" dirty="0" smtClean="0"/>
              <a:t>K </a:t>
            </a:r>
            <a:r>
              <a:rPr lang="en-GB" sz="1200" i="0" dirty="0"/>
              <a:t>Bevan, W </a:t>
            </a:r>
            <a:r>
              <a:rPr lang="en-GB" sz="1200" i="0" dirty="0" err="1"/>
              <a:t>Buytaert</a:t>
            </a:r>
            <a:r>
              <a:rPr lang="en-GB" sz="1200" i="0" dirty="0"/>
              <a:t> &amp; L A Smith (2012) On virtual observatories and modelled realities  </a:t>
            </a:r>
            <a:r>
              <a:rPr lang="en-GB" sz="1200" i="0" dirty="0" err="1"/>
              <a:t>Hydrol</a:t>
            </a:r>
            <a:r>
              <a:rPr lang="en-GB" sz="1200" i="0" dirty="0"/>
              <a:t>. Process., 26: 1905–1908 </a:t>
            </a:r>
            <a:endParaRPr lang="en-GB" sz="1200" i="0" dirty="0" smtClean="0"/>
          </a:p>
          <a:p>
            <a:endParaRPr lang="en-GB" sz="800" i="0" dirty="0"/>
          </a:p>
          <a:p>
            <a:r>
              <a:rPr lang="en-GB" sz="1200" b="1" i="0" dirty="0" smtClean="0">
                <a:solidFill>
                  <a:srgbClr val="FF0000"/>
                </a:solidFill>
              </a:rPr>
              <a:t>Smith</a:t>
            </a:r>
            <a:r>
              <a:rPr lang="en-GB" sz="1200" b="1" i="0" dirty="0">
                <a:solidFill>
                  <a:srgbClr val="FF0000"/>
                </a:solidFill>
              </a:rPr>
              <a:t>, LA and Stern, N (2011) </a:t>
            </a:r>
            <a:r>
              <a:rPr lang="en-GB" sz="1200" b="1" i="0" dirty="0">
                <a:solidFill>
                  <a:srgbClr val="FF0000"/>
                </a:solidFill>
                <a:hlinkClick r:id="rId8" tooltip="Uncertainty in science and its role in climate policy"/>
              </a:rPr>
              <a:t>Uncertainty in science and its role in climate policy</a:t>
            </a:r>
            <a:r>
              <a:rPr lang="en-GB" sz="1200" b="1" i="0" dirty="0">
                <a:solidFill>
                  <a:srgbClr val="FF0000"/>
                </a:solidFill>
              </a:rPr>
              <a:t> Phil. Trans. R. Soc. A (2011), 369, 1-24 </a:t>
            </a:r>
            <a:endParaRPr lang="en-GB" sz="1200" b="1" i="0" dirty="0" smtClean="0">
              <a:solidFill>
                <a:srgbClr val="FF0000"/>
              </a:solidFill>
            </a:endParaRPr>
          </a:p>
          <a:p>
            <a:endParaRPr lang="en-GB" sz="1000" i="0" dirty="0" smtClean="0"/>
          </a:p>
          <a:p>
            <a:r>
              <a:rPr lang="en-GB" sz="1200" i="0" dirty="0" smtClean="0"/>
              <a:t>R </a:t>
            </a:r>
            <a:r>
              <a:rPr lang="en-GB" sz="1200" i="0" dirty="0" err="1"/>
              <a:t>Hagedorn</a:t>
            </a:r>
            <a:r>
              <a:rPr lang="en-GB" sz="1200" i="0" dirty="0"/>
              <a:t> and LA Smith (2009) </a:t>
            </a:r>
            <a:r>
              <a:rPr lang="en-GB" sz="1200" i="0" dirty="0">
                <a:hlinkClick r:id="rId9" tooltip="Communicating the value of probabilistic forecasts with weather roulette"/>
              </a:rPr>
              <a:t>Communicating the value of probabilistic forecasts with weather roulette</a:t>
            </a:r>
            <a:r>
              <a:rPr lang="en-GB" sz="1200" i="0" dirty="0"/>
              <a:t>. </a:t>
            </a:r>
            <a:r>
              <a:rPr lang="en-GB" sz="1200" i="0" dirty="0" err="1" smtClean="0"/>
              <a:t>MeteoRl</a:t>
            </a:r>
            <a:r>
              <a:rPr lang="en-GB" sz="1200" i="0" dirty="0" smtClean="0"/>
              <a:t> App </a:t>
            </a:r>
            <a:r>
              <a:rPr lang="en-GB" sz="1200" i="0" dirty="0"/>
              <a:t>16 (2): </a:t>
            </a:r>
            <a:r>
              <a:rPr lang="en-GB" sz="1200" i="0" dirty="0" smtClean="0"/>
              <a:t>143</a:t>
            </a:r>
            <a:endParaRPr lang="en-GB" sz="1200" i="0" dirty="0"/>
          </a:p>
          <a:p>
            <a:r>
              <a:rPr lang="en-GB" sz="1200" i="0" dirty="0" smtClean="0"/>
              <a:t>K </a:t>
            </a:r>
            <a:r>
              <a:rPr lang="en-GB" sz="1200" i="0" dirty="0"/>
              <a:t>Judd, CA Reynolds, LA Smith &amp; TE </a:t>
            </a:r>
            <a:r>
              <a:rPr lang="en-GB" sz="1200" i="0" dirty="0" err="1"/>
              <a:t>Rosmond</a:t>
            </a:r>
            <a:r>
              <a:rPr lang="en-GB" sz="1200" i="0" dirty="0"/>
              <a:t> (2008) </a:t>
            </a:r>
            <a:r>
              <a:rPr lang="en-GB" sz="1200" i="0" dirty="0">
                <a:hlinkClick r:id="rId10" tooltip="The Geometry of Model Error (DRAFT)"/>
              </a:rPr>
              <a:t>The Geometry of Model </a:t>
            </a:r>
            <a:r>
              <a:rPr lang="en-GB" sz="1200" i="0" dirty="0" smtClean="0">
                <a:hlinkClick r:id="rId10" tooltip="The Geometry of Model Error (DRAFT)"/>
              </a:rPr>
              <a:t>Error</a:t>
            </a:r>
            <a:r>
              <a:rPr lang="en-GB" sz="1200" i="0" dirty="0" smtClean="0"/>
              <a:t>. J </a:t>
            </a:r>
            <a:r>
              <a:rPr lang="en-GB" sz="1200" i="0" dirty="0"/>
              <a:t>of </a:t>
            </a:r>
            <a:r>
              <a:rPr lang="en-GB" sz="1200" i="0" dirty="0" err="1" smtClean="0"/>
              <a:t>Atmos</a:t>
            </a:r>
            <a:r>
              <a:rPr lang="en-GB" sz="1200" i="0" dirty="0" smtClean="0"/>
              <a:t> </a:t>
            </a:r>
            <a:r>
              <a:rPr lang="en-GB" sz="1200" i="0" dirty="0" err="1" smtClean="0"/>
              <a:t>Sci</a:t>
            </a:r>
            <a:r>
              <a:rPr lang="en-GB" sz="1200" i="0" dirty="0" smtClean="0"/>
              <a:t> </a:t>
            </a:r>
            <a:r>
              <a:rPr lang="en-GB" sz="1200" i="0" dirty="0"/>
              <a:t>65 (6), 1749-1772. </a:t>
            </a:r>
            <a:r>
              <a:rPr lang="en-GB" sz="1200" i="0" dirty="0">
                <a:hlinkClick r:id="rId11" tooltip="Abstract"/>
              </a:rPr>
              <a:t>Abstract</a:t>
            </a:r>
            <a:r>
              <a:rPr lang="en-GB" sz="1200" i="0" dirty="0"/>
              <a:t> </a:t>
            </a:r>
          </a:p>
          <a:p>
            <a:r>
              <a:rPr lang="en-GB" sz="1200" i="0" dirty="0" smtClean="0"/>
              <a:t>DA </a:t>
            </a:r>
            <a:r>
              <a:rPr lang="en-GB" sz="1200" i="0" dirty="0" err="1"/>
              <a:t>Stainforth</a:t>
            </a:r>
            <a:r>
              <a:rPr lang="en-GB" sz="1200" i="0" dirty="0"/>
              <a:t>, MR Allen, ER </a:t>
            </a:r>
            <a:r>
              <a:rPr lang="en-GB" sz="1200" i="0" dirty="0" err="1"/>
              <a:t>Tredger</a:t>
            </a:r>
            <a:r>
              <a:rPr lang="en-GB" sz="1200" i="0" dirty="0"/>
              <a:t> &amp; LA Smith (2007) </a:t>
            </a:r>
            <a:r>
              <a:rPr lang="en-GB" sz="1200" i="0" dirty="0">
                <a:hlinkClick r:id="rId12" tooltip="Confidence uncertainty and relevance"/>
              </a:rPr>
              <a:t>Confidence, uncertainty and decision-support relevance in climate predictions</a:t>
            </a:r>
            <a:r>
              <a:rPr lang="en-GB" sz="1200" i="0" dirty="0"/>
              <a:t>, Phil. Trans. R. Soc. A, 365, 2145-2161. </a:t>
            </a:r>
            <a:r>
              <a:rPr lang="en-GB" sz="1200" i="0" dirty="0">
                <a:hlinkClick r:id="rId13" tooltip="Confidence abstract"/>
              </a:rPr>
              <a:t>Abstract</a:t>
            </a:r>
            <a:r>
              <a:rPr lang="en-GB" sz="1200" i="0" dirty="0"/>
              <a:t> </a:t>
            </a:r>
          </a:p>
          <a:p>
            <a:endParaRPr lang="en-GB" sz="1000" b="1" i="0" dirty="0" smtClean="0">
              <a:solidFill>
                <a:srgbClr val="FF0000"/>
              </a:solidFill>
            </a:endParaRPr>
          </a:p>
          <a:p>
            <a:r>
              <a:rPr lang="en-GB" sz="1200" b="1" i="0" dirty="0" smtClean="0">
                <a:solidFill>
                  <a:srgbClr val="FF0000"/>
                </a:solidFill>
              </a:rPr>
              <a:t>LA </a:t>
            </a:r>
            <a:r>
              <a:rPr lang="en-GB" sz="1200" b="1" i="0" dirty="0">
                <a:solidFill>
                  <a:srgbClr val="FF0000"/>
                </a:solidFill>
              </a:rPr>
              <a:t>Smith (2006) Predictability past predictability present</a:t>
            </a:r>
            <a:r>
              <a:rPr lang="en-GB" sz="1200" i="0" dirty="0"/>
              <a:t>. Chapter 9 of Predictability of Weather and Climate </a:t>
            </a:r>
            <a:endParaRPr lang="en-GB" sz="1200" i="0" dirty="0" smtClean="0"/>
          </a:p>
          <a:p>
            <a:r>
              <a:rPr lang="en-GB" sz="1200" i="0" dirty="0" smtClean="0"/>
              <a:t>(</a:t>
            </a:r>
            <a:r>
              <a:rPr lang="en-GB" sz="1200" i="0" dirty="0" err="1"/>
              <a:t>eds</a:t>
            </a:r>
            <a:r>
              <a:rPr lang="en-GB" sz="1200" i="0" dirty="0"/>
              <a:t> T. Palmer and R </a:t>
            </a:r>
            <a:r>
              <a:rPr lang="en-GB" sz="1200" i="0" dirty="0" err="1"/>
              <a:t>Hagedorn</a:t>
            </a:r>
            <a:r>
              <a:rPr lang="en-GB" sz="1200" i="0" dirty="0"/>
              <a:t>). Cambridge, UK. Cambridge University Press. </a:t>
            </a:r>
          </a:p>
          <a:p>
            <a:endParaRPr lang="en-GB" sz="500" i="0" dirty="0" smtClean="0"/>
          </a:p>
          <a:p>
            <a:r>
              <a:rPr lang="en-GB" sz="1200" b="1" i="0" dirty="0" smtClean="0">
                <a:solidFill>
                  <a:srgbClr val="FF0000"/>
                </a:solidFill>
              </a:rPr>
              <a:t>LA Smith, (2002) </a:t>
            </a:r>
            <a:r>
              <a:rPr lang="en-GB" sz="1200" b="1" i="0" dirty="0" smtClean="0">
                <a:solidFill>
                  <a:srgbClr val="FF0000"/>
                </a:solidFill>
                <a:hlinkClick r:id="rId14" tooltip="LA-Smith,-(2002)-What-Might-We-Learn-from-Climate-Forecasts"/>
              </a:rPr>
              <a:t>What Might We Learn from Climate Forecasts?</a:t>
            </a:r>
            <a:r>
              <a:rPr lang="en-GB" sz="1200" b="1" i="0" dirty="0" smtClean="0">
                <a:solidFill>
                  <a:srgbClr val="FF0000"/>
                </a:solidFill>
              </a:rPr>
              <a:t> Proc. National Acad. Sci. USA 4 (99): 2487-2492. </a:t>
            </a:r>
            <a:r>
              <a:rPr lang="en-GB" sz="1200" b="1" i="0" dirty="0" smtClean="0">
                <a:solidFill>
                  <a:srgbClr val="FF0000"/>
                </a:solidFill>
                <a:hlinkClick r:id="rId15" tooltip="Abstract"/>
              </a:rPr>
              <a:t>Abstract</a:t>
            </a:r>
            <a:r>
              <a:rPr lang="en-GB" sz="1200" b="1" i="0" dirty="0" smtClean="0">
                <a:solidFill>
                  <a:srgbClr val="FF0000"/>
                </a:solidFill>
              </a:rPr>
              <a:t> </a:t>
            </a:r>
            <a:endParaRPr lang="en-GB" sz="600" b="1" i="0" dirty="0" smtClean="0">
              <a:solidFill>
                <a:srgbClr val="FF0000"/>
              </a:solidFill>
            </a:endParaRPr>
          </a:p>
          <a:p>
            <a:endParaRPr lang="en-GB" sz="500" b="1" i="0" dirty="0" smtClean="0">
              <a:solidFill>
                <a:srgbClr val="FF0000"/>
              </a:solidFill>
            </a:endParaRPr>
          </a:p>
          <a:p>
            <a:r>
              <a:rPr lang="en-GB" sz="1200" i="0" dirty="0" smtClean="0"/>
              <a:t>D </a:t>
            </a:r>
            <a:r>
              <a:rPr lang="en-GB" sz="1200" i="0" dirty="0" err="1"/>
              <a:t>Orrell</a:t>
            </a:r>
            <a:r>
              <a:rPr lang="en-GB" sz="1200" i="0" dirty="0"/>
              <a:t>, LA Smith, T Palmer &amp; J </a:t>
            </a:r>
            <a:r>
              <a:rPr lang="en-GB" sz="1200" i="0" dirty="0" err="1"/>
              <a:t>Barkmeijer</a:t>
            </a:r>
            <a:r>
              <a:rPr lang="en-GB" sz="1200" i="0" dirty="0"/>
              <a:t> (2001) </a:t>
            </a:r>
            <a:r>
              <a:rPr lang="en-GB" sz="1200" i="0" dirty="0">
                <a:hlinkClick r:id="rId16" tooltip="Model Error in Weather Forecasting"/>
              </a:rPr>
              <a:t>Model Error in Weather Forecasting</a:t>
            </a:r>
            <a:r>
              <a:rPr lang="en-GB" sz="1200" i="0" dirty="0"/>
              <a:t>, Nonlinear Processes in Geophysics 8: </a:t>
            </a:r>
            <a:r>
              <a:rPr lang="en-GB" sz="1200" i="0" dirty="0" smtClean="0"/>
              <a:t>357</a:t>
            </a:r>
          </a:p>
          <a:p>
            <a:r>
              <a:rPr lang="en-GB" sz="1200" i="0" dirty="0" smtClean="0"/>
              <a:t>LA </a:t>
            </a:r>
            <a:r>
              <a:rPr lang="en-GB" sz="1200" i="0" dirty="0"/>
              <a:t>Smith (2000) </a:t>
            </a:r>
            <a:r>
              <a:rPr lang="en-GB" sz="1200" i="0" dirty="0">
                <a:hlinkClick r:id="rId17" tooltip="Disentangling Uncertainty and Error: On the Predictability of Nonlinear Systems"/>
              </a:rPr>
              <a:t>'Disentangling Uncertainty and Error: On the Predictability of Nonlinear Systems'</a:t>
            </a:r>
            <a:r>
              <a:rPr lang="en-GB" sz="1200" i="0" dirty="0"/>
              <a:t> </a:t>
            </a:r>
            <a:r>
              <a:rPr lang="en-GB" sz="1200" i="0" dirty="0" smtClean="0"/>
              <a:t> </a:t>
            </a:r>
            <a:r>
              <a:rPr lang="en-GB" sz="1200" i="0" dirty="0"/>
              <a:t>in Nonlinear Dynamics and Statistics, ed. Alistair I </a:t>
            </a:r>
            <a:r>
              <a:rPr lang="en-GB" sz="1200" i="0" dirty="0" err="1"/>
              <a:t>Mees</a:t>
            </a:r>
            <a:r>
              <a:rPr lang="en-GB" sz="1200" i="0" dirty="0"/>
              <a:t>, Boston: </a:t>
            </a:r>
            <a:r>
              <a:rPr lang="en-GB" sz="1200" i="0" dirty="0" err="1"/>
              <a:t>Birkhauser</a:t>
            </a:r>
            <a:r>
              <a:rPr lang="en-GB" sz="1200" i="0" dirty="0"/>
              <a:t>, 31-64. </a:t>
            </a:r>
            <a:r>
              <a:rPr lang="en-GB" sz="1200" i="0" dirty="0">
                <a:hlinkClick r:id="rId18" tooltip="Abstract"/>
              </a:rPr>
              <a:t>Abstract</a:t>
            </a:r>
            <a:r>
              <a:rPr lang="en-GB" sz="1200" i="0" dirty="0"/>
              <a:t> </a:t>
            </a:r>
          </a:p>
          <a:p>
            <a:r>
              <a:rPr lang="en-GB" sz="1200" i="0" dirty="0" smtClean="0"/>
              <a:t>LA </a:t>
            </a:r>
            <a:r>
              <a:rPr lang="en-GB" sz="1200" i="0" dirty="0"/>
              <a:t>Smith, C </a:t>
            </a:r>
            <a:r>
              <a:rPr lang="en-GB" sz="1200" i="0" dirty="0" err="1"/>
              <a:t>Ziehmann</a:t>
            </a:r>
            <a:r>
              <a:rPr lang="en-GB" sz="1200" i="0" dirty="0"/>
              <a:t> &amp; K </a:t>
            </a:r>
            <a:r>
              <a:rPr lang="en-GB" sz="1200" i="0" dirty="0" err="1"/>
              <a:t>Fraedrich</a:t>
            </a:r>
            <a:r>
              <a:rPr lang="en-GB" sz="1200" i="0" dirty="0"/>
              <a:t> (1999) </a:t>
            </a:r>
            <a:r>
              <a:rPr lang="en-GB" sz="1200" i="0" dirty="0">
                <a:hlinkClick r:id="rId19" tooltip="Uncertainty Dynamics and Predictability in Chaotic Systems"/>
              </a:rPr>
              <a:t>Uncertainty Dynamics and Predictability in Chaotic Systems</a:t>
            </a:r>
            <a:r>
              <a:rPr lang="en-GB" sz="1200" i="0" dirty="0"/>
              <a:t>, Quart. J. Royal Meteorological Soc. 125: 2855-2886.  </a:t>
            </a:r>
            <a:endParaRPr lang="en-GB" sz="1200" i="0" dirty="0">
              <a:effectLst/>
            </a:endParaRPr>
          </a:p>
        </p:txBody>
      </p:sp>
      <p:sp>
        <p:nvSpPr>
          <p:cNvPr id="2" name="Rectangle 1"/>
          <p:cNvSpPr/>
          <p:nvPr/>
        </p:nvSpPr>
        <p:spPr>
          <a:xfrm>
            <a:off x="1115616" y="1268760"/>
            <a:ext cx="8064896" cy="338554"/>
          </a:xfrm>
          <a:prstGeom prst="rect">
            <a:avLst/>
          </a:prstGeom>
        </p:spPr>
        <p:txBody>
          <a:bodyPr wrap="square">
            <a:spAutoFit/>
          </a:bodyPr>
          <a:lstStyle/>
          <a:p>
            <a:r>
              <a:rPr lang="en-GB" sz="1600" b="1" dirty="0" smtClean="0">
                <a:hlinkClick r:id="rId20"/>
              </a:rPr>
              <a:t>www2.lse.ac.uk/CATS/Publications/Leonard Smith Publications.aspx</a:t>
            </a:r>
            <a:r>
              <a:rPr lang="en-GB" sz="1600" b="1" dirty="0" smtClean="0"/>
              <a:t> </a:t>
            </a:r>
            <a:endParaRPr lang="en-GB" sz="1600" b="1" dirty="0"/>
          </a:p>
        </p:txBody>
      </p:sp>
      <p:pic>
        <p:nvPicPr>
          <p:cNvPr id="38914"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03492" y="39643"/>
            <a:ext cx="1305012" cy="209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0130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830388" y="3789363"/>
            <a:ext cx="7313612" cy="463550"/>
          </a:xfrm>
        </p:spPr>
        <p:txBody>
          <a:bodyPr/>
          <a:lstStyle/>
          <a:p>
            <a:pPr eaLnBrk="1" hangingPunct="1"/>
            <a:r>
              <a:rPr lang="en-GB" sz="18900" smtClean="0"/>
              <a:t>END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789040"/>
            <a:ext cx="4932040" cy="277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3523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347788"/>
            <a:ext cx="7448550"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Text Box 3"/>
          <p:cNvSpPr txBox="1">
            <a:spLocks noChangeArrowheads="1"/>
          </p:cNvSpPr>
          <p:nvPr/>
        </p:nvSpPr>
        <p:spPr bwMode="auto">
          <a:xfrm>
            <a:off x="6011863" y="5500688"/>
            <a:ext cx="1506537"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i="0">
                <a:solidFill>
                  <a:srgbClr val="FF0000"/>
                </a:solidFill>
                <a:latin typeface="Verdana" pitchFamily="34" charset="0"/>
              </a:rPr>
              <a:t>Fitzroy, 1862</a:t>
            </a:r>
          </a:p>
        </p:txBody>
      </p:sp>
      <p:sp>
        <p:nvSpPr>
          <p:cNvPr id="67588" name="Rectangle 4"/>
          <p:cNvSpPr>
            <a:spLocks noChangeArrowheads="1"/>
          </p:cNvSpPr>
          <p:nvPr/>
        </p:nvSpPr>
        <p:spPr bwMode="auto">
          <a:xfrm>
            <a:off x="971550" y="5445125"/>
            <a:ext cx="5040313"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0">
              <a:solidFill>
                <a:srgbClr val="000000"/>
              </a:solidFill>
              <a:latin typeface="Arial" charset="0"/>
            </a:endParaRPr>
          </a:p>
        </p:txBody>
      </p:sp>
      <p:sp>
        <p:nvSpPr>
          <p:cNvPr id="67589" name="Line 5"/>
          <p:cNvSpPr>
            <a:spLocks noChangeShapeType="1"/>
          </p:cNvSpPr>
          <p:nvPr/>
        </p:nvSpPr>
        <p:spPr bwMode="auto">
          <a:xfrm>
            <a:off x="3132138" y="5516563"/>
            <a:ext cx="44640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i="0">
              <a:solidFill>
                <a:srgbClr val="000000"/>
              </a:solidFill>
              <a:latin typeface="Arial" charset="0"/>
            </a:endParaRPr>
          </a:p>
        </p:txBody>
      </p:sp>
    </p:spTree>
    <p:extLst>
      <p:ext uri="{BB962C8B-B14F-4D97-AF65-F5344CB8AC3E}">
        <p14:creationId xmlns:p14="http://schemas.microsoft.com/office/powerpoint/2010/main" val="1904287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51521" y="404813"/>
            <a:ext cx="889248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smtClean="0">
                <a:solidFill>
                  <a:srgbClr val="FF0000"/>
                </a:solidFill>
              </a:rPr>
              <a:t>Physical Probability and My Subjective Probability</a:t>
            </a:r>
            <a:endParaRPr lang="en-GB" sz="2800" b="1" i="0" dirty="0">
              <a:solidFill>
                <a:srgbClr val="FF0000"/>
              </a:solidFill>
            </a:endParaRPr>
          </a:p>
        </p:txBody>
      </p:sp>
      <p:sp>
        <p:nvSpPr>
          <p:cNvPr id="2" name="TextBox 1"/>
          <p:cNvSpPr txBox="1"/>
          <p:nvPr/>
        </p:nvSpPr>
        <p:spPr>
          <a:xfrm>
            <a:off x="251520" y="1052736"/>
            <a:ext cx="8892480" cy="646331"/>
          </a:xfrm>
          <a:prstGeom prst="rect">
            <a:avLst/>
          </a:prstGeom>
          <a:noFill/>
        </p:spPr>
        <p:txBody>
          <a:bodyPr wrap="square" rtlCol="0">
            <a:spAutoFit/>
          </a:bodyPr>
          <a:lstStyle/>
          <a:p>
            <a:endParaRPr lang="en-GB" dirty="0">
              <a:solidFill>
                <a:srgbClr val="000000"/>
              </a:solidFill>
            </a:endParaRPr>
          </a:p>
          <a:p>
            <a:endParaRPr lang="en-GB" dirty="0">
              <a:solidFill>
                <a:srgbClr val="000000"/>
              </a:solidFill>
            </a:endParaRPr>
          </a:p>
        </p:txBody>
      </p:sp>
      <p:sp>
        <p:nvSpPr>
          <p:cNvPr id="6" name="TextBox 5"/>
          <p:cNvSpPr txBox="1"/>
          <p:nvPr/>
        </p:nvSpPr>
        <p:spPr>
          <a:xfrm>
            <a:off x="251520" y="1255980"/>
            <a:ext cx="8892480" cy="2893100"/>
          </a:xfrm>
          <a:prstGeom prst="rect">
            <a:avLst/>
          </a:prstGeom>
          <a:noFill/>
        </p:spPr>
        <p:txBody>
          <a:bodyPr wrap="square" rtlCol="0">
            <a:spAutoFit/>
          </a:bodyPr>
          <a:lstStyle/>
          <a:p>
            <a:r>
              <a:rPr lang="en-GB" sz="2000" i="0" dirty="0" smtClean="0">
                <a:solidFill>
                  <a:srgbClr val="000000"/>
                </a:solidFill>
              </a:rPr>
              <a:t>“Whether </a:t>
            </a:r>
            <a:r>
              <a:rPr lang="en-GB" sz="2000" i="0" dirty="0">
                <a:solidFill>
                  <a:srgbClr val="000000"/>
                </a:solidFill>
              </a:rPr>
              <a:t>or not physical probability </a:t>
            </a:r>
            <a:r>
              <a:rPr lang="en-GB" sz="2000" i="0" dirty="0" smtClean="0">
                <a:solidFill>
                  <a:srgbClr val="000000"/>
                </a:solidFill>
              </a:rPr>
              <a:t>actually exists, </a:t>
            </a:r>
            <a:r>
              <a:rPr lang="en-GB" sz="2000" i="0" dirty="0">
                <a:solidFill>
                  <a:srgbClr val="000000"/>
                </a:solidFill>
              </a:rPr>
              <a:t>it is often convenient to </a:t>
            </a:r>
            <a:r>
              <a:rPr lang="en-GB" sz="2000" i="0" dirty="0" smtClean="0">
                <a:solidFill>
                  <a:srgbClr val="000000"/>
                </a:solidFill>
              </a:rPr>
              <a:t>speak </a:t>
            </a:r>
            <a:r>
              <a:rPr lang="en-GB" sz="2000" i="0" dirty="0">
                <a:solidFill>
                  <a:srgbClr val="000000"/>
                </a:solidFill>
              </a:rPr>
              <a:t>as if </a:t>
            </a:r>
            <a:r>
              <a:rPr lang="en-GB" sz="2000" i="0" dirty="0" smtClean="0">
                <a:solidFill>
                  <a:srgbClr val="000000"/>
                </a:solidFill>
              </a:rPr>
              <a:t>did.”                                                                               I.J. Good</a:t>
            </a:r>
            <a:endParaRPr lang="en-GB" sz="2000" i="0" dirty="0">
              <a:solidFill>
                <a:srgbClr val="000000"/>
              </a:solidFill>
            </a:endParaRPr>
          </a:p>
          <a:p>
            <a:endParaRPr lang="en-GB" sz="1100" i="0" dirty="0" smtClean="0">
              <a:solidFill>
                <a:srgbClr val="000000"/>
              </a:solidFill>
            </a:endParaRPr>
          </a:p>
          <a:p>
            <a:endParaRPr lang="en-GB" sz="1100" i="0" dirty="0">
              <a:solidFill>
                <a:srgbClr val="000000"/>
              </a:solidFill>
            </a:endParaRPr>
          </a:p>
          <a:p>
            <a:r>
              <a:rPr lang="en-GB" sz="2000" i="0" dirty="0" smtClean="0">
                <a:solidFill>
                  <a:srgbClr val="000000"/>
                </a:solidFill>
              </a:rPr>
              <a:t>“Physical </a:t>
            </a:r>
            <a:r>
              <a:rPr lang="en-GB" sz="2000" i="0" dirty="0">
                <a:solidFill>
                  <a:srgbClr val="000000"/>
                </a:solidFill>
              </a:rPr>
              <a:t>probability automatically obeys axioms, subjective probability depends on axioms, and psychological probability neither obeys axioms nor depends very much on them.”  </a:t>
            </a:r>
            <a:r>
              <a:rPr lang="en-GB" sz="2000" i="0" dirty="0" smtClean="0">
                <a:solidFill>
                  <a:srgbClr val="000000"/>
                </a:solidFill>
              </a:rPr>
              <a:t>                                        </a:t>
            </a:r>
            <a:r>
              <a:rPr lang="en-GB" sz="2000" i="0" dirty="0" smtClean="0">
                <a:solidFill>
                  <a:srgbClr val="000000"/>
                </a:solidFill>
              </a:rPr>
              <a:t>            </a:t>
            </a:r>
            <a:r>
              <a:rPr lang="en-GB" sz="2000" i="0" dirty="0" smtClean="0">
                <a:solidFill>
                  <a:srgbClr val="000000"/>
                </a:solidFill>
              </a:rPr>
              <a:t>I.J. Good p74</a:t>
            </a:r>
            <a:endParaRPr lang="en-GB" sz="2000" i="0" dirty="0">
              <a:solidFill>
                <a:srgbClr val="000000"/>
              </a:solidFill>
            </a:endParaRPr>
          </a:p>
          <a:p>
            <a:endParaRPr lang="en-GB" sz="2000" i="0" dirty="0" smtClean="0">
              <a:solidFill>
                <a:srgbClr val="000000"/>
              </a:solidFill>
            </a:endParaRPr>
          </a:p>
          <a:p>
            <a:r>
              <a:rPr lang="en-GB" sz="2000" b="1" i="0" dirty="0" smtClean="0">
                <a:solidFill>
                  <a:srgbClr val="FF0000"/>
                </a:solidFill>
              </a:rPr>
              <a:t>My Subjective Probability </a:t>
            </a:r>
            <a:r>
              <a:rPr lang="en-GB" sz="2000" i="0" dirty="0" smtClean="0">
                <a:solidFill>
                  <a:srgbClr val="000000"/>
                </a:solidFill>
              </a:rPr>
              <a:t>is then my best attempt to estimate  “the” Subjective Probability, just as Laplace saw astronomy  related to his Demon.</a:t>
            </a:r>
            <a:endParaRPr lang="en-GB" sz="2000" i="0" dirty="0">
              <a:solidFill>
                <a:srgbClr val="000000"/>
              </a:solidFill>
            </a:endParaRPr>
          </a:p>
        </p:txBody>
      </p:sp>
      <p:sp>
        <p:nvSpPr>
          <p:cNvPr id="4" name="TextBox 3"/>
          <p:cNvSpPr txBox="1"/>
          <p:nvPr/>
        </p:nvSpPr>
        <p:spPr>
          <a:xfrm>
            <a:off x="1547664" y="6207099"/>
            <a:ext cx="7866256" cy="369332"/>
          </a:xfrm>
          <a:prstGeom prst="rect">
            <a:avLst/>
          </a:prstGeom>
          <a:noFill/>
        </p:spPr>
        <p:txBody>
          <a:bodyPr wrap="none" rtlCol="0">
            <a:spAutoFit/>
          </a:bodyPr>
          <a:lstStyle/>
          <a:p>
            <a:r>
              <a:rPr lang="en-GB" b="1" i="0" dirty="0" smtClean="0">
                <a:solidFill>
                  <a:srgbClr val="FF0000"/>
                </a:solidFill>
              </a:rPr>
              <a:t>The thinking of </a:t>
            </a:r>
            <a:r>
              <a:rPr lang="en-GB" b="1" i="0" dirty="0" err="1" smtClean="0">
                <a:solidFill>
                  <a:srgbClr val="FF0000"/>
                </a:solidFill>
              </a:rPr>
              <a:t>Doogian</a:t>
            </a:r>
            <a:r>
              <a:rPr lang="en-GB" b="1" i="0" dirty="0" smtClean="0">
                <a:solidFill>
                  <a:srgbClr val="FF0000"/>
                </a:solidFill>
              </a:rPr>
              <a:t> Bayesians is very close to that of Physicists.</a:t>
            </a:r>
            <a:endParaRPr lang="en-GB" b="1" i="0" dirty="0">
              <a:solidFill>
                <a:srgbClr val="FF0000"/>
              </a:solidFill>
            </a:endParaRPr>
          </a:p>
        </p:txBody>
      </p:sp>
    </p:spTree>
    <p:extLst>
      <p:ext uri="{BB962C8B-B14F-4D97-AF65-F5344CB8AC3E}">
        <p14:creationId xmlns:p14="http://schemas.microsoft.com/office/powerpoint/2010/main" val="28423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idx="1"/>
          </p:nvPr>
        </p:nvSpPr>
        <p:spPr/>
        <p:txBody>
          <a:bodyPr/>
          <a:lstStyle/>
          <a:p>
            <a:pPr eaLnBrk="1" hangingPunct="1"/>
            <a:endParaRPr lang="en-US"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03238"/>
            <a:ext cx="9828213" cy="544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265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GB" sz="2800" dirty="0" smtClean="0">
                <a:solidFill>
                  <a:srgbClr val="FF0000"/>
                </a:solidFill>
              </a:rPr>
              <a:t>What is a “Big Surprise”?</a:t>
            </a:r>
          </a:p>
        </p:txBody>
      </p:sp>
      <p:sp>
        <p:nvSpPr>
          <p:cNvPr id="103428" name="Text Box 5"/>
          <p:cNvSpPr txBox="1">
            <a:spLocks noChangeArrowheads="1"/>
          </p:cNvSpPr>
          <p:nvPr/>
        </p:nvSpPr>
        <p:spPr bwMode="auto">
          <a:xfrm>
            <a:off x="179512" y="908050"/>
            <a:ext cx="9061326" cy="336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buClr>
                <a:srgbClr val="FF5050"/>
              </a:buClr>
              <a:buSzPct val="95000"/>
              <a:buFont typeface="Wingdings" pitchFamily="2" charset="2"/>
              <a:buNone/>
            </a:pPr>
            <a:r>
              <a:rPr lang="en-GB" sz="2000" i="0" dirty="0">
                <a:solidFill>
                  <a:srgbClr val="000000"/>
                </a:solidFill>
              </a:rPr>
              <a:t>Big Surprises arise when something our simulation models cannot mimic turns out to have important implications for us. </a:t>
            </a:r>
          </a:p>
          <a:p>
            <a:pPr eaLnBrk="1" hangingPunct="1">
              <a:buClr>
                <a:srgbClr val="FF5050"/>
              </a:buClr>
              <a:buSzPct val="95000"/>
              <a:buFont typeface="Wingdings" pitchFamily="2" charset="2"/>
              <a:buNone/>
            </a:pPr>
            <a:endParaRPr lang="en-GB" sz="1100" i="0" dirty="0">
              <a:solidFill>
                <a:srgbClr val="000000"/>
              </a:solidFill>
            </a:endParaRPr>
          </a:p>
          <a:p>
            <a:pPr eaLnBrk="1" hangingPunct="1">
              <a:buClr>
                <a:srgbClr val="FF5050"/>
              </a:buClr>
              <a:buSzPct val="95000"/>
              <a:buFont typeface="Wingdings" pitchFamily="2" charset="2"/>
              <a:buNone/>
            </a:pPr>
            <a:r>
              <a:rPr lang="en-GB" sz="2000" i="0" dirty="0" smtClean="0">
                <a:solidFill>
                  <a:srgbClr val="000000"/>
                </a:solidFill>
              </a:rPr>
              <a:t>In some </a:t>
            </a:r>
            <a:r>
              <a:rPr lang="en-GB" sz="2000" i="0" dirty="0">
                <a:solidFill>
                  <a:srgbClr val="000000"/>
                </a:solidFill>
              </a:rPr>
              <a:t>cases where we are “leaking probability” when a fraction of our model runs explore conditions which we know they cannot simulate realistically.</a:t>
            </a:r>
            <a:endParaRPr lang="en-GB" sz="900" i="0" dirty="0">
              <a:solidFill>
                <a:srgbClr val="000000"/>
              </a:solidFill>
            </a:endParaRPr>
          </a:p>
          <a:p>
            <a:pPr eaLnBrk="1" hangingPunct="1"/>
            <a:r>
              <a:rPr lang="en-GB" sz="2000" i="0" dirty="0">
                <a:solidFill>
                  <a:srgbClr val="000000"/>
                </a:solidFill>
              </a:rPr>
              <a:t>(Science can warn of “known unknowns” even when the magnitude remains unknown)</a:t>
            </a:r>
          </a:p>
          <a:p>
            <a:pPr eaLnBrk="1" hangingPunct="1"/>
            <a:endParaRPr lang="en-GB" sz="1100" i="0" dirty="0">
              <a:solidFill>
                <a:srgbClr val="000000"/>
              </a:solidFill>
            </a:endParaRPr>
          </a:p>
          <a:p>
            <a:pPr eaLnBrk="1" hangingPunct="1"/>
            <a:r>
              <a:rPr lang="en-GB" sz="2000" i="0" dirty="0">
                <a:solidFill>
                  <a:srgbClr val="000000"/>
                </a:solidFill>
              </a:rPr>
              <a:t>Big Surprises invalidate (not update) model-based probability forecasts, </a:t>
            </a:r>
            <a:endParaRPr lang="en-GB" sz="2000" i="0" dirty="0" smtClean="0">
              <a:solidFill>
                <a:srgbClr val="000000"/>
              </a:solidFill>
            </a:endParaRPr>
          </a:p>
          <a:p>
            <a:pPr eaLnBrk="1" hangingPunct="1"/>
            <a:r>
              <a:rPr lang="en-GB" sz="2000" i="0" dirty="0" smtClean="0">
                <a:solidFill>
                  <a:srgbClr val="000000"/>
                </a:solidFill>
              </a:rPr>
              <a:t>the g </a:t>
            </a:r>
            <a:r>
              <a:rPr lang="en-GB" sz="2000" i="0" dirty="0">
                <a:solidFill>
                  <a:srgbClr val="000000"/>
                </a:solidFill>
              </a:rPr>
              <a:t>in </a:t>
            </a:r>
            <a:r>
              <a:rPr lang="en-GB" sz="2000" i="0" dirty="0" smtClean="0">
                <a:solidFill>
                  <a:srgbClr val="000000"/>
                </a:solidFill>
              </a:rPr>
              <a:t>P(</a:t>
            </a:r>
            <a:r>
              <a:rPr lang="en-GB" sz="2000" i="0" dirty="0" err="1" smtClean="0">
                <a:solidFill>
                  <a:srgbClr val="000000"/>
                </a:solidFill>
              </a:rPr>
              <a:t>x|</a:t>
            </a:r>
            <a:r>
              <a:rPr lang="en-GB" sz="2000" i="0" dirty="0" err="1" smtClean="0">
                <a:solidFill>
                  <a:srgbClr val="000000"/>
                </a:solidFill>
                <a:latin typeface="Algerian" pitchFamily="82" charset="0"/>
              </a:rPr>
              <a:t>g</a:t>
            </a:r>
            <a:r>
              <a:rPr lang="en-GB" sz="2000" i="0" dirty="0" smtClean="0">
                <a:solidFill>
                  <a:srgbClr val="000000"/>
                </a:solidFill>
              </a:rPr>
              <a:t>) .     “Bayes</a:t>
            </a:r>
            <a:r>
              <a:rPr lang="en-GB" sz="2000" i="0" dirty="0">
                <a:solidFill>
                  <a:srgbClr val="000000"/>
                </a:solidFill>
              </a:rPr>
              <a:t>” </a:t>
            </a:r>
            <a:r>
              <a:rPr lang="en-GB" sz="2000" i="0" dirty="0" smtClean="0">
                <a:solidFill>
                  <a:srgbClr val="000000"/>
                </a:solidFill>
              </a:rPr>
              <a:t>is irrelevant outside </a:t>
            </a:r>
            <a:r>
              <a:rPr lang="en-GB" sz="2000" i="0" dirty="0">
                <a:solidFill>
                  <a:srgbClr val="000000"/>
                </a:solidFill>
              </a:rPr>
              <a:t>of probability theory</a:t>
            </a:r>
            <a:r>
              <a:rPr lang="en-GB" sz="2000" i="0" dirty="0" smtClean="0">
                <a:solidFill>
                  <a:srgbClr val="000000"/>
                </a:solidFill>
              </a:rPr>
              <a:t>.</a:t>
            </a:r>
            <a:endParaRPr lang="en-GB" sz="2000" i="0" dirty="0">
              <a:solidFill>
                <a:srgbClr val="000000"/>
              </a:solidFill>
            </a:endParaRPr>
          </a:p>
          <a:p>
            <a:pPr eaLnBrk="1" hangingPunct="1"/>
            <a:endParaRPr lang="en-GB" sz="1050" i="0" dirty="0">
              <a:solidFill>
                <a:srgbClr val="000000"/>
              </a:solidFill>
            </a:endParaRPr>
          </a:p>
          <a:p>
            <a:pPr eaLnBrk="1" hangingPunct="1"/>
            <a:r>
              <a:rPr lang="en-GB" sz="2000" i="0" dirty="0">
                <a:solidFill>
                  <a:srgbClr val="000000"/>
                </a:solidFill>
              </a:rPr>
              <a:t>How might we better  </a:t>
            </a:r>
            <a:r>
              <a:rPr lang="en-GB" sz="2000" i="0" dirty="0" smtClean="0">
                <a:solidFill>
                  <a:srgbClr val="FF0000"/>
                </a:solidFill>
              </a:rPr>
              <a:t>communicate</a:t>
            </a:r>
            <a:r>
              <a:rPr lang="en-GB" sz="2000" i="0" dirty="0" smtClean="0">
                <a:solidFill>
                  <a:srgbClr val="000000"/>
                </a:solidFill>
              </a:rPr>
              <a:t> </a:t>
            </a:r>
            <a:r>
              <a:rPr lang="en-GB" sz="2000" i="0" dirty="0">
                <a:solidFill>
                  <a:srgbClr val="000000"/>
                </a:solidFill>
              </a:rPr>
              <a:t>inadequacy as well as imprecision</a:t>
            </a:r>
            <a:r>
              <a:rPr lang="en-GB" sz="2000" i="0" dirty="0" smtClean="0">
                <a:solidFill>
                  <a:srgbClr val="000000"/>
                </a:solidFill>
              </a:rPr>
              <a:t>?</a:t>
            </a:r>
            <a:endParaRPr lang="en-GB" sz="2000" i="0" dirty="0">
              <a:solidFill>
                <a:srgbClr val="000000"/>
              </a:solidFill>
            </a:endParaRPr>
          </a:p>
        </p:txBody>
      </p:sp>
      <p:grpSp>
        <p:nvGrpSpPr>
          <p:cNvPr id="2" name="Group 1"/>
          <p:cNvGrpSpPr/>
          <p:nvPr/>
        </p:nvGrpSpPr>
        <p:grpSpPr>
          <a:xfrm>
            <a:off x="107504" y="4349422"/>
            <a:ext cx="8964488" cy="1815882"/>
            <a:chOff x="107504" y="4349422"/>
            <a:chExt cx="8964488" cy="1815882"/>
          </a:xfrm>
        </p:grpSpPr>
        <p:sp>
          <p:nvSpPr>
            <p:cNvPr id="103427" name="Text Box 4"/>
            <p:cNvSpPr txBox="1">
              <a:spLocks noChangeArrowheads="1"/>
            </p:cNvSpPr>
            <p:nvPr/>
          </p:nvSpPr>
          <p:spPr bwMode="auto">
            <a:xfrm>
              <a:off x="107504" y="4349422"/>
              <a:ext cx="89644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b="1" dirty="0">
                  <a:solidFill>
                    <a:srgbClr val="000066"/>
                  </a:solidFill>
                </a:rPr>
                <a:t>Condition explicitly on the euro not collapsing [Bank of England</a:t>
              </a:r>
              <a:r>
                <a:rPr lang="en-GB" sz="2000" b="1" dirty="0" smtClean="0">
                  <a:solidFill>
                    <a:srgbClr val="000066"/>
                  </a:solidFill>
                </a:rPr>
                <a:t>].</a:t>
              </a:r>
            </a:p>
            <a:p>
              <a:pPr eaLnBrk="1" hangingPunct="1"/>
              <a:endParaRPr lang="en-GB" sz="1400" b="1" dirty="0">
                <a:solidFill>
                  <a:srgbClr val="000066"/>
                </a:solidFill>
              </a:endParaRPr>
            </a:p>
            <a:p>
              <a:pPr eaLnBrk="1" hangingPunct="1"/>
              <a:endParaRPr lang="en-GB" sz="800" b="1" dirty="0">
                <a:solidFill>
                  <a:srgbClr val="000066"/>
                </a:solidFill>
              </a:endParaRPr>
            </a:p>
            <a:p>
              <a:pPr eaLnBrk="1" hangingPunct="1"/>
              <a:r>
                <a:rPr lang="en-GB" sz="2000" b="1" dirty="0">
                  <a:solidFill>
                    <a:srgbClr val="000066"/>
                  </a:solidFill>
                </a:rPr>
                <a:t>Provide subjective estimates of the probability that the model is </a:t>
              </a:r>
              <a:r>
                <a:rPr lang="en-GB" sz="2000" b="1" dirty="0" err="1">
                  <a:solidFill>
                    <a:srgbClr val="000066"/>
                  </a:solidFill>
                </a:rPr>
                <a:t>misinformative</a:t>
              </a:r>
              <a:r>
                <a:rPr lang="en-GB" sz="2000" b="1" dirty="0">
                  <a:solidFill>
                    <a:srgbClr val="000066"/>
                  </a:solidFill>
                </a:rPr>
                <a:t> in the future </a:t>
              </a:r>
              <a:r>
                <a:rPr lang="en-GB" sz="2000" b="1" dirty="0" smtClean="0">
                  <a:solidFill>
                    <a:srgbClr val="000066"/>
                  </a:solidFill>
                </a:rPr>
                <a:t>[for example, the P(BS</a:t>
              </a:r>
              <a:r>
                <a:rPr lang="en-GB" sz="2000" b="1" dirty="0">
                  <a:solidFill>
                    <a:srgbClr val="000066"/>
                  </a:solidFill>
                </a:rPr>
                <a:t>)]. </a:t>
              </a:r>
            </a:p>
            <a:p>
              <a:pPr eaLnBrk="1" hangingPunct="1"/>
              <a:endParaRPr lang="en-GB" sz="1000" b="1" dirty="0">
                <a:solidFill>
                  <a:srgbClr val="000066"/>
                </a:solidFill>
              </a:endParaRPr>
            </a:p>
            <a:p>
              <a:pPr eaLnBrk="1" hangingPunct="1"/>
              <a:r>
                <a:rPr lang="en-GB" sz="2000" b="1" dirty="0">
                  <a:solidFill>
                    <a:srgbClr val="000066"/>
                  </a:solidFill>
                </a:rPr>
                <a:t>Refuse to issue a quantitative forecast, probability or otherwise [</a:t>
              </a:r>
              <a:r>
                <a:rPr lang="en-GB" sz="2000" b="1" dirty="0" smtClean="0">
                  <a:solidFill>
                    <a:srgbClr val="000066"/>
                  </a:solidFill>
                </a:rPr>
                <a:t>UKML</a:t>
              </a:r>
              <a:r>
                <a:rPr lang="en-GB" sz="2000" b="1" dirty="0">
                  <a:solidFill>
                    <a:srgbClr val="000066"/>
                  </a:solidFill>
                </a:rPr>
                <a:t>].</a:t>
              </a:r>
            </a:p>
          </p:txBody>
        </p:sp>
        <p:pic>
          <p:nvPicPr>
            <p:cNvPr id="10342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725144"/>
              <a:ext cx="22669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258948" y="57458"/>
            <a:ext cx="813043" cy="769441"/>
          </a:xfrm>
          <a:prstGeom prst="rect">
            <a:avLst/>
          </a:prstGeom>
          <a:noFill/>
        </p:spPr>
        <p:txBody>
          <a:bodyPr wrap="none" rtlCol="0">
            <a:spAutoFit/>
          </a:bodyPr>
          <a:lstStyle/>
          <a:p>
            <a:r>
              <a:rPr lang="en-GB" sz="4400" b="1" i="0" dirty="0" smtClean="0">
                <a:solidFill>
                  <a:srgbClr val="FFFF66"/>
                </a:solidFill>
              </a:rPr>
              <a:t>18</a:t>
            </a:r>
            <a:endParaRPr lang="en-GB" sz="4400" b="1" i="0" dirty="0">
              <a:solidFill>
                <a:srgbClr val="FFFF66"/>
              </a:solidFill>
            </a:endParaRPr>
          </a:p>
        </p:txBody>
      </p:sp>
    </p:spTree>
    <p:extLst>
      <p:ext uri="{BB962C8B-B14F-4D97-AF65-F5344CB8AC3E}">
        <p14:creationId xmlns:p14="http://schemas.microsoft.com/office/powerpoint/2010/main" val="9326821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69473" y="488727"/>
            <a:ext cx="8867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GB" sz="2000" dirty="0" err="1">
                <a:solidFill>
                  <a:schemeClr val="bg1">
                    <a:lumMod val="85000"/>
                  </a:schemeClr>
                </a:solidFill>
              </a:rPr>
              <a:t>Lyapunov</a:t>
            </a:r>
            <a:r>
              <a:rPr lang="en-GB" sz="2000" dirty="0">
                <a:solidFill>
                  <a:schemeClr val="bg1">
                    <a:lumMod val="85000"/>
                  </a:schemeClr>
                </a:solidFill>
              </a:rPr>
              <a:t> Time,   </a:t>
            </a:r>
            <a:r>
              <a:rPr lang="en-GB" sz="2000" dirty="0" smtClean="0">
                <a:solidFill>
                  <a:schemeClr val="bg1">
                    <a:lumMod val="85000"/>
                  </a:schemeClr>
                </a:solidFill>
              </a:rPr>
              <a:t>Doubling </a:t>
            </a:r>
            <a:r>
              <a:rPr lang="en-GB" sz="2000" dirty="0">
                <a:solidFill>
                  <a:schemeClr val="bg1">
                    <a:lumMod val="85000"/>
                  </a:schemeClr>
                </a:solidFill>
              </a:rPr>
              <a:t>Times, </a:t>
            </a:r>
            <a:r>
              <a:rPr lang="en-GB" sz="2000" dirty="0">
                <a:solidFill>
                  <a:srgbClr val="FF0000"/>
                </a:solidFill>
              </a:rPr>
              <a:t>Shadowing Times</a:t>
            </a:r>
            <a:r>
              <a:rPr lang="en-GB" sz="2000" dirty="0">
                <a:solidFill>
                  <a:schemeClr val="bg1">
                    <a:lumMod val="85000"/>
                  </a:schemeClr>
                </a:solidFill>
              </a:rPr>
              <a:t>, Decay of Predictability</a:t>
            </a:r>
          </a:p>
          <a:p>
            <a:pPr eaLnBrk="1" hangingPunct="1"/>
            <a:endParaRPr lang="en-GB" sz="2000" dirty="0">
              <a:solidFill>
                <a:srgbClr val="FF0000"/>
              </a:solidFill>
            </a:endParaRPr>
          </a:p>
        </p:txBody>
      </p:sp>
      <p:sp>
        <p:nvSpPr>
          <p:cNvPr id="13315" name="Rectangle 2"/>
          <p:cNvSpPr>
            <a:spLocks noChangeArrowheads="1"/>
          </p:cNvSpPr>
          <p:nvPr/>
        </p:nvSpPr>
        <p:spPr bwMode="auto">
          <a:xfrm>
            <a:off x="900113" y="-27384"/>
            <a:ext cx="8243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800" b="1" i="0" dirty="0">
                <a:solidFill>
                  <a:srgbClr val="FF0000"/>
                </a:solidFill>
              </a:rPr>
              <a:t>Measures of Predictability</a:t>
            </a:r>
          </a:p>
        </p:txBody>
      </p:sp>
      <p:pic>
        <p:nvPicPr>
          <p:cNvPr id="4" name="Picture 2" descr="shadowdot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73" y="1052736"/>
            <a:ext cx="6415633" cy="3547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38802" y="4825799"/>
            <a:ext cx="83656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600" dirty="0" smtClean="0">
                <a:effectLst>
                  <a:outerShdw blurRad="38100" dist="38100" dir="2700000" algn="tl">
                    <a:srgbClr val="C0C0C0"/>
                  </a:outerShdw>
                </a:effectLst>
              </a:rPr>
              <a:t>The distribution of </a:t>
            </a:r>
            <a:r>
              <a:rPr lang="en-GB" sz="1600" i="1" dirty="0" err="1">
                <a:effectLst>
                  <a:outerShdw blurRad="38100" dist="38100" dir="2700000" algn="tl">
                    <a:srgbClr val="C0C0C0"/>
                  </a:outerShdw>
                </a:effectLst>
              </a:rPr>
              <a:t>i</a:t>
            </a:r>
            <a:r>
              <a:rPr lang="en-GB" sz="1600" dirty="0">
                <a:effectLst>
                  <a:outerShdw blurRad="38100" dist="38100" dir="2700000" algn="tl">
                    <a:srgbClr val="C0C0C0"/>
                  </a:outerShdw>
                </a:effectLst>
              </a:rPr>
              <a:t>-shadowing </a:t>
            </a:r>
            <a:r>
              <a:rPr lang="en-GB" sz="1600" dirty="0" smtClean="0">
                <a:effectLst>
                  <a:outerShdw blurRad="38100" dist="38100" dir="2700000" algn="tl">
                    <a:srgbClr val="C0C0C0"/>
                  </a:outerShdw>
                </a:effectLst>
              </a:rPr>
              <a:t>times provides an excellent </a:t>
            </a:r>
            <a:r>
              <a:rPr lang="en-GB" sz="1600" dirty="0">
                <a:effectLst>
                  <a:outerShdw blurRad="38100" dist="38100" dir="2700000" algn="tl">
                    <a:srgbClr val="C0C0C0"/>
                  </a:outerShdw>
                </a:effectLst>
              </a:rPr>
              <a:t> </a:t>
            </a:r>
            <a:r>
              <a:rPr lang="en-GB" sz="1600" dirty="0" smtClean="0">
                <a:effectLst>
                  <a:outerShdw blurRad="38100" dist="38100" dir="2700000" algn="tl">
                    <a:srgbClr val="C0C0C0"/>
                  </a:outerShdw>
                </a:effectLst>
              </a:rPr>
              <a:t>upper bound on predictability. But they are expensive, perhaps undefined in a forward forecast context, and if </a:t>
            </a:r>
            <a:r>
              <a:rPr lang="en-GB" sz="1600" dirty="0">
                <a:effectLst>
                  <a:outerShdw blurRad="38100" dist="38100" dir="2700000" algn="tl">
                    <a:srgbClr val="C0C0C0"/>
                  </a:outerShdw>
                </a:effectLst>
              </a:rPr>
              <a:t>the model is </a:t>
            </a:r>
            <a:r>
              <a:rPr lang="en-GB" sz="1600" dirty="0" smtClean="0">
                <a:effectLst>
                  <a:outerShdw blurRad="38100" dist="38100" dir="2700000" algn="tl">
                    <a:srgbClr val="C0C0C0"/>
                  </a:outerShdw>
                </a:effectLst>
              </a:rPr>
              <a:t>perfect they are all infinite!</a:t>
            </a:r>
            <a:endParaRPr lang="en-GB" sz="1600" dirty="0">
              <a:effectLst>
                <a:outerShdw blurRad="38100" dist="38100" dir="2700000" algn="tl">
                  <a:srgbClr val="C0C0C0"/>
                </a:outerShdw>
              </a:effectLst>
            </a:endParaRPr>
          </a:p>
        </p:txBody>
      </p:sp>
      <p:sp>
        <p:nvSpPr>
          <p:cNvPr id="2" name="Rectangle 1"/>
          <p:cNvSpPr/>
          <p:nvPr/>
        </p:nvSpPr>
        <p:spPr>
          <a:xfrm>
            <a:off x="1979712" y="5733256"/>
            <a:ext cx="6696744" cy="830997"/>
          </a:xfrm>
          <a:prstGeom prst="rect">
            <a:avLst/>
          </a:prstGeom>
        </p:spPr>
        <p:txBody>
          <a:bodyPr wrap="square">
            <a:spAutoFit/>
          </a:bodyPr>
          <a:lstStyle/>
          <a:p>
            <a:r>
              <a:rPr lang="en-GB" sz="1200" dirty="0" smtClean="0">
                <a:effectLst/>
              </a:rPr>
              <a:t>Smith, L. A. (2000) </a:t>
            </a:r>
            <a:r>
              <a:rPr lang="en-GB" sz="1200" dirty="0" smtClean="0">
                <a:effectLst/>
                <a:hlinkClick r:id="rId3" tooltip="Disentangling Uncertainty and Error: On the Predictability of Nonlinear Systems"/>
              </a:rPr>
              <a:t>'Disentangling Uncertainty and Error: On the Predictability of Nonlinear Systems'</a:t>
            </a:r>
            <a:r>
              <a:rPr lang="en-GB" sz="1200" dirty="0" smtClean="0">
                <a:effectLst/>
              </a:rPr>
              <a:t>  in </a:t>
            </a:r>
            <a:r>
              <a:rPr lang="en-GB" sz="1200" dirty="0" smtClean="0"/>
              <a:t>Nonlinear Dynamics and Statistics,</a:t>
            </a:r>
            <a:r>
              <a:rPr lang="en-GB" sz="1200" dirty="0" smtClean="0">
                <a:effectLst/>
              </a:rPr>
              <a:t> ed. Alistair I </a:t>
            </a:r>
            <a:r>
              <a:rPr lang="en-GB" sz="1200" dirty="0" err="1" smtClean="0">
                <a:effectLst/>
              </a:rPr>
              <a:t>Mees</a:t>
            </a:r>
            <a:r>
              <a:rPr lang="en-GB" sz="1200" dirty="0" smtClean="0">
                <a:effectLst/>
              </a:rPr>
              <a:t>, Boston: </a:t>
            </a:r>
            <a:r>
              <a:rPr lang="en-GB" sz="1200" dirty="0" err="1" smtClean="0">
                <a:effectLst/>
              </a:rPr>
              <a:t>Birkhauser</a:t>
            </a:r>
            <a:r>
              <a:rPr lang="en-GB" sz="1200" dirty="0" smtClean="0">
                <a:effectLst/>
              </a:rPr>
              <a:t>, 31-64</a:t>
            </a:r>
          </a:p>
          <a:p>
            <a:r>
              <a:rPr lang="en-GB" sz="1200" dirty="0" smtClean="0">
                <a:effectLst/>
              </a:rPr>
              <a:t>Smith, L. A. (1996) </a:t>
            </a:r>
            <a:r>
              <a:rPr lang="en-GB" sz="1200" dirty="0" smtClean="0">
                <a:effectLst/>
                <a:hlinkClick r:id="rId4" tooltip="Accountability and Error in Ensemble Forecasting"/>
              </a:rPr>
              <a:t>Accountability and Error in Ensemble Forecasting</a:t>
            </a:r>
            <a:r>
              <a:rPr lang="en-GB" sz="1200" dirty="0" smtClean="0">
                <a:effectLst/>
              </a:rPr>
              <a:t>. In 1995 ECMWF Seminar on Predictability. </a:t>
            </a:r>
            <a:r>
              <a:rPr lang="en-GB" sz="1200" dirty="0" err="1" smtClean="0">
                <a:effectLst/>
              </a:rPr>
              <a:t>Vol</a:t>
            </a:r>
            <a:r>
              <a:rPr lang="en-GB" sz="1200" dirty="0" smtClean="0">
                <a:effectLst/>
              </a:rPr>
              <a:t> 1, </a:t>
            </a:r>
            <a:r>
              <a:rPr lang="en-GB" sz="1200" dirty="0" err="1" smtClean="0">
                <a:effectLst/>
              </a:rPr>
              <a:t>pg</a:t>
            </a:r>
            <a:r>
              <a:rPr lang="en-GB" sz="1200" dirty="0" smtClean="0">
                <a:effectLst/>
              </a:rPr>
              <a:t> 351-368. ECMWF, Reading</a:t>
            </a:r>
            <a:endParaRPr lang="en-GB" sz="1200" dirty="0"/>
          </a:p>
        </p:txBody>
      </p:sp>
    </p:spTree>
    <p:extLst>
      <p:ext uri="{BB962C8B-B14F-4D97-AF65-F5344CB8AC3E}">
        <p14:creationId xmlns:p14="http://schemas.microsoft.com/office/powerpoint/2010/main" val="39719318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7676762" y="-593482"/>
            <a:ext cx="1364476" cy="2215991"/>
          </a:xfrm>
          <a:prstGeom prst="rect">
            <a:avLst/>
          </a:prstGeom>
          <a:noFill/>
        </p:spPr>
        <p:txBody>
          <a:bodyPr wrap="none" rtlCol="0">
            <a:spAutoFit/>
          </a:bodyPr>
          <a:lstStyle/>
          <a:p>
            <a:r>
              <a:rPr lang="en-GB" sz="13800" b="1" i="0" dirty="0" smtClean="0">
                <a:solidFill>
                  <a:srgbClr val="FFFF66"/>
                </a:solidFill>
              </a:rPr>
              <a:t>X</a:t>
            </a:r>
            <a:endParaRPr lang="en-GB" sz="13800" b="1" i="0" dirty="0">
              <a:solidFill>
                <a:srgbClr val="FFFF66"/>
              </a:solidFill>
            </a:endParaRPr>
          </a:p>
        </p:txBody>
      </p:sp>
      <p:sp>
        <p:nvSpPr>
          <p:cNvPr id="5" name="Rectangle 2"/>
          <p:cNvSpPr txBox="1">
            <a:spLocks noChangeArrowheads="1"/>
          </p:cNvSpPr>
          <p:nvPr/>
        </p:nvSpPr>
        <p:spPr bwMode="auto">
          <a:xfrm>
            <a:off x="-36512" y="229146"/>
            <a:ext cx="90360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000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2800" i="0" kern="0" dirty="0"/>
              <a:t>I</a:t>
            </a:r>
            <a:r>
              <a:rPr lang="en-GB" sz="2800" i="0" kern="0" dirty="0" smtClean="0"/>
              <a:t>s chaos the dominant uncertainty in practice?</a:t>
            </a:r>
            <a:endParaRPr lang="en-GB" sz="2800" i="0" kern="0"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446" y="3284984"/>
            <a:ext cx="585041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84510"/>
            <a:ext cx="3509664" cy="329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5877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042988" y="4943475"/>
            <a:ext cx="79930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lang="en-US" sz="2000" i="0">
                <a:solidFill>
                  <a:srgbClr val="000000"/>
                </a:solidFill>
                <a:latin typeface="Times New Roman" pitchFamily="18" charset="0"/>
              </a:rPr>
              <a:t>From “distance” to climatology to Forecast evaluation:</a:t>
            </a:r>
          </a:p>
          <a:p>
            <a:pPr eaLnBrk="1" hangingPunct="1"/>
            <a:r>
              <a:rPr lang="en-US" sz="2000" i="0">
                <a:solidFill>
                  <a:srgbClr val="000000"/>
                </a:solidFill>
                <a:latin typeface="Times New Roman" pitchFamily="18" charset="0"/>
              </a:rPr>
              <a:t>The IGN relative to climatology only reflects information content when the distribution is a “good forecast”.</a:t>
            </a:r>
          </a:p>
          <a:p>
            <a:pPr eaLnBrk="1" hangingPunct="1"/>
            <a:endParaRPr lang="en-US" sz="2000" i="0">
              <a:solidFill>
                <a:srgbClr val="000000"/>
              </a:solidFill>
              <a:latin typeface="Times New Roman" pitchFamily="18" charset="0"/>
            </a:endParaRPr>
          </a:p>
        </p:txBody>
      </p:sp>
      <p:grpSp>
        <p:nvGrpSpPr>
          <p:cNvPr id="56323" name="Group 4"/>
          <p:cNvGrpSpPr>
            <a:grpSpLocks/>
          </p:cNvGrpSpPr>
          <p:nvPr/>
        </p:nvGrpSpPr>
        <p:grpSpPr bwMode="auto">
          <a:xfrm>
            <a:off x="1042988" y="-171450"/>
            <a:ext cx="7993062" cy="5154613"/>
            <a:chOff x="657" y="-108"/>
            <a:chExt cx="5035" cy="3247"/>
          </a:xfrm>
        </p:grpSpPr>
        <p:pic>
          <p:nvPicPr>
            <p:cNvPr id="563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 y="-16"/>
              <a:ext cx="3311" cy="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 y="-108"/>
              <a:ext cx="2404" cy="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5589240"/>
            <a:ext cx="7790915" cy="369332"/>
          </a:xfrm>
          <a:prstGeom prst="rect">
            <a:avLst/>
          </a:prstGeom>
          <a:noFill/>
        </p:spPr>
        <p:txBody>
          <a:bodyPr wrap="none" rtlCol="0">
            <a:spAutoFit/>
          </a:bodyPr>
          <a:lstStyle/>
          <a:p>
            <a:r>
              <a:rPr lang="en-GB" dirty="0" smtClean="0"/>
              <a:t>P(</a:t>
            </a:r>
            <a:r>
              <a:rPr lang="el-GR" dirty="0"/>
              <a:t>α </a:t>
            </a:r>
            <a:r>
              <a:rPr lang="en-GB" dirty="0" smtClean="0"/>
              <a:t>| Data, </a:t>
            </a:r>
            <a:r>
              <a:rPr lang="en-GB" b="1" dirty="0" smtClean="0"/>
              <a:t>I</a:t>
            </a:r>
            <a:r>
              <a:rPr lang="en-GB" dirty="0"/>
              <a:t>)  </a:t>
            </a:r>
            <a:r>
              <a:rPr lang="en-GB" dirty="0" smtClean="0"/>
              <a:t>= P(Data | </a:t>
            </a:r>
            <a:r>
              <a:rPr lang="el-GR" dirty="0"/>
              <a:t>α</a:t>
            </a:r>
            <a:r>
              <a:rPr lang="en-GB" dirty="0" smtClean="0"/>
              <a:t>, </a:t>
            </a:r>
            <a:r>
              <a:rPr lang="en-GB" b="1" dirty="0"/>
              <a:t>I</a:t>
            </a:r>
            <a:r>
              <a:rPr lang="en-GB" dirty="0"/>
              <a:t>) </a:t>
            </a:r>
            <a:r>
              <a:rPr lang="en-GB" dirty="0" smtClean="0"/>
              <a:t>P(</a:t>
            </a:r>
            <a:r>
              <a:rPr lang="el-GR" dirty="0"/>
              <a:t>α</a:t>
            </a:r>
            <a:r>
              <a:rPr lang="en-GB" dirty="0" smtClean="0"/>
              <a:t> | </a:t>
            </a:r>
            <a:r>
              <a:rPr lang="en-GB" b="1" dirty="0"/>
              <a:t>I)</a:t>
            </a:r>
            <a:r>
              <a:rPr lang="en-GB" dirty="0"/>
              <a:t> </a:t>
            </a:r>
            <a:r>
              <a:rPr lang="en-GB" dirty="0" smtClean="0"/>
              <a:t> / P(Data | </a:t>
            </a:r>
            <a:r>
              <a:rPr lang="en-GB" b="1" dirty="0"/>
              <a:t>I</a:t>
            </a:r>
            <a:r>
              <a:rPr lang="en-GB" dirty="0"/>
              <a:t>) </a:t>
            </a:r>
            <a:r>
              <a:rPr lang="el-GR" b="1" dirty="0" smtClean="0"/>
              <a:t>∝</a:t>
            </a:r>
            <a:r>
              <a:rPr lang="en-GB" dirty="0" smtClean="0"/>
              <a:t>  </a:t>
            </a:r>
            <a:r>
              <a:rPr lang="nn-NO" dirty="0"/>
              <a:t>P(Data | α, I) P(α | I) </a:t>
            </a:r>
            <a:r>
              <a:rPr lang="en-GB" dirty="0" smtClean="0"/>
              <a:t>   </a:t>
            </a:r>
            <a:endParaRPr lang="en-GB" dirty="0"/>
          </a:p>
        </p:txBody>
      </p:sp>
      <p:sp>
        <p:nvSpPr>
          <p:cNvPr id="2" name="Rectangle 1"/>
          <p:cNvSpPr/>
          <p:nvPr/>
        </p:nvSpPr>
        <p:spPr>
          <a:xfrm>
            <a:off x="-36512" y="116632"/>
            <a:ext cx="9067419" cy="646331"/>
          </a:xfrm>
          <a:prstGeom prst="rect">
            <a:avLst/>
          </a:prstGeom>
        </p:spPr>
        <p:txBody>
          <a:bodyPr wrap="none">
            <a:spAutoFit/>
          </a:bodyPr>
          <a:lstStyle/>
          <a:p>
            <a:r>
              <a:rPr lang="en-GB" b="1" i="0" dirty="0">
                <a:solidFill>
                  <a:srgbClr val="FF0000"/>
                </a:solidFill>
                <a:latin typeface="Arial" charset="0"/>
              </a:rPr>
              <a:t>Target uncertain </a:t>
            </a:r>
            <a:r>
              <a:rPr lang="en-GB" b="1" i="0" dirty="0" smtClean="0">
                <a:solidFill>
                  <a:srgbClr val="FF0000"/>
                </a:solidFill>
                <a:latin typeface="Arial" charset="0"/>
              </a:rPr>
              <a:t>       (</a:t>
            </a:r>
            <a:r>
              <a:rPr lang="en-GB" b="1" i="0" dirty="0">
                <a:solidFill>
                  <a:srgbClr val="FF0000"/>
                </a:solidFill>
                <a:latin typeface="Arial" charset="0"/>
              </a:rPr>
              <a:t>but exists</a:t>
            </a:r>
            <a:r>
              <a:rPr lang="en-GB" b="1" i="0" dirty="0" smtClean="0">
                <a:solidFill>
                  <a:srgbClr val="FF0000"/>
                </a:solidFill>
                <a:latin typeface="Arial" charset="0"/>
              </a:rPr>
              <a:t>)   :  Be a Bayesian</a:t>
            </a:r>
          </a:p>
          <a:p>
            <a:r>
              <a:rPr lang="en-GB" b="1" i="0" dirty="0" smtClean="0">
                <a:solidFill>
                  <a:srgbClr val="FF0000"/>
                </a:solidFill>
                <a:latin typeface="Arial" charset="0"/>
              </a:rPr>
              <a:t>Target indeterminate (none exists): Bayes ( &amp; the probability calculus) irrelevant.</a:t>
            </a:r>
            <a:endParaRPr lang="en-GB" b="1" i="0" dirty="0">
              <a:solidFill>
                <a:srgbClr val="FF0000"/>
              </a:solidFill>
              <a:latin typeface="Arial"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21" y="836712"/>
            <a:ext cx="6981147" cy="44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9690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116632"/>
            <a:ext cx="9067419" cy="646331"/>
          </a:xfrm>
          <a:prstGeom prst="rect">
            <a:avLst/>
          </a:prstGeom>
        </p:spPr>
        <p:txBody>
          <a:bodyPr wrap="none">
            <a:spAutoFit/>
          </a:bodyPr>
          <a:lstStyle/>
          <a:p>
            <a:r>
              <a:rPr lang="en-GB" b="1" i="0" dirty="0">
                <a:solidFill>
                  <a:srgbClr val="FF0000"/>
                </a:solidFill>
                <a:latin typeface="Arial" charset="0"/>
              </a:rPr>
              <a:t>Target uncertain </a:t>
            </a:r>
            <a:r>
              <a:rPr lang="en-GB" b="1" i="0" dirty="0" smtClean="0">
                <a:solidFill>
                  <a:srgbClr val="FF0000"/>
                </a:solidFill>
                <a:latin typeface="Arial" charset="0"/>
              </a:rPr>
              <a:t>       (</a:t>
            </a:r>
            <a:r>
              <a:rPr lang="en-GB" b="1" i="0" dirty="0">
                <a:solidFill>
                  <a:srgbClr val="FF0000"/>
                </a:solidFill>
                <a:latin typeface="Arial" charset="0"/>
              </a:rPr>
              <a:t>but exists</a:t>
            </a:r>
            <a:r>
              <a:rPr lang="en-GB" b="1" i="0" dirty="0" smtClean="0">
                <a:solidFill>
                  <a:srgbClr val="FF0000"/>
                </a:solidFill>
                <a:latin typeface="Arial" charset="0"/>
              </a:rPr>
              <a:t>)   :  Be a Bayesian</a:t>
            </a:r>
          </a:p>
          <a:p>
            <a:r>
              <a:rPr lang="en-GB" b="1" i="0" dirty="0" smtClean="0">
                <a:solidFill>
                  <a:srgbClr val="FF0000"/>
                </a:solidFill>
                <a:latin typeface="Arial" charset="0"/>
              </a:rPr>
              <a:t>Target indeterminate (none exists): Bayes ( &amp; the probability calculus) irrelevant.</a:t>
            </a:r>
            <a:endParaRPr lang="en-GB" b="1" i="0" dirty="0">
              <a:solidFill>
                <a:srgbClr val="FF0000"/>
              </a:solidFill>
              <a:latin typeface="Arial"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21" y="836712"/>
            <a:ext cx="6981147" cy="44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5589240"/>
            <a:ext cx="7790915" cy="369332"/>
          </a:xfrm>
          <a:prstGeom prst="rect">
            <a:avLst/>
          </a:prstGeom>
          <a:noFill/>
        </p:spPr>
        <p:txBody>
          <a:bodyPr wrap="none" rtlCol="0">
            <a:spAutoFit/>
          </a:bodyPr>
          <a:lstStyle/>
          <a:p>
            <a:r>
              <a:rPr lang="en-GB" dirty="0" smtClean="0"/>
              <a:t>P(</a:t>
            </a:r>
            <a:r>
              <a:rPr lang="el-GR" dirty="0"/>
              <a:t>α </a:t>
            </a:r>
            <a:r>
              <a:rPr lang="en-GB" dirty="0" smtClean="0"/>
              <a:t>| Data, </a:t>
            </a:r>
            <a:r>
              <a:rPr lang="en-GB" b="1" dirty="0" smtClean="0"/>
              <a:t>I</a:t>
            </a:r>
            <a:r>
              <a:rPr lang="en-GB" dirty="0"/>
              <a:t>)  </a:t>
            </a:r>
            <a:r>
              <a:rPr lang="en-GB" dirty="0" smtClean="0"/>
              <a:t>= P(Data | </a:t>
            </a:r>
            <a:r>
              <a:rPr lang="el-GR" dirty="0"/>
              <a:t>α</a:t>
            </a:r>
            <a:r>
              <a:rPr lang="en-GB" dirty="0" smtClean="0"/>
              <a:t>, </a:t>
            </a:r>
            <a:r>
              <a:rPr lang="en-GB" b="1" dirty="0"/>
              <a:t>I</a:t>
            </a:r>
            <a:r>
              <a:rPr lang="en-GB" dirty="0"/>
              <a:t>) </a:t>
            </a:r>
            <a:r>
              <a:rPr lang="en-GB" dirty="0" smtClean="0"/>
              <a:t>P(</a:t>
            </a:r>
            <a:r>
              <a:rPr lang="el-GR" dirty="0"/>
              <a:t>α</a:t>
            </a:r>
            <a:r>
              <a:rPr lang="en-GB" dirty="0" smtClean="0"/>
              <a:t> | </a:t>
            </a:r>
            <a:r>
              <a:rPr lang="en-GB" b="1" dirty="0"/>
              <a:t>I)</a:t>
            </a:r>
            <a:r>
              <a:rPr lang="en-GB" dirty="0"/>
              <a:t> </a:t>
            </a:r>
            <a:r>
              <a:rPr lang="en-GB" dirty="0" smtClean="0"/>
              <a:t> / P(Data | </a:t>
            </a:r>
            <a:r>
              <a:rPr lang="en-GB" b="1" dirty="0"/>
              <a:t>I</a:t>
            </a:r>
            <a:r>
              <a:rPr lang="en-GB" dirty="0"/>
              <a:t>) </a:t>
            </a:r>
            <a:r>
              <a:rPr lang="el-GR" b="1" dirty="0" smtClean="0"/>
              <a:t>∝</a:t>
            </a:r>
            <a:r>
              <a:rPr lang="en-GB" dirty="0" smtClean="0"/>
              <a:t>  </a:t>
            </a:r>
            <a:r>
              <a:rPr lang="nn-NO" dirty="0"/>
              <a:t>P(Data | α, I) P(α | I) </a:t>
            </a:r>
            <a:r>
              <a:rPr lang="en-GB" dirty="0" smtClean="0"/>
              <a:t>   </a:t>
            </a:r>
            <a:endParaRPr lang="en-GB" dirty="0"/>
          </a:p>
        </p:txBody>
      </p:sp>
      <p:sp>
        <p:nvSpPr>
          <p:cNvPr id="5" name="TextBox 4"/>
          <p:cNvSpPr txBox="1"/>
          <p:nvPr/>
        </p:nvSpPr>
        <p:spPr>
          <a:xfrm>
            <a:off x="827584" y="5589240"/>
            <a:ext cx="7741222" cy="646331"/>
          </a:xfrm>
          <a:prstGeom prst="rect">
            <a:avLst/>
          </a:prstGeom>
          <a:noFill/>
        </p:spPr>
        <p:txBody>
          <a:bodyPr wrap="none" rtlCol="0">
            <a:spAutoFit/>
          </a:bodyPr>
          <a:lstStyle/>
          <a:p>
            <a:r>
              <a:rPr lang="en-GB" dirty="0" smtClean="0"/>
              <a:t>P(</a:t>
            </a:r>
            <a:r>
              <a:rPr lang="el-GR" dirty="0"/>
              <a:t>α </a:t>
            </a:r>
            <a:r>
              <a:rPr lang="en-GB" dirty="0" smtClean="0"/>
              <a:t>| Data, </a:t>
            </a:r>
            <a:r>
              <a:rPr lang="en-GB" b="1" dirty="0" smtClean="0"/>
              <a:t>I</a:t>
            </a:r>
            <a:r>
              <a:rPr lang="en-GB" dirty="0"/>
              <a:t>)  </a:t>
            </a:r>
            <a:r>
              <a:rPr lang="en-GB" dirty="0" smtClean="0"/>
              <a:t>= P(Data | </a:t>
            </a:r>
            <a:r>
              <a:rPr lang="el-GR" dirty="0"/>
              <a:t>α</a:t>
            </a:r>
            <a:r>
              <a:rPr lang="en-GB" dirty="0" smtClean="0"/>
              <a:t>, </a:t>
            </a:r>
            <a:r>
              <a:rPr lang="en-GB" b="1" dirty="0"/>
              <a:t>I</a:t>
            </a:r>
            <a:r>
              <a:rPr lang="en-GB" dirty="0"/>
              <a:t>) </a:t>
            </a:r>
            <a:r>
              <a:rPr lang="en-GB" dirty="0" smtClean="0"/>
              <a:t>P(</a:t>
            </a:r>
            <a:r>
              <a:rPr lang="el-GR" dirty="0"/>
              <a:t>α</a:t>
            </a:r>
            <a:r>
              <a:rPr lang="en-GB" dirty="0" smtClean="0"/>
              <a:t> | </a:t>
            </a:r>
            <a:r>
              <a:rPr lang="en-GB" b="1" dirty="0"/>
              <a:t>I)</a:t>
            </a:r>
            <a:r>
              <a:rPr lang="en-GB" dirty="0"/>
              <a:t> </a:t>
            </a:r>
            <a:r>
              <a:rPr lang="en-GB" dirty="0" smtClean="0"/>
              <a:t> / </a:t>
            </a:r>
            <a:r>
              <a:rPr lang="en-GB" dirty="0" smtClean="0">
                <a:solidFill>
                  <a:srgbClr val="FF0000"/>
                </a:solidFill>
              </a:rPr>
              <a:t>P(Data | </a:t>
            </a:r>
            <a:r>
              <a:rPr lang="en-GB" b="1" dirty="0">
                <a:solidFill>
                  <a:srgbClr val="FF0000"/>
                </a:solidFill>
              </a:rPr>
              <a:t>I</a:t>
            </a:r>
            <a:r>
              <a:rPr lang="en-GB" dirty="0">
                <a:solidFill>
                  <a:srgbClr val="FF0000"/>
                </a:solidFill>
              </a:rPr>
              <a:t>)</a:t>
            </a:r>
            <a:r>
              <a:rPr lang="en-GB" b="1" dirty="0">
                <a:solidFill>
                  <a:srgbClr val="FF0000"/>
                </a:solidFill>
              </a:rPr>
              <a:t> </a:t>
            </a:r>
            <a:r>
              <a:rPr lang="en-GB" dirty="0" smtClean="0">
                <a:solidFill>
                  <a:srgbClr val="FF0000"/>
                </a:solidFill>
              </a:rPr>
              <a:t>X</a:t>
            </a:r>
            <a:r>
              <a:rPr lang="en-GB" dirty="0" smtClean="0"/>
              <a:t>  </a:t>
            </a:r>
            <a:r>
              <a:rPr lang="nn-NO" dirty="0" smtClean="0"/>
              <a:t>P(Data </a:t>
            </a:r>
            <a:r>
              <a:rPr lang="nn-NO" dirty="0"/>
              <a:t>| α, I) P(α | I) </a:t>
            </a:r>
            <a:r>
              <a:rPr lang="en-GB" dirty="0" smtClean="0"/>
              <a:t> </a:t>
            </a:r>
          </a:p>
          <a:p>
            <a:r>
              <a:rPr lang="en-GB" dirty="0"/>
              <a:t> </a:t>
            </a:r>
            <a:r>
              <a:rPr lang="en-GB" dirty="0" smtClean="0"/>
              <a:t>                                                                </a:t>
            </a:r>
            <a:r>
              <a:rPr lang="en-GB" dirty="0" smtClean="0">
                <a:solidFill>
                  <a:srgbClr val="FF0000"/>
                </a:solidFill>
              </a:rPr>
              <a:t>= 0  </a:t>
            </a:r>
            <a:endParaRPr lang="en-GB" dirty="0">
              <a:solidFill>
                <a:srgbClr val="FF0000"/>
              </a:solidFill>
            </a:endParaRPr>
          </a:p>
        </p:txBody>
      </p:sp>
    </p:spTree>
    <p:extLst>
      <p:ext uri="{BB962C8B-B14F-4D97-AF65-F5344CB8AC3E}">
        <p14:creationId xmlns:p14="http://schemas.microsoft.com/office/powerpoint/2010/main" val="19341002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842963"/>
            <a:ext cx="58293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1030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8"/>
            <a:ext cx="2940050"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1795" name="Line 3"/>
          <p:cNvSpPr>
            <a:spLocks noChangeShapeType="1"/>
          </p:cNvSpPr>
          <p:nvPr/>
        </p:nvSpPr>
        <p:spPr bwMode="auto">
          <a:xfrm>
            <a:off x="250825" y="4724400"/>
            <a:ext cx="2233613"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692150"/>
            <a:ext cx="5724525"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Rectangle 5"/>
          <p:cNvSpPr>
            <a:spLocks noChangeArrowheads="1"/>
          </p:cNvSpPr>
          <p:nvPr/>
        </p:nvSpPr>
        <p:spPr bwMode="auto">
          <a:xfrm>
            <a:off x="4787900" y="908050"/>
            <a:ext cx="292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i="0">
                <a:solidFill>
                  <a:srgbClr val="000000"/>
                </a:solidFill>
                <a:latin typeface="Verdana" pitchFamily="34" charset="0"/>
                <a:hlinkClick r:id="rId4"/>
              </a:rPr>
              <a:t>http://www.ukcip.org.uk/</a:t>
            </a:r>
            <a:r>
              <a:rPr lang="en-GB" sz="1400" b="1" i="0">
                <a:solidFill>
                  <a:srgbClr val="000000"/>
                </a:solidFill>
                <a:latin typeface="Verdana" pitchFamily="34" charset="0"/>
              </a:rPr>
              <a:t> </a:t>
            </a:r>
          </a:p>
        </p:txBody>
      </p:sp>
      <p:grpSp>
        <p:nvGrpSpPr>
          <p:cNvPr id="801798" name="Group 6"/>
          <p:cNvGrpSpPr>
            <a:grpSpLocks/>
          </p:cNvGrpSpPr>
          <p:nvPr/>
        </p:nvGrpSpPr>
        <p:grpSpPr bwMode="auto">
          <a:xfrm>
            <a:off x="-252413" y="-315913"/>
            <a:ext cx="3168651" cy="3168651"/>
            <a:chOff x="-159" y="-199"/>
            <a:chExt cx="1996" cy="1996"/>
          </a:xfrm>
        </p:grpSpPr>
        <p:pic>
          <p:nvPicPr>
            <p:cNvPr id="8704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 y="-199"/>
              <a:ext cx="1814"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 y="-199"/>
              <a:ext cx="1871" cy="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047" name="Rectangle 9"/>
          <p:cNvSpPr>
            <a:spLocks noChangeArrowheads="1"/>
          </p:cNvSpPr>
          <p:nvPr/>
        </p:nvSpPr>
        <p:spPr bwMode="auto">
          <a:xfrm>
            <a:off x="2916238" y="44450"/>
            <a:ext cx="62277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GB" sz="2000" b="1" i="0">
                <a:solidFill>
                  <a:srgbClr val="FF0000"/>
                </a:solidFill>
              </a:rPr>
              <a:t>Is it plausible to provide a  PDF of hottest or stormiest summer day in 2080’s Oxford???</a:t>
            </a:r>
          </a:p>
        </p:txBody>
      </p:sp>
      <p:sp>
        <p:nvSpPr>
          <p:cNvPr id="801802" name="Oval 10"/>
          <p:cNvSpPr>
            <a:spLocks noChangeArrowheads="1"/>
          </p:cNvSpPr>
          <p:nvPr/>
        </p:nvSpPr>
        <p:spPr bwMode="auto">
          <a:xfrm>
            <a:off x="6588125" y="6021388"/>
            <a:ext cx="1008063" cy="6477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4163892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1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17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1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988"/>
            <a:ext cx="5113338" cy="201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6933" name="Rectangle 5"/>
          <p:cNvSpPr>
            <a:spLocks noChangeArrowheads="1"/>
          </p:cNvSpPr>
          <p:nvPr/>
        </p:nvSpPr>
        <p:spPr bwMode="auto">
          <a:xfrm>
            <a:off x="1671638" y="1160463"/>
            <a:ext cx="274434"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smtClean="0">
                <a:latin typeface="Verdana" pitchFamily="34" charset="0"/>
              </a:rPr>
              <a:t> </a:t>
            </a:r>
            <a:endParaRPr lang="en-GB" sz="2000" dirty="0">
              <a:latin typeface="Verdana" pitchFamily="34" charset="0"/>
            </a:endParaRPr>
          </a:p>
        </p:txBody>
      </p:sp>
      <p:pic>
        <p:nvPicPr>
          <p:cNvPr id="6369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0"/>
            <a:ext cx="205105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765" y="1531813"/>
            <a:ext cx="9104235" cy="4632037"/>
          </a:xfrm>
          <a:prstGeom prst="rect">
            <a:avLst/>
          </a:prstGeom>
          <a:solidFill>
            <a:schemeClr val="bg1"/>
          </a:solidFill>
        </p:spPr>
        <p:txBody>
          <a:bodyPr wrap="square">
            <a:spAutoFit/>
          </a:bodyPr>
          <a:lstStyle/>
          <a:p>
            <a:r>
              <a:rPr lang="en-GB" sz="1200" dirty="0" smtClean="0"/>
              <a:t>L </a:t>
            </a:r>
            <a:r>
              <a:rPr lang="en-GB" sz="1200" dirty="0"/>
              <a:t>A Smith and D A </a:t>
            </a:r>
            <a:r>
              <a:rPr lang="en-GB" sz="1200" dirty="0" smtClean="0"/>
              <a:t>Stainforth (2012) </a:t>
            </a:r>
            <a:r>
              <a:rPr lang="en-GB" sz="1200" dirty="0">
                <a:hlinkClick r:id="rId4" tooltip="Stainforth&amp;Smith_Nature_correspondence"/>
              </a:rPr>
              <a:t>Clarify the limits of climate models</a:t>
            </a:r>
            <a:r>
              <a:rPr lang="en-GB" sz="1200" dirty="0"/>
              <a:t> in </a:t>
            </a:r>
            <a:r>
              <a:rPr lang="en-GB" sz="1200" i="1" dirty="0"/>
              <a:t>Nature</a:t>
            </a:r>
            <a:r>
              <a:rPr lang="en-GB" sz="1200" dirty="0"/>
              <a:t> Vol. </a:t>
            </a:r>
            <a:r>
              <a:rPr lang="en-GB" sz="1200" dirty="0" smtClean="0"/>
              <a:t>489</a:t>
            </a:r>
            <a:endParaRPr lang="en-GB" sz="1200" dirty="0" smtClean="0">
              <a:solidFill>
                <a:srgbClr val="FF0000"/>
              </a:solidFill>
            </a:endParaRPr>
          </a:p>
          <a:p>
            <a:r>
              <a:rPr lang="en-GB" sz="1200" b="1" i="0" dirty="0" smtClean="0">
                <a:solidFill>
                  <a:srgbClr val="FF0000"/>
                </a:solidFill>
                <a:effectLst/>
              </a:rPr>
              <a:t>Du, H. and Smith, L. A. (2012)</a:t>
            </a:r>
            <a:r>
              <a:rPr lang="en-GB" sz="1200" dirty="0" smtClean="0">
                <a:effectLst/>
              </a:rPr>
              <a:t> </a:t>
            </a:r>
            <a:r>
              <a:rPr lang="en-GB" sz="1200" dirty="0" smtClean="0">
                <a:effectLst/>
                <a:hlinkClick r:id="rId5" tooltip="Du&amp;Smith_PhysicsReviewE_016213_2012"/>
              </a:rPr>
              <a:t>Parameter estimation using ignorance</a:t>
            </a:r>
            <a:r>
              <a:rPr lang="en-GB" sz="1200" dirty="0" smtClean="0">
                <a:effectLst/>
              </a:rPr>
              <a:t> </a:t>
            </a:r>
            <a:r>
              <a:rPr lang="en-GB" sz="1200" dirty="0">
                <a:solidFill>
                  <a:srgbClr val="FF0000"/>
                </a:solidFill>
              </a:rPr>
              <a:t>Physical Review E 86, 016213</a:t>
            </a:r>
          </a:p>
          <a:p>
            <a:r>
              <a:rPr lang="en-GB" sz="1200" dirty="0" smtClean="0"/>
              <a:t>D </a:t>
            </a:r>
            <a:r>
              <a:rPr lang="en-GB" sz="1200" dirty="0"/>
              <a:t>J </a:t>
            </a:r>
            <a:r>
              <a:rPr lang="en-GB" sz="1200" dirty="0" err="1"/>
              <a:t>Rowlands</a:t>
            </a:r>
            <a:r>
              <a:rPr lang="en-GB" sz="1200" dirty="0"/>
              <a:t>, </a:t>
            </a:r>
            <a:r>
              <a:rPr lang="en-GB" sz="1200" dirty="0" smtClean="0"/>
              <a:t>et al (</a:t>
            </a:r>
            <a:r>
              <a:rPr lang="en-GB" sz="1200" dirty="0"/>
              <a:t>2012)</a:t>
            </a:r>
            <a:r>
              <a:rPr lang="en-GB" sz="1200" dirty="0">
                <a:hlinkClick r:id="rId6"/>
              </a:rPr>
              <a:t> Broad range of 2050 warming from an observationally constrained large climate model ensemble</a:t>
            </a:r>
            <a:r>
              <a:rPr lang="en-GB" sz="1200" dirty="0"/>
              <a:t>. </a:t>
            </a:r>
            <a:r>
              <a:rPr lang="en-GB" sz="1200" i="1" dirty="0"/>
              <a:t>Nature </a:t>
            </a:r>
            <a:r>
              <a:rPr lang="en-GB" sz="1200" i="1" dirty="0" smtClean="0"/>
              <a:t>Geoscience</a:t>
            </a:r>
            <a:endParaRPr lang="en-GB" sz="1200" dirty="0"/>
          </a:p>
          <a:p>
            <a:r>
              <a:rPr lang="en-GB" sz="1200" dirty="0" smtClean="0"/>
              <a:t>K </a:t>
            </a:r>
            <a:r>
              <a:rPr lang="en-GB" sz="1200" dirty="0"/>
              <a:t>Bevan, W </a:t>
            </a:r>
            <a:r>
              <a:rPr lang="en-GB" sz="1200" dirty="0" err="1"/>
              <a:t>Buytaert</a:t>
            </a:r>
            <a:r>
              <a:rPr lang="en-GB" sz="1200" dirty="0"/>
              <a:t> &amp; L A Smith (2012) On virtual observatories and modelled realities  </a:t>
            </a:r>
            <a:r>
              <a:rPr lang="en-GB" sz="1200" i="1" dirty="0" err="1"/>
              <a:t>Hydrol</a:t>
            </a:r>
            <a:r>
              <a:rPr lang="en-GB" sz="1200" i="1" dirty="0"/>
              <a:t>. Process.</a:t>
            </a:r>
            <a:r>
              <a:rPr lang="en-GB" sz="1200" dirty="0"/>
              <a:t>, 26: 1905–1908 </a:t>
            </a:r>
            <a:endParaRPr lang="en-GB" sz="1200" dirty="0" smtClean="0"/>
          </a:p>
          <a:p>
            <a:r>
              <a:rPr lang="en-GB" sz="1200" b="1" dirty="0" smtClean="0">
                <a:solidFill>
                  <a:srgbClr val="FF0000"/>
                </a:solidFill>
              </a:rPr>
              <a:t>Broker J and  LA Smith </a:t>
            </a:r>
            <a:r>
              <a:rPr lang="en-GB" sz="1200" b="1" dirty="0">
                <a:solidFill>
                  <a:srgbClr val="FF0000"/>
                </a:solidFill>
              </a:rPr>
              <a:t>(</a:t>
            </a:r>
            <a:r>
              <a:rPr lang="en-GB" sz="1200" b="1" dirty="0" smtClean="0">
                <a:solidFill>
                  <a:srgbClr val="FF0000"/>
                </a:solidFill>
              </a:rPr>
              <a:t>2008) </a:t>
            </a:r>
            <a:r>
              <a:rPr lang="en-GB" sz="1200" dirty="0"/>
              <a:t> </a:t>
            </a:r>
            <a:r>
              <a:rPr lang="en-GB" sz="1200" dirty="0" smtClean="0"/>
              <a:t> </a:t>
            </a:r>
            <a:r>
              <a:rPr lang="en-GB" sz="1200" dirty="0">
                <a:hlinkClick r:id="rId7" tooltip="Brocker and Smith (2008)"/>
              </a:rPr>
              <a:t>From Ensemble Forecasts to Predictive Distribution Functions</a:t>
            </a:r>
            <a:r>
              <a:rPr lang="en-GB" sz="1200" dirty="0"/>
              <a:t> </a:t>
            </a:r>
            <a:r>
              <a:rPr lang="en-GB" sz="1200" dirty="0" err="1"/>
              <a:t>Tellus</a:t>
            </a:r>
            <a:r>
              <a:rPr lang="en-GB" sz="1200" dirty="0"/>
              <a:t> A 60(4): </a:t>
            </a:r>
            <a:r>
              <a:rPr lang="en-GB" sz="1200" dirty="0" smtClean="0"/>
              <a:t>663</a:t>
            </a:r>
            <a:r>
              <a:rPr lang="en-GB" sz="1200" b="1" dirty="0" smtClean="0">
                <a:solidFill>
                  <a:srgbClr val="FF0000"/>
                </a:solidFill>
              </a:rPr>
              <a:t> </a:t>
            </a:r>
            <a:endParaRPr lang="en-GB" sz="1200" dirty="0"/>
          </a:p>
          <a:p>
            <a:endParaRPr lang="en-GB" sz="800" b="1" dirty="0" smtClean="0">
              <a:solidFill>
                <a:srgbClr val="FF0000"/>
              </a:solidFill>
            </a:endParaRPr>
          </a:p>
          <a:p>
            <a:r>
              <a:rPr lang="en-GB" sz="1200" b="1" dirty="0" smtClean="0">
                <a:solidFill>
                  <a:srgbClr val="FF0000"/>
                </a:solidFill>
              </a:rPr>
              <a:t>Smith</a:t>
            </a:r>
            <a:r>
              <a:rPr lang="en-GB" sz="1200" b="1" dirty="0">
                <a:solidFill>
                  <a:srgbClr val="FF0000"/>
                </a:solidFill>
              </a:rPr>
              <a:t>, LA and Stern, N (2011) </a:t>
            </a:r>
            <a:r>
              <a:rPr lang="en-GB" sz="1200" b="1" dirty="0">
                <a:solidFill>
                  <a:srgbClr val="FF0000"/>
                </a:solidFill>
                <a:hlinkClick r:id="rId8" tooltip="Uncertainty in science and its role in climate policy"/>
              </a:rPr>
              <a:t>Uncertainty in science and its role in climate policy</a:t>
            </a:r>
            <a:r>
              <a:rPr lang="en-GB" sz="1200" b="1" dirty="0">
                <a:solidFill>
                  <a:srgbClr val="FF0000"/>
                </a:solidFill>
              </a:rPr>
              <a:t> </a:t>
            </a:r>
            <a:r>
              <a:rPr lang="en-GB" sz="1200" b="1" i="1" dirty="0">
                <a:solidFill>
                  <a:srgbClr val="FF0000"/>
                </a:solidFill>
              </a:rPr>
              <a:t>Phil. Trans. R. Soc. A (2011),</a:t>
            </a:r>
            <a:r>
              <a:rPr lang="en-GB" sz="1200" b="1" dirty="0">
                <a:solidFill>
                  <a:srgbClr val="FF0000"/>
                </a:solidFill>
              </a:rPr>
              <a:t> 369, 1-24 </a:t>
            </a:r>
            <a:endParaRPr lang="en-GB" sz="1200" b="1" dirty="0" smtClean="0">
              <a:solidFill>
                <a:srgbClr val="FF0000"/>
              </a:solidFill>
            </a:endParaRPr>
          </a:p>
          <a:p>
            <a:r>
              <a:rPr lang="en-GB" sz="1200" dirty="0" smtClean="0"/>
              <a:t>R </a:t>
            </a:r>
            <a:r>
              <a:rPr lang="en-GB" sz="1200" dirty="0" err="1"/>
              <a:t>Hagedorn</a:t>
            </a:r>
            <a:r>
              <a:rPr lang="en-GB" sz="1200" dirty="0"/>
              <a:t> and LA Smith (2009) </a:t>
            </a:r>
            <a:r>
              <a:rPr lang="en-GB" sz="1200" dirty="0">
                <a:hlinkClick r:id="rId9" tooltip="Communicating the value of probabilistic forecasts with weather roulette"/>
              </a:rPr>
              <a:t>Communicating the value of probabilistic forecasts with weather roulette</a:t>
            </a:r>
            <a:r>
              <a:rPr lang="en-GB" sz="1200" dirty="0"/>
              <a:t>. </a:t>
            </a:r>
            <a:r>
              <a:rPr lang="en-GB" sz="1200" i="1" dirty="0" err="1" smtClean="0"/>
              <a:t>MeteoRl</a:t>
            </a:r>
            <a:r>
              <a:rPr lang="en-GB" sz="1200" i="1" dirty="0" smtClean="0"/>
              <a:t> App</a:t>
            </a:r>
            <a:r>
              <a:rPr lang="en-GB" sz="1200" dirty="0" smtClean="0"/>
              <a:t> </a:t>
            </a:r>
            <a:r>
              <a:rPr lang="en-GB" sz="1200" dirty="0"/>
              <a:t>16 (2): </a:t>
            </a:r>
            <a:r>
              <a:rPr lang="en-GB" sz="1200" dirty="0" smtClean="0"/>
              <a:t>143</a:t>
            </a:r>
            <a:endParaRPr lang="en-GB" sz="1200" dirty="0"/>
          </a:p>
          <a:p>
            <a:r>
              <a:rPr lang="en-GB" sz="1200" dirty="0" smtClean="0"/>
              <a:t>K </a:t>
            </a:r>
            <a:r>
              <a:rPr lang="en-GB" sz="1200" dirty="0"/>
              <a:t>Judd, CA Reynolds, LA Smith &amp; TE </a:t>
            </a:r>
            <a:r>
              <a:rPr lang="en-GB" sz="1200" dirty="0" err="1"/>
              <a:t>Rosmond</a:t>
            </a:r>
            <a:r>
              <a:rPr lang="en-GB" sz="1200" dirty="0"/>
              <a:t> (2008) </a:t>
            </a:r>
            <a:r>
              <a:rPr lang="en-GB" sz="1200" dirty="0">
                <a:hlinkClick r:id="rId10" tooltip="The Geometry of Model Error (DRAFT)"/>
              </a:rPr>
              <a:t>The Geometry of Model </a:t>
            </a:r>
            <a:r>
              <a:rPr lang="en-GB" sz="1200" dirty="0" smtClean="0">
                <a:hlinkClick r:id="rId10" tooltip="The Geometry of Model Error (DRAFT)"/>
              </a:rPr>
              <a:t>Error</a:t>
            </a:r>
            <a:r>
              <a:rPr lang="en-GB" sz="1200" dirty="0" smtClean="0"/>
              <a:t>. </a:t>
            </a:r>
            <a:r>
              <a:rPr lang="en-GB" sz="1200" i="1" dirty="0" smtClean="0"/>
              <a:t>J </a:t>
            </a:r>
            <a:r>
              <a:rPr lang="en-GB" sz="1200" i="1" dirty="0"/>
              <a:t>of </a:t>
            </a:r>
            <a:r>
              <a:rPr lang="en-GB" sz="1200" i="1" dirty="0" err="1" smtClean="0"/>
              <a:t>Atmos</a:t>
            </a:r>
            <a:r>
              <a:rPr lang="en-GB" sz="1200" i="1" dirty="0" smtClean="0"/>
              <a:t> </a:t>
            </a:r>
            <a:r>
              <a:rPr lang="en-GB" sz="1200" i="1" dirty="0" err="1" smtClean="0"/>
              <a:t>Sci</a:t>
            </a:r>
            <a:r>
              <a:rPr lang="en-GB" sz="1200" dirty="0" smtClean="0"/>
              <a:t> </a:t>
            </a:r>
            <a:r>
              <a:rPr lang="en-GB" sz="1200" dirty="0"/>
              <a:t>65 (6), 1749-1772. </a:t>
            </a:r>
            <a:r>
              <a:rPr lang="en-GB" sz="1200" dirty="0">
                <a:hlinkClick r:id="rId11" tooltip="Abstract"/>
              </a:rPr>
              <a:t>Abstract</a:t>
            </a:r>
            <a:r>
              <a:rPr lang="en-GB" sz="1200" dirty="0"/>
              <a:t> </a:t>
            </a:r>
          </a:p>
          <a:p>
            <a:r>
              <a:rPr lang="en-GB" sz="1200" i="0" dirty="0" smtClean="0"/>
              <a:t>DA </a:t>
            </a:r>
            <a:r>
              <a:rPr lang="en-GB" sz="1200" i="0" dirty="0" err="1"/>
              <a:t>Stainforth</a:t>
            </a:r>
            <a:r>
              <a:rPr lang="en-GB" sz="1200" i="0" dirty="0"/>
              <a:t>, MR Allen, ER </a:t>
            </a:r>
            <a:r>
              <a:rPr lang="en-GB" sz="1200" i="0" dirty="0" err="1"/>
              <a:t>Tredger</a:t>
            </a:r>
            <a:r>
              <a:rPr lang="en-GB" sz="1200" i="0" dirty="0"/>
              <a:t> &amp; LA Smith (2007) </a:t>
            </a:r>
            <a:r>
              <a:rPr lang="en-GB" sz="1200" i="0" dirty="0">
                <a:hlinkClick r:id="rId12" tooltip="Confidence uncertainty and relevance"/>
              </a:rPr>
              <a:t>Confidence, uncertainty and decision-support relevance in climate predictions</a:t>
            </a:r>
            <a:r>
              <a:rPr lang="en-GB" sz="1200" i="0" dirty="0"/>
              <a:t>, Phil. Trans. R. Soc. A, 365, 2145-2161. </a:t>
            </a:r>
            <a:r>
              <a:rPr lang="en-GB" sz="1200" i="0" dirty="0">
                <a:hlinkClick r:id="rId13" tooltip="Confidence abstract"/>
              </a:rPr>
              <a:t>Abstract</a:t>
            </a:r>
            <a:r>
              <a:rPr lang="en-GB" sz="1200" i="0" dirty="0"/>
              <a:t> </a:t>
            </a:r>
          </a:p>
          <a:p>
            <a:r>
              <a:rPr lang="en-GB" sz="1200" dirty="0" smtClean="0"/>
              <a:t>LA </a:t>
            </a:r>
            <a:r>
              <a:rPr lang="en-GB" sz="1200" dirty="0"/>
              <a:t>Smith (2006) Predictability past predictability present. Chapter 9 of </a:t>
            </a:r>
            <a:r>
              <a:rPr lang="en-GB" sz="1200" i="1" dirty="0"/>
              <a:t>Predictability of Weather and Climate</a:t>
            </a:r>
            <a:r>
              <a:rPr lang="en-GB" sz="1200" dirty="0"/>
              <a:t> (</a:t>
            </a:r>
            <a:r>
              <a:rPr lang="en-GB" sz="1200" dirty="0" err="1"/>
              <a:t>eds</a:t>
            </a:r>
            <a:r>
              <a:rPr lang="en-GB" sz="1200" dirty="0"/>
              <a:t> T. Palmer and R </a:t>
            </a:r>
            <a:r>
              <a:rPr lang="en-GB" sz="1200" dirty="0" err="1"/>
              <a:t>Hagedorn</a:t>
            </a:r>
            <a:r>
              <a:rPr lang="en-GB" sz="1200" dirty="0"/>
              <a:t>). Cambridge, UK. Cambridge University Press. </a:t>
            </a:r>
          </a:p>
          <a:p>
            <a:endParaRPr lang="en-GB" sz="500" dirty="0" smtClean="0"/>
          </a:p>
          <a:p>
            <a:r>
              <a:rPr lang="en-GB" sz="1200" b="1" i="0" dirty="0">
                <a:solidFill>
                  <a:srgbClr val="FF0000"/>
                </a:solidFill>
              </a:rPr>
              <a:t>LA Smith (2006) Predictability past predictability present</a:t>
            </a:r>
            <a:r>
              <a:rPr lang="en-GB" sz="1200" i="0" dirty="0"/>
              <a:t>. Chapter 9 of Predictability of Weather and Climate </a:t>
            </a:r>
          </a:p>
          <a:p>
            <a:r>
              <a:rPr lang="en-GB" sz="1200" i="0" dirty="0"/>
              <a:t>(</a:t>
            </a:r>
            <a:r>
              <a:rPr lang="en-GB" sz="1200" i="0" dirty="0" err="1"/>
              <a:t>eds</a:t>
            </a:r>
            <a:r>
              <a:rPr lang="en-GB" sz="1200" i="0" dirty="0"/>
              <a:t> T. Palmer and R </a:t>
            </a:r>
            <a:r>
              <a:rPr lang="en-GB" sz="1200" i="0" dirty="0" err="1"/>
              <a:t>Hagedorn</a:t>
            </a:r>
            <a:r>
              <a:rPr lang="en-GB" sz="1200" i="0" dirty="0"/>
              <a:t>). Cambridge, UK. Cambridge University Press. </a:t>
            </a:r>
          </a:p>
          <a:p>
            <a:endParaRPr lang="en-GB" sz="900" b="1" dirty="0" smtClean="0">
              <a:solidFill>
                <a:srgbClr val="FF0000"/>
              </a:solidFill>
            </a:endParaRPr>
          </a:p>
          <a:p>
            <a:r>
              <a:rPr lang="en-GB" sz="1200" b="1" dirty="0" smtClean="0">
                <a:solidFill>
                  <a:srgbClr val="FF0000"/>
                </a:solidFill>
              </a:rPr>
              <a:t>LA </a:t>
            </a:r>
            <a:r>
              <a:rPr lang="en-GB" sz="1200" b="1" dirty="0" smtClean="0">
                <a:solidFill>
                  <a:srgbClr val="FF0000"/>
                </a:solidFill>
              </a:rPr>
              <a:t>Smith, (2002) </a:t>
            </a:r>
            <a:r>
              <a:rPr lang="en-GB" sz="1200" b="1" dirty="0" smtClean="0">
                <a:solidFill>
                  <a:srgbClr val="FF0000"/>
                </a:solidFill>
                <a:hlinkClick r:id="rId14" tooltip="LA-Smith,-(2002)-What-Might-We-Learn-from-Climate-Forecasts"/>
              </a:rPr>
              <a:t>What Might We Learn from Climate Forecasts?</a:t>
            </a:r>
            <a:r>
              <a:rPr lang="en-GB" sz="1200" b="1" dirty="0" smtClean="0">
                <a:solidFill>
                  <a:srgbClr val="FF0000"/>
                </a:solidFill>
              </a:rPr>
              <a:t> </a:t>
            </a:r>
            <a:r>
              <a:rPr lang="en-GB" sz="1200" b="1" i="1" dirty="0" smtClean="0">
                <a:solidFill>
                  <a:srgbClr val="FF0000"/>
                </a:solidFill>
              </a:rPr>
              <a:t>Proc. National Acad. Sci.</a:t>
            </a:r>
            <a:r>
              <a:rPr lang="en-GB" sz="1200" b="1" dirty="0" smtClean="0">
                <a:solidFill>
                  <a:srgbClr val="FF0000"/>
                </a:solidFill>
              </a:rPr>
              <a:t> USA 4 (99): 2487-2492. </a:t>
            </a:r>
            <a:r>
              <a:rPr lang="en-GB" sz="1200" b="1" dirty="0" smtClean="0">
                <a:solidFill>
                  <a:srgbClr val="FF0000"/>
                </a:solidFill>
                <a:hlinkClick r:id="rId15" tooltip="Abstract"/>
              </a:rPr>
              <a:t>Abstract</a:t>
            </a:r>
            <a:r>
              <a:rPr lang="en-GB" sz="1200" b="1" dirty="0" smtClean="0">
                <a:solidFill>
                  <a:srgbClr val="FF0000"/>
                </a:solidFill>
              </a:rPr>
              <a:t> </a:t>
            </a:r>
            <a:endParaRPr lang="en-GB" sz="600" b="1" dirty="0" smtClean="0">
              <a:solidFill>
                <a:srgbClr val="FF0000"/>
              </a:solidFill>
            </a:endParaRPr>
          </a:p>
          <a:p>
            <a:endParaRPr lang="en-GB" sz="500" b="1" dirty="0" smtClean="0">
              <a:solidFill>
                <a:srgbClr val="FF0000"/>
              </a:solidFill>
            </a:endParaRPr>
          </a:p>
          <a:p>
            <a:r>
              <a:rPr lang="en-GB" sz="1200" dirty="0" smtClean="0"/>
              <a:t>D </a:t>
            </a:r>
            <a:r>
              <a:rPr lang="en-GB" sz="1200" dirty="0" err="1"/>
              <a:t>Orrell</a:t>
            </a:r>
            <a:r>
              <a:rPr lang="en-GB" sz="1200" dirty="0"/>
              <a:t>, LA Smith, T Palmer &amp; J </a:t>
            </a:r>
            <a:r>
              <a:rPr lang="en-GB" sz="1200" dirty="0" err="1"/>
              <a:t>Barkmeijer</a:t>
            </a:r>
            <a:r>
              <a:rPr lang="en-GB" sz="1200" dirty="0"/>
              <a:t> (2001) </a:t>
            </a:r>
            <a:r>
              <a:rPr lang="en-GB" sz="1200" dirty="0">
                <a:hlinkClick r:id="rId16" tooltip="Model Error in Weather Forecasting"/>
              </a:rPr>
              <a:t>Model Error in Weather Forecasting</a:t>
            </a:r>
            <a:r>
              <a:rPr lang="en-GB" sz="1200" dirty="0"/>
              <a:t>, </a:t>
            </a:r>
            <a:r>
              <a:rPr lang="en-GB" sz="1200" i="1" dirty="0"/>
              <a:t>Nonlinear Processes in Geophysics</a:t>
            </a:r>
            <a:r>
              <a:rPr lang="en-GB" sz="1200" dirty="0"/>
              <a:t> 8: </a:t>
            </a:r>
            <a:r>
              <a:rPr lang="en-GB" sz="1200" dirty="0" smtClean="0"/>
              <a:t>357</a:t>
            </a:r>
          </a:p>
          <a:p>
            <a:endParaRPr lang="en-GB" sz="800" dirty="0" smtClean="0"/>
          </a:p>
          <a:p>
            <a:r>
              <a:rPr lang="en-GB" sz="1200" dirty="0" smtClean="0"/>
              <a:t>LA </a:t>
            </a:r>
            <a:r>
              <a:rPr lang="en-GB" sz="1200" dirty="0"/>
              <a:t>Smith (2000) </a:t>
            </a:r>
            <a:r>
              <a:rPr lang="en-GB" sz="1200" dirty="0">
                <a:hlinkClick r:id="rId17" tooltip="Disentangling Uncertainty and Error: On the Predictability of Nonlinear Systems"/>
              </a:rPr>
              <a:t>'Disentangling Uncertainty and Error: On the Predictability of Nonlinear Systems'</a:t>
            </a:r>
            <a:r>
              <a:rPr lang="en-GB" sz="1200" dirty="0"/>
              <a:t> </a:t>
            </a:r>
            <a:r>
              <a:rPr lang="en-GB" sz="1200" dirty="0" smtClean="0"/>
              <a:t> </a:t>
            </a:r>
            <a:r>
              <a:rPr lang="en-GB" sz="1200" dirty="0"/>
              <a:t>in </a:t>
            </a:r>
            <a:r>
              <a:rPr lang="en-GB" sz="1200" i="1" dirty="0"/>
              <a:t>Nonlinear Dynamics and Statistics,</a:t>
            </a:r>
            <a:r>
              <a:rPr lang="en-GB" sz="1200" dirty="0"/>
              <a:t> ed. Alistair I </a:t>
            </a:r>
            <a:r>
              <a:rPr lang="en-GB" sz="1200" dirty="0" err="1"/>
              <a:t>Mees</a:t>
            </a:r>
            <a:r>
              <a:rPr lang="en-GB" sz="1200" dirty="0"/>
              <a:t>, Boston: </a:t>
            </a:r>
            <a:r>
              <a:rPr lang="en-GB" sz="1200" dirty="0" err="1"/>
              <a:t>Birkhauser</a:t>
            </a:r>
            <a:r>
              <a:rPr lang="en-GB" sz="1200" dirty="0"/>
              <a:t>, 31-64. </a:t>
            </a:r>
            <a:r>
              <a:rPr lang="en-GB" sz="1200" dirty="0">
                <a:hlinkClick r:id="rId18" tooltip="Abstract"/>
              </a:rPr>
              <a:t>Abstract</a:t>
            </a:r>
            <a:r>
              <a:rPr lang="en-GB" sz="1200" dirty="0"/>
              <a:t> </a:t>
            </a:r>
          </a:p>
          <a:p>
            <a:endParaRPr lang="en-GB" sz="800" dirty="0" smtClean="0"/>
          </a:p>
          <a:p>
            <a:r>
              <a:rPr lang="en-GB" sz="1200" dirty="0" smtClean="0"/>
              <a:t>LA </a:t>
            </a:r>
            <a:r>
              <a:rPr lang="en-GB" sz="1200" dirty="0"/>
              <a:t>Smith, C </a:t>
            </a:r>
            <a:r>
              <a:rPr lang="en-GB" sz="1200" dirty="0" err="1"/>
              <a:t>Ziehmann</a:t>
            </a:r>
            <a:r>
              <a:rPr lang="en-GB" sz="1200" dirty="0"/>
              <a:t> &amp; K </a:t>
            </a:r>
            <a:r>
              <a:rPr lang="en-GB" sz="1200" dirty="0" err="1"/>
              <a:t>Fraedrich</a:t>
            </a:r>
            <a:r>
              <a:rPr lang="en-GB" sz="1200" dirty="0"/>
              <a:t> (1999) </a:t>
            </a:r>
            <a:r>
              <a:rPr lang="en-GB" sz="1200" dirty="0">
                <a:hlinkClick r:id="rId19" tooltip="Uncertainty Dynamics and Predictability in Chaotic Systems"/>
              </a:rPr>
              <a:t>Uncertainty Dynamics and Predictability in Chaotic Systems</a:t>
            </a:r>
            <a:r>
              <a:rPr lang="en-GB" sz="1200" dirty="0"/>
              <a:t>, </a:t>
            </a:r>
            <a:r>
              <a:rPr lang="en-GB" sz="1200" i="1" dirty="0"/>
              <a:t>Quart. J. Royal Meteorological Soc.</a:t>
            </a:r>
            <a:r>
              <a:rPr lang="en-GB" sz="1200" dirty="0"/>
              <a:t> 125: 2855-2886.  </a:t>
            </a:r>
            <a:endParaRPr lang="en-GB" sz="1200" dirty="0">
              <a:effectLst/>
            </a:endParaRPr>
          </a:p>
        </p:txBody>
      </p:sp>
      <p:sp>
        <p:nvSpPr>
          <p:cNvPr id="2" name="Rectangle 1"/>
          <p:cNvSpPr/>
          <p:nvPr/>
        </p:nvSpPr>
        <p:spPr>
          <a:xfrm>
            <a:off x="1187624" y="1268760"/>
            <a:ext cx="8064896" cy="338554"/>
          </a:xfrm>
          <a:prstGeom prst="rect">
            <a:avLst/>
          </a:prstGeom>
        </p:spPr>
        <p:txBody>
          <a:bodyPr wrap="square">
            <a:spAutoFit/>
          </a:bodyPr>
          <a:lstStyle/>
          <a:p>
            <a:r>
              <a:rPr lang="en-GB" sz="1600" b="1" dirty="0" smtClean="0">
                <a:hlinkClick r:id="rId20"/>
              </a:rPr>
              <a:t>www2.lse.ac.uk/CATS/Publications/Leonard Smith Publications.aspx</a:t>
            </a:r>
            <a:r>
              <a:rPr lang="en-GB" sz="1600" b="1" dirty="0" smtClean="0"/>
              <a:t> </a:t>
            </a:r>
            <a:endParaRPr lang="en-GB" sz="1600" b="1" dirty="0"/>
          </a:p>
        </p:txBody>
      </p:sp>
    </p:spTree>
    <p:extLst>
      <p:ext uri="{BB962C8B-B14F-4D97-AF65-F5344CB8AC3E}">
        <p14:creationId xmlns:p14="http://schemas.microsoft.com/office/powerpoint/2010/main" val="3720416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24427</TotalTime>
  <Words>9924</Words>
  <Application>Microsoft Office PowerPoint</Application>
  <PresentationFormat>On-screen Show (4:3)</PresentationFormat>
  <Paragraphs>1755</Paragraphs>
  <Slides>136</Slides>
  <Notes>10</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1_Eclipse</vt:lpstr>
      <vt:lpstr>PowerPoint Presentation</vt:lpstr>
      <vt:lpstr>Overview</vt:lpstr>
      <vt:lpstr>PowerPoint Presentation</vt:lpstr>
      <vt:lpstr>PowerPoint Presentation</vt:lpstr>
      <vt:lpstr>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Kinds of Uncertainty</vt:lpstr>
      <vt:lpstr>PowerPoint Presentation</vt:lpstr>
      <vt:lpstr>PowerPoint Presentation</vt:lpstr>
      <vt:lpstr>PowerPoint Presentation</vt:lpstr>
      <vt:lpstr>PowerPoint Presentation</vt:lpstr>
      <vt:lpstr>So how do we avoid this:</vt:lpstr>
      <vt:lpstr>PowerPoint Presentation</vt:lpstr>
      <vt:lpstr>PowerPoint Presentation</vt:lpstr>
      <vt:lpstr>PowerPoint Presentation</vt:lpstr>
      <vt:lpstr>PowerPoint Presentation</vt:lpstr>
      <vt:lpstr>PowerPoint Presentation</vt:lpstr>
      <vt:lpstr>PowerPoint Presentation</vt:lpstr>
      <vt:lpstr>Ocean Modelling </vt:lpstr>
      <vt:lpstr>Ocean Modelling </vt:lpstr>
      <vt:lpstr>Intuitive examples: Planetary Dynamics </vt:lpstr>
      <vt:lpstr>PowerPoint Presentation</vt:lpstr>
      <vt:lpstr>PowerPoint Presentation</vt:lpstr>
      <vt:lpstr>PowerPoint Presentation</vt:lpstr>
      <vt:lpstr>PowerPoint Presentation</vt:lpstr>
      <vt:lpstr>PowerPoint Presentation</vt:lpstr>
      <vt:lpstr>PowerPoint Presentation</vt:lpstr>
      <vt:lpstr>An intuitive example: The Last Solar Eclipse </vt:lpstr>
      <vt:lpstr>Structural Model Error: Internal Consistency</vt:lpstr>
      <vt:lpstr>Shortcomings of State of the Art Models </vt:lpstr>
      <vt:lpstr>PowerPoint Presentation</vt:lpstr>
      <vt:lpstr>PowerPoint Presentation</vt:lpstr>
      <vt:lpstr>How Would We (Re)design for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looks a lot like:</vt:lpstr>
      <vt:lpstr>The traditional approach </vt:lpstr>
      <vt:lpstr>The Danger of Rank Order Beauty Contests</vt:lpstr>
      <vt:lpstr>The Danger of Rank Order Beauty Contests</vt:lpstr>
      <vt:lpstr>PowerPoint Presentation</vt:lpstr>
      <vt:lpstr>PowerPoint Presentation</vt:lpstr>
      <vt:lpstr> Communication II Anomalies</vt:lpstr>
      <vt:lpstr>Anomalies</vt:lpstr>
      <vt:lpstr>Anomalies</vt:lpstr>
      <vt:lpstr>Anomalies</vt:lpstr>
      <vt:lpstr>(Re)Designing Climate Modelling for Policy</vt:lpstr>
      <vt:lpstr>PowerPoint Presentation</vt:lpstr>
      <vt:lpstr>PowerPoint Presentation</vt:lpstr>
      <vt:lpstr>Thank you</vt:lpstr>
      <vt:lpstr>PowerPoint Presentation</vt:lpstr>
      <vt:lpstr>END</vt:lpstr>
      <vt:lpstr>PowerPoint Presentation</vt:lpstr>
      <vt:lpstr>PowerPoint Presentation</vt:lpstr>
      <vt:lpstr>What is a “Big Surprise”?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Distinguishing Weather-like and Climate-like tasks</vt:lpstr>
      <vt:lpstr>PowerPoint Presentation</vt:lpstr>
      <vt:lpstr>PowerPoint Presentation</vt:lpstr>
      <vt:lpstr>Structural Model Error </vt:lpstr>
      <vt:lpstr>PowerPoint Presentation</vt:lpstr>
      <vt:lpstr>PowerPoint Presentation</vt:lpstr>
      <vt:lpstr>PowerPoint Presentation</vt:lpstr>
      <vt:lpstr>Ocean Modelling </vt:lpstr>
      <vt:lpstr>Ocean Modelling </vt:lpstr>
      <vt:lpstr>PowerPoint Presentation</vt:lpstr>
      <vt:lpstr>PowerPoint Presentation</vt:lpstr>
      <vt:lpstr>PowerPoint Presentation</vt:lpstr>
      <vt:lpstr>PowerPoint Presentation</vt:lpstr>
      <vt:lpstr>The Circuit and Ensemble Size</vt:lpstr>
      <vt:lpstr>PowerPoint Presentation</vt:lpstr>
      <vt:lpstr>Take home questions (in the paper)</vt:lpstr>
      <vt:lpstr>PowerPoint Presentation</vt:lpstr>
      <vt:lpstr>PowerPoint Presentation</vt:lpstr>
      <vt:lpstr>Communicating the Relevant Dominate Uncertainty</vt:lpstr>
      <vt:lpstr>Proper Scores for formation and evaluation</vt:lpstr>
      <vt:lpstr>Proper Scores for formation and evaluation</vt:lpstr>
      <vt:lpstr>Local Scores and Distant Scores</vt:lpstr>
      <vt:lpstr>Evaluating Probability Forecasts </vt:lpstr>
      <vt:lpstr>Weather in Practice: Demonstrating true skill out-of-sample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London School of Economics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 Services</dc:creator>
  <cp:lastModifiedBy>Lenny</cp:lastModifiedBy>
  <cp:revision>717</cp:revision>
  <cp:lastPrinted>2012-06-19T11:01:24Z</cp:lastPrinted>
  <dcterms:created xsi:type="dcterms:W3CDTF">2009-03-04T17:54:52Z</dcterms:created>
  <dcterms:modified xsi:type="dcterms:W3CDTF">2013-10-07T14:28:23Z</dcterms:modified>
</cp:coreProperties>
</file>