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2" r:id="rId1"/>
  </p:sldMasterIdLst>
  <p:notesMasterIdLst>
    <p:notesMasterId r:id="rId16"/>
  </p:notesMasterIdLst>
  <p:sldIdLst>
    <p:sldId id="256" r:id="rId2"/>
    <p:sldId id="514" r:id="rId3"/>
    <p:sldId id="515" r:id="rId4"/>
    <p:sldId id="523" r:id="rId5"/>
    <p:sldId id="522" r:id="rId6"/>
    <p:sldId id="524" r:id="rId7"/>
    <p:sldId id="525" r:id="rId8"/>
    <p:sldId id="528" r:id="rId9"/>
    <p:sldId id="529" r:id="rId10"/>
    <p:sldId id="530" r:id="rId11"/>
    <p:sldId id="531" r:id="rId12"/>
    <p:sldId id="532" r:id="rId13"/>
    <p:sldId id="533" r:id="rId14"/>
    <p:sldId id="527" r:id="rId15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</p:embeddedFont>
    <p:embeddedFont>
      <p:font typeface="Cambria Math" panose="02040503050406030204" pitchFamily="18" charset="0"/>
      <p:regular r:id="rId27"/>
    </p:embeddedFont>
  </p:embeddedFontLst>
  <p:custDataLst>
    <p:tags r:id="rId28"/>
  </p:custData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00B050"/>
    <a:srgbClr val="000000"/>
    <a:srgbClr val="4BACC6"/>
    <a:srgbClr val="F2F2DA"/>
    <a:srgbClr val="B0F8FE"/>
    <a:srgbClr val="C5E3FF"/>
    <a:srgbClr val="92CBFE"/>
    <a:srgbClr val="E5FF91"/>
    <a:srgbClr val="8A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452" autoAdjust="0"/>
    <p:restoredTop sz="93016" autoAdjust="0"/>
  </p:normalViewPr>
  <p:slideViewPr>
    <p:cSldViewPr>
      <p:cViewPr varScale="1">
        <p:scale>
          <a:sx n="81" d="100"/>
          <a:sy n="81" d="100"/>
        </p:scale>
        <p:origin x="-1512" y="-90"/>
      </p:cViewPr>
      <p:guideLst>
        <p:guide orient="horz" pos="144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42FBF95D-5474-48E1-91D4-187BAE04C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C092F-463E-40D5-A6E3-54D77A0A789A}" type="slidenum">
              <a:rPr lang="en-US"/>
              <a:pPr/>
              <a:t>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r>
              <a:rPr lang="nl-NL" smtClean="0"/>
              <a:t>5 Dec 2013</a:t>
            </a:r>
            <a:endParaRPr lang="en-GB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r>
              <a:rPr lang="en-GB" smtClean="0"/>
              <a:t>Semantics Preserving Model Transformation?</a:t>
            </a:r>
            <a:endParaRPr lang="en-GB"/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200"/>
            </a:lvl1pPr>
          </a:lstStyle>
          <a:p>
            <a:fld id="{9B288FF0-029C-4079-9E34-F3666E8D9C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10463" cy="4419600"/>
          </a:xfrm>
        </p:spPr>
        <p:txBody>
          <a:bodyPr/>
          <a:lstStyle>
            <a:lvl2pPr>
              <a:buClr>
                <a:srgbClr val="0070C0"/>
              </a:buClr>
              <a:defRPr>
                <a:solidFill>
                  <a:srgbClr val="0070C0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070C0"/>
                </a:solidFill>
              </a:defRPr>
            </a:lvl3pPr>
            <a:lvl4pPr>
              <a:buClr>
                <a:srgbClr val="0070C0"/>
              </a:buClr>
              <a:defRPr>
                <a:solidFill>
                  <a:srgbClr val="0070C0"/>
                </a:solidFill>
              </a:defRPr>
            </a:lvl4pPr>
            <a:lvl5pPr>
              <a:buClr>
                <a:srgbClr val="0070C0"/>
              </a:buCl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686BB25-A3AB-43E0-881F-1B276C6641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92471" y="6402388"/>
            <a:ext cx="151652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nl-NL" smtClean="0"/>
              <a:t>5 Dec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3298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GB" smtClean="0"/>
              <a:t>Semantics Preserving Model Transformation?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4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02388"/>
            <a:ext cx="1498600" cy="476250"/>
          </a:xfrm>
        </p:spPr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5375" y="6402388"/>
            <a:ext cx="3298825" cy="476250"/>
          </a:xfrm>
        </p:spPr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71600" y="1447800"/>
            <a:ext cx="7467600" cy="46482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722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03738A7-BC97-4F66-BC59-0F69517D1A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02388"/>
            <a:ext cx="1498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nl-NL" smtClean="0"/>
              <a:t>5 Dec 2013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3298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GB" smtClean="0"/>
              <a:t>Semantics Preserving Model Transformation?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62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11138"/>
            <a:ext cx="7501659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HET OPMAAKPROFIEL TE BEWERKEN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104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02388"/>
            <a:ext cx="1498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3298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200">
                <a:latin typeface="+mn-lt"/>
              </a:defRPr>
            </a:lvl1pPr>
          </a:lstStyle>
          <a:p>
            <a:fld id="{297F2275-593F-46C1-A8F3-C79E52CE98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1371600" y="1219200"/>
            <a:ext cx="77620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349192" name="Picture 8" descr="UT_Logo_Black_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24600"/>
            <a:ext cx="2098675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1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255588" indent="-255588" algn="l" defTabSz="238125" rtl="0" fontAlgn="base">
        <a:spcBef>
          <a:spcPct val="1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70C0"/>
          </a:solidFill>
          <a:latin typeface="+mn-lt"/>
          <a:cs typeface="+mn-cs"/>
        </a:defRPr>
      </a:lvl2pPr>
      <a:lvl3pPr marL="801688" indent="-238125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70C0"/>
          </a:solidFill>
          <a:latin typeface="+mn-lt"/>
          <a:cs typeface="+mn-cs"/>
        </a:defRPr>
      </a:lvl3pPr>
      <a:lvl4pPr marL="1077913" indent="-250825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70C0"/>
          </a:solidFill>
          <a:latin typeface="+mn-lt"/>
          <a:cs typeface="+mn-cs"/>
        </a:defRPr>
      </a:lvl4pPr>
      <a:lvl5pPr marL="1344613" indent="-255588" algn="l" defTabSz="238125" rtl="0" fontAlgn="base">
        <a:spcBef>
          <a:spcPct val="10000"/>
        </a:spcBef>
        <a:spcAft>
          <a:spcPct val="0"/>
        </a:spcAft>
        <a:buClr>
          <a:srgbClr val="0070C0"/>
        </a:buClr>
        <a:buFont typeface="Wingdings" pitchFamily="2" charset="2"/>
        <a:buChar char="ú"/>
        <a:defRPr sz="1800">
          <a:solidFill>
            <a:srgbClr val="0070C0"/>
          </a:solidFill>
          <a:latin typeface="+mn-lt"/>
          <a:cs typeface="+mn-cs"/>
        </a:defRPr>
      </a:lvl5pPr>
      <a:lvl6pPr marL="18018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6pPr>
      <a:lvl7pPr marL="22590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7pPr>
      <a:lvl8pPr marL="27162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8pPr>
      <a:lvl9pPr marL="3173413" indent="-255588" algn="l" defTabSz="238125" rtl="0" fontAlgn="base">
        <a:spcBef>
          <a:spcPct val="10000"/>
        </a:spcBef>
        <a:spcAft>
          <a:spcPct val="0"/>
        </a:spcAft>
        <a:buClr>
          <a:schemeClr val="accent2"/>
        </a:buClr>
        <a:buFont typeface="Wingdings" pitchFamily="2" charset="2"/>
        <a:buChar char="ú"/>
        <a:defRPr sz="17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00263" y="1644651"/>
            <a:ext cx="6786562" cy="1327150"/>
          </a:xfrm>
        </p:spPr>
        <p:txBody>
          <a:bodyPr/>
          <a:lstStyle/>
          <a:p>
            <a:r>
              <a:rPr lang="nl-NL" dirty="0" smtClean="0"/>
              <a:t>Semantics Preserving </a:t>
            </a:r>
            <a:r>
              <a:rPr lang="nl-NL" dirty="0"/>
              <a:t>Transformation: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 Impossible Dream?</a:t>
            </a:r>
            <a:endParaRPr lang="nl-NL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Arend</a:t>
            </a:r>
            <a:r>
              <a:rPr lang="en-US" dirty="0"/>
              <a:t> </a:t>
            </a:r>
            <a:r>
              <a:rPr lang="en-US" dirty="0" err="1"/>
              <a:t>Rensink</a:t>
            </a:r>
            <a:r>
              <a:rPr lang="en-US" dirty="0"/>
              <a:t>, University of </a:t>
            </a:r>
            <a:r>
              <a:rPr lang="en-US" dirty="0" err="1"/>
              <a:t>Twente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BX Position Statement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preservation?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Initial thought: use rule names as transition labels</a:t>
            </a:r>
          </a:p>
          <a:p>
            <a:pPr lvl="1"/>
            <a:r>
              <a:rPr lang="en-GB" dirty="0" smtClean="0"/>
              <a:t>Does not work: rule names chosen for </a:t>
            </a:r>
            <a:r>
              <a:rPr lang="en-GB" dirty="0" err="1" smtClean="0"/>
              <a:t>understandability</a:t>
            </a:r>
            <a:endParaRPr lang="en-GB" dirty="0" smtClean="0"/>
          </a:p>
          <a:p>
            <a:pPr lvl="1"/>
            <a:r>
              <a:rPr lang="en-GB" dirty="0" smtClean="0"/>
              <a:t>Names for comparable activities may differ between languages</a:t>
            </a:r>
          </a:p>
          <a:p>
            <a:pPr lvl="1"/>
            <a:r>
              <a:rPr lang="en-GB" dirty="0" smtClean="0"/>
              <a:t>For instance: A’s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next</a:t>
            </a:r>
            <a:r>
              <a:rPr lang="en-GB" dirty="0" smtClean="0"/>
              <a:t> does not correspond to B’s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next-*</a:t>
            </a:r>
            <a:r>
              <a:rPr lang="en-GB" dirty="0" smtClean="0"/>
              <a:t> actions</a:t>
            </a:r>
          </a:p>
          <a:p>
            <a:r>
              <a:rPr lang="en-GB" dirty="0" smtClean="0"/>
              <a:t>Refinement: allow </a:t>
            </a:r>
            <a:r>
              <a:rPr lang="en-GB" dirty="0" err="1" smtClean="0"/>
              <a:t>relabelling</a:t>
            </a:r>
            <a:r>
              <a:rPr lang="en-GB" dirty="0" smtClean="0"/>
              <a:t> between semantics</a:t>
            </a:r>
          </a:p>
          <a:p>
            <a:pPr lvl="1"/>
            <a:r>
              <a:rPr lang="en-GB" dirty="0" smtClean="0"/>
              <a:t>Map actions of one language onto that of the other</a:t>
            </a:r>
          </a:p>
          <a:p>
            <a:pPr lvl="1"/>
            <a:r>
              <a:rPr lang="en-GB" dirty="0" smtClean="0"/>
              <a:t>In LTS: make (sequences of) transitions unobservable or atomic</a:t>
            </a:r>
            <a:endParaRPr lang="en-GB" dirty="0"/>
          </a:p>
          <a:p>
            <a:r>
              <a:rPr lang="en-GB" dirty="0" smtClean="0"/>
              <a:t>In this example: two possibilities</a:t>
            </a:r>
          </a:p>
          <a:p>
            <a:pPr lvl="1"/>
            <a:r>
              <a:rPr lang="en-GB" dirty="0" smtClean="0"/>
              <a:t>Rename one of B’s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next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*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next</a:t>
            </a:r>
            <a:r>
              <a:rPr lang="en-GB" dirty="0" smtClean="0"/>
              <a:t> and make the other invisible</a:t>
            </a:r>
          </a:p>
          <a:p>
            <a:pPr lvl="1"/>
            <a:r>
              <a:rPr lang="en-GB" dirty="0" smtClean="0"/>
              <a:t>Combine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next-offer </a:t>
            </a:r>
            <a:r>
              <a:rPr lang="en-GB" dirty="0" smtClean="0"/>
              <a:t>+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next-take </a:t>
            </a:r>
            <a:r>
              <a:rPr lang="en-GB" dirty="0" smtClean="0"/>
              <a:t>into single atomic action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transformation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 general, transformation occurs between different languages</a:t>
            </a:r>
          </a:p>
          <a:p>
            <a:pPr lvl="1"/>
            <a:r>
              <a:rPr lang="en-GB" dirty="0" smtClean="0"/>
              <a:t>In-place (</a:t>
            </a:r>
            <a:r>
              <a:rPr lang="en-GB" dirty="0"/>
              <a:t>e</a:t>
            </a:r>
            <a:r>
              <a:rPr lang="en-GB" dirty="0" smtClean="0"/>
              <a:t>ndogenous) or side-by-side (exogenous)</a:t>
            </a:r>
          </a:p>
          <a:p>
            <a:pPr lvl="1"/>
            <a:r>
              <a:rPr lang="en-GB" dirty="0" smtClean="0"/>
              <a:t>For traceability, exogenous is to be preferred</a:t>
            </a:r>
          </a:p>
          <a:p>
            <a:r>
              <a:rPr lang="en-GB" dirty="0" smtClean="0"/>
              <a:t>Triple graph: composition of</a:t>
            </a:r>
          </a:p>
          <a:p>
            <a:pPr lvl="1"/>
            <a:r>
              <a:rPr lang="en-GB" dirty="0" smtClean="0"/>
              <a:t>Model of language A</a:t>
            </a:r>
          </a:p>
          <a:p>
            <a:pPr lvl="1"/>
            <a:r>
              <a:rPr lang="en-GB" dirty="0" smtClean="0"/>
              <a:t>Model of language B</a:t>
            </a:r>
          </a:p>
          <a:p>
            <a:pPr lvl="1"/>
            <a:r>
              <a:rPr lang="en-GB" dirty="0" smtClean="0"/>
              <a:t>Glue graph: connects A-elements with B-elements (tracing)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i="1" dirty="0" smtClean="0"/>
              <a:t>Triple graph grammar</a:t>
            </a:r>
            <a:r>
              <a:rPr lang="en-GB" dirty="0" smtClean="0"/>
              <a:t>: builds A- and B-models + glue simultaneously</a:t>
            </a:r>
          </a:p>
          <a:p>
            <a:pPr lvl="1"/>
            <a:r>
              <a:rPr lang="en-GB" dirty="0" smtClean="0"/>
              <a:t>Each triple graph can be projected onto source and target graph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781800" y="675761"/>
            <a:ext cx="2225714" cy="375850"/>
            <a:chOff x="453878" y="2587512"/>
            <a:chExt cx="4636903" cy="783020"/>
          </a:xfrm>
        </p:grpSpPr>
        <p:sp>
          <p:nvSpPr>
            <p:cNvPr id="8" name="Left-Right Arrow 7"/>
            <p:cNvSpPr/>
            <p:nvPr/>
          </p:nvSpPr>
          <p:spPr>
            <a:xfrm>
              <a:off x="1737416" y="2886390"/>
              <a:ext cx="2100335" cy="233371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04157" y="2587512"/>
              <a:ext cx="1166853" cy="783020"/>
            </a:xfrm>
            <a:prstGeom prst="roundRect">
              <a:avLst>
                <a:gd name="adj" fmla="val 28432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smtClean="0">
                  <a:effectLst/>
                  <a:ea typeface="Calibri"/>
                  <a:cs typeface="Times New Roman"/>
                </a:rPr>
                <a:t>Transfor-mation</a:t>
              </a:r>
              <a:endParaRPr lang="en-GB" sz="7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3878" y="2627942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dirty="0" smtClean="0">
                  <a:effectLst/>
                  <a:ea typeface="Calibri"/>
                  <a:cs typeface="Times New Roman"/>
                </a:rPr>
                <a:t>Modelling Language</a:t>
              </a:r>
              <a:endParaRPr lang="en-GB" sz="7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3928" y="2628061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dirty="0" smtClean="0">
                  <a:effectLst/>
                  <a:ea typeface="Calibri"/>
                  <a:cs typeface="Times New Roman"/>
                </a:rPr>
                <a:t>Modelling Language</a:t>
              </a:r>
              <a:endParaRPr lang="en-GB" sz="7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5791200" y="3868018"/>
            <a:ext cx="762000" cy="457200"/>
          </a:xfrm>
          <a:prstGeom prst="rightArrow">
            <a:avLst/>
          </a:prstGeom>
          <a:solidFill>
            <a:srgbClr val="9BBB5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11216" y="3729673"/>
            <a:ext cx="1395046" cy="73388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 smtClean="0">
                <a:ea typeface="Calibri"/>
                <a:cs typeface="Times New Roman"/>
              </a:rPr>
              <a:t>A-model</a:t>
            </a:r>
            <a:endParaRPr lang="en-GB" sz="1800" dirty="0">
              <a:effectLst/>
              <a:ea typeface="Calibri"/>
              <a:cs typeface="Times New Roman"/>
            </a:endParaRPr>
          </a:p>
        </p:txBody>
      </p:sp>
      <p:sp>
        <p:nvSpPr>
          <p:cNvPr id="18" name="Right Arrow 17"/>
          <p:cNvSpPr/>
          <p:nvPr/>
        </p:nvSpPr>
        <p:spPr bwMode="auto">
          <a:xfrm flipH="1">
            <a:off x="3276600" y="3868018"/>
            <a:ext cx="762000" cy="457200"/>
          </a:xfrm>
          <a:prstGeom prst="rightArrow">
            <a:avLst/>
          </a:prstGeom>
          <a:solidFill>
            <a:schemeClr val="accent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3729673"/>
            <a:ext cx="1531795" cy="73388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 smtClean="0">
                <a:ea typeface="Calibri"/>
                <a:cs typeface="Times New Roman"/>
              </a:rPr>
              <a:t>B-model</a:t>
            </a:r>
            <a:endParaRPr lang="en-GB" sz="1800" dirty="0">
              <a:effectLst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3592" y="3729673"/>
            <a:ext cx="1573823" cy="73388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 smtClean="0">
                <a:ea typeface="Calibri"/>
                <a:cs typeface="Times New Roman"/>
              </a:rPr>
              <a:t>Glue graph</a:t>
            </a:r>
            <a:endParaRPr lang="en-GB" sz="18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7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Laughably simple triple graph grammar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0" y="1295400"/>
            <a:ext cx="3303270" cy="120586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0" y="4495797"/>
            <a:ext cx="4251960" cy="175450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0" y="2602523"/>
            <a:ext cx="4251960" cy="175450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sp>
        <p:nvSpPr>
          <p:cNvPr id="11" name="TextBox 10"/>
          <p:cNvSpPr txBox="1"/>
          <p:nvPr/>
        </p:nvSpPr>
        <p:spPr>
          <a:xfrm>
            <a:off x="1962197" y="171366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dirty="0" smtClean="0">
                <a:latin typeface="+mn-lt"/>
              </a:rPr>
              <a:t>AB-</a:t>
            </a:r>
            <a:r>
              <a:rPr lang="en-GB" sz="1800" dirty="0" err="1" smtClean="0">
                <a:latin typeface="+mn-lt"/>
              </a:rPr>
              <a:t>init</a:t>
            </a:r>
            <a:endParaRPr lang="en-GB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1014" y="32951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dirty="0" smtClean="0">
                <a:latin typeface="+mn-lt"/>
              </a:rPr>
              <a:t>AB-new-state</a:t>
            </a:r>
            <a:endParaRPr lang="en-GB" sz="1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996" y="518838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dirty="0" smtClean="0">
                <a:latin typeface="+mn-lt"/>
              </a:rPr>
              <a:t>AB-new-next</a:t>
            </a:r>
            <a:endParaRPr lang="en-GB" sz="1800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20674" y="381000"/>
            <a:ext cx="1141726" cy="6172200"/>
            <a:chOff x="2820674" y="381000"/>
            <a:chExt cx="1141726" cy="6172200"/>
          </a:xfrm>
        </p:grpSpPr>
        <p:sp>
          <p:nvSpPr>
            <p:cNvPr id="14" name="Oval 13"/>
            <p:cNvSpPr/>
            <p:nvPr/>
          </p:nvSpPr>
          <p:spPr bwMode="auto">
            <a:xfrm>
              <a:off x="2820674" y="1066800"/>
              <a:ext cx="1141726" cy="548640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7620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56606" y="381000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A-model</a:t>
              </a:r>
              <a:endPara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0" y="381000"/>
            <a:ext cx="1600200" cy="6172200"/>
            <a:chOff x="3810000" y="381000"/>
            <a:chExt cx="1600200" cy="6172200"/>
          </a:xfrm>
        </p:grpSpPr>
        <p:sp>
          <p:nvSpPr>
            <p:cNvPr id="17" name="Oval 16"/>
            <p:cNvSpPr/>
            <p:nvPr/>
          </p:nvSpPr>
          <p:spPr bwMode="auto">
            <a:xfrm>
              <a:off x="3810000" y="1066800"/>
              <a:ext cx="1600200" cy="548640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7620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0385" y="3810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Glue</a:t>
              </a:r>
              <a:endPara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381000"/>
            <a:ext cx="2209800" cy="6140940"/>
            <a:chOff x="5257800" y="381000"/>
            <a:chExt cx="2209800" cy="6140940"/>
          </a:xfrm>
        </p:grpSpPr>
        <p:sp>
          <p:nvSpPr>
            <p:cNvPr id="19" name="Oval 18"/>
            <p:cNvSpPr/>
            <p:nvPr/>
          </p:nvSpPr>
          <p:spPr bwMode="auto">
            <a:xfrm>
              <a:off x="5257800" y="1066799"/>
              <a:ext cx="2209800" cy="5455141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7620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2223" y="381000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B-model</a:t>
              </a:r>
              <a:endPara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4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preservation!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For every combined graph produced by the triple graph grammar …</a:t>
            </a:r>
          </a:p>
          <a:p>
            <a:pPr>
              <a:spcBef>
                <a:spcPts val="200"/>
              </a:spcBef>
            </a:pPr>
            <a:endParaRPr lang="en-GB" dirty="0"/>
          </a:p>
          <a:p>
            <a:pPr marL="0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n-GB" dirty="0" smtClean="0"/>
              <a:t>	… if we project to the A- and B-models …</a:t>
            </a:r>
          </a:p>
          <a:p>
            <a:pPr marL="0" indent="0">
              <a:spcBef>
                <a:spcPts val="200"/>
              </a:spcBef>
              <a:buNone/>
            </a:pPr>
            <a:endParaRPr lang="en-GB" dirty="0"/>
          </a:p>
          <a:p>
            <a:pPr marL="0" indent="0">
              <a:spcBef>
                <a:spcPts val="200"/>
              </a:spcBef>
              <a:buNone/>
            </a:pPr>
            <a:r>
              <a:rPr lang="en-GB" dirty="0" smtClean="0"/>
              <a:t>	… and compute the corresponding LTS using the semantic rules …</a:t>
            </a:r>
          </a:p>
          <a:p>
            <a:pPr marL="0" indent="0">
              <a:spcBef>
                <a:spcPts val="200"/>
              </a:spcBef>
              <a:buNone/>
            </a:pPr>
            <a:endParaRPr lang="en-GB" dirty="0"/>
          </a:p>
          <a:p>
            <a:pPr marL="0" indent="0">
              <a:spcBef>
                <a:spcPts val="200"/>
              </a:spcBef>
              <a:buNone/>
            </a:pPr>
            <a:r>
              <a:rPr lang="en-GB" dirty="0" smtClean="0"/>
              <a:t>	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… and apply action </a:t>
            </a:r>
            <a:r>
              <a:rPr lang="en-GB" dirty="0" err="1" smtClean="0"/>
              <a:t>relabelling</a:t>
            </a:r>
            <a:r>
              <a:rPr lang="en-GB" dirty="0" smtClean="0"/>
              <a:t> …</a:t>
            </a:r>
          </a:p>
          <a:p>
            <a:pPr marL="0" indent="0">
              <a:spcBef>
                <a:spcPts val="200"/>
              </a:spcBef>
              <a:buNone/>
            </a:pPr>
            <a:endParaRPr lang="en-GB" dirty="0"/>
          </a:p>
          <a:p>
            <a:pPr marL="0" indent="0">
              <a:spcBef>
                <a:spcPts val="200"/>
              </a:spcBef>
              <a:buNone/>
            </a:pPr>
            <a:r>
              <a:rPr lang="en-GB" dirty="0" smtClean="0"/>
              <a:t>	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… then the LTSs are weakly </a:t>
            </a:r>
            <a:r>
              <a:rPr lang="en-GB" dirty="0" err="1" smtClean="0"/>
              <a:t>bisimilar</a:t>
            </a:r>
            <a:endParaRPr lang="en-GB" dirty="0" smtClean="0"/>
          </a:p>
          <a:p>
            <a:pPr>
              <a:spcBef>
                <a:spcPts val="200"/>
              </a:spcBef>
            </a:pPr>
            <a:endParaRPr lang="en-GB" dirty="0"/>
          </a:p>
          <a:p>
            <a:pPr marL="0" indent="0" algn="ctr">
              <a:spcBef>
                <a:spcPts val="200"/>
              </a:spcBef>
              <a:buNone/>
            </a:pP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Full Semantics Preservation in Model Transformation </a:t>
            </a:r>
            <a:r>
              <a:rPr lang="en-GB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–</a:t>
            </a:r>
            <a:br>
              <a:rPr lang="en-GB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GB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Comparison of Proof </a:t>
            </a:r>
            <a:r>
              <a:rPr lang="en-GB" dirty="0" smtClean="0">
                <a:solidFill>
                  <a:srgbClr val="0070C0"/>
                </a:solidFill>
              </a:rPr>
              <a:t>Techniques, IFM 2010)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553200" y="163883"/>
            <a:ext cx="2450391" cy="998124"/>
            <a:chOff x="3837751" y="4038599"/>
            <a:chExt cx="4900781" cy="1996247"/>
          </a:xfrm>
        </p:grpSpPr>
        <p:sp>
          <p:nvSpPr>
            <p:cNvPr id="7" name="Bent Arrow 6"/>
            <p:cNvSpPr/>
            <p:nvPr/>
          </p:nvSpPr>
          <p:spPr>
            <a:xfrm flipH="1" flipV="1">
              <a:off x="7279966" y="4038599"/>
              <a:ext cx="848527" cy="1582730"/>
            </a:xfrm>
            <a:prstGeom prst="bentArrow">
              <a:avLst>
                <a:gd name="adj1" fmla="val 13167"/>
                <a:gd name="adj2" fmla="val 17303"/>
                <a:gd name="adj3" fmla="val 17480"/>
                <a:gd name="adj4" fmla="val 525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100"/>
            </a:p>
          </p:txBody>
        </p:sp>
        <p:sp>
          <p:nvSpPr>
            <p:cNvPr id="8" name="Bent Arrow 7"/>
            <p:cNvSpPr/>
            <p:nvPr/>
          </p:nvSpPr>
          <p:spPr>
            <a:xfrm flipV="1">
              <a:off x="4479520" y="4038599"/>
              <a:ext cx="875140" cy="1588872"/>
            </a:xfrm>
            <a:prstGeom prst="bentArrow">
              <a:avLst>
                <a:gd name="adj1" fmla="val 13167"/>
                <a:gd name="adj2" fmla="val 17303"/>
                <a:gd name="adj3" fmla="val 17480"/>
                <a:gd name="adj4" fmla="val 525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1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37751" y="4483825"/>
              <a:ext cx="1400223" cy="44524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b="1" smtClean="0">
                  <a:effectLst/>
                  <a:ea typeface="Calibri"/>
                  <a:cs typeface="Times New Roman"/>
                </a:rPr>
                <a:t>Semantics</a:t>
              </a:r>
              <a:endParaRPr lang="en-GB" sz="8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Flowchart: Multidocument 9"/>
            <p:cNvSpPr/>
            <p:nvPr/>
          </p:nvSpPr>
          <p:spPr>
            <a:xfrm>
              <a:off x="5471345" y="4811698"/>
              <a:ext cx="1709337" cy="1223148"/>
            </a:xfrm>
            <a:prstGeom prst="flowChartMultidocument">
              <a:avLst/>
            </a:prstGeom>
            <a:solidFill>
              <a:srgbClr val="4BACC6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b="1" dirty="0" smtClean="0">
                  <a:effectLst/>
                  <a:ea typeface="Calibri"/>
                  <a:cs typeface="Times New Roman"/>
                </a:rPr>
                <a:t>Semantic</a:t>
              </a:r>
              <a:br>
                <a:rPr lang="en-GB" sz="800" b="1" dirty="0" smtClean="0">
                  <a:effectLst/>
                  <a:ea typeface="Calibri"/>
                  <a:cs typeface="Times New Roman"/>
                </a:rPr>
              </a:br>
              <a:r>
                <a:rPr lang="en-GB" sz="800" b="1" dirty="0" smtClean="0">
                  <a:effectLst/>
                  <a:ea typeface="Calibri"/>
                  <a:cs typeface="Times New Roman"/>
                </a:rPr>
                <a:t>domain</a:t>
              </a:r>
              <a:endParaRPr lang="en-GB" sz="8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38309" y="4483824"/>
              <a:ext cx="1400223" cy="44524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b="1" smtClean="0">
                  <a:effectLst/>
                  <a:ea typeface="Calibri"/>
                  <a:cs typeface="Times New Roman"/>
                </a:rPr>
                <a:t>Semantics</a:t>
              </a:r>
              <a:endParaRPr lang="en-GB" sz="8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200400" y="1867500"/>
            <a:ext cx="3174990" cy="366945"/>
            <a:chOff x="1811216" y="3729673"/>
            <a:chExt cx="6349979" cy="733889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5791200" y="3868018"/>
              <a:ext cx="762000" cy="457200"/>
            </a:xfrm>
            <a:prstGeom prst="rightArrow">
              <a:avLst/>
            </a:prstGeom>
            <a:solidFill>
              <a:srgbClr val="9BBB5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7620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11216" y="3729673"/>
              <a:ext cx="1395046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b="1" dirty="0" smtClean="0">
                  <a:ea typeface="Calibri"/>
                  <a:cs typeface="Times New Roman"/>
                </a:rPr>
                <a:t>A-graph</a:t>
              </a:r>
              <a:endParaRPr lang="en-GB" sz="9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 flipH="1">
              <a:off x="3276600" y="3868018"/>
              <a:ext cx="762000" cy="457200"/>
            </a:xfrm>
            <a:prstGeom prst="rightArrow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7620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29400" y="3729673"/>
              <a:ext cx="1531795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b="1" dirty="0" smtClean="0">
                  <a:ea typeface="Calibri"/>
                  <a:cs typeface="Times New Roman"/>
                </a:rPr>
                <a:t>B-graph</a:t>
              </a:r>
              <a:endParaRPr lang="en-GB" sz="9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23592" y="3729673"/>
              <a:ext cx="157382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b="1" dirty="0" smtClean="0">
                  <a:ea typeface="Calibri"/>
                  <a:cs typeface="Times New Roman"/>
                </a:rPr>
                <a:t>Glue graph</a:t>
              </a:r>
              <a:endParaRPr lang="en-GB" sz="9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0400" y="2552700"/>
            <a:ext cx="3174990" cy="366945"/>
            <a:chOff x="3200400" y="2552700"/>
            <a:chExt cx="3174990" cy="366945"/>
          </a:xfrm>
        </p:grpSpPr>
        <p:sp>
          <p:nvSpPr>
            <p:cNvPr id="22" name="Rectangle 21"/>
            <p:cNvSpPr/>
            <p:nvPr/>
          </p:nvSpPr>
          <p:spPr>
            <a:xfrm>
              <a:off x="3200400" y="2552700"/>
              <a:ext cx="697523" cy="366945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b="1" dirty="0" smtClean="0">
                  <a:ea typeface="Calibri"/>
                  <a:cs typeface="Times New Roman"/>
                </a:rPr>
                <a:t>A-graph</a:t>
              </a:r>
              <a:endParaRPr lang="en-GB" sz="9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09492" y="2552700"/>
              <a:ext cx="765898" cy="366945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b="1" dirty="0" smtClean="0">
                  <a:ea typeface="Calibri"/>
                  <a:cs typeface="Times New Roman"/>
                </a:rPr>
                <a:t>B-graph</a:t>
              </a:r>
              <a:endParaRPr lang="en-GB" sz="9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63890" y="3276601"/>
            <a:ext cx="3176704" cy="550417"/>
            <a:chOff x="3163890" y="3276601"/>
            <a:chExt cx="3176704" cy="550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Flowchart: Multidocument 36"/>
                <p:cNvSpPr>
                  <a:spLocks noChangeAspect="1"/>
                </p:cNvSpPr>
                <p:nvPr/>
              </p:nvSpPr>
              <p:spPr>
                <a:xfrm>
                  <a:off x="3163890" y="3276601"/>
                  <a:ext cx="769202" cy="550417"/>
                </a:xfrm>
                <a:prstGeom prst="flowChartMultidocument">
                  <a:avLst/>
                </a:prstGeom>
                <a:solidFill>
                  <a:srgbClr val="4BACC6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𝐿𝑇</m:t>
                        </m:r>
                        <m:sSub>
                          <m:sSubPr>
                            <m:ctrlP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7" name="Flowchart: Multidocument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890" y="3276601"/>
                  <a:ext cx="769202" cy="550417"/>
                </a:xfrm>
                <a:prstGeom prst="flowChartMultidocumen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Flowchart: Multidocument 37"/>
                <p:cNvSpPr>
                  <a:spLocks noChangeAspect="1"/>
                </p:cNvSpPr>
                <p:nvPr/>
              </p:nvSpPr>
              <p:spPr>
                <a:xfrm>
                  <a:off x="5571392" y="3276601"/>
                  <a:ext cx="769202" cy="550417"/>
                </a:xfrm>
                <a:prstGeom prst="flowChartMultidocument">
                  <a:avLst/>
                </a:prstGeom>
                <a:solidFill>
                  <a:srgbClr val="4BACC6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𝐿𝑇</m:t>
                        </m:r>
                        <m:sSub>
                          <m:sSubPr>
                            <m:ctrlP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Flowchart: Multidocument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392" y="3276601"/>
                  <a:ext cx="769202" cy="550417"/>
                </a:xfrm>
                <a:prstGeom prst="flowChartMultidocumen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3164560" y="4191001"/>
            <a:ext cx="3176034" cy="550417"/>
            <a:chOff x="3164560" y="4191001"/>
            <a:chExt cx="3176034" cy="550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Flowchart: Multidocument 38"/>
                <p:cNvSpPr>
                  <a:spLocks noChangeAspect="1"/>
                </p:cNvSpPr>
                <p:nvPr/>
              </p:nvSpPr>
              <p:spPr>
                <a:xfrm>
                  <a:off x="3164560" y="4191001"/>
                  <a:ext cx="769202" cy="550417"/>
                </a:xfrm>
                <a:prstGeom prst="flowChartMultidocument">
                  <a:avLst/>
                </a:prstGeom>
                <a:solidFill>
                  <a:srgbClr val="4BACC6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𝐿𝑇</m:t>
                        </m:r>
                        <m:sSubSup>
                          <m:sSubSupPr>
                            <m:ctrlP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sub>
                          <m:sup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1400" dirty="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9" name="Flowchart: Multidocument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560" y="4191001"/>
                  <a:ext cx="769202" cy="550417"/>
                </a:xfrm>
                <a:prstGeom prst="flowChartMultidocumen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Flowchart: Multidocument 39"/>
                <p:cNvSpPr>
                  <a:spLocks noChangeAspect="1"/>
                </p:cNvSpPr>
                <p:nvPr/>
              </p:nvSpPr>
              <p:spPr>
                <a:xfrm>
                  <a:off x="5571392" y="4191001"/>
                  <a:ext cx="769202" cy="550417"/>
                </a:xfrm>
                <a:prstGeom prst="flowChartMultidocument">
                  <a:avLst/>
                </a:prstGeom>
                <a:solidFill>
                  <a:srgbClr val="4BACC6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𝐿𝑇</m:t>
                        </m:r>
                        <m:sSubSup>
                          <m:sSubSupPr>
                            <m:ctrlP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</m:sub>
                          <m:sup>
                            <m:r>
                              <a:rPr lang="nl-NL" sz="1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GB" sz="1400" dirty="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0" name="Flowchart: Multidocument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392" y="4191001"/>
                  <a:ext cx="769202" cy="550417"/>
                </a:xfrm>
                <a:prstGeom prst="flowChartMultidocumen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11079" y="4281543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GB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79" y="4281543"/>
                <a:ext cx="49564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0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Is semantic preservation an issue?</a:t>
            </a:r>
          </a:p>
          <a:p>
            <a:pPr lvl="1"/>
            <a:r>
              <a:rPr lang="en-GB" dirty="0" smtClean="0"/>
              <a:t>The topic has </a:t>
            </a:r>
            <a:r>
              <a:rPr lang="en-GB" dirty="0" smtClean="0"/>
              <a:t>hardly been </a:t>
            </a:r>
            <a:r>
              <a:rPr lang="en-GB" dirty="0" smtClean="0"/>
              <a:t>raised here!</a:t>
            </a:r>
          </a:p>
          <a:p>
            <a:pPr>
              <a:spcBef>
                <a:spcPts val="2000"/>
              </a:spcBef>
            </a:pPr>
            <a:r>
              <a:rPr lang="en-GB" dirty="0" smtClean="0"/>
              <a:t>If yes: What is your notion of semantics?</a:t>
            </a:r>
          </a:p>
          <a:p>
            <a:pPr lvl="1"/>
            <a:r>
              <a:rPr lang="en-GB" dirty="0" smtClean="0"/>
              <a:t>Full operational semantics inapplicable? Unachievable?</a:t>
            </a:r>
            <a:endParaRPr lang="en-GB" dirty="0"/>
          </a:p>
          <a:p>
            <a:pPr>
              <a:spcBef>
                <a:spcPts val="2000"/>
              </a:spcBef>
            </a:pPr>
            <a:endParaRPr lang="en-GB" dirty="0" smtClean="0"/>
          </a:p>
          <a:p>
            <a:pPr>
              <a:spcBef>
                <a:spcPts val="2000"/>
              </a:spcBef>
            </a:pPr>
            <a:r>
              <a:rPr lang="en-GB" dirty="0" smtClean="0"/>
              <a:t>What are viable proof techniques?</a:t>
            </a:r>
          </a:p>
          <a:p>
            <a:pPr lvl="1"/>
            <a:r>
              <a:rPr lang="en-GB" dirty="0" smtClean="0"/>
              <a:t>Our Laughably Simple example was hard enough!</a:t>
            </a:r>
          </a:p>
          <a:p>
            <a:pPr lvl="1"/>
            <a:r>
              <a:rPr lang="en-GB" dirty="0" smtClean="0"/>
              <a:t>Behaviour preservation is a tough proof obligation</a:t>
            </a:r>
          </a:p>
          <a:p>
            <a:pPr lvl="1"/>
            <a:r>
              <a:rPr lang="en-GB" dirty="0" smtClean="0"/>
              <a:t>Alternative: run-time verification?</a:t>
            </a:r>
          </a:p>
          <a:p>
            <a:endParaRPr lang="en-GB" dirty="0"/>
          </a:p>
        </p:txBody>
      </p:sp>
      <p:sp>
        <p:nvSpPr>
          <p:cNvPr id="7" name="Bevel 6"/>
          <p:cNvSpPr/>
          <p:nvPr/>
        </p:nvSpPr>
        <p:spPr bwMode="auto">
          <a:xfrm>
            <a:off x="6477000" y="1524000"/>
            <a:ext cx="914400" cy="5334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Yes</a:t>
            </a:r>
          </a:p>
        </p:txBody>
      </p:sp>
      <p:sp>
        <p:nvSpPr>
          <p:cNvPr id="8" name="Bevel 7"/>
          <p:cNvSpPr/>
          <p:nvPr/>
        </p:nvSpPr>
        <p:spPr bwMode="auto">
          <a:xfrm>
            <a:off x="5257800" y="2895600"/>
            <a:ext cx="914400" cy="5334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No</a:t>
            </a:r>
          </a:p>
        </p:txBody>
      </p:sp>
      <p:sp>
        <p:nvSpPr>
          <p:cNvPr id="9" name="Bevel 8"/>
          <p:cNvSpPr/>
          <p:nvPr/>
        </p:nvSpPr>
        <p:spPr bwMode="auto">
          <a:xfrm>
            <a:off x="6477000" y="2895600"/>
            <a:ext cx="914400" cy="5334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charset="0"/>
              </a:rPr>
              <a:t>No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599" y="228600"/>
            <a:ext cx="750165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GB" kern="0" dirty="0" smtClean="0"/>
              <a:t>Questions </a:t>
            </a:r>
            <a:r>
              <a:rPr lang="en-GB" kern="0" dirty="0" smtClean="0">
                <a:solidFill>
                  <a:srgbClr val="C00000"/>
                </a:solidFill>
              </a:rPr>
              <a:t>(my answers)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0820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Definition of language syntax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Definition of model </a:t>
            </a:r>
            <a:r>
              <a:rPr lang="nl-NL" dirty="0" err="1" smtClean="0"/>
              <a:t>transformation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Definition of </a:t>
            </a:r>
            <a:r>
              <a:rPr lang="nl-NL" dirty="0" err="1" smtClean="0"/>
              <a:t>language</a:t>
            </a:r>
            <a:r>
              <a:rPr lang="nl-NL" dirty="0" smtClean="0"/>
              <a:t> </a:t>
            </a:r>
            <a:r>
              <a:rPr lang="nl-NL" dirty="0" err="1" smtClean="0"/>
              <a:t>semantics</a:t>
            </a:r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3437973" y="1766332"/>
            <a:ext cx="3056425" cy="733889"/>
            <a:chOff x="453878" y="1412470"/>
            <a:chExt cx="3056425" cy="733889"/>
          </a:xfrm>
        </p:grpSpPr>
        <p:sp>
          <p:nvSpPr>
            <p:cNvPr id="24" name="Rounded Rectangle 23"/>
            <p:cNvSpPr/>
            <p:nvPr/>
          </p:nvSpPr>
          <p:spPr>
            <a:xfrm>
              <a:off x="453878" y="1556792"/>
              <a:ext cx="1166853" cy="44524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ea typeface="Calibri"/>
                  <a:cs typeface="Times New Roman"/>
                </a:rPr>
                <a:t>Grammar</a:t>
              </a:r>
              <a:endParaRPr lang="en-GB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43450" y="1412470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ea typeface="Calibri"/>
                  <a:cs typeface="Times New Roman"/>
                </a:rPr>
                <a:t>Modelling Language</a:t>
              </a:r>
              <a:endParaRPr lang="en-GB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Up-Down Arrow 33"/>
            <p:cNvSpPr>
              <a:spLocks noChangeAspect="1"/>
            </p:cNvSpPr>
            <p:nvPr/>
          </p:nvSpPr>
          <p:spPr>
            <a:xfrm rot="5400000">
              <a:off x="1882965" y="1527109"/>
              <a:ext cx="215970" cy="504613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transformation and modelling</a:t>
            </a:r>
            <a:endParaRPr lang="nl-NL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000">
                <a:latin typeface="+mn-lt"/>
              </a:defRPr>
            </a:lvl1pPr>
          </a:lstStyle>
          <a:p>
            <a:r>
              <a:rPr lang="nl-NL" sz="1200" smtClean="0"/>
              <a:t>5 Dec 2013</a:t>
            </a:r>
            <a:endParaRPr lang="en-GB" sz="1200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000">
                <a:latin typeface="+mn-lt"/>
              </a:defRPr>
            </a:lvl1pPr>
          </a:lstStyle>
          <a:p>
            <a:r>
              <a:rPr lang="en-GB" sz="1200" smtClean="0"/>
              <a:t>Semantics Preserving Model Transformation?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pPr/>
              <a:t>2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853286" y="4550974"/>
            <a:ext cx="5180333" cy="1223148"/>
            <a:chOff x="452932" y="3547605"/>
            <a:chExt cx="5180333" cy="1223148"/>
          </a:xfrm>
        </p:grpSpPr>
        <p:sp>
          <p:nvSpPr>
            <p:cNvPr id="28" name="Flowchart: Multidocument 27"/>
            <p:cNvSpPr/>
            <p:nvPr/>
          </p:nvSpPr>
          <p:spPr>
            <a:xfrm>
              <a:off x="3923928" y="3547605"/>
              <a:ext cx="1709337" cy="1223148"/>
            </a:xfrm>
            <a:prstGeom prst="flowChartMultidocumen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effectLst/>
                  <a:ea typeface="Calibri"/>
                  <a:cs typeface="Times New Roman"/>
                </a:rPr>
                <a:t>Semantic</a:t>
              </a:r>
              <a:br>
                <a:rPr lang="en-GB" sz="1600" b="1" dirty="0" smtClean="0">
                  <a:effectLst/>
                  <a:ea typeface="Calibri"/>
                  <a:cs typeface="Times New Roman"/>
                </a:rPr>
              </a:br>
              <a:r>
                <a:rPr lang="en-GB" sz="1600" b="1" dirty="0" smtClean="0">
                  <a:effectLst/>
                  <a:ea typeface="Calibri"/>
                  <a:cs typeface="Times New Roman"/>
                </a:rPr>
                <a:t>domain</a:t>
              </a:r>
              <a:endParaRPr lang="en-GB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2932" y="3814755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effectLst/>
                  <a:ea typeface="Calibri"/>
                  <a:cs typeface="Times New Roman"/>
                </a:rPr>
                <a:t>Modelling Language</a:t>
              </a:r>
              <a:endParaRPr lang="en-GB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1737415" y="4042495"/>
              <a:ext cx="2100335" cy="23337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043481" y="3936555"/>
              <a:ext cx="1400223" cy="44524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smtClean="0">
                  <a:effectLst/>
                  <a:ea typeface="Calibri"/>
                  <a:cs typeface="Times New Roman"/>
                </a:rPr>
                <a:t>Semantics</a:t>
              </a:r>
              <a:endParaRPr lang="en-GB" sz="16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25494" y="3188675"/>
            <a:ext cx="4636903" cy="783020"/>
            <a:chOff x="1825494" y="3188675"/>
            <a:chExt cx="4636903" cy="783020"/>
          </a:xfrm>
        </p:grpSpPr>
        <p:sp>
          <p:nvSpPr>
            <p:cNvPr id="20" name="Left-Right Arrow 19"/>
            <p:cNvSpPr/>
            <p:nvPr/>
          </p:nvSpPr>
          <p:spPr>
            <a:xfrm>
              <a:off x="3109032" y="3487553"/>
              <a:ext cx="2100335" cy="233371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8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75773" y="3188675"/>
              <a:ext cx="1166853" cy="783020"/>
            </a:xfrm>
            <a:prstGeom prst="roundRect">
              <a:avLst>
                <a:gd name="adj" fmla="val 28432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smtClean="0">
                  <a:effectLst/>
                  <a:ea typeface="Calibri"/>
                  <a:cs typeface="Times New Roman"/>
                </a:rPr>
                <a:t>Transfor-mation</a:t>
              </a:r>
              <a:endParaRPr lang="en-GB" sz="1600">
                <a:effectLst/>
                <a:ea typeface="Calibri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25494" y="3229105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effectLst/>
                  <a:ea typeface="Calibri"/>
                  <a:cs typeface="Times New Roman"/>
                </a:rPr>
                <a:t>Modelling Language</a:t>
              </a:r>
              <a:endParaRPr lang="en-GB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95544" y="3229224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 smtClean="0">
                  <a:effectLst/>
                  <a:ea typeface="Calibri"/>
                  <a:cs typeface="Times New Roman"/>
                </a:rPr>
                <a:t>Modelling Language</a:t>
              </a:r>
              <a:endParaRPr lang="en-GB" sz="16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7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-Right Arrow 18"/>
          <p:cNvSpPr/>
          <p:nvPr/>
        </p:nvSpPr>
        <p:spPr>
          <a:xfrm>
            <a:off x="5235927" y="2878202"/>
            <a:ext cx="2100335" cy="233371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0" name="Left-Right Arrow 19"/>
          <p:cNvSpPr/>
          <p:nvPr/>
        </p:nvSpPr>
        <p:spPr>
          <a:xfrm>
            <a:off x="1737416" y="2886390"/>
            <a:ext cx="2100335" cy="233371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1" name="Bent Arrow 20"/>
          <p:cNvSpPr/>
          <p:nvPr/>
        </p:nvSpPr>
        <p:spPr>
          <a:xfrm flipH="1" flipV="1">
            <a:off x="7279967" y="3468793"/>
            <a:ext cx="848527" cy="2152537"/>
          </a:xfrm>
          <a:prstGeom prst="bentArrow">
            <a:avLst>
              <a:gd name="adj1" fmla="val 13167"/>
              <a:gd name="adj2" fmla="val 17303"/>
              <a:gd name="adj3" fmla="val 17480"/>
              <a:gd name="adj4" fmla="val 5257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2" name="Bent Arrow 21"/>
          <p:cNvSpPr/>
          <p:nvPr/>
        </p:nvSpPr>
        <p:spPr>
          <a:xfrm flipV="1">
            <a:off x="4479520" y="3469817"/>
            <a:ext cx="875140" cy="2157654"/>
          </a:xfrm>
          <a:prstGeom prst="bentArrow">
            <a:avLst>
              <a:gd name="adj1" fmla="val 13167"/>
              <a:gd name="adj2" fmla="val 17303"/>
              <a:gd name="adj3" fmla="val 17480"/>
              <a:gd name="adj4" fmla="val 5257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3" name="Rounded Rectangle 22"/>
          <p:cNvSpPr/>
          <p:nvPr/>
        </p:nvSpPr>
        <p:spPr>
          <a:xfrm>
            <a:off x="2204157" y="2587512"/>
            <a:ext cx="1166853" cy="783020"/>
          </a:xfrm>
          <a:prstGeom prst="roundRect">
            <a:avLst>
              <a:gd name="adj" fmla="val 284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err="1" smtClean="0">
                <a:effectLst/>
                <a:ea typeface="Calibri"/>
                <a:cs typeface="Times New Roman"/>
              </a:rPr>
              <a:t>Transfor-mation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3878" y="1556792"/>
            <a:ext cx="116685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Grammar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37751" y="4053243"/>
            <a:ext cx="140022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Semantics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878" y="2610030"/>
            <a:ext cx="1166853" cy="73388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Require-ments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40107" y="2594677"/>
            <a:ext cx="1181183" cy="7492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Design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28" name="Flowchart: Multidocument 27"/>
          <p:cNvSpPr/>
          <p:nvPr/>
        </p:nvSpPr>
        <p:spPr>
          <a:xfrm>
            <a:off x="5471345" y="4811698"/>
            <a:ext cx="1709337" cy="1223148"/>
          </a:xfrm>
          <a:prstGeom prst="flowChartMultidocument">
            <a:avLst/>
          </a:prstGeom>
          <a:solidFill>
            <a:srgbClr val="4BACC6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Semantic</a:t>
            </a:r>
            <a:br>
              <a:rPr lang="en-GB" sz="1600" b="1" smtClean="0">
                <a:effectLst/>
                <a:ea typeface="Calibri"/>
                <a:cs typeface="Times New Roman"/>
              </a:rPr>
            </a:br>
            <a:r>
              <a:rPr lang="en-GB" sz="1600" b="1" smtClean="0">
                <a:effectLst/>
                <a:ea typeface="Calibri"/>
                <a:cs typeface="Times New Roman"/>
              </a:rPr>
              <a:t>domain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84245" y="2570112"/>
            <a:ext cx="1212913" cy="783020"/>
          </a:xfrm>
          <a:prstGeom prst="roundRect">
            <a:avLst>
              <a:gd name="adj" fmla="val 3039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Transfor-</a:t>
            </a:r>
            <a:br>
              <a:rPr lang="en-GB" sz="1600" b="1" smtClean="0">
                <a:effectLst/>
                <a:ea typeface="Calibri"/>
                <a:cs typeface="Times New Roman"/>
              </a:rPr>
            </a:br>
            <a:r>
              <a:rPr lang="en-GB" sz="1600" b="1" smtClean="0">
                <a:effectLst/>
                <a:ea typeface="Calibri"/>
                <a:cs typeface="Times New Roman"/>
              </a:rPr>
              <a:t>mation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4995" y="2587512"/>
            <a:ext cx="1182206" cy="75743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Program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38310" y="4053243"/>
            <a:ext cx="140022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Semantics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40107" y="1557816"/>
            <a:ext cx="118118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Grammar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54995" y="1559863"/>
            <a:ext cx="1182206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Grammar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938020" y="2052193"/>
            <a:ext cx="215970" cy="504613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35" name="Up-Down Arrow 34"/>
          <p:cNvSpPr/>
          <p:nvPr/>
        </p:nvSpPr>
        <p:spPr>
          <a:xfrm>
            <a:off x="4440625" y="2052193"/>
            <a:ext cx="213923" cy="48823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36" name="Up-Down Arrow 35"/>
          <p:cNvSpPr/>
          <p:nvPr/>
        </p:nvSpPr>
        <p:spPr>
          <a:xfrm>
            <a:off x="7925830" y="2052193"/>
            <a:ext cx="202664" cy="48823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</a:t>
            </a:r>
            <a:r>
              <a:rPr lang="en-GB" dirty="0" smtClean="0">
                <a:solidFill>
                  <a:schemeClr val="tx1"/>
                </a:solidFill>
              </a:rPr>
              <a:t>and software development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02388"/>
            <a:ext cx="134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000">
                <a:latin typeface="+mn-lt"/>
              </a:defRPr>
            </a:lvl1pPr>
          </a:lstStyle>
          <a:p>
            <a:r>
              <a:rPr lang="nl-NL" sz="1200" smtClean="0"/>
              <a:t>5 Dec 2013</a:t>
            </a:r>
            <a:endParaRPr lang="en-GB" sz="1200" dirty="0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3375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000">
                <a:latin typeface="+mn-lt"/>
              </a:defRPr>
            </a:lvl1pPr>
          </a:lstStyle>
          <a:p>
            <a:r>
              <a:rPr lang="en-GB" sz="1200" smtClean="0"/>
              <a:t>Semantics Preserving Model Transformation?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of this presentation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38A7-BC97-4F66-BC59-0F69517D1A4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Models in Software Engineering</a:t>
            </a:r>
          </a:p>
          <a:p>
            <a:pPr lvl="1"/>
            <a:r>
              <a:rPr lang="en-GB" dirty="0" smtClean="0"/>
              <a:t>Syntax, semantics, transformation</a:t>
            </a:r>
          </a:p>
          <a:p>
            <a:r>
              <a:rPr lang="en-GB" dirty="0" smtClean="0"/>
              <a:t>Behaviour preservation</a:t>
            </a:r>
          </a:p>
          <a:p>
            <a:pPr lvl="1"/>
            <a:r>
              <a:rPr lang="en-GB" dirty="0" smtClean="0"/>
              <a:t>Observational equivalence</a:t>
            </a:r>
          </a:p>
          <a:p>
            <a:r>
              <a:rPr lang="en-GB" dirty="0" smtClean="0"/>
              <a:t>Example</a:t>
            </a:r>
          </a:p>
          <a:p>
            <a:pPr lvl="1"/>
            <a:r>
              <a:rPr lang="en-GB" dirty="0" smtClean="0"/>
              <a:t>Graph-based syntax and semantics</a:t>
            </a:r>
          </a:p>
          <a:p>
            <a:pPr lvl="1"/>
            <a:r>
              <a:rPr lang="en-GB" dirty="0" smtClean="0"/>
              <a:t>Triple graph-based model transformation</a:t>
            </a:r>
          </a:p>
          <a:p>
            <a:r>
              <a:rPr lang="en-GB" dirty="0" smtClean="0"/>
              <a:t>Questions</a:t>
            </a:r>
          </a:p>
          <a:p>
            <a:endParaRPr lang="en-GB" dirty="0" smtClean="0"/>
          </a:p>
        </p:txBody>
      </p:sp>
      <p:pic>
        <p:nvPicPr>
          <p:cNvPr id="8" name="Afbeelding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Behaviour preservation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Behaviour captured by labelled transition systems</a:t>
                </a:r>
              </a:p>
              <a:p>
                <a:pPr lvl="1"/>
                <a:r>
                  <a:rPr lang="en-GB" dirty="0" smtClean="0"/>
                  <a:t>Transitions correspond to visible and invisible atomic steps</a:t>
                </a:r>
              </a:p>
              <a:p>
                <a:pPr lvl="1"/>
                <a:r>
                  <a:rPr lang="en-GB" dirty="0" smtClean="0"/>
                  <a:t>Labels specify the observable changes</a:t>
                </a:r>
              </a:p>
              <a:p>
                <a:r>
                  <a:rPr lang="en-GB" dirty="0" smtClean="0"/>
                  <a:t>Semantics as a mapping from modelling language to LTSs</a:t>
                </a:r>
              </a:p>
              <a:p>
                <a:pPr lvl="1"/>
                <a:r>
                  <a:rPr lang="en-GB" dirty="0" smtClean="0"/>
                  <a:t>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𝑠𝑒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𝐿𝑇𝑆</m:t>
                    </m:r>
                  </m:oMath>
                </a14:m>
                <a:r>
                  <a:rPr lang="en-GB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for language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en-GB" sz="2000" dirty="0" smtClean="0"/>
              </a:p>
              <a:p>
                <a:r>
                  <a:rPr lang="en-GB" dirty="0" smtClean="0"/>
                  <a:t>Behaviour is preserved when LTSs are equivalent</a:t>
                </a:r>
              </a:p>
              <a:p>
                <a:pPr lvl="1"/>
                <a:r>
                  <a:rPr lang="en-GB" dirty="0" smtClean="0"/>
                  <a:t>Many existing notions of equivalence</a:t>
                </a:r>
              </a:p>
              <a:p>
                <a:pPr lvl="1"/>
                <a:r>
                  <a:rPr lang="en-GB" dirty="0" smtClean="0"/>
                  <a:t>Prominent: trace equivalence, simulation, bisimilarity</a:t>
                </a:r>
              </a:p>
              <a:p>
                <a:r>
                  <a:rPr lang="en-GB" dirty="0" smtClean="0"/>
                  <a:t>Model transformation as a relation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𝑅</m:t>
                    </m:r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r>
                  <a:rPr lang="en-GB" b="0" dirty="0" smtClean="0"/>
                  <a:t>Correctness: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𝑅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𝑠𝑒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≃</m:t>
                    </m:r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𝑠𝑒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≃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is the required equivalence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2"/>
                <a:stretch>
                  <a:fillRect l="-1714" t="-6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5235927" y="2878202"/>
            <a:ext cx="2100335" cy="2333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0" name="Right Arrow 19"/>
          <p:cNvSpPr/>
          <p:nvPr/>
        </p:nvSpPr>
        <p:spPr>
          <a:xfrm>
            <a:off x="1737416" y="2886390"/>
            <a:ext cx="2100335" cy="2333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1" name="Bent Arrow 20"/>
          <p:cNvSpPr/>
          <p:nvPr/>
        </p:nvSpPr>
        <p:spPr>
          <a:xfrm flipH="1" flipV="1">
            <a:off x="7279967" y="3468793"/>
            <a:ext cx="848527" cy="2152537"/>
          </a:xfrm>
          <a:prstGeom prst="bentArrow">
            <a:avLst>
              <a:gd name="adj1" fmla="val 13167"/>
              <a:gd name="adj2" fmla="val 17303"/>
              <a:gd name="adj3" fmla="val 17480"/>
              <a:gd name="adj4" fmla="val 5257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2" name="Bent Arrow 21"/>
          <p:cNvSpPr/>
          <p:nvPr/>
        </p:nvSpPr>
        <p:spPr>
          <a:xfrm flipV="1">
            <a:off x="4479520" y="3469817"/>
            <a:ext cx="875140" cy="2157654"/>
          </a:xfrm>
          <a:prstGeom prst="bentArrow">
            <a:avLst>
              <a:gd name="adj1" fmla="val 13167"/>
              <a:gd name="adj2" fmla="val 17303"/>
              <a:gd name="adj3" fmla="val 17480"/>
              <a:gd name="adj4" fmla="val 5257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23" name="Rounded Rectangle 22"/>
          <p:cNvSpPr/>
          <p:nvPr/>
        </p:nvSpPr>
        <p:spPr>
          <a:xfrm>
            <a:off x="2204157" y="2587512"/>
            <a:ext cx="1166853" cy="783020"/>
          </a:xfrm>
          <a:prstGeom prst="roundRect">
            <a:avLst>
              <a:gd name="adj" fmla="val 284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Transfor-mation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3878" y="1556792"/>
            <a:ext cx="116685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Syntax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37751" y="4053243"/>
            <a:ext cx="140022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Semantics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878" y="2610030"/>
            <a:ext cx="1166853" cy="73388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Require-ments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40107" y="2594677"/>
            <a:ext cx="1181183" cy="7492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Design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28" name="Flowchart: Multidocument 27"/>
          <p:cNvSpPr/>
          <p:nvPr/>
        </p:nvSpPr>
        <p:spPr>
          <a:xfrm>
            <a:off x="5471345" y="4811698"/>
            <a:ext cx="1709337" cy="1223148"/>
          </a:xfrm>
          <a:prstGeom prst="flowChartMultidocument">
            <a:avLst/>
          </a:prstGeom>
          <a:solidFill>
            <a:srgbClr val="4BACC6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Semantic</a:t>
            </a:r>
            <a:br>
              <a:rPr lang="en-GB" sz="1600" b="1" smtClean="0">
                <a:effectLst/>
                <a:ea typeface="Calibri"/>
                <a:cs typeface="Times New Roman"/>
              </a:rPr>
            </a:br>
            <a:r>
              <a:rPr lang="en-GB" sz="1600" b="1" smtClean="0">
                <a:effectLst/>
                <a:ea typeface="Calibri"/>
                <a:cs typeface="Times New Roman"/>
              </a:rPr>
              <a:t>domain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84245" y="2570112"/>
            <a:ext cx="1212913" cy="783020"/>
          </a:xfrm>
          <a:prstGeom prst="roundRect">
            <a:avLst>
              <a:gd name="adj" fmla="val 3039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Transfor-</a:t>
            </a:r>
            <a:br>
              <a:rPr lang="en-GB" sz="1600" b="1" smtClean="0">
                <a:effectLst/>
                <a:ea typeface="Calibri"/>
                <a:cs typeface="Times New Roman"/>
              </a:rPr>
            </a:br>
            <a:r>
              <a:rPr lang="en-GB" sz="1600" b="1" smtClean="0">
                <a:effectLst/>
                <a:ea typeface="Calibri"/>
                <a:cs typeface="Times New Roman"/>
              </a:rPr>
              <a:t>mation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4995" y="2587512"/>
            <a:ext cx="1182206" cy="75743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Program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38310" y="4053243"/>
            <a:ext cx="140022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Semantics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40107" y="1557816"/>
            <a:ext cx="1181183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Syntax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54995" y="1559863"/>
            <a:ext cx="1182206" cy="4452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smtClean="0">
                <a:effectLst/>
                <a:ea typeface="Calibri"/>
                <a:cs typeface="Times New Roman"/>
              </a:rPr>
              <a:t>Syntax</a:t>
            </a:r>
            <a:endParaRPr lang="en-GB" sz="1600">
              <a:effectLst/>
              <a:ea typeface="Calibri"/>
              <a:cs typeface="Times New Roman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938020" y="2052193"/>
            <a:ext cx="215970" cy="504613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35" name="Up-Down Arrow 34"/>
          <p:cNvSpPr/>
          <p:nvPr/>
        </p:nvSpPr>
        <p:spPr>
          <a:xfrm>
            <a:off x="4440625" y="2052193"/>
            <a:ext cx="213923" cy="48823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36" name="Up-Down Arrow 35"/>
          <p:cNvSpPr/>
          <p:nvPr/>
        </p:nvSpPr>
        <p:spPr>
          <a:xfrm>
            <a:off x="7925830" y="2052193"/>
            <a:ext cx="202664" cy="48823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preservation needs semantics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02388"/>
            <a:ext cx="134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spcBef>
                <a:spcPct val="0"/>
              </a:spcBef>
              <a:defRPr sz="1000">
                <a:latin typeface="+mn-lt"/>
              </a:defRPr>
            </a:lvl1pPr>
          </a:lstStyle>
          <a:p>
            <a:r>
              <a:rPr lang="nl-NL" sz="1200" smtClean="0"/>
              <a:t>5 Dec 2013</a:t>
            </a:r>
            <a:endParaRPr lang="en-GB" sz="1200" dirty="0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3375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ts val="1500"/>
              </a:lnSpc>
              <a:spcBef>
                <a:spcPct val="0"/>
              </a:spcBef>
              <a:defRPr sz="1000">
                <a:latin typeface="+mn-lt"/>
              </a:defRPr>
            </a:lvl1pPr>
          </a:lstStyle>
          <a:p>
            <a:r>
              <a:rPr lang="en-GB" sz="1200" smtClean="0"/>
              <a:t>Semantics Preserving Model Transformation?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  <p:sp>
        <p:nvSpPr>
          <p:cNvPr id="2" name="Oval 1"/>
          <p:cNvSpPr/>
          <p:nvPr/>
        </p:nvSpPr>
        <p:spPr bwMode="auto">
          <a:xfrm>
            <a:off x="3505200" y="1556792"/>
            <a:ext cx="5486400" cy="4615408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of this presentation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738A7-BC97-4F66-BC59-0F69517D1A4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Models in Software Engineering</a:t>
            </a:r>
          </a:p>
          <a:p>
            <a:pPr lvl="1"/>
            <a:r>
              <a:rPr lang="en-GB" dirty="0" smtClean="0"/>
              <a:t>Syntax, semantics, transformation</a:t>
            </a:r>
          </a:p>
          <a:p>
            <a:r>
              <a:rPr lang="en-GB" dirty="0" smtClean="0"/>
              <a:t>Behaviour preservation</a:t>
            </a:r>
          </a:p>
          <a:p>
            <a:pPr lvl="1"/>
            <a:r>
              <a:rPr lang="en-GB" dirty="0" smtClean="0"/>
              <a:t>Observational equivalence</a:t>
            </a:r>
          </a:p>
          <a:p>
            <a:r>
              <a:rPr lang="en-GB" dirty="0" smtClean="0"/>
              <a:t>Example</a:t>
            </a:r>
          </a:p>
          <a:p>
            <a:pPr lvl="1"/>
            <a:r>
              <a:rPr lang="en-GB" dirty="0" smtClean="0"/>
              <a:t>Graph-based syntax and semantics</a:t>
            </a:r>
          </a:p>
          <a:p>
            <a:pPr lvl="1"/>
            <a:r>
              <a:rPr lang="en-GB" dirty="0" smtClean="0"/>
              <a:t>Triple graph-based model transformation</a:t>
            </a:r>
          </a:p>
          <a:p>
            <a:r>
              <a:rPr lang="en-GB" dirty="0" smtClean="0"/>
              <a:t>Questions</a:t>
            </a:r>
          </a:p>
          <a:p>
            <a:endParaRPr lang="en-GB" dirty="0" smtClean="0"/>
          </a:p>
        </p:txBody>
      </p:sp>
      <p:pic>
        <p:nvPicPr>
          <p:cNvPr id="8" name="Afbeelding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laughably simple languages: Syntax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Language A: Featherweight flow graphs</a:t>
            </a:r>
          </a:p>
          <a:p>
            <a:pPr lvl="1"/>
            <a:r>
              <a:rPr lang="en-GB" dirty="0" smtClean="0"/>
              <a:t>Statements and next-arrows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Language B: Featherweight activity diagrams</a:t>
            </a:r>
          </a:p>
          <a:p>
            <a:pPr lvl="1"/>
            <a:r>
              <a:rPr lang="en-GB" dirty="0" smtClean="0"/>
              <a:t>Actions and connectors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19600"/>
            <a:ext cx="3714750" cy="184594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48224"/>
            <a:ext cx="2120265" cy="98869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grpSp>
        <p:nvGrpSpPr>
          <p:cNvPr id="13" name="Group 12"/>
          <p:cNvGrpSpPr/>
          <p:nvPr/>
        </p:nvGrpSpPr>
        <p:grpSpPr>
          <a:xfrm>
            <a:off x="1776046" y="2436052"/>
            <a:ext cx="2096819" cy="1028700"/>
            <a:chOff x="1776046" y="2436052"/>
            <a:chExt cx="2096819" cy="1028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0" y="2436052"/>
              <a:ext cx="1285875" cy="102870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776046" y="2769832"/>
              <a:ext cx="684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Type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800" y="2238885"/>
            <a:ext cx="2896491" cy="1423035"/>
            <a:chOff x="4876800" y="2238885"/>
            <a:chExt cx="2896491" cy="14230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38885"/>
              <a:ext cx="1663065" cy="1423035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716590" y="2764826"/>
              <a:ext cx="1056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Instance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528364" y="652679"/>
            <a:ext cx="1467084" cy="352266"/>
            <a:chOff x="453878" y="1412470"/>
            <a:chExt cx="3056425" cy="733889"/>
          </a:xfrm>
        </p:grpSpPr>
        <p:sp>
          <p:nvSpPr>
            <p:cNvPr id="16" name="Rounded Rectangle 15"/>
            <p:cNvSpPr/>
            <p:nvPr/>
          </p:nvSpPr>
          <p:spPr>
            <a:xfrm>
              <a:off x="453878" y="1556792"/>
              <a:ext cx="1166853" cy="44524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dirty="0" smtClean="0">
                  <a:effectLst/>
                  <a:ea typeface="Calibri"/>
                  <a:cs typeface="Times New Roman"/>
                </a:rPr>
                <a:t>Syntax</a:t>
              </a:r>
              <a:endParaRPr lang="en-GB" sz="7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43450" y="1412470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dirty="0" smtClean="0">
                  <a:ea typeface="Calibri"/>
                  <a:cs typeface="Times New Roman"/>
                </a:rPr>
                <a:t>Modelling Language</a:t>
              </a:r>
              <a:endParaRPr lang="en-GB" sz="7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Up-Down Arrow 17"/>
            <p:cNvSpPr>
              <a:spLocks noChangeAspect="1"/>
            </p:cNvSpPr>
            <p:nvPr/>
          </p:nvSpPr>
          <p:spPr>
            <a:xfrm rot="5400000">
              <a:off x="1882965" y="1527109"/>
              <a:ext cx="215970" cy="504613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50"/>
            </a:p>
          </p:txBody>
        </p:sp>
      </p:grpSp>
    </p:spTree>
    <p:extLst>
      <p:ext uri="{BB962C8B-B14F-4D97-AF65-F5344CB8AC3E}">
        <p14:creationId xmlns:p14="http://schemas.microsoft.com/office/powerpoint/2010/main" val="22120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Laughably simple language semantics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Dec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Semantics Preserving Model Transformation?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275-593F-46C1-A8F3-C79E52CE985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Language A: Thread-based execution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Language B: Token-based execution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6312" y="2343150"/>
            <a:ext cx="1920240" cy="1250028"/>
            <a:chOff x="2156312" y="2343150"/>
            <a:chExt cx="1920240" cy="12500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312" y="2343150"/>
              <a:ext cx="1920240" cy="57150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799679" y="322384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start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84652" y="2057400"/>
            <a:ext cx="1520190" cy="1512332"/>
            <a:chOff x="4984652" y="2057400"/>
            <a:chExt cx="1520190" cy="15123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652" y="2057400"/>
              <a:ext cx="1520190" cy="114300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434406" y="32004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next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22949" y="4581413"/>
            <a:ext cx="771525" cy="1673424"/>
            <a:chOff x="1922949" y="4581413"/>
            <a:chExt cx="771525" cy="167342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949" y="4581413"/>
              <a:ext cx="771525" cy="737235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991957" y="588550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latin typeface="+mn-lt"/>
                </a:rPr>
                <a:t>start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85586" y="4155646"/>
            <a:ext cx="2286000" cy="2099191"/>
            <a:chOff x="3585586" y="4155646"/>
            <a:chExt cx="2286000" cy="209919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586" y="4155646"/>
              <a:ext cx="2286000" cy="158877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151025" y="5885505"/>
              <a:ext cx="1155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latin typeface="+mn-lt"/>
                </a:rPr>
                <a:t>n</a:t>
              </a:r>
              <a:r>
                <a:rPr lang="en-GB" sz="1800" dirty="0" smtClean="0">
                  <a:latin typeface="+mn-lt"/>
                </a:rPr>
                <a:t>ext-offer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16945" y="3504136"/>
            <a:ext cx="1133645" cy="2750701"/>
            <a:chOff x="6716945" y="3504136"/>
            <a:chExt cx="1133645" cy="27507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504136"/>
              <a:ext cx="851535" cy="2240280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716945" y="5885505"/>
              <a:ext cx="1133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latin typeface="+mn-lt"/>
                </a:rPr>
                <a:t>n</a:t>
              </a:r>
              <a:r>
                <a:rPr lang="en-GB" sz="1800" dirty="0" smtClean="0">
                  <a:latin typeface="+mn-lt"/>
                </a:rPr>
                <a:t>ext-take</a:t>
              </a:r>
              <a:endParaRPr lang="en-GB" sz="1800" dirty="0">
                <a:latin typeface="+mn-lt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516837" y="567696"/>
            <a:ext cx="2486560" cy="587111"/>
            <a:chOff x="452932" y="3547605"/>
            <a:chExt cx="5180333" cy="1223148"/>
          </a:xfrm>
        </p:grpSpPr>
        <p:sp>
          <p:nvSpPr>
            <p:cNvPr id="32" name="Flowchart: Multidocument 31"/>
            <p:cNvSpPr/>
            <p:nvPr/>
          </p:nvSpPr>
          <p:spPr>
            <a:xfrm>
              <a:off x="3923928" y="3547605"/>
              <a:ext cx="1709337" cy="1223148"/>
            </a:xfrm>
            <a:prstGeom prst="flowChartMultidocument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dirty="0" smtClean="0">
                  <a:effectLst/>
                  <a:ea typeface="Calibri"/>
                  <a:cs typeface="Times New Roman"/>
                </a:rPr>
                <a:t>Semantic</a:t>
              </a:r>
              <a:br>
                <a:rPr lang="en-GB" sz="700" b="1" dirty="0" smtClean="0">
                  <a:effectLst/>
                  <a:ea typeface="Calibri"/>
                  <a:cs typeface="Times New Roman"/>
                </a:rPr>
              </a:br>
              <a:r>
                <a:rPr lang="en-GB" sz="700" b="1" dirty="0" smtClean="0">
                  <a:effectLst/>
                  <a:ea typeface="Calibri"/>
                  <a:cs typeface="Times New Roman"/>
                </a:rPr>
                <a:t>domain</a:t>
              </a:r>
              <a:endParaRPr lang="en-GB" sz="7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2932" y="3814755"/>
              <a:ext cx="1166853" cy="73388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dirty="0" smtClean="0">
                  <a:effectLst/>
                  <a:ea typeface="Calibri"/>
                  <a:cs typeface="Times New Roman"/>
                </a:rPr>
                <a:t>Modelling Language</a:t>
              </a:r>
              <a:endParaRPr lang="en-GB" sz="7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737415" y="4042495"/>
              <a:ext cx="2100335" cy="23337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5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043481" y="3936555"/>
              <a:ext cx="1400223" cy="44524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700" b="1" smtClean="0">
                  <a:effectLst/>
                  <a:ea typeface="Calibri"/>
                  <a:cs typeface="Times New Roman"/>
                </a:rPr>
                <a:t>Semantics</a:t>
              </a:r>
              <a:endParaRPr lang="en-GB" sz="7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6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sjabloon_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abloon_wit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ctr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ctr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002DB9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17992</TotalTime>
  <Words>722</Words>
  <Application>Microsoft Office PowerPoint</Application>
  <PresentationFormat>On-screen Show (4:3)</PresentationFormat>
  <Paragraphs>226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Arial Narrow</vt:lpstr>
      <vt:lpstr>Calibri</vt:lpstr>
      <vt:lpstr>Comic Sans MS</vt:lpstr>
      <vt:lpstr>Wingdings</vt:lpstr>
      <vt:lpstr>Cambria Math</vt:lpstr>
      <vt:lpstr>sjabloon_wit</vt:lpstr>
      <vt:lpstr>Semantics Preserving Transformation:  An Impossible Dream?</vt:lpstr>
      <vt:lpstr>Graph transformation and modelling</vt:lpstr>
      <vt:lpstr>Models and software development</vt:lpstr>
      <vt:lpstr>Structure of this presentation</vt:lpstr>
      <vt:lpstr>Behaviour preservation</vt:lpstr>
      <vt:lpstr>Behaviour preservation needs semantics</vt:lpstr>
      <vt:lpstr>Structure of this presentation</vt:lpstr>
      <vt:lpstr>Two laughably simple languages: Syntax</vt:lpstr>
      <vt:lpstr>Laughably simple language semantics</vt:lpstr>
      <vt:lpstr>Behaviour preservation?</vt:lpstr>
      <vt:lpstr>Model transformation</vt:lpstr>
      <vt:lpstr>Laughably simple triple graph grammar</vt:lpstr>
      <vt:lpstr>Behaviour preservation!</vt:lpstr>
      <vt:lpstr>Questions</vt:lpstr>
    </vt:vector>
  </TitlesOfParts>
  <Company>Universiteit Twente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Timmer</dc:creator>
  <cp:lastModifiedBy>Arend Rensink</cp:lastModifiedBy>
  <cp:revision>292</cp:revision>
  <dcterms:created xsi:type="dcterms:W3CDTF">2003-04-01T22:12:23Z</dcterms:created>
  <dcterms:modified xsi:type="dcterms:W3CDTF">2013-12-05T16:37:57Z</dcterms:modified>
</cp:coreProperties>
</file>