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264" r:id="rId4"/>
    <p:sldId id="265" r:id="rId5"/>
    <p:sldId id="261" r:id="rId6"/>
    <p:sldId id="266" r:id="rId7"/>
  </p:sldIdLst>
  <p:sldSz cx="9144000" cy="6858000" type="screen4x3"/>
  <p:notesSz cx="6731000" cy="9856788"/>
  <p:defaultTextStyle>
    <a:defPPr>
      <a:defRPr lang="en-US"/>
    </a:defPPr>
    <a:lvl1pPr algn="ctr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1pPr>
    <a:lvl2pPr marL="457200" algn="ctr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2pPr>
    <a:lvl3pPr marL="914400" algn="ctr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3pPr>
    <a:lvl4pPr marL="1371600" algn="ctr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4pPr>
    <a:lvl5pPr marL="1828800" algn="ctr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B21"/>
    <a:srgbClr val="FF3300"/>
    <a:srgbClr val="979797"/>
    <a:srgbClr val="7F7F7F"/>
    <a:srgbClr val="FFD72F"/>
    <a:srgbClr val="E5F3C3"/>
    <a:srgbClr val="BDE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9" autoAdjust="0"/>
    <p:restoredTop sz="94660"/>
  </p:normalViewPr>
  <p:slideViewPr>
    <p:cSldViewPr>
      <p:cViewPr>
        <p:scale>
          <a:sx n="75" d="100"/>
          <a:sy n="75" d="100"/>
        </p:scale>
        <p:origin x="-36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3666" y="-96"/>
      </p:cViewPr>
      <p:guideLst>
        <p:guide orient="horz" pos="310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39" tIns="45121" rIns="90239" bIns="45121" numCol="1" anchor="t" anchorCtr="0" compatLnSpc="1">
            <a:prstTxWarp prst="textNoShape">
              <a:avLst/>
            </a:prstTxWarp>
          </a:bodyPr>
          <a:lstStyle>
            <a:lvl1pPr algn="l" defTabSz="442913">
              <a:defRPr sz="1100">
                <a:solidFill>
                  <a:srgbClr val="000000"/>
                </a:solidFill>
              </a:defRPr>
            </a:lvl1pPr>
          </a:lstStyle>
          <a:p>
            <a:endParaRPr lang="de-DE" altLang="de-DE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3175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39" tIns="45121" rIns="90239" bIns="45121" numCol="1" anchor="t" anchorCtr="0" compatLnSpc="1">
            <a:prstTxWarp prst="textNoShape">
              <a:avLst/>
            </a:prstTxWarp>
          </a:bodyPr>
          <a:lstStyle>
            <a:lvl1pPr algn="r" defTabSz="442913">
              <a:defRPr sz="1100">
                <a:solidFill>
                  <a:srgbClr val="000000"/>
                </a:solidFill>
              </a:defRPr>
            </a:lvl1pPr>
          </a:lstStyle>
          <a:p>
            <a:endParaRPr lang="de-DE" altLang="de-DE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3075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39" tIns="45121" rIns="90239" bIns="45121" numCol="1" anchor="b" anchorCtr="0" compatLnSpc="1">
            <a:prstTxWarp prst="textNoShape">
              <a:avLst/>
            </a:prstTxWarp>
          </a:bodyPr>
          <a:lstStyle>
            <a:lvl1pPr algn="l" defTabSz="442913">
              <a:defRPr sz="1100">
                <a:solidFill>
                  <a:srgbClr val="000000"/>
                </a:solidFill>
              </a:defRPr>
            </a:lvl1pPr>
          </a:lstStyle>
          <a:p>
            <a:endParaRPr lang="de-DE" altLang="de-DE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3175" y="9363075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39" tIns="45121" rIns="90239" bIns="45121" numCol="1" anchor="b" anchorCtr="0" compatLnSpc="1">
            <a:prstTxWarp prst="textNoShape">
              <a:avLst/>
            </a:prstTxWarp>
          </a:bodyPr>
          <a:lstStyle>
            <a:lvl1pPr algn="r" defTabSz="442913">
              <a:defRPr sz="1100">
                <a:solidFill>
                  <a:srgbClr val="000000"/>
                </a:solidFill>
              </a:defRPr>
            </a:lvl1pPr>
          </a:lstStyle>
          <a:p>
            <a:fld id="{63BC1915-D850-4474-B79B-0E0905DA7F93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584622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731000" cy="98567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endParaRPr lang="de-DE" altLang="de-DE" sz="180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100" y="388938"/>
            <a:ext cx="9175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185738" y="9361488"/>
            <a:ext cx="1587500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857" tIns="47252" rIns="94857" bIns="47252" numCol="1" anchor="ctr" anchorCtr="0" compatLnSpc="1">
            <a:prstTxWarp prst="textNoShape">
              <a:avLst/>
            </a:prstTxWarp>
          </a:bodyPr>
          <a:lstStyle>
            <a:lvl1pPr algn="l" defTabSz="442913">
              <a:lnSpc>
                <a:spcPts val="1325"/>
              </a:lnSpc>
              <a:buFont typeface="Stafford" pitchFamily="2" charset="0"/>
              <a:buNone/>
              <a:tabLst>
                <a:tab pos="714375" algn="l"/>
                <a:tab pos="1428750" algn="l"/>
              </a:tabLst>
              <a:defRPr sz="1100">
                <a:solidFill>
                  <a:srgbClr val="000000"/>
                </a:solidFill>
                <a:latin typeface="Stafford" pitchFamily="2" charset="0"/>
              </a:defRPr>
            </a:lvl1pPr>
          </a:lstStyle>
          <a:p>
            <a:r>
              <a:rPr lang="en-US" altLang="de-DE"/>
              <a:t>November 19, 2007</a:t>
            </a:r>
          </a:p>
        </p:txBody>
      </p:sp>
      <p:sp>
        <p:nvSpPr>
          <p:cNvPr id="1434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996950"/>
            <a:ext cx="4408488" cy="33067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87325" y="4618038"/>
            <a:ext cx="6354763" cy="4614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857" tIns="47252" rIns="94857" bIns="47252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1774825" y="9361488"/>
            <a:ext cx="4027488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857" tIns="47252" rIns="94857" bIns="47252" numCol="1" anchor="ctr" anchorCtr="0" compatLnSpc="1">
            <a:prstTxWarp prst="textNoShape">
              <a:avLst/>
            </a:prstTxWarp>
          </a:bodyPr>
          <a:lstStyle>
            <a:lvl1pPr algn="l" defTabSz="442913">
              <a:lnSpc>
                <a:spcPts val="1325"/>
              </a:lnSpc>
              <a:buFont typeface="Stafford" pitchFamily="2" charset="0"/>
              <a:buNone/>
              <a:tabLst>
                <a:tab pos="714375" algn="l"/>
                <a:tab pos="1428750" algn="l"/>
                <a:tab pos="2141538" algn="l"/>
                <a:tab pos="2857500" algn="l"/>
                <a:tab pos="3571875" algn="l"/>
              </a:tabLst>
              <a:defRPr sz="1100">
                <a:solidFill>
                  <a:srgbClr val="000000"/>
                </a:solidFill>
                <a:latin typeface="Stafford" pitchFamily="2" charset="0"/>
              </a:defRPr>
            </a:lvl1pPr>
          </a:lstStyle>
          <a:p>
            <a:r>
              <a:rPr lang="en-US" altLang="de-DE"/>
              <a:t>|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803900" y="9361488"/>
            <a:ext cx="923925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857" tIns="47252" rIns="94857" bIns="47252" numCol="1" anchor="ctr" anchorCtr="0" compatLnSpc="1">
            <a:prstTxWarp prst="textNoShape">
              <a:avLst/>
            </a:prstTxWarp>
          </a:bodyPr>
          <a:lstStyle>
            <a:lvl1pPr algn="r" defTabSz="442913">
              <a:lnSpc>
                <a:spcPts val="1325"/>
              </a:lnSpc>
              <a:buFont typeface="Stafford" pitchFamily="2" charset="0"/>
              <a:buNone/>
              <a:tabLst>
                <a:tab pos="714375" algn="l"/>
              </a:tabLst>
              <a:defRPr sz="1100">
                <a:solidFill>
                  <a:srgbClr val="000000"/>
                </a:solidFill>
                <a:latin typeface="Stafford" pitchFamily="2" charset="0"/>
              </a:defRPr>
            </a:lvl1pPr>
          </a:lstStyle>
          <a:p>
            <a:r>
              <a:rPr lang="en-US" altLang="de-DE"/>
              <a:t>|  </a:t>
            </a:r>
            <a:fld id="{BE511B5D-333A-41AB-A095-57DAAAB11DAB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87325" y="417513"/>
            <a:ext cx="5303838" cy="427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11912" tIns="0" rIns="0" bIns="0" anchor="ctr"/>
          <a:lstStyle>
            <a:lvl1pPr defTabSz="442913" eaLnBrk="0" hangingPunct="0">
              <a:tabLst>
                <a:tab pos="0" algn="l"/>
                <a:tab pos="901700" algn="l"/>
                <a:tab pos="1804988" algn="l"/>
                <a:tab pos="2705100" algn="l"/>
                <a:tab pos="3609975" algn="l"/>
                <a:tab pos="4511675" algn="l"/>
                <a:tab pos="5414963" algn="l"/>
                <a:tab pos="6318250" algn="l"/>
                <a:tab pos="7218363" algn="l"/>
                <a:tab pos="8121650" algn="l"/>
                <a:tab pos="9023350" algn="l"/>
                <a:tab pos="9926638" algn="l"/>
              </a:tabLs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37931725" indent="-37474525" defTabSz="442913" eaLnBrk="0" hangingPunct="0">
              <a:tabLst>
                <a:tab pos="0" algn="l"/>
                <a:tab pos="901700" algn="l"/>
                <a:tab pos="1804988" algn="l"/>
                <a:tab pos="2705100" algn="l"/>
                <a:tab pos="3609975" algn="l"/>
                <a:tab pos="4511675" algn="l"/>
                <a:tab pos="5414963" algn="l"/>
                <a:tab pos="6318250" algn="l"/>
                <a:tab pos="7218363" algn="l"/>
                <a:tab pos="8121650" algn="l"/>
                <a:tab pos="9023350" algn="l"/>
                <a:tab pos="9926638" algn="l"/>
              </a:tabLs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01700" algn="l"/>
                <a:tab pos="1804988" algn="l"/>
                <a:tab pos="2705100" algn="l"/>
                <a:tab pos="3609975" algn="l"/>
                <a:tab pos="4511675" algn="l"/>
                <a:tab pos="5414963" algn="l"/>
                <a:tab pos="6318250" algn="l"/>
                <a:tab pos="7218363" algn="l"/>
                <a:tab pos="8121650" algn="l"/>
                <a:tab pos="9023350" algn="l"/>
                <a:tab pos="9926638" algn="l"/>
              </a:tabLs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01700" algn="l"/>
                <a:tab pos="1804988" algn="l"/>
                <a:tab pos="2705100" algn="l"/>
                <a:tab pos="3609975" algn="l"/>
                <a:tab pos="4511675" algn="l"/>
                <a:tab pos="5414963" algn="l"/>
                <a:tab pos="6318250" algn="l"/>
                <a:tab pos="7218363" algn="l"/>
                <a:tab pos="8121650" algn="l"/>
                <a:tab pos="9023350" algn="l"/>
                <a:tab pos="9926638" algn="l"/>
              </a:tabLs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01700" algn="l"/>
                <a:tab pos="1804988" algn="l"/>
                <a:tab pos="2705100" algn="l"/>
                <a:tab pos="3609975" algn="l"/>
                <a:tab pos="4511675" algn="l"/>
                <a:tab pos="5414963" algn="l"/>
                <a:tab pos="6318250" algn="l"/>
                <a:tab pos="7218363" algn="l"/>
                <a:tab pos="8121650" algn="l"/>
                <a:tab pos="9023350" algn="l"/>
                <a:tab pos="9926638" algn="l"/>
              </a:tabLs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01700" algn="l"/>
                <a:tab pos="1804988" algn="l"/>
                <a:tab pos="2705100" algn="l"/>
                <a:tab pos="3609975" algn="l"/>
                <a:tab pos="4511675" algn="l"/>
                <a:tab pos="5414963" algn="l"/>
                <a:tab pos="6318250" algn="l"/>
                <a:tab pos="7218363" algn="l"/>
                <a:tab pos="8121650" algn="l"/>
                <a:tab pos="9023350" algn="l"/>
                <a:tab pos="9926638" algn="l"/>
              </a:tabLs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01700" algn="l"/>
                <a:tab pos="1804988" algn="l"/>
                <a:tab pos="2705100" algn="l"/>
                <a:tab pos="3609975" algn="l"/>
                <a:tab pos="4511675" algn="l"/>
                <a:tab pos="5414963" algn="l"/>
                <a:tab pos="6318250" algn="l"/>
                <a:tab pos="7218363" algn="l"/>
                <a:tab pos="8121650" algn="l"/>
                <a:tab pos="9023350" algn="l"/>
                <a:tab pos="9926638" algn="l"/>
              </a:tabLs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01700" algn="l"/>
                <a:tab pos="1804988" algn="l"/>
                <a:tab pos="2705100" algn="l"/>
                <a:tab pos="3609975" algn="l"/>
                <a:tab pos="4511675" algn="l"/>
                <a:tab pos="5414963" algn="l"/>
                <a:tab pos="6318250" algn="l"/>
                <a:tab pos="7218363" algn="l"/>
                <a:tab pos="8121650" algn="l"/>
                <a:tab pos="9023350" algn="l"/>
                <a:tab pos="9926638" algn="l"/>
              </a:tabLs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01700" algn="l"/>
                <a:tab pos="1804988" algn="l"/>
                <a:tab pos="2705100" algn="l"/>
                <a:tab pos="3609975" algn="l"/>
                <a:tab pos="4511675" algn="l"/>
                <a:tab pos="5414963" algn="l"/>
                <a:tab pos="6318250" algn="l"/>
                <a:tab pos="7218363" algn="l"/>
                <a:tab pos="8121650" algn="l"/>
                <a:tab pos="9023350" algn="l"/>
                <a:tab pos="9926638" algn="l"/>
              </a:tabLs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l" eaLnBrk="1" hangingPunct="1">
              <a:lnSpc>
                <a:spcPts val="1325"/>
              </a:lnSpc>
              <a:buFont typeface="Stafford" pitchFamily="2" charset="0"/>
              <a:buNone/>
            </a:pPr>
            <a:endParaRPr lang="de-DE" altLang="de-DE" sz="1100" b="1">
              <a:solidFill>
                <a:srgbClr val="000000"/>
              </a:solidFill>
              <a:latin typeface="Stafford" pitchFamily="2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87325" y="193675"/>
            <a:ext cx="6357938" cy="155575"/>
          </a:xfrm>
          <a:prstGeom prst="rect">
            <a:avLst/>
          </a:prstGeom>
          <a:solidFill>
            <a:srgbClr val="B5B5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endParaRPr lang="de-DE" altLang="de-DE" sz="1800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87325" y="388938"/>
            <a:ext cx="6357938" cy="1587"/>
          </a:xfrm>
          <a:prstGeom prst="line">
            <a:avLst/>
          </a:prstGeom>
          <a:noFill/>
          <a:ln w="1512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Arial" pitchFamily="-65" charset="0"/>
              <a:buNone/>
              <a:defRPr/>
            </a:pPr>
            <a:endParaRPr lang="de-DE"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87325" y="844550"/>
            <a:ext cx="6357938" cy="1588"/>
          </a:xfrm>
          <a:prstGeom prst="line">
            <a:avLst/>
          </a:prstGeom>
          <a:noFill/>
          <a:ln w="75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Arial" pitchFamily="-65" charset="0"/>
              <a:buNone/>
              <a:defRPr/>
            </a:pPr>
            <a:endParaRPr lang="de-DE"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87325" y="9361488"/>
            <a:ext cx="6357938" cy="1587"/>
          </a:xfrm>
          <a:prstGeom prst="line">
            <a:avLst/>
          </a:prstGeom>
          <a:noFill/>
          <a:ln w="75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Arial" pitchFamily="-65" charset="0"/>
              <a:buNone/>
              <a:defRPr/>
            </a:pPr>
            <a:endParaRPr lang="de-DE"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85738" y="4421188"/>
            <a:ext cx="6357937" cy="1587"/>
          </a:xfrm>
          <a:prstGeom prst="line">
            <a:avLst/>
          </a:prstGeom>
          <a:noFill/>
          <a:ln w="75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Arial" pitchFamily="-65" charset="0"/>
              <a:buNone/>
              <a:defRPr/>
            </a:pPr>
            <a:endParaRPr lang="de-DE"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5557379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-65" charset="0"/>
        <a:ea typeface="ＭＳ Ｐゴシック" pitchFamily="-65" charset="-128"/>
        <a:cs typeface="ＭＳ Ｐゴシック" pitchFamily="-65" charset="-128"/>
      </a:defRPr>
    </a:lvl1pPr>
    <a:lvl2pPr marL="37931725" indent="-37474525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-65" charset="0"/>
        <a:ea typeface="ＭＳ Ｐゴシック" pitchFamily="-65" charset="-128"/>
        <a:cs typeface="+mn-cs"/>
      </a:defRPr>
    </a:lvl2pPr>
    <a:lvl3pPr marL="11430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65" charset="0"/>
      <a:defRPr sz="1200" kern="1200">
        <a:solidFill>
          <a:srgbClr val="000000"/>
        </a:solidFill>
        <a:latin typeface="Times New Roman" pitchFamily="-65" charset="0"/>
        <a:ea typeface="ＭＳ Ｐゴシック" pitchFamily="-65" charset="-128"/>
        <a:cs typeface="+mn-cs"/>
      </a:defRPr>
    </a:lvl3pPr>
    <a:lvl4pPr marL="16002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65" charset="0"/>
      <a:defRPr sz="1200" kern="1200">
        <a:solidFill>
          <a:srgbClr val="000000"/>
        </a:solidFill>
        <a:latin typeface="Times New Roman" pitchFamily="-65" charset="0"/>
        <a:ea typeface="ＭＳ Ｐゴシック" pitchFamily="-65" charset="-128"/>
        <a:cs typeface="+mn-cs"/>
      </a:defRPr>
    </a:lvl4pPr>
    <a:lvl5pPr marL="20574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65" charset="0"/>
      <a:defRPr sz="1200" kern="1200">
        <a:solidFill>
          <a:srgbClr val="000000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50825" y="368300"/>
            <a:ext cx="8642350" cy="2089150"/>
          </a:xfrm>
          <a:prstGeom prst="rect">
            <a:avLst/>
          </a:prstGeom>
          <a:solidFill>
            <a:srgbClr val="005AA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005AA9"/>
          </a:solidFill>
          <a:ln w="317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endParaRPr lang="de-DE" altLang="de-DE" sz="1800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50825" y="360363"/>
            <a:ext cx="8640763" cy="14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endParaRPr lang="de-DE" altLang="de-DE" sz="1800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250825" y="2457450"/>
            <a:ext cx="86407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endParaRPr lang="de-DE" altLang="de-DE" sz="1800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252413" y="6489700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Font typeface="Arial" pitchFamily="-65" charset="0"/>
              <a:buNone/>
              <a:defRPr/>
            </a:pPr>
            <a:endParaRPr lang="de-DE"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250825" y="5826036"/>
            <a:ext cx="410368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l">
              <a:lnSpc>
                <a:spcPct val="100000"/>
              </a:lnSpc>
              <a:spcAft>
                <a:spcPct val="10000"/>
              </a:spcAft>
              <a:buClr>
                <a:schemeClr val="tx1"/>
              </a:buClr>
              <a:buFontTx/>
              <a:buNone/>
            </a:pPr>
            <a:r>
              <a:rPr lang="de-DE" altLang="de-DE" sz="1200" b="1" dirty="0" smtClean="0"/>
              <a:t>Erhan Leblebici</a:t>
            </a:r>
            <a:r>
              <a:rPr lang="de-DE" altLang="de-DE" sz="1200" dirty="0"/>
              <a:t/>
            </a:r>
            <a:br>
              <a:rPr lang="de-DE" altLang="de-DE" sz="1200" dirty="0"/>
            </a:br>
            <a:endParaRPr lang="de-DE" altLang="de-DE" sz="1000" dirty="0"/>
          </a:p>
          <a:p>
            <a:pPr algn="l">
              <a:lnSpc>
                <a:spcPct val="100000"/>
              </a:lnSpc>
              <a:spcAft>
                <a:spcPct val="10000"/>
              </a:spcAft>
              <a:buClr>
                <a:schemeClr val="tx1"/>
              </a:buClr>
              <a:buFontTx/>
              <a:buNone/>
            </a:pPr>
            <a:r>
              <a:rPr lang="de-DE" altLang="de-DE" sz="1000" dirty="0" smtClean="0"/>
              <a:t>Erhan.Leblebici@es.tu-darmstadt.de </a:t>
            </a:r>
            <a:endParaRPr lang="de-DE" altLang="de-DE" sz="1000" dirty="0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6948488" y="6524625"/>
            <a:ext cx="194468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buClrTx/>
              <a:buSzTx/>
              <a:buFontTx/>
              <a:buNone/>
            </a:pPr>
            <a:fld id="{2E7CF424-CE7F-4345-9DB8-D84E5A029E4E}" type="datetime1">
              <a:rPr lang="de-DE" altLang="de-DE" sz="1000"/>
              <a:pPr algn="r" eaLnBrk="1" hangingPunct="1">
                <a:lnSpc>
                  <a:spcPct val="100000"/>
                </a:lnSpc>
                <a:buClrTx/>
                <a:buSzTx/>
                <a:buFontTx/>
                <a:buNone/>
              </a:pPr>
              <a:t>03.12.2013</a:t>
            </a:fld>
            <a:endParaRPr lang="de-DE" altLang="de-DE" sz="1000" dirty="0"/>
          </a:p>
          <a:p>
            <a:pPr algn="l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de-DE" altLang="de-DE" sz="1000" dirty="0"/>
          </a:p>
        </p:txBody>
      </p:sp>
      <p:pic>
        <p:nvPicPr>
          <p:cNvPr id="20501" name="Picture 6" descr="tud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3"/>
          <a:stretch>
            <a:fillRect/>
          </a:stretch>
        </p:blipFill>
        <p:spPr bwMode="auto">
          <a:xfrm>
            <a:off x="7172325" y="657225"/>
            <a:ext cx="18732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2" name="Picture 24" descr="logo(200x184)_es02_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3916363"/>
            <a:ext cx="1112838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2438400" y="5076825"/>
            <a:ext cx="6551613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>
              <a:lnSpc>
                <a:spcPct val="100000"/>
              </a:lnSpc>
              <a:spcAft>
                <a:spcPct val="10000"/>
              </a:spcAft>
              <a:buClr>
                <a:schemeClr val="tx1"/>
              </a:buClr>
              <a:buFontTx/>
              <a:buNone/>
            </a:pPr>
            <a:r>
              <a:rPr lang="en-US" altLang="de-DE" sz="1200"/>
              <a:t>ES Real-Time Systems Lab</a:t>
            </a:r>
          </a:p>
          <a:p>
            <a:pPr algn="r">
              <a:lnSpc>
                <a:spcPct val="140000"/>
              </a:lnSpc>
              <a:spcAft>
                <a:spcPct val="10000"/>
              </a:spcAft>
              <a:buClr>
                <a:schemeClr val="tx1"/>
              </a:buClr>
              <a:buFontTx/>
              <a:buNone/>
            </a:pPr>
            <a:r>
              <a:rPr lang="en-US" altLang="de-DE" sz="1000"/>
              <a:t>Prof. Dr. rer. nat. Andy Schürr</a:t>
            </a:r>
            <a:br>
              <a:rPr lang="en-US" altLang="de-DE" sz="1000"/>
            </a:br>
            <a:r>
              <a:rPr lang="en-US" altLang="de-DE" sz="1000"/>
              <a:t>Dept. of Electrical Engineering and Information Technology</a:t>
            </a:r>
          </a:p>
          <a:p>
            <a:pPr algn="r">
              <a:lnSpc>
                <a:spcPct val="100000"/>
              </a:lnSpc>
              <a:spcAft>
                <a:spcPct val="10000"/>
              </a:spcAft>
              <a:buClr>
                <a:schemeClr val="tx1"/>
              </a:buClr>
              <a:buFontTx/>
              <a:buNone/>
            </a:pPr>
            <a:r>
              <a:rPr lang="en-US" altLang="de-DE" sz="1000"/>
              <a:t>Dept. of Computer Science (adjunct Professor)</a:t>
            </a:r>
            <a:br>
              <a:rPr lang="en-US" altLang="de-DE" sz="1000"/>
            </a:br>
            <a:endParaRPr lang="en-US" altLang="de-DE" sz="1000"/>
          </a:p>
          <a:p>
            <a:pPr algn="r">
              <a:lnSpc>
                <a:spcPct val="100000"/>
              </a:lnSpc>
              <a:spcAft>
                <a:spcPct val="10000"/>
              </a:spcAft>
              <a:buClr>
                <a:schemeClr val="tx1"/>
              </a:buClr>
              <a:buFontTx/>
              <a:buNone/>
            </a:pPr>
            <a:r>
              <a:rPr lang="en-US" altLang="de-DE" sz="1000"/>
              <a:t>www.es.tu-darmstadt.de</a:t>
            </a:r>
          </a:p>
        </p:txBody>
      </p:sp>
      <p:sp>
        <p:nvSpPr>
          <p:cNvPr id="20509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358775" y="488950"/>
            <a:ext cx="6734175" cy="838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b" anchorCtr="1"/>
          <a:lstStyle>
            <a:lvl1pPr>
              <a:defRPr sz="2800" smtClean="0">
                <a:solidFill>
                  <a:schemeClr val="bg1"/>
                </a:solidFill>
                <a:ea typeface="ＭＳ Ｐゴシック" pitchFamily="-112" charset="-128"/>
              </a:defRPr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</a:p>
        </p:txBody>
      </p:sp>
      <p:sp>
        <p:nvSpPr>
          <p:cNvPr id="20511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58775" y="1449388"/>
            <a:ext cx="6734175" cy="9429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defRPr b="1" smtClean="0">
                <a:solidFill>
                  <a:schemeClr val="bg1"/>
                </a:solidFill>
                <a:ea typeface="ＭＳ Ｐゴシック" pitchFamily="-112" charset="-128"/>
              </a:defRPr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3895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488950"/>
            <a:ext cx="2159000" cy="59642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488950"/>
            <a:ext cx="6329363" cy="59642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728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52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9418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484313"/>
            <a:ext cx="4243388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484313"/>
            <a:ext cx="4244975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79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36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89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26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9331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3701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Line 2"/>
          <p:cNvSpPr>
            <a:spLocks noChangeShapeType="1"/>
          </p:cNvSpPr>
          <p:nvPr/>
        </p:nvSpPr>
        <p:spPr bwMode="auto">
          <a:xfrm>
            <a:off x="252413" y="6489700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Font typeface="Arial" pitchFamily="-65" charset="0"/>
              <a:buNone/>
              <a:defRPr/>
            </a:pPr>
            <a:endParaRPr lang="de-DE"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endParaRPr lang="de-DE" altLang="de-DE" sz="1800"/>
          </a:p>
        </p:txBody>
      </p:sp>
      <p:sp>
        <p:nvSpPr>
          <p:cNvPr id="1029" name="SlideTitle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488950"/>
            <a:ext cx="68770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84313"/>
            <a:ext cx="8640763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005AA9"/>
          </a:solidFill>
          <a:ln w="317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endParaRPr lang="de-DE" altLang="de-DE" sz="1800"/>
          </a:p>
        </p:txBody>
      </p:sp>
      <p:pic>
        <p:nvPicPr>
          <p:cNvPr id="1032" name="Picture 8" descr="tud_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3"/>
          <a:stretch>
            <a:fillRect/>
          </a:stretch>
        </p:blipFill>
        <p:spPr bwMode="auto">
          <a:xfrm>
            <a:off x="7167563" y="512763"/>
            <a:ext cx="18732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9" name="Line 9"/>
          <p:cNvSpPr>
            <a:spLocks noChangeShapeType="1"/>
          </p:cNvSpPr>
          <p:nvPr/>
        </p:nvSpPr>
        <p:spPr bwMode="auto">
          <a:xfrm>
            <a:off x="250825" y="1449388"/>
            <a:ext cx="8640763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Font typeface="Arial" pitchFamily="-65" charset="0"/>
              <a:buNone/>
              <a:defRPr/>
            </a:pPr>
            <a:endParaRPr lang="de-DE"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endParaRPr lang="de-DE" altLang="de-DE" sz="1800"/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6732588" y="6524625"/>
            <a:ext cx="17986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de-DE" sz="1000">
                <a:solidFill>
                  <a:srgbClr val="B5B5B5"/>
                </a:solidFill>
              </a:rPr>
              <a:t>ES – Real-Time Systems Lab</a:t>
            </a:r>
            <a:endParaRPr lang="de-DE" altLang="de-DE" sz="1000">
              <a:solidFill>
                <a:srgbClr val="B5B5B5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604250" y="6348413"/>
          <a:ext cx="53975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r:id="rId15" imgW="1038370" imgH="980952" progId="">
                  <p:embed/>
                </p:oleObj>
              </mc:Choice>
              <mc:Fallback>
                <p:oleObj r:id="rId15" imgW="1038370" imgH="980952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0" y="6348413"/>
                        <a:ext cx="539750" cy="5095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358775" y="6510338"/>
            <a:ext cx="8531225" cy="30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</a:pPr>
            <a:fld id="{5B865B7A-88E2-4ADA-9846-731037F0A4D7}" type="slidenum">
              <a:rPr lang="de-DE" altLang="de-DE" sz="1600">
                <a:solidFill>
                  <a:srgbClr val="000000"/>
                </a:solidFill>
              </a:rPr>
              <a:pPr algn="l" eaLnBrk="1" hangingPunct="1">
                <a:lnSpc>
                  <a:spcPct val="100000"/>
                </a:lnSpc>
              </a:pPr>
              <a:t>‹Nr.›</a:t>
            </a:fld>
            <a:r>
              <a:rPr lang="en-GB" altLang="de-DE" sz="1000" dirty="0">
                <a:solidFill>
                  <a:srgbClr val="000000"/>
                </a:solidFill>
              </a:rPr>
              <a:t> | </a:t>
            </a:r>
            <a:fld id="{DC968B6F-D428-4947-8A3F-572E1BB13926}" type="datetime1">
              <a:rPr lang="de-DE" altLang="de-DE" sz="1000">
                <a:solidFill>
                  <a:srgbClr val="000000"/>
                </a:solidFill>
              </a:rPr>
              <a:pPr algn="l" eaLnBrk="1" hangingPunct="1">
                <a:lnSpc>
                  <a:spcPct val="100000"/>
                </a:lnSpc>
              </a:pPr>
              <a:t>03.12.2013</a:t>
            </a:fld>
            <a:r>
              <a:rPr lang="en-GB" altLang="de-DE" sz="1000" dirty="0">
                <a:solidFill>
                  <a:srgbClr val="000000"/>
                </a:solidFill>
              </a:rPr>
              <a:t>  |  </a:t>
            </a:r>
            <a:r>
              <a:rPr lang="de-DE" altLang="de-DE" sz="1000" dirty="0" smtClean="0">
                <a:solidFill>
                  <a:srgbClr val="000000"/>
                </a:solidFill>
              </a:rPr>
              <a:t>Bi-</a:t>
            </a:r>
            <a:r>
              <a:rPr lang="de-DE" altLang="de-DE" sz="1000" dirty="0" err="1" smtClean="0">
                <a:solidFill>
                  <a:srgbClr val="000000"/>
                </a:solidFill>
              </a:rPr>
              <a:t>directional</a:t>
            </a:r>
            <a:r>
              <a:rPr lang="de-DE" altLang="de-DE" sz="1000" dirty="0" smtClean="0">
                <a:solidFill>
                  <a:srgbClr val="000000"/>
                </a:solidFill>
              </a:rPr>
              <a:t> </a:t>
            </a:r>
            <a:r>
              <a:rPr lang="de-DE" altLang="de-DE" sz="1000" dirty="0" err="1" smtClean="0">
                <a:solidFill>
                  <a:srgbClr val="000000"/>
                </a:solidFill>
              </a:rPr>
              <a:t>transformations</a:t>
            </a:r>
            <a:r>
              <a:rPr lang="de-DE" altLang="de-DE" sz="1000" dirty="0" smtClean="0">
                <a:solidFill>
                  <a:srgbClr val="000000"/>
                </a:solidFill>
              </a:rPr>
              <a:t> (BX) – </a:t>
            </a:r>
            <a:r>
              <a:rPr lang="de-DE" altLang="de-DE" sz="1000" dirty="0" err="1" smtClean="0">
                <a:solidFill>
                  <a:srgbClr val="000000"/>
                </a:solidFill>
              </a:rPr>
              <a:t>We</a:t>
            </a:r>
            <a:r>
              <a:rPr lang="de-DE" altLang="de-DE" sz="1000" dirty="0" smtClean="0">
                <a:solidFill>
                  <a:srgbClr val="000000"/>
                </a:solidFill>
              </a:rPr>
              <a:t> </a:t>
            </a:r>
            <a:r>
              <a:rPr lang="de-DE" altLang="de-DE" sz="1000" dirty="0" err="1" smtClean="0">
                <a:solidFill>
                  <a:srgbClr val="000000"/>
                </a:solidFill>
              </a:rPr>
              <a:t>need</a:t>
            </a:r>
            <a:r>
              <a:rPr lang="de-DE" altLang="de-DE" sz="1000" dirty="0" smtClean="0">
                <a:solidFill>
                  <a:srgbClr val="000000"/>
                </a:solidFill>
              </a:rPr>
              <a:t> an </a:t>
            </a:r>
            <a:r>
              <a:rPr lang="de-DE" altLang="de-DE" sz="1000" dirty="0" err="1" smtClean="0">
                <a:solidFill>
                  <a:srgbClr val="000000"/>
                </a:solidFill>
              </a:rPr>
              <a:t>example</a:t>
            </a:r>
            <a:r>
              <a:rPr lang="de-DE" altLang="de-DE" sz="1000" dirty="0" smtClean="0">
                <a:solidFill>
                  <a:srgbClr val="000000"/>
                </a:solidFill>
              </a:rPr>
              <a:t> </a:t>
            </a:r>
            <a:r>
              <a:rPr lang="de-DE" altLang="de-DE" sz="1000" dirty="0" err="1" smtClean="0">
                <a:solidFill>
                  <a:srgbClr val="000000"/>
                </a:solidFill>
              </a:rPr>
              <a:t>zoo</a:t>
            </a:r>
            <a:endParaRPr lang="en-GB" altLang="de-DE" sz="10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8" r:id="rId2"/>
    <p:sldLayoutId id="2147483697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691" r:id="rId9"/>
    <p:sldLayoutId id="2147483690" r:id="rId10"/>
    <p:sldLayoutId id="2147483689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65" charset="0"/>
        </a:defRPr>
      </a:lvl9pPr>
    </p:titleStyle>
    <p:bodyStyle>
      <a:lvl1pPr marL="179388" indent="-17938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349250" indent="-1682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65" charset="-128"/>
        </a:defRPr>
      </a:lvl2pPr>
      <a:lvl3pPr marL="538163" indent="-18732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65" charset="-128"/>
        </a:defRPr>
      </a:lvl3pPr>
      <a:lvl4pPr marL="717550" indent="-17303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ＭＳ Ｐゴシック" pitchFamily="-65" charset="-128"/>
        </a:defRPr>
      </a:lvl4pPr>
      <a:lvl5pPr marL="9080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ＭＳ Ｐゴシック" pitchFamily="-65" charset="-128"/>
        </a:defRPr>
      </a:lvl5pPr>
      <a:lvl6pPr marL="1365250" indent="-188913" algn="l" rtl="0" eaLnBrk="1" fontAlgn="base" hangingPunct="1">
        <a:spcBef>
          <a:spcPct val="20000"/>
        </a:spcBef>
        <a:spcAft>
          <a:spcPct val="0"/>
        </a:spcAft>
        <a:buFont typeface="Wingdings" pitchFamily="-65" charset="2"/>
        <a:buChar char="§"/>
        <a:defRPr sz="1600">
          <a:solidFill>
            <a:schemeClr val="tx1"/>
          </a:solidFill>
          <a:latin typeface="+mn-lt"/>
          <a:ea typeface="ＭＳ Ｐゴシック" pitchFamily="-65" charset="-128"/>
        </a:defRPr>
      </a:lvl6pPr>
      <a:lvl7pPr marL="1822450" indent="-188913" algn="l" rtl="0" eaLnBrk="1" fontAlgn="base" hangingPunct="1">
        <a:spcBef>
          <a:spcPct val="20000"/>
        </a:spcBef>
        <a:spcAft>
          <a:spcPct val="0"/>
        </a:spcAft>
        <a:buFont typeface="Wingdings" pitchFamily="-65" charset="2"/>
        <a:buChar char="§"/>
        <a:defRPr sz="1600">
          <a:solidFill>
            <a:schemeClr val="tx1"/>
          </a:solidFill>
          <a:latin typeface="+mn-lt"/>
          <a:ea typeface="ＭＳ Ｐゴシック" pitchFamily="-65" charset="-128"/>
        </a:defRPr>
      </a:lvl7pPr>
      <a:lvl8pPr marL="2279650" indent="-188913" algn="l" rtl="0" eaLnBrk="1" fontAlgn="base" hangingPunct="1">
        <a:spcBef>
          <a:spcPct val="20000"/>
        </a:spcBef>
        <a:spcAft>
          <a:spcPct val="0"/>
        </a:spcAft>
        <a:buFont typeface="Wingdings" pitchFamily="-65" charset="2"/>
        <a:buChar char="§"/>
        <a:defRPr sz="1600">
          <a:solidFill>
            <a:schemeClr val="tx1"/>
          </a:solidFill>
          <a:latin typeface="+mn-lt"/>
          <a:ea typeface="ＭＳ Ｐゴシック" pitchFamily="-65" charset="-128"/>
        </a:defRPr>
      </a:lvl8pPr>
      <a:lvl9pPr marL="2736850" indent="-188913" algn="l" rtl="0" eaLnBrk="1" fontAlgn="base" hangingPunct="1">
        <a:spcBef>
          <a:spcPct val="20000"/>
        </a:spcBef>
        <a:spcAft>
          <a:spcPct val="0"/>
        </a:spcAft>
        <a:buFont typeface="Wingdings" pitchFamily="-65" charset="2"/>
        <a:buChar char="§"/>
        <a:defRPr sz="16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764704"/>
            <a:ext cx="6734175" cy="838200"/>
          </a:xfrm>
        </p:spPr>
        <p:txBody>
          <a:bodyPr/>
          <a:lstStyle/>
          <a:p>
            <a:pPr algn="ctr"/>
            <a:r>
              <a:rPr lang="de-DE" altLang="de-DE" sz="3600" dirty="0" smtClean="0"/>
              <a:t/>
            </a:r>
            <a:br>
              <a:rPr lang="de-DE" altLang="de-DE" sz="3600" dirty="0" smtClean="0"/>
            </a:br>
            <a:r>
              <a:rPr lang="de-DE" altLang="de-DE" sz="3600" dirty="0"/>
              <a:t/>
            </a:r>
            <a:br>
              <a:rPr lang="de-DE" altLang="de-DE" sz="3600" dirty="0"/>
            </a:br>
            <a:r>
              <a:rPr lang="de-DE" altLang="de-DE" sz="3600" dirty="0" smtClean="0"/>
              <a:t/>
            </a:r>
            <a:br>
              <a:rPr lang="de-DE" altLang="de-DE" sz="3600" dirty="0" smtClean="0"/>
            </a:br>
            <a:r>
              <a:rPr lang="de-DE" altLang="de-DE" sz="3600" dirty="0"/>
              <a:t/>
            </a:r>
            <a:br>
              <a:rPr lang="de-DE" altLang="de-DE" sz="3600" dirty="0"/>
            </a:br>
            <a:r>
              <a:rPr lang="de-DE" altLang="de-DE" sz="3600" dirty="0" smtClean="0"/>
              <a:t/>
            </a:r>
            <a:br>
              <a:rPr lang="de-DE" altLang="de-DE" sz="3600" dirty="0" smtClean="0"/>
            </a:br>
            <a:r>
              <a:rPr lang="de-DE" altLang="de-DE" sz="3600" dirty="0"/>
              <a:t/>
            </a:r>
            <a:br>
              <a:rPr lang="de-DE" altLang="de-DE" sz="3600" dirty="0"/>
            </a:br>
            <a:r>
              <a:rPr lang="de-DE" altLang="de-DE" sz="3600" dirty="0" smtClean="0"/>
              <a:t/>
            </a:r>
            <a:br>
              <a:rPr lang="de-DE" altLang="de-DE" sz="3600" dirty="0" smtClean="0"/>
            </a:br>
            <a:r>
              <a:rPr lang="de-DE" altLang="de-DE" sz="3600" dirty="0" err="1" smtClean="0"/>
              <a:t>What</a:t>
            </a:r>
            <a:r>
              <a:rPr lang="de-DE" altLang="de-DE" sz="3600" dirty="0" smtClean="0"/>
              <a:t> </a:t>
            </a:r>
            <a:r>
              <a:rPr lang="de-DE" altLang="de-DE" sz="3600" dirty="0" err="1" smtClean="0"/>
              <a:t>we</a:t>
            </a:r>
            <a:r>
              <a:rPr lang="de-DE" altLang="de-DE" sz="3600" dirty="0" smtClean="0"/>
              <a:t> </a:t>
            </a:r>
            <a:r>
              <a:rPr lang="de-DE" altLang="de-DE" sz="3600" dirty="0" err="1" smtClean="0"/>
              <a:t>need</a:t>
            </a:r>
            <a:r>
              <a:rPr lang="de-DE" altLang="de-DE" sz="3600" dirty="0" smtClean="0"/>
              <a:t> </a:t>
            </a:r>
            <a:r>
              <a:rPr lang="de-DE" altLang="de-DE" sz="3600" dirty="0" err="1" smtClean="0"/>
              <a:t>from</a:t>
            </a:r>
            <a:r>
              <a:rPr lang="de-DE" altLang="de-DE" sz="3600" dirty="0" smtClean="0"/>
              <a:t> </a:t>
            </a:r>
            <a:br>
              <a:rPr lang="de-DE" altLang="de-DE" sz="3600" dirty="0" smtClean="0"/>
            </a:br>
            <a:r>
              <a:rPr lang="de-DE" altLang="de-DE" sz="3600" dirty="0" err="1" smtClean="0"/>
              <a:t>the</a:t>
            </a:r>
            <a:r>
              <a:rPr lang="de-DE" altLang="de-DE" sz="3600" dirty="0" smtClean="0"/>
              <a:t> </a:t>
            </a:r>
            <a:r>
              <a:rPr lang="de-DE" altLang="de-DE" sz="3600" dirty="0" smtClean="0"/>
              <a:t>BX </a:t>
            </a:r>
            <a:r>
              <a:rPr lang="de-DE" altLang="de-DE" sz="3600" dirty="0" err="1" smtClean="0"/>
              <a:t>example</a:t>
            </a:r>
            <a:r>
              <a:rPr lang="de-DE" altLang="de-DE" sz="3600" dirty="0" smtClean="0"/>
              <a:t> </a:t>
            </a:r>
            <a:r>
              <a:rPr lang="de-DE" altLang="de-DE" sz="3600" dirty="0" err="1" smtClean="0"/>
              <a:t>zoo</a:t>
            </a:r>
            <a:endParaRPr lang="de-DE" altLang="de-DE" sz="36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1549921"/>
            <a:ext cx="6734175" cy="942975"/>
          </a:xfrm>
        </p:spPr>
        <p:txBody>
          <a:bodyPr/>
          <a:lstStyle/>
          <a:p>
            <a:r>
              <a:rPr lang="de-DE" altLang="de-DE" dirty="0" smtClean="0"/>
              <a:t>(</a:t>
            </a:r>
            <a:r>
              <a:rPr lang="de-DE" altLang="de-DE" dirty="0" err="1" smtClean="0"/>
              <a:t>from</a:t>
            </a:r>
            <a:r>
              <a:rPr lang="de-DE" altLang="de-DE" dirty="0" smtClean="0"/>
              <a:t> a TGG </a:t>
            </a:r>
            <a:r>
              <a:rPr lang="de-DE" altLang="de-DE" dirty="0" err="1" smtClean="0"/>
              <a:t>perspective</a:t>
            </a:r>
            <a:r>
              <a:rPr lang="de-DE" altLang="de-DE" dirty="0" smtClean="0"/>
              <a:t>)</a:t>
            </a:r>
            <a:endParaRPr lang="de-DE" alt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Comparing</a:t>
            </a:r>
            <a:r>
              <a:rPr lang="de-DE" dirty="0" smtClean="0"/>
              <a:t> </a:t>
            </a:r>
            <a:r>
              <a:rPr lang="de-DE" dirty="0" err="1" smtClean="0"/>
              <a:t>incremental</a:t>
            </a:r>
            <a:r>
              <a:rPr lang="de-DE" dirty="0" smtClean="0"/>
              <a:t> TGG </a:t>
            </a:r>
            <a:r>
              <a:rPr lang="de-DE" dirty="0" err="1" smtClean="0"/>
              <a:t>tools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CDDS</a:t>
            </a:r>
            <a:endParaRPr lang="de-DE" dirty="0"/>
          </a:p>
        </p:txBody>
      </p:sp>
      <p:grpSp>
        <p:nvGrpSpPr>
          <p:cNvPr id="26" name="Gruppieren 25"/>
          <p:cNvGrpSpPr/>
          <p:nvPr/>
        </p:nvGrpSpPr>
        <p:grpSpPr>
          <a:xfrm>
            <a:off x="2483768" y="2025028"/>
            <a:ext cx="4362130" cy="3608541"/>
            <a:chOff x="2483768" y="2025028"/>
            <a:chExt cx="4362130" cy="3608541"/>
          </a:xfrm>
        </p:grpSpPr>
        <p:grpSp>
          <p:nvGrpSpPr>
            <p:cNvPr id="18" name="Gruppieren 17"/>
            <p:cNvGrpSpPr/>
            <p:nvPr/>
          </p:nvGrpSpPr>
          <p:grpSpPr>
            <a:xfrm>
              <a:off x="2483768" y="2025028"/>
              <a:ext cx="4362130" cy="3608541"/>
              <a:chOff x="1187623" y="2025028"/>
              <a:chExt cx="4362130" cy="3608541"/>
            </a:xfrm>
          </p:grpSpPr>
          <p:sp>
            <p:nvSpPr>
              <p:cNvPr id="4" name="Rechteck 3"/>
              <p:cNvSpPr/>
              <p:nvPr/>
            </p:nvSpPr>
            <p:spPr bwMode="auto">
              <a:xfrm>
                <a:off x="1187624" y="2025028"/>
                <a:ext cx="828080" cy="525578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lang="de-DE" sz="1000" dirty="0" smtClean="0"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class1:</a:t>
                </a:r>
              </a:p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kumimoji="0" lang="de-DE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Class</a:t>
                </a:r>
                <a:endParaRPr kumimoji="0" lang="de-DE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  <a:ea typeface="Lucida Sans Unicode" pitchFamily="-65" charset="-52"/>
                  <a:cs typeface="Lucida Sans Unicode" pitchFamily="-65" charset="-52"/>
                </a:endParaRPr>
              </a:p>
            </p:txBody>
          </p:sp>
          <p:sp>
            <p:nvSpPr>
              <p:cNvPr id="5" name="Rechteck 4"/>
              <p:cNvSpPr/>
              <p:nvPr/>
            </p:nvSpPr>
            <p:spPr bwMode="auto">
              <a:xfrm>
                <a:off x="1187624" y="2911931"/>
                <a:ext cx="828080" cy="525578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lang="de-DE" sz="1000" dirty="0" smtClean="0"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attribute1:</a:t>
                </a:r>
              </a:p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kumimoji="0" lang="de-DE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Attribute</a:t>
                </a:r>
                <a:endParaRPr kumimoji="0" lang="de-DE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  <a:ea typeface="Lucida Sans Unicode" pitchFamily="-65" charset="-52"/>
                  <a:cs typeface="Lucida Sans Unicode" pitchFamily="-65" charset="-52"/>
                </a:endParaRPr>
              </a:p>
            </p:txBody>
          </p:sp>
          <p:cxnSp>
            <p:nvCxnSpPr>
              <p:cNvPr id="6" name="Gerade Verbindung 5"/>
              <p:cNvCxnSpPr>
                <a:endCxn id="5" idx="0"/>
              </p:cNvCxnSpPr>
              <p:nvPr/>
            </p:nvCxnSpPr>
            <p:spPr bwMode="auto">
              <a:xfrm>
                <a:off x="1601663" y="2550606"/>
                <a:ext cx="1" cy="361326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sp>
            <p:nvSpPr>
              <p:cNvPr id="8" name="Rechteck 7"/>
              <p:cNvSpPr/>
              <p:nvPr/>
            </p:nvSpPr>
            <p:spPr bwMode="auto">
              <a:xfrm>
                <a:off x="4716016" y="2025028"/>
                <a:ext cx="828080" cy="525578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lang="de-DE" sz="1000" dirty="0" smtClean="0"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table1:</a:t>
                </a:r>
              </a:p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kumimoji="0" lang="de-DE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Table</a:t>
                </a:r>
                <a:endParaRPr kumimoji="0" lang="de-DE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  <a:ea typeface="Lucida Sans Unicode" pitchFamily="-65" charset="-52"/>
                  <a:cs typeface="Lucida Sans Unicode" pitchFamily="-65" charset="-52"/>
                </a:endParaRPr>
              </a:p>
            </p:txBody>
          </p:sp>
          <p:sp>
            <p:nvSpPr>
              <p:cNvPr id="9" name="Rechteck 8"/>
              <p:cNvSpPr/>
              <p:nvPr/>
            </p:nvSpPr>
            <p:spPr bwMode="auto">
              <a:xfrm>
                <a:off x="4716016" y="2911931"/>
                <a:ext cx="828080" cy="525578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lang="de-DE" sz="1000" dirty="0" smtClean="0"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column1:</a:t>
                </a:r>
              </a:p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kumimoji="0" lang="de-DE" sz="10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Column</a:t>
                </a:r>
                <a:endParaRPr kumimoji="0" lang="de-DE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  <a:ea typeface="Lucida Sans Unicode" pitchFamily="-65" charset="-52"/>
                  <a:cs typeface="Lucida Sans Unicode" pitchFamily="-65" charset="-52"/>
                </a:endParaRPr>
              </a:p>
            </p:txBody>
          </p:sp>
          <p:cxnSp>
            <p:nvCxnSpPr>
              <p:cNvPr id="10" name="Gerade Verbindung 9"/>
              <p:cNvCxnSpPr>
                <a:endCxn id="9" idx="0"/>
              </p:cNvCxnSpPr>
              <p:nvPr/>
            </p:nvCxnSpPr>
            <p:spPr bwMode="auto">
              <a:xfrm>
                <a:off x="5130055" y="2550606"/>
                <a:ext cx="1" cy="361326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sp>
            <p:nvSpPr>
              <p:cNvPr id="12" name="Rechteck 11"/>
              <p:cNvSpPr/>
              <p:nvPr/>
            </p:nvSpPr>
            <p:spPr bwMode="auto">
              <a:xfrm>
                <a:off x="1187623" y="4221088"/>
                <a:ext cx="828080" cy="525578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lang="de-DE" sz="1000" dirty="0" smtClean="0"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class2:</a:t>
                </a:r>
              </a:p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kumimoji="0" lang="de-DE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Class</a:t>
                </a:r>
                <a:endParaRPr kumimoji="0" lang="de-DE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  <a:ea typeface="Lucida Sans Unicode" pitchFamily="-65" charset="-52"/>
                  <a:cs typeface="Lucida Sans Unicode" pitchFamily="-65" charset="-52"/>
                </a:endParaRPr>
              </a:p>
            </p:txBody>
          </p:sp>
          <p:sp>
            <p:nvSpPr>
              <p:cNvPr id="13" name="Rechteck 12"/>
              <p:cNvSpPr/>
              <p:nvPr/>
            </p:nvSpPr>
            <p:spPr bwMode="auto">
              <a:xfrm>
                <a:off x="1187623" y="5107991"/>
                <a:ext cx="828080" cy="525578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lang="de-DE" sz="1000" dirty="0" smtClean="0"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attribute2:</a:t>
                </a:r>
              </a:p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kumimoji="0" lang="de-DE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Attribute</a:t>
                </a:r>
                <a:endParaRPr kumimoji="0" lang="de-DE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  <a:ea typeface="Lucida Sans Unicode" pitchFamily="-65" charset="-52"/>
                  <a:cs typeface="Lucida Sans Unicode" pitchFamily="-65" charset="-52"/>
                </a:endParaRPr>
              </a:p>
            </p:txBody>
          </p:sp>
          <p:cxnSp>
            <p:nvCxnSpPr>
              <p:cNvPr id="14" name="Gerade Verbindung 13"/>
              <p:cNvCxnSpPr>
                <a:endCxn id="13" idx="0"/>
              </p:cNvCxnSpPr>
              <p:nvPr/>
            </p:nvCxnSpPr>
            <p:spPr bwMode="auto">
              <a:xfrm>
                <a:off x="1601662" y="4746666"/>
                <a:ext cx="1" cy="361326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sp>
            <p:nvSpPr>
              <p:cNvPr id="15" name="Rechteck 14"/>
              <p:cNvSpPr/>
              <p:nvPr/>
            </p:nvSpPr>
            <p:spPr bwMode="auto">
              <a:xfrm>
                <a:off x="4721673" y="4221088"/>
                <a:ext cx="828080" cy="525578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lang="de-DE" sz="1000" dirty="0" smtClean="0"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table2:</a:t>
                </a:r>
              </a:p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kumimoji="0" lang="de-DE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Table</a:t>
                </a:r>
                <a:endParaRPr kumimoji="0" lang="de-DE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  <a:ea typeface="Lucida Sans Unicode" pitchFamily="-65" charset="-52"/>
                  <a:cs typeface="Lucida Sans Unicode" pitchFamily="-65" charset="-52"/>
                </a:endParaRPr>
              </a:p>
            </p:txBody>
          </p:sp>
          <p:sp>
            <p:nvSpPr>
              <p:cNvPr id="16" name="Rechteck 15"/>
              <p:cNvSpPr/>
              <p:nvPr/>
            </p:nvSpPr>
            <p:spPr bwMode="auto">
              <a:xfrm>
                <a:off x="4721673" y="5107991"/>
                <a:ext cx="828080" cy="525578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lang="de-DE" sz="1000" dirty="0" smtClean="0"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column2:</a:t>
                </a:r>
              </a:p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kumimoji="0" lang="de-DE" sz="10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Column</a:t>
                </a:r>
                <a:endParaRPr kumimoji="0" lang="de-DE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  <a:ea typeface="Lucida Sans Unicode" pitchFamily="-65" charset="-52"/>
                  <a:cs typeface="Lucida Sans Unicode" pitchFamily="-65" charset="-52"/>
                </a:endParaRPr>
              </a:p>
            </p:txBody>
          </p:sp>
          <p:cxnSp>
            <p:nvCxnSpPr>
              <p:cNvPr id="17" name="Gerade Verbindung 16"/>
              <p:cNvCxnSpPr>
                <a:endCxn id="16" idx="0"/>
              </p:cNvCxnSpPr>
              <p:nvPr/>
            </p:nvCxnSpPr>
            <p:spPr bwMode="auto">
              <a:xfrm>
                <a:off x="5135712" y="4746666"/>
                <a:ext cx="1" cy="361326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</p:grpSp>
        <p:cxnSp>
          <p:nvCxnSpPr>
            <p:cNvPr id="20" name="Gerade Verbindung mit Pfeil 19"/>
            <p:cNvCxnSpPr/>
            <p:nvPr/>
          </p:nvCxnSpPr>
          <p:spPr bwMode="auto">
            <a:xfrm>
              <a:off x="3491880" y="2348880"/>
              <a:ext cx="230425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23" name="Gerade Verbindung mit Pfeil 22"/>
            <p:cNvCxnSpPr/>
            <p:nvPr/>
          </p:nvCxnSpPr>
          <p:spPr bwMode="auto">
            <a:xfrm>
              <a:off x="3491880" y="3174720"/>
              <a:ext cx="230425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24" name="Gerade Verbindung mit Pfeil 23"/>
            <p:cNvCxnSpPr/>
            <p:nvPr/>
          </p:nvCxnSpPr>
          <p:spPr bwMode="auto">
            <a:xfrm>
              <a:off x="3491880" y="4483877"/>
              <a:ext cx="230425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25" name="Gerade Verbindung mit Pfeil 24"/>
            <p:cNvCxnSpPr/>
            <p:nvPr/>
          </p:nvCxnSpPr>
          <p:spPr bwMode="auto">
            <a:xfrm>
              <a:off x="3491880" y="5381621"/>
              <a:ext cx="230425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</p:spPr>
        </p:cxnSp>
      </p:grpSp>
      <p:sp>
        <p:nvSpPr>
          <p:cNvPr id="3" name="Textfeld 2"/>
          <p:cNvSpPr txBox="1"/>
          <p:nvPr/>
        </p:nvSpPr>
        <p:spPr>
          <a:xfrm>
            <a:off x="251520" y="1680278"/>
            <a:ext cx="1197764" cy="607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[V0]</a:t>
            </a:r>
            <a:endParaRPr lang="de-DE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19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Revisit</a:t>
            </a:r>
            <a:r>
              <a:rPr lang="de-DE" dirty="0" smtClean="0"/>
              <a:t> </a:t>
            </a:r>
            <a:r>
              <a:rPr lang="de-DE" dirty="0" err="1" smtClean="0"/>
              <a:t>decision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2483769" y="2025028"/>
            <a:ext cx="828080" cy="52557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lang="de-DE" sz="1000" dirty="0" smtClean="0"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class1:</a:t>
            </a:r>
          </a:p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Class</a:t>
            </a:r>
            <a:endParaRPr kumimoji="0" lang="de-DE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6012161" y="2025028"/>
            <a:ext cx="828080" cy="52557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lang="de-DE" sz="1000" dirty="0" smtClean="0"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table1:</a:t>
            </a:r>
          </a:p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Table</a:t>
            </a:r>
            <a:endParaRPr kumimoji="0" lang="de-DE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2483768" y="4221088"/>
            <a:ext cx="828080" cy="52557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lang="de-DE" sz="1000" dirty="0" smtClean="0"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class2:</a:t>
            </a:r>
          </a:p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Class</a:t>
            </a:r>
            <a:endParaRPr kumimoji="0" lang="de-DE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2483768" y="5107991"/>
            <a:ext cx="828080" cy="52557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lang="de-DE" sz="1000" dirty="0" smtClean="0"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attribute2:</a:t>
            </a:r>
          </a:p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Attribute</a:t>
            </a:r>
            <a:endParaRPr kumimoji="0" lang="de-DE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cxnSp>
        <p:nvCxnSpPr>
          <p:cNvPr id="14" name="Gerade Verbindung 13"/>
          <p:cNvCxnSpPr>
            <a:endCxn id="13" idx="0"/>
          </p:cNvCxnSpPr>
          <p:nvPr/>
        </p:nvCxnSpPr>
        <p:spPr bwMode="auto">
          <a:xfrm>
            <a:off x="2897807" y="4746666"/>
            <a:ext cx="1" cy="36132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Rechteck 14"/>
          <p:cNvSpPr/>
          <p:nvPr/>
        </p:nvSpPr>
        <p:spPr bwMode="auto">
          <a:xfrm>
            <a:off x="6017818" y="4221088"/>
            <a:ext cx="828080" cy="52557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lang="de-DE" sz="1000" dirty="0" smtClean="0"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table2:</a:t>
            </a:r>
          </a:p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Table</a:t>
            </a:r>
            <a:endParaRPr kumimoji="0" lang="de-DE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16" name="Rechteck 15"/>
          <p:cNvSpPr/>
          <p:nvPr/>
        </p:nvSpPr>
        <p:spPr bwMode="auto">
          <a:xfrm>
            <a:off x="6017818" y="5107991"/>
            <a:ext cx="828080" cy="52557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lang="de-DE" sz="1000" dirty="0" smtClean="0"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column2:</a:t>
            </a:r>
          </a:p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kumimoji="0" lang="de-DE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Column</a:t>
            </a:r>
            <a:endParaRPr kumimoji="0" lang="de-DE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cxnSp>
        <p:nvCxnSpPr>
          <p:cNvPr id="17" name="Gerade Verbindung 16"/>
          <p:cNvCxnSpPr>
            <a:endCxn id="16" idx="0"/>
          </p:cNvCxnSpPr>
          <p:nvPr/>
        </p:nvCxnSpPr>
        <p:spPr bwMode="auto">
          <a:xfrm>
            <a:off x="6431857" y="4746666"/>
            <a:ext cx="1" cy="36132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0" name="Gerade Verbindung mit Pfeil 19"/>
          <p:cNvCxnSpPr/>
          <p:nvPr/>
        </p:nvCxnSpPr>
        <p:spPr bwMode="auto">
          <a:xfrm>
            <a:off x="3491880" y="2348880"/>
            <a:ext cx="23042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</p:spPr>
      </p:cxnSp>
      <p:cxnSp>
        <p:nvCxnSpPr>
          <p:cNvPr id="24" name="Gerade Verbindung mit Pfeil 23"/>
          <p:cNvCxnSpPr/>
          <p:nvPr/>
        </p:nvCxnSpPr>
        <p:spPr bwMode="auto">
          <a:xfrm>
            <a:off x="3491880" y="4483877"/>
            <a:ext cx="23042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3491880" y="5381621"/>
            <a:ext cx="23042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</p:spPr>
      </p:cxnSp>
      <p:cxnSp>
        <p:nvCxnSpPr>
          <p:cNvPr id="7" name="Gewinkelte Verbindung 6"/>
          <p:cNvCxnSpPr>
            <a:stCxn id="4" idx="1"/>
            <a:endCxn id="12" idx="1"/>
          </p:cNvCxnSpPr>
          <p:nvPr/>
        </p:nvCxnSpPr>
        <p:spPr bwMode="auto">
          <a:xfrm rot="10800000" flipV="1">
            <a:off x="2483769" y="2287817"/>
            <a:ext cx="1" cy="2196060"/>
          </a:xfrm>
          <a:prstGeom prst="bentConnector3">
            <a:avLst>
              <a:gd name="adj1" fmla="val 228601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Gerade Verbindung mit Pfeil 26"/>
          <p:cNvCxnSpPr/>
          <p:nvPr/>
        </p:nvCxnSpPr>
        <p:spPr bwMode="auto">
          <a:xfrm>
            <a:off x="3491880" y="2708920"/>
            <a:ext cx="2304256" cy="13681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</p:spPr>
      </p:cxnSp>
      <p:sp>
        <p:nvSpPr>
          <p:cNvPr id="28" name="Textfeld 27"/>
          <p:cNvSpPr txBox="1"/>
          <p:nvPr/>
        </p:nvSpPr>
        <p:spPr>
          <a:xfrm>
            <a:off x="251520" y="1680278"/>
            <a:ext cx="1197764" cy="607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[V1]</a:t>
            </a:r>
            <a:endParaRPr lang="de-DE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00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valid </a:t>
            </a:r>
            <a:r>
              <a:rPr lang="de-DE" dirty="0" err="1" smtClean="0"/>
              <a:t>result</a:t>
            </a:r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2483769" y="2025028"/>
            <a:ext cx="828080" cy="52557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lang="de-DE" sz="1000" dirty="0" smtClean="0"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class1:</a:t>
            </a:r>
          </a:p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Class</a:t>
            </a:r>
            <a:endParaRPr kumimoji="0" lang="de-DE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2483768" y="4221088"/>
            <a:ext cx="828080" cy="52557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lang="de-DE" sz="1000" dirty="0" smtClean="0"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class2:</a:t>
            </a:r>
          </a:p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Class</a:t>
            </a:r>
            <a:endParaRPr kumimoji="0" lang="de-DE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2483768" y="5107991"/>
            <a:ext cx="828080" cy="52557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lang="de-DE" sz="1000" dirty="0" smtClean="0"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attribute2:</a:t>
            </a:r>
          </a:p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Attribute</a:t>
            </a:r>
            <a:endParaRPr kumimoji="0" lang="de-DE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cxnSp>
        <p:nvCxnSpPr>
          <p:cNvPr id="14" name="Gerade Verbindung 13"/>
          <p:cNvCxnSpPr>
            <a:endCxn id="13" idx="0"/>
          </p:cNvCxnSpPr>
          <p:nvPr/>
        </p:nvCxnSpPr>
        <p:spPr bwMode="auto">
          <a:xfrm>
            <a:off x="2897807" y="4746666"/>
            <a:ext cx="1" cy="36132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Rechteck 14"/>
          <p:cNvSpPr/>
          <p:nvPr/>
        </p:nvSpPr>
        <p:spPr bwMode="auto">
          <a:xfrm>
            <a:off x="6017818" y="4221088"/>
            <a:ext cx="828080" cy="52557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lang="de-DE" sz="1000" dirty="0" smtClean="0"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table2:</a:t>
            </a:r>
          </a:p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Table</a:t>
            </a:r>
            <a:endParaRPr kumimoji="0" lang="de-DE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16" name="Rechteck 15"/>
          <p:cNvSpPr/>
          <p:nvPr/>
        </p:nvSpPr>
        <p:spPr bwMode="auto">
          <a:xfrm>
            <a:off x="6017818" y="5107991"/>
            <a:ext cx="828080" cy="52557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lang="de-DE" sz="1000" dirty="0" smtClean="0"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column2:</a:t>
            </a:r>
          </a:p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kumimoji="0" lang="de-DE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Column</a:t>
            </a:r>
            <a:endParaRPr kumimoji="0" lang="de-DE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cxnSp>
        <p:nvCxnSpPr>
          <p:cNvPr id="17" name="Gerade Verbindung 16"/>
          <p:cNvCxnSpPr/>
          <p:nvPr/>
        </p:nvCxnSpPr>
        <p:spPr bwMode="auto">
          <a:xfrm>
            <a:off x="6431857" y="4746666"/>
            <a:ext cx="1" cy="36132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4" name="Gerade Verbindung mit Pfeil 23"/>
          <p:cNvCxnSpPr/>
          <p:nvPr/>
        </p:nvCxnSpPr>
        <p:spPr bwMode="auto">
          <a:xfrm>
            <a:off x="3491880" y="4483877"/>
            <a:ext cx="23042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3491880" y="5381621"/>
            <a:ext cx="23042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</p:spPr>
      </p:cxnSp>
      <p:cxnSp>
        <p:nvCxnSpPr>
          <p:cNvPr id="7" name="Gewinkelte Verbindung 6"/>
          <p:cNvCxnSpPr>
            <a:stCxn id="4" idx="1"/>
            <a:endCxn id="12" idx="1"/>
          </p:cNvCxnSpPr>
          <p:nvPr/>
        </p:nvCxnSpPr>
        <p:spPr bwMode="auto">
          <a:xfrm rot="10800000" flipV="1">
            <a:off x="2483769" y="2287817"/>
            <a:ext cx="1" cy="2196060"/>
          </a:xfrm>
          <a:prstGeom prst="bentConnector3">
            <a:avLst>
              <a:gd name="adj1" fmla="val 228601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Gerade Verbindung mit Pfeil 26"/>
          <p:cNvCxnSpPr/>
          <p:nvPr/>
        </p:nvCxnSpPr>
        <p:spPr bwMode="auto">
          <a:xfrm>
            <a:off x="3491880" y="2708920"/>
            <a:ext cx="2304256" cy="13681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</p:spPr>
      </p:cxnSp>
      <p:sp>
        <p:nvSpPr>
          <p:cNvPr id="19" name="Rechteck 18"/>
          <p:cNvSpPr/>
          <p:nvPr/>
        </p:nvSpPr>
        <p:spPr bwMode="auto">
          <a:xfrm>
            <a:off x="6014014" y="3123058"/>
            <a:ext cx="828080" cy="52557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lang="de-DE" sz="1000" dirty="0" smtClean="0"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column3:</a:t>
            </a:r>
            <a:endParaRPr lang="de-DE" sz="1000" dirty="0" smtClean="0"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kumimoji="0" lang="de-DE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Column</a:t>
            </a:r>
            <a:endParaRPr kumimoji="0" lang="de-DE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cxnSp>
        <p:nvCxnSpPr>
          <p:cNvPr id="21" name="Gerade Verbindung 20"/>
          <p:cNvCxnSpPr>
            <a:stCxn id="15" idx="0"/>
            <a:endCxn id="19" idx="2"/>
          </p:cNvCxnSpPr>
          <p:nvPr/>
        </p:nvCxnSpPr>
        <p:spPr bwMode="auto">
          <a:xfrm flipH="1" flipV="1">
            <a:off x="6428054" y="3648636"/>
            <a:ext cx="3804" cy="5724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1" name="Freihandform 30"/>
          <p:cNvSpPr/>
          <p:nvPr/>
        </p:nvSpPr>
        <p:spPr bwMode="auto">
          <a:xfrm>
            <a:off x="3158836" y="2923309"/>
            <a:ext cx="2757055" cy="469687"/>
          </a:xfrm>
          <a:custGeom>
            <a:avLst/>
            <a:gdLst>
              <a:gd name="connsiteX0" fmla="*/ 2757055 w 2757055"/>
              <a:gd name="connsiteY0" fmla="*/ 415636 h 668363"/>
              <a:gd name="connsiteX1" fmla="*/ 969819 w 2757055"/>
              <a:gd name="connsiteY1" fmla="*/ 651164 h 668363"/>
              <a:gd name="connsiteX2" fmla="*/ 0 w 2757055"/>
              <a:gd name="connsiteY2" fmla="*/ 0 h 668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7055" h="668363">
                <a:moveTo>
                  <a:pt x="2757055" y="415636"/>
                </a:moveTo>
                <a:cubicBezTo>
                  <a:pt x="2093191" y="568036"/>
                  <a:pt x="1429328" y="720437"/>
                  <a:pt x="969819" y="651164"/>
                </a:cubicBezTo>
                <a:cubicBezTo>
                  <a:pt x="510310" y="581891"/>
                  <a:pt x="255155" y="290945"/>
                  <a:pt x="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34" name="Freihandform 33"/>
          <p:cNvSpPr/>
          <p:nvPr/>
        </p:nvSpPr>
        <p:spPr bwMode="auto">
          <a:xfrm>
            <a:off x="3131127" y="3528996"/>
            <a:ext cx="2812473" cy="308713"/>
          </a:xfrm>
          <a:custGeom>
            <a:avLst/>
            <a:gdLst>
              <a:gd name="connsiteX0" fmla="*/ 2812473 w 2812473"/>
              <a:gd name="connsiteY0" fmla="*/ 17768 h 308713"/>
              <a:gd name="connsiteX1" fmla="*/ 637309 w 2812473"/>
              <a:gd name="connsiteY1" fmla="*/ 31622 h 308713"/>
              <a:gd name="connsiteX2" fmla="*/ 0 w 2812473"/>
              <a:gd name="connsiteY2" fmla="*/ 308713 h 30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12473" h="308713">
                <a:moveTo>
                  <a:pt x="2812473" y="17768"/>
                </a:moveTo>
                <a:cubicBezTo>
                  <a:pt x="1959263" y="449"/>
                  <a:pt x="1106054" y="-16869"/>
                  <a:pt x="637309" y="31622"/>
                </a:cubicBezTo>
                <a:cubicBezTo>
                  <a:pt x="168563" y="80113"/>
                  <a:pt x="84281" y="194413"/>
                  <a:pt x="0" y="30871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251520" y="1680278"/>
            <a:ext cx="1197764" cy="607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[V1]</a:t>
            </a:r>
            <a:endParaRPr lang="de-DE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95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1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hteck 29"/>
          <p:cNvSpPr/>
          <p:nvPr/>
        </p:nvSpPr>
        <p:spPr bwMode="auto">
          <a:xfrm>
            <a:off x="2496468" y="2022748"/>
            <a:ext cx="1008112" cy="158417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endParaRPr lang="de-DE" sz="1000" dirty="0" smtClean="0"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27" name="Rechteck 26"/>
          <p:cNvSpPr/>
          <p:nvPr/>
        </p:nvSpPr>
        <p:spPr bwMode="auto">
          <a:xfrm>
            <a:off x="2403252" y="1942232"/>
            <a:ext cx="1008112" cy="158417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endParaRPr lang="de-DE" sz="1000" dirty="0" smtClean="0"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156176" y="5229200"/>
            <a:ext cx="828080" cy="52557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endParaRPr lang="de-DE" sz="1000" dirty="0" smtClean="0"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i="1" dirty="0" err="1" smtClean="0"/>
              <a:t>for</a:t>
            </a:r>
            <a:r>
              <a:rPr lang="de-DE" i="1" dirty="0" smtClean="0"/>
              <a:t> all</a:t>
            </a:r>
            <a:r>
              <a:rPr lang="de-DE" dirty="0" smtClean="0"/>
              <a:t> </a:t>
            </a:r>
            <a:r>
              <a:rPr lang="de-DE" dirty="0" smtClean="0"/>
              <a:t>…. </a:t>
            </a:r>
            <a:endParaRPr lang="de-DE" dirty="0"/>
          </a:p>
        </p:txBody>
      </p:sp>
      <p:grpSp>
        <p:nvGrpSpPr>
          <p:cNvPr id="26" name="Gruppieren 25"/>
          <p:cNvGrpSpPr/>
          <p:nvPr/>
        </p:nvGrpSpPr>
        <p:grpSpPr>
          <a:xfrm>
            <a:off x="2483768" y="2025028"/>
            <a:ext cx="4362130" cy="3608541"/>
            <a:chOff x="2483768" y="2025028"/>
            <a:chExt cx="4362130" cy="3608541"/>
          </a:xfrm>
        </p:grpSpPr>
        <p:grpSp>
          <p:nvGrpSpPr>
            <p:cNvPr id="18" name="Gruppieren 17"/>
            <p:cNvGrpSpPr/>
            <p:nvPr/>
          </p:nvGrpSpPr>
          <p:grpSpPr>
            <a:xfrm>
              <a:off x="2483768" y="2025028"/>
              <a:ext cx="4362130" cy="3608541"/>
              <a:chOff x="1187623" y="2025028"/>
              <a:chExt cx="4362130" cy="3608541"/>
            </a:xfrm>
          </p:grpSpPr>
          <p:sp>
            <p:nvSpPr>
              <p:cNvPr id="4" name="Rechteck 3"/>
              <p:cNvSpPr/>
              <p:nvPr/>
            </p:nvSpPr>
            <p:spPr bwMode="auto">
              <a:xfrm>
                <a:off x="1187624" y="2025028"/>
                <a:ext cx="828080" cy="525578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lang="de-DE" sz="1000" dirty="0" smtClean="0"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class1:</a:t>
                </a:r>
              </a:p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kumimoji="0" lang="de-DE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Class</a:t>
                </a:r>
                <a:endParaRPr kumimoji="0" lang="de-DE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  <a:ea typeface="Lucida Sans Unicode" pitchFamily="-65" charset="-52"/>
                  <a:cs typeface="Lucida Sans Unicode" pitchFamily="-65" charset="-52"/>
                </a:endParaRPr>
              </a:p>
            </p:txBody>
          </p:sp>
          <p:sp>
            <p:nvSpPr>
              <p:cNvPr id="5" name="Rechteck 4"/>
              <p:cNvSpPr/>
              <p:nvPr/>
            </p:nvSpPr>
            <p:spPr bwMode="auto">
              <a:xfrm>
                <a:off x="1187624" y="2911931"/>
                <a:ext cx="828080" cy="525578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lang="de-DE" sz="1000" dirty="0" smtClean="0"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attribute1:</a:t>
                </a:r>
              </a:p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kumimoji="0" lang="de-DE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Attribute</a:t>
                </a:r>
                <a:endParaRPr kumimoji="0" lang="de-DE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  <a:ea typeface="Lucida Sans Unicode" pitchFamily="-65" charset="-52"/>
                  <a:cs typeface="Lucida Sans Unicode" pitchFamily="-65" charset="-52"/>
                </a:endParaRPr>
              </a:p>
            </p:txBody>
          </p:sp>
          <p:cxnSp>
            <p:nvCxnSpPr>
              <p:cNvPr id="6" name="Gerade Verbindung 5"/>
              <p:cNvCxnSpPr>
                <a:endCxn id="5" idx="0"/>
              </p:cNvCxnSpPr>
              <p:nvPr/>
            </p:nvCxnSpPr>
            <p:spPr bwMode="auto">
              <a:xfrm>
                <a:off x="1601663" y="2550606"/>
                <a:ext cx="1" cy="361326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sp>
            <p:nvSpPr>
              <p:cNvPr id="8" name="Rechteck 7"/>
              <p:cNvSpPr/>
              <p:nvPr/>
            </p:nvSpPr>
            <p:spPr bwMode="auto">
              <a:xfrm>
                <a:off x="4716016" y="2025028"/>
                <a:ext cx="828080" cy="525578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lang="de-DE" sz="1000" dirty="0" smtClean="0"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table1:</a:t>
                </a:r>
              </a:p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kumimoji="0" lang="de-DE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Table</a:t>
                </a:r>
                <a:endParaRPr kumimoji="0" lang="de-DE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  <a:ea typeface="Lucida Sans Unicode" pitchFamily="-65" charset="-52"/>
                  <a:cs typeface="Lucida Sans Unicode" pitchFamily="-65" charset="-52"/>
                </a:endParaRPr>
              </a:p>
            </p:txBody>
          </p:sp>
          <p:sp>
            <p:nvSpPr>
              <p:cNvPr id="9" name="Rechteck 8"/>
              <p:cNvSpPr/>
              <p:nvPr/>
            </p:nvSpPr>
            <p:spPr bwMode="auto">
              <a:xfrm>
                <a:off x="4716016" y="2911931"/>
                <a:ext cx="828080" cy="525578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lang="de-DE" sz="1000" dirty="0" smtClean="0"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column1:</a:t>
                </a:r>
              </a:p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kumimoji="0" lang="de-DE" sz="10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Column</a:t>
                </a:r>
                <a:endParaRPr kumimoji="0" lang="de-DE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  <a:ea typeface="Lucida Sans Unicode" pitchFamily="-65" charset="-52"/>
                  <a:cs typeface="Lucida Sans Unicode" pitchFamily="-65" charset="-52"/>
                </a:endParaRPr>
              </a:p>
            </p:txBody>
          </p:sp>
          <p:cxnSp>
            <p:nvCxnSpPr>
              <p:cNvPr id="10" name="Gerade Verbindung 9"/>
              <p:cNvCxnSpPr>
                <a:endCxn id="9" idx="0"/>
              </p:cNvCxnSpPr>
              <p:nvPr/>
            </p:nvCxnSpPr>
            <p:spPr bwMode="auto">
              <a:xfrm>
                <a:off x="5130055" y="2550606"/>
                <a:ext cx="1" cy="361326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sp>
            <p:nvSpPr>
              <p:cNvPr id="12" name="Rechteck 11"/>
              <p:cNvSpPr/>
              <p:nvPr/>
            </p:nvSpPr>
            <p:spPr bwMode="auto">
              <a:xfrm>
                <a:off x="1187623" y="4221088"/>
                <a:ext cx="828080" cy="525578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lang="de-DE" sz="1000" dirty="0" smtClean="0"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class2:</a:t>
                </a:r>
              </a:p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kumimoji="0" lang="de-DE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Class</a:t>
                </a:r>
                <a:endParaRPr kumimoji="0" lang="de-DE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  <a:ea typeface="Lucida Sans Unicode" pitchFamily="-65" charset="-52"/>
                  <a:cs typeface="Lucida Sans Unicode" pitchFamily="-65" charset="-52"/>
                </a:endParaRPr>
              </a:p>
            </p:txBody>
          </p:sp>
          <p:sp>
            <p:nvSpPr>
              <p:cNvPr id="15" name="Rechteck 14"/>
              <p:cNvSpPr/>
              <p:nvPr/>
            </p:nvSpPr>
            <p:spPr bwMode="auto">
              <a:xfrm>
                <a:off x="4721673" y="4221088"/>
                <a:ext cx="828080" cy="525578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lang="de-DE" sz="1000" dirty="0" smtClean="0"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table2:</a:t>
                </a:r>
              </a:p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kumimoji="0" lang="de-DE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Table</a:t>
                </a:r>
                <a:endParaRPr kumimoji="0" lang="de-DE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  <a:ea typeface="Lucida Sans Unicode" pitchFamily="-65" charset="-52"/>
                  <a:cs typeface="Lucida Sans Unicode" pitchFamily="-65" charset="-52"/>
                </a:endParaRPr>
              </a:p>
            </p:txBody>
          </p:sp>
          <p:sp>
            <p:nvSpPr>
              <p:cNvPr id="16" name="Rechteck 15"/>
              <p:cNvSpPr/>
              <p:nvPr/>
            </p:nvSpPr>
            <p:spPr bwMode="auto">
              <a:xfrm>
                <a:off x="4721673" y="5107991"/>
                <a:ext cx="828080" cy="525578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lang="de-DE" sz="1000" dirty="0" smtClean="0"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column2:</a:t>
                </a:r>
              </a:p>
              <a:p>
                <a:pPr marL="0" marR="0" indent="0" algn="ctr" defTabSz="449263" rtl="0" eaLnBrk="1" fontAlgn="base" latinLnBrk="0" hangingPunct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-65" charset="0"/>
                  <a:buNone/>
                  <a:tabLst/>
                </a:pPr>
                <a:r>
                  <a:rPr kumimoji="0" lang="de-DE" sz="10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  <a:ea typeface="Lucida Sans Unicode" pitchFamily="-65" charset="-52"/>
                    <a:cs typeface="Lucida Sans Unicode" pitchFamily="-65" charset="-52"/>
                  </a:rPr>
                  <a:t>Column</a:t>
                </a:r>
                <a:endParaRPr kumimoji="0" lang="de-DE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  <a:ea typeface="Lucida Sans Unicode" pitchFamily="-65" charset="-52"/>
                  <a:cs typeface="Lucida Sans Unicode" pitchFamily="-65" charset="-52"/>
                </a:endParaRPr>
              </a:p>
            </p:txBody>
          </p:sp>
          <p:cxnSp>
            <p:nvCxnSpPr>
              <p:cNvPr id="17" name="Gerade Verbindung 16"/>
              <p:cNvCxnSpPr>
                <a:endCxn id="16" idx="0"/>
              </p:cNvCxnSpPr>
              <p:nvPr/>
            </p:nvCxnSpPr>
            <p:spPr bwMode="auto">
              <a:xfrm>
                <a:off x="5135712" y="4746666"/>
                <a:ext cx="1" cy="361326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</p:grpSp>
        <p:cxnSp>
          <p:nvCxnSpPr>
            <p:cNvPr id="20" name="Gerade Verbindung mit Pfeil 19"/>
            <p:cNvCxnSpPr/>
            <p:nvPr/>
          </p:nvCxnSpPr>
          <p:spPr bwMode="auto">
            <a:xfrm>
              <a:off x="3491880" y="2348880"/>
              <a:ext cx="230425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23" name="Gerade Verbindung mit Pfeil 22"/>
            <p:cNvCxnSpPr/>
            <p:nvPr/>
          </p:nvCxnSpPr>
          <p:spPr bwMode="auto">
            <a:xfrm>
              <a:off x="3491880" y="3174720"/>
              <a:ext cx="230425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24" name="Gerade Verbindung mit Pfeil 23"/>
            <p:cNvCxnSpPr/>
            <p:nvPr/>
          </p:nvCxnSpPr>
          <p:spPr bwMode="auto">
            <a:xfrm>
              <a:off x="3491880" y="4483877"/>
              <a:ext cx="230425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25" name="Gerade Verbindung mit Pfeil 24"/>
            <p:cNvCxnSpPr/>
            <p:nvPr/>
          </p:nvCxnSpPr>
          <p:spPr bwMode="auto">
            <a:xfrm>
              <a:off x="3491880" y="3437509"/>
              <a:ext cx="2304256" cy="19441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</p:spPr>
        </p:cxnSp>
      </p:grpSp>
      <p:cxnSp>
        <p:nvCxnSpPr>
          <p:cNvPr id="21" name="Gewinkelte Verbindung 20"/>
          <p:cNvCxnSpPr/>
          <p:nvPr/>
        </p:nvCxnSpPr>
        <p:spPr bwMode="auto">
          <a:xfrm rot="10800000" flipH="1">
            <a:off x="2483768" y="2287817"/>
            <a:ext cx="1" cy="2196060"/>
          </a:xfrm>
          <a:prstGeom prst="bentConnector3">
            <a:avLst>
              <a:gd name="adj1" fmla="val -2286000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feld 30"/>
          <p:cNvSpPr txBox="1"/>
          <p:nvPr/>
        </p:nvSpPr>
        <p:spPr>
          <a:xfrm>
            <a:off x="251520" y="1680278"/>
            <a:ext cx="1197764" cy="607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[V2]</a:t>
            </a:r>
            <a:endParaRPr lang="de-DE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81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do </a:t>
            </a:r>
            <a:r>
              <a:rPr lang="de-DE" dirty="0" err="1" smtClean="0"/>
              <a:t>we</a:t>
            </a:r>
            <a:r>
              <a:rPr lang="de-DE" dirty="0" smtClean="0"/>
              <a:t> …?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99592" y="1772816"/>
            <a:ext cx="7064755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2400" dirty="0" smtClean="0"/>
              <a:t>1.  Deal </a:t>
            </a:r>
            <a:r>
              <a:rPr lang="de-DE" sz="2400" dirty="0" err="1" smtClean="0"/>
              <a:t>with</a:t>
            </a:r>
            <a:r>
              <a:rPr lang="de-DE" sz="2400" dirty="0" smtClean="0"/>
              <a:t> all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variants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same </a:t>
            </a:r>
            <a:r>
              <a:rPr lang="de-DE" sz="2400" dirty="0" err="1" smtClean="0"/>
              <a:t>example</a:t>
            </a:r>
            <a:r>
              <a:rPr lang="de-DE" sz="2400" dirty="0" smtClean="0"/>
              <a:t>?</a:t>
            </a:r>
            <a:endParaRPr lang="de-DE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899592" y="2420888"/>
            <a:ext cx="4552849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2400" dirty="0"/>
              <a:t>2</a:t>
            </a:r>
            <a:r>
              <a:rPr lang="de-DE" sz="2400" dirty="0" smtClean="0"/>
              <a:t>.  </a:t>
            </a:r>
            <a:r>
              <a:rPr lang="de-DE" sz="2400" dirty="0" err="1" smtClean="0"/>
              <a:t>Describe</a:t>
            </a:r>
            <a:r>
              <a:rPr lang="de-DE" sz="2400" dirty="0" smtClean="0"/>
              <a:t> </a:t>
            </a:r>
            <a:r>
              <a:rPr lang="de-DE" sz="2400" dirty="0" err="1" smtClean="0"/>
              <a:t>challenging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deltas</a:t>
            </a:r>
            <a:r>
              <a:rPr lang="de-DE" sz="2400" dirty="0" smtClean="0"/>
              <a:t>?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899592" y="3140968"/>
            <a:ext cx="6912768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2400" dirty="0" smtClean="0"/>
              <a:t>3.  </a:t>
            </a:r>
            <a:r>
              <a:rPr lang="de-DE" sz="2400" dirty="0" err="1" smtClean="0">
                <a:solidFill>
                  <a:srgbClr val="FF0000"/>
                </a:solidFill>
              </a:rPr>
              <a:t>Complement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generic</a:t>
            </a:r>
            <a:r>
              <a:rPr lang="de-DE" sz="2400" dirty="0" smtClean="0"/>
              <a:t> </a:t>
            </a:r>
            <a:r>
              <a:rPr lang="de-DE" sz="2400" dirty="0" err="1" smtClean="0"/>
              <a:t>description</a:t>
            </a:r>
            <a:r>
              <a:rPr lang="de-DE" sz="2400" dirty="0" smtClean="0"/>
              <a:t>?</a:t>
            </a:r>
            <a:endParaRPr lang="de-DE" sz="2400" dirty="0"/>
          </a:p>
        </p:txBody>
      </p:sp>
      <p:sp>
        <p:nvSpPr>
          <p:cNvPr id="7" name="Abgerundetes Rechteck 6"/>
          <p:cNvSpPr/>
          <p:nvPr/>
        </p:nvSpPr>
        <p:spPr bwMode="auto">
          <a:xfrm>
            <a:off x="3203848" y="3789040"/>
            <a:ext cx="1906220" cy="673224"/>
          </a:xfrm>
          <a:prstGeom prst="round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lang="de-DE" dirty="0" smtClean="0">
                <a:solidFill>
                  <a:schemeClr val="bg1"/>
                </a:solidFill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CDDS (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English)</a:t>
            </a: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8" name="Abgerundetes Rechteck 7"/>
          <p:cNvSpPr/>
          <p:nvPr/>
        </p:nvSpPr>
        <p:spPr bwMode="auto">
          <a:xfrm>
            <a:off x="4716016" y="4772000"/>
            <a:ext cx="1906220" cy="673224"/>
          </a:xfrm>
          <a:prstGeom prst="round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lang="de-DE" dirty="0" smtClean="0">
                <a:solidFill>
                  <a:schemeClr val="bg1"/>
                </a:solidFill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CDDS (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EMF)</a:t>
            </a: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9" name="Abgerundetes Rechteck 8"/>
          <p:cNvSpPr/>
          <p:nvPr/>
        </p:nvSpPr>
        <p:spPr bwMode="auto">
          <a:xfrm>
            <a:off x="6194172" y="5708104"/>
            <a:ext cx="1906220" cy="673224"/>
          </a:xfrm>
          <a:prstGeom prst="round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lang="de-DE" dirty="0" smtClean="0">
                <a:solidFill>
                  <a:schemeClr val="bg1"/>
                </a:solidFill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CDDS (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TGG)</a:t>
            </a: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10" name="Abgerundetes Rechteck 9"/>
          <p:cNvSpPr/>
          <p:nvPr/>
        </p:nvSpPr>
        <p:spPr bwMode="auto">
          <a:xfrm>
            <a:off x="3478859" y="5708104"/>
            <a:ext cx="1906220" cy="673224"/>
          </a:xfrm>
          <a:prstGeom prst="round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lang="de-DE" dirty="0" smtClean="0">
                <a:solidFill>
                  <a:schemeClr val="bg1"/>
                </a:solidFill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CDDS (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…)</a:t>
            </a: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11" name="Abgerundetes Rechteck 10"/>
          <p:cNvSpPr/>
          <p:nvPr/>
        </p:nvSpPr>
        <p:spPr bwMode="auto">
          <a:xfrm>
            <a:off x="1508808" y="4725144"/>
            <a:ext cx="1906220" cy="673224"/>
          </a:xfrm>
          <a:prstGeom prst="round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65" charset="0"/>
              <a:buNone/>
              <a:tabLst/>
            </a:pPr>
            <a:r>
              <a:rPr lang="de-DE" dirty="0" smtClean="0">
                <a:solidFill>
                  <a:schemeClr val="bg1"/>
                </a:solidFill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CDDS (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65" charset="0"/>
                <a:ea typeface="Lucida Sans Unicode" pitchFamily="-65" charset="-52"/>
                <a:cs typeface="Lucida Sans Unicode" pitchFamily="-65" charset="-52"/>
              </a:rPr>
              <a:t>…)</a:t>
            </a: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cxnSp>
        <p:nvCxnSpPr>
          <p:cNvPr id="13" name="Gerade Verbindung 12"/>
          <p:cNvCxnSpPr>
            <a:stCxn id="7" idx="2"/>
            <a:endCxn id="11" idx="0"/>
          </p:cNvCxnSpPr>
          <p:nvPr/>
        </p:nvCxnSpPr>
        <p:spPr bwMode="auto">
          <a:xfrm flipH="1">
            <a:off x="2461918" y="4462264"/>
            <a:ext cx="1695040" cy="2628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Gerade Verbindung 15"/>
          <p:cNvCxnSpPr>
            <a:stCxn id="7" idx="2"/>
            <a:endCxn id="8" idx="0"/>
          </p:cNvCxnSpPr>
          <p:nvPr/>
        </p:nvCxnSpPr>
        <p:spPr bwMode="auto">
          <a:xfrm>
            <a:off x="4156958" y="4462264"/>
            <a:ext cx="1512168" cy="3097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Gerade Verbindung 18"/>
          <p:cNvCxnSpPr>
            <a:stCxn id="8" idx="2"/>
            <a:endCxn id="10" idx="0"/>
          </p:cNvCxnSpPr>
          <p:nvPr/>
        </p:nvCxnSpPr>
        <p:spPr bwMode="auto">
          <a:xfrm flipH="1">
            <a:off x="4431969" y="5445224"/>
            <a:ext cx="1237157" cy="2628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Gerade Verbindung 21"/>
          <p:cNvCxnSpPr>
            <a:stCxn id="8" idx="2"/>
            <a:endCxn id="9" idx="0"/>
          </p:cNvCxnSpPr>
          <p:nvPr/>
        </p:nvCxnSpPr>
        <p:spPr bwMode="auto">
          <a:xfrm>
            <a:off x="5669126" y="5445224"/>
            <a:ext cx="1478156" cy="2628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6980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FG-ES(Vorlage quer)TUCD">
  <a:themeElements>
    <a:clrScheme name="ES b Farbschema TUD-CD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5AA9"/>
      </a:accent1>
      <a:accent2>
        <a:srgbClr val="0083CC"/>
      </a:accent2>
      <a:accent3>
        <a:srgbClr val="009D81"/>
      </a:accent3>
      <a:accent4>
        <a:srgbClr val="FDCA00"/>
      </a:accent4>
      <a:accent5>
        <a:srgbClr val="EC6500"/>
      </a:accent5>
      <a:accent6>
        <a:srgbClr val="E6001A"/>
      </a:accent6>
      <a:hlink>
        <a:srgbClr val="005AA9"/>
      </a:hlink>
      <a:folHlink>
        <a:srgbClr val="B5B5B5"/>
      </a:folHlink>
    </a:clrScheme>
    <a:fontScheme name="PPT-for-all___2008-02-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pitchFamily="-65" charset="0"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Lucida Sans Unicode" pitchFamily="-65" charset="-52"/>
            <a:cs typeface="Lucida Sans Unicode" pitchFamily="-65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pitchFamily="-65" charset="0"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Lucida Sans Unicode" pitchFamily="-65" charset="-52"/>
            <a:cs typeface="Lucida Sans Unicode" pitchFamily="-65" charset="-52"/>
          </a:defRPr>
        </a:defPPr>
      </a:lstStyle>
    </a:lnDef>
  </a:objectDefaults>
  <a:extraClrSchemeLst>
    <a:extraClrScheme>
      <a:clrScheme name="PPT-for-all___2008-02-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DCA00"/>
        </a:accent1>
        <a:accent2>
          <a:srgbClr val="005AA9"/>
        </a:accent2>
        <a:accent3>
          <a:srgbClr val="FFFFFF"/>
        </a:accent3>
        <a:accent4>
          <a:srgbClr val="000000"/>
        </a:accent4>
        <a:accent5>
          <a:srgbClr val="FEE1AA"/>
        </a:accent5>
        <a:accent6>
          <a:srgbClr val="005199"/>
        </a:accent6>
        <a:hlink>
          <a:srgbClr val="005AA9"/>
        </a:hlink>
        <a:folHlink>
          <a:srgbClr val="B5B5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FG-ES(Vorlage quer)TUCD</Template>
  <TotalTime>0</TotalTime>
  <Words>167</Words>
  <Application>Microsoft Office PowerPoint</Application>
  <PresentationFormat>Bildschirmpräsentation (4:3)</PresentationFormat>
  <Paragraphs>73</Paragraphs>
  <Slides>6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0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FG-ES(Vorlage quer)TUCD</vt:lpstr>
      <vt:lpstr>       What we need from  the BX example zoo</vt:lpstr>
      <vt:lpstr>Comparing incremental TGG tools with CDDS</vt:lpstr>
      <vt:lpstr>Revisit decision points…</vt:lpstr>
      <vt:lpstr>More than one valid result…</vt:lpstr>
      <vt:lpstr>Do this and that for all …. </vt:lpstr>
      <vt:lpstr>How do we …?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example zoo  for model synchronization</dc:title>
  <dc:creator>Erhan Leblebici</dc:creator>
  <cp:lastModifiedBy>Erhan Leblebici</cp:lastModifiedBy>
  <cp:revision>31</cp:revision>
  <dcterms:created xsi:type="dcterms:W3CDTF">2013-11-29T14:30:28Z</dcterms:created>
  <dcterms:modified xsi:type="dcterms:W3CDTF">2013-12-03T05:45:54Z</dcterms:modified>
</cp:coreProperties>
</file>