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8" r:id="rId2"/>
    <p:sldId id="288" r:id="rId3"/>
    <p:sldId id="318" r:id="rId4"/>
    <p:sldId id="322" r:id="rId5"/>
    <p:sldId id="319" r:id="rId6"/>
    <p:sldId id="291" r:id="rId7"/>
    <p:sldId id="292" r:id="rId8"/>
    <p:sldId id="296" r:id="rId9"/>
    <p:sldId id="298" r:id="rId10"/>
    <p:sldId id="320" r:id="rId11"/>
    <p:sldId id="323" r:id="rId12"/>
    <p:sldId id="324" r:id="rId13"/>
    <p:sldId id="335" r:id="rId14"/>
    <p:sldId id="334" r:id="rId15"/>
    <p:sldId id="342" r:id="rId16"/>
    <p:sldId id="343" r:id="rId17"/>
    <p:sldId id="326" r:id="rId18"/>
    <p:sldId id="339" r:id="rId19"/>
    <p:sldId id="338" r:id="rId20"/>
    <p:sldId id="337" r:id="rId21"/>
    <p:sldId id="344" r:id="rId22"/>
    <p:sldId id="327" r:id="rId23"/>
    <p:sldId id="330" r:id="rId24"/>
    <p:sldId id="317" r:id="rId25"/>
    <p:sldId id="331" r:id="rId26"/>
    <p:sldId id="300" r:id="rId27"/>
    <p:sldId id="302" r:id="rId28"/>
    <p:sldId id="303" r:id="rId29"/>
    <p:sldId id="305" r:id="rId30"/>
    <p:sldId id="329" r:id="rId31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0000FF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FF99"/>
    <a:srgbClr val="FF9900"/>
    <a:srgbClr val="FFFFCC"/>
    <a:srgbClr val="FF3300"/>
    <a:srgbClr val="5F5F5F"/>
    <a:srgbClr val="4D4D4D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4" autoAdjust="0"/>
    <p:restoredTop sz="80799" autoAdjust="0"/>
  </p:normalViewPr>
  <p:slideViewPr>
    <p:cSldViewPr>
      <p:cViewPr>
        <p:scale>
          <a:sx n="75" d="100"/>
          <a:sy n="75" d="100"/>
        </p:scale>
        <p:origin x="-342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9.wmf"/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image" Target="../media/image10.wmf"/><Relationship Id="rId4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58938A-376F-448C-87E8-7CA890E804CB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2200E4-1B17-426A-ACA8-7907C8528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8F36349-ADC7-4400-98F6-EF2614E112E5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71685C4-6E34-457E-8FCF-7F7B5A336E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9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600" smtClean="0"/>
              <a:t>I’m going to try to make some limited comparisons between families. This is a dubious undertaking because many things aren’t clear cut and there’s plenty of room for disagreement with what I’ve chosen to write down and the “marks” I’ve chosen to give them.   </a:t>
            </a:r>
          </a:p>
          <a:p>
            <a:r>
              <a:rPr lang="en-GB" sz="1600" smtClean="0"/>
              <a:t>UNIMODAL:  case-by-case basis except for ToS and two-piece</a:t>
            </a:r>
          </a:p>
          <a:p>
            <a:r>
              <a:rPr lang="en-GB" sz="1600" smtClean="0"/>
              <a:t>EXPLICIT MODE: same two; colour the same means its two sides of the same coin</a:t>
            </a:r>
          </a:p>
          <a:p>
            <a:r>
              <a:rPr lang="en-GB" sz="1600" smtClean="0"/>
              <a:t>SKEWNESS: grey is “yes” provided you invent an new way of understanding skewness! </a:t>
            </a:r>
          </a:p>
          <a:p>
            <a:r>
              <a:rPr lang="en-GB" sz="1600" smtClean="0"/>
              <a:t>DF &amp; QUANTILE: crosses need numerical integration and inversion (1-d; not necessarily a problem); B(G) usually OK but could be based on nasty B.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1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600" smtClean="0"/>
              <a:t>I’m going to try to make some limited comparisons between families. This is a dubious undertaking because many things aren’t clear cut and there’s plenty of room for disagreement with what I’ve chosen to write down and the “marks” I’ve chosen to give them.   </a:t>
            </a:r>
          </a:p>
          <a:p>
            <a:r>
              <a:rPr lang="en-GB" sz="1600" smtClean="0"/>
              <a:t>UNIMODAL:  case-by-case basis except for ToS and two-piece</a:t>
            </a:r>
          </a:p>
          <a:p>
            <a:r>
              <a:rPr lang="en-GB" sz="1600" smtClean="0"/>
              <a:t>EXPLICIT MODE: same two; colour the same means its two sides of the same coin</a:t>
            </a:r>
          </a:p>
          <a:p>
            <a:r>
              <a:rPr lang="en-GB" sz="1600" smtClean="0"/>
              <a:t>SKEWNESS: grey is “yes” provided you invent an new way of understanding skewness! </a:t>
            </a:r>
          </a:p>
          <a:p>
            <a:r>
              <a:rPr lang="en-GB" sz="1600" smtClean="0"/>
              <a:t>DF &amp; QUANTILE: crosses need numerical integration and inversion (1-d; not necessarily a problem); B(G) usually OK but could be based on nasty B.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2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2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850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898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6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6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2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0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986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8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4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8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6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0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4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CC578-CF85-4E53-9D27-537A27913FA2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3931-3FBB-478E-A34A-FAF40A96F7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16426-4AC7-426F-9B33-77B879B04C03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173DF-5CAA-453C-A5D6-4D46565359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9BC5E-AD1C-46F8-99CF-21EF8F07B5E9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F214A-0B12-408A-ADD6-26D4560431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44D8-CAFA-44FC-AB6E-F4A038DE9F5E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3902-E03E-4CD5-85C7-0B62334739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B70B5-9265-455D-AB71-9F25F548ECBE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9A5F3-CE8E-4035-9829-39A26DF562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E8ED9-C507-4205-8989-4741CDB0ECF9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3B7F-F845-4A5C-9F9E-A9CF724CD6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B074-766F-451C-938E-0C6F83C41214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3C3F6-328C-494B-8016-AD5ACBE1A3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678E0-85CF-43CB-8CB7-A4801F9A0B00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08D96-DEF6-4C05-9BAB-FA9CF239BB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434A-3799-485A-9849-48AA07AD5854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23266-73D8-4FE4-ACA4-4712F58D08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07BF8-F846-4D90-930F-9839785ABBD5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64160-B502-46CB-AD6D-2DD29C8F94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FEF9-A8B4-4954-838A-ED2A27B958C1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58AD0-D578-4BD5-8BD9-70A21284E2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466D9-3022-4001-8DDB-6F67EA0E32B6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7BCA-DA6E-4870-9089-C6B0792EF6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E22A6-0C76-4D6A-8216-884709D11761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1A8C-1ED7-4007-B5A4-624AA0388F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6C575-9B02-48EC-A5CF-95414EE8EB49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4635B-A2C1-47AD-BAAA-97805A3749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F94F05-72E3-409D-B1AA-6DDB73A7B6DC}" type="datetimeFigureOut">
              <a:rPr lang="en-GB"/>
              <a:pPr>
                <a:defRPr/>
              </a:pPr>
              <a:t>17/05/2013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143763-3A64-42F6-AE27-D040DC294E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Grp="1"/>
          </p:cNvSpPr>
          <p:nvPr>
            <p:ph type="title" idx="4294967295"/>
          </p:nvPr>
        </p:nvSpPr>
        <p:spPr>
          <a:xfrm>
            <a:off x="1547813" y="908050"/>
            <a:ext cx="5976937" cy="2376488"/>
          </a:xfrm>
          <a:solidFill>
            <a:srgbClr val="FFCC99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GB" sz="4800" b="1" smtClean="0"/>
              <a:t>ALTERNATIVE </a:t>
            </a:r>
            <a:br>
              <a:rPr lang="en-GB" sz="4800" b="1" smtClean="0"/>
            </a:br>
            <a:r>
              <a:rPr lang="en-GB" sz="4800" b="1" smtClean="0"/>
              <a:t>SKEW-SYMMETRIC DISTRIBUTIONS </a:t>
            </a: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276600" y="3933825"/>
            <a:ext cx="20843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800">
                <a:latin typeface="Freestyle Script" pitchFamily="66" charset="0"/>
              </a:rPr>
              <a:t>Chris Jones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124075" y="4724400"/>
            <a:ext cx="4824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rgbClr val="008000"/>
                </a:solidFill>
              </a:rPr>
              <a:t>THE OPEN UNIVERSITY, U.K.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42" name="AutoShape 2"/>
          <p:cNvSpPr>
            <a:spLocks noChangeArrowheads="1"/>
          </p:cNvSpPr>
          <p:nvPr/>
        </p:nvSpPr>
        <p:spPr bwMode="auto">
          <a:xfrm>
            <a:off x="395288" y="188913"/>
            <a:ext cx="8424862" cy="2060575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200">
                <a:solidFill>
                  <a:schemeClr val="tx1"/>
                </a:solidFill>
                <a:latin typeface="Arial" charset="0"/>
              </a:rPr>
              <a:t>FAMILY 3</a:t>
            </a:r>
          </a:p>
          <a:p>
            <a:pPr algn="ctr"/>
            <a:r>
              <a:rPr lang="en-GB" sz="3200">
                <a:solidFill>
                  <a:srgbClr val="990033"/>
                </a:solidFill>
                <a:latin typeface="Arial" charset="0"/>
              </a:rPr>
              <a:t>Probability Integral Transformation of </a:t>
            </a:r>
          </a:p>
          <a:p>
            <a:pPr algn="ctr"/>
            <a:r>
              <a:rPr lang="en-GB" sz="3200">
                <a:solidFill>
                  <a:srgbClr val="990033"/>
                </a:solidFill>
                <a:latin typeface="Arial" charset="0"/>
              </a:rPr>
              <a:t>Random Variable on (0,1)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323850" y="2492375"/>
            <a:ext cx="8443913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chemeClr val="tx1"/>
                </a:solidFill>
              </a:rPr>
              <a:t>Let </a:t>
            </a:r>
            <a:r>
              <a:rPr lang="en-GB" sz="3600" i="1">
                <a:solidFill>
                  <a:srgbClr val="FF3300"/>
                </a:solidFill>
              </a:rPr>
              <a:t>b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 be the density of a random variable </a:t>
            </a:r>
            <a:r>
              <a:rPr lang="en-GB" sz="3600" i="1">
                <a:solidFill>
                  <a:srgbClr val="FF3300"/>
                </a:solidFill>
                <a:cs typeface="Arial" charset="0"/>
              </a:rPr>
              <a:t>U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 on (0,1). Then define 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X</a:t>
            </a:r>
            <a:r>
              <a:rPr lang="en-GB" sz="3600" i="1" baseline="-25000">
                <a:solidFill>
                  <a:schemeClr val="tx1"/>
                </a:solidFill>
                <a:cs typeface="Arial" charset="0"/>
              </a:rPr>
              <a:t>U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 = G</a:t>
            </a:r>
            <a:r>
              <a:rPr lang="en-GB" sz="3600" i="1" baseline="30000">
                <a:solidFill>
                  <a:schemeClr val="tx1"/>
                </a:solidFill>
                <a:cs typeface="Arial" charset="0"/>
              </a:rPr>
              <a:t>-1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(U) 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where 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G'=g.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 The density of the distribution of </a:t>
            </a:r>
            <a:r>
              <a:rPr lang="en-GB" sz="3600" i="1">
                <a:solidFill>
                  <a:schemeClr val="tx1"/>
                </a:solidFill>
              </a:rPr>
              <a:t>X</a:t>
            </a:r>
            <a:r>
              <a:rPr lang="en-GB" sz="3600" i="1" baseline="-25000">
                <a:solidFill>
                  <a:schemeClr val="tx1"/>
                </a:solidFill>
              </a:rPr>
              <a:t>U</a:t>
            </a:r>
            <a:r>
              <a:rPr lang="en-GB" sz="3600">
                <a:solidFill>
                  <a:schemeClr val="tx1"/>
                </a:solidFill>
              </a:rPr>
              <a:t> is</a:t>
            </a:r>
          </a:p>
        </p:txBody>
      </p:sp>
      <p:graphicFrame>
        <p:nvGraphicFramePr>
          <p:cNvPr id="115716" name="Object 14"/>
          <p:cNvGraphicFramePr>
            <a:graphicFrameLocks noChangeAspect="1"/>
          </p:cNvGraphicFramePr>
          <p:nvPr>
            <p:ph sz="quarter" idx="1"/>
          </p:nvPr>
        </p:nvGraphicFramePr>
        <p:xfrm>
          <a:off x="2695575" y="4514850"/>
          <a:ext cx="3606800" cy="630238"/>
        </p:xfrm>
        <a:graphic>
          <a:graphicData uri="http://schemas.openxmlformats.org/presentationml/2006/ole">
            <p:oleObj spid="_x0000_s316430" name="Equation" r:id="rId4" imgW="1307880" imgH="228600" progId="Equation.3">
              <p:embed/>
            </p:oleObj>
          </a:graphicData>
        </a:graphic>
      </p:graphicFrame>
      <p:graphicFrame>
        <p:nvGraphicFramePr>
          <p:cNvPr id="316435" name="Object 19"/>
          <p:cNvGraphicFramePr>
            <a:graphicFrameLocks noChangeAspect="1"/>
          </p:cNvGraphicFramePr>
          <p:nvPr>
            <p:ph sz="quarter" idx="2"/>
          </p:nvPr>
        </p:nvGraphicFramePr>
        <p:xfrm>
          <a:off x="3779838" y="5949950"/>
          <a:ext cx="1998662" cy="736600"/>
        </p:xfrm>
        <a:graphic>
          <a:graphicData uri="http://schemas.openxmlformats.org/presentationml/2006/ole">
            <p:oleObj spid="_x0000_s316435" name="Equation" r:id="rId5" imgW="1206360" imgH="444240" progId="Equation.3">
              <p:embed/>
            </p:oleObj>
          </a:graphicData>
        </a:graphic>
      </p:graphicFrame>
      <p:graphicFrame>
        <p:nvGraphicFramePr>
          <p:cNvPr id="316438" name="Object 22"/>
          <p:cNvGraphicFramePr>
            <a:graphicFrameLocks noChangeAspect="1"/>
          </p:cNvGraphicFramePr>
          <p:nvPr>
            <p:ph sz="quarter" idx="3"/>
          </p:nvPr>
        </p:nvGraphicFramePr>
        <p:xfrm>
          <a:off x="827088" y="6092825"/>
          <a:ext cx="2141537" cy="382588"/>
        </p:xfrm>
        <a:graphic>
          <a:graphicData uri="http://schemas.openxmlformats.org/presentationml/2006/ole">
            <p:oleObj spid="_x0000_s316438" name="Equation" r:id="rId6" imgW="1206360" imgH="215640" progId="Equation.3">
              <p:embed/>
            </p:oleObj>
          </a:graphicData>
        </a:graphic>
      </p:graphicFrame>
      <p:graphicFrame>
        <p:nvGraphicFramePr>
          <p:cNvPr id="316441" name="Object 25"/>
          <p:cNvGraphicFramePr>
            <a:graphicFrameLocks noChangeAspect="1"/>
          </p:cNvGraphicFramePr>
          <p:nvPr>
            <p:ph sz="quarter" idx="4"/>
          </p:nvPr>
        </p:nvGraphicFramePr>
        <p:xfrm>
          <a:off x="6516688" y="6021388"/>
          <a:ext cx="2089150" cy="404812"/>
        </p:xfrm>
        <a:graphic>
          <a:graphicData uri="http://schemas.openxmlformats.org/presentationml/2006/ole">
            <p:oleObj spid="_x0000_s316441" name="Equation" r:id="rId7" imgW="1244520" imgH="241200" progId="Equation.3">
              <p:embed/>
            </p:oleObj>
          </a:graphicData>
        </a:graphic>
      </p:graphicFrame>
      <p:sp>
        <p:nvSpPr>
          <p:cNvPr id="316444" name="Line 28"/>
          <p:cNvSpPr>
            <a:spLocks noChangeShapeType="1"/>
          </p:cNvSpPr>
          <p:nvPr/>
        </p:nvSpPr>
        <p:spPr bwMode="auto">
          <a:xfrm>
            <a:off x="0" y="5661025"/>
            <a:ext cx="914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6445" name="Text Box 29"/>
          <p:cNvSpPr txBox="1">
            <a:spLocks noChangeArrowheads="1"/>
          </p:cNvSpPr>
          <p:nvPr/>
        </p:nvSpPr>
        <p:spPr bwMode="auto">
          <a:xfrm>
            <a:off x="0" y="6021388"/>
            <a:ext cx="53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cf.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316444" grpId="0" animBg="1"/>
      <p:bldP spid="3164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2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GB" sz="4000" smtClean="0">
                <a:solidFill>
                  <a:schemeClr val="hlink"/>
                </a:solidFill>
              </a:rPr>
              <a:t>There are three strands of literature </a:t>
            </a:r>
            <a:br>
              <a:rPr lang="en-GB" sz="4000" smtClean="0">
                <a:solidFill>
                  <a:schemeClr val="hlink"/>
                </a:solidFill>
              </a:rPr>
            </a:br>
            <a:r>
              <a:rPr lang="en-GB" sz="4000" smtClean="0">
                <a:solidFill>
                  <a:schemeClr val="hlink"/>
                </a:solidFill>
              </a:rPr>
              <a:t>in this class:</a:t>
            </a:r>
          </a:p>
        </p:txBody>
      </p:sp>
      <p:sp>
        <p:nvSpPr>
          <p:cNvPr id="322563" name="Rectangle 3"/>
          <p:cNvSpPr>
            <a:spLocks noGrp="1"/>
          </p:cNvSpPr>
          <p:nvPr>
            <p:ph type="body" idx="1"/>
          </p:nvPr>
        </p:nvSpPr>
        <p:spPr>
          <a:xfrm>
            <a:off x="468313" y="2060575"/>
            <a:ext cx="8229600" cy="4248150"/>
          </a:xfrm>
        </p:spPr>
        <p:txBody>
          <a:bodyPr/>
          <a:lstStyle/>
          <a:p>
            <a:r>
              <a:rPr lang="en-GB" smtClean="0"/>
              <a:t>bespoke construction of </a:t>
            </a:r>
            <a:r>
              <a:rPr lang="en-GB" i="1" smtClean="0"/>
              <a:t>b</a:t>
            </a:r>
            <a:r>
              <a:rPr lang="en-GB" smtClean="0"/>
              <a:t> with desirable properties </a:t>
            </a:r>
            <a:r>
              <a:rPr lang="en-GB" sz="2400" smtClean="0">
                <a:solidFill>
                  <a:srgbClr val="009900"/>
                </a:solidFill>
              </a:rPr>
              <a:t>(Ferreira &amp; Steel, 2006, J. Amer. Statist. Assoc.)</a:t>
            </a:r>
          </a:p>
          <a:p>
            <a:r>
              <a:rPr lang="en-GB" smtClean="0"/>
              <a:t>choice of popular </a:t>
            </a:r>
            <a:r>
              <a:rPr lang="en-GB" i="1" smtClean="0"/>
              <a:t>b</a:t>
            </a:r>
            <a:r>
              <a:rPr lang="en-GB" smtClean="0"/>
              <a:t>: beta-G, Kumaraswamy-G etc </a:t>
            </a:r>
            <a:r>
              <a:rPr lang="en-GB" sz="2400" smtClean="0">
                <a:solidFill>
                  <a:srgbClr val="009900"/>
                </a:solidFill>
              </a:rPr>
              <a:t>(Eugene et al., 2002, Commun. Statist. Theor. Meth., Jones, 2004, Test)</a:t>
            </a:r>
            <a:endParaRPr lang="en-GB" smtClean="0"/>
          </a:p>
          <a:p>
            <a:r>
              <a:rPr lang="en-GB" smtClean="0"/>
              <a:t>indirect choice of obscure </a:t>
            </a:r>
            <a:r>
              <a:rPr lang="en-GB" i="1" smtClean="0"/>
              <a:t>b</a:t>
            </a:r>
            <a:r>
              <a:rPr lang="en-GB" smtClean="0"/>
              <a:t>: </a:t>
            </a:r>
            <a:r>
              <a:rPr lang="en-GB" i="1" smtClean="0"/>
              <a:t>b=B' </a:t>
            </a:r>
            <a:r>
              <a:rPr lang="en-GB" smtClean="0"/>
              <a:t>and</a:t>
            </a:r>
            <a:r>
              <a:rPr lang="en-GB" i="1" smtClean="0"/>
              <a:t> B </a:t>
            </a:r>
            <a:r>
              <a:rPr lang="en-GB" smtClean="0"/>
              <a:t>is a  function of</a:t>
            </a:r>
            <a:r>
              <a:rPr lang="en-GB" i="1" smtClean="0"/>
              <a:t> G</a:t>
            </a:r>
            <a:r>
              <a:rPr lang="en-GB" smtClean="0"/>
              <a:t> such that </a:t>
            </a:r>
            <a:r>
              <a:rPr lang="en-GB" i="1" smtClean="0"/>
              <a:t>B</a:t>
            </a:r>
            <a:r>
              <a:rPr lang="en-GB" smtClean="0"/>
              <a:t> is also a cdf e.g.        </a:t>
            </a:r>
            <a:r>
              <a:rPr lang="en-GB" i="1" smtClean="0"/>
              <a:t>B =</a:t>
            </a:r>
            <a:r>
              <a:rPr lang="en-GB" smtClean="0"/>
              <a:t> </a:t>
            </a:r>
            <a:r>
              <a:rPr lang="en-GB" i="1" smtClean="0"/>
              <a:t>G/{</a:t>
            </a:r>
            <a:r>
              <a:rPr lang="el-GR" i="1" smtClean="0"/>
              <a:t>α</a:t>
            </a:r>
            <a:r>
              <a:rPr lang="en-GB" i="1" smtClean="0"/>
              <a:t>+(1-</a:t>
            </a:r>
            <a:r>
              <a:rPr lang="el-GR" i="1" smtClean="0"/>
              <a:t>α</a:t>
            </a:r>
            <a:r>
              <a:rPr lang="en-GB" i="1" smtClean="0"/>
              <a:t>)G}</a:t>
            </a:r>
            <a:r>
              <a:rPr lang="en-GB" smtClean="0"/>
              <a:t> </a:t>
            </a:r>
            <a:r>
              <a:rPr lang="en-GB" sz="2400" smtClean="0">
                <a:solidFill>
                  <a:srgbClr val="009900"/>
                </a:solidFill>
              </a:rPr>
              <a:t>(Marshall &amp; Olkin, 1997, Biometrika)</a:t>
            </a:r>
          </a:p>
        </p:txBody>
      </p:sp>
      <p:pic>
        <p:nvPicPr>
          <p:cNvPr id="322565" name="Picture 5" descr="Explosion-Image-by-US-Department-of-Defen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4154488"/>
            <a:ext cx="43195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6" name="Picture 6" descr="Explosion-Image-by-US-Department-of-Defen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76700"/>
            <a:ext cx="7207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7" name="Picture 7" descr="Explosion-Image-by-US-Department-of-Defen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6092825"/>
            <a:ext cx="7207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5940425" y="6165850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9900"/>
                </a:solidFill>
              </a:rPr>
              <a:t>and</a:t>
            </a: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3348038" y="4149725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solidFill>
                  <a:srgbClr val="009900"/>
                </a:solidFill>
              </a:rPr>
              <a:t>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3" grpId="0" build="p"/>
      <p:bldP spid="322569" grpId="0"/>
      <p:bldP spid="3225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4"/>
          <p:cNvSpPr>
            <a:spLocks noGrp="1"/>
          </p:cNvSpPr>
          <p:nvPr>
            <p:ph type="title"/>
          </p:nvPr>
        </p:nvSpPr>
        <p:spPr>
          <a:xfrm>
            <a:off x="2627313" y="188913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</a:t>
            </a:r>
          </a:p>
        </p:txBody>
      </p:sp>
      <p:graphicFrame>
        <p:nvGraphicFramePr>
          <p:cNvPr id="320567" name="Group 55"/>
          <p:cNvGraphicFramePr>
            <a:graphicFrameLocks noGrp="1"/>
          </p:cNvGraphicFramePr>
          <p:nvPr/>
        </p:nvGraphicFramePr>
        <p:xfrm>
          <a:off x="0" y="1574800"/>
          <a:ext cx="9180513" cy="5110163"/>
        </p:xfrm>
        <a:graphic>
          <a:graphicData uri="http://schemas.openxmlformats.org/drawingml/2006/table">
            <a:tbl>
              <a:tblPr/>
              <a:tblGrid>
                <a:gridCol w="2195513"/>
                <a:gridCol w="1584325"/>
                <a:gridCol w="1368425"/>
                <a:gridCol w="1511300"/>
                <a:gridCol w="1441450"/>
                <a:gridCol w="10795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Unimodal?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When unimodal, with explicit mode?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Skewness ordering?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seems well-behaved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(van Zwet)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(density asymmetry)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(both)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Straightforward distribution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Tractable quantile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4"/>
          <p:cNvSpPr>
            <a:spLocks noGrp="1"/>
          </p:cNvSpPr>
          <p:nvPr>
            <p:ph type="title" idx="4294967295"/>
          </p:nvPr>
        </p:nvSpPr>
        <p:spPr>
          <a:xfrm>
            <a:off x="2627313" y="188913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</a:t>
            </a:r>
          </a:p>
        </p:txBody>
      </p:sp>
      <p:graphicFrame>
        <p:nvGraphicFramePr>
          <p:cNvPr id="351286" name="Group 54"/>
          <p:cNvGraphicFramePr>
            <a:graphicFrameLocks noGrp="1"/>
          </p:cNvGraphicFramePr>
          <p:nvPr/>
        </p:nvGraphicFramePr>
        <p:xfrm>
          <a:off x="0" y="1574800"/>
          <a:ext cx="9180513" cy="5110163"/>
        </p:xfrm>
        <a:graphic>
          <a:graphicData uri="http://schemas.openxmlformats.org/drawingml/2006/table">
            <a:tbl>
              <a:tblPr/>
              <a:tblGrid>
                <a:gridCol w="2195513"/>
                <a:gridCol w="1584325"/>
                <a:gridCol w="1368425"/>
                <a:gridCol w="1511300"/>
                <a:gridCol w="1441450"/>
                <a:gridCol w="10795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Unimodal?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When unimodal, with explicit mode?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Skewness ordering?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seems well-behaved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(van Zwet)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(density asymmetry)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(both)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Straightforward distribution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Tractable quantile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4"/>
          <p:cNvSpPr>
            <a:spLocks noGrp="1"/>
          </p:cNvSpPr>
          <p:nvPr>
            <p:ph type="title" idx="4294967295"/>
          </p:nvPr>
        </p:nvSpPr>
        <p:spPr>
          <a:xfrm>
            <a:off x="2627313" y="188913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</a:t>
            </a:r>
          </a:p>
        </p:txBody>
      </p:sp>
      <p:graphicFrame>
        <p:nvGraphicFramePr>
          <p:cNvPr id="349239" name="Group 55"/>
          <p:cNvGraphicFramePr>
            <a:graphicFrameLocks noGrp="1"/>
          </p:cNvGraphicFramePr>
          <p:nvPr/>
        </p:nvGraphicFramePr>
        <p:xfrm>
          <a:off x="0" y="1574800"/>
          <a:ext cx="9180513" cy="5110163"/>
        </p:xfrm>
        <a:graphic>
          <a:graphicData uri="http://schemas.openxmlformats.org/drawingml/2006/table">
            <a:tbl>
              <a:tblPr/>
              <a:tblGrid>
                <a:gridCol w="2195513"/>
                <a:gridCol w="1584325"/>
                <a:gridCol w="1368425"/>
                <a:gridCol w="1511300"/>
                <a:gridCol w="1441450"/>
                <a:gridCol w="10795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Unimodal?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When unimodal, with explicit mode?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Skewness ordering?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seems well-behaved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(van Zwet)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(density asymmetry)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(b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o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t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h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Straightforward distribution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Tractable quantile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4"/>
          <p:cNvSpPr>
            <a:spLocks noGrp="1"/>
          </p:cNvSpPr>
          <p:nvPr>
            <p:ph type="title" idx="4294967295"/>
          </p:nvPr>
        </p:nvSpPr>
        <p:spPr>
          <a:xfrm>
            <a:off x="2627313" y="188913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</a:t>
            </a:r>
          </a:p>
        </p:txBody>
      </p:sp>
      <p:graphicFrame>
        <p:nvGraphicFramePr>
          <p:cNvPr id="368696" name="Group 56"/>
          <p:cNvGraphicFramePr>
            <a:graphicFrameLocks noGrp="1"/>
          </p:cNvGraphicFramePr>
          <p:nvPr/>
        </p:nvGraphicFramePr>
        <p:xfrm>
          <a:off x="0" y="1574800"/>
          <a:ext cx="9180513" cy="5110163"/>
        </p:xfrm>
        <a:graphic>
          <a:graphicData uri="http://schemas.openxmlformats.org/drawingml/2006/table">
            <a:tbl>
              <a:tblPr/>
              <a:tblGrid>
                <a:gridCol w="2195513"/>
                <a:gridCol w="1584325"/>
                <a:gridCol w="1368425"/>
                <a:gridCol w="1511300"/>
                <a:gridCol w="1441450"/>
                <a:gridCol w="10795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Unimodal?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When unimodal, with explicit mode?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Skewness ordering?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seems well-behaved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(van Zwet)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(density asymmetry)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(b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o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t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h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Straightforward distribution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Tractable quantile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4"/>
          <p:cNvSpPr>
            <a:spLocks noGrp="1"/>
          </p:cNvSpPr>
          <p:nvPr>
            <p:ph type="title" idx="4294967295"/>
          </p:nvPr>
        </p:nvSpPr>
        <p:spPr>
          <a:xfrm>
            <a:off x="2627313" y="188913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</a:t>
            </a:r>
          </a:p>
        </p:txBody>
      </p:sp>
      <p:graphicFrame>
        <p:nvGraphicFramePr>
          <p:cNvPr id="370691" name="Group 3"/>
          <p:cNvGraphicFramePr>
            <a:graphicFrameLocks noGrp="1"/>
          </p:cNvGraphicFramePr>
          <p:nvPr/>
        </p:nvGraphicFramePr>
        <p:xfrm>
          <a:off x="0" y="1574800"/>
          <a:ext cx="9180513" cy="5110163"/>
        </p:xfrm>
        <a:graphic>
          <a:graphicData uri="http://schemas.openxmlformats.org/drawingml/2006/table">
            <a:tbl>
              <a:tblPr/>
              <a:tblGrid>
                <a:gridCol w="2195513"/>
                <a:gridCol w="1584325"/>
                <a:gridCol w="1368425"/>
                <a:gridCol w="1511300"/>
                <a:gridCol w="1441450"/>
                <a:gridCol w="10795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Unimodal?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often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When unimodal, with explicit mode?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Skewness ordering?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seems well-behaved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(van Zwet)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(density asymmetry)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(b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o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t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h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Straightforward distribution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Tractable quantile function?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Arial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2"/>
          <p:cNvSpPr>
            <a:spLocks noGrp="1"/>
          </p:cNvSpPr>
          <p:nvPr>
            <p:ph type="title"/>
          </p:nvPr>
        </p:nvSpPr>
        <p:spPr>
          <a:xfrm>
            <a:off x="2627313" y="115888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II</a:t>
            </a:r>
          </a:p>
        </p:txBody>
      </p:sp>
      <p:graphicFrame>
        <p:nvGraphicFramePr>
          <p:cNvPr id="322614" name="Group 54"/>
          <p:cNvGraphicFramePr>
            <a:graphicFrameLocks noGrp="1"/>
          </p:cNvGraphicFramePr>
          <p:nvPr/>
        </p:nvGraphicFramePr>
        <p:xfrm>
          <a:off x="0" y="1196975"/>
          <a:ext cx="9180513" cy="5475288"/>
        </p:xfrm>
        <a:graphic>
          <a:graphicData uri="http://schemas.openxmlformats.org/drawingml/2006/table">
            <a:tbl>
              <a:tblPr/>
              <a:tblGrid>
                <a:gridCol w="1835150"/>
                <a:gridCol w="1728788"/>
                <a:gridCol w="1295400"/>
                <a:gridCol w="1296987"/>
                <a:gridCol w="1655763"/>
                <a:gridCol w="1368425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random variate generation?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ML estimation?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(“problems” overblown?)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Nice Fisher information matrix?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(singularity in one case)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(considerable parameter orthogonality)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“Physical” motivation?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some-times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Transferable to circle?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(non-unimodality)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(not by two scales)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equivalent to T of RV?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/>
          </p:cNvSpPr>
          <p:nvPr>
            <p:ph type="title" idx="4294967295"/>
          </p:nvPr>
        </p:nvSpPr>
        <p:spPr>
          <a:xfrm>
            <a:off x="2627313" y="115888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II</a:t>
            </a:r>
          </a:p>
        </p:txBody>
      </p:sp>
      <p:graphicFrame>
        <p:nvGraphicFramePr>
          <p:cNvPr id="362550" name="Group 54"/>
          <p:cNvGraphicFramePr>
            <a:graphicFrameLocks noGrp="1"/>
          </p:cNvGraphicFramePr>
          <p:nvPr/>
        </p:nvGraphicFramePr>
        <p:xfrm>
          <a:off x="0" y="1196975"/>
          <a:ext cx="9180513" cy="5475288"/>
        </p:xfrm>
        <a:graphic>
          <a:graphicData uri="http://schemas.openxmlformats.org/drawingml/2006/table">
            <a:tbl>
              <a:tblPr/>
              <a:tblGrid>
                <a:gridCol w="1835150"/>
                <a:gridCol w="1728788"/>
                <a:gridCol w="1295400"/>
                <a:gridCol w="1296987"/>
                <a:gridCol w="1655763"/>
                <a:gridCol w="1368425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random variate generation?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ML estimation?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(“problems” overblown?)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Nice Fisher information matrix?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(singularity in one case)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(considerable parameter orthogonality)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“Physical” motivation?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some-times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Transferable to circle?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(non-unimodality)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(not by two scales)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equivalent to T of RV?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/>
          </p:cNvSpPr>
          <p:nvPr>
            <p:ph type="title" idx="4294967295"/>
          </p:nvPr>
        </p:nvSpPr>
        <p:spPr>
          <a:xfrm>
            <a:off x="2627313" y="115888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II</a:t>
            </a:r>
          </a:p>
        </p:txBody>
      </p:sp>
      <p:graphicFrame>
        <p:nvGraphicFramePr>
          <p:cNvPr id="360503" name="Group 55"/>
          <p:cNvGraphicFramePr>
            <a:graphicFrameLocks noGrp="1"/>
          </p:cNvGraphicFramePr>
          <p:nvPr/>
        </p:nvGraphicFramePr>
        <p:xfrm>
          <a:off x="0" y="1196975"/>
          <a:ext cx="9180513" cy="5475288"/>
        </p:xfrm>
        <a:graphic>
          <a:graphicData uri="http://schemas.openxmlformats.org/drawingml/2006/table">
            <a:tbl>
              <a:tblPr/>
              <a:tblGrid>
                <a:gridCol w="1835150"/>
                <a:gridCol w="1728788"/>
                <a:gridCol w="1295400"/>
                <a:gridCol w="1296987"/>
                <a:gridCol w="1655763"/>
                <a:gridCol w="1368425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random variate generation?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ML estimation?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(“problems” overblown?)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Nice Fisher information matrix?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(singularity in one case)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(considerable parameter orthogonality)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“Physical” motivation?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some-times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Transferable to circle?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(non-unimodality)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(not by two scales)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equivalent to T of RV?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179388" y="476250"/>
            <a:ext cx="8713787" cy="2374900"/>
          </a:xfrm>
        </p:spPr>
        <p:txBody>
          <a:bodyPr/>
          <a:lstStyle/>
          <a:p>
            <a:pPr algn="l"/>
            <a:r>
              <a:rPr lang="en-GB" sz="3200" smtClean="0"/>
              <a:t>For most of this talk, I am going to be discussing a variety of </a:t>
            </a:r>
            <a:r>
              <a:rPr lang="en-GB" sz="3200" smtClean="0">
                <a:solidFill>
                  <a:schemeClr val="hlink"/>
                </a:solidFill>
              </a:rPr>
              <a:t>families of univariate continuous distributions</a:t>
            </a:r>
            <a:r>
              <a:rPr lang="en-GB" sz="3200" smtClean="0"/>
              <a:t> (on the whole of </a:t>
            </a:r>
            <a:r>
              <a:rPr lang="en-US" sz="2800" smtClean="0">
                <a:latin typeface="Castellar" pitchFamily="18" charset="0"/>
                <a:cs typeface="Arial" charset="0"/>
              </a:rPr>
              <a:t>R</a:t>
            </a:r>
            <a:r>
              <a:rPr lang="en-US" sz="3200" smtClean="0">
                <a:cs typeface="Arial" charset="0"/>
              </a:rPr>
              <a:t>)</a:t>
            </a:r>
            <a:r>
              <a:rPr lang="en-GB" sz="3200" smtClean="0"/>
              <a:t> which are </a:t>
            </a:r>
            <a:r>
              <a:rPr lang="en-GB" sz="3200" smtClean="0">
                <a:solidFill>
                  <a:srgbClr val="00CC00"/>
                </a:solidFill>
              </a:rPr>
              <a:t>unimodal</a:t>
            </a:r>
            <a:r>
              <a:rPr lang="en-GB" sz="3200" smtClean="0"/>
              <a:t>, and which allow variation in </a:t>
            </a:r>
            <a:r>
              <a:rPr lang="en-GB" sz="3200" smtClean="0">
                <a:solidFill>
                  <a:srgbClr val="FF3300"/>
                </a:solidFill>
              </a:rPr>
              <a:t>skewness </a:t>
            </a:r>
            <a:r>
              <a:rPr lang="en-GB" sz="3200" smtClean="0"/>
              <a:t>and, perhaps, </a:t>
            </a:r>
            <a:r>
              <a:rPr lang="en-GB" sz="3200" smtClean="0">
                <a:solidFill>
                  <a:srgbClr val="FF9900"/>
                </a:solidFill>
              </a:rPr>
              <a:t>tailweight</a:t>
            </a:r>
            <a:r>
              <a:rPr lang="en-GB" sz="3200" smtClean="0"/>
              <a:t>.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79388" y="4652963"/>
            <a:ext cx="85074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Let </a:t>
            </a:r>
            <a:r>
              <a:rPr lang="en-GB" sz="3200" i="1">
                <a:solidFill>
                  <a:schemeClr val="hlink"/>
                </a:solidFill>
              </a:rPr>
              <a:t>g</a:t>
            </a:r>
            <a:r>
              <a:rPr lang="en-GB" sz="3200">
                <a:solidFill>
                  <a:schemeClr val="tx1"/>
                </a:solidFill>
              </a:rPr>
              <a:t> denote the density of a </a:t>
            </a:r>
            <a:r>
              <a:rPr lang="en-GB" sz="3200">
                <a:solidFill>
                  <a:srgbClr val="00CC00"/>
                </a:solidFill>
              </a:rPr>
              <a:t>symmetric unimodal </a:t>
            </a:r>
          </a:p>
          <a:p>
            <a:r>
              <a:rPr lang="en-GB" sz="3200">
                <a:solidFill>
                  <a:srgbClr val="00CC00"/>
                </a:solidFill>
              </a:rPr>
              <a:t>distribution</a:t>
            </a:r>
            <a:r>
              <a:rPr lang="en-GB" sz="3200">
                <a:solidFill>
                  <a:schemeClr val="tx1"/>
                </a:solidFill>
              </a:rPr>
              <a:t> on </a:t>
            </a:r>
            <a:r>
              <a:rPr lang="en-US">
                <a:solidFill>
                  <a:schemeClr val="tx1"/>
                </a:solidFill>
                <a:latin typeface="Castellar" pitchFamily="18" charset="0"/>
              </a:rPr>
              <a:t>R</a:t>
            </a:r>
            <a:r>
              <a:rPr lang="en-GB" sz="3200">
                <a:solidFill>
                  <a:schemeClr val="tx1"/>
                </a:solidFill>
              </a:rPr>
              <a:t>; this forms the starting point </a:t>
            </a:r>
          </a:p>
          <a:p>
            <a:r>
              <a:rPr lang="en-GB" sz="3200">
                <a:solidFill>
                  <a:schemeClr val="tx1"/>
                </a:solidFill>
              </a:rPr>
              <a:t>from which the various skew-symmetric </a:t>
            </a:r>
          </a:p>
          <a:p>
            <a:r>
              <a:rPr lang="en-GB" sz="3200">
                <a:solidFill>
                  <a:schemeClr val="tx1"/>
                </a:solidFill>
              </a:rPr>
              <a:t>distributions in this talk will be generated.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258888" y="3213100"/>
            <a:ext cx="63547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For want of a better name, let us call </a:t>
            </a:r>
          </a:p>
          <a:p>
            <a:r>
              <a:rPr lang="en-GB" sz="3200">
                <a:solidFill>
                  <a:schemeClr val="tx1"/>
                </a:solidFill>
              </a:rPr>
              <a:t>these </a:t>
            </a:r>
            <a:r>
              <a:rPr lang="en-GB" sz="3200">
                <a:solidFill>
                  <a:schemeClr val="hlink"/>
                </a:solidFill>
              </a:rPr>
              <a:t>skew-symmetric distributions</a:t>
            </a:r>
            <a:r>
              <a:rPr lang="en-GB" sz="3200">
                <a:solidFill>
                  <a:schemeClr val="tx1"/>
                </a:solidFill>
              </a:rPr>
              <a:t>! 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573463"/>
            <a:ext cx="33845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3573463"/>
            <a:ext cx="32893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/>
          </p:cNvSpPr>
          <p:nvPr>
            <p:ph type="title" idx="4294967295"/>
          </p:nvPr>
        </p:nvSpPr>
        <p:spPr>
          <a:xfrm>
            <a:off x="2627313" y="115888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II</a:t>
            </a:r>
          </a:p>
        </p:txBody>
      </p:sp>
      <p:graphicFrame>
        <p:nvGraphicFramePr>
          <p:cNvPr id="358455" name="Group 55"/>
          <p:cNvGraphicFramePr>
            <a:graphicFrameLocks noGrp="1"/>
          </p:cNvGraphicFramePr>
          <p:nvPr/>
        </p:nvGraphicFramePr>
        <p:xfrm>
          <a:off x="0" y="1196975"/>
          <a:ext cx="9180513" cy="5475288"/>
        </p:xfrm>
        <a:graphic>
          <a:graphicData uri="http://schemas.openxmlformats.org/drawingml/2006/table">
            <a:tbl>
              <a:tblPr/>
              <a:tblGrid>
                <a:gridCol w="1835150"/>
                <a:gridCol w="1728788"/>
                <a:gridCol w="1295400"/>
                <a:gridCol w="1296987"/>
                <a:gridCol w="1655763"/>
                <a:gridCol w="1368425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random variate generation?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ML estimation?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(“problems” overblown?)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Nice Fisher information matrix?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(singularity in one case)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(considerable parameter orthogonality)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“Physical” motivation?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some-times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Transferable to circle?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(non-unimodality)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(not by two scales)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equivalent to T of RV?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/>
          </p:cNvSpPr>
          <p:nvPr>
            <p:ph type="title" idx="4294967295"/>
          </p:nvPr>
        </p:nvSpPr>
        <p:spPr>
          <a:xfrm>
            <a:off x="2627313" y="115888"/>
            <a:ext cx="3889375" cy="792162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Comparisons II</a:t>
            </a:r>
          </a:p>
        </p:txBody>
      </p:sp>
      <p:graphicFrame>
        <p:nvGraphicFramePr>
          <p:cNvPr id="339045" name="Group 101"/>
          <p:cNvGraphicFramePr>
            <a:graphicFrameLocks noGrp="1"/>
          </p:cNvGraphicFramePr>
          <p:nvPr/>
        </p:nvGraphicFramePr>
        <p:xfrm>
          <a:off x="0" y="1196975"/>
          <a:ext cx="9180513" cy="5473700"/>
        </p:xfrm>
        <a:graphic>
          <a:graphicData uri="http://schemas.openxmlformats.org/drawingml/2006/table">
            <a:tbl>
              <a:tblPr/>
              <a:tblGrid>
                <a:gridCol w="1835150"/>
                <a:gridCol w="1728788"/>
                <a:gridCol w="1295400"/>
                <a:gridCol w="1296987"/>
                <a:gridCol w="1655763"/>
                <a:gridCol w="1368425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SkewSymm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TwoPiece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random variate generation?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usually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Easy ML estimation?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(“problems” overblown?)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Nice Fisher information matrix?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(singularity in one case)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(considerable parameter orthogonality)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full FI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“Physical” motivation?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perhaps?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some-times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Transferable to circle?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(non-unimodality)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sym typeface="Wingdings" pitchFamily="2" charset="2"/>
                        </a:rPr>
                        <a:t>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(not by two scales)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equivalent to T of RV?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Arial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2"/>
          <p:cNvSpPr>
            <a:spLocks noGrp="1"/>
          </p:cNvSpPr>
          <p:nvPr>
            <p:ph type="title"/>
          </p:nvPr>
        </p:nvSpPr>
        <p:spPr>
          <a:xfrm>
            <a:off x="1835150" y="549275"/>
            <a:ext cx="5905500" cy="792163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4000" smtClean="0"/>
              <a:t>Miscellaneous Plus Points</a:t>
            </a:r>
          </a:p>
        </p:txBody>
      </p:sp>
      <p:graphicFrame>
        <p:nvGraphicFramePr>
          <p:cNvPr id="324631" name="Group 23"/>
          <p:cNvGraphicFramePr>
            <a:graphicFrameLocks noGrp="1"/>
          </p:cNvGraphicFramePr>
          <p:nvPr/>
        </p:nvGraphicFramePr>
        <p:xfrm>
          <a:off x="971550" y="2060575"/>
          <a:ext cx="7561263" cy="4092575"/>
        </p:xfrm>
        <a:graphic>
          <a:graphicData uri="http://schemas.openxmlformats.org/drawingml/2006/table">
            <a:tbl>
              <a:tblPr/>
              <a:tblGrid>
                <a:gridCol w="2473325"/>
                <a:gridCol w="2474913"/>
                <a:gridCol w="2613025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RV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T of 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</a:rPr>
                        <a:t>B(G)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68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symmetric members can have kurtosis ordering of van Zwet 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6E6D6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beautiful Khintchine theorem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6765E"/>
                        </a:gs>
                        <a:gs pos="100000">
                          <a:srgbClr val="FFFFCC"/>
                        </a:gs>
                      </a:gsLst>
                      <a:lin ang="189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contains some known specific families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8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sym typeface="Wingdings" pitchFamily="2" charset="2"/>
                        </a:rPr>
                        <a:t>… and, quantile-based kurtosis measures can be independent of skewness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6E6D68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Calibri" pitchFamily="34" charset="0"/>
                          <a:cs typeface="Arial" charset="0"/>
                          <a:sym typeface="Wingdings" pitchFamily="2" charset="2"/>
                        </a:rPr>
                        <a:t>no change to entropy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6765E"/>
                        </a:gs>
                        <a:gs pos="100000">
                          <a:srgbClr val="FFFFCC"/>
                        </a:gs>
                      </a:gsLst>
                      <a:lin ang="189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8"/>
          <p:cNvSpPr>
            <a:spLocks noGrp="1"/>
          </p:cNvSpPr>
          <p:nvPr>
            <p:ph type="title"/>
          </p:nvPr>
        </p:nvSpPr>
        <p:spPr>
          <a:xfrm>
            <a:off x="1403350" y="260350"/>
            <a:ext cx="6408738" cy="1081088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z="3200" smtClean="0">
                <a:solidFill>
                  <a:srgbClr val="008000"/>
                </a:solidFill>
              </a:rPr>
              <a:t>OPEN</a:t>
            </a:r>
            <a:r>
              <a:rPr lang="en-GB" sz="3600" smtClean="0"/>
              <a:t> problems and challenges:</a:t>
            </a:r>
            <a:br>
              <a:rPr lang="en-GB" sz="3600" smtClean="0"/>
            </a:br>
            <a:r>
              <a:rPr lang="en-GB" sz="3600" smtClean="0"/>
              <a:t>bi- and multi-variate extension</a:t>
            </a:r>
          </a:p>
        </p:txBody>
      </p:sp>
      <p:sp>
        <p:nvSpPr>
          <p:cNvPr id="345097" name="Rectangle 9"/>
          <p:cNvSpPr>
            <a:spLocks noGrp="1"/>
          </p:cNvSpPr>
          <p:nvPr>
            <p:ph type="body" idx="1"/>
          </p:nvPr>
        </p:nvSpPr>
        <p:spPr>
          <a:xfrm>
            <a:off x="539750" y="1628775"/>
            <a:ext cx="8229600" cy="52292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smtClean="0">
                <a:solidFill>
                  <a:schemeClr val="hlink"/>
                </a:solidFill>
              </a:rPr>
              <a:t>I think it’s more a case of what copulas can do for multivariate extensions of these families rather than what they can do for copulas</a:t>
            </a:r>
            <a:endParaRPr lang="en-GB" sz="2800" smtClean="0">
              <a:solidFill>
                <a:srgbClr val="33CC33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800" smtClean="0">
                <a:solidFill>
                  <a:srgbClr val="FF3300"/>
                </a:solidFill>
              </a:rPr>
              <a:t>“natural” bi- and multi-variate extensions </a:t>
            </a:r>
            <a:r>
              <a:rPr lang="en-GB" sz="2800" i="1" smtClean="0"/>
              <a:t>with these families as marginals</a:t>
            </a:r>
            <a:r>
              <a:rPr lang="en-GB" sz="2800" smtClean="0">
                <a:solidFill>
                  <a:srgbClr val="FF3300"/>
                </a:solidFill>
              </a:rPr>
              <a:t> are often constructed by applying the relevant marginal transformation to a copula (T of RV; often B(G))</a:t>
            </a:r>
          </a:p>
          <a:p>
            <a:pPr>
              <a:lnSpc>
                <a:spcPct val="90000"/>
              </a:lnSpc>
            </a:pPr>
            <a:r>
              <a:rPr lang="en-GB" sz="2800" smtClean="0">
                <a:solidFill>
                  <a:srgbClr val="33CC33"/>
                </a:solidFill>
              </a:rPr>
              <a:t>T of S and a version of SkewSymm share the same copula</a:t>
            </a:r>
          </a:p>
          <a:p>
            <a:pPr>
              <a:lnSpc>
                <a:spcPct val="90000"/>
              </a:lnSpc>
            </a:pPr>
            <a:r>
              <a:rPr lang="en-GB" sz="2800" smtClean="0">
                <a:solidFill>
                  <a:schemeClr val="hlink"/>
                </a:solidFill>
              </a:rPr>
              <a:t>Repeat: I think it’s more a case of what copulas can do for multivariate extensions of these families than what they can do for copulas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89" grpId="0" animBg="1"/>
      <p:bldP spid="34509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4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447087" cy="1143000"/>
          </a:xfrm>
        </p:spPr>
        <p:txBody>
          <a:bodyPr/>
          <a:lstStyle/>
          <a:p>
            <a:r>
              <a:rPr lang="en-GB" sz="2800" smtClean="0"/>
              <a:t>In the ISI News Jan/Feb 2012, they printed a lovely clear picture of the Programme Committee for the 2012 European Conference on Quality in Official Statistics …</a:t>
            </a:r>
          </a:p>
        </p:txBody>
      </p:sp>
      <p:pic>
        <p:nvPicPr>
          <p:cNvPr id="3481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773238"/>
            <a:ext cx="5926137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4"/>
          <p:cNvSpPr>
            <a:spLocks/>
          </p:cNvSpPr>
          <p:nvPr/>
        </p:nvSpPr>
        <p:spPr bwMode="auto">
          <a:xfrm>
            <a:off x="2555875" y="5949950"/>
            <a:ext cx="40338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>
                <a:solidFill>
                  <a:schemeClr val="tx1"/>
                </a:solidFill>
              </a:rPr>
              <a:t>… on their way to lunch!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58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1619250" y="1557338"/>
          <a:ext cx="2736850" cy="969962"/>
        </p:xfrm>
        <a:graphic>
          <a:graphicData uri="http://schemas.openxmlformats.org/presentationml/2006/ole">
            <p:oleObj spid="_x0000_s198658" name="Equation" r:id="rId4" imgW="1206360" imgH="444240" progId="Equation.3">
              <p:embed/>
            </p:oleObj>
          </a:graphicData>
        </a:graphic>
      </p:graphicFrame>
      <p:sp>
        <p:nvSpPr>
          <p:cNvPr id="198659" name="Text Box 9"/>
          <p:cNvSpPr txBox="1">
            <a:spLocks noChangeArrowheads="1"/>
          </p:cNvSpPr>
          <p:nvPr/>
        </p:nvSpPr>
        <p:spPr bwMode="auto">
          <a:xfrm>
            <a:off x="4859338" y="1700213"/>
            <a:ext cx="3673475" cy="611187"/>
          </a:xfrm>
          <a:prstGeom prst="rect">
            <a:avLst/>
          </a:prstGeom>
          <a:solidFill>
            <a:srgbClr val="FFFF66"/>
          </a:solidFill>
          <a:ln w="31750" algn="ctr">
            <a:solidFill>
              <a:srgbClr val="96969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R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 = W(Z)</a:t>
            </a:r>
            <a:r>
              <a:rPr lang="en-GB" sz="3200" i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>
                <a:solidFill>
                  <a:schemeClr val="tx1"/>
                </a:solidFill>
              </a:rPr>
              <a:t>where </a:t>
            </a:r>
            <a:r>
              <a:rPr lang="en-GB" i="1">
                <a:solidFill>
                  <a:schemeClr val="tx1"/>
                </a:solidFill>
              </a:rPr>
              <a:t>Z 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~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i="1">
                <a:solidFill>
                  <a:schemeClr val="tx1"/>
                </a:solidFill>
              </a:rPr>
              <a:t>g</a:t>
            </a:r>
            <a:endParaRPr lang="en-GB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8660" name="Text Box 15"/>
          <p:cNvSpPr txBox="1">
            <a:spLocks noChangeArrowheads="1"/>
          </p:cNvSpPr>
          <p:nvPr/>
        </p:nvSpPr>
        <p:spPr bwMode="auto">
          <a:xfrm>
            <a:off x="179388" y="1628775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1-d:</a:t>
            </a:r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79388" y="3141663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2-d: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1547813" y="3213100"/>
            <a:ext cx="6913562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Let </a:t>
            </a:r>
            <a:r>
              <a:rPr lang="en-GB" sz="3200" i="1">
                <a:solidFill>
                  <a:schemeClr val="tx1"/>
                </a:solidFill>
              </a:rPr>
              <a:t>Z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 Z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  <a:latin typeface="Arial" charset="0"/>
              </a:rPr>
              <a:t>~</a:t>
            </a:r>
            <a:r>
              <a:rPr lang="en-GB" sz="3200" i="1">
                <a:solidFill>
                  <a:schemeClr val="tx1"/>
                </a:solidFill>
              </a:rPr>
              <a:t> 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(z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,z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)  [with marginals g]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0825" y="4149725"/>
            <a:ext cx="6156325" cy="2528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Then set </a:t>
            </a:r>
          </a:p>
          <a:p>
            <a:r>
              <a:rPr lang="en-GB" sz="3200" i="1">
                <a:solidFill>
                  <a:srgbClr val="FF3300"/>
                </a:solidFill>
              </a:rPr>
              <a:t>X</a:t>
            </a:r>
            <a:r>
              <a:rPr lang="en-GB" sz="3200" i="1" baseline="-25000">
                <a:solidFill>
                  <a:srgbClr val="FF3300"/>
                </a:solidFill>
              </a:rPr>
              <a:t>R,1 </a:t>
            </a:r>
            <a:r>
              <a:rPr lang="en-GB" sz="3200" i="1">
                <a:solidFill>
                  <a:srgbClr val="FF3300"/>
                </a:solidFill>
              </a:rPr>
              <a:t>= W(Z</a:t>
            </a:r>
            <a:r>
              <a:rPr lang="en-GB" sz="3200" i="1" baseline="-25000">
                <a:solidFill>
                  <a:srgbClr val="FF3300"/>
                </a:solidFill>
              </a:rPr>
              <a:t>1</a:t>
            </a:r>
            <a:r>
              <a:rPr lang="en-GB" sz="3200" i="1">
                <a:solidFill>
                  <a:srgbClr val="FF3300"/>
                </a:solidFill>
              </a:rPr>
              <a:t>), X</a:t>
            </a:r>
            <a:r>
              <a:rPr lang="en-GB" sz="3200" i="1" baseline="-25000">
                <a:solidFill>
                  <a:srgbClr val="FF3300"/>
                </a:solidFill>
              </a:rPr>
              <a:t>R,2 </a:t>
            </a:r>
            <a:r>
              <a:rPr lang="en-GB" sz="3200" i="1">
                <a:solidFill>
                  <a:srgbClr val="FF3300"/>
                </a:solidFill>
              </a:rPr>
              <a:t>= W(Z</a:t>
            </a:r>
            <a:r>
              <a:rPr lang="en-GB" sz="3200" i="1" baseline="-25000">
                <a:solidFill>
                  <a:srgbClr val="FF3300"/>
                </a:solidFill>
              </a:rPr>
              <a:t>2</a:t>
            </a:r>
            <a:r>
              <a:rPr lang="en-GB" sz="3200" i="1">
                <a:solidFill>
                  <a:srgbClr val="FF3300"/>
                </a:solidFill>
              </a:rPr>
              <a:t>)</a:t>
            </a:r>
            <a:r>
              <a:rPr lang="en-GB" sz="3200" i="1">
                <a:solidFill>
                  <a:schemeClr val="tx1"/>
                </a:solidFill>
              </a:rPr>
              <a:t> </a:t>
            </a:r>
          </a:p>
          <a:p>
            <a:r>
              <a:rPr lang="en-GB" sz="3200">
                <a:solidFill>
                  <a:schemeClr val="tx1"/>
                </a:solidFill>
              </a:rPr>
              <a:t>to get a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bivariate </a:t>
            </a:r>
          </a:p>
          <a:p>
            <a:r>
              <a:rPr lang="en-GB" sz="3200">
                <a:solidFill>
                  <a:schemeClr val="tx1"/>
                </a:solidFill>
              </a:rPr>
              <a:t>transformation of r.v. distribution</a:t>
            </a:r>
            <a:r>
              <a:rPr lang="en-GB" sz="3200" i="1">
                <a:solidFill>
                  <a:schemeClr val="tx1"/>
                </a:solidFill>
              </a:rPr>
              <a:t> </a:t>
            </a:r>
          </a:p>
          <a:p>
            <a:r>
              <a:rPr lang="en-GB" sz="3200" i="1">
                <a:solidFill>
                  <a:srgbClr val="FF3300"/>
                </a:solidFill>
              </a:rPr>
              <a:t>[with marginals f</a:t>
            </a:r>
            <a:r>
              <a:rPr lang="en-GB" sz="3200" i="1" baseline="-25000">
                <a:solidFill>
                  <a:srgbClr val="FF3300"/>
                </a:solidFill>
              </a:rPr>
              <a:t>R</a:t>
            </a:r>
            <a:r>
              <a:rPr lang="en-GB" sz="3200" i="1">
                <a:solidFill>
                  <a:srgbClr val="FF3300"/>
                </a:solidFill>
              </a:rPr>
              <a:t>]</a:t>
            </a:r>
            <a:endParaRPr lang="en-GB" sz="3200">
              <a:solidFill>
                <a:srgbClr val="FF3300"/>
              </a:solidFill>
            </a:endParaRPr>
          </a:p>
        </p:txBody>
      </p:sp>
      <p:pic>
        <p:nvPicPr>
          <p:cNvPr id="198675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4170363"/>
            <a:ext cx="2771775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5" name="AutoShape 2"/>
          <p:cNvSpPr>
            <a:spLocks noChangeArrowheads="1"/>
          </p:cNvSpPr>
          <p:nvPr/>
        </p:nvSpPr>
        <p:spPr bwMode="auto">
          <a:xfrm>
            <a:off x="323850" y="188913"/>
            <a:ext cx="8424863" cy="1125537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>
                <a:solidFill>
                  <a:srgbClr val="990033"/>
                </a:solidFill>
                <a:latin typeface="Arial" charset="0"/>
              </a:rPr>
              <a:t>Transformation of Random Variable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 rot="-1769939">
            <a:off x="-19050" y="2898775"/>
            <a:ext cx="9080500" cy="1216025"/>
          </a:xfrm>
          <a:prstGeom prst="rect">
            <a:avLst/>
          </a:prstGeom>
          <a:solidFill>
            <a:srgbClr val="66FF33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This is simply the copula associated with g</a:t>
            </a:r>
            <a:r>
              <a:rPr lang="en-GB" sz="3600" baseline="-25000">
                <a:solidFill>
                  <a:schemeClr val="tx1"/>
                </a:solidFill>
                <a:latin typeface="Bauhaus 93" pitchFamily="82" charset="0"/>
              </a:rPr>
              <a:t>2</a:t>
            </a:r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 </a:t>
            </a:r>
          </a:p>
          <a:p>
            <a:pPr algn="ctr"/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transformed to f</a:t>
            </a:r>
            <a:r>
              <a:rPr lang="en-GB" sz="3600" baseline="-25000">
                <a:solidFill>
                  <a:schemeClr val="tx1"/>
                </a:solidFill>
                <a:latin typeface="Bauhaus 93" pitchFamily="82" charset="0"/>
              </a:rPr>
              <a:t>R</a:t>
            </a:r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 marginals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8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2" grpId="0"/>
      <p:bldP spid="117768" grpId="1"/>
      <p:bldP spid="2" grpId="0"/>
      <p:bldP spid="1986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AutoShape 2"/>
          <p:cNvSpPr>
            <a:spLocks noChangeArrowheads="1"/>
          </p:cNvSpPr>
          <p:nvPr/>
        </p:nvSpPr>
        <p:spPr bwMode="auto">
          <a:xfrm>
            <a:off x="827088" y="0"/>
            <a:ext cx="7416800" cy="1150938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>
                <a:solidFill>
                  <a:srgbClr val="990033"/>
                </a:solidFill>
                <a:latin typeface="Arial" charset="0"/>
              </a:rPr>
              <a:t>Azzalini-Type Skew Symmetric 1</a:t>
            </a:r>
          </a:p>
        </p:txBody>
      </p:sp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1187450" y="1557338"/>
          <a:ext cx="2808288" cy="504825"/>
        </p:xfrm>
        <a:graphic>
          <a:graphicData uri="http://schemas.openxmlformats.org/presentationml/2006/ole">
            <p:oleObj spid="_x0000_s238596" name="Equation" r:id="rId4" imgW="1193760" imgH="215640" progId="Equation.3">
              <p:embed/>
            </p:oleObj>
          </a:graphicData>
        </a:graphic>
      </p:graphicFrame>
      <p:sp>
        <p:nvSpPr>
          <p:cNvPr id="238598" name="Text Box 15"/>
          <p:cNvSpPr txBox="1">
            <a:spLocks noChangeArrowheads="1"/>
          </p:cNvSpPr>
          <p:nvPr/>
        </p:nvSpPr>
        <p:spPr bwMode="auto">
          <a:xfrm>
            <a:off x="179388" y="1484313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1-d: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4643438" y="1268413"/>
            <a:ext cx="3960812" cy="1465262"/>
          </a:xfrm>
          <a:prstGeom prst="rect">
            <a:avLst/>
          </a:prstGeom>
          <a:solidFill>
            <a:srgbClr val="FFFF66"/>
          </a:solidFill>
          <a:ln w="31750" algn="ctr">
            <a:solidFill>
              <a:srgbClr val="96969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i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= Z|Y</a:t>
            </a:r>
            <a:r>
              <a:rPr lang="en-GB" i="1">
                <a:solidFill>
                  <a:schemeClr val="tx1"/>
                </a:solidFill>
                <a:latin typeface="Arial" charset="0"/>
                <a:cs typeface="Arial" charset="0"/>
              </a:rPr>
              <a:t>≤Z</a:t>
            </a:r>
            <a:r>
              <a:rPr lang="en-GB" sz="3200" i="1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GB">
                <a:solidFill>
                  <a:schemeClr val="tx1"/>
                </a:solidFill>
              </a:rPr>
              <a:t>where </a:t>
            </a:r>
            <a:r>
              <a:rPr lang="en-GB" i="1">
                <a:solidFill>
                  <a:schemeClr val="tx1"/>
                </a:solidFill>
              </a:rPr>
              <a:t>Z </a:t>
            </a:r>
            <a:r>
              <a:rPr lang="en-GB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~</a:t>
            </a:r>
            <a:r>
              <a:rPr lang="en-GB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i="1">
                <a:solidFill>
                  <a:schemeClr val="tx1"/>
                </a:solidFill>
              </a:rPr>
              <a:t>g </a:t>
            </a:r>
          </a:p>
          <a:p>
            <a:pPr>
              <a:defRPr/>
            </a:pPr>
            <a:r>
              <a:rPr lang="en-GB">
                <a:solidFill>
                  <a:schemeClr val="tx1"/>
                </a:solidFill>
              </a:rPr>
              <a:t>and </a:t>
            </a:r>
            <a:r>
              <a:rPr lang="en-GB" i="1">
                <a:solidFill>
                  <a:schemeClr val="tx1"/>
                </a:solidFill>
              </a:rPr>
              <a:t>Y</a:t>
            </a:r>
            <a:r>
              <a:rPr lang="en-GB">
                <a:solidFill>
                  <a:schemeClr val="tx1"/>
                </a:solidFill>
              </a:rPr>
              <a:t> is independent of </a:t>
            </a:r>
            <a:r>
              <a:rPr lang="en-GB" i="1">
                <a:solidFill>
                  <a:schemeClr val="tx1"/>
                </a:solidFill>
              </a:rPr>
              <a:t>Z </a:t>
            </a:r>
          </a:p>
          <a:p>
            <a:pPr>
              <a:defRPr/>
            </a:pPr>
            <a:r>
              <a:rPr lang="en-GB">
                <a:solidFill>
                  <a:schemeClr val="tx1"/>
                </a:solidFill>
              </a:rPr>
              <a:t>with density </a:t>
            </a:r>
            <a:r>
              <a:rPr lang="en-GB" i="1">
                <a:solidFill>
                  <a:schemeClr val="tx1"/>
                </a:solidFill>
              </a:rPr>
              <a:t>w'(y)</a:t>
            </a:r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79388" y="3141663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2-d: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1116013" y="3141663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3200">
                <a:solidFill>
                  <a:schemeClr val="tx1"/>
                </a:solidFill>
              </a:rPr>
              <a:t>For example, let </a:t>
            </a:r>
            <a:r>
              <a:rPr lang="en-GB" sz="3200" i="1">
                <a:solidFill>
                  <a:schemeClr val="tx1"/>
                </a:solidFill>
              </a:rPr>
              <a:t>Z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 Z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, Y </a:t>
            </a:r>
            <a:r>
              <a:rPr lang="en-GB" sz="3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~</a:t>
            </a:r>
            <a:r>
              <a:rPr lang="en-GB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3200" i="1">
                <a:solidFill>
                  <a:schemeClr val="tx1"/>
                </a:solidFill>
              </a:rPr>
              <a:t>w'(y) 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(z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,z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3860800"/>
            <a:ext cx="9144000" cy="1554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Then set </a:t>
            </a:r>
            <a:r>
              <a:rPr lang="en-GB" sz="3200" i="1">
                <a:solidFill>
                  <a:srgbClr val="FF3300"/>
                </a:solidFill>
              </a:rPr>
              <a:t>X</a:t>
            </a:r>
            <a:r>
              <a:rPr lang="en-GB" sz="3200" i="1" baseline="-25000">
                <a:solidFill>
                  <a:srgbClr val="FF3300"/>
                </a:solidFill>
              </a:rPr>
              <a:t>A,1 </a:t>
            </a:r>
            <a:r>
              <a:rPr lang="en-GB" sz="3200" i="1">
                <a:solidFill>
                  <a:srgbClr val="FF3300"/>
                </a:solidFill>
              </a:rPr>
              <a:t>= Z</a:t>
            </a:r>
            <a:r>
              <a:rPr lang="en-GB" sz="3200" i="1" baseline="-25000">
                <a:solidFill>
                  <a:srgbClr val="FF3300"/>
                </a:solidFill>
              </a:rPr>
              <a:t>1</a:t>
            </a:r>
            <a:r>
              <a:rPr lang="en-GB" sz="3200" i="1">
                <a:solidFill>
                  <a:srgbClr val="FF3300"/>
                </a:solidFill>
              </a:rPr>
              <a:t>, X</a:t>
            </a:r>
            <a:r>
              <a:rPr lang="en-GB" sz="3200" i="1" baseline="-25000">
                <a:solidFill>
                  <a:srgbClr val="FF3300"/>
                </a:solidFill>
              </a:rPr>
              <a:t>A,2 </a:t>
            </a:r>
            <a:r>
              <a:rPr lang="en-GB" sz="3200" i="1">
                <a:solidFill>
                  <a:srgbClr val="FF3300"/>
                </a:solidFill>
              </a:rPr>
              <a:t>= Z</a:t>
            </a:r>
            <a:r>
              <a:rPr lang="en-GB" sz="3200" i="1" baseline="-25000">
                <a:solidFill>
                  <a:srgbClr val="FF3300"/>
                </a:solidFill>
              </a:rPr>
              <a:t>2</a:t>
            </a:r>
            <a:r>
              <a:rPr lang="en-GB" sz="3200" i="1">
                <a:solidFill>
                  <a:srgbClr val="FF3300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conditional on</a:t>
            </a:r>
            <a:r>
              <a:rPr lang="en-GB" sz="3200" i="1">
                <a:solidFill>
                  <a:srgbClr val="FF3300"/>
                </a:solidFill>
              </a:rPr>
              <a:t> Y &lt; a</a:t>
            </a:r>
            <a:r>
              <a:rPr lang="en-GB" sz="3200" i="1" baseline="-25000">
                <a:solidFill>
                  <a:srgbClr val="FF3300"/>
                </a:solidFill>
              </a:rPr>
              <a:t>1</a:t>
            </a:r>
            <a:r>
              <a:rPr lang="en-GB" sz="3200" i="1">
                <a:solidFill>
                  <a:srgbClr val="FF3300"/>
                </a:solidFill>
              </a:rPr>
              <a:t>z</a:t>
            </a:r>
            <a:r>
              <a:rPr lang="en-GB" sz="3200" i="1" baseline="-25000">
                <a:solidFill>
                  <a:srgbClr val="FF3300"/>
                </a:solidFill>
              </a:rPr>
              <a:t>1</a:t>
            </a:r>
            <a:r>
              <a:rPr lang="en-GB" sz="3200" i="1">
                <a:solidFill>
                  <a:srgbClr val="FF3300"/>
                </a:solidFill>
              </a:rPr>
              <a:t>+a</a:t>
            </a:r>
            <a:r>
              <a:rPr lang="en-GB" sz="3200" i="1" baseline="-25000">
                <a:solidFill>
                  <a:srgbClr val="FF3300"/>
                </a:solidFill>
              </a:rPr>
              <a:t>2</a:t>
            </a:r>
            <a:r>
              <a:rPr lang="en-GB" sz="3200" i="1">
                <a:solidFill>
                  <a:srgbClr val="FF3300"/>
                </a:solidFill>
              </a:rPr>
              <a:t>z</a:t>
            </a:r>
            <a:r>
              <a:rPr lang="en-GB" sz="3200" i="1" baseline="-25000">
                <a:solidFill>
                  <a:srgbClr val="FF3300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to get a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bivariate skew symmetric distribution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with density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 i="1">
                <a:solidFill>
                  <a:srgbClr val="D737C0"/>
                </a:solidFill>
              </a:rPr>
              <a:t>2 w(a</a:t>
            </a:r>
            <a:r>
              <a:rPr lang="en-GB" sz="3200" i="1" baseline="-25000">
                <a:solidFill>
                  <a:srgbClr val="D737C0"/>
                </a:solidFill>
              </a:rPr>
              <a:t>1</a:t>
            </a:r>
            <a:r>
              <a:rPr lang="en-GB" sz="3200" i="1">
                <a:solidFill>
                  <a:srgbClr val="D737C0"/>
                </a:solidFill>
              </a:rPr>
              <a:t>z</a:t>
            </a:r>
            <a:r>
              <a:rPr lang="en-GB" sz="3200" i="1" baseline="-25000">
                <a:solidFill>
                  <a:srgbClr val="D737C0"/>
                </a:solidFill>
              </a:rPr>
              <a:t>1</a:t>
            </a:r>
            <a:r>
              <a:rPr lang="en-GB" sz="3200" i="1">
                <a:solidFill>
                  <a:srgbClr val="D737C0"/>
                </a:solidFill>
              </a:rPr>
              <a:t>+a</a:t>
            </a:r>
            <a:r>
              <a:rPr lang="en-GB" sz="3200" i="1" baseline="-25000">
                <a:solidFill>
                  <a:srgbClr val="D737C0"/>
                </a:solidFill>
              </a:rPr>
              <a:t>2</a:t>
            </a:r>
            <a:r>
              <a:rPr lang="en-GB" sz="3200" i="1">
                <a:solidFill>
                  <a:srgbClr val="D737C0"/>
                </a:solidFill>
              </a:rPr>
              <a:t>z</a:t>
            </a:r>
            <a:r>
              <a:rPr lang="en-GB" sz="3200" i="1" baseline="-25000">
                <a:solidFill>
                  <a:srgbClr val="D737C0"/>
                </a:solidFill>
              </a:rPr>
              <a:t>2</a:t>
            </a:r>
            <a:r>
              <a:rPr lang="en-GB" sz="3200" i="1">
                <a:solidFill>
                  <a:srgbClr val="D737C0"/>
                </a:solidFill>
              </a:rPr>
              <a:t>) g</a:t>
            </a:r>
            <a:r>
              <a:rPr lang="en-GB" sz="3200" i="1" baseline="-25000">
                <a:solidFill>
                  <a:srgbClr val="D737C0"/>
                </a:solidFill>
              </a:rPr>
              <a:t>2</a:t>
            </a:r>
            <a:r>
              <a:rPr lang="en-GB" sz="3200" i="1">
                <a:solidFill>
                  <a:srgbClr val="D737C0"/>
                </a:solidFill>
              </a:rPr>
              <a:t>(z</a:t>
            </a:r>
            <a:r>
              <a:rPr lang="en-GB" sz="3200" i="1" baseline="-25000">
                <a:solidFill>
                  <a:srgbClr val="D737C0"/>
                </a:solidFill>
              </a:rPr>
              <a:t>1</a:t>
            </a:r>
            <a:r>
              <a:rPr lang="en-GB" sz="3200" i="1">
                <a:solidFill>
                  <a:srgbClr val="D737C0"/>
                </a:solidFill>
              </a:rPr>
              <a:t>,z</a:t>
            </a:r>
            <a:r>
              <a:rPr lang="en-GB" sz="3200" i="1" baseline="-25000">
                <a:solidFill>
                  <a:srgbClr val="D737C0"/>
                </a:solidFill>
              </a:rPr>
              <a:t>2</a:t>
            </a:r>
            <a:r>
              <a:rPr lang="en-GB" sz="3200" i="1">
                <a:solidFill>
                  <a:srgbClr val="D737C0"/>
                </a:solidFill>
              </a:rPr>
              <a:t>)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68313" y="5661025"/>
            <a:ext cx="7993062" cy="1076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i="1">
                <a:solidFill>
                  <a:schemeClr val="hlink"/>
                </a:solidFill>
              </a:rPr>
              <a:t>However, unless w and g</a:t>
            </a:r>
            <a:r>
              <a:rPr lang="en-GB" sz="3200" i="1" baseline="-25000">
                <a:solidFill>
                  <a:schemeClr val="hlink"/>
                </a:solidFill>
              </a:rPr>
              <a:t>2</a:t>
            </a:r>
            <a:r>
              <a:rPr lang="en-GB" sz="3200" i="1">
                <a:solidFill>
                  <a:schemeClr val="hlink"/>
                </a:solidFill>
              </a:rPr>
              <a:t> are normal, this does not have marginals f</a:t>
            </a:r>
            <a:r>
              <a:rPr lang="en-GB" sz="3200" i="1" baseline="-25000">
                <a:solidFill>
                  <a:schemeClr val="hlink"/>
                </a:solidFill>
              </a:rPr>
              <a:t>A</a:t>
            </a:r>
            <a:endParaRPr lang="en-GB" sz="3200" i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2" grpId="0"/>
      <p:bldP spid="117768" grpId="0"/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AutoShape 2"/>
          <p:cNvSpPr>
            <a:spLocks noChangeArrowheads="1"/>
          </p:cNvSpPr>
          <p:nvPr/>
        </p:nvSpPr>
        <p:spPr bwMode="auto">
          <a:xfrm>
            <a:off x="827088" y="260350"/>
            <a:ext cx="7416800" cy="1150938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>
                <a:solidFill>
                  <a:srgbClr val="990033"/>
                </a:solidFill>
                <a:latin typeface="Arial" charset="0"/>
              </a:rPr>
              <a:t>Azzalini-Type Skew Symmetric 2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539750" y="1557338"/>
            <a:ext cx="7956550" cy="2041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3200">
                <a:solidFill>
                  <a:schemeClr val="tx1"/>
                </a:solidFill>
              </a:rPr>
              <a:t>Now let </a:t>
            </a:r>
            <a:r>
              <a:rPr lang="en-GB" sz="3200" i="1">
                <a:solidFill>
                  <a:schemeClr val="tx1"/>
                </a:solidFill>
              </a:rPr>
              <a:t>Z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 Z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, Y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 Y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~ </a:t>
            </a:r>
            <a:r>
              <a:rPr lang="en-GB" sz="32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4 </a:t>
            </a:r>
            <a:r>
              <a:rPr lang="en-GB" sz="3200" i="1">
                <a:solidFill>
                  <a:schemeClr val="tx1"/>
                </a:solidFill>
              </a:rPr>
              <a:t>w'(y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) w'(y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) 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(z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,z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) </a:t>
            </a:r>
          </a:p>
          <a:p>
            <a:pPr>
              <a:defRPr/>
            </a:pPr>
            <a:r>
              <a:rPr lang="en-GB" sz="3200">
                <a:solidFill>
                  <a:schemeClr val="tx1"/>
                </a:solidFill>
              </a:rPr>
              <a:t>and restrict</a:t>
            </a:r>
            <a:r>
              <a:rPr lang="en-GB" sz="3200" i="1">
                <a:solidFill>
                  <a:schemeClr val="tx1"/>
                </a:solidFill>
              </a:rPr>
              <a:t> g</a:t>
            </a:r>
            <a:r>
              <a:rPr lang="en-GB" sz="3200" i="1" baseline="-25000">
                <a:solidFill>
                  <a:schemeClr val="tx1"/>
                </a:solidFill>
              </a:rPr>
              <a:t>2 </a:t>
            </a:r>
            <a:r>
              <a:rPr lang="en-GB" sz="2400" i="1">
                <a:solidFill>
                  <a:schemeClr val="tx1"/>
                </a:solidFill>
              </a:rPr>
              <a:t>→ </a:t>
            </a:r>
            <a:r>
              <a:rPr lang="en-GB" sz="3200" i="1">
                <a:solidFill>
                  <a:schemeClr val="tx1"/>
                </a:solidFill>
                <a:latin typeface="Curlz MT" pitchFamily="82" charset="0"/>
              </a:rPr>
              <a:t>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to be `sign-symmetric’, that is,</a:t>
            </a:r>
          </a:p>
          <a:p>
            <a:pPr algn="ctr">
              <a:defRPr/>
            </a:pPr>
            <a:r>
              <a:rPr lang="en-GB" sz="3200" i="1">
                <a:solidFill>
                  <a:schemeClr val="tx1"/>
                </a:solidFill>
                <a:latin typeface="Curlz MT" pitchFamily="82" charset="0"/>
              </a:rPr>
              <a:t>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(x,y) = </a:t>
            </a:r>
            <a:r>
              <a:rPr lang="en-GB" sz="3200" i="1">
                <a:solidFill>
                  <a:schemeClr val="tx1"/>
                </a:solidFill>
                <a:latin typeface="Curlz MT" pitchFamily="82" charset="0"/>
              </a:rPr>
              <a:t>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(-x,y) = </a:t>
            </a:r>
            <a:r>
              <a:rPr lang="en-GB" sz="3200" i="1">
                <a:solidFill>
                  <a:schemeClr val="tx1"/>
                </a:solidFill>
                <a:latin typeface="Curlz MT" pitchFamily="82" charset="0"/>
              </a:rPr>
              <a:t>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(x,-y) = </a:t>
            </a:r>
            <a:r>
              <a:rPr lang="en-GB" sz="3200" i="1">
                <a:solidFill>
                  <a:schemeClr val="tx1"/>
                </a:solidFill>
                <a:latin typeface="Curlz MT" pitchFamily="82" charset="0"/>
              </a:rPr>
              <a:t>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(-x,-y).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3789363"/>
            <a:ext cx="9144000" cy="1919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Then set </a:t>
            </a:r>
            <a:r>
              <a:rPr lang="en-GB" sz="3200" i="1">
                <a:solidFill>
                  <a:srgbClr val="FF3300"/>
                </a:solidFill>
              </a:rPr>
              <a:t>X</a:t>
            </a:r>
            <a:r>
              <a:rPr lang="en-GB" sz="3200" i="1" baseline="-25000">
                <a:solidFill>
                  <a:srgbClr val="FF3300"/>
                </a:solidFill>
              </a:rPr>
              <a:t>A,1 </a:t>
            </a:r>
            <a:r>
              <a:rPr lang="en-GB" sz="3200" i="1">
                <a:solidFill>
                  <a:srgbClr val="FF3300"/>
                </a:solidFill>
              </a:rPr>
              <a:t>= Z</a:t>
            </a:r>
            <a:r>
              <a:rPr lang="en-GB" sz="3200" i="1" baseline="-25000">
                <a:solidFill>
                  <a:srgbClr val="FF3300"/>
                </a:solidFill>
              </a:rPr>
              <a:t>1</a:t>
            </a:r>
            <a:r>
              <a:rPr lang="en-GB" sz="3200" i="1">
                <a:solidFill>
                  <a:srgbClr val="FF3300"/>
                </a:solidFill>
              </a:rPr>
              <a:t>, X</a:t>
            </a:r>
            <a:r>
              <a:rPr lang="en-GB" sz="3200" i="1" baseline="-25000">
                <a:solidFill>
                  <a:srgbClr val="FF3300"/>
                </a:solidFill>
              </a:rPr>
              <a:t>A,2</a:t>
            </a:r>
            <a:r>
              <a:rPr lang="en-GB" sz="3200" i="1">
                <a:solidFill>
                  <a:srgbClr val="FF3300"/>
                </a:solidFill>
              </a:rPr>
              <a:t> = Z</a:t>
            </a:r>
            <a:r>
              <a:rPr lang="en-GB" sz="3200" i="1" baseline="-25000">
                <a:solidFill>
                  <a:srgbClr val="FF3300"/>
                </a:solidFill>
              </a:rPr>
              <a:t>2</a:t>
            </a:r>
            <a:r>
              <a:rPr lang="en-GB" sz="3200" i="1">
                <a:solidFill>
                  <a:srgbClr val="FF3300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conditional on</a:t>
            </a:r>
            <a:r>
              <a:rPr lang="en-GB" sz="3200" i="1">
                <a:solidFill>
                  <a:srgbClr val="FF3300"/>
                </a:solidFill>
              </a:rPr>
              <a:t> Y</a:t>
            </a:r>
            <a:r>
              <a:rPr lang="en-GB" sz="3200" i="1" baseline="-25000">
                <a:solidFill>
                  <a:srgbClr val="FF3300"/>
                </a:solidFill>
              </a:rPr>
              <a:t>1</a:t>
            </a:r>
            <a:r>
              <a:rPr lang="en-GB" sz="3200" i="1">
                <a:solidFill>
                  <a:srgbClr val="FF3300"/>
                </a:solidFill>
              </a:rPr>
              <a:t> &lt; z</a:t>
            </a:r>
            <a:r>
              <a:rPr lang="en-GB" sz="3200" i="1" baseline="-25000">
                <a:solidFill>
                  <a:srgbClr val="FF3300"/>
                </a:solidFill>
              </a:rPr>
              <a:t>1  </a:t>
            </a:r>
            <a:r>
              <a:rPr lang="en-GB" sz="3200" i="1">
                <a:solidFill>
                  <a:schemeClr val="tx1"/>
                </a:solidFill>
              </a:rPr>
              <a:t>and </a:t>
            </a:r>
            <a:r>
              <a:rPr lang="en-GB" sz="3200" i="1">
                <a:solidFill>
                  <a:srgbClr val="FF3300"/>
                </a:solidFill>
              </a:rPr>
              <a:t>Y</a:t>
            </a:r>
            <a:r>
              <a:rPr lang="en-GB" sz="3200" i="1" baseline="-25000">
                <a:solidFill>
                  <a:srgbClr val="FF3300"/>
                </a:solidFill>
              </a:rPr>
              <a:t>2</a:t>
            </a:r>
            <a:r>
              <a:rPr lang="en-GB" sz="3200" i="1">
                <a:solidFill>
                  <a:srgbClr val="FF3300"/>
                </a:solidFill>
              </a:rPr>
              <a:t> &lt; z</a:t>
            </a:r>
            <a:r>
              <a:rPr lang="en-GB" sz="3200" i="1" baseline="-25000">
                <a:solidFill>
                  <a:srgbClr val="FF3300"/>
                </a:solidFill>
              </a:rPr>
              <a:t>2  </a:t>
            </a:r>
            <a:r>
              <a:rPr lang="en-GB" sz="3200">
                <a:solidFill>
                  <a:schemeClr val="tx1"/>
                </a:solidFill>
              </a:rPr>
              <a:t>to get a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bivariate skew symmetric distribution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with density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 i="1">
                <a:solidFill>
                  <a:srgbClr val="D737C0"/>
                </a:solidFill>
              </a:rPr>
              <a:t>4 w(z</a:t>
            </a:r>
            <a:r>
              <a:rPr lang="en-GB" sz="3200" i="1" baseline="-25000">
                <a:solidFill>
                  <a:srgbClr val="D737C0"/>
                </a:solidFill>
              </a:rPr>
              <a:t>1</a:t>
            </a:r>
            <a:r>
              <a:rPr lang="en-GB" sz="3200" i="1">
                <a:solidFill>
                  <a:srgbClr val="D737C0"/>
                </a:solidFill>
              </a:rPr>
              <a:t>) w(z</a:t>
            </a:r>
            <a:r>
              <a:rPr lang="en-GB" sz="3200" i="1" baseline="-25000">
                <a:solidFill>
                  <a:srgbClr val="D737C0"/>
                </a:solidFill>
              </a:rPr>
              <a:t>2</a:t>
            </a:r>
            <a:r>
              <a:rPr lang="en-GB" sz="3200" i="1">
                <a:solidFill>
                  <a:srgbClr val="D737C0"/>
                </a:solidFill>
              </a:rPr>
              <a:t>) </a:t>
            </a:r>
            <a:r>
              <a:rPr lang="en-GB" sz="3200" i="1">
                <a:solidFill>
                  <a:srgbClr val="D737C0"/>
                </a:solidFill>
                <a:latin typeface="Curlz MT" pitchFamily="82" charset="0"/>
              </a:rPr>
              <a:t>g</a:t>
            </a:r>
            <a:r>
              <a:rPr lang="en-GB" sz="3200" i="1" baseline="-25000">
                <a:solidFill>
                  <a:srgbClr val="D737C0"/>
                </a:solidFill>
              </a:rPr>
              <a:t>2</a:t>
            </a:r>
            <a:r>
              <a:rPr lang="en-GB" sz="3200" i="1">
                <a:solidFill>
                  <a:srgbClr val="D737C0"/>
                </a:solidFill>
              </a:rPr>
              <a:t>(z</a:t>
            </a:r>
            <a:r>
              <a:rPr lang="en-GB" sz="3200" i="1" baseline="-25000">
                <a:solidFill>
                  <a:srgbClr val="D737C0"/>
                </a:solidFill>
              </a:rPr>
              <a:t>1</a:t>
            </a:r>
            <a:r>
              <a:rPr lang="en-GB" sz="3200" i="1">
                <a:solidFill>
                  <a:srgbClr val="D737C0"/>
                </a:solidFill>
              </a:rPr>
              <a:t>,z</a:t>
            </a:r>
            <a:r>
              <a:rPr lang="en-GB" sz="3200" i="1" baseline="-25000">
                <a:solidFill>
                  <a:srgbClr val="D737C0"/>
                </a:solidFill>
              </a:rPr>
              <a:t>2</a:t>
            </a:r>
            <a:r>
              <a:rPr lang="en-GB" sz="3200" i="1">
                <a:solidFill>
                  <a:srgbClr val="D737C0"/>
                </a:solidFill>
              </a:rPr>
              <a:t>) 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(Sahu, Dey &amp; Branco, 2003, </a:t>
            </a:r>
            <a:r>
              <a:rPr lang="en-GB" sz="2400" i="1">
                <a:solidFill>
                  <a:srgbClr val="008000"/>
                </a:solidFill>
                <a:latin typeface="Arial" charset="0"/>
              </a:rPr>
              <a:t>Canad. J.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GB" sz="2400" i="1">
                <a:solidFill>
                  <a:srgbClr val="008000"/>
                </a:solidFill>
                <a:latin typeface="Arial" charset="0"/>
              </a:rPr>
              <a:t>Statist.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)</a:t>
            </a:r>
            <a:endParaRPr lang="en-GB" sz="3200" i="1">
              <a:solidFill>
                <a:srgbClr val="FF3300"/>
              </a:solidFill>
            </a:endParaRPr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2195513" y="6021388"/>
            <a:ext cx="4710112" cy="588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i="1">
                <a:solidFill>
                  <a:srgbClr val="FF3300"/>
                </a:solidFill>
              </a:rPr>
              <a:t>This does have marginals f</a:t>
            </a:r>
            <a:r>
              <a:rPr lang="en-GB" sz="3200" i="1" baseline="-25000">
                <a:solidFill>
                  <a:srgbClr val="FF3300"/>
                </a:solidFill>
              </a:rPr>
              <a:t>A</a:t>
            </a:r>
            <a:endParaRPr lang="en-GB" sz="4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8" grpId="0"/>
      <p:bldP spid="2" grpId="0"/>
      <p:bldP spid="2406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Text Box 15"/>
          <p:cNvSpPr txBox="1">
            <a:spLocks noChangeArrowheads="1"/>
          </p:cNvSpPr>
          <p:nvPr/>
        </p:nvSpPr>
        <p:spPr bwMode="auto">
          <a:xfrm>
            <a:off x="179388" y="1484313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1-d:</a:t>
            </a:r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79388" y="2852738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2-d:</a:t>
            </a:r>
          </a:p>
        </p:txBody>
      </p:sp>
      <p:sp>
        <p:nvSpPr>
          <p:cNvPr id="282638" name="AutoShape 2"/>
          <p:cNvSpPr>
            <a:spLocks noChangeArrowheads="1"/>
          </p:cNvSpPr>
          <p:nvPr/>
        </p:nvSpPr>
        <p:spPr bwMode="auto">
          <a:xfrm>
            <a:off x="1619250" y="0"/>
            <a:ext cx="5832475" cy="1150938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>
                <a:solidFill>
                  <a:srgbClr val="990033"/>
                </a:solidFill>
                <a:latin typeface="Arial" charset="0"/>
              </a:rPr>
              <a:t>Transformation of Scale</a:t>
            </a:r>
          </a:p>
        </p:txBody>
      </p:sp>
      <p:graphicFrame>
        <p:nvGraphicFramePr>
          <p:cNvPr id="115716" name="Object 11"/>
          <p:cNvGraphicFramePr>
            <a:graphicFrameLocks noChangeAspect="1"/>
          </p:cNvGraphicFramePr>
          <p:nvPr/>
        </p:nvGraphicFramePr>
        <p:xfrm>
          <a:off x="1187450" y="1557338"/>
          <a:ext cx="2879725" cy="503237"/>
        </p:xfrm>
        <a:graphic>
          <a:graphicData uri="http://schemas.openxmlformats.org/presentationml/2006/ole">
            <p:oleObj spid="_x0000_s282635" name="Equation" r:id="rId4" imgW="1244520" imgH="241200" progId="Equation.3">
              <p:embed/>
            </p:oleObj>
          </a:graphicData>
        </a:graphic>
      </p:graphicFrame>
      <p:sp>
        <p:nvSpPr>
          <p:cNvPr id="282637" name="Text Box 9"/>
          <p:cNvSpPr txBox="1">
            <a:spLocks noChangeArrowheads="1"/>
          </p:cNvSpPr>
          <p:nvPr/>
        </p:nvSpPr>
        <p:spPr bwMode="auto">
          <a:xfrm>
            <a:off x="4787900" y="1484313"/>
            <a:ext cx="3960813" cy="611187"/>
          </a:xfrm>
          <a:prstGeom prst="rect">
            <a:avLst/>
          </a:prstGeom>
          <a:solidFill>
            <a:srgbClr val="FFFF66"/>
          </a:solidFill>
          <a:ln w="31750" algn="ctr">
            <a:solidFill>
              <a:srgbClr val="96969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 = W(X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)</a:t>
            </a:r>
            <a:r>
              <a:rPr lang="en-GB" sz="3200" i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>
                <a:solidFill>
                  <a:schemeClr val="tx1"/>
                </a:solidFill>
              </a:rPr>
              <a:t>where </a:t>
            </a:r>
            <a:r>
              <a:rPr lang="en-GB" i="1">
                <a:solidFill>
                  <a:schemeClr val="tx1"/>
                </a:solidFill>
              </a:rPr>
              <a:t>Z 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~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i="1">
                <a:solidFill>
                  <a:schemeClr val="tx1"/>
                </a:solidFill>
              </a:rPr>
              <a:t>f</a:t>
            </a:r>
            <a:r>
              <a:rPr lang="en-GB" i="1" baseline="-250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1403350" y="2781300"/>
            <a:ext cx="7056438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Let </a:t>
            </a:r>
            <a:r>
              <a:rPr lang="en-GB" sz="3200" i="1">
                <a:solidFill>
                  <a:schemeClr val="tx1"/>
                </a:solidFill>
              </a:rPr>
              <a:t>X</a:t>
            </a:r>
            <a:r>
              <a:rPr lang="en-GB" sz="3200" i="1" baseline="-25000">
                <a:solidFill>
                  <a:schemeClr val="tx1"/>
                </a:solidFill>
              </a:rPr>
              <a:t>A,1</a:t>
            </a:r>
            <a:r>
              <a:rPr lang="en-GB" sz="3200" i="1">
                <a:solidFill>
                  <a:schemeClr val="tx1"/>
                </a:solidFill>
              </a:rPr>
              <a:t>, X</a:t>
            </a:r>
            <a:r>
              <a:rPr lang="en-GB" sz="3200" i="1" baseline="-25000">
                <a:solidFill>
                  <a:schemeClr val="tx1"/>
                </a:solidFill>
              </a:rPr>
              <a:t>A,2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  <a:latin typeface="Arial" charset="0"/>
              </a:rPr>
              <a:t>~</a:t>
            </a:r>
            <a:r>
              <a:rPr lang="en-GB" sz="3200" i="1">
                <a:solidFill>
                  <a:schemeClr val="tx1"/>
                </a:solidFill>
              </a:rPr>
              <a:t> 4 w(x</a:t>
            </a:r>
            <a:r>
              <a:rPr lang="en-GB" sz="3200" i="1" baseline="-25000">
                <a:solidFill>
                  <a:schemeClr val="tx1"/>
                </a:solidFill>
              </a:rPr>
              <a:t>A,1</a:t>
            </a:r>
            <a:r>
              <a:rPr lang="en-GB" sz="3200" i="1">
                <a:solidFill>
                  <a:schemeClr val="tx1"/>
                </a:solidFill>
              </a:rPr>
              <a:t>) w(x</a:t>
            </a:r>
            <a:r>
              <a:rPr lang="en-GB" sz="3200" i="1" baseline="-25000">
                <a:solidFill>
                  <a:schemeClr val="tx1"/>
                </a:solidFill>
              </a:rPr>
              <a:t>A,2</a:t>
            </a:r>
            <a:r>
              <a:rPr lang="en-GB" sz="3200" i="1">
                <a:solidFill>
                  <a:schemeClr val="tx1"/>
                </a:solidFill>
              </a:rPr>
              <a:t>) </a:t>
            </a:r>
            <a:r>
              <a:rPr lang="en-GB" sz="3200" i="1">
                <a:solidFill>
                  <a:schemeClr val="tx1"/>
                </a:solidFill>
                <a:latin typeface="Curlz MT" pitchFamily="82" charset="0"/>
              </a:rPr>
              <a:t>g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(x</a:t>
            </a:r>
            <a:r>
              <a:rPr lang="en-GB" sz="3200" i="1" baseline="-25000">
                <a:solidFill>
                  <a:schemeClr val="tx1"/>
                </a:solidFill>
              </a:rPr>
              <a:t>A,1</a:t>
            </a:r>
            <a:r>
              <a:rPr lang="en-GB" sz="3200" i="1">
                <a:solidFill>
                  <a:schemeClr val="tx1"/>
                </a:solidFill>
              </a:rPr>
              <a:t>,x</a:t>
            </a:r>
            <a:r>
              <a:rPr lang="en-GB" sz="3200" i="1" baseline="-25000">
                <a:solidFill>
                  <a:schemeClr val="tx1"/>
                </a:solidFill>
              </a:rPr>
              <a:t>A,2</a:t>
            </a:r>
            <a:r>
              <a:rPr lang="en-GB" sz="3200" i="1">
                <a:solidFill>
                  <a:schemeClr val="tx1"/>
                </a:solidFill>
              </a:rPr>
              <a:t>)</a:t>
            </a:r>
            <a:r>
              <a:rPr lang="en-GB" sz="3200" i="1">
                <a:solidFill>
                  <a:srgbClr val="D737C0"/>
                </a:solidFill>
              </a:rPr>
              <a:t> </a:t>
            </a:r>
            <a:r>
              <a:rPr lang="en-GB" sz="3200" i="1">
                <a:solidFill>
                  <a:schemeClr val="tx1"/>
                </a:solidFill>
              </a:rPr>
              <a:t>  </a:t>
            </a:r>
          </a:p>
          <a:p>
            <a:r>
              <a:rPr lang="en-GB" sz="3200" i="1">
                <a:solidFill>
                  <a:schemeClr val="tx1"/>
                </a:solidFill>
              </a:rPr>
              <a:t>[with marginals f</a:t>
            </a:r>
            <a:r>
              <a:rPr lang="en-GB" sz="3200" i="1" baseline="-25000">
                <a:solidFill>
                  <a:schemeClr val="tx1"/>
                </a:solidFill>
              </a:rPr>
              <a:t>A</a:t>
            </a:r>
            <a:r>
              <a:rPr lang="en-GB" sz="3200" i="1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79388" y="4149725"/>
            <a:ext cx="6156325" cy="2528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Then set </a:t>
            </a:r>
          </a:p>
          <a:p>
            <a:r>
              <a:rPr lang="en-GB" sz="3200" i="1">
                <a:solidFill>
                  <a:srgbClr val="FF3300"/>
                </a:solidFill>
              </a:rPr>
              <a:t>X</a:t>
            </a:r>
            <a:r>
              <a:rPr lang="en-GB" sz="3200" i="1" baseline="-25000">
                <a:solidFill>
                  <a:srgbClr val="FF3300"/>
                </a:solidFill>
              </a:rPr>
              <a:t>S,1 </a:t>
            </a:r>
            <a:r>
              <a:rPr lang="en-GB" sz="3200" i="1">
                <a:solidFill>
                  <a:srgbClr val="FF3300"/>
                </a:solidFill>
              </a:rPr>
              <a:t>= W(X</a:t>
            </a:r>
            <a:r>
              <a:rPr lang="en-GB" sz="3200" i="1" baseline="-25000">
                <a:solidFill>
                  <a:srgbClr val="FF3300"/>
                </a:solidFill>
              </a:rPr>
              <a:t>A,1</a:t>
            </a:r>
            <a:r>
              <a:rPr lang="en-GB" sz="3200" i="1">
                <a:solidFill>
                  <a:srgbClr val="FF3300"/>
                </a:solidFill>
              </a:rPr>
              <a:t>), X</a:t>
            </a:r>
            <a:r>
              <a:rPr lang="en-GB" sz="3200" i="1" baseline="-25000">
                <a:solidFill>
                  <a:srgbClr val="FF3300"/>
                </a:solidFill>
              </a:rPr>
              <a:t>S,2 </a:t>
            </a:r>
            <a:r>
              <a:rPr lang="en-GB" sz="3200" i="1">
                <a:solidFill>
                  <a:srgbClr val="FF3300"/>
                </a:solidFill>
              </a:rPr>
              <a:t>= W(X</a:t>
            </a:r>
            <a:r>
              <a:rPr lang="en-GB" sz="3200" i="1" baseline="-25000">
                <a:solidFill>
                  <a:srgbClr val="FF3300"/>
                </a:solidFill>
              </a:rPr>
              <a:t>A,2</a:t>
            </a:r>
            <a:r>
              <a:rPr lang="en-GB" sz="3200" i="1">
                <a:solidFill>
                  <a:srgbClr val="FF3300"/>
                </a:solidFill>
              </a:rPr>
              <a:t>)</a:t>
            </a:r>
            <a:r>
              <a:rPr lang="en-GB" sz="3200" i="1">
                <a:solidFill>
                  <a:schemeClr val="tx1"/>
                </a:solidFill>
              </a:rPr>
              <a:t> </a:t>
            </a:r>
          </a:p>
          <a:p>
            <a:r>
              <a:rPr lang="en-GB" sz="3200">
                <a:solidFill>
                  <a:schemeClr val="tx1"/>
                </a:solidFill>
              </a:rPr>
              <a:t>to get a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bivariate </a:t>
            </a:r>
          </a:p>
          <a:p>
            <a:r>
              <a:rPr lang="en-GB" sz="3200">
                <a:solidFill>
                  <a:schemeClr val="tx1"/>
                </a:solidFill>
              </a:rPr>
              <a:t>transformation of scale distribution</a:t>
            </a:r>
            <a:r>
              <a:rPr lang="en-GB" sz="3200" i="1">
                <a:solidFill>
                  <a:schemeClr val="tx1"/>
                </a:solidFill>
              </a:rPr>
              <a:t> </a:t>
            </a:r>
          </a:p>
          <a:p>
            <a:r>
              <a:rPr lang="en-GB" sz="3200" i="1">
                <a:solidFill>
                  <a:srgbClr val="FF3300"/>
                </a:solidFill>
              </a:rPr>
              <a:t>[with marginals f</a:t>
            </a:r>
            <a:r>
              <a:rPr lang="en-GB" sz="3200" i="1" baseline="-25000">
                <a:solidFill>
                  <a:srgbClr val="FF3300"/>
                </a:solidFill>
              </a:rPr>
              <a:t>S</a:t>
            </a:r>
            <a:r>
              <a:rPr lang="en-GB" sz="3200" i="1">
                <a:solidFill>
                  <a:srgbClr val="FF3300"/>
                </a:solidFill>
              </a:rPr>
              <a:t>]</a:t>
            </a:r>
            <a:endParaRPr lang="en-GB" sz="3200">
              <a:solidFill>
                <a:srgbClr val="FF3300"/>
              </a:solidFill>
            </a:endParaRPr>
          </a:p>
        </p:txBody>
      </p:sp>
      <p:pic>
        <p:nvPicPr>
          <p:cNvPr id="282640" name="Picture 16" descr="r-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4149725"/>
            <a:ext cx="25209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44" name="Text Box 20"/>
          <p:cNvSpPr txBox="1">
            <a:spLocks noChangeArrowheads="1"/>
          </p:cNvSpPr>
          <p:nvPr/>
        </p:nvSpPr>
        <p:spPr bwMode="auto">
          <a:xfrm rot="-1769939">
            <a:off x="582613" y="2894013"/>
            <a:ext cx="7891462" cy="1216025"/>
          </a:xfrm>
          <a:prstGeom prst="rect">
            <a:avLst/>
          </a:prstGeom>
          <a:solidFill>
            <a:srgbClr val="66FF33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This shares its copula with the second </a:t>
            </a:r>
          </a:p>
          <a:p>
            <a:pPr algn="ctr"/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skew-symmetric construction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/>
      <p:bldP spid="198672" grpId="0"/>
      <p:bldP spid="282637" grpId="0" animBg="1"/>
      <p:bldP spid="117768" grpId="0"/>
      <p:bldP spid="2" grpId="0"/>
      <p:bldP spid="2826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1" name="AutoShape 2"/>
          <p:cNvSpPr>
            <a:spLocks noChangeArrowheads="1"/>
          </p:cNvSpPr>
          <p:nvPr/>
        </p:nvSpPr>
        <p:spPr bwMode="auto">
          <a:xfrm>
            <a:off x="468313" y="333375"/>
            <a:ext cx="8424862" cy="1503363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>
                <a:solidFill>
                  <a:schemeClr val="tx1"/>
                </a:solidFill>
                <a:latin typeface="Arial" charset="0"/>
              </a:rPr>
              <a:t>FAMILY 0</a:t>
            </a:r>
          </a:p>
          <a:p>
            <a:pPr algn="ctr"/>
            <a:r>
              <a:rPr lang="en-GB" sz="3600">
                <a:solidFill>
                  <a:srgbClr val="990033"/>
                </a:solidFill>
                <a:latin typeface="Arial" charset="0"/>
              </a:rPr>
              <a:t>Azzalini-Type Skew Symmetric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1692275" y="1989138"/>
            <a:ext cx="61198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chemeClr val="tx1"/>
                </a:solidFill>
                <a:cs typeface="Arial" charset="0"/>
              </a:rPr>
              <a:t>Define the density of </a:t>
            </a:r>
            <a:r>
              <a:rPr lang="en-GB" sz="3600" i="1">
                <a:solidFill>
                  <a:schemeClr val="tx1"/>
                </a:solidFill>
              </a:rPr>
              <a:t>X</a:t>
            </a:r>
            <a:r>
              <a:rPr lang="en-GB" sz="3600" i="1" baseline="-25000">
                <a:solidFill>
                  <a:schemeClr val="tx1"/>
                </a:solidFill>
              </a:rPr>
              <a:t>A</a:t>
            </a:r>
            <a:r>
              <a:rPr lang="en-GB" sz="3600">
                <a:solidFill>
                  <a:schemeClr val="tx1"/>
                </a:solidFill>
              </a:rPr>
              <a:t> to be</a:t>
            </a:r>
          </a:p>
        </p:txBody>
      </p:sp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468313" y="2852738"/>
          <a:ext cx="3492500" cy="630237"/>
        </p:xfrm>
        <a:graphic>
          <a:graphicData uri="http://schemas.openxmlformats.org/presentationml/2006/ole">
            <p:oleObj spid="_x0000_s290820" name="Equation" r:id="rId4" imgW="1193760" imgH="215640" progId="Equation.3">
              <p:embed/>
            </p:oleObj>
          </a:graphicData>
        </a:graphic>
      </p:graphicFrame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651500" y="2852738"/>
            <a:ext cx="3143250" cy="604837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i="1">
                <a:solidFill>
                  <a:srgbClr val="FF3300"/>
                </a:solidFill>
                <a:latin typeface="Arial" charset="0"/>
              </a:rPr>
              <a:t>w(x) + w(-x) = 1</a:t>
            </a:r>
            <a:r>
              <a:rPr lang="en-GB" sz="3200">
                <a:solidFill>
                  <a:srgbClr val="FF3300"/>
                </a:solidFill>
                <a:latin typeface="Arial" charset="0"/>
              </a:rPr>
              <a:t> 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419225" y="3767138"/>
            <a:ext cx="6383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8000"/>
                </a:solidFill>
                <a:latin typeface="Arial" charset="0"/>
              </a:rPr>
              <a:t>(Wang, Boyer &amp; Genton, 2004, </a:t>
            </a:r>
            <a:r>
              <a:rPr lang="en-GB" sz="2400" i="1">
                <a:solidFill>
                  <a:srgbClr val="008000"/>
                </a:solidFill>
                <a:latin typeface="Arial" charset="0"/>
              </a:rPr>
              <a:t>Statist. Sinica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)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0" y="4868863"/>
            <a:ext cx="9324975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chemeClr val="tx1"/>
                </a:solidFill>
                <a:cs typeface="Arial" charset="0"/>
              </a:rPr>
              <a:t>The most familiar special cases take 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w(x) = F(</a:t>
            </a:r>
            <a:r>
              <a:rPr lang="el-GR" sz="3200" i="1">
                <a:solidFill>
                  <a:schemeClr val="tx1"/>
                </a:solidFill>
                <a:cs typeface="Arial" charset="0"/>
              </a:rPr>
              <a:t>α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x)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 to be the cdf of a (scaled) symmetric distribution 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 rot="10800000" flipV="1">
            <a:off x="827088" y="6092825"/>
            <a:ext cx="778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>
                <a:solidFill>
                  <a:srgbClr val="008000"/>
                </a:solidFill>
                <a:latin typeface="Arial" charset="0"/>
              </a:rPr>
              <a:t>(Azzalini, 1985, </a:t>
            </a:r>
            <a:r>
              <a:rPr lang="en-GB" sz="2400" i="1">
                <a:solidFill>
                  <a:srgbClr val="008000"/>
                </a:solidFill>
                <a:latin typeface="Arial" charset="0"/>
              </a:rPr>
              <a:t>Scand. J.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GB" sz="2400" i="1">
                <a:solidFill>
                  <a:srgbClr val="008000"/>
                </a:solidFill>
                <a:latin typeface="Arial" charset="0"/>
              </a:rPr>
              <a:t>Statist.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)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4140200" y="2852738"/>
            <a:ext cx="13636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solidFill>
                  <a:schemeClr val="tx1"/>
                </a:solidFill>
              </a:rPr>
              <a:t>where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/>
      <p:bldP spid="2" grpId="0" animBg="1"/>
      <p:bldP spid="109574" grpId="0"/>
      <p:bldP spid="109575" grpId="0"/>
      <p:bldP spid="109576" grpId="0"/>
      <p:bldP spid="1095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51" name="AutoShape 2"/>
          <p:cNvSpPr>
            <a:spLocks noChangeArrowheads="1"/>
          </p:cNvSpPr>
          <p:nvPr/>
        </p:nvSpPr>
        <p:spPr bwMode="auto">
          <a:xfrm>
            <a:off x="827088" y="0"/>
            <a:ext cx="7416800" cy="1484313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200">
                <a:solidFill>
                  <a:srgbClr val="990033"/>
                </a:solidFill>
                <a:latin typeface="Arial" charset="0"/>
              </a:rPr>
              <a:t>Probability Integral Transformation of </a:t>
            </a:r>
          </a:p>
          <a:p>
            <a:pPr algn="ctr"/>
            <a:r>
              <a:rPr lang="en-GB" sz="3200">
                <a:solidFill>
                  <a:srgbClr val="990033"/>
                </a:solidFill>
                <a:latin typeface="Arial" charset="0"/>
              </a:rPr>
              <a:t>Random Variable on (0,1)</a:t>
            </a:r>
          </a:p>
        </p:txBody>
      </p:sp>
      <p:sp>
        <p:nvSpPr>
          <p:cNvPr id="343052" name="Text Box 15"/>
          <p:cNvSpPr txBox="1">
            <a:spLocks noChangeArrowheads="1"/>
          </p:cNvSpPr>
          <p:nvPr/>
        </p:nvSpPr>
        <p:spPr bwMode="auto">
          <a:xfrm>
            <a:off x="179388" y="1628775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1-d: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003800" y="1628775"/>
            <a:ext cx="3457575" cy="977900"/>
          </a:xfrm>
          <a:prstGeom prst="rect">
            <a:avLst/>
          </a:prstGeom>
          <a:solidFill>
            <a:srgbClr val="FFFF66"/>
          </a:solidFill>
          <a:ln w="31750" algn="ctr">
            <a:solidFill>
              <a:srgbClr val="96969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i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U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= </a:t>
            </a:r>
            <a:r>
              <a:rPr lang="en-GB" i="1">
                <a:solidFill>
                  <a:schemeClr val="tx1"/>
                </a:solidFill>
              </a:rPr>
              <a:t>G</a:t>
            </a:r>
            <a:r>
              <a:rPr lang="en-GB" i="1" baseline="30000">
                <a:solidFill>
                  <a:schemeClr val="tx1"/>
                </a:solidFill>
              </a:rPr>
              <a:t>-1</a:t>
            </a:r>
            <a:r>
              <a:rPr lang="en-GB" i="1">
                <a:solidFill>
                  <a:schemeClr val="tx1"/>
                </a:solidFill>
              </a:rPr>
              <a:t>(U)</a:t>
            </a:r>
            <a:r>
              <a:rPr lang="en-GB"/>
              <a:t> </a:t>
            </a:r>
          </a:p>
          <a:p>
            <a:pPr>
              <a:defRPr/>
            </a:pPr>
            <a:r>
              <a:rPr lang="en-GB">
                <a:solidFill>
                  <a:schemeClr val="tx1"/>
                </a:solidFill>
              </a:rPr>
              <a:t>where </a:t>
            </a:r>
            <a:r>
              <a:rPr lang="en-GB" i="1">
                <a:solidFill>
                  <a:schemeClr val="tx1"/>
                </a:solidFill>
              </a:rPr>
              <a:t>U </a:t>
            </a:r>
            <a:r>
              <a:rPr lang="en-GB">
                <a:solidFill>
                  <a:schemeClr val="tx1"/>
                </a:solidFill>
              </a:rPr>
              <a:t>~</a:t>
            </a:r>
            <a:r>
              <a:rPr lang="en-GB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i="1">
                <a:solidFill>
                  <a:schemeClr val="tx1"/>
                </a:solidFill>
              </a:rPr>
              <a:t>b</a:t>
            </a:r>
            <a:r>
              <a:rPr lang="en-GB"/>
              <a:t> </a:t>
            </a:r>
            <a:r>
              <a:rPr lang="en-GB">
                <a:solidFill>
                  <a:schemeClr val="tx1"/>
                </a:solidFill>
                <a:cs typeface="Arial" charset="0"/>
              </a:rPr>
              <a:t>on (0,1)</a:t>
            </a:r>
            <a:r>
              <a:rPr lang="en-GB" i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79388" y="2852738"/>
            <a:ext cx="91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/>
              <a:t>2-d: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68313" y="5013325"/>
            <a:ext cx="7993062" cy="15636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i="1">
                <a:solidFill>
                  <a:schemeClr val="hlink"/>
                </a:solidFill>
              </a:rPr>
              <a:t>Where does b</a:t>
            </a:r>
            <a:r>
              <a:rPr lang="en-GB" sz="3200" i="1" baseline="-25000">
                <a:solidFill>
                  <a:schemeClr val="hlink"/>
                </a:solidFill>
              </a:rPr>
              <a:t>2</a:t>
            </a:r>
            <a:r>
              <a:rPr lang="en-GB" sz="3200" i="1">
                <a:solidFill>
                  <a:schemeClr val="hlink"/>
                </a:solidFill>
              </a:rPr>
              <a:t> come from? Sometimes there are reasonably “natural” constructs (e.g bivariate beta distributions) …</a:t>
            </a:r>
          </a:p>
        </p:txBody>
      </p:sp>
      <p:graphicFrame>
        <p:nvGraphicFramePr>
          <p:cNvPr id="115716" name="Object 10"/>
          <p:cNvGraphicFramePr>
            <a:graphicFrameLocks noChangeAspect="1"/>
          </p:cNvGraphicFramePr>
          <p:nvPr/>
        </p:nvGraphicFramePr>
        <p:xfrm>
          <a:off x="1258888" y="1700213"/>
          <a:ext cx="3024187" cy="528637"/>
        </p:xfrm>
        <a:graphic>
          <a:graphicData uri="http://schemas.openxmlformats.org/presentationml/2006/ole">
            <p:oleObj spid="_x0000_s343050" name="Equation" r:id="rId4" imgW="1307880" imgH="228600" progId="Equation.3">
              <p:embed/>
            </p:oleObj>
          </a:graphicData>
        </a:graphic>
      </p:graphicFrame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1331913" y="2924175"/>
            <a:ext cx="6913562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Let </a:t>
            </a:r>
            <a:r>
              <a:rPr lang="en-GB" sz="3200" i="1">
                <a:solidFill>
                  <a:schemeClr val="tx1"/>
                </a:solidFill>
              </a:rPr>
              <a:t>U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 U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  <a:latin typeface="Arial" charset="0"/>
              </a:rPr>
              <a:t>~</a:t>
            </a:r>
            <a:r>
              <a:rPr lang="en-GB" sz="3200" i="1">
                <a:solidFill>
                  <a:schemeClr val="tx1"/>
                </a:solidFill>
              </a:rPr>
              <a:t> b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(z</a:t>
            </a:r>
            <a:r>
              <a:rPr lang="en-GB" sz="3200" i="1" baseline="-25000">
                <a:solidFill>
                  <a:schemeClr val="tx1"/>
                </a:solidFill>
              </a:rPr>
              <a:t>1</a:t>
            </a:r>
            <a:r>
              <a:rPr lang="en-GB" sz="3200" i="1">
                <a:solidFill>
                  <a:schemeClr val="tx1"/>
                </a:solidFill>
              </a:rPr>
              <a:t>,z</a:t>
            </a:r>
            <a:r>
              <a:rPr lang="en-GB" sz="3200" i="1" baseline="-25000">
                <a:solidFill>
                  <a:schemeClr val="tx1"/>
                </a:solidFill>
              </a:rPr>
              <a:t>2</a:t>
            </a:r>
            <a:r>
              <a:rPr lang="en-GB" sz="3200" i="1">
                <a:solidFill>
                  <a:schemeClr val="tx1"/>
                </a:solidFill>
              </a:rPr>
              <a:t>)  [with marginals b]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11188" y="3644900"/>
            <a:ext cx="7777162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Then set </a:t>
            </a:r>
            <a:r>
              <a:rPr lang="en-GB" sz="3200" i="1">
                <a:solidFill>
                  <a:srgbClr val="FF3300"/>
                </a:solidFill>
              </a:rPr>
              <a:t>X</a:t>
            </a:r>
            <a:r>
              <a:rPr lang="en-GB" sz="3200" i="1" baseline="-25000">
                <a:solidFill>
                  <a:srgbClr val="FF3300"/>
                </a:solidFill>
              </a:rPr>
              <a:t>U,1 </a:t>
            </a:r>
            <a:r>
              <a:rPr lang="en-GB" sz="3200" i="1">
                <a:solidFill>
                  <a:srgbClr val="FF3300"/>
                </a:solidFill>
              </a:rPr>
              <a:t>= G</a:t>
            </a:r>
            <a:r>
              <a:rPr lang="en-GB" sz="3200" i="1" baseline="30000">
                <a:solidFill>
                  <a:srgbClr val="FF3300"/>
                </a:solidFill>
              </a:rPr>
              <a:t>-1</a:t>
            </a:r>
            <a:r>
              <a:rPr lang="en-GB" sz="3200" i="1">
                <a:solidFill>
                  <a:srgbClr val="FF3300"/>
                </a:solidFill>
              </a:rPr>
              <a:t>(U</a:t>
            </a:r>
            <a:r>
              <a:rPr lang="en-GB" sz="3200" i="1" baseline="-25000">
                <a:solidFill>
                  <a:srgbClr val="FF3300"/>
                </a:solidFill>
              </a:rPr>
              <a:t>1</a:t>
            </a:r>
            <a:r>
              <a:rPr lang="en-GB" sz="3200" i="1">
                <a:solidFill>
                  <a:srgbClr val="FF3300"/>
                </a:solidFill>
              </a:rPr>
              <a:t>), X</a:t>
            </a:r>
            <a:r>
              <a:rPr lang="en-GB" sz="3200" i="1" baseline="-25000">
                <a:solidFill>
                  <a:srgbClr val="FF3300"/>
                </a:solidFill>
              </a:rPr>
              <a:t>U,2 </a:t>
            </a:r>
            <a:r>
              <a:rPr lang="en-GB" sz="3200" i="1">
                <a:solidFill>
                  <a:srgbClr val="FF3300"/>
                </a:solidFill>
              </a:rPr>
              <a:t>= G</a:t>
            </a:r>
            <a:r>
              <a:rPr lang="en-GB" sz="3200" i="1" baseline="30000">
                <a:solidFill>
                  <a:srgbClr val="FF3300"/>
                </a:solidFill>
              </a:rPr>
              <a:t>-1</a:t>
            </a:r>
            <a:r>
              <a:rPr lang="en-GB" sz="3200" i="1">
                <a:solidFill>
                  <a:srgbClr val="FF3300"/>
                </a:solidFill>
              </a:rPr>
              <a:t>(Z</a:t>
            </a:r>
            <a:r>
              <a:rPr lang="en-GB" sz="3200" i="1" baseline="-25000">
                <a:solidFill>
                  <a:srgbClr val="FF3300"/>
                </a:solidFill>
              </a:rPr>
              <a:t>2</a:t>
            </a:r>
            <a:r>
              <a:rPr lang="en-GB" sz="3200" i="1">
                <a:solidFill>
                  <a:srgbClr val="FF3300"/>
                </a:solidFill>
              </a:rPr>
              <a:t>)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to get a</a:t>
            </a:r>
            <a:r>
              <a:rPr lang="en-GB" sz="3200" i="1">
                <a:solidFill>
                  <a:schemeClr val="tx1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bivariate version </a:t>
            </a:r>
            <a:r>
              <a:rPr lang="en-GB" sz="3200" i="1">
                <a:solidFill>
                  <a:srgbClr val="FF3300"/>
                </a:solidFill>
              </a:rPr>
              <a:t>[with marginals f</a:t>
            </a:r>
            <a:r>
              <a:rPr lang="en-GB" sz="3200" i="1" baseline="-25000">
                <a:solidFill>
                  <a:srgbClr val="FF3300"/>
                </a:solidFill>
              </a:rPr>
              <a:t>U</a:t>
            </a:r>
            <a:r>
              <a:rPr lang="en-GB" sz="3200" i="1">
                <a:solidFill>
                  <a:srgbClr val="FF3300"/>
                </a:solidFill>
              </a:rPr>
              <a:t>]</a:t>
            </a:r>
            <a:endParaRPr lang="en-GB" sz="3200">
              <a:solidFill>
                <a:srgbClr val="FF3300"/>
              </a:solidFill>
            </a:endParaRPr>
          </a:p>
        </p:txBody>
      </p:sp>
      <p:sp>
        <p:nvSpPr>
          <p:cNvPr id="343053" name="Text Box 13"/>
          <p:cNvSpPr txBox="1">
            <a:spLocks noChangeArrowheads="1"/>
          </p:cNvSpPr>
          <p:nvPr/>
        </p:nvSpPr>
        <p:spPr bwMode="auto">
          <a:xfrm>
            <a:off x="1547813" y="5229225"/>
            <a:ext cx="5840412" cy="1216025"/>
          </a:xfrm>
          <a:prstGeom prst="rect">
            <a:avLst/>
          </a:prstGeom>
          <a:solidFill>
            <a:srgbClr val="66FF33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… but often it comes down </a:t>
            </a:r>
          </a:p>
          <a:p>
            <a:pPr algn="ctr"/>
            <a:r>
              <a:rPr lang="en-GB" sz="3600">
                <a:solidFill>
                  <a:schemeClr val="tx1"/>
                </a:solidFill>
                <a:latin typeface="Bauhaus 93" pitchFamily="82" charset="0"/>
              </a:rPr>
              <a:t>to choosing its copula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2" grpId="0"/>
      <p:bldP spid="4" grpId="0" animBg="1"/>
      <p:bldP spid="117768" grpId="0"/>
      <p:bldP spid="2" grpId="0"/>
      <p:bldP spid="34305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AutoShape 4"/>
          <p:cNvSpPr>
            <a:spLocks noChangeArrowheads="1"/>
          </p:cNvSpPr>
          <p:nvPr/>
        </p:nvSpPr>
        <p:spPr bwMode="auto">
          <a:xfrm>
            <a:off x="3419475" y="765175"/>
            <a:ext cx="2376488" cy="2303463"/>
          </a:xfrm>
          <a:prstGeom prst="flowChartAlternateProcess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charset="0"/>
              </a:rPr>
              <a:t>FAMILY 1</a:t>
            </a:r>
          </a:p>
          <a:p>
            <a:pPr algn="ctr"/>
            <a:endParaRPr lang="en-GB" sz="24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Transformation of</a:t>
            </a: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Random Variable</a:t>
            </a:r>
          </a:p>
        </p:txBody>
      </p:sp>
      <p:sp>
        <p:nvSpPr>
          <p:cNvPr id="292866" name="AutoShape 6"/>
          <p:cNvSpPr>
            <a:spLocks noChangeArrowheads="1"/>
          </p:cNvSpPr>
          <p:nvPr/>
        </p:nvSpPr>
        <p:spPr bwMode="auto">
          <a:xfrm>
            <a:off x="468313" y="765175"/>
            <a:ext cx="2376487" cy="2303463"/>
          </a:xfrm>
          <a:prstGeom prst="flowChartAlternateProcess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charset="0"/>
              </a:rPr>
              <a:t>FAMILY 0</a:t>
            </a:r>
          </a:p>
          <a:p>
            <a:pPr algn="ctr"/>
            <a:endParaRPr lang="en-GB" sz="24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Azzalini-Type</a:t>
            </a: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Skew-Symmetric</a:t>
            </a:r>
          </a:p>
        </p:txBody>
      </p:sp>
      <p:sp>
        <p:nvSpPr>
          <p:cNvPr id="292867" name="AutoShape 5"/>
          <p:cNvSpPr>
            <a:spLocks noChangeArrowheads="1"/>
          </p:cNvSpPr>
          <p:nvPr/>
        </p:nvSpPr>
        <p:spPr bwMode="auto">
          <a:xfrm>
            <a:off x="6300788" y="765175"/>
            <a:ext cx="2376487" cy="2303463"/>
          </a:xfrm>
          <a:prstGeom prst="flowChartAlternateProcess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charset="0"/>
              </a:rPr>
              <a:t>FAMILY 2</a:t>
            </a:r>
          </a:p>
          <a:p>
            <a:pPr algn="ctr"/>
            <a:endParaRPr lang="en-GB" sz="24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Transformation of</a:t>
            </a: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Scale</a:t>
            </a:r>
          </a:p>
        </p:txBody>
      </p:sp>
      <p:sp>
        <p:nvSpPr>
          <p:cNvPr id="292868" name="AutoShape 5"/>
          <p:cNvSpPr>
            <a:spLocks noChangeArrowheads="1"/>
          </p:cNvSpPr>
          <p:nvPr/>
        </p:nvSpPr>
        <p:spPr bwMode="auto">
          <a:xfrm>
            <a:off x="5364163" y="4365625"/>
            <a:ext cx="2376487" cy="1584325"/>
          </a:xfrm>
          <a:prstGeom prst="flowChartAlternateProcess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" charset="0"/>
              </a:rPr>
              <a:t>SUBFAMILY OF </a:t>
            </a:r>
          </a:p>
          <a:p>
            <a:pPr algn="ctr"/>
            <a:r>
              <a:rPr lang="en-GB" sz="2000">
                <a:solidFill>
                  <a:schemeClr val="tx1"/>
                </a:solidFill>
                <a:latin typeface="Arial" charset="0"/>
              </a:rPr>
              <a:t>FAMILY 2</a:t>
            </a:r>
          </a:p>
          <a:p>
            <a:pPr algn="ctr"/>
            <a:endParaRPr lang="en-GB" sz="20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Two-Piece Scale</a:t>
            </a:r>
          </a:p>
        </p:txBody>
      </p:sp>
      <p:sp>
        <p:nvSpPr>
          <p:cNvPr id="292869" name="AutoShape 4"/>
          <p:cNvSpPr>
            <a:spLocks noChangeArrowheads="1"/>
          </p:cNvSpPr>
          <p:nvPr/>
        </p:nvSpPr>
        <p:spPr bwMode="auto">
          <a:xfrm>
            <a:off x="1692275" y="4005263"/>
            <a:ext cx="2376488" cy="2303462"/>
          </a:xfrm>
          <a:prstGeom prst="flowChartAlternateProcess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charset="0"/>
              </a:rPr>
              <a:t>FAMILY 3</a:t>
            </a:r>
          </a:p>
          <a:p>
            <a:pPr algn="ctr"/>
            <a:endParaRPr lang="en-GB" sz="24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100">
                <a:solidFill>
                  <a:srgbClr val="990033"/>
                </a:solidFill>
                <a:latin typeface="Arial" charset="0"/>
              </a:rPr>
              <a:t>Probability Integral </a:t>
            </a:r>
          </a:p>
          <a:p>
            <a:pPr algn="ctr"/>
            <a:r>
              <a:rPr lang="en-GB" sz="2100">
                <a:solidFill>
                  <a:srgbClr val="990033"/>
                </a:solidFill>
                <a:latin typeface="Arial" charset="0"/>
              </a:rPr>
              <a:t>Transformation of </a:t>
            </a:r>
          </a:p>
          <a:p>
            <a:pPr algn="ctr"/>
            <a:r>
              <a:rPr lang="en-GB" sz="2100">
                <a:solidFill>
                  <a:srgbClr val="990033"/>
                </a:solidFill>
                <a:latin typeface="Arial" charset="0"/>
              </a:rPr>
              <a:t>Random Variable </a:t>
            </a:r>
          </a:p>
          <a:p>
            <a:pPr algn="ctr"/>
            <a:r>
              <a:rPr lang="en-GB" sz="2100">
                <a:solidFill>
                  <a:srgbClr val="990033"/>
                </a:solidFill>
                <a:latin typeface="Arial" charset="0"/>
              </a:rPr>
              <a:t>on [0,1</a:t>
            </a:r>
            <a:r>
              <a:rPr lang="en-GB" sz="2100">
                <a:solidFill>
                  <a:srgbClr val="990033"/>
                </a:solidFill>
              </a:rPr>
              <a:t>]</a:t>
            </a:r>
          </a:p>
        </p:txBody>
      </p:sp>
      <p:sp>
        <p:nvSpPr>
          <p:cNvPr id="292870" name="Line 17"/>
          <p:cNvSpPr>
            <a:spLocks noChangeShapeType="1"/>
          </p:cNvSpPr>
          <p:nvPr/>
        </p:nvSpPr>
        <p:spPr bwMode="auto">
          <a:xfrm flipH="1">
            <a:off x="6516688" y="3068638"/>
            <a:ext cx="935037" cy="1296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5" grpId="0" animBg="1"/>
      <p:bldP spid="292866" grpId="0" animBg="1"/>
      <p:bldP spid="292867" grpId="0" animBg="1"/>
      <p:bldP spid="292868" grpId="0" animBg="1"/>
      <p:bldP spid="292869" grpId="0" animBg="1"/>
      <p:bldP spid="2928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935038"/>
          </a:xfrm>
          <a:ln w="25400">
            <a:solidFill>
              <a:srgbClr val="FF0000"/>
            </a:solidFill>
          </a:ln>
        </p:spPr>
        <p:txBody>
          <a:bodyPr/>
          <a:lstStyle/>
          <a:p>
            <a:r>
              <a:rPr lang="en-GB" smtClean="0"/>
              <a:t>Structure of Remainder of Talk</a:t>
            </a:r>
          </a:p>
        </p:txBody>
      </p:sp>
      <p:sp>
        <p:nvSpPr>
          <p:cNvPr id="315395" name="Rectangle 3"/>
          <p:cNvSpPr>
            <a:spLocks noGrp="1"/>
          </p:cNvSpPr>
          <p:nvPr>
            <p:ph type="body" idx="1"/>
          </p:nvPr>
        </p:nvSpPr>
        <p:spPr>
          <a:xfrm>
            <a:off x="539750" y="2636838"/>
            <a:ext cx="8135938" cy="2951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mtClean="0">
                <a:solidFill>
                  <a:schemeClr val="hlink"/>
                </a:solidFill>
              </a:rPr>
              <a:t>a brief look at each family of distributions in turn, and their main interconnections;</a:t>
            </a:r>
          </a:p>
          <a:p>
            <a:pPr>
              <a:lnSpc>
                <a:spcPct val="90000"/>
              </a:lnSpc>
            </a:pPr>
            <a:r>
              <a:rPr lang="en-GB" smtClean="0">
                <a:solidFill>
                  <a:srgbClr val="FF9900"/>
                </a:solidFill>
              </a:rPr>
              <a:t>some comparisons between them;</a:t>
            </a:r>
          </a:p>
          <a:p>
            <a:pPr>
              <a:lnSpc>
                <a:spcPct val="90000"/>
              </a:lnSpc>
            </a:pPr>
            <a:r>
              <a:rPr lang="en-GB" smtClean="0">
                <a:solidFill>
                  <a:srgbClr val="00CC00"/>
                </a:solidFill>
              </a:rPr>
              <a:t>open problems and challenges: brief thoughts about bi- and multi-variate extensions, including copulas.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AutoShape 2"/>
          <p:cNvSpPr>
            <a:spLocks noChangeArrowheads="1"/>
          </p:cNvSpPr>
          <p:nvPr/>
        </p:nvSpPr>
        <p:spPr bwMode="auto">
          <a:xfrm>
            <a:off x="468313" y="333375"/>
            <a:ext cx="8424862" cy="1503363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>
                <a:solidFill>
                  <a:schemeClr val="tx1"/>
                </a:solidFill>
                <a:latin typeface="Arial" charset="0"/>
              </a:rPr>
              <a:t>FAMILY 1</a:t>
            </a:r>
          </a:p>
          <a:p>
            <a:pPr algn="ctr"/>
            <a:r>
              <a:rPr lang="en-GB" sz="3600">
                <a:solidFill>
                  <a:srgbClr val="990033"/>
                </a:solidFill>
                <a:latin typeface="Arial" charset="0"/>
              </a:rPr>
              <a:t>Transformation of Random Variable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395288" y="2349500"/>
            <a:ext cx="8443912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chemeClr val="tx1"/>
                </a:solidFill>
              </a:rPr>
              <a:t>Let </a:t>
            </a:r>
            <a:r>
              <a:rPr lang="en-GB" sz="3600" i="1">
                <a:solidFill>
                  <a:srgbClr val="FF3300"/>
                </a:solidFill>
              </a:rPr>
              <a:t>W</a:t>
            </a:r>
            <a:r>
              <a:rPr lang="en-GB" sz="3600">
                <a:solidFill>
                  <a:schemeClr val="tx1"/>
                </a:solidFill>
              </a:rPr>
              <a:t>: </a:t>
            </a:r>
            <a:r>
              <a:rPr lang="en-US" sz="3600">
                <a:solidFill>
                  <a:schemeClr val="tx1"/>
                </a:solidFill>
                <a:cs typeface="Arial" charset="0"/>
              </a:rPr>
              <a:t>R</a:t>
            </a:r>
            <a:r>
              <a:rPr lang="en-GB" sz="3600">
                <a:solidFill>
                  <a:schemeClr val="tx1"/>
                </a:solidFill>
              </a:rPr>
              <a:t> 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→ </a:t>
            </a:r>
            <a:r>
              <a:rPr lang="en-US" sz="3600">
                <a:solidFill>
                  <a:schemeClr val="tx1"/>
                </a:solidFill>
                <a:cs typeface="Arial" charset="0"/>
              </a:rPr>
              <a:t>R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 be an invertible </a:t>
            </a:r>
            <a:r>
              <a:rPr lang="en-GB" sz="3600">
                <a:solidFill>
                  <a:schemeClr val="tx1"/>
                </a:solidFill>
              </a:rPr>
              <a:t>increasing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 function. If 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Z </a:t>
            </a:r>
            <a:r>
              <a:rPr lang="en-GB" sz="3600" i="1">
                <a:solidFill>
                  <a:schemeClr val="tx1"/>
                </a:solidFill>
                <a:latin typeface="Arial" charset="0"/>
                <a:cs typeface="Arial" charset="0"/>
              </a:rPr>
              <a:t>~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 g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, then define 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X</a:t>
            </a:r>
            <a:r>
              <a:rPr lang="en-GB" sz="3600" i="1" baseline="-25000">
                <a:solidFill>
                  <a:schemeClr val="tx1"/>
                </a:solidFill>
                <a:cs typeface="Arial" charset="0"/>
              </a:rPr>
              <a:t>R</a:t>
            </a:r>
            <a:r>
              <a:rPr lang="en-GB" sz="3600" i="1">
                <a:solidFill>
                  <a:schemeClr val="tx1"/>
                </a:solidFill>
                <a:cs typeface="Arial" charset="0"/>
              </a:rPr>
              <a:t> = W(Z).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 The density of the distribution of </a:t>
            </a:r>
            <a:r>
              <a:rPr lang="en-GB" sz="3600" i="1">
                <a:solidFill>
                  <a:schemeClr val="tx1"/>
                </a:solidFill>
              </a:rPr>
              <a:t>X</a:t>
            </a:r>
            <a:r>
              <a:rPr lang="en-GB" sz="3600" i="1" baseline="-25000">
                <a:solidFill>
                  <a:schemeClr val="tx1"/>
                </a:solidFill>
              </a:rPr>
              <a:t>R</a:t>
            </a:r>
            <a:r>
              <a:rPr lang="en-GB" sz="3600">
                <a:solidFill>
                  <a:schemeClr val="tx1"/>
                </a:solidFill>
              </a:rPr>
              <a:t> is</a:t>
            </a:r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>
            <p:ph/>
          </p:nvPr>
        </p:nvGraphicFramePr>
        <p:xfrm>
          <a:off x="2627313" y="4365625"/>
          <a:ext cx="3529012" cy="1300163"/>
        </p:xfrm>
        <a:graphic>
          <a:graphicData uri="http://schemas.openxmlformats.org/presentationml/2006/ole">
            <p:oleObj spid="_x0000_s103428" name="Equation" r:id="rId4" imgW="1206360" imgH="444240" progId="Equation.3">
              <p:embed/>
            </p:oleObj>
          </a:graphicData>
        </a:graphic>
      </p:graphicFrame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8313" y="5876925"/>
            <a:ext cx="28384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solidFill>
                  <a:schemeClr val="tx1"/>
                </a:solidFill>
              </a:rPr>
              <a:t>where </a:t>
            </a:r>
            <a:r>
              <a:rPr lang="en-GB" sz="3600" i="1">
                <a:solidFill>
                  <a:srgbClr val="FF3300"/>
                </a:solidFill>
              </a:rPr>
              <a:t>w = W</a:t>
            </a:r>
            <a:r>
              <a:rPr lang="en-GB" sz="3600" i="1">
                <a:solidFill>
                  <a:srgbClr val="FF3300"/>
                </a:solidFill>
                <a:cs typeface="Arial" charset="0"/>
              </a:rPr>
              <a:t>'</a:t>
            </a:r>
            <a:r>
              <a:rPr lang="en-GB" sz="3600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9" name="Text Box 2"/>
          <p:cNvSpPr txBox="1">
            <a:spLocks noChangeArrowheads="1"/>
          </p:cNvSpPr>
          <p:nvPr/>
        </p:nvSpPr>
        <p:spPr bwMode="auto">
          <a:xfrm>
            <a:off x="179388" y="404813"/>
            <a:ext cx="88201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A particular favourite of mine is a flexible and </a:t>
            </a:r>
          </a:p>
          <a:p>
            <a:r>
              <a:rPr lang="en-GB" sz="3200">
                <a:solidFill>
                  <a:schemeClr val="tx1"/>
                </a:solidFill>
              </a:rPr>
              <a:t>tractable two-parameter transformation that I call the </a:t>
            </a:r>
            <a:r>
              <a:rPr lang="en-GB" sz="3200"/>
              <a:t>sinh-arcsinh transformation: </a:t>
            </a:r>
            <a:endParaRPr lang="en-US" sz="3200"/>
          </a:p>
        </p:txBody>
      </p:sp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005263"/>
            <a:ext cx="4464050" cy="270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2997200"/>
            <a:ext cx="4464050" cy="2665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6877050" y="3789363"/>
            <a:ext cx="150336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000" i="1">
                <a:latin typeface="Arial" charset="0"/>
              </a:rPr>
              <a:t>b=1</a:t>
            </a:r>
          </a:p>
          <a:p>
            <a:pPr algn="ctr">
              <a:spcBef>
                <a:spcPct val="20000"/>
              </a:spcBef>
            </a:pPr>
            <a:r>
              <a:rPr lang="en-GB" sz="2000" i="1">
                <a:latin typeface="Arial" charset="0"/>
              </a:rPr>
              <a:t>a&gt;0</a:t>
            </a:r>
            <a:r>
              <a:rPr lang="en-GB" sz="2000">
                <a:latin typeface="Arial" charset="0"/>
              </a:rPr>
              <a:t> varying</a:t>
            </a:r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395288" y="4797425"/>
            <a:ext cx="15033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2000" i="1">
                <a:solidFill>
                  <a:srgbClr val="CC0066"/>
                </a:solidFill>
                <a:latin typeface="Arial" charset="0"/>
              </a:rPr>
              <a:t>a=0</a:t>
            </a:r>
          </a:p>
          <a:p>
            <a:pPr algn="ctr">
              <a:spcBef>
                <a:spcPct val="20000"/>
              </a:spcBef>
            </a:pPr>
            <a:r>
              <a:rPr lang="en-GB" sz="2000" i="1">
                <a:solidFill>
                  <a:srgbClr val="CC0066"/>
                </a:solidFill>
                <a:latin typeface="Arial" charset="0"/>
              </a:rPr>
              <a:t>b&gt;0</a:t>
            </a:r>
            <a:r>
              <a:rPr lang="en-GB" sz="2000">
                <a:solidFill>
                  <a:srgbClr val="CC0066"/>
                </a:solidFill>
                <a:latin typeface="Arial" charset="0"/>
              </a:rPr>
              <a:t> varying</a:t>
            </a:r>
          </a:p>
        </p:txBody>
      </p:sp>
      <p:graphicFrame>
        <p:nvGraphicFramePr>
          <p:cNvPr id="105488" name="Object 16"/>
          <p:cNvGraphicFramePr>
            <a:graphicFrameLocks noChangeAspect="1"/>
          </p:cNvGraphicFramePr>
          <p:nvPr/>
        </p:nvGraphicFramePr>
        <p:xfrm>
          <a:off x="1835150" y="2133600"/>
          <a:ext cx="4897438" cy="576263"/>
        </p:xfrm>
        <a:graphic>
          <a:graphicData uri="http://schemas.openxmlformats.org/presentationml/2006/ole">
            <p:oleObj spid="_x0000_s105488" name="Equation" r:id="rId6" imgW="1777680" imgH="228600" progId="Equation.3">
              <p:embed/>
            </p:oleObj>
          </a:graphicData>
        </a:graphic>
      </p:graphicFrame>
      <p:sp>
        <p:nvSpPr>
          <p:cNvPr id="105494" name="Text Box 17"/>
          <p:cNvSpPr txBox="1">
            <a:spLocks noChangeArrowheads="1"/>
          </p:cNvSpPr>
          <p:nvPr/>
        </p:nvSpPr>
        <p:spPr bwMode="auto">
          <a:xfrm>
            <a:off x="1692275" y="2852738"/>
            <a:ext cx="509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8000"/>
                </a:solidFill>
                <a:latin typeface="Arial" charset="0"/>
              </a:rPr>
              <a:t>(Jones &amp; Pewsey, 2009, </a:t>
            </a:r>
            <a:r>
              <a:rPr lang="en-GB" sz="2400" i="1">
                <a:solidFill>
                  <a:srgbClr val="008000"/>
                </a:solidFill>
                <a:latin typeface="Arial" charset="0"/>
              </a:rPr>
              <a:t>Biometrika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)</a:t>
            </a: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179388" y="3933825"/>
            <a:ext cx="4895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Here, </a:t>
            </a:r>
            <a:r>
              <a:rPr lang="en-GB" sz="3200" i="1"/>
              <a:t>a</a:t>
            </a:r>
            <a:r>
              <a:rPr lang="en-GB" sz="3200"/>
              <a:t> </a:t>
            </a:r>
            <a:r>
              <a:rPr lang="en-GB" sz="3200">
                <a:solidFill>
                  <a:schemeClr val="tx1"/>
                </a:solidFill>
              </a:rPr>
              <a:t>controls</a:t>
            </a:r>
            <a:r>
              <a:rPr lang="en-GB" sz="3200"/>
              <a:t> skewness </a:t>
            </a:r>
            <a:r>
              <a:rPr lang="en-GB" sz="3200">
                <a:solidFill>
                  <a:schemeClr val="tx1"/>
                </a:solidFill>
              </a:rPr>
              <a:t>… </a:t>
            </a:r>
            <a:endParaRPr lang="en-GB" sz="3200">
              <a:solidFill>
                <a:srgbClr val="CC0066"/>
              </a:solidFill>
            </a:endParaRPr>
          </a:p>
        </p:txBody>
      </p: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3924300" y="5876925"/>
            <a:ext cx="5219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… and </a:t>
            </a:r>
            <a:r>
              <a:rPr lang="en-GB" sz="3200" i="1">
                <a:solidFill>
                  <a:srgbClr val="CC0066"/>
                </a:solidFill>
              </a:rPr>
              <a:t>b&gt;0</a:t>
            </a:r>
            <a:r>
              <a:rPr lang="en-GB" sz="3200">
                <a:solidFill>
                  <a:srgbClr val="CC0066"/>
                </a:solidFill>
              </a:rPr>
              <a:t> </a:t>
            </a:r>
            <a:r>
              <a:rPr lang="en-GB" sz="3200">
                <a:solidFill>
                  <a:schemeClr val="tx1"/>
                </a:solidFill>
              </a:rPr>
              <a:t>controls</a:t>
            </a:r>
            <a:r>
              <a:rPr lang="en-GB" sz="3200">
                <a:solidFill>
                  <a:srgbClr val="008000"/>
                </a:solidFill>
              </a:rPr>
              <a:t> </a:t>
            </a:r>
            <a:r>
              <a:rPr lang="en-GB" sz="3200">
                <a:solidFill>
                  <a:srgbClr val="CC0066"/>
                </a:solidFill>
              </a:rPr>
              <a:t>tailweight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1" grpId="0"/>
      <p:bldP spid="105482" grpId="0"/>
      <p:bldP spid="105490" grpId="0"/>
      <p:bldP spid="1054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7" name="AutoShape 2"/>
          <p:cNvSpPr>
            <a:spLocks noChangeArrowheads="1"/>
          </p:cNvSpPr>
          <p:nvPr/>
        </p:nvSpPr>
        <p:spPr bwMode="auto">
          <a:xfrm>
            <a:off x="468313" y="333375"/>
            <a:ext cx="8424862" cy="1503363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600">
                <a:solidFill>
                  <a:schemeClr val="tx1"/>
                </a:solidFill>
                <a:latin typeface="Arial" charset="0"/>
              </a:rPr>
              <a:t>FAMILY 2</a:t>
            </a:r>
          </a:p>
          <a:p>
            <a:pPr algn="ctr"/>
            <a:r>
              <a:rPr lang="en-GB" sz="3600">
                <a:solidFill>
                  <a:srgbClr val="990033"/>
                </a:solidFill>
                <a:latin typeface="Arial" charset="0"/>
              </a:rPr>
              <a:t>Transformation of Scale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611188" y="1916113"/>
            <a:ext cx="80279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chemeClr val="tx1"/>
                </a:solidFill>
                <a:cs typeface="Arial" charset="0"/>
              </a:rPr>
              <a:t>The density of the distribution of </a:t>
            </a:r>
            <a:r>
              <a:rPr lang="en-GB" sz="3600" i="1">
                <a:solidFill>
                  <a:schemeClr val="tx1"/>
                </a:solidFill>
              </a:rPr>
              <a:t>X</a:t>
            </a:r>
            <a:r>
              <a:rPr lang="en-GB" sz="3600" i="1" baseline="-25000">
                <a:solidFill>
                  <a:schemeClr val="tx1"/>
                </a:solidFill>
              </a:rPr>
              <a:t>S</a:t>
            </a:r>
            <a:r>
              <a:rPr lang="en-GB" sz="3600">
                <a:solidFill>
                  <a:schemeClr val="tx1"/>
                </a:solidFill>
              </a:rPr>
              <a:t> is just</a:t>
            </a:r>
          </a:p>
        </p:txBody>
      </p:sp>
      <p:graphicFrame>
        <p:nvGraphicFramePr>
          <p:cNvPr id="115716" name="Object 4"/>
          <p:cNvGraphicFramePr>
            <a:graphicFrameLocks noChangeAspect="1"/>
          </p:cNvGraphicFramePr>
          <p:nvPr>
            <p:ph/>
          </p:nvPr>
        </p:nvGraphicFramePr>
        <p:xfrm>
          <a:off x="2700338" y="2708275"/>
          <a:ext cx="3308350" cy="641350"/>
        </p:xfrm>
        <a:graphic>
          <a:graphicData uri="http://schemas.openxmlformats.org/presentationml/2006/ole">
            <p:oleObj spid="_x0000_s115716" name="Equation" r:id="rId4" imgW="1244520" imgH="241200" progId="Equation.3">
              <p:embed/>
            </p:oleObj>
          </a:graphicData>
        </a:graphic>
      </p:graphicFrame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8313" y="3789363"/>
            <a:ext cx="43211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solidFill>
                  <a:schemeClr val="tx1"/>
                </a:solidFill>
              </a:rPr>
              <a:t>… which is a density if</a:t>
            </a:r>
            <a:r>
              <a:rPr lang="en-GB" sz="36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4859338" y="3789363"/>
            <a:ext cx="3198812" cy="604837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i="1">
                <a:solidFill>
                  <a:srgbClr val="FF3300"/>
                </a:solidFill>
                <a:latin typeface="Arial" charset="0"/>
              </a:rPr>
              <a:t>W(x) - W(-x) = x</a:t>
            </a:r>
            <a:r>
              <a:rPr lang="en-GB" sz="3200">
                <a:solidFill>
                  <a:srgbClr val="FF3300"/>
                </a:solidFill>
                <a:latin typeface="Arial" charset="0"/>
              </a:rPr>
              <a:t> 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539750" y="4652963"/>
            <a:ext cx="81010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>
                <a:solidFill>
                  <a:schemeClr val="tx1"/>
                </a:solidFill>
              </a:rPr>
              <a:t>… which corresponds to </a:t>
            </a:r>
            <a:r>
              <a:rPr lang="en-GB" sz="3600" i="1">
                <a:solidFill>
                  <a:srgbClr val="FF3300"/>
                </a:solidFill>
              </a:rPr>
              <a:t>w = W'</a:t>
            </a:r>
            <a:r>
              <a:rPr lang="en-GB" sz="3600" i="1">
                <a:solidFill>
                  <a:srgbClr val="FF3300"/>
                </a:solidFill>
                <a:cs typeface="Arial" charset="0"/>
              </a:rPr>
              <a:t> </a:t>
            </a:r>
            <a:r>
              <a:rPr lang="en-GB" sz="3600">
                <a:solidFill>
                  <a:schemeClr val="tx1"/>
                </a:solidFill>
                <a:cs typeface="Arial" charset="0"/>
              </a:rPr>
              <a:t>satisfying</a:t>
            </a:r>
            <a:endParaRPr lang="en-GB" sz="3600">
              <a:solidFill>
                <a:schemeClr val="tx1"/>
              </a:solidFill>
            </a:endParaRP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3059113" y="5373688"/>
            <a:ext cx="3143250" cy="604837"/>
          </a:xfrm>
          <a:prstGeom prst="rect">
            <a:avLst/>
          </a:prstGeom>
          <a:solidFill>
            <a:srgbClr val="FFFF99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i="1">
                <a:solidFill>
                  <a:srgbClr val="FF3300"/>
                </a:solidFill>
                <a:latin typeface="Arial" charset="0"/>
              </a:rPr>
              <a:t>w(x) + w(-x) = 1</a:t>
            </a:r>
            <a:r>
              <a:rPr lang="en-GB" sz="3200">
                <a:solidFill>
                  <a:srgbClr val="FF3300"/>
                </a:solidFill>
                <a:latin typeface="Arial" charset="0"/>
              </a:rPr>
              <a:t> 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595563" y="6237288"/>
            <a:ext cx="406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8000"/>
                </a:solidFill>
                <a:latin typeface="Arial" charset="0"/>
              </a:rPr>
              <a:t>(Jones, 2013, </a:t>
            </a:r>
            <a:r>
              <a:rPr lang="en-GB" sz="2400" i="1">
                <a:solidFill>
                  <a:srgbClr val="008000"/>
                </a:solidFill>
                <a:latin typeface="Arial" charset="0"/>
              </a:rPr>
              <a:t>Statist. Sinica</a:t>
            </a:r>
            <a:r>
              <a:rPr lang="en-GB" sz="2400">
                <a:solidFill>
                  <a:srgbClr val="008000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/>
      <p:bldP spid="2" grpId="0"/>
      <p:bldP spid="115718" grpId="0" animBg="1"/>
      <p:bldP spid="115719" grpId="0"/>
      <p:bldP spid="11572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674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611188" y="2997200"/>
          <a:ext cx="2159000" cy="831850"/>
        </p:xfrm>
        <a:graphic>
          <a:graphicData uri="http://schemas.openxmlformats.org/presentationml/2006/ole">
            <p:oleObj spid="_x0000_s156674" name="Equation" r:id="rId4" imgW="1206360" imgH="444240" progId="Equation.3">
              <p:embed/>
            </p:oleObj>
          </a:graphicData>
        </a:graphic>
      </p:graphicFrame>
      <p:sp>
        <p:nvSpPr>
          <p:cNvPr id="156687" name="AutoShape 4"/>
          <p:cNvSpPr>
            <a:spLocks noChangeArrowheads="1"/>
          </p:cNvSpPr>
          <p:nvPr/>
        </p:nvSpPr>
        <p:spPr bwMode="auto">
          <a:xfrm>
            <a:off x="468313" y="476250"/>
            <a:ext cx="2376487" cy="2303463"/>
          </a:xfrm>
          <a:prstGeom prst="flowChartAlternateProcess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" charset="0"/>
              </a:rPr>
              <a:t>FAMILY 1</a:t>
            </a:r>
          </a:p>
          <a:p>
            <a:pPr algn="ctr"/>
            <a:endParaRPr lang="en-GB" sz="20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Transformation of</a:t>
            </a: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Random Variable</a:t>
            </a:r>
          </a:p>
        </p:txBody>
      </p:sp>
      <p:sp>
        <p:nvSpPr>
          <p:cNvPr id="156688" name="AutoShape 6"/>
          <p:cNvSpPr>
            <a:spLocks noChangeArrowheads="1"/>
          </p:cNvSpPr>
          <p:nvPr/>
        </p:nvSpPr>
        <p:spPr bwMode="auto">
          <a:xfrm>
            <a:off x="3203575" y="476250"/>
            <a:ext cx="2376488" cy="2303463"/>
          </a:xfrm>
          <a:prstGeom prst="flowChartAlternateProcess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" charset="0"/>
              </a:rPr>
              <a:t>FAMILY 0</a:t>
            </a:r>
          </a:p>
          <a:p>
            <a:pPr algn="ctr"/>
            <a:endParaRPr lang="en-GB" sz="20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Azzalini-Type</a:t>
            </a: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Skew-Symmetric</a:t>
            </a:r>
          </a:p>
        </p:txBody>
      </p:sp>
      <p:graphicFrame>
        <p:nvGraphicFramePr>
          <p:cNvPr id="156679" name="Object 7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348038" y="3213100"/>
          <a:ext cx="2087562" cy="438150"/>
        </p:xfrm>
        <a:graphic>
          <a:graphicData uri="http://schemas.openxmlformats.org/presentationml/2006/ole">
            <p:oleObj spid="_x0000_s156679" name="Equation" r:id="rId5" imgW="1206360" imgH="215640" progId="Equation.3">
              <p:embed/>
            </p:oleObj>
          </a:graphicData>
        </a:graphic>
      </p:graphicFrame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3132138" y="5373688"/>
            <a:ext cx="5400675" cy="774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GB">
                <a:solidFill>
                  <a:schemeClr val="tx1"/>
                </a:solidFill>
              </a:rPr>
              <a:t>and </a:t>
            </a:r>
            <a:r>
              <a:rPr lang="en-GB" i="1">
                <a:solidFill>
                  <a:schemeClr val="tx1"/>
                </a:solidFill>
              </a:rPr>
              <a:t>U</a:t>
            </a:r>
            <a:r>
              <a:rPr lang="en-GB">
                <a:solidFill>
                  <a:schemeClr val="tx1"/>
                </a:solidFill>
              </a:rPr>
              <a:t>|</a:t>
            </a:r>
            <a:r>
              <a:rPr lang="en-GB" i="1">
                <a:solidFill>
                  <a:schemeClr val="tx1"/>
                </a:solidFill>
              </a:rPr>
              <a:t>Z=z</a:t>
            </a:r>
            <a:r>
              <a:rPr lang="en-GB">
                <a:solidFill>
                  <a:schemeClr val="tx1"/>
                </a:solidFill>
              </a:rPr>
              <a:t> is a random sign with </a:t>
            </a:r>
          </a:p>
          <a:p>
            <a:pPr>
              <a:lnSpc>
                <a:spcPct val="80000"/>
              </a:lnSpc>
            </a:pPr>
            <a:r>
              <a:rPr lang="en-GB">
                <a:solidFill>
                  <a:schemeClr val="tx1"/>
                </a:solidFill>
              </a:rPr>
              <a:t>probability </a:t>
            </a:r>
            <a:r>
              <a:rPr lang="en-GB" i="1">
                <a:solidFill>
                  <a:schemeClr val="tx1"/>
                </a:solidFill>
              </a:rPr>
              <a:t>w(z)</a:t>
            </a:r>
            <a:r>
              <a:rPr lang="en-GB">
                <a:solidFill>
                  <a:schemeClr val="tx1"/>
                </a:solidFill>
              </a:rPr>
              <a:t> of being a plus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755650" y="4221163"/>
            <a:ext cx="1873250" cy="550862"/>
          </a:xfrm>
          <a:prstGeom prst="rect">
            <a:avLst/>
          </a:prstGeom>
          <a:solidFill>
            <a:srgbClr val="FFFF66"/>
          </a:solidFill>
          <a:ln w="31750" algn="ctr">
            <a:solidFill>
              <a:srgbClr val="808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R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 = W(Z)</a:t>
            </a: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3276600" y="4221163"/>
            <a:ext cx="2232025" cy="550862"/>
          </a:xfrm>
          <a:prstGeom prst="rect">
            <a:avLst/>
          </a:prstGeom>
          <a:solidFill>
            <a:srgbClr val="FFFF66"/>
          </a:solidFill>
          <a:ln w="31750" algn="ctr">
            <a:solidFill>
              <a:srgbClr val="96969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solidFill>
                  <a:schemeClr val="tx1"/>
                </a:solidFill>
                <a:latin typeface="Arial" charset="0"/>
              </a:rPr>
              <a:t>e.g. 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 = UZ</a:t>
            </a:r>
          </a:p>
        </p:txBody>
      </p:sp>
      <p:sp>
        <p:nvSpPr>
          <p:cNvPr id="156692" name="AutoShape 5"/>
          <p:cNvSpPr>
            <a:spLocks noChangeArrowheads="1"/>
          </p:cNvSpPr>
          <p:nvPr/>
        </p:nvSpPr>
        <p:spPr bwMode="auto">
          <a:xfrm>
            <a:off x="5940425" y="476250"/>
            <a:ext cx="2376488" cy="2303463"/>
          </a:xfrm>
          <a:prstGeom prst="flowChartAlternateProcess">
            <a:avLst/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" charset="0"/>
              </a:rPr>
              <a:t>FAMILY 2</a:t>
            </a:r>
          </a:p>
          <a:p>
            <a:pPr algn="ctr"/>
            <a:endParaRPr lang="en-GB" sz="200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Transformation of</a:t>
            </a:r>
          </a:p>
          <a:p>
            <a:pPr algn="ctr"/>
            <a:r>
              <a:rPr lang="en-GB" sz="2000">
                <a:solidFill>
                  <a:srgbClr val="990033"/>
                </a:solidFill>
                <a:latin typeface="Arial" charset="0"/>
              </a:rPr>
              <a:t>Scale</a:t>
            </a:r>
          </a:p>
        </p:txBody>
      </p:sp>
      <p:graphicFrame>
        <p:nvGraphicFramePr>
          <p:cNvPr id="156686" name="Object 14"/>
          <p:cNvGraphicFramePr>
            <a:graphicFrameLocks noChangeAspect="1"/>
          </p:cNvGraphicFramePr>
          <p:nvPr/>
        </p:nvGraphicFramePr>
        <p:xfrm>
          <a:off x="6084888" y="3213100"/>
          <a:ext cx="2159000" cy="431800"/>
        </p:xfrm>
        <a:graphic>
          <a:graphicData uri="http://schemas.openxmlformats.org/presentationml/2006/ole">
            <p:oleObj spid="_x0000_s156686" name="Equation" r:id="rId6" imgW="1244520" imgH="241200" progId="Equation.3">
              <p:embed/>
            </p:oleObj>
          </a:graphicData>
        </a:graphic>
      </p:graphicFrame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6156325" y="4221163"/>
            <a:ext cx="2016125" cy="550862"/>
          </a:xfrm>
          <a:prstGeom prst="rect">
            <a:avLst/>
          </a:prstGeom>
          <a:solidFill>
            <a:srgbClr val="FFFF66"/>
          </a:solidFill>
          <a:ln w="31750" algn="ctr">
            <a:solidFill>
              <a:srgbClr val="96969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i="1">
                <a:solidFill>
                  <a:schemeClr val="tx1"/>
                </a:solidFill>
                <a:latin typeface="Arial" charset="0"/>
              </a:rPr>
              <a:t>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 = W(X</a:t>
            </a:r>
            <a:r>
              <a:rPr lang="en-GB" i="1" baseline="-25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11188" y="5445125"/>
            <a:ext cx="211772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where </a:t>
            </a:r>
            <a:r>
              <a:rPr lang="en-GB" sz="3200" i="1">
                <a:solidFill>
                  <a:schemeClr val="tx1"/>
                </a:solidFill>
              </a:rPr>
              <a:t>Z </a:t>
            </a:r>
            <a:r>
              <a:rPr lang="en-GB" i="1">
                <a:solidFill>
                  <a:schemeClr val="tx1"/>
                </a:solidFill>
                <a:latin typeface="Arial" charset="0"/>
              </a:rPr>
              <a:t>~</a:t>
            </a:r>
            <a:r>
              <a:rPr lang="en-GB" sz="3200" i="1">
                <a:solidFill>
                  <a:schemeClr val="tx1"/>
                </a:solidFill>
              </a:rPr>
              <a:t> g</a:t>
            </a:r>
            <a:endParaRPr lang="en-GB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8" grpId="0"/>
      <p:bldP spid="117769" grpId="0" animBg="1"/>
      <p:bldP spid="117770" grpId="0" animBg="1"/>
      <p:bldP spid="117771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4036</TotalTime>
  <Words>1587</Words>
  <Application>Microsoft Office PowerPoint</Application>
  <PresentationFormat>On-screen Show (4:3)</PresentationFormat>
  <Paragraphs>571</Paragraphs>
  <Slides>30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Calibri</vt:lpstr>
      <vt:lpstr>Arial</vt:lpstr>
      <vt:lpstr>Freestyle Script</vt:lpstr>
      <vt:lpstr>Castellar</vt:lpstr>
      <vt:lpstr>Verdana</vt:lpstr>
      <vt:lpstr>Wingdings</vt:lpstr>
      <vt:lpstr>Times New Roman</vt:lpstr>
      <vt:lpstr>Bauhaus 93</vt:lpstr>
      <vt:lpstr>Arial Unicode MS</vt:lpstr>
      <vt:lpstr>Curlz MT</vt:lpstr>
      <vt:lpstr>Office Theme</vt:lpstr>
      <vt:lpstr>Equation</vt:lpstr>
      <vt:lpstr>ALTERNATIVE  SKEW-SYMMETRIC DISTRIBUTIONS </vt:lpstr>
      <vt:lpstr>For most of this talk, I am going to be discussing a variety of families of univariate continuous distributions (on the whole of R) which are unimodal, and which allow variation in skewness and, perhaps, tailweight.</vt:lpstr>
      <vt:lpstr>Slide 3</vt:lpstr>
      <vt:lpstr>Slide 4</vt:lpstr>
      <vt:lpstr>Structure of Remainder of Talk</vt:lpstr>
      <vt:lpstr>Slide 6</vt:lpstr>
      <vt:lpstr>Slide 7</vt:lpstr>
      <vt:lpstr>Slide 8</vt:lpstr>
      <vt:lpstr>Slide 9</vt:lpstr>
      <vt:lpstr>Slide 10</vt:lpstr>
      <vt:lpstr>There are three strands of literature  in this class:</vt:lpstr>
      <vt:lpstr>Comparisons I</vt:lpstr>
      <vt:lpstr>Comparisons I</vt:lpstr>
      <vt:lpstr>Comparisons I</vt:lpstr>
      <vt:lpstr>Comparisons I</vt:lpstr>
      <vt:lpstr>Comparisons I</vt:lpstr>
      <vt:lpstr>Comparisons II</vt:lpstr>
      <vt:lpstr>Comparisons II</vt:lpstr>
      <vt:lpstr>Comparisons II</vt:lpstr>
      <vt:lpstr>Comparisons II</vt:lpstr>
      <vt:lpstr>Comparisons II</vt:lpstr>
      <vt:lpstr>Miscellaneous Plus Points</vt:lpstr>
      <vt:lpstr>OPEN problems and challenges: bi- and multi-variate extension</vt:lpstr>
      <vt:lpstr>In the ISI News Jan/Feb 2012, they printed a lovely clear picture of the Programme Committee for the 2012 European Conference on Quality in Official Statistics …</vt:lpstr>
      <vt:lpstr>Slide 25</vt:lpstr>
      <vt:lpstr>Slide 26</vt:lpstr>
      <vt:lpstr>Slide 27</vt:lpstr>
      <vt:lpstr>Slide 28</vt:lpstr>
      <vt:lpstr>Slide 29</vt:lpstr>
      <vt:lpstr>Slide 30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M347 Mathematical Statistics</dc:title>
  <dc:creator>Chris &amp; Ping</dc:creator>
  <cp:lastModifiedBy>mcj3</cp:lastModifiedBy>
  <cp:revision>207</cp:revision>
  <dcterms:created xsi:type="dcterms:W3CDTF">2010-11-28T09:00:32Z</dcterms:created>
  <dcterms:modified xsi:type="dcterms:W3CDTF">2013-05-17T11:15:41Z</dcterms:modified>
</cp:coreProperties>
</file>