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mp4" ContentType="video/unknown"/>
  <Default Extension="emf" ContentType="image/x-em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37"/>
  </p:notesMasterIdLst>
  <p:handoutMasterIdLst>
    <p:handoutMasterId r:id="rId38"/>
  </p:handoutMasterIdLst>
  <p:sldIdLst>
    <p:sldId id="256" r:id="rId2"/>
    <p:sldId id="418" r:id="rId3"/>
    <p:sldId id="378" r:id="rId4"/>
    <p:sldId id="408" r:id="rId5"/>
    <p:sldId id="404" r:id="rId6"/>
    <p:sldId id="379" r:id="rId7"/>
    <p:sldId id="369" r:id="rId8"/>
    <p:sldId id="349" r:id="rId9"/>
    <p:sldId id="407" r:id="rId10"/>
    <p:sldId id="389" r:id="rId11"/>
    <p:sldId id="391" r:id="rId12"/>
    <p:sldId id="399" r:id="rId13"/>
    <p:sldId id="392" r:id="rId14"/>
    <p:sldId id="393" r:id="rId15"/>
    <p:sldId id="398" r:id="rId16"/>
    <p:sldId id="394" r:id="rId17"/>
    <p:sldId id="395" r:id="rId18"/>
    <p:sldId id="397" r:id="rId19"/>
    <p:sldId id="401" r:id="rId20"/>
    <p:sldId id="417" r:id="rId21"/>
    <p:sldId id="409" r:id="rId22"/>
    <p:sldId id="411" r:id="rId23"/>
    <p:sldId id="410" r:id="rId24"/>
    <p:sldId id="412" r:id="rId25"/>
    <p:sldId id="380" r:id="rId26"/>
    <p:sldId id="381" r:id="rId27"/>
    <p:sldId id="384" r:id="rId28"/>
    <p:sldId id="383" r:id="rId29"/>
    <p:sldId id="382" r:id="rId30"/>
    <p:sldId id="402" r:id="rId31"/>
    <p:sldId id="387" r:id="rId32"/>
    <p:sldId id="406" r:id="rId33"/>
    <p:sldId id="416" r:id="rId34"/>
    <p:sldId id="385" r:id="rId35"/>
    <p:sldId id="415" r:id="rId36"/>
  </p:sldIdLst>
  <p:sldSz cx="9144000" cy="6858000" type="screen4x3"/>
  <p:notesSz cx="6997700" cy="9271000"/>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0"/>
        <a:cs typeface="MS PGothic" charset="0"/>
      </a:defRPr>
    </a:lvl1pPr>
    <a:lvl2pPr marL="457200" algn="l" rtl="0" eaLnBrk="0" fontAlgn="base" hangingPunct="0">
      <a:spcBef>
        <a:spcPct val="0"/>
      </a:spcBef>
      <a:spcAft>
        <a:spcPct val="0"/>
      </a:spcAft>
      <a:defRPr kern="1200">
        <a:solidFill>
          <a:schemeClr val="tx1"/>
        </a:solidFill>
        <a:latin typeface="Arial" charset="0"/>
        <a:ea typeface="MS PGothic" charset="0"/>
        <a:cs typeface="MS PGothic" charset="0"/>
      </a:defRPr>
    </a:lvl2pPr>
    <a:lvl3pPr marL="914400" algn="l" rtl="0" eaLnBrk="0" fontAlgn="base" hangingPunct="0">
      <a:spcBef>
        <a:spcPct val="0"/>
      </a:spcBef>
      <a:spcAft>
        <a:spcPct val="0"/>
      </a:spcAft>
      <a:defRPr kern="1200">
        <a:solidFill>
          <a:schemeClr val="tx1"/>
        </a:solidFill>
        <a:latin typeface="Arial" charset="0"/>
        <a:ea typeface="MS PGothic" charset="0"/>
        <a:cs typeface="MS PGothic" charset="0"/>
      </a:defRPr>
    </a:lvl3pPr>
    <a:lvl4pPr marL="1371600" algn="l" rtl="0" eaLnBrk="0" fontAlgn="base" hangingPunct="0">
      <a:spcBef>
        <a:spcPct val="0"/>
      </a:spcBef>
      <a:spcAft>
        <a:spcPct val="0"/>
      </a:spcAft>
      <a:defRPr kern="1200">
        <a:solidFill>
          <a:schemeClr val="tx1"/>
        </a:solidFill>
        <a:latin typeface="Arial" charset="0"/>
        <a:ea typeface="MS PGothic" charset="0"/>
        <a:cs typeface="MS PGothic" charset="0"/>
      </a:defRPr>
    </a:lvl4pPr>
    <a:lvl5pPr marL="1828800" algn="l" rtl="0" eaLnBrk="0" fontAlgn="base" hangingPunct="0">
      <a:spcBef>
        <a:spcPct val="0"/>
      </a:spcBef>
      <a:spcAft>
        <a:spcPct val="0"/>
      </a:spcAft>
      <a:defRPr kern="1200">
        <a:solidFill>
          <a:schemeClr val="tx1"/>
        </a:solidFill>
        <a:latin typeface="Arial" charset="0"/>
        <a:ea typeface="MS PGothic" charset="0"/>
        <a:cs typeface="MS PGothic" charset="0"/>
      </a:defRPr>
    </a:lvl5pPr>
    <a:lvl6pPr marL="2286000" algn="l" defTabSz="457200" rtl="0" eaLnBrk="1" latinLnBrk="0" hangingPunct="1">
      <a:defRPr kern="1200">
        <a:solidFill>
          <a:schemeClr val="tx1"/>
        </a:solidFill>
        <a:latin typeface="Arial" charset="0"/>
        <a:ea typeface="MS PGothic" charset="0"/>
        <a:cs typeface="MS PGothic" charset="0"/>
      </a:defRPr>
    </a:lvl6pPr>
    <a:lvl7pPr marL="2743200" algn="l" defTabSz="457200" rtl="0" eaLnBrk="1" latinLnBrk="0" hangingPunct="1">
      <a:defRPr kern="1200">
        <a:solidFill>
          <a:schemeClr val="tx1"/>
        </a:solidFill>
        <a:latin typeface="Arial" charset="0"/>
        <a:ea typeface="MS PGothic" charset="0"/>
        <a:cs typeface="MS PGothic" charset="0"/>
      </a:defRPr>
    </a:lvl7pPr>
    <a:lvl8pPr marL="3200400" algn="l" defTabSz="457200" rtl="0" eaLnBrk="1" latinLnBrk="0" hangingPunct="1">
      <a:defRPr kern="1200">
        <a:solidFill>
          <a:schemeClr val="tx1"/>
        </a:solidFill>
        <a:latin typeface="Arial" charset="0"/>
        <a:ea typeface="MS PGothic" charset="0"/>
        <a:cs typeface="MS PGothic" charset="0"/>
      </a:defRPr>
    </a:lvl8pPr>
    <a:lvl9pPr marL="3657600" algn="l" defTabSz="457200" rtl="0" eaLnBrk="1" latinLnBrk="0" hangingPunct="1">
      <a:defRPr kern="1200">
        <a:solidFill>
          <a:schemeClr val="tx1"/>
        </a:solidFill>
        <a:latin typeface="Arial"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9999FF"/>
    <a:srgbClr val="C7CDD7"/>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528" autoAdjust="0"/>
  </p:normalViewPr>
  <p:slideViewPr>
    <p:cSldViewPr>
      <p:cViewPr>
        <p:scale>
          <a:sx n="94" d="100"/>
          <a:sy n="94" d="100"/>
        </p:scale>
        <p:origin x="-1184"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683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1" hangingPunct="1">
              <a:defRPr sz="1200"/>
            </a:lvl1pPr>
          </a:lstStyle>
          <a:p>
            <a:pPr>
              <a:defRPr/>
            </a:pPr>
            <a:endParaRPr lang="en-US"/>
          </a:p>
        </p:txBody>
      </p:sp>
      <p:sp>
        <p:nvSpPr>
          <p:cNvPr id="376835" name="Rectangle 3"/>
          <p:cNvSpPr>
            <a:spLocks noGrp="1" noChangeArrowheads="1"/>
          </p:cNvSpPr>
          <p:nvPr>
            <p:ph type="dt" sz="quarter" idx="1"/>
          </p:nvPr>
        </p:nvSpPr>
        <p:spPr bwMode="auto">
          <a:xfrm>
            <a:off x="3963988"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1" hangingPunct="1">
              <a:defRPr sz="1200"/>
            </a:lvl1pPr>
          </a:lstStyle>
          <a:p>
            <a:pPr>
              <a:defRPr/>
            </a:pPr>
            <a:endParaRPr lang="en-US"/>
          </a:p>
        </p:txBody>
      </p:sp>
      <p:sp>
        <p:nvSpPr>
          <p:cNvPr id="376836" name="Rectangle 4"/>
          <p:cNvSpPr>
            <a:spLocks noGrp="1" noChangeArrowheads="1"/>
          </p:cNvSpPr>
          <p:nvPr>
            <p:ph type="ftr" sz="quarter" idx="2"/>
          </p:nvPr>
        </p:nvSpPr>
        <p:spPr bwMode="auto">
          <a:xfrm>
            <a:off x="0"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1" hangingPunct="1">
              <a:defRPr sz="1200"/>
            </a:lvl1pPr>
          </a:lstStyle>
          <a:p>
            <a:pPr>
              <a:defRPr/>
            </a:pPr>
            <a:endParaRPr lang="en-US"/>
          </a:p>
        </p:txBody>
      </p:sp>
      <p:sp>
        <p:nvSpPr>
          <p:cNvPr id="376837" name="Rectangle 5"/>
          <p:cNvSpPr>
            <a:spLocks noGrp="1" noChangeArrowheads="1"/>
          </p:cNvSpPr>
          <p:nvPr>
            <p:ph type="sldNum" sz="quarter" idx="3"/>
          </p:nvPr>
        </p:nvSpPr>
        <p:spPr bwMode="auto">
          <a:xfrm>
            <a:off x="3963988"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1" hangingPunct="1">
              <a:defRPr sz="1200"/>
            </a:lvl1pPr>
          </a:lstStyle>
          <a:p>
            <a:pPr>
              <a:defRPr/>
            </a:pPr>
            <a:fld id="{8853EF6A-68FD-8D4E-ABE4-CDDA4287AC29}" type="slidenum">
              <a:rPr lang="en-US"/>
              <a:pPr>
                <a:defRPr/>
              </a:pPr>
              <a:t>‹#›</a:t>
            </a:fld>
            <a:endParaRPr lang="en-US"/>
          </a:p>
        </p:txBody>
      </p:sp>
    </p:spTree>
    <p:extLst>
      <p:ext uri="{BB962C8B-B14F-4D97-AF65-F5344CB8AC3E}">
        <p14:creationId xmlns:p14="http://schemas.microsoft.com/office/powerpoint/2010/main" val="1169331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defTabSz="930275" eaLnBrk="1" hangingPunct="1">
              <a:defRPr sz="1200"/>
            </a:lvl1pPr>
          </a:lstStyle>
          <a:p>
            <a:pPr>
              <a:defRPr/>
            </a:pPr>
            <a:endParaRPr lang="en-US"/>
          </a:p>
        </p:txBody>
      </p:sp>
      <p:sp>
        <p:nvSpPr>
          <p:cNvPr id="3075" name="Rectangle 3"/>
          <p:cNvSpPr>
            <a:spLocks noGrp="1" noChangeArrowheads="1"/>
          </p:cNvSpPr>
          <p:nvPr>
            <p:ph type="dt" idx="1"/>
          </p:nvPr>
        </p:nvSpPr>
        <p:spPr bwMode="auto">
          <a:xfrm>
            <a:off x="3963988" y="0"/>
            <a:ext cx="3032125" cy="4635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lvl1pPr algn="r" defTabSz="930275" eaLnBrk="1" hangingPunct="1">
              <a:defRPr sz="1200"/>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81100" y="695325"/>
            <a:ext cx="4635500" cy="3476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700088" y="4403725"/>
            <a:ext cx="5597525" cy="4171950"/>
          </a:xfrm>
          <a:prstGeom prst="rect">
            <a:avLst/>
          </a:prstGeom>
          <a:noFill/>
          <a:ln w="9525">
            <a:noFill/>
            <a:miter lim="800000"/>
            <a:headEnd/>
            <a:tailEnd/>
          </a:ln>
          <a:effectLst/>
        </p:spPr>
        <p:txBody>
          <a:bodyPr vert="horz" wrap="square" lIns="92958" tIns="46479" rIns="92958" bIns="4647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defTabSz="930275" eaLnBrk="1" hangingPunct="1">
              <a:defRPr sz="1200"/>
            </a:lvl1pPr>
          </a:lstStyle>
          <a:p>
            <a:pPr>
              <a:defRPr/>
            </a:pPr>
            <a:endParaRPr lang="en-US"/>
          </a:p>
        </p:txBody>
      </p:sp>
      <p:sp>
        <p:nvSpPr>
          <p:cNvPr id="3079" name="Rectangle 7"/>
          <p:cNvSpPr>
            <a:spLocks noGrp="1" noChangeArrowheads="1"/>
          </p:cNvSpPr>
          <p:nvPr>
            <p:ph type="sldNum" sz="quarter" idx="5"/>
          </p:nvPr>
        </p:nvSpPr>
        <p:spPr bwMode="auto">
          <a:xfrm>
            <a:off x="3963988" y="8805863"/>
            <a:ext cx="3032125" cy="463550"/>
          </a:xfrm>
          <a:prstGeom prst="rect">
            <a:avLst/>
          </a:prstGeom>
          <a:noFill/>
          <a:ln w="9525">
            <a:noFill/>
            <a:miter lim="800000"/>
            <a:headEnd/>
            <a:tailEnd/>
          </a:ln>
          <a:effectLst/>
        </p:spPr>
        <p:txBody>
          <a:bodyPr vert="horz" wrap="square" lIns="92958" tIns="46479" rIns="92958" bIns="46479" numCol="1" anchor="b" anchorCtr="0" compatLnSpc="1">
            <a:prstTxWarp prst="textNoShape">
              <a:avLst/>
            </a:prstTxWarp>
          </a:bodyPr>
          <a:lstStyle>
            <a:lvl1pPr algn="r" defTabSz="930275" eaLnBrk="1" hangingPunct="1">
              <a:defRPr sz="1200"/>
            </a:lvl1pPr>
          </a:lstStyle>
          <a:p>
            <a:pPr>
              <a:defRPr/>
            </a:pPr>
            <a:fld id="{F196935A-2245-3A48-9D35-52D5CC2FA41A}" type="slidenum">
              <a:rPr lang="en-US"/>
              <a:pPr>
                <a:defRPr/>
              </a:pPr>
              <a:t>‹#›</a:t>
            </a:fld>
            <a:endParaRPr lang="en-US"/>
          </a:p>
        </p:txBody>
      </p:sp>
    </p:spTree>
    <p:extLst>
      <p:ext uri="{BB962C8B-B14F-4D97-AF65-F5344CB8AC3E}">
        <p14:creationId xmlns:p14="http://schemas.microsoft.com/office/powerpoint/2010/main" val="34725056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cbi.nlm.nih.gov/pmc/articles/PMC3222858/%23R20" TargetMode="External"/><Relationship Id="rId4" Type="http://schemas.openxmlformats.org/officeDocument/2006/relationships/hyperlink" Target="http://www.ncbi.nlm.nih.gov/pmc/articles/PMC3222858/%23R2" TargetMode="External"/><Relationship Id="rId5" Type="http://schemas.openxmlformats.org/officeDocument/2006/relationships/hyperlink" Target="http://www.ncbi.nlm.nih.gov/pmc/articles/PMC3222858/%23R11" TargetMode="External"/><Relationship Id="rId6" Type="http://schemas.openxmlformats.org/officeDocument/2006/relationships/hyperlink" Target="http://www.ncbi.nlm.nih.gov/pmc/articles/PMC3222858/%23R41" TargetMode="External"/><Relationship Id="rId7" Type="http://schemas.openxmlformats.org/officeDocument/2006/relationships/hyperlink" Target="http://www.ncbi.nlm.nih.gov/pmc/articles/PMC3222858/%23R7" TargetMode="External"/><Relationship Id="rId8" Type="http://schemas.openxmlformats.org/officeDocument/2006/relationships/hyperlink" Target="http://www.ncbi.nlm.nih.gov/pmc/articles/PMC3222858/%23R55"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MS PGothic" charset="0"/>
                <a:cs typeface="MS PGothic" charset="0"/>
              </a:defRPr>
            </a:lvl1pPr>
            <a:lvl2pPr marL="742950" indent="-285750" defTabSz="930275">
              <a:defRPr sz="2400">
                <a:solidFill>
                  <a:schemeClr val="tx1"/>
                </a:solidFill>
                <a:latin typeface="Arial" charset="0"/>
                <a:ea typeface="MS PGothic" charset="0"/>
                <a:cs typeface="MS PGothic" charset="0"/>
              </a:defRPr>
            </a:lvl2pPr>
            <a:lvl3pPr marL="1143000" indent="-228600" defTabSz="930275">
              <a:defRPr sz="2400">
                <a:solidFill>
                  <a:schemeClr val="tx1"/>
                </a:solidFill>
                <a:latin typeface="Arial" charset="0"/>
                <a:ea typeface="MS PGothic" charset="0"/>
                <a:cs typeface="MS PGothic" charset="0"/>
              </a:defRPr>
            </a:lvl3pPr>
            <a:lvl4pPr marL="1600200" indent="-228600" defTabSz="930275">
              <a:defRPr sz="2400">
                <a:solidFill>
                  <a:schemeClr val="tx1"/>
                </a:solidFill>
                <a:latin typeface="Arial" charset="0"/>
                <a:ea typeface="MS PGothic" charset="0"/>
                <a:cs typeface="MS PGothic" charset="0"/>
              </a:defRPr>
            </a:lvl4pPr>
            <a:lvl5pPr marL="2057400" indent="-228600" defTabSz="930275">
              <a:defRPr sz="2400">
                <a:solidFill>
                  <a:schemeClr val="tx1"/>
                </a:solidFill>
                <a:latin typeface="Arial"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C154C14-E68D-EA41-8B82-0AE5E0407E94}" type="slidenum">
              <a:rPr lang="en-US" sz="1200"/>
              <a:pPr/>
              <a:t>1</a:t>
            </a:fld>
            <a:endParaRPr lang="en-US" sz="1200"/>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endParaRPr>
          </a:p>
          <a:p>
            <a:endParaRPr lang="en-US">
              <a:ea typeface="MS PGothic" charset="0"/>
            </a:endParaRPr>
          </a:p>
          <a:p>
            <a:r>
              <a:rPr lang="en-US">
                <a:ea typeface="MS PGothic" charset="0"/>
              </a:rPr>
              <a:t>White matter is composed of bundles of myelinated nerve cell projections (or axons), which connect various grey matter areas (the locations of nerve cell bodies) of the brain to each other, and carry nerve impulses between neurons.</a:t>
            </a: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MS PGothic" charset="0"/>
                <a:cs typeface="MS PGothic" charset="0"/>
              </a:defRPr>
            </a:lvl1pPr>
            <a:lvl2pPr marL="742950" indent="-285750" defTabSz="930275">
              <a:defRPr sz="2400">
                <a:solidFill>
                  <a:schemeClr val="tx1"/>
                </a:solidFill>
                <a:latin typeface="Arial" charset="0"/>
                <a:ea typeface="MS PGothic" charset="0"/>
                <a:cs typeface="MS PGothic" charset="0"/>
              </a:defRPr>
            </a:lvl2pPr>
            <a:lvl3pPr marL="1143000" indent="-228600" defTabSz="930275">
              <a:defRPr sz="2400">
                <a:solidFill>
                  <a:schemeClr val="tx1"/>
                </a:solidFill>
                <a:latin typeface="Arial" charset="0"/>
                <a:ea typeface="MS PGothic" charset="0"/>
                <a:cs typeface="MS PGothic" charset="0"/>
              </a:defRPr>
            </a:lvl3pPr>
            <a:lvl4pPr marL="1600200" indent="-228600" defTabSz="930275">
              <a:defRPr sz="2400">
                <a:solidFill>
                  <a:schemeClr val="tx1"/>
                </a:solidFill>
                <a:latin typeface="Arial" charset="0"/>
                <a:ea typeface="MS PGothic" charset="0"/>
                <a:cs typeface="MS PGothic" charset="0"/>
              </a:defRPr>
            </a:lvl4pPr>
            <a:lvl5pPr marL="2057400" indent="-228600" defTabSz="930275">
              <a:defRPr sz="2400">
                <a:solidFill>
                  <a:schemeClr val="tx1"/>
                </a:solidFill>
                <a:latin typeface="Arial"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9032A08-2D66-2A4E-9FC4-DA87FF380E44}" type="slidenum">
              <a:rPr lang="en-US" sz="1200"/>
              <a:pPr/>
              <a:t>23</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512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MS PGothic" charset="0"/>
                <a:cs typeface="MS PGothic" charset="0"/>
              </a:defRPr>
            </a:lvl1pPr>
            <a:lvl2pPr marL="742950" indent="-285750" defTabSz="930275">
              <a:defRPr sz="2400">
                <a:solidFill>
                  <a:schemeClr val="tx1"/>
                </a:solidFill>
                <a:latin typeface="Arial" charset="0"/>
                <a:ea typeface="MS PGothic" charset="0"/>
                <a:cs typeface="MS PGothic" charset="0"/>
              </a:defRPr>
            </a:lvl2pPr>
            <a:lvl3pPr marL="1143000" indent="-228600" defTabSz="930275">
              <a:defRPr sz="2400">
                <a:solidFill>
                  <a:schemeClr val="tx1"/>
                </a:solidFill>
                <a:latin typeface="Arial" charset="0"/>
                <a:ea typeface="MS PGothic" charset="0"/>
                <a:cs typeface="MS PGothic" charset="0"/>
              </a:defRPr>
            </a:lvl3pPr>
            <a:lvl4pPr marL="1600200" indent="-228600" defTabSz="930275">
              <a:defRPr sz="2400">
                <a:solidFill>
                  <a:schemeClr val="tx1"/>
                </a:solidFill>
                <a:latin typeface="Arial" charset="0"/>
                <a:ea typeface="MS PGothic" charset="0"/>
                <a:cs typeface="MS PGothic" charset="0"/>
              </a:defRPr>
            </a:lvl4pPr>
            <a:lvl5pPr marL="2057400" indent="-228600" defTabSz="930275">
              <a:defRPr sz="2400">
                <a:solidFill>
                  <a:schemeClr val="tx1"/>
                </a:solidFill>
                <a:latin typeface="Arial"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26B2FFA-4F9C-6842-ADB4-F2AEBCA452A4}" type="slidenum">
              <a:rPr lang="en-US" sz="1200"/>
              <a:pPr/>
              <a:t>26</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S PGothic" panose="020B0600070205080204" pitchFamily="34" charset="-128"/>
                <a:cs typeface="MS PGothic" charset="0"/>
              </a:rPr>
              <a:t>The BOLD signal is affected by changes in both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rCBF</a:t>
            </a:r>
            <a:r>
              <a:rPr lang="en-US" sz="1200" b="0" i="0" u="none" strike="noStrike" kern="1200" baseline="0" dirty="0" smtClean="0">
                <a:solidFill>
                  <a:schemeClr val="tx1"/>
                </a:solidFill>
                <a:latin typeface="Arial" charset="0"/>
                <a:ea typeface="MS PGothic" panose="020B0600070205080204" pitchFamily="34" charset="-128"/>
                <a:cs typeface="MS PGothic" charset="0"/>
              </a:rPr>
              <a:t> and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rCBV</a:t>
            </a:r>
            <a:r>
              <a:rPr lang="en-US" sz="1200" b="0" i="0" u="none" strike="noStrike" kern="1200" baseline="0" dirty="0" smtClean="0">
                <a:solidFill>
                  <a:schemeClr val="tx1"/>
                </a:solidFill>
                <a:latin typeface="Arial" charset="0"/>
                <a:ea typeface="MS PGothic" panose="020B0600070205080204" pitchFamily="34" charset="-128"/>
                <a:cs typeface="MS PGothic" charset="0"/>
              </a:rPr>
              <a:t>. The coupling between CBF, CBV and the BOLD signal is complex, nonlinear, spatially inhomogeneous and even layer dependent [48]. The positive phase of the hemodynamic response function in response to stimulus is assumed to be dominated by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rCBF</a:t>
            </a:r>
            <a:r>
              <a:rPr lang="en-US" sz="1200" b="0" i="0" u="none" strike="noStrike" kern="1200" baseline="0" dirty="0" smtClean="0">
                <a:solidFill>
                  <a:schemeClr val="tx1"/>
                </a:solidFill>
                <a:latin typeface="Arial" charset="0"/>
                <a:ea typeface="MS PGothic" panose="020B0600070205080204" pitchFamily="34" charset="-128"/>
                <a:cs typeface="MS PGothic" charset="0"/>
              </a:rPr>
              <a:t> changes, while the post stimulus undershoot is assumed to be affected by a delayed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rCBV</a:t>
            </a:r>
            <a:r>
              <a:rPr lang="en-US" sz="1200" b="0" i="0" u="none" strike="noStrike" kern="1200" baseline="0" dirty="0" smtClean="0">
                <a:solidFill>
                  <a:schemeClr val="tx1"/>
                </a:solidFill>
                <a:latin typeface="Arial" charset="0"/>
                <a:ea typeface="MS PGothic" panose="020B0600070205080204" pitchFamily="34" charset="-128"/>
                <a:cs typeface="MS PGothic" charset="0"/>
              </a:rPr>
              <a:t> response. </a:t>
            </a:r>
          </a:p>
          <a:p>
            <a:endParaRPr lang="en-US" sz="1200" b="0" i="0" u="none" strike="noStrike" kern="1200" baseline="0" dirty="0" smtClean="0">
              <a:solidFill>
                <a:schemeClr val="tx1"/>
              </a:solidFill>
              <a:latin typeface="Arial" charset="0"/>
              <a:ea typeface="MS PGothic" panose="020B0600070205080204" pitchFamily="34" charset="-128"/>
              <a:cs typeface="MS PGothic" charset="0"/>
            </a:endParaRPr>
          </a:p>
          <a:p>
            <a:r>
              <a:rPr lang="en-US" sz="1200" b="0" i="0" u="none" strike="noStrike" kern="1200" baseline="0" dirty="0" smtClean="0">
                <a:solidFill>
                  <a:schemeClr val="tx1"/>
                </a:solidFill>
                <a:latin typeface="Arial" charset="0"/>
                <a:ea typeface="MS PGothic" panose="020B0600070205080204" pitchFamily="34" charset="-128"/>
                <a:cs typeface="MS PGothic" charset="0"/>
              </a:rPr>
              <a:t>An increase in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rCBF</a:t>
            </a:r>
            <a:r>
              <a:rPr lang="en-US" sz="1200" b="0" i="0" u="none" strike="noStrike" kern="1200" baseline="0" dirty="0" smtClean="0">
                <a:solidFill>
                  <a:schemeClr val="tx1"/>
                </a:solidFill>
                <a:latin typeface="Arial" charset="0"/>
                <a:ea typeface="MS PGothic" panose="020B0600070205080204" pitchFamily="34" charset="-128"/>
                <a:cs typeface="MS PGothic" charset="0"/>
              </a:rPr>
              <a:t> presumably results in a decrease in blood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deoxy-homoglobin</a:t>
            </a:r>
            <a:r>
              <a:rPr lang="en-US" sz="1200" b="0" i="0" u="none" strike="noStrike" kern="1200" baseline="0" dirty="0" smtClean="0">
                <a:solidFill>
                  <a:schemeClr val="tx1"/>
                </a:solidFill>
                <a:latin typeface="Arial" charset="0"/>
                <a:ea typeface="MS PGothic" panose="020B0600070205080204" pitchFamily="34" charset="-128"/>
                <a:cs typeface="MS PGothic" charset="0"/>
              </a:rPr>
              <a:t> levels, causing an increase in the BOLD signal.;  In contrast, an increase in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rCBV</a:t>
            </a:r>
            <a:r>
              <a:rPr lang="en-US" sz="1200" b="0" i="0" u="none" strike="noStrike" kern="1200" baseline="0" dirty="0" smtClean="0">
                <a:solidFill>
                  <a:schemeClr val="tx1"/>
                </a:solidFill>
                <a:latin typeface="Arial" charset="0"/>
                <a:ea typeface="MS PGothic" panose="020B0600070205080204" pitchFamily="34" charset="-128"/>
                <a:cs typeface="MS PGothic" charset="0"/>
              </a:rPr>
              <a:t> causes a total increase in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deoxy</a:t>
            </a:r>
            <a:r>
              <a:rPr lang="en-US" sz="1200" b="0" i="0" u="none" strike="noStrike" kern="1200" baseline="0" dirty="0" smtClean="0">
                <a:solidFill>
                  <a:schemeClr val="tx1"/>
                </a:solidFill>
                <a:latin typeface="Arial" charset="0"/>
                <a:ea typeface="MS PGothic" panose="020B0600070205080204" pitchFamily="34" charset="-128"/>
                <a:cs typeface="MS PGothic" charset="0"/>
              </a:rPr>
              <a:t>-hemoglobin, resulting in a decrease of the BOLD signal. The balance between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rCBF</a:t>
            </a:r>
            <a:r>
              <a:rPr lang="en-US" sz="1200" b="0" i="0" u="none" strike="noStrike" kern="1200" baseline="0" dirty="0" smtClean="0">
                <a:solidFill>
                  <a:schemeClr val="tx1"/>
                </a:solidFill>
                <a:latin typeface="Arial" charset="0"/>
                <a:ea typeface="MS PGothic" panose="020B0600070205080204" pitchFamily="34" charset="-128"/>
                <a:cs typeface="MS PGothic" charset="0"/>
              </a:rPr>
              <a:t> and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rCBV</a:t>
            </a:r>
            <a:r>
              <a:rPr lang="en-US" sz="1200" b="0" i="0" u="none" strike="noStrike" kern="1200" baseline="0" dirty="0" smtClean="0">
                <a:solidFill>
                  <a:schemeClr val="tx1"/>
                </a:solidFill>
                <a:latin typeface="Arial" charset="0"/>
                <a:ea typeface="MS PGothic" panose="020B0600070205080204" pitchFamily="34" charset="-128"/>
                <a:cs typeface="MS PGothic" charset="0"/>
              </a:rPr>
              <a:t> could therefore determine the overall resulting BOLD signal.</a:t>
            </a:r>
          </a:p>
          <a:p>
            <a:endParaRPr lang="en-US" sz="1200" b="0" i="0" u="none" strike="noStrike" kern="1200" baseline="0" dirty="0" smtClean="0">
              <a:solidFill>
                <a:schemeClr val="tx1"/>
              </a:solidFill>
              <a:latin typeface="Arial" charset="0"/>
              <a:ea typeface="MS PGothic" panose="020B0600070205080204" pitchFamily="34" charset="-128"/>
              <a:cs typeface="MS PGothic" charset="0"/>
            </a:endParaRPr>
          </a:p>
          <a:p>
            <a:r>
              <a:rPr lang="en-US" sz="1200" b="0" i="0" u="none" strike="noStrike" kern="1200" baseline="0" dirty="0" smtClean="0">
                <a:solidFill>
                  <a:schemeClr val="tx1"/>
                </a:solidFill>
                <a:latin typeface="Arial" charset="0"/>
                <a:ea typeface="MS PGothic" panose="020B0600070205080204" pitchFamily="34" charset="-128"/>
                <a:cs typeface="MS PGothic" charset="0"/>
              </a:rPr>
              <a:t>We hypothesis that if the activity of two groups of neurons in two separate regions is highly synchronized, and if the hemodynamic response of one is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rCBF</a:t>
            </a:r>
            <a:r>
              <a:rPr lang="en-US" sz="1200" b="0" i="0" u="none" strike="noStrike" kern="1200" baseline="0" dirty="0" smtClean="0">
                <a:solidFill>
                  <a:schemeClr val="tx1"/>
                </a:solidFill>
                <a:latin typeface="Arial" charset="0"/>
                <a:ea typeface="MS PGothic" panose="020B0600070205080204" pitchFamily="34" charset="-128"/>
                <a:cs typeface="MS PGothic" charset="0"/>
              </a:rPr>
              <a:t> dominated while that of the other is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rCBV</a:t>
            </a:r>
            <a:r>
              <a:rPr lang="en-US" sz="1200" b="0" i="0" u="none" strike="noStrike" kern="1200" baseline="0" dirty="0" smtClean="0">
                <a:solidFill>
                  <a:schemeClr val="tx1"/>
                </a:solidFill>
                <a:latin typeface="Arial" charset="0"/>
                <a:ea typeface="MS PGothic" panose="020B0600070205080204" pitchFamily="34" charset="-128"/>
                <a:cs typeface="MS PGothic" charset="0"/>
              </a:rPr>
              <a:t> dominated, the temporal correlation between the BOLD signal in these regions will be negative;  </a:t>
            </a:r>
          </a:p>
          <a:p>
            <a:endParaRPr lang="en-US" sz="1200" b="0" i="0" u="none" strike="noStrike" kern="1200" baseline="0" dirty="0" smtClean="0">
              <a:solidFill>
                <a:schemeClr val="tx1"/>
              </a:solidFill>
              <a:latin typeface="Arial" charset="0"/>
              <a:ea typeface="MS PGothic" panose="020B0600070205080204" pitchFamily="34" charset="-128"/>
              <a:cs typeface="MS PGothic" charset="0"/>
            </a:endParaRPr>
          </a:p>
          <a:p>
            <a:r>
              <a:rPr lang="en-US" sz="1200" b="0" i="0" u="none" strike="noStrike" kern="1200" baseline="0" dirty="0" smtClean="0">
                <a:solidFill>
                  <a:schemeClr val="tx1"/>
                </a:solidFill>
                <a:latin typeface="Arial" charset="0"/>
                <a:ea typeface="MS PGothic" panose="020B0600070205080204" pitchFamily="34" charset="-128"/>
                <a:cs typeface="MS PGothic" charset="0"/>
              </a:rPr>
              <a:t>We further hypothesis that if the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rCBV</a:t>
            </a:r>
            <a:r>
              <a:rPr lang="en-US" sz="1200" b="0" i="0" u="none" strike="noStrike" kern="1200" baseline="0" dirty="0" smtClean="0">
                <a:solidFill>
                  <a:schemeClr val="tx1"/>
                </a:solidFill>
                <a:latin typeface="Arial" charset="0"/>
                <a:ea typeface="MS PGothic" panose="020B0600070205080204" pitchFamily="34" charset="-128"/>
                <a:cs typeface="MS PGothic" charset="0"/>
              </a:rPr>
              <a:t> and/or the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rCBF</a:t>
            </a:r>
            <a:r>
              <a:rPr lang="en-US" sz="1200" b="0" i="0" u="none" strike="noStrike" kern="1200" baseline="0" dirty="0" smtClean="0">
                <a:solidFill>
                  <a:schemeClr val="tx1"/>
                </a:solidFill>
                <a:latin typeface="Arial" charset="0"/>
                <a:ea typeface="MS PGothic" panose="020B0600070205080204" pitchFamily="34" charset="-128"/>
                <a:cs typeface="MS PGothic" charset="0"/>
              </a:rPr>
              <a:t> responses are spatially dependent (for example, synchronized neuronal activity resulting in an increase of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rCBV</a:t>
            </a:r>
            <a:r>
              <a:rPr lang="en-US" sz="1200" b="0" i="0" u="none" strike="noStrike" kern="1200" baseline="0" dirty="0" smtClean="0">
                <a:solidFill>
                  <a:schemeClr val="tx1"/>
                </a:solidFill>
                <a:latin typeface="Arial" charset="0"/>
                <a:ea typeface="MS PGothic" panose="020B0600070205080204" pitchFamily="34" charset="-128"/>
                <a:cs typeface="MS PGothic" charset="0"/>
              </a:rPr>
              <a:t> in one</a:t>
            </a:r>
          </a:p>
          <a:p>
            <a:r>
              <a:rPr lang="en-US" sz="1200" b="0" i="0" u="none" strike="noStrike" kern="1200" baseline="0" dirty="0" smtClean="0">
                <a:solidFill>
                  <a:schemeClr val="tx1"/>
                </a:solidFill>
                <a:latin typeface="Arial" charset="0"/>
                <a:ea typeface="MS PGothic" panose="020B0600070205080204" pitchFamily="34" charset="-128"/>
                <a:cs typeface="MS PGothic" charset="0"/>
              </a:rPr>
              <a:t>region and a decrease in </a:t>
            </a:r>
            <a:r>
              <a:rPr lang="en-US" sz="1200" b="0" i="0" u="none" strike="noStrike" kern="1200" baseline="0" dirty="0" err="1" smtClean="0">
                <a:solidFill>
                  <a:schemeClr val="tx1"/>
                </a:solidFill>
                <a:latin typeface="Arial" charset="0"/>
                <a:ea typeface="MS PGothic" panose="020B0600070205080204" pitchFamily="34" charset="-128"/>
                <a:cs typeface="MS PGothic" charset="0"/>
              </a:rPr>
              <a:t>rCBV</a:t>
            </a:r>
            <a:r>
              <a:rPr lang="en-US" sz="1200" b="0" i="0" u="none" strike="noStrike" kern="1200" baseline="0" dirty="0" smtClean="0">
                <a:solidFill>
                  <a:schemeClr val="tx1"/>
                </a:solidFill>
                <a:latin typeface="Arial" charset="0"/>
                <a:ea typeface="MS PGothic" panose="020B0600070205080204" pitchFamily="34" charset="-128"/>
                <a:cs typeface="MS PGothic" charset="0"/>
              </a:rPr>
              <a:t> in another) one can also expect to find negative correlations with no time lags between such regions.</a:t>
            </a:r>
          </a:p>
          <a:p>
            <a:endParaRPr lang="en-US" sz="1200" b="0" i="0" u="none" strike="noStrike" kern="1200" baseline="0" dirty="0" smtClean="0">
              <a:solidFill>
                <a:schemeClr val="tx1"/>
              </a:solidFill>
              <a:latin typeface="Arial" charset="0"/>
              <a:ea typeface="MS PGothic" panose="020B0600070205080204" pitchFamily="34" charset="-128"/>
              <a:cs typeface="MS PGothic" charset="0"/>
            </a:endParaRPr>
          </a:p>
          <a:p>
            <a:endParaRPr lang="en-US" sz="1200" b="0" i="0" u="none" strike="noStrike" kern="1200" baseline="0" dirty="0" smtClean="0">
              <a:solidFill>
                <a:schemeClr val="tx1"/>
              </a:solidFill>
              <a:latin typeface="Arial" charset="0"/>
              <a:ea typeface="MS PGothic" panose="020B0600070205080204" pitchFamily="34" charset="-128"/>
              <a:cs typeface="MS PGothic" charset="0"/>
            </a:endParaRPr>
          </a:p>
          <a:p>
            <a:endParaRPr lang="en-US" dirty="0"/>
          </a:p>
        </p:txBody>
      </p:sp>
      <p:sp>
        <p:nvSpPr>
          <p:cNvPr id="4" name="Slide Number Placeholder 3"/>
          <p:cNvSpPr>
            <a:spLocks noGrp="1"/>
          </p:cNvSpPr>
          <p:nvPr>
            <p:ph type="sldNum" sz="quarter" idx="10"/>
          </p:nvPr>
        </p:nvSpPr>
        <p:spPr/>
        <p:txBody>
          <a:bodyPr/>
          <a:lstStyle/>
          <a:p>
            <a:pPr>
              <a:defRPr/>
            </a:pPr>
            <a:fld id="{F196935A-2245-3A48-9D35-52D5CC2FA41A}" type="slidenum">
              <a:rPr lang="en-US" smtClean="0"/>
              <a:pPr>
                <a:defRPr/>
              </a:pPr>
              <a:t>33</a:t>
            </a:fld>
            <a:endParaRPr lang="en-US"/>
          </a:p>
        </p:txBody>
      </p:sp>
    </p:spTree>
    <p:extLst>
      <p:ext uri="{BB962C8B-B14F-4D97-AF65-F5344CB8AC3E}">
        <p14:creationId xmlns:p14="http://schemas.microsoft.com/office/powerpoint/2010/main" val="714041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The brain is a complex network with macroscopic organization at the level of functional areas and subcortical nuclei, but the number and locations of these entities in humans is largely unknown.</a:t>
            </a:r>
          </a:p>
          <a:p>
            <a:endParaRPr lang="en-US">
              <a:ea typeface="MS PGothic" charset="0"/>
            </a:endParaRPr>
          </a:p>
          <a:p>
            <a:r>
              <a:rPr lang="en-US">
                <a:ea typeface="MS PGothic" charset="0"/>
              </a:rPr>
              <a:t>if the nodes of the graph do not accurately represent real items in the system, the graph itself is a distorted model and graph theoretic properties will diverge from the true properties of the system</a:t>
            </a:r>
          </a:p>
          <a:p>
            <a:endParaRPr lang="en-US">
              <a:ea typeface="MS PGothic" charset="0"/>
            </a:endParaRPr>
          </a:p>
          <a:p>
            <a:r>
              <a:rPr lang="en-US">
                <a:ea typeface="MS PGothic" charset="0"/>
              </a:rPr>
              <a:t>Standard approaches to forming whole-brain rs-fcMRI graphs often ignore this issue and define nodes as voxels or large parcels from anatomically-based brain atlases. These approaches are not meant to correspond to macroscopic “units” of brain organization,</a:t>
            </a: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MS PGothic" charset="0"/>
                <a:cs typeface="MS PGothic" charset="0"/>
              </a:defRPr>
            </a:lvl1pPr>
            <a:lvl2pPr marL="742950" indent="-285750" defTabSz="930275">
              <a:defRPr sz="2400">
                <a:solidFill>
                  <a:schemeClr val="tx1"/>
                </a:solidFill>
                <a:latin typeface="Arial" charset="0"/>
                <a:ea typeface="MS PGothic" charset="0"/>
                <a:cs typeface="MS PGothic" charset="0"/>
              </a:defRPr>
            </a:lvl2pPr>
            <a:lvl3pPr marL="1143000" indent="-228600" defTabSz="930275">
              <a:defRPr sz="2400">
                <a:solidFill>
                  <a:schemeClr val="tx1"/>
                </a:solidFill>
                <a:latin typeface="Arial" charset="0"/>
                <a:ea typeface="MS PGothic" charset="0"/>
                <a:cs typeface="MS PGothic" charset="0"/>
              </a:defRPr>
            </a:lvl3pPr>
            <a:lvl4pPr marL="1600200" indent="-228600" defTabSz="930275">
              <a:defRPr sz="2400">
                <a:solidFill>
                  <a:schemeClr val="tx1"/>
                </a:solidFill>
                <a:latin typeface="Arial" charset="0"/>
                <a:ea typeface="MS PGothic" charset="0"/>
                <a:cs typeface="MS PGothic" charset="0"/>
              </a:defRPr>
            </a:lvl4pPr>
            <a:lvl5pPr marL="2057400" indent="-228600" defTabSz="930275">
              <a:defRPr sz="2400">
                <a:solidFill>
                  <a:schemeClr val="tx1"/>
                </a:solidFill>
                <a:latin typeface="Arial"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03A19C3-FE49-C349-AA86-883D1B396A14}" type="slidenum">
              <a:rPr lang="en-US" sz="1200"/>
              <a:pPr/>
              <a:t>6</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node is a 10mm diameter sphere in MNI space representing a putative functional area.</a:t>
            </a:r>
          </a:p>
          <a:p>
            <a:r>
              <a:rPr lang="en-US">
                <a:ea typeface="MS PGothic" charset="0"/>
              </a:rPr>
              <a:t>Functional area: (functional areas possess unique combinations of inputs, outputs, and internal structure, each</a:t>
            </a:r>
          </a:p>
          <a:p>
            <a:r>
              <a:rPr lang="en-US">
                <a:ea typeface="MS PGothic" charset="0"/>
              </a:rPr>
              <a:t>functional area is thought to make a distinct contribution to information processing.</a:t>
            </a:r>
          </a:p>
          <a:p>
            <a:endParaRPr lang="en-US">
              <a:ea typeface="MS PGothic" charset="0"/>
            </a:endParaRPr>
          </a:p>
          <a:p>
            <a:endParaRPr lang="en-US">
              <a:ea typeface="MS PGothic" charset="0"/>
            </a:endParaRPr>
          </a:p>
          <a:p>
            <a:r>
              <a:rPr lang="en-US">
                <a:ea typeface="MS PGothic" charset="0"/>
              </a:rPr>
              <a:t>Centers of putative areas were identified using two independent methods operating on datasets that were not used in graph analyses (see Methods). The first method was meta-analytic in nature (as in (</a:t>
            </a:r>
            <a:r>
              <a:rPr lang="en-US">
                <a:ea typeface="MS PGothic" charset="0"/>
                <a:hlinkClick r:id="rId3"/>
              </a:rPr>
              <a:t>Dosenbach et al., 2006</a:t>
            </a:r>
            <a:r>
              <a:rPr lang="en-US">
                <a:ea typeface="MS PGothic" charset="0"/>
              </a:rPr>
              <a:t>)), and explored a large fMRI dataset to identify voxels that were reliably and significantly modulated when certain behaviors were demanded (e.g. button-pressing) or certain signal types were found (e.g. error-related activity). The second method extended a recently developed technique of mapping cortical areas using rs-fcMRI to entire cortical sheets (fc-Mapping: (</a:t>
            </a:r>
            <a:r>
              <a:rPr lang="en-US">
                <a:ea typeface="MS PGothic" charset="0"/>
                <a:hlinkClick r:id="rId4"/>
              </a:rPr>
              <a:t>Barnes et al., 2011</a:t>
            </a:r>
            <a:r>
              <a:rPr lang="en-US">
                <a:ea typeface="MS PGothic" charset="0"/>
              </a:rPr>
              <a:t>; </a:t>
            </a:r>
            <a:r>
              <a:rPr lang="en-US">
                <a:ea typeface="MS PGothic" charset="0"/>
                <a:hlinkClick r:id="rId5"/>
              </a:rPr>
              <a:t>Cohen et al., 2008</a:t>
            </a:r>
            <a:r>
              <a:rPr lang="en-US">
                <a:ea typeface="MS PGothic" charset="0"/>
              </a:rPr>
              <a:t>; </a:t>
            </a:r>
            <a:r>
              <a:rPr lang="en-US">
                <a:ea typeface="MS PGothic" charset="0"/>
                <a:hlinkClick r:id="rId6"/>
              </a:rPr>
              <a:t>Nelson et al., 2010a</a:t>
            </a:r>
            <a:r>
              <a:rPr lang="en-US">
                <a:ea typeface="MS PGothic" charset="0"/>
              </a:rPr>
              <a:t>)). The combination of these methods yielded 264 putative areas spanning the cerebral cortex, subcortical structures, and the cerebellum. </a:t>
            </a:r>
          </a:p>
          <a:p>
            <a:endParaRPr lang="en-US">
              <a:ea typeface="MS PGothic" charset="0"/>
            </a:endParaRPr>
          </a:p>
          <a:p>
            <a:r>
              <a:rPr lang="en-US">
                <a:ea typeface="MS PGothic" charset="0"/>
              </a:rPr>
              <a:t>Regions of interest (ROIs) were modeled as 10 mm diameter spheres. Graphs were formed using ROIs as nodes (N=264) and ties terminating within 20 mm of a source node center were set to zero to avoid possible shared signal between nearby nodes. This procedure yielded graphs of putative functional areas in which each node represented, to the best of our capabilities, an element of brain organization.</a:t>
            </a:r>
          </a:p>
          <a:p>
            <a:endParaRPr lang="en-US">
              <a:ea typeface="MS PGothic" charset="0"/>
            </a:endParaRPr>
          </a:p>
          <a:p>
            <a:endParaRPr lang="en-US">
              <a:ea typeface="MS PGothic" charset="0"/>
            </a:endParaRPr>
          </a:p>
          <a:p>
            <a:r>
              <a:rPr lang="en-US">
                <a:ea typeface="MS PGothic" charset="0"/>
              </a:rPr>
              <a:t>Power, J. D., Cohen, A. L., Nelson, S. M., Wig, G. S., Barnes, K. A., Church, J. A., et al. (2011).</a:t>
            </a:r>
          </a:p>
          <a:p>
            <a:r>
              <a:rPr lang="en-US">
                <a:ea typeface="MS PGothic" charset="0"/>
              </a:rPr>
              <a:t>635 Functional network organization of the human brain. </a:t>
            </a:r>
            <a:r>
              <a:rPr lang="en-US" i="1">
                <a:ea typeface="MS PGothic" charset="0"/>
              </a:rPr>
              <a:t>Neuron</a:t>
            </a:r>
            <a:r>
              <a:rPr lang="en-US">
                <a:ea typeface="MS PGothic" charset="0"/>
              </a:rPr>
              <a:t>, 72(4), 665-678.</a:t>
            </a:r>
          </a:p>
          <a:p>
            <a:endParaRPr lang="en-US">
              <a:ea typeface="MS PGothic" charset="0"/>
            </a:endParaRPr>
          </a:p>
          <a:p>
            <a:r>
              <a:rPr lang="en-US">
                <a:ea typeface="MS PGothic" charset="0"/>
              </a:rPr>
              <a:t>graph theoretic approach (</a:t>
            </a:r>
            <a:r>
              <a:rPr lang="en-US">
                <a:ea typeface="MS PGothic" charset="0"/>
                <a:hlinkClick r:id="rId7"/>
              </a:rPr>
              <a:t>Bullmore and Sporns, 2009</a:t>
            </a:r>
            <a:r>
              <a:rPr lang="en-US">
                <a:ea typeface="MS PGothic" charset="0"/>
              </a:rPr>
              <a:t>; </a:t>
            </a:r>
            <a:r>
              <a:rPr lang="en-US">
                <a:ea typeface="MS PGothic" charset="0"/>
                <a:hlinkClick r:id="rId8"/>
              </a:rPr>
              <a:t>Rubinov and Sporns, 2010</a:t>
            </a:r>
            <a:r>
              <a:rPr lang="en-US">
                <a:ea typeface="MS PGothic" charset="0"/>
              </a:rPr>
              <a:t>).</a:t>
            </a:r>
          </a:p>
          <a:p>
            <a:endParaRPr lang="en-US">
              <a:ea typeface="MS PGothic" charset="0"/>
            </a:endParaRPr>
          </a:p>
          <a:p>
            <a:r>
              <a:rPr lang="en-US">
                <a:ea typeface="MS PGothic" charset="0"/>
              </a:rPr>
              <a:t>fc-Mapping uses resting-state functional connectivity MRI (rs-fcMRI) data to identify locations in the cerebral cortex where the whole-brain patterns of functional connectivity change abruptly, consistent with boundaries between cortical areas.</a:t>
            </a: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MS PGothic" charset="0"/>
                <a:cs typeface="MS PGothic" charset="0"/>
              </a:defRPr>
            </a:lvl1pPr>
            <a:lvl2pPr marL="742950" indent="-285750" defTabSz="930275">
              <a:defRPr sz="2400">
                <a:solidFill>
                  <a:schemeClr val="tx1"/>
                </a:solidFill>
                <a:latin typeface="Arial" charset="0"/>
                <a:ea typeface="MS PGothic" charset="0"/>
                <a:cs typeface="MS PGothic" charset="0"/>
              </a:defRPr>
            </a:lvl2pPr>
            <a:lvl3pPr marL="1143000" indent="-228600" defTabSz="930275">
              <a:defRPr sz="2400">
                <a:solidFill>
                  <a:schemeClr val="tx1"/>
                </a:solidFill>
                <a:latin typeface="Arial" charset="0"/>
                <a:ea typeface="MS PGothic" charset="0"/>
                <a:cs typeface="MS PGothic" charset="0"/>
              </a:defRPr>
            </a:lvl3pPr>
            <a:lvl4pPr marL="1600200" indent="-228600" defTabSz="930275">
              <a:defRPr sz="2400">
                <a:solidFill>
                  <a:schemeClr val="tx1"/>
                </a:solidFill>
                <a:latin typeface="Arial" charset="0"/>
                <a:ea typeface="MS PGothic" charset="0"/>
                <a:cs typeface="MS PGothic" charset="0"/>
              </a:defRPr>
            </a:lvl4pPr>
            <a:lvl5pPr marL="2057400" indent="-228600" defTabSz="930275">
              <a:defRPr sz="2400">
                <a:solidFill>
                  <a:schemeClr val="tx1"/>
                </a:solidFill>
                <a:latin typeface="Arial"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19ECFDF-0AA4-DC42-A130-08DF6AFB15E6}" type="slidenum">
              <a:rPr lang="en-US" sz="1200"/>
              <a:pPr/>
              <a:t>7</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3963988" y="8805863"/>
            <a:ext cx="303212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58" tIns="46479" rIns="92958" bIns="46479" anchor="b"/>
          <a:lstStyle>
            <a:lvl1pPr defTabSz="930275">
              <a:defRPr sz="2400">
                <a:solidFill>
                  <a:schemeClr val="tx1"/>
                </a:solidFill>
                <a:latin typeface="Arial" charset="0"/>
                <a:ea typeface="MS PGothic" charset="0"/>
                <a:cs typeface="MS PGothic" charset="0"/>
              </a:defRPr>
            </a:lvl1pPr>
            <a:lvl2pPr marL="742950" indent="-285750" defTabSz="930275">
              <a:defRPr sz="2400">
                <a:solidFill>
                  <a:schemeClr val="tx1"/>
                </a:solidFill>
                <a:latin typeface="Arial" charset="0"/>
                <a:ea typeface="MS PGothic" charset="0"/>
                <a:cs typeface="MS PGothic" charset="0"/>
              </a:defRPr>
            </a:lvl2pPr>
            <a:lvl3pPr marL="1143000" indent="-228600" defTabSz="930275">
              <a:defRPr sz="2400">
                <a:solidFill>
                  <a:schemeClr val="tx1"/>
                </a:solidFill>
                <a:latin typeface="Arial" charset="0"/>
                <a:ea typeface="MS PGothic" charset="0"/>
                <a:cs typeface="MS PGothic" charset="0"/>
              </a:defRPr>
            </a:lvl3pPr>
            <a:lvl4pPr marL="1600200" indent="-228600" defTabSz="930275">
              <a:defRPr sz="2400">
                <a:solidFill>
                  <a:schemeClr val="tx1"/>
                </a:solidFill>
                <a:latin typeface="Arial" charset="0"/>
                <a:ea typeface="MS PGothic" charset="0"/>
                <a:cs typeface="MS PGothic" charset="0"/>
              </a:defRPr>
            </a:lvl4pPr>
            <a:lvl5pPr marL="2057400" indent="-228600" defTabSz="930275">
              <a:defRPr sz="2400">
                <a:solidFill>
                  <a:schemeClr val="tx1"/>
                </a:solidFill>
                <a:latin typeface="Arial"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505C6147-A8AD-B24F-A49C-D9476B6065AD}" type="slidenum">
              <a:rPr lang="en-US" sz="1200"/>
              <a:pPr algn="r" eaLnBrk="1" hangingPunct="1"/>
              <a:t>8</a:t>
            </a:fld>
            <a:endParaRPr lang="en-US" sz="1200"/>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ea typeface="MS PGothic" charset="0"/>
              </a:rPr>
              <a:t>Justifies applying the same tuning parameter to estimate partial correlation matrices for all subjects. </a:t>
            </a:r>
          </a:p>
          <a:p>
            <a:r>
              <a:rPr lang="en-US">
                <a:ea typeface="MS PGothic" charset="0"/>
              </a:rPr>
              <a:t>This greatly facilitates between-subject comparisons and also allows the construction of a group-level partial correlation matrix by combing subject-specific estimates</a:t>
            </a: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MS PGothic" charset="0"/>
                <a:cs typeface="MS PGothic" charset="0"/>
              </a:defRPr>
            </a:lvl1pPr>
            <a:lvl2pPr marL="742950" indent="-285750" defTabSz="930275">
              <a:defRPr sz="2400">
                <a:solidFill>
                  <a:schemeClr val="tx1"/>
                </a:solidFill>
                <a:latin typeface="Arial" charset="0"/>
                <a:ea typeface="MS PGothic" charset="0"/>
                <a:cs typeface="MS PGothic" charset="0"/>
              </a:defRPr>
            </a:lvl2pPr>
            <a:lvl3pPr marL="1143000" indent="-228600" defTabSz="930275">
              <a:defRPr sz="2400">
                <a:solidFill>
                  <a:schemeClr val="tx1"/>
                </a:solidFill>
                <a:latin typeface="Arial" charset="0"/>
                <a:ea typeface="MS PGothic" charset="0"/>
                <a:cs typeface="MS PGothic" charset="0"/>
              </a:defRPr>
            </a:lvl3pPr>
            <a:lvl4pPr marL="1600200" indent="-228600" defTabSz="930275">
              <a:defRPr sz="2400">
                <a:solidFill>
                  <a:schemeClr val="tx1"/>
                </a:solidFill>
                <a:latin typeface="Arial" charset="0"/>
                <a:ea typeface="MS PGothic" charset="0"/>
                <a:cs typeface="MS PGothic" charset="0"/>
              </a:defRPr>
            </a:lvl4pPr>
            <a:lvl5pPr marL="2057400" indent="-228600" defTabSz="930275">
              <a:defRPr sz="2400">
                <a:solidFill>
                  <a:schemeClr val="tx1"/>
                </a:solidFill>
                <a:latin typeface="Arial"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33C416E0-BDB1-5847-A2F5-1838A7307D03}" type="slidenum">
              <a:rPr lang="en-US" sz="1200"/>
              <a:pPr/>
              <a:t>11</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a:ln/>
        </p:spPr>
      </p:sp>
      <p:sp>
        <p:nvSpPr>
          <p:cNvPr id="430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endParaRPr>
          </a:p>
          <a:p>
            <a:r>
              <a:rPr lang="en-US" b="1">
                <a:ea typeface="MS PGothic" charset="0"/>
              </a:rPr>
              <a:t>Executive functions</a:t>
            </a:r>
            <a:r>
              <a:rPr lang="en-US">
                <a:ea typeface="MS PGothic" charset="0"/>
              </a:rPr>
              <a:t> (also known as </a:t>
            </a:r>
            <a:r>
              <a:rPr lang="en-US" b="1">
                <a:ea typeface="MS PGothic" charset="0"/>
              </a:rPr>
              <a:t>cognitive control</a:t>
            </a:r>
            <a:r>
              <a:rPr lang="en-US">
                <a:ea typeface="MS PGothic" charset="0"/>
              </a:rPr>
              <a:t> and </a:t>
            </a:r>
            <a:r>
              <a:rPr lang="en-US" b="1">
                <a:ea typeface="MS PGothic" charset="0"/>
              </a:rPr>
              <a:t>supervisory attentional system</a:t>
            </a:r>
            <a:r>
              <a:rPr lang="en-US">
                <a:ea typeface="MS PGothic" charset="0"/>
              </a:rPr>
              <a:t>) is an umbrella term for the management (regulation, control) of cognitive processes, including working memory, reasoning, flexibility, and problem solving as well as planning and execution.</a:t>
            </a:r>
            <a:r>
              <a:rPr lang="en-US" baseline="30000">
                <a:ea typeface="MS PGothic" charset="0"/>
              </a:rPr>
              <a:t>[1][2][3] </a:t>
            </a:r>
            <a:r>
              <a:rPr lang="en-US">
                <a:ea typeface="MS PGothic" charset="0"/>
              </a:rPr>
              <a:t>The executive system is thought to be heavily involved in handling novel situations outside the domain of some of our 'automatic' psychological processes that could be explained by the reproduction of learned schemas or set behaviors. </a:t>
            </a:r>
          </a:p>
        </p:txBody>
      </p:sp>
      <p:sp>
        <p:nvSpPr>
          <p:cNvPr id="430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MS PGothic" charset="0"/>
                <a:cs typeface="MS PGothic" charset="0"/>
              </a:defRPr>
            </a:lvl1pPr>
            <a:lvl2pPr marL="742950" indent="-285750" defTabSz="930275">
              <a:defRPr sz="2400">
                <a:solidFill>
                  <a:schemeClr val="tx1"/>
                </a:solidFill>
                <a:latin typeface="Arial" charset="0"/>
                <a:ea typeface="MS PGothic" charset="0"/>
                <a:cs typeface="MS PGothic" charset="0"/>
              </a:defRPr>
            </a:lvl2pPr>
            <a:lvl3pPr marL="1143000" indent="-228600" defTabSz="930275">
              <a:defRPr sz="2400">
                <a:solidFill>
                  <a:schemeClr val="tx1"/>
                </a:solidFill>
                <a:latin typeface="Arial" charset="0"/>
                <a:ea typeface="MS PGothic" charset="0"/>
                <a:cs typeface="MS PGothic" charset="0"/>
              </a:defRPr>
            </a:lvl3pPr>
            <a:lvl4pPr marL="1600200" indent="-228600" defTabSz="930275">
              <a:defRPr sz="2400">
                <a:solidFill>
                  <a:schemeClr val="tx1"/>
                </a:solidFill>
                <a:latin typeface="Arial" charset="0"/>
                <a:ea typeface="MS PGothic" charset="0"/>
                <a:cs typeface="MS PGothic" charset="0"/>
              </a:defRPr>
            </a:lvl4pPr>
            <a:lvl5pPr marL="2057400" indent="-228600" defTabSz="930275">
              <a:defRPr sz="2400">
                <a:solidFill>
                  <a:schemeClr val="tx1"/>
                </a:solidFill>
                <a:latin typeface="Arial"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DACBA02-CB3E-7241-B716-15022EABE80B}" type="slidenum">
              <a:rPr lang="en-US" sz="1200"/>
              <a:pPr/>
              <a:t>17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a:ln/>
        </p:spPr>
      </p:sp>
      <p:sp>
        <p:nvSpPr>
          <p:cNvPr id="450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
        <p:nvSpPr>
          <p:cNvPr id="450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MS PGothic" charset="0"/>
                <a:cs typeface="MS PGothic" charset="0"/>
              </a:defRPr>
            </a:lvl1pPr>
            <a:lvl2pPr marL="742950" indent="-285750" defTabSz="930275">
              <a:defRPr sz="2400">
                <a:solidFill>
                  <a:schemeClr val="tx1"/>
                </a:solidFill>
                <a:latin typeface="Arial" charset="0"/>
                <a:ea typeface="MS PGothic" charset="0"/>
                <a:cs typeface="MS PGothic" charset="0"/>
              </a:defRPr>
            </a:lvl2pPr>
            <a:lvl3pPr marL="1143000" indent="-228600" defTabSz="930275">
              <a:defRPr sz="2400">
                <a:solidFill>
                  <a:schemeClr val="tx1"/>
                </a:solidFill>
                <a:latin typeface="Arial" charset="0"/>
                <a:ea typeface="MS PGothic" charset="0"/>
                <a:cs typeface="MS PGothic" charset="0"/>
              </a:defRPr>
            </a:lvl3pPr>
            <a:lvl4pPr marL="1600200" indent="-228600" defTabSz="930275">
              <a:defRPr sz="2400">
                <a:solidFill>
                  <a:schemeClr val="tx1"/>
                </a:solidFill>
                <a:latin typeface="Arial" charset="0"/>
                <a:ea typeface="MS PGothic" charset="0"/>
                <a:cs typeface="MS PGothic" charset="0"/>
              </a:defRPr>
            </a:lvl4pPr>
            <a:lvl5pPr marL="2057400" indent="-228600" defTabSz="930275">
              <a:defRPr sz="2400">
                <a:solidFill>
                  <a:schemeClr val="tx1"/>
                </a:solidFill>
                <a:latin typeface="Arial"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E597D5E-0D76-204D-9D37-76335E72C3B7}" type="slidenum">
              <a:rPr lang="en-US" sz="1200"/>
              <a:pPr/>
              <a:t>18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latin typeface="Times New Roman"/>
                <a:cs typeface="Times New Roman"/>
              </a:rPr>
              <a:t>Positive FC reflect highly synchronized neural activity in different functional areas. </a:t>
            </a:r>
            <a:endParaRPr lang="en-US" dirty="0"/>
          </a:p>
        </p:txBody>
      </p:sp>
      <p:sp>
        <p:nvSpPr>
          <p:cNvPr id="4" name="Slide Number Placeholder 3"/>
          <p:cNvSpPr>
            <a:spLocks noGrp="1"/>
          </p:cNvSpPr>
          <p:nvPr>
            <p:ph type="sldNum" sz="quarter" idx="10"/>
          </p:nvPr>
        </p:nvSpPr>
        <p:spPr/>
        <p:txBody>
          <a:bodyPr/>
          <a:lstStyle/>
          <a:p>
            <a:pPr>
              <a:defRPr/>
            </a:pPr>
            <a:fld id="{F196935A-2245-3A48-9D35-52D5CC2FA41A}" type="slidenum">
              <a:rPr lang="en-US" smtClean="0"/>
              <a:pPr>
                <a:defRPr/>
              </a:pPr>
              <a:t>20</a:t>
            </a:fld>
            <a:endParaRPr lang="en-US"/>
          </a:p>
        </p:txBody>
      </p:sp>
    </p:spTree>
    <p:extLst>
      <p:ext uri="{BB962C8B-B14F-4D97-AF65-F5344CB8AC3E}">
        <p14:creationId xmlns:p14="http://schemas.microsoft.com/office/powerpoint/2010/main" val="3843641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a:ln/>
        </p:spPr>
      </p:sp>
      <p:sp>
        <p:nvSpPr>
          <p:cNvPr id="634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ea typeface="MS PGothic" charset="0"/>
            </a:endParaRPr>
          </a:p>
          <a:p>
            <a:r>
              <a:rPr lang="en-US" dirty="0">
                <a:ea typeface="MS PGothic" charset="0"/>
              </a:rPr>
              <a:t>White matter is composed of bundles of </a:t>
            </a:r>
            <a:r>
              <a:rPr lang="en-US" dirty="0" err="1">
                <a:ea typeface="MS PGothic" charset="0"/>
              </a:rPr>
              <a:t>myelinated</a:t>
            </a:r>
            <a:r>
              <a:rPr lang="en-US" dirty="0">
                <a:ea typeface="MS PGothic" charset="0"/>
              </a:rPr>
              <a:t> nerve cell projections (or axons), which connect various grey matter areas (the locations of nerve cell bodies) of the brain to each other, and carry nerve impulses between neurons.  White matter is the tissue through which messages pass between different areas of gray matter within the central nervous system. </a:t>
            </a:r>
          </a:p>
          <a:p>
            <a:endParaRPr lang="en-US" dirty="0">
              <a:ea typeface="MS PGothic" charset="0"/>
            </a:endParaRPr>
          </a:p>
          <a:p>
            <a:r>
              <a:rPr lang="en-US" dirty="0">
                <a:ea typeface="MS PGothic" charset="0"/>
              </a:rPr>
              <a:t>There are three different kinds of tracts, or bundles of axons, which connect one part of the brain to another and to the spinal cord, within the white matter:</a:t>
            </a:r>
          </a:p>
          <a:p>
            <a:r>
              <a:rPr lang="en-US" dirty="0">
                <a:ea typeface="MS PGothic" charset="0"/>
              </a:rPr>
              <a:t>1. Projection tracts extend vertically between higher and lower brain and spinal cord centers, and carry information between the cerebrum and the rest of the body. </a:t>
            </a:r>
          </a:p>
          <a:p>
            <a:r>
              <a:rPr lang="en-US" dirty="0">
                <a:ea typeface="MS PGothic" charset="0"/>
              </a:rPr>
              <a:t>2. Commissural tracts cross from one cerebral hemisphere to the other through bridges called commissures. The great majority of commissural tracts pass through the large corpus callosum. </a:t>
            </a:r>
          </a:p>
          <a:p>
            <a:r>
              <a:rPr lang="en-US" dirty="0">
                <a:ea typeface="MS PGothic" charset="0"/>
              </a:rPr>
              <a:t>3. Association tracts connect different regions within the same hemisphere of the brain. Long association fibers connect different lobes of a hemisphere to each other whereas short association fibers connect different </a:t>
            </a:r>
            <a:r>
              <a:rPr lang="en-US" dirty="0" err="1">
                <a:ea typeface="MS PGothic" charset="0"/>
              </a:rPr>
              <a:t>gyri</a:t>
            </a:r>
            <a:r>
              <a:rPr lang="en-US" dirty="0">
                <a:ea typeface="MS PGothic" charset="0"/>
              </a:rPr>
              <a:t> within a single lobe. Among their roles, association tracts link perceptual and memory centers of the brain.</a:t>
            </a:r>
            <a:r>
              <a:rPr lang="en-US" baseline="30000" dirty="0">
                <a:ea typeface="MS PGothic" charset="0"/>
              </a:rPr>
              <a:t>[7]</a:t>
            </a:r>
            <a:endParaRPr lang="en-US" dirty="0">
              <a:ea typeface="MS PGothic" charset="0"/>
            </a:endParaRPr>
          </a:p>
        </p:txBody>
      </p:sp>
      <p:sp>
        <p:nvSpPr>
          <p:cNvPr id="634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2400">
                <a:solidFill>
                  <a:schemeClr val="tx1"/>
                </a:solidFill>
                <a:latin typeface="Arial" charset="0"/>
                <a:ea typeface="MS PGothic" charset="0"/>
                <a:cs typeface="MS PGothic" charset="0"/>
              </a:defRPr>
            </a:lvl1pPr>
            <a:lvl2pPr marL="742950" indent="-285750" defTabSz="930275">
              <a:defRPr sz="2400">
                <a:solidFill>
                  <a:schemeClr val="tx1"/>
                </a:solidFill>
                <a:latin typeface="Arial" charset="0"/>
                <a:ea typeface="MS PGothic" charset="0"/>
                <a:cs typeface="MS PGothic" charset="0"/>
              </a:defRPr>
            </a:lvl2pPr>
            <a:lvl3pPr marL="1143000" indent="-228600" defTabSz="930275">
              <a:defRPr sz="2400">
                <a:solidFill>
                  <a:schemeClr val="tx1"/>
                </a:solidFill>
                <a:latin typeface="Arial" charset="0"/>
                <a:ea typeface="MS PGothic" charset="0"/>
                <a:cs typeface="MS PGothic" charset="0"/>
              </a:defRPr>
            </a:lvl3pPr>
            <a:lvl4pPr marL="1600200" indent="-228600" defTabSz="930275">
              <a:defRPr sz="2400">
                <a:solidFill>
                  <a:schemeClr val="tx1"/>
                </a:solidFill>
                <a:latin typeface="Arial" charset="0"/>
                <a:ea typeface="MS PGothic" charset="0"/>
                <a:cs typeface="MS PGothic" charset="0"/>
              </a:defRPr>
            </a:lvl4pPr>
            <a:lvl5pPr marL="2057400" indent="-228600" defTabSz="930275">
              <a:defRPr sz="2400">
                <a:solidFill>
                  <a:schemeClr val="tx1"/>
                </a:solidFill>
                <a:latin typeface="Arial" charset="0"/>
                <a:ea typeface="MS PGothic" charset="0"/>
                <a:cs typeface="MS PGothic" charset="0"/>
              </a:defRPr>
            </a:lvl5pPr>
            <a:lvl6pPr marL="25146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defTabSz="930275"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843EC16-B861-E343-8C40-0D2BF7A7E440}" type="slidenum">
              <a:rPr lang="en-US" sz="1200"/>
              <a:pPr/>
              <a:t>22</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website header"/>
          <p:cNvPicPr>
            <a:picLocks noChangeAspect="1" noChangeArrowheads="1"/>
          </p:cNvPicPr>
          <p:nvPr userDrawn="1"/>
        </p:nvPicPr>
        <p:blipFill>
          <a:blip r:embed="rId2">
            <a:extLst>
              <a:ext uri="{28A0092B-C50C-407E-A947-70E740481C1C}">
                <a14:useLocalDpi xmlns:a14="http://schemas.microsoft.com/office/drawing/2010/main" val="0"/>
              </a:ext>
            </a:extLst>
          </a:blip>
          <a:srcRect b="2620"/>
          <a:stretch>
            <a:fillRect/>
          </a:stretch>
        </p:blipFill>
        <p:spPr bwMode="auto">
          <a:xfrm>
            <a:off x="0" y="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8"/>
          <p:cNvSpPr>
            <a:spLocks noChangeShapeType="1"/>
          </p:cNvSpPr>
          <p:nvPr userDrawn="1"/>
        </p:nvSpPr>
        <p:spPr bwMode="auto">
          <a:xfrm>
            <a:off x="0" y="18288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4" name="Rectangle 2"/>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dirty="0"/>
              <a:t>Click to edit Master subtitle style</a:t>
            </a:r>
          </a:p>
        </p:txBody>
      </p:sp>
      <p:sp>
        <p:nvSpPr>
          <p:cNvPr id="6" name="Date Placeholder 10"/>
          <p:cNvSpPr>
            <a:spLocks noGrp="1"/>
          </p:cNvSpPr>
          <p:nvPr>
            <p:ph type="dt" sz="half" idx="10"/>
          </p:nvPr>
        </p:nvSpPr>
        <p:spPr/>
        <p:txBody>
          <a:bodyPr/>
          <a:lstStyle>
            <a:lvl1pPr>
              <a:defRPr/>
            </a:lvl1pPr>
          </a:lstStyle>
          <a:p>
            <a:pPr>
              <a:defRPr/>
            </a:pPr>
            <a:r>
              <a:rPr lang="en-US"/>
              <a:t>ENAR 2009</a:t>
            </a:r>
          </a:p>
        </p:txBody>
      </p:sp>
      <p:sp>
        <p:nvSpPr>
          <p:cNvPr id="7" name="Slide Number Placeholder 11"/>
          <p:cNvSpPr>
            <a:spLocks noGrp="1"/>
          </p:cNvSpPr>
          <p:nvPr>
            <p:ph type="sldNum" sz="quarter" idx="11"/>
          </p:nvPr>
        </p:nvSpPr>
        <p:spPr/>
        <p:txBody>
          <a:bodyPr/>
          <a:lstStyle>
            <a:lvl1pPr>
              <a:defRPr>
                <a:latin typeface="Arial" charset="0"/>
                <a:ea typeface="+mn-ea"/>
                <a:cs typeface="+mn-cs"/>
              </a:defRPr>
            </a:lvl1pPr>
          </a:lstStyle>
          <a:p>
            <a:pPr>
              <a:defRPr/>
            </a:pPr>
            <a:r>
              <a:rPr lang="en-US"/>
              <a:t>San Antonio, TX</a:t>
            </a:r>
          </a:p>
        </p:txBody>
      </p:sp>
      <p:sp>
        <p:nvSpPr>
          <p:cNvPr id="8" name="Footer Placeholder 12"/>
          <p:cNvSpPr>
            <a:spLocks noGrp="1"/>
          </p:cNvSpPr>
          <p:nvPr>
            <p:ph type="ftr" sz="quarter" idx="12"/>
          </p:nvPr>
        </p:nvSpPr>
        <p:spPr/>
        <p:txBody>
          <a:bodyPr/>
          <a:lstStyle>
            <a:lvl1pPr>
              <a:defRPr>
                <a:ea typeface="MS PGothic" charset="0"/>
                <a:cs typeface="MS PGothic" charset="0"/>
              </a:defRPr>
            </a:lvl1pPr>
          </a:lstStyle>
          <a:p>
            <a:pPr>
              <a:defRPr/>
            </a:pPr>
            <a:endParaRPr lang="en-US"/>
          </a:p>
        </p:txBody>
      </p:sp>
    </p:spTree>
    <p:extLst>
      <p:ext uri="{BB962C8B-B14F-4D97-AF65-F5344CB8AC3E}">
        <p14:creationId xmlns:p14="http://schemas.microsoft.com/office/powerpoint/2010/main" val="1368404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5"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6" name="Rectangle 6"/>
          <p:cNvSpPr>
            <a:spLocks noGrp="1" noChangeArrowheads="1"/>
          </p:cNvSpPr>
          <p:nvPr>
            <p:ph type="sldNum" sz="quarter" idx="12"/>
          </p:nvPr>
        </p:nvSpPr>
        <p:spPr>
          <a:ln/>
        </p:spPr>
        <p:txBody>
          <a:bodyPr/>
          <a:lstStyle>
            <a:lvl1pPr>
              <a:defRPr/>
            </a:lvl1pPr>
          </a:lstStyle>
          <a:p>
            <a:pPr>
              <a:defRPr/>
            </a:pPr>
            <a:fld id="{538882C5-7319-394A-B478-DDFCD2480B8E}" type="slidenum">
              <a:rPr lang="en-US"/>
              <a:pPr>
                <a:defRPr/>
              </a:pPr>
              <a:t>‹#›</a:t>
            </a:fld>
            <a:endParaRPr lang="en-US"/>
          </a:p>
        </p:txBody>
      </p:sp>
    </p:spTree>
    <p:extLst>
      <p:ext uri="{BB962C8B-B14F-4D97-AF65-F5344CB8AC3E}">
        <p14:creationId xmlns:p14="http://schemas.microsoft.com/office/powerpoint/2010/main" val="1699835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76200"/>
            <a:ext cx="2114550" cy="6400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76200"/>
            <a:ext cx="6191250" cy="6400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5"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6" name="Rectangle 6"/>
          <p:cNvSpPr>
            <a:spLocks noGrp="1" noChangeArrowheads="1"/>
          </p:cNvSpPr>
          <p:nvPr>
            <p:ph type="sldNum" sz="quarter" idx="12"/>
          </p:nvPr>
        </p:nvSpPr>
        <p:spPr>
          <a:ln/>
        </p:spPr>
        <p:txBody>
          <a:bodyPr/>
          <a:lstStyle>
            <a:lvl1pPr>
              <a:defRPr/>
            </a:lvl1pPr>
          </a:lstStyle>
          <a:p>
            <a:pPr>
              <a:defRPr/>
            </a:pPr>
            <a:fld id="{D3487F99-646F-8546-91E0-8E578D64F789}" type="slidenum">
              <a:rPr lang="en-US"/>
              <a:pPr>
                <a:defRPr/>
              </a:pPr>
              <a:t>‹#›</a:t>
            </a:fld>
            <a:endParaRPr lang="en-US"/>
          </a:p>
        </p:txBody>
      </p:sp>
    </p:spTree>
    <p:extLst>
      <p:ext uri="{BB962C8B-B14F-4D97-AF65-F5344CB8AC3E}">
        <p14:creationId xmlns:p14="http://schemas.microsoft.com/office/powerpoint/2010/main" val="674008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4495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4038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7"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8" name="Rectangle 6"/>
          <p:cNvSpPr>
            <a:spLocks noGrp="1" noChangeArrowheads="1"/>
          </p:cNvSpPr>
          <p:nvPr>
            <p:ph type="sldNum" sz="quarter" idx="12"/>
          </p:nvPr>
        </p:nvSpPr>
        <p:spPr>
          <a:ln/>
        </p:spPr>
        <p:txBody>
          <a:bodyPr/>
          <a:lstStyle>
            <a:lvl1pPr>
              <a:defRPr/>
            </a:lvl1pPr>
          </a:lstStyle>
          <a:p>
            <a:pPr>
              <a:defRPr/>
            </a:pPr>
            <a:fld id="{322BDCF6-31E8-0043-82B8-C891C4891455}" type="slidenum">
              <a:rPr lang="en-US"/>
              <a:pPr>
                <a:defRPr/>
              </a:pPr>
              <a:t>‹#›</a:t>
            </a:fld>
            <a:endParaRPr lang="en-US"/>
          </a:p>
        </p:txBody>
      </p:sp>
    </p:spTree>
    <p:extLst>
      <p:ext uri="{BB962C8B-B14F-4D97-AF65-F5344CB8AC3E}">
        <p14:creationId xmlns:p14="http://schemas.microsoft.com/office/powerpoint/2010/main" val="41183320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4495800" cy="762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6200"/>
            <a:ext cx="4038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7"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8" name="Rectangle 6"/>
          <p:cNvSpPr>
            <a:spLocks noGrp="1" noChangeArrowheads="1"/>
          </p:cNvSpPr>
          <p:nvPr>
            <p:ph type="sldNum" sz="quarter" idx="12"/>
          </p:nvPr>
        </p:nvSpPr>
        <p:spPr>
          <a:ln/>
        </p:spPr>
        <p:txBody>
          <a:bodyPr/>
          <a:lstStyle>
            <a:lvl1pPr>
              <a:defRPr/>
            </a:lvl1pPr>
          </a:lstStyle>
          <a:p>
            <a:pPr>
              <a:defRPr/>
            </a:pPr>
            <a:fld id="{78D0392E-7D47-9D47-B94F-3B1B4F3BD587}" type="slidenum">
              <a:rPr lang="en-US"/>
              <a:pPr>
                <a:defRPr/>
              </a:pPr>
              <a:t>‹#›</a:t>
            </a:fld>
            <a:endParaRPr lang="en-US"/>
          </a:p>
        </p:txBody>
      </p:sp>
    </p:spTree>
    <p:extLst>
      <p:ext uri="{BB962C8B-B14F-4D97-AF65-F5344CB8AC3E}">
        <p14:creationId xmlns:p14="http://schemas.microsoft.com/office/powerpoint/2010/main" val="42099003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4495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143000"/>
            <a:ext cx="4038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6"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7" name="Rectangle 6"/>
          <p:cNvSpPr>
            <a:spLocks noGrp="1" noChangeArrowheads="1"/>
          </p:cNvSpPr>
          <p:nvPr>
            <p:ph type="sldNum" sz="quarter" idx="12"/>
          </p:nvPr>
        </p:nvSpPr>
        <p:spPr>
          <a:ln/>
        </p:spPr>
        <p:txBody>
          <a:bodyPr/>
          <a:lstStyle>
            <a:lvl1pPr>
              <a:defRPr/>
            </a:lvl1pPr>
          </a:lstStyle>
          <a:p>
            <a:pPr>
              <a:defRPr/>
            </a:pPr>
            <a:fld id="{835F5757-8F04-AA4A-ADC5-C6019EDDD0D0}" type="slidenum">
              <a:rPr lang="en-US"/>
              <a:pPr>
                <a:defRPr/>
              </a:pPr>
              <a:t>‹#›</a:t>
            </a:fld>
            <a:endParaRPr lang="en-US"/>
          </a:p>
        </p:txBody>
      </p:sp>
    </p:spTree>
    <p:extLst>
      <p:ext uri="{BB962C8B-B14F-4D97-AF65-F5344CB8AC3E}">
        <p14:creationId xmlns:p14="http://schemas.microsoft.com/office/powerpoint/2010/main" val="3241441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44958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143000"/>
            <a:ext cx="8229600" cy="5334000"/>
          </a:xfrm>
        </p:spPr>
        <p:txBody>
          <a:bodyPr/>
          <a:lstStyle/>
          <a:p>
            <a:pPr lvl="0"/>
            <a:endParaRPr lang="en-US" noProof="0" smtClean="0"/>
          </a:p>
        </p:txBody>
      </p:sp>
      <p:sp>
        <p:nvSpPr>
          <p:cNvPr id="4"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5"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6" name="Rectangle 6"/>
          <p:cNvSpPr>
            <a:spLocks noGrp="1" noChangeArrowheads="1"/>
          </p:cNvSpPr>
          <p:nvPr>
            <p:ph type="sldNum" sz="quarter" idx="12"/>
          </p:nvPr>
        </p:nvSpPr>
        <p:spPr>
          <a:ln/>
        </p:spPr>
        <p:txBody>
          <a:bodyPr/>
          <a:lstStyle>
            <a:lvl1pPr>
              <a:defRPr/>
            </a:lvl1pPr>
          </a:lstStyle>
          <a:p>
            <a:pPr>
              <a:defRPr/>
            </a:pPr>
            <a:fld id="{A6D2CBE6-3D32-4341-B799-EB13507D2975}" type="slidenum">
              <a:rPr lang="en-US"/>
              <a:pPr>
                <a:defRPr/>
              </a:pPr>
              <a:t>‹#›</a:t>
            </a:fld>
            <a:endParaRPr lang="en-US"/>
          </a:p>
        </p:txBody>
      </p:sp>
    </p:spTree>
    <p:extLst>
      <p:ext uri="{BB962C8B-B14F-4D97-AF65-F5344CB8AC3E}">
        <p14:creationId xmlns:p14="http://schemas.microsoft.com/office/powerpoint/2010/main" val="39900474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28600" y="76200"/>
            <a:ext cx="4495800" cy="762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143000"/>
            <a:ext cx="4038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143000"/>
            <a:ext cx="4038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886200"/>
            <a:ext cx="4038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86200"/>
            <a:ext cx="4038600" cy="2590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8"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9" name="Rectangle 6"/>
          <p:cNvSpPr>
            <a:spLocks noGrp="1" noChangeArrowheads="1"/>
          </p:cNvSpPr>
          <p:nvPr>
            <p:ph type="sldNum" sz="quarter" idx="12"/>
          </p:nvPr>
        </p:nvSpPr>
        <p:spPr>
          <a:ln/>
        </p:spPr>
        <p:txBody>
          <a:bodyPr/>
          <a:lstStyle>
            <a:lvl1pPr>
              <a:defRPr/>
            </a:lvl1pPr>
          </a:lstStyle>
          <a:p>
            <a:pPr>
              <a:defRPr/>
            </a:pPr>
            <a:fld id="{73E6D330-FEA1-BE41-B602-E13F91BFB3B3}" type="slidenum">
              <a:rPr lang="en-US"/>
              <a:pPr>
                <a:defRPr/>
              </a:pPr>
              <a:t>‹#›</a:t>
            </a:fld>
            <a:endParaRPr lang="en-US"/>
          </a:p>
        </p:txBody>
      </p:sp>
    </p:spTree>
    <p:extLst>
      <p:ext uri="{BB962C8B-B14F-4D97-AF65-F5344CB8AC3E}">
        <p14:creationId xmlns:p14="http://schemas.microsoft.com/office/powerpoint/2010/main" val="3662257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5"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6" name="Rectangle 6"/>
          <p:cNvSpPr>
            <a:spLocks noGrp="1" noChangeArrowheads="1"/>
          </p:cNvSpPr>
          <p:nvPr>
            <p:ph type="sldNum" sz="quarter" idx="12"/>
          </p:nvPr>
        </p:nvSpPr>
        <p:spPr>
          <a:ln/>
        </p:spPr>
        <p:txBody>
          <a:bodyPr/>
          <a:lstStyle>
            <a:lvl1pPr>
              <a:defRPr/>
            </a:lvl1pPr>
          </a:lstStyle>
          <a:p>
            <a:pPr>
              <a:defRPr/>
            </a:pPr>
            <a:fld id="{2B5F18C1-3CAD-B142-8701-2A7ED803792E}" type="slidenum">
              <a:rPr lang="en-US"/>
              <a:pPr>
                <a:defRPr/>
              </a:pPr>
              <a:t>‹#›</a:t>
            </a:fld>
            <a:endParaRPr lang="en-US"/>
          </a:p>
        </p:txBody>
      </p:sp>
    </p:spTree>
    <p:extLst>
      <p:ext uri="{BB962C8B-B14F-4D97-AF65-F5344CB8AC3E}">
        <p14:creationId xmlns:p14="http://schemas.microsoft.com/office/powerpoint/2010/main" val="3520940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5"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6" name="Rectangle 6"/>
          <p:cNvSpPr>
            <a:spLocks noGrp="1" noChangeArrowheads="1"/>
          </p:cNvSpPr>
          <p:nvPr>
            <p:ph type="sldNum" sz="quarter" idx="12"/>
          </p:nvPr>
        </p:nvSpPr>
        <p:spPr>
          <a:ln/>
        </p:spPr>
        <p:txBody>
          <a:bodyPr/>
          <a:lstStyle>
            <a:lvl1pPr>
              <a:defRPr/>
            </a:lvl1pPr>
          </a:lstStyle>
          <a:p>
            <a:pPr>
              <a:defRPr/>
            </a:pPr>
            <a:fld id="{C05BF7A3-A5B1-9243-B419-36E3F8AFC0AD}" type="slidenum">
              <a:rPr lang="en-US"/>
              <a:pPr>
                <a:defRPr/>
              </a:pPr>
              <a:t>‹#›</a:t>
            </a:fld>
            <a:endParaRPr lang="en-US"/>
          </a:p>
        </p:txBody>
      </p:sp>
    </p:spTree>
    <p:extLst>
      <p:ext uri="{BB962C8B-B14F-4D97-AF65-F5344CB8AC3E}">
        <p14:creationId xmlns:p14="http://schemas.microsoft.com/office/powerpoint/2010/main" val="1583454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430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43000"/>
            <a:ext cx="40386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a:t>San Antonio, TX</a:t>
            </a:r>
          </a:p>
        </p:txBody>
      </p:sp>
      <p:sp>
        <p:nvSpPr>
          <p:cNvPr id="6" name="Date Placeholder 5"/>
          <p:cNvSpPr>
            <a:spLocks noGrp="1"/>
          </p:cNvSpPr>
          <p:nvPr>
            <p:ph type="dt" sz="half" idx="11"/>
          </p:nvPr>
        </p:nvSpPr>
        <p:spPr/>
        <p:txBody>
          <a:bodyPr/>
          <a:lstStyle>
            <a:lvl1pPr>
              <a:defRPr/>
            </a:lvl1pPr>
          </a:lstStyle>
          <a:p>
            <a:pPr>
              <a:defRPr/>
            </a:pPr>
            <a:r>
              <a:rPr lang="en-US"/>
              <a:t>ENAR 2009</a:t>
            </a:r>
          </a:p>
        </p:txBody>
      </p:sp>
      <p:sp>
        <p:nvSpPr>
          <p:cNvPr id="7" name="Slide Number Placeholder 6"/>
          <p:cNvSpPr>
            <a:spLocks noGrp="1"/>
          </p:cNvSpPr>
          <p:nvPr>
            <p:ph type="sldNum" sz="quarter" idx="12"/>
          </p:nvPr>
        </p:nvSpPr>
        <p:spPr/>
        <p:txBody>
          <a:bodyPr/>
          <a:lstStyle>
            <a:lvl1pPr>
              <a:defRPr/>
            </a:lvl1pPr>
          </a:lstStyle>
          <a:p>
            <a:pPr>
              <a:defRPr/>
            </a:pPr>
            <a:fld id="{D428CC88-0A43-674B-A560-447C37B4C625}" type="slidenum">
              <a:rPr lang="en-US"/>
              <a:pPr>
                <a:defRPr/>
              </a:pPr>
              <a:t>‹#›</a:t>
            </a:fld>
            <a:endParaRPr lang="en-US"/>
          </a:p>
        </p:txBody>
      </p:sp>
    </p:spTree>
    <p:extLst>
      <p:ext uri="{BB962C8B-B14F-4D97-AF65-F5344CB8AC3E}">
        <p14:creationId xmlns:p14="http://schemas.microsoft.com/office/powerpoint/2010/main" val="406734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8"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9" name="Rectangle 6"/>
          <p:cNvSpPr>
            <a:spLocks noGrp="1" noChangeArrowheads="1"/>
          </p:cNvSpPr>
          <p:nvPr>
            <p:ph type="sldNum" sz="quarter" idx="12"/>
          </p:nvPr>
        </p:nvSpPr>
        <p:spPr>
          <a:ln/>
        </p:spPr>
        <p:txBody>
          <a:bodyPr/>
          <a:lstStyle>
            <a:lvl1pPr>
              <a:defRPr/>
            </a:lvl1pPr>
          </a:lstStyle>
          <a:p>
            <a:pPr>
              <a:defRPr/>
            </a:pPr>
            <a:fld id="{050821D7-6520-4543-AE36-B5466F479E59}" type="slidenum">
              <a:rPr lang="en-US"/>
              <a:pPr>
                <a:defRPr/>
              </a:pPr>
              <a:t>‹#›</a:t>
            </a:fld>
            <a:endParaRPr lang="en-US"/>
          </a:p>
        </p:txBody>
      </p:sp>
    </p:spTree>
    <p:extLst>
      <p:ext uri="{BB962C8B-B14F-4D97-AF65-F5344CB8AC3E}">
        <p14:creationId xmlns:p14="http://schemas.microsoft.com/office/powerpoint/2010/main" val="76574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4"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5" name="Rectangle 6"/>
          <p:cNvSpPr>
            <a:spLocks noGrp="1" noChangeArrowheads="1"/>
          </p:cNvSpPr>
          <p:nvPr>
            <p:ph type="sldNum" sz="quarter" idx="12"/>
          </p:nvPr>
        </p:nvSpPr>
        <p:spPr>
          <a:ln/>
        </p:spPr>
        <p:txBody>
          <a:bodyPr/>
          <a:lstStyle>
            <a:lvl1pPr>
              <a:defRPr/>
            </a:lvl1pPr>
          </a:lstStyle>
          <a:p>
            <a:pPr>
              <a:defRPr/>
            </a:pPr>
            <a:fld id="{E9A21722-2F32-6A4E-9380-DD5EBF967407}" type="slidenum">
              <a:rPr lang="en-US"/>
              <a:pPr>
                <a:defRPr/>
              </a:pPr>
              <a:t>‹#›</a:t>
            </a:fld>
            <a:endParaRPr lang="en-US"/>
          </a:p>
        </p:txBody>
      </p:sp>
    </p:spTree>
    <p:extLst>
      <p:ext uri="{BB962C8B-B14F-4D97-AF65-F5344CB8AC3E}">
        <p14:creationId xmlns:p14="http://schemas.microsoft.com/office/powerpoint/2010/main" val="1730085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3"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4" name="Rectangle 6"/>
          <p:cNvSpPr>
            <a:spLocks noGrp="1" noChangeArrowheads="1"/>
          </p:cNvSpPr>
          <p:nvPr>
            <p:ph type="sldNum" sz="quarter" idx="12"/>
          </p:nvPr>
        </p:nvSpPr>
        <p:spPr>
          <a:ln/>
        </p:spPr>
        <p:txBody>
          <a:bodyPr/>
          <a:lstStyle>
            <a:lvl1pPr>
              <a:defRPr/>
            </a:lvl1pPr>
          </a:lstStyle>
          <a:p>
            <a:pPr>
              <a:defRPr/>
            </a:pPr>
            <a:fld id="{86C82336-ED97-E84E-976F-E79D0A8D686F}" type="slidenum">
              <a:rPr lang="en-US"/>
              <a:pPr>
                <a:defRPr/>
              </a:pPr>
              <a:t>‹#›</a:t>
            </a:fld>
            <a:endParaRPr lang="en-US"/>
          </a:p>
        </p:txBody>
      </p:sp>
    </p:spTree>
    <p:extLst>
      <p:ext uri="{BB962C8B-B14F-4D97-AF65-F5344CB8AC3E}">
        <p14:creationId xmlns:p14="http://schemas.microsoft.com/office/powerpoint/2010/main" val="40544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6"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7" name="Rectangle 6"/>
          <p:cNvSpPr>
            <a:spLocks noGrp="1" noChangeArrowheads="1"/>
          </p:cNvSpPr>
          <p:nvPr>
            <p:ph type="sldNum" sz="quarter" idx="12"/>
          </p:nvPr>
        </p:nvSpPr>
        <p:spPr>
          <a:ln/>
        </p:spPr>
        <p:txBody>
          <a:bodyPr/>
          <a:lstStyle>
            <a:lvl1pPr>
              <a:defRPr/>
            </a:lvl1pPr>
          </a:lstStyle>
          <a:p>
            <a:pPr>
              <a:defRPr/>
            </a:pPr>
            <a:fld id="{398FA77B-40DB-1246-BBF2-F19EE9A8E568}" type="slidenum">
              <a:rPr lang="en-US"/>
              <a:pPr>
                <a:defRPr/>
              </a:pPr>
              <a:t>‹#›</a:t>
            </a:fld>
            <a:endParaRPr lang="en-US"/>
          </a:p>
        </p:txBody>
      </p:sp>
    </p:spTree>
    <p:extLst>
      <p:ext uri="{BB962C8B-B14F-4D97-AF65-F5344CB8AC3E}">
        <p14:creationId xmlns:p14="http://schemas.microsoft.com/office/powerpoint/2010/main" val="2542683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r>
              <a:rPr lang="en-US"/>
              <a:t>Melbourne, Australia</a:t>
            </a:r>
          </a:p>
        </p:txBody>
      </p:sp>
      <p:sp>
        <p:nvSpPr>
          <p:cNvPr id="6" name="Rectangle 4"/>
          <p:cNvSpPr>
            <a:spLocks noGrp="1" noChangeArrowheads="1"/>
          </p:cNvSpPr>
          <p:nvPr>
            <p:ph type="dt" sz="half" idx="11"/>
          </p:nvPr>
        </p:nvSpPr>
        <p:spPr>
          <a:ln/>
        </p:spPr>
        <p:txBody>
          <a:bodyPr/>
          <a:lstStyle>
            <a:lvl1pPr>
              <a:defRPr/>
            </a:lvl1pPr>
          </a:lstStyle>
          <a:p>
            <a:pPr>
              <a:defRPr/>
            </a:pPr>
            <a:r>
              <a:rPr lang="en-US"/>
              <a:t>HBM 2008</a:t>
            </a:r>
          </a:p>
        </p:txBody>
      </p:sp>
      <p:sp>
        <p:nvSpPr>
          <p:cNvPr id="7" name="Rectangle 6"/>
          <p:cNvSpPr>
            <a:spLocks noGrp="1" noChangeArrowheads="1"/>
          </p:cNvSpPr>
          <p:nvPr>
            <p:ph type="sldNum" sz="quarter" idx="12"/>
          </p:nvPr>
        </p:nvSpPr>
        <p:spPr>
          <a:ln/>
        </p:spPr>
        <p:txBody>
          <a:bodyPr/>
          <a:lstStyle>
            <a:lvl1pPr>
              <a:defRPr/>
            </a:lvl1pPr>
          </a:lstStyle>
          <a:p>
            <a:pPr>
              <a:defRPr/>
            </a:pPr>
            <a:fld id="{198DAF03-3680-B549-94A6-507E8F1B6EF3}" type="slidenum">
              <a:rPr lang="en-US"/>
              <a:pPr>
                <a:defRPr/>
              </a:pPr>
              <a:t>‹#›</a:t>
            </a:fld>
            <a:endParaRPr lang="en-US"/>
          </a:p>
        </p:txBody>
      </p:sp>
    </p:spTree>
    <p:extLst>
      <p:ext uri="{BB962C8B-B14F-4D97-AF65-F5344CB8AC3E}">
        <p14:creationId xmlns:p14="http://schemas.microsoft.com/office/powerpoint/2010/main" val="19343531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2"/>
          <p:cNvSpPr>
            <a:spLocks noChangeArrowheads="1"/>
          </p:cNvSpPr>
          <p:nvPr userDrawn="1"/>
        </p:nvSpPr>
        <p:spPr bwMode="auto">
          <a:xfrm>
            <a:off x="0" y="0"/>
            <a:ext cx="9144000" cy="914400"/>
          </a:xfrm>
          <a:prstGeom prst="rect">
            <a:avLst/>
          </a:prstGeom>
          <a:solidFill>
            <a:srgbClr val="C7CDD7"/>
          </a:solidFill>
          <a:ln w="9525">
            <a:solidFill>
              <a:schemeClr val="tx1"/>
            </a:solidFill>
            <a:miter lim="800000"/>
            <a:headEnd/>
            <a:tailEnd/>
          </a:ln>
        </p:spPr>
        <p:txBody>
          <a:bodyPr wrap="none" anchor="ctr"/>
          <a:lstStyle/>
          <a:p>
            <a:pPr eaLnBrk="1" hangingPunct="1"/>
            <a:endParaRPr lang="en-US"/>
          </a:p>
        </p:txBody>
      </p:sp>
      <p:pic>
        <p:nvPicPr>
          <p:cNvPr id="1027" name="Picture 13" descr="website header"/>
          <p:cNvPicPr>
            <a:picLocks noChangeAspect="1" noChangeArrowheads="1"/>
          </p:cNvPicPr>
          <p:nvPr userDrawn="1"/>
        </p:nvPicPr>
        <p:blipFill>
          <a:blip r:embed="rId18">
            <a:extLst>
              <a:ext uri="{28A0092B-C50C-407E-A947-70E740481C1C}">
                <a14:useLocalDpi xmlns:a14="http://schemas.microsoft.com/office/drawing/2010/main" val="0"/>
              </a:ext>
            </a:extLst>
          </a:blip>
          <a:srcRect b="2620"/>
          <a:stretch>
            <a:fillRect/>
          </a:stretch>
        </p:blipFill>
        <p:spPr bwMode="auto">
          <a:xfrm>
            <a:off x="4648200" y="0"/>
            <a:ext cx="44958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228600" y="76200"/>
            <a:ext cx="4495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1143000"/>
            <a:ext cx="8229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fld id="{B75457B0-9278-7A4A-BA63-692FD82DDD56}" type="slidenum">
              <a:rPr lang="en-US"/>
              <a:pPr lvl="0"/>
              <a:t>‹#›</a:t>
            </a:fld>
            <a:endParaRPr lang="en-US"/>
          </a:p>
        </p:txBody>
      </p:sp>
      <p:sp>
        <p:nvSpPr>
          <p:cNvPr id="6149" name="Rectangle 5"/>
          <p:cNvSpPr>
            <a:spLocks noGrp="1" noChangeArrowheads="1"/>
          </p:cNvSpPr>
          <p:nvPr>
            <p:ph type="ftr" sz="quarter" idx="3"/>
          </p:nvPr>
        </p:nvSpPr>
        <p:spPr bwMode="auto">
          <a:xfrm>
            <a:off x="3124200" y="6477000"/>
            <a:ext cx="2895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ea typeface="+mn-ea"/>
                <a:cs typeface="+mn-cs"/>
              </a:defRPr>
            </a:lvl1pPr>
          </a:lstStyle>
          <a:p>
            <a:pPr>
              <a:defRPr/>
            </a:pPr>
            <a:r>
              <a:rPr lang="en-US"/>
              <a:t>Melbourne, Australia</a:t>
            </a:r>
          </a:p>
        </p:txBody>
      </p:sp>
      <p:sp>
        <p:nvSpPr>
          <p:cNvPr id="6148" name="Rectangle 4"/>
          <p:cNvSpPr>
            <a:spLocks noGrp="1" noChangeArrowheads="1"/>
          </p:cNvSpPr>
          <p:nvPr>
            <p:ph type="dt" sz="half" idx="2"/>
          </p:nvPr>
        </p:nvSpPr>
        <p:spPr bwMode="auto">
          <a:xfrm>
            <a:off x="457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ea typeface="+mn-ea"/>
                <a:cs typeface="+mn-cs"/>
              </a:defRPr>
            </a:lvl1pPr>
          </a:lstStyle>
          <a:p>
            <a:pPr>
              <a:defRPr/>
            </a:pPr>
            <a:r>
              <a:rPr lang="en-US"/>
              <a:t>HBM 2008</a:t>
            </a:r>
          </a:p>
        </p:txBody>
      </p:sp>
      <p:sp>
        <p:nvSpPr>
          <p:cNvPr id="6150" name="Rectangle 6"/>
          <p:cNvSpPr>
            <a:spLocks noGrp="1" noChangeArrowheads="1"/>
          </p:cNvSpPr>
          <p:nvPr>
            <p:ph type="sldNum" sz="quarter" idx="4"/>
          </p:nvPr>
        </p:nvSpPr>
        <p:spPr bwMode="auto">
          <a:xfrm>
            <a:off x="6553200" y="6477000"/>
            <a:ext cx="21336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a:defRPr/>
            </a:pPr>
            <a:fld id="{267B8613-AE04-684F-8032-707D491A9D7E}" type="slidenum">
              <a:rPr lang="en-US"/>
              <a:pPr>
                <a:defRPr/>
              </a:pPr>
              <a:t>‹#›</a:t>
            </a:fld>
            <a:endParaRPr lang="en-US"/>
          </a:p>
        </p:txBody>
      </p:sp>
      <p:sp>
        <p:nvSpPr>
          <p:cNvPr id="1033" name="Line 11"/>
          <p:cNvSpPr>
            <a:spLocks noChangeShapeType="1"/>
          </p:cNvSpPr>
          <p:nvPr userDrawn="1"/>
        </p:nvSpPr>
        <p:spPr bwMode="auto">
          <a:xfrm>
            <a:off x="0" y="64770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4" name="Line 10"/>
          <p:cNvSpPr>
            <a:spLocks noChangeShapeType="1"/>
          </p:cNvSpPr>
          <p:nvPr userDrawn="1"/>
        </p:nvSpPr>
        <p:spPr bwMode="auto">
          <a:xfrm>
            <a:off x="0" y="914400"/>
            <a:ext cx="9144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877" r:id="rId1"/>
    <p:sldLayoutId id="2147483863" r:id="rId2"/>
    <p:sldLayoutId id="2147483864" r:id="rId3"/>
    <p:sldLayoutId id="2147483878" r:id="rId4"/>
    <p:sldLayoutId id="2147483865" r:id="rId5"/>
    <p:sldLayoutId id="2147483866" r:id="rId6"/>
    <p:sldLayoutId id="2147483867" r:id="rId7"/>
    <p:sldLayoutId id="2147483868" r:id="rId8"/>
    <p:sldLayoutId id="2147483869" r:id="rId9"/>
    <p:sldLayoutId id="2147483870" r:id="rId10"/>
    <p:sldLayoutId id="2147483871" r:id="rId11"/>
    <p:sldLayoutId id="2147483872" r:id="rId12"/>
    <p:sldLayoutId id="2147483873" r:id="rId13"/>
    <p:sldLayoutId id="2147483874" r:id="rId14"/>
    <p:sldLayoutId id="2147483875" r:id="rId15"/>
    <p:sldLayoutId id="2147483876" r:id="rId16"/>
  </p:sldLayoutIdLst>
  <p:hf hdr="0"/>
  <p:txStyles>
    <p:titleStyle>
      <a:lvl1pPr algn="l" rtl="0" eaLnBrk="0" fontAlgn="base" hangingPunct="0">
        <a:spcBef>
          <a:spcPct val="0"/>
        </a:spcBef>
        <a:spcAft>
          <a:spcPct val="0"/>
        </a:spcAft>
        <a:defRPr sz="3500" b="1">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500" b="1">
          <a:solidFill>
            <a:schemeClr val="tx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3500" b="1">
          <a:solidFill>
            <a:schemeClr val="tx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3500" b="1">
          <a:solidFill>
            <a:schemeClr val="tx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3500" b="1">
          <a:solidFill>
            <a:schemeClr val="tx2"/>
          </a:solidFill>
          <a:latin typeface="Arial" charset="0"/>
          <a:ea typeface="MS PGothic" panose="020B0600070205080204" pitchFamily="34" charset="-128"/>
          <a:cs typeface="MS PGothic"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7.xml"/><Relationship Id="rId5" Type="http://schemas.openxmlformats.org/officeDocument/2006/relationships/image" Target="../media/image28.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5" Type="http://schemas.openxmlformats.org/officeDocument/2006/relationships/image" Target="../media/image34.jpeg"/><Relationship Id="rId6"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hyperlink" Target="http://www.ncbi.nlm.nih.gov/pmc/articles/PMC3222858/%23R11" TargetMode="Externa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ctrTitle"/>
          </p:nvPr>
        </p:nvSpPr>
        <p:spPr>
          <a:xfrm>
            <a:off x="0" y="2209800"/>
            <a:ext cx="8839200" cy="1470025"/>
          </a:xfrm>
        </p:spPr>
        <p:txBody>
          <a:bodyPr/>
          <a:lstStyle/>
          <a:p>
            <a:pPr algn="ctr" eaLnBrk="1" hangingPunct="1"/>
            <a:r>
              <a:rPr lang="en-US" sz="3200" dirty="0">
                <a:latin typeface="Arial" charset="0"/>
                <a:ea typeface="MS PGothic" charset="0"/>
              </a:rPr>
              <a:t>Exploring the </a:t>
            </a:r>
            <a:r>
              <a:rPr lang="en-US" sz="3200" dirty="0" smtClean="0">
                <a:latin typeface="Arial" charset="0"/>
                <a:ea typeface="MS PGothic" charset="0"/>
              </a:rPr>
              <a:t>Brain </a:t>
            </a:r>
            <a:r>
              <a:rPr lang="en-US" sz="3200" dirty="0">
                <a:latin typeface="Arial" charset="0"/>
                <a:ea typeface="MS PGothic" charset="0"/>
              </a:rPr>
              <a:t>C</a:t>
            </a:r>
            <a:r>
              <a:rPr lang="en-US" sz="3200" dirty="0" smtClean="0">
                <a:latin typeface="Arial" charset="0"/>
                <a:ea typeface="MS PGothic" charset="0"/>
              </a:rPr>
              <a:t>onnectivity</a:t>
            </a:r>
            <a:r>
              <a:rPr lang="en-US" sz="3200" dirty="0">
                <a:latin typeface="Arial" charset="0"/>
                <a:ea typeface="MS PGothic" charset="0"/>
              </a:rPr>
              <a:t>: </a:t>
            </a:r>
            <a:r>
              <a:rPr lang="en-US" sz="3200" dirty="0" smtClean="0">
                <a:latin typeface="Arial" charset="0"/>
                <a:ea typeface="MS PGothic" charset="0"/>
              </a:rPr>
              <a:t/>
            </a:r>
            <a:br>
              <a:rPr lang="en-US" sz="3200" dirty="0" smtClean="0">
                <a:latin typeface="Arial" charset="0"/>
                <a:ea typeface="MS PGothic" charset="0"/>
              </a:rPr>
            </a:br>
            <a:r>
              <a:rPr lang="en-US" sz="3200" dirty="0" smtClean="0">
                <a:latin typeface="Arial" charset="0"/>
                <a:ea typeface="MS PGothic" charset="0"/>
              </a:rPr>
              <a:t>Questions</a:t>
            </a:r>
            <a:r>
              <a:rPr lang="en-US" sz="3200" dirty="0">
                <a:latin typeface="Arial" charset="0"/>
                <a:ea typeface="MS PGothic" charset="0"/>
              </a:rPr>
              <a:t>, </a:t>
            </a:r>
            <a:r>
              <a:rPr lang="en-US" sz="3200" dirty="0" smtClean="0">
                <a:latin typeface="Arial" charset="0"/>
                <a:ea typeface="MS PGothic" charset="0"/>
              </a:rPr>
              <a:t>Challenges </a:t>
            </a:r>
            <a:r>
              <a:rPr lang="en-US" sz="3200" dirty="0">
                <a:latin typeface="Arial" charset="0"/>
                <a:ea typeface="MS PGothic" charset="0"/>
              </a:rPr>
              <a:t>and </a:t>
            </a:r>
            <a:r>
              <a:rPr lang="en-US" sz="3200" dirty="0" smtClean="0">
                <a:latin typeface="Arial" charset="0"/>
                <a:ea typeface="MS PGothic" charset="0"/>
              </a:rPr>
              <a:t>Recent </a:t>
            </a:r>
            <a:r>
              <a:rPr lang="en-US" sz="3200" dirty="0">
                <a:latin typeface="Arial" charset="0"/>
                <a:ea typeface="MS PGothic" charset="0"/>
              </a:rPr>
              <a:t>F</a:t>
            </a:r>
            <a:r>
              <a:rPr lang="en-US" sz="3200" dirty="0" smtClean="0">
                <a:latin typeface="Arial" charset="0"/>
                <a:ea typeface="MS PGothic" charset="0"/>
              </a:rPr>
              <a:t>indings</a:t>
            </a:r>
            <a:r>
              <a:rPr lang="en-US" sz="3200" dirty="0">
                <a:latin typeface="Arial" charset="0"/>
                <a:ea typeface="MS PGothic" charset="0"/>
              </a:rPr>
              <a:t/>
            </a:r>
            <a:br>
              <a:rPr lang="en-US" sz="3200" dirty="0">
                <a:latin typeface="Arial" charset="0"/>
                <a:ea typeface="MS PGothic" charset="0"/>
              </a:rPr>
            </a:br>
            <a:endParaRPr lang="en-US" sz="3200" b="0" dirty="0">
              <a:latin typeface="Arial" charset="0"/>
              <a:ea typeface="MS PGothic" charset="0"/>
            </a:endParaRPr>
          </a:p>
        </p:txBody>
      </p:sp>
      <p:sp>
        <p:nvSpPr>
          <p:cNvPr id="20482" name="Rectangle 3"/>
          <p:cNvSpPr>
            <a:spLocks noGrp="1" noChangeArrowheads="1"/>
          </p:cNvSpPr>
          <p:nvPr>
            <p:ph type="subTitle" idx="1"/>
          </p:nvPr>
        </p:nvSpPr>
        <p:spPr>
          <a:xfrm>
            <a:off x="381000" y="4267200"/>
            <a:ext cx="8458200" cy="2057400"/>
          </a:xfrm>
        </p:spPr>
        <p:txBody>
          <a:bodyPr/>
          <a:lstStyle/>
          <a:p>
            <a:pPr eaLnBrk="1" hangingPunct="1">
              <a:lnSpc>
                <a:spcPct val="80000"/>
              </a:lnSpc>
            </a:pPr>
            <a:r>
              <a:rPr lang="en-US" sz="2000" dirty="0">
                <a:latin typeface="Arial" charset="0"/>
                <a:ea typeface="MS PGothic" charset="0"/>
              </a:rPr>
              <a:t>Ying Guo, PhD</a:t>
            </a:r>
          </a:p>
          <a:p>
            <a:pPr eaLnBrk="1" hangingPunct="1">
              <a:lnSpc>
                <a:spcPct val="80000"/>
              </a:lnSpc>
            </a:pPr>
            <a:endParaRPr lang="en-US" sz="2000" dirty="0">
              <a:latin typeface="Arial" charset="0"/>
              <a:ea typeface="MS PGothic" charset="0"/>
            </a:endParaRPr>
          </a:p>
          <a:p>
            <a:pPr eaLnBrk="1" hangingPunct="1">
              <a:lnSpc>
                <a:spcPct val="80000"/>
              </a:lnSpc>
            </a:pPr>
            <a:r>
              <a:rPr lang="en-US" sz="2000" dirty="0">
                <a:latin typeface="Arial" charset="0"/>
                <a:ea typeface="MS PGothic" charset="0"/>
              </a:rPr>
              <a:t>Department of Biostatistics and Bioinformatics</a:t>
            </a:r>
          </a:p>
          <a:p>
            <a:pPr eaLnBrk="1" hangingPunct="1">
              <a:lnSpc>
                <a:spcPct val="80000"/>
              </a:lnSpc>
            </a:pPr>
            <a:r>
              <a:rPr lang="en-US" sz="2000" dirty="0">
                <a:latin typeface="Arial" charset="0"/>
                <a:ea typeface="MS PGothic" charset="0"/>
              </a:rPr>
              <a:t>Emory University</a:t>
            </a:r>
          </a:p>
          <a:p>
            <a:pPr eaLnBrk="1" hangingPunct="1">
              <a:lnSpc>
                <a:spcPct val="80000"/>
              </a:lnSpc>
            </a:pPr>
            <a:endParaRPr lang="en-US" sz="2000" dirty="0">
              <a:latin typeface="Arial" charset="0"/>
              <a:ea typeface="MS PGothic" charset="0"/>
            </a:endParaRPr>
          </a:p>
          <a:p>
            <a:pPr eaLnBrk="1" hangingPunct="1">
              <a:lnSpc>
                <a:spcPct val="80000"/>
              </a:lnSpc>
            </a:pPr>
            <a:r>
              <a:rPr lang="en-US" sz="2000" dirty="0">
                <a:latin typeface="Arial" charset="0"/>
                <a:ea typeface="MS PGothic" charset="0"/>
              </a:rPr>
              <a:t>Joint work with </a:t>
            </a:r>
            <a:r>
              <a:rPr lang="en-US" sz="2000" dirty="0" err="1">
                <a:latin typeface="Arial" charset="0"/>
                <a:ea typeface="MS PGothic" charset="0"/>
              </a:rPr>
              <a:t>Phebe</a:t>
            </a:r>
            <a:r>
              <a:rPr lang="en-US" sz="2000" dirty="0">
                <a:latin typeface="Arial" charset="0"/>
                <a:ea typeface="MS PGothic" charset="0"/>
              </a:rPr>
              <a:t> </a:t>
            </a:r>
            <a:r>
              <a:rPr lang="en-US" sz="2000" dirty="0" err="1" smtClean="0">
                <a:latin typeface="Arial" charset="0"/>
                <a:ea typeface="MS PGothic" charset="0"/>
              </a:rPr>
              <a:t>Kemmer</a:t>
            </a:r>
            <a:r>
              <a:rPr lang="en-US" sz="2000" dirty="0" smtClean="0">
                <a:latin typeface="Arial" charset="0"/>
                <a:ea typeface="MS PGothic" charset="0"/>
              </a:rPr>
              <a:t>, </a:t>
            </a:r>
            <a:r>
              <a:rPr lang="en-US" sz="2000" dirty="0" err="1">
                <a:latin typeface="Arial" charset="0"/>
                <a:ea typeface="MS PGothic" charset="0"/>
              </a:rPr>
              <a:t>Yikai</a:t>
            </a:r>
            <a:r>
              <a:rPr lang="en-US" sz="2000" dirty="0">
                <a:latin typeface="Arial" charset="0"/>
                <a:ea typeface="MS PGothic" charset="0"/>
              </a:rPr>
              <a:t> Wang, </a:t>
            </a:r>
            <a:r>
              <a:rPr lang="en-US" sz="2000" dirty="0" err="1">
                <a:latin typeface="Arial" charset="0"/>
                <a:ea typeface="MS PGothic" charset="0"/>
              </a:rPr>
              <a:t>Jian</a:t>
            </a:r>
            <a:r>
              <a:rPr lang="en-US" sz="2000" dirty="0">
                <a:latin typeface="Arial" charset="0"/>
                <a:ea typeface="MS PGothic" charset="0"/>
              </a:rPr>
              <a:t> </a:t>
            </a:r>
            <a:r>
              <a:rPr lang="en-US" sz="2000" dirty="0" smtClean="0">
                <a:latin typeface="Arial" charset="0"/>
                <a:ea typeface="MS PGothic" charset="0"/>
              </a:rPr>
              <a:t>Kang, </a:t>
            </a:r>
            <a:r>
              <a:rPr lang="en-US" sz="2000" dirty="0" err="1" smtClean="0">
                <a:latin typeface="Arial" charset="0"/>
                <a:ea typeface="MS PGothic" charset="0"/>
              </a:rPr>
              <a:t>DuBois</a:t>
            </a:r>
            <a:r>
              <a:rPr lang="en-US" sz="2000" dirty="0" smtClean="0">
                <a:latin typeface="Arial" charset="0"/>
                <a:ea typeface="MS PGothic" charset="0"/>
              </a:rPr>
              <a:t> Bowman</a:t>
            </a:r>
            <a:endParaRPr lang="en-US" sz="2000" dirty="0">
              <a:latin typeface="Arial" charset="0"/>
              <a:ea typeface="MS PGothic"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FC9EF58-4133-2F4A-9C18-63AB4A8B1C6F}" type="slidenum">
              <a:rPr lang="en-US" sz="1000"/>
              <a:pPr/>
              <a:t>10</a:t>
            </a:fld>
            <a:endParaRPr lang="en-US" sz="1000"/>
          </a:p>
        </p:txBody>
      </p:sp>
      <p:sp>
        <p:nvSpPr>
          <p:cNvPr id="5" name="Rectangle 4"/>
          <p:cNvSpPr>
            <a:spLocks noRot="1" noChangeAspect="1" noMove="1" noResize="1" noEditPoints="1" noAdjustHandles="1" noChangeArrowheads="1" noChangeShapeType="1" noTextEdit="1"/>
          </p:cNvSpPr>
          <p:nvPr/>
        </p:nvSpPr>
        <p:spPr>
          <a:xfrm>
            <a:off x="204187" y="1000480"/>
            <a:ext cx="8229600" cy="1620059"/>
          </a:xfrm>
          <a:prstGeom prst="rect">
            <a:avLst/>
          </a:prstGeom>
          <a:blipFill rotWithShape="0">
            <a:blip r:embed="rId2"/>
            <a:stretch>
              <a:fillRect l="-593" t="-1880" r="-1111" b="-13158"/>
            </a:stretch>
          </a:blipFill>
        </p:spPr>
        <p:txBody>
          <a:bodyPr/>
          <a:lstStyle/>
          <a:p>
            <a:pPr>
              <a:defRPr/>
            </a:pPr>
            <a:r>
              <a:rPr lang="en-US">
                <a:noFill/>
              </a:rPr>
              <a:t> </a:t>
            </a:r>
          </a:p>
        </p:txBody>
      </p:sp>
      <p:pic>
        <p:nvPicPr>
          <p:cNvPr id="33795" name="图片 1" descr="F:\a.tif"/>
          <p:cNvPicPr>
            <a:picLocks noChangeAspect="1" noChangeArrowheads="1"/>
          </p:cNvPicPr>
          <p:nvPr/>
        </p:nvPicPr>
        <p:blipFill>
          <a:blip r:embed="rId3">
            <a:extLst>
              <a:ext uri="{28A0092B-C50C-407E-A947-70E740481C1C}">
                <a14:useLocalDpi xmlns:a14="http://schemas.microsoft.com/office/drawing/2010/main" val="0"/>
              </a:ext>
            </a:extLst>
          </a:blip>
          <a:srcRect t="1585" r="52264" b="67284"/>
          <a:stretch>
            <a:fillRect/>
          </a:stretch>
        </p:blipFill>
        <p:spPr bwMode="auto">
          <a:xfrm>
            <a:off x="11113" y="2971800"/>
            <a:ext cx="31813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Rot="1" noChangeAspect="1" noMove="1" noResize="1" noEditPoints="1" noAdjustHandles="1" noChangeArrowheads="1" noChangeShapeType="1" noTextEdit="1"/>
          </p:cNvSpPr>
          <p:nvPr/>
        </p:nvSpPr>
        <p:spPr>
          <a:xfrm>
            <a:off x="3602628" y="4496438"/>
            <a:ext cx="5274211" cy="981807"/>
          </a:xfrm>
          <a:prstGeom prst="rect">
            <a:avLst/>
          </a:prstGeom>
          <a:blipFill rotWithShape="0">
            <a:blip r:embed="rId4"/>
            <a:stretch>
              <a:fillRect l="-462" b="-4969"/>
            </a:stretch>
          </a:blipFill>
        </p:spPr>
        <p:txBody>
          <a:bodyPr/>
          <a:lstStyle/>
          <a:p>
            <a:pPr>
              <a:defRPr/>
            </a:pPr>
            <a:r>
              <a:rPr lang="en-US">
                <a:noFill/>
              </a:rPr>
              <a:t> </a:t>
            </a:r>
          </a:p>
        </p:txBody>
      </p:sp>
      <p:sp>
        <p:nvSpPr>
          <p:cNvPr id="8" name="Rectangle 7"/>
          <p:cNvSpPr>
            <a:spLocks noRot="1" noChangeAspect="1" noMove="1" noResize="1" noEditPoints="1" noAdjustHandles="1" noChangeArrowheads="1" noChangeShapeType="1" noTextEdit="1"/>
          </p:cNvSpPr>
          <p:nvPr/>
        </p:nvSpPr>
        <p:spPr>
          <a:xfrm>
            <a:off x="3581400" y="2599457"/>
            <a:ext cx="5334000" cy="830997"/>
          </a:xfrm>
          <a:prstGeom prst="rect">
            <a:avLst/>
          </a:prstGeom>
          <a:blipFill rotWithShape="0">
            <a:blip r:embed="rId5"/>
            <a:stretch>
              <a:fillRect l="-457" t="-43796" b="-39416"/>
            </a:stretch>
          </a:blipFill>
        </p:spPr>
        <p:txBody>
          <a:bodyPr/>
          <a:lstStyle/>
          <a:p>
            <a:pPr>
              <a:defRPr/>
            </a:pPr>
            <a:r>
              <a:rPr lang="en-US">
                <a:noFill/>
              </a:rPr>
              <a:t> </a:t>
            </a:r>
          </a:p>
        </p:txBody>
      </p:sp>
      <p:sp>
        <p:nvSpPr>
          <p:cNvPr id="12" name="Rectangle 11"/>
          <p:cNvSpPr>
            <a:spLocks noRot="1" noChangeAspect="1" noMove="1" noResize="1" noEditPoints="1" noAdjustHandles="1" noChangeArrowheads="1" noChangeShapeType="1" noTextEdit="1"/>
          </p:cNvSpPr>
          <p:nvPr/>
        </p:nvSpPr>
        <p:spPr>
          <a:xfrm>
            <a:off x="3581399" y="5535360"/>
            <a:ext cx="5252982" cy="944489"/>
          </a:xfrm>
          <a:prstGeom prst="rect">
            <a:avLst/>
          </a:prstGeom>
          <a:blipFill rotWithShape="0">
            <a:blip r:embed="rId6"/>
            <a:stretch>
              <a:fillRect l="-348"/>
            </a:stretch>
          </a:blipFill>
        </p:spPr>
        <p:txBody>
          <a:bodyPr/>
          <a:lstStyle/>
          <a:p>
            <a:pPr>
              <a:defRPr/>
            </a:pPr>
            <a:r>
              <a:rPr lang="en-US">
                <a:noFill/>
              </a:rPr>
              <a:t> </a:t>
            </a:r>
          </a:p>
        </p:txBody>
      </p:sp>
      <p:sp>
        <p:nvSpPr>
          <p:cNvPr id="14" name="Rectangle 13"/>
          <p:cNvSpPr>
            <a:spLocks noRot="1" noChangeAspect="1" noMove="1" noResize="1" noEditPoints="1" noAdjustHandles="1" noChangeArrowheads="1" noChangeShapeType="1" noTextEdit="1"/>
          </p:cNvSpPr>
          <p:nvPr/>
        </p:nvSpPr>
        <p:spPr>
          <a:xfrm>
            <a:off x="3602628" y="3397832"/>
            <a:ext cx="5312772" cy="1138773"/>
          </a:xfrm>
          <a:prstGeom prst="rect">
            <a:avLst/>
          </a:prstGeom>
          <a:blipFill rotWithShape="0">
            <a:blip r:embed="rId7"/>
            <a:stretch>
              <a:fillRect l="-459" t="-2139" b="-2674"/>
            </a:stretch>
          </a:blipFill>
        </p:spPr>
        <p:txBody>
          <a:bodyPr/>
          <a:lstStyle/>
          <a:p>
            <a:pPr>
              <a:defRPr/>
            </a:pPr>
            <a:r>
              <a:rPr lang="en-US">
                <a:noFill/>
              </a:rPr>
              <a:t> </a:t>
            </a:r>
          </a:p>
        </p:txBody>
      </p:sp>
      <p:sp>
        <p:nvSpPr>
          <p:cNvPr id="33800" name="Rectangle 5"/>
          <p:cNvSpPr>
            <a:spLocks noChangeArrowheads="1"/>
          </p:cNvSpPr>
          <p:nvPr/>
        </p:nvSpPr>
        <p:spPr bwMode="auto">
          <a:xfrm>
            <a:off x="0" y="1524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b="1" i="1"/>
              <a:t>Dens</a:t>
            </a:r>
            <a:r>
              <a:rPr lang="en-US" sz="2400" b="1"/>
              <a:t>-based tuning parameter selection method</a:t>
            </a: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图片 2" descr="F:\a2.tif"/>
          <p:cNvPicPr>
            <a:picLocks noChangeAspect="1" noChangeArrowheads="1"/>
          </p:cNvPicPr>
          <p:nvPr/>
        </p:nvPicPr>
        <p:blipFill>
          <a:blip r:embed="rId3">
            <a:extLst>
              <a:ext uri="{28A0092B-C50C-407E-A947-70E740481C1C}">
                <a14:useLocalDpi xmlns:a14="http://schemas.microsoft.com/office/drawing/2010/main" val="0"/>
              </a:ext>
            </a:extLst>
          </a:blip>
          <a:srcRect t="6450" r="6451" b="3226"/>
          <a:stretch>
            <a:fillRect/>
          </a:stretch>
        </p:blipFill>
        <p:spPr bwMode="auto">
          <a:xfrm>
            <a:off x="6248400" y="4249738"/>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8" name="TextBox 1"/>
          <p:cNvSpPr txBox="1">
            <a:spLocks noChangeArrowheads="1"/>
          </p:cNvSpPr>
          <p:nvPr/>
        </p:nvSpPr>
        <p:spPr bwMode="auto">
          <a:xfrm>
            <a:off x="330200" y="4360863"/>
            <a:ext cx="501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800"/>
              <a:t>The Dens-based tuning parameter is highly consistent across subjects. Justifies the application of a common tuning parameter across subjects.</a:t>
            </a:r>
          </a:p>
        </p:txBody>
      </p:sp>
      <p:sp>
        <p:nvSpPr>
          <p:cNvPr id="34819" name="TextBox 3"/>
          <p:cNvSpPr txBox="1">
            <a:spLocks noChangeArrowheads="1"/>
          </p:cNvSpPr>
          <p:nvPr/>
        </p:nvSpPr>
        <p:spPr bwMode="auto">
          <a:xfrm>
            <a:off x="228600" y="1066800"/>
            <a:ext cx="6553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Desirable features of the </a:t>
            </a:r>
            <a:r>
              <a:rPr lang="en-US" i="1"/>
              <a:t>Dens</a:t>
            </a:r>
            <a:r>
              <a:rPr lang="en-US"/>
              <a:t>-based method</a:t>
            </a:r>
          </a:p>
        </p:txBody>
      </p:sp>
      <p:sp>
        <p:nvSpPr>
          <p:cNvPr id="34820" name="TextBox 7"/>
          <p:cNvSpPr txBox="1">
            <a:spLocks noChangeArrowheads="1"/>
          </p:cNvSpPr>
          <p:nvPr/>
        </p:nvSpPr>
        <p:spPr bwMode="auto">
          <a:xfrm>
            <a:off x="355600" y="1597025"/>
            <a:ext cx="4749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800"/>
              <a:t>Provides a more informative and flexible tool to select the tuning parameter based on the desired sparse level. </a:t>
            </a:r>
          </a:p>
        </p:txBody>
      </p:sp>
      <p:sp>
        <p:nvSpPr>
          <p:cNvPr id="34821" name="TextBox 9"/>
          <p:cNvSpPr txBox="1">
            <a:spLocks noChangeArrowheads="1"/>
          </p:cNvSpPr>
          <p:nvPr/>
        </p:nvSpPr>
        <p:spPr bwMode="auto">
          <a:xfrm>
            <a:off x="338138" y="2921000"/>
            <a:ext cx="51482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800"/>
              <a:t>it is much faster than the existing selection methods based on cross-validations</a:t>
            </a:r>
          </a:p>
        </p:txBody>
      </p:sp>
      <p:graphicFrame>
        <p:nvGraphicFramePr>
          <p:cNvPr id="7" name="Table 6"/>
          <p:cNvGraphicFramePr>
            <a:graphicFrameLocks noGrp="1"/>
          </p:cNvGraphicFramePr>
          <p:nvPr/>
        </p:nvGraphicFramePr>
        <p:xfrm>
          <a:off x="5486400" y="3268663"/>
          <a:ext cx="3529013" cy="590550"/>
        </p:xfrm>
        <a:graphic>
          <a:graphicData uri="http://schemas.openxmlformats.org/drawingml/2006/table">
            <a:tbl>
              <a:tblPr/>
              <a:tblGrid>
                <a:gridCol w="1524000"/>
                <a:gridCol w="668338"/>
                <a:gridCol w="668337"/>
                <a:gridCol w="668338"/>
              </a:tblGrid>
              <a:tr h="400050">
                <a:tc>
                  <a:txBody>
                    <a:bodyPr/>
                    <a:lstStyle/>
                    <a:p>
                      <a:pPr marL="0" marR="0" lvl="0" indent="0" algn="l" defTabSz="914400" rtl="0" eaLnBrk="1" fontAlgn="base" latinLnBrk="0" hangingPunct="1">
                        <a:lnSpc>
                          <a:spcPct val="107000"/>
                        </a:lnSpc>
                        <a:spcBef>
                          <a:spcPct val="0"/>
                        </a:spcBef>
                        <a:spcAft>
                          <a:spcPts val="60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MS PGothic" charset="0"/>
                        </a:rPr>
                        <a:t>Methods</a:t>
                      </a:r>
                      <a:endParaRPr kumimoji="0" lang="en-US" sz="1100" b="1" i="0" u="none" strike="noStrike" cap="none" normalizeH="0" baseline="0">
                        <a:ln>
                          <a:noFill/>
                        </a:ln>
                        <a:solidFill>
                          <a:schemeClr val="tx1"/>
                        </a:solidFill>
                        <a:effectLst/>
                        <a:latin typeface="Calibri" charset="0"/>
                        <a:ea typeface="SimSun"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7000"/>
                        </a:lnSpc>
                        <a:spcBef>
                          <a:spcPct val="0"/>
                        </a:spcBef>
                        <a:spcAft>
                          <a:spcPts val="600"/>
                        </a:spcAft>
                        <a:buClrTx/>
                        <a:buSzTx/>
                        <a:buFontTx/>
                        <a:buNone/>
                        <a:tabLst/>
                      </a:pPr>
                      <a:r>
                        <a:rPr kumimoji="0" lang="en-US" sz="1000" b="1" i="0" u="none" strike="noStrike" cap="none" normalizeH="0" baseline="0">
                          <a:ln>
                            <a:noFill/>
                          </a:ln>
                          <a:solidFill>
                            <a:schemeClr val="tx1"/>
                          </a:solidFill>
                          <a:effectLst/>
                          <a:latin typeface="Arial" charset="0"/>
                          <a:ea typeface="MS PGothic" charset="0"/>
                          <a:cs typeface="MS PGothic" charset="0"/>
                        </a:rPr>
                        <a:t>K-CV log like</a:t>
                      </a:r>
                      <a:endParaRPr kumimoji="0" lang="en-US" sz="1000" b="1" i="0" u="none" strike="noStrike" cap="none" normalizeH="0" baseline="0">
                        <a:ln>
                          <a:noFill/>
                        </a:ln>
                        <a:solidFill>
                          <a:schemeClr val="tx1"/>
                        </a:solidFill>
                        <a:effectLst/>
                        <a:latin typeface="Calibri" charset="0"/>
                        <a:ea typeface="SimSun"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7000"/>
                        </a:lnSpc>
                        <a:spcBef>
                          <a:spcPct val="0"/>
                        </a:spcBef>
                        <a:spcAft>
                          <a:spcPts val="600"/>
                        </a:spcAft>
                        <a:buClrTx/>
                        <a:buSzTx/>
                        <a:buFontTx/>
                        <a:buNone/>
                        <a:tabLst/>
                      </a:pPr>
                      <a:r>
                        <a:rPr kumimoji="0" lang="en-US" sz="1000" b="1" i="0" u="none" strike="noStrike" cap="none" normalizeH="0" baseline="0">
                          <a:ln>
                            <a:noFill/>
                          </a:ln>
                          <a:solidFill>
                            <a:schemeClr val="tx1"/>
                          </a:solidFill>
                          <a:effectLst/>
                          <a:latin typeface="Arial" charset="0"/>
                          <a:ea typeface="MS PGothic" charset="0"/>
                          <a:cs typeface="MS PGothic" charset="0"/>
                        </a:rPr>
                        <a:t>K-CV TraceL2</a:t>
                      </a:r>
                      <a:endParaRPr kumimoji="0" lang="en-US" sz="1000" b="1" i="0" u="none" strike="noStrike" cap="none" normalizeH="0" baseline="0">
                        <a:ln>
                          <a:noFill/>
                        </a:ln>
                        <a:solidFill>
                          <a:schemeClr val="tx1"/>
                        </a:solidFill>
                        <a:effectLst/>
                        <a:latin typeface="Calibri" charset="0"/>
                        <a:ea typeface="SimSun"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7000"/>
                        </a:lnSpc>
                        <a:spcBef>
                          <a:spcPct val="0"/>
                        </a:spcBef>
                        <a:spcAft>
                          <a:spcPts val="600"/>
                        </a:spcAft>
                        <a:buClrTx/>
                        <a:buSzTx/>
                        <a:buFontTx/>
                        <a:buNone/>
                        <a:tabLst/>
                      </a:pPr>
                      <a:r>
                        <a:rPr kumimoji="0" lang="en-US" sz="1000" b="1" i="0" u="none" strike="noStrike" cap="none" normalizeH="0" baseline="0">
                          <a:ln>
                            <a:noFill/>
                          </a:ln>
                          <a:solidFill>
                            <a:schemeClr val="tx1"/>
                          </a:solidFill>
                          <a:effectLst/>
                          <a:latin typeface="Arial" charset="0"/>
                          <a:ea typeface="MS PGothic" charset="0"/>
                          <a:cs typeface="MS PGothic" charset="0"/>
                        </a:rPr>
                        <a:t>Dens-based</a:t>
                      </a:r>
                      <a:endParaRPr kumimoji="0" lang="en-US" sz="1000" b="1" i="0" u="none" strike="noStrike" cap="none" normalizeH="0" baseline="0">
                        <a:ln>
                          <a:noFill/>
                        </a:ln>
                        <a:solidFill>
                          <a:schemeClr val="tx1"/>
                        </a:solidFill>
                        <a:effectLst/>
                        <a:latin typeface="Calibri" charset="0"/>
                        <a:ea typeface="SimSun"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190500">
                <a:tc>
                  <a:txBody>
                    <a:bodyPr/>
                    <a:lstStyle/>
                    <a:p>
                      <a:pPr marL="0" marR="0" lvl="0" indent="0" algn="l" defTabSz="914400" rtl="0" eaLnBrk="1" fontAlgn="base" latinLnBrk="0" hangingPunct="1">
                        <a:lnSpc>
                          <a:spcPct val="107000"/>
                        </a:lnSpc>
                        <a:spcBef>
                          <a:spcPts val="600"/>
                        </a:spcBef>
                        <a:spcAft>
                          <a:spcPts val="60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MS PGothic" charset="0"/>
                        </a:rPr>
                        <a:t>Time (Secs)</a:t>
                      </a:r>
                      <a:endParaRPr kumimoji="0" lang="en-US" sz="1100" b="1" i="0" u="none" strike="noStrike" cap="none" normalizeH="0" baseline="0">
                        <a:ln>
                          <a:noFill/>
                        </a:ln>
                        <a:solidFill>
                          <a:schemeClr val="tx1"/>
                        </a:solidFill>
                        <a:effectLst/>
                        <a:latin typeface="Calibri" charset="0"/>
                        <a:ea typeface="SimSun"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7000"/>
                        </a:lnSpc>
                        <a:spcBef>
                          <a:spcPct val="0"/>
                        </a:spcBef>
                        <a:spcAft>
                          <a:spcPts val="600"/>
                        </a:spcAft>
                        <a:buClrTx/>
                        <a:buSzTx/>
                        <a:buFontTx/>
                        <a:buNone/>
                        <a:tabLst/>
                      </a:pPr>
                      <a:r>
                        <a:rPr kumimoji="0" lang="en-US" sz="1100" b="0" i="0" u="none" strike="noStrike" cap="none" normalizeH="0" baseline="0">
                          <a:ln>
                            <a:noFill/>
                          </a:ln>
                          <a:solidFill>
                            <a:schemeClr val="tx1"/>
                          </a:solidFill>
                          <a:effectLst/>
                          <a:latin typeface="Arial" charset="0"/>
                          <a:ea typeface="MS PGothic" charset="0"/>
                          <a:cs typeface="MS PGothic" charset="0"/>
                        </a:rPr>
                        <a:t>8575.93</a:t>
                      </a:r>
                      <a:endParaRPr kumimoji="0" lang="en-US" sz="1100" b="0" i="0" u="none" strike="noStrike" cap="none" normalizeH="0" baseline="0">
                        <a:ln>
                          <a:noFill/>
                        </a:ln>
                        <a:solidFill>
                          <a:schemeClr val="tx1"/>
                        </a:solidFill>
                        <a:effectLst/>
                        <a:latin typeface="Calibri" charset="0"/>
                        <a:ea typeface="SimSun"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7000"/>
                        </a:lnSpc>
                        <a:spcBef>
                          <a:spcPct val="0"/>
                        </a:spcBef>
                        <a:spcAft>
                          <a:spcPts val="600"/>
                        </a:spcAft>
                        <a:buClrTx/>
                        <a:buSzTx/>
                        <a:buFontTx/>
                        <a:buNone/>
                        <a:tabLst/>
                      </a:pPr>
                      <a:r>
                        <a:rPr kumimoji="0" lang="en-US" sz="1100" b="0" i="0" u="none" strike="noStrike" cap="none" normalizeH="0" baseline="0">
                          <a:ln>
                            <a:noFill/>
                          </a:ln>
                          <a:solidFill>
                            <a:schemeClr val="tx1"/>
                          </a:solidFill>
                          <a:effectLst/>
                          <a:latin typeface="Arial" charset="0"/>
                          <a:ea typeface="MS PGothic" charset="0"/>
                          <a:cs typeface="MS PGothic" charset="0"/>
                        </a:rPr>
                        <a:t>8257.72</a:t>
                      </a:r>
                      <a:endParaRPr kumimoji="0" lang="en-US" sz="1100" b="0" i="0" u="none" strike="noStrike" cap="none" normalizeH="0" baseline="0">
                        <a:ln>
                          <a:noFill/>
                        </a:ln>
                        <a:solidFill>
                          <a:schemeClr val="tx1"/>
                        </a:solidFill>
                        <a:effectLst/>
                        <a:latin typeface="Calibri" charset="0"/>
                        <a:ea typeface="SimSun"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7000"/>
                        </a:lnSpc>
                        <a:spcBef>
                          <a:spcPct val="0"/>
                        </a:spcBef>
                        <a:spcAft>
                          <a:spcPts val="600"/>
                        </a:spcAft>
                        <a:buClrTx/>
                        <a:buSzTx/>
                        <a:buFontTx/>
                        <a:buNone/>
                        <a:tabLst/>
                      </a:pPr>
                      <a:r>
                        <a:rPr kumimoji="0" lang="en-US" sz="1100" b="0" i="0" u="none" strike="noStrike" cap="none" normalizeH="0" baseline="0">
                          <a:ln>
                            <a:noFill/>
                          </a:ln>
                          <a:solidFill>
                            <a:schemeClr val="tx1"/>
                          </a:solidFill>
                          <a:effectLst/>
                          <a:latin typeface="Arial" charset="0"/>
                          <a:ea typeface="MS PGothic" charset="0"/>
                          <a:cs typeface="MS PGothic" charset="0"/>
                        </a:rPr>
                        <a:t>0.004</a:t>
                      </a:r>
                      <a:endParaRPr kumimoji="0" lang="en-US" sz="1100" b="0" i="0" u="none" strike="noStrike" cap="none" normalizeH="0" baseline="0">
                        <a:ln>
                          <a:noFill/>
                        </a:ln>
                        <a:solidFill>
                          <a:schemeClr val="tx1"/>
                        </a:solidFill>
                        <a:effectLst/>
                        <a:latin typeface="Calibri" charset="0"/>
                        <a:ea typeface="SimSun" charset="0"/>
                        <a:cs typeface="Times New Roman" charset="0"/>
                      </a:endParaRPr>
                    </a:p>
                  </a:txBody>
                  <a:tcPr marL="68580" marR="6858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
        <p:nvSpPr>
          <p:cNvPr id="17433" name="Rectangle 1"/>
          <p:cNvSpPr>
            <a:spLocks noChangeArrowheads="1"/>
          </p:cNvSpPr>
          <p:nvPr/>
        </p:nvSpPr>
        <p:spPr bwMode="auto">
          <a:xfrm>
            <a:off x="5410200" y="547687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p>
        </p:txBody>
      </p:sp>
      <p:sp>
        <p:nvSpPr>
          <p:cNvPr id="34840" name="TextBox 12"/>
          <p:cNvSpPr txBox="1">
            <a:spLocks noChangeArrowheads="1"/>
          </p:cNvSpPr>
          <p:nvPr/>
        </p:nvSpPr>
        <p:spPr bwMode="auto">
          <a:xfrm>
            <a:off x="5334000" y="2759075"/>
            <a:ext cx="381000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dirty="0"/>
              <a:t> </a:t>
            </a:r>
            <a:r>
              <a:rPr lang="en-US" sz="1100" dirty="0"/>
              <a:t>Table: Comparison of computation time for tuning </a:t>
            </a:r>
          </a:p>
          <a:p>
            <a:r>
              <a:rPr lang="en-US" sz="1100" dirty="0"/>
              <a:t>  parameter selection </a:t>
            </a:r>
            <a:r>
              <a:rPr lang="en-US" sz="1100" dirty="0" smtClean="0"/>
              <a:t>methods</a:t>
            </a:r>
            <a:endParaRPr lang="en-US" sz="1100" dirty="0"/>
          </a:p>
        </p:txBody>
      </p:sp>
      <p:sp>
        <p:nvSpPr>
          <p:cNvPr id="34841" name="Rectangle 5"/>
          <p:cNvSpPr>
            <a:spLocks noChangeArrowheads="1"/>
          </p:cNvSpPr>
          <p:nvPr/>
        </p:nvSpPr>
        <p:spPr bwMode="auto">
          <a:xfrm>
            <a:off x="0" y="1524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b="1" i="1"/>
              <a:t>Dens</a:t>
            </a:r>
            <a:r>
              <a:rPr lang="en-US" sz="2400" b="1"/>
              <a:t>-based tuning parameter selection method</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AE5CB05-028B-504C-ACF7-261549013F80}" type="slidenum">
              <a:rPr lang="en-US" sz="1000"/>
              <a:pPr/>
              <a:t>12</a:t>
            </a:fld>
            <a:endParaRPr lang="en-US" sz="1000"/>
          </a:p>
        </p:txBody>
      </p:sp>
      <p:sp>
        <p:nvSpPr>
          <p:cNvPr id="6" name="Rectangle 5"/>
          <p:cNvSpPr>
            <a:spLocks noRot="1" noChangeAspect="1" noMove="1" noResize="1" noEditPoints="1" noAdjustHandles="1" noChangeArrowheads="1" noChangeShapeType="1" noTextEdit="1"/>
          </p:cNvSpPr>
          <p:nvPr/>
        </p:nvSpPr>
        <p:spPr>
          <a:xfrm>
            <a:off x="609600" y="1447800"/>
            <a:ext cx="8229600" cy="4452501"/>
          </a:xfrm>
          <a:prstGeom prst="rect">
            <a:avLst/>
          </a:prstGeom>
          <a:blipFill rotWithShape="0">
            <a:blip r:embed="rId2"/>
            <a:stretch>
              <a:fillRect l="-593" t="-1233" r="-1037" b="-411"/>
            </a:stretch>
          </a:blipFill>
        </p:spPr>
        <p:txBody>
          <a:bodyPr/>
          <a:lstStyle/>
          <a:p>
            <a:pPr>
              <a:defRPr/>
            </a:pPr>
            <a:r>
              <a:rPr lang="en-US">
                <a:noFill/>
                <a:latin typeface="Arial" panose="020B0604020202020204" pitchFamily="34" charset="0"/>
                <a:ea typeface="MS PGothic" panose="020B0600070205080204" pitchFamily="34" charset="-128"/>
                <a:cs typeface="+mn-cs"/>
              </a:rPr>
              <a:t> </a:t>
            </a:r>
          </a:p>
        </p:txBody>
      </p:sp>
      <p:sp>
        <p:nvSpPr>
          <p:cNvPr id="36867" name="Rectangle 5"/>
          <p:cNvSpPr>
            <a:spLocks noChangeArrowheads="1"/>
          </p:cNvSpPr>
          <p:nvPr/>
        </p:nvSpPr>
        <p:spPr bwMode="auto">
          <a:xfrm>
            <a:off x="0" y="152400"/>
            <a:ext cx="4876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b="1"/>
              <a:t>A partial correlation method for whole brain network modeling </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207F01E-49F5-764B-A49F-1DEFF9539884}" type="slidenum">
              <a:rPr lang="en-US" sz="1000"/>
              <a:pPr/>
              <a:t>13</a:t>
            </a:fld>
            <a:endParaRPr lang="en-US" sz="1000"/>
          </a:p>
        </p:txBody>
      </p:sp>
      <p:sp>
        <p:nvSpPr>
          <p:cNvPr id="37890" name="Rectangle 4"/>
          <p:cNvSpPr>
            <a:spLocks noChangeArrowheads="1"/>
          </p:cNvSpPr>
          <p:nvPr/>
        </p:nvSpPr>
        <p:spPr bwMode="auto">
          <a:xfrm>
            <a:off x="228600" y="990600"/>
            <a:ext cx="8153400" cy="570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400">
                <a:latin typeface="Times New Roman" charset="0"/>
                <a:ea typeface="SimSun" charset="0"/>
                <a:cs typeface="SimSun" charset="0"/>
              </a:rPr>
              <a:t>Philadelphia Neurodevelopmental Cohort (PNC) Study </a:t>
            </a:r>
          </a:p>
          <a:p>
            <a:endParaRPr lang="en-US">
              <a:latin typeface="Times New Roman" charset="0"/>
              <a:ea typeface="SimSun" charset="0"/>
              <a:cs typeface="SimSun" charset="0"/>
            </a:endParaRPr>
          </a:p>
          <a:p>
            <a:pPr>
              <a:buFont typeface="Arial" charset="0"/>
              <a:buChar char="•"/>
            </a:pPr>
            <a:r>
              <a:rPr lang="en-US">
                <a:latin typeface="Times New Roman" charset="0"/>
                <a:ea typeface="SimSun" charset="0"/>
                <a:cs typeface="SimSun" charset="0"/>
              </a:rPr>
              <a:t>The PNC study includes a population-based sample of over 9500 individuals aged between 8-21 years. </a:t>
            </a:r>
          </a:p>
          <a:p>
            <a:endParaRPr lang="en-US" sz="500">
              <a:latin typeface="Times New Roman" charset="0"/>
              <a:ea typeface="SimSun" charset="0"/>
              <a:cs typeface="SimSun" charset="0"/>
            </a:endParaRPr>
          </a:p>
          <a:p>
            <a:pPr>
              <a:buFont typeface="Arial" charset="0"/>
              <a:buChar char="•"/>
            </a:pPr>
            <a:r>
              <a:rPr lang="en-US">
                <a:latin typeface="Times New Roman" charset="0"/>
                <a:ea typeface="SimSun" charset="0"/>
                <a:cs typeface="SimSun" charset="0"/>
              </a:rPr>
              <a:t>A subset of participants (n=1,445) from the PNC received multimodality neuroimaging study which included resting-state fMRI (rs-fMRI). The sample were well-balanced by gender and race.</a:t>
            </a:r>
          </a:p>
          <a:p>
            <a:endParaRPr lang="en-US" sz="500">
              <a:latin typeface="Times New Roman" charset="0"/>
              <a:ea typeface="SimSun" charset="0"/>
              <a:cs typeface="SimSun" charset="0"/>
            </a:endParaRPr>
          </a:p>
          <a:p>
            <a:pPr>
              <a:buFont typeface="Arial" charset="0"/>
              <a:buChar char="•"/>
            </a:pPr>
            <a:r>
              <a:rPr lang="en-US">
                <a:latin typeface="Times New Roman" charset="0"/>
                <a:ea typeface="SimSun" charset="0"/>
                <a:cs typeface="SimSun" charset="0"/>
              </a:rPr>
              <a:t>A major advantage over other large-scale rs-fMRI datasets: all the images were acquired on a single 3T Siemens scanner.</a:t>
            </a:r>
          </a:p>
          <a:p>
            <a:endParaRPr lang="en-US" sz="500">
              <a:latin typeface="Times New Roman" charset="0"/>
              <a:ea typeface="SimSun" charset="0"/>
              <a:cs typeface="SimSun" charset="0"/>
            </a:endParaRPr>
          </a:p>
          <a:p>
            <a:pPr>
              <a:spcAft>
                <a:spcPts val="800"/>
              </a:spcAft>
              <a:buFont typeface="Arial" charset="0"/>
              <a:buChar char="•"/>
            </a:pPr>
            <a:r>
              <a:rPr lang="en-US">
                <a:latin typeface="Times New Roman" charset="0"/>
                <a:ea typeface="SimSun" charset="0"/>
                <a:cs typeface="SimSun" charset="0"/>
              </a:rPr>
              <a:t>We considered the rs-fMRI from 881 PNC participants released in dbGaP.</a:t>
            </a:r>
          </a:p>
          <a:p>
            <a:pPr>
              <a:spcAft>
                <a:spcPts val="800"/>
              </a:spcAft>
              <a:buFont typeface="Arial" charset="0"/>
              <a:buChar char="•"/>
            </a:pPr>
            <a:r>
              <a:rPr lang="en-US">
                <a:latin typeface="Times New Roman" charset="0"/>
                <a:ea typeface="SimSun" charset="0"/>
                <a:cs typeface="SimSun" charset="0"/>
              </a:rPr>
              <a:t>Data quality control: </a:t>
            </a:r>
            <a:r>
              <a:rPr lang="en-US" altLang="zh-CN">
                <a:latin typeface="Times New Roman" charset="0"/>
                <a:cs typeface="Times New Roman" charset="0"/>
              </a:rPr>
              <a:t>removed subjects who had more than 20 volumes with relative displacement &gt; 0.25 mm to avoid images with excessive motion (</a:t>
            </a:r>
            <a:r>
              <a:rPr lang="en-US" altLang="zh-CN">
                <a:latin typeface="Times New Roman" charset="0"/>
                <a:cs typeface="Times New Roman" charset="0"/>
                <a:hlinkClick r:id="" action="ppaction://noaction"/>
              </a:rPr>
              <a:t>Satterthwaite et al., 2015</a:t>
            </a:r>
            <a:r>
              <a:rPr lang="en-US" altLang="zh-CN">
                <a:latin typeface="Times New Roman" charset="0"/>
                <a:cs typeface="Times New Roman" charset="0"/>
              </a:rPr>
              <a:t>).  Among the 881 subjects who had rs-fMRI scans, 515 participant passed the quality control and were used in our following analysis. </a:t>
            </a:r>
          </a:p>
          <a:p>
            <a:pPr>
              <a:spcAft>
                <a:spcPts val="800"/>
              </a:spcAft>
              <a:buFont typeface="Arial" charset="0"/>
              <a:buChar char="•"/>
            </a:pPr>
            <a:r>
              <a:rPr lang="en-US" altLang="zh-CN">
                <a:latin typeface="Times New Roman" charset="0"/>
                <a:cs typeface="Times New Roman" charset="0"/>
              </a:rPr>
              <a:t>Among the 515 subjects:  290 Female, Age:  Mean(SD)=14.51(3.32) </a:t>
            </a:r>
          </a:p>
          <a:p>
            <a:pPr>
              <a:buFont typeface="Arial" charset="0"/>
              <a:buChar char="•"/>
            </a:pPr>
            <a:endParaRPr lang="en-US" altLang="zh-CN">
              <a:latin typeface="Times New Roman" charset="0"/>
              <a:cs typeface="Times New Roman" charset="0"/>
            </a:endParaRPr>
          </a:p>
          <a:p>
            <a:endParaRPr lang="en-US">
              <a:latin typeface="Times New Roman" charset="0"/>
              <a:cs typeface="Times New Roman" charset="0"/>
            </a:endParaRPr>
          </a:p>
          <a:p>
            <a:pPr>
              <a:buFont typeface="Arial" charset="0"/>
              <a:buChar char="•"/>
            </a:pPr>
            <a:endParaRPr lang="en-US">
              <a:latin typeface="Times New Roman" charset="0"/>
              <a:cs typeface="Times New Roman" charset="0"/>
            </a:endParaRPr>
          </a:p>
        </p:txBody>
      </p:sp>
      <p:sp>
        <p:nvSpPr>
          <p:cNvPr id="37891" name="Rectangle 5"/>
          <p:cNvSpPr>
            <a:spLocks noChangeArrowheads="1"/>
          </p:cNvSpPr>
          <p:nvPr/>
        </p:nvSpPr>
        <p:spPr bwMode="auto">
          <a:xfrm>
            <a:off x="0" y="15240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a:t> </a:t>
            </a:r>
            <a:r>
              <a:rPr lang="en-US" sz="2000" b="1"/>
              <a:t>Connectivity study using PNC data</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Footer Placeholder 1"/>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endParaRPr lang="en-US" sz="1000"/>
          </a:p>
        </p:txBody>
      </p:sp>
      <p:sp>
        <p:nvSpPr>
          <p:cNvPr id="38914" name="Date Placeholder 2"/>
          <p:cNvSpPr>
            <a:spLocks noGrp="1"/>
          </p:cNvSpPr>
          <p:nvPr>
            <p:ph type="dt"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endParaRPr lang="en-US" sz="1000"/>
          </a:p>
        </p:txBody>
      </p:sp>
      <p:sp>
        <p:nvSpPr>
          <p:cNvPr id="3891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7A500BEC-4D98-D94B-B131-DD0E76CE4D7E}" type="slidenum">
              <a:rPr lang="en-US" sz="1000"/>
              <a:pPr/>
              <a:t>14</a:t>
            </a:fld>
            <a:endParaRPr lang="en-US" sz="1000"/>
          </a:p>
        </p:txBody>
      </p:sp>
      <p:grpSp>
        <p:nvGrpSpPr>
          <p:cNvPr id="38916" name="Group 4"/>
          <p:cNvGrpSpPr>
            <a:grpSpLocks/>
          </p:cNvGrpSpPr>
          <p:nvPr/>
        </p:nvGrpSpPr>
        <p:grpSpPr bwMode="auto">
          <a:xfrm>
            <a:off x="442913" y="990600"/>
            <a:ext cx="8382000" cy="3581400"/>
            <a:chOff x="148715" y="814502"/>
            <a:chExt cx="8629477" cy="3916337"/>
          </a:xfrm>
        </p:grpSpPr>
        <p:grpSp>
          <p:nvGrpSpPr>
            <p:cNvPr id="38921" name="Group 5"/>
            <p:cNvGrpSpPr>
              <a:grpSpLocks/>
            </p:cNvGrpSpPr>
            <p:nvPr/>
          </p:nvGrpSpPr>
          <p:grpSpPr bwMode="auto">
            <a:xfrm>
              <a:off x="4892165" y="1340536"/>
              <a:ext cx="3886027" cy="3333750"/>
              <a:chOff x="4892165" y="266700"/>
              <a:chExt cx="3886027" cy="3333750"/>
            </a:xfrm>
          </p:grpSpPr>
          <p:pic>
            <p:nvPicPr>
              <p:cNvPr id="38927" name="图片 3" descr="C:\Users\Administrator\Desktop\图片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2165" y="266700"/>
                <a:ext cx="33147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图片 6" descr="C:\Users\Administrator\Desktop\图片6.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6865" y="676275"/>
                <a:ext cx="1714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9" name="Text Box 1"/>
              <p:cNvSpPr txBox="1">
                <a:spLocks noChangeArrowheads="1"/>
              </p:cNvSpPr>
              <p:nvPr/>
            </p:nvSpPr>
            <p:spPr bwMode="auto">
              <a:xfrm>
                <a:off x="8378315" y="749400"/>
                <a:ext cx="399877" cy="2851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900">
                    <a:latin typeface="Times New Roman" charset="0"/>
                  </a:rPr>
                  <a:t>0.1</a:t>
                </a: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r>
                  <a:rPr lang="en-US" sz="900">
                    <a:latin typeface="Times New Roman" charset="0"/>
                  </a:rPr>
                  <a:t>0</a:t>
                </a: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r>
                  <a:rPr lang="en-US" sz="900">
                    <a:latin typeface="Times New Roman" charset="0"/>
                  </a:rPr>
                  <a:t>-0.1 </a:t>
                </a:r>
                <a:endParaRPr lang="en-US"/>
              </a:p>
            </p:txBody>
          </p:sp>
        </p:grpSp>
        <p:grpSp>
          <p:nvGrpSpPr>
            <p:cNvPr id="38922" name="Group 6"/>
            <p:cNvGrpSpPr>
              <a:grpSpLocks/>
            </p:cNvGrpSpPr>
            <p:nvPr/>
          </p:nvGrpSpPr>
          <p:grpSpPr bwMode="auto">
            <a:xfrm>
              <a:off x="391282" y="1350061"/>
              <a:ext cx="3987727" cy="3380778"/>
              <a:chOff x="391282" y="1350061"/>
              <a:chExt cx="3987727" cy="3380778"/>
            </a:xfrm>
          </p:grpSpPr>
          <p:pic>
            <p:nvPicPr>
              <p:cNvPr id="38924" name="图片 6" descr="C:\Users\Administrator\Desktop\图片6.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682" y="1806664"/>
                <a:ext cx="17145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图片 2" descr="C:\Users\Administrator\Desktop\图片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282" y="1350061"/>
                <a:ext cx="3352800"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6" name="Text Box 1"/>
              <p:cNvSpPr txBox="1">
                <a:spLocks noChangeArrowheads="1"/>
              </p:cNvSpPr>
              <p:nvPr/>
            </p:nvSpPr>
            <p:spPr bwMode="auto">
              <a:xfrm>
                <a:off x="3979132" y="1869797"/>
                <a:ext cx="399877" cy="28510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eaLnBrk="1" hangingPunct="1"/>
                <a:r>
                  <a:rPr lang="en-US" sz="900">
                    <a:latin typeface="Times New Roman" charset="0"/>
                  </a:rPr>
                  <a:t>1</a:t>
                </a: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lnSpc>
                    <a:spcPct val="88000"/>
                  </a:lnSpc>
                </a:pPr>
                <a:endParaRPr lang="en-US" sz="8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r>
                  <a:rPr lang="en-US" sz="900">
                    <a:latin typeface="Times New Roman" charset="0"/>
                  </a:rPr>
                  <a:t>0</a:t>
                </a: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endParaRPr lang="en-US" sz="900">
                  <a:latin typeface="Times New Roman" charset="0"/>
                </a:endParaRPr>
              </a:p>
              <a:p>
                <a:pPr eaLnBrk="1" hangingPunct="1"/>
                <a:r>
                  <a:rPr lang="en-US" sz="900">
                    <a:latin typeface="Times New Roman" charset="0"/>
                  </a:rPr>
                  <a:t>-1 </a:t>
                </a:r>
                <a:endParaRPr lang="en-US"/>
              </a:p>
            </p:txBody>
          </p:sp>
        </p:grpSp>
        <p:sp>
          <p:nvSpPr>
            <p:cNvPr id="38923" name="Title 1"/>
            <p:cNvSpPr txBox="1">
              <a:spLocks/>
            </p:cNvSpPr>
            <p:nvPr/>
          </p:nvSpPr>
          <p:spPr bwMode="auto">
            <a:xfrm>
              <a:off x="148715" y="814502"/>
              <a:ext cx="8229600" cy="68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MS PGothic" charset="0"/>
                  <a:cs typeface="MS PGothic" charset="0"/>
                </a:defRPr>
              </a:lvl1pPr>
              <a:lvl2pPr marL="742950" indent="-285750" defTabSz="457200">
                <a:defRPr sz="2400">
                  <a:solidFill>
                    <a:schemeClr val="tx1"/>
                  </a:solidFill>
                  <a:latin typeface="Arial" charset="0"/>
                  <a:ea typeface="MS PGothic" charset="0"/>
                  <a:cs typeface="MS PGothic" charset="0"/>
                </a:defRPr>
              </a:lvl2pPr>
              <a:lvl3pPr marL="1143000" indent="-228600" defTabSz="457200">
                <a:defRPr sz="2400">
                  <a:solidFill>
                    <a:schemeClr val="tx1"/>
                  </a:solidFill>
                  <a:latin typeface="Arial" charset="0"/>
                  <a:ea typeface="MS PGothic" charset="0"/>
                  <a:cs typeface="MS PGothic" charset="0"/>
                </a:defRPr>
              </a:lvl3pPr>
              <a:lvl4pPr marL="1600200" indent="-228600" defTabSz="457200">
                <a:defRPr sz="2400">
                  <a:solidFill>
                    <a:schemeClr val="tx1"/>
                  </a:solidFill>
                  <a:latin typeface="Arial" charset="0"/>
                  <a:ea typeface="MS PGothic" charset="0"/>
                  <a:cs typeface="MS PGothic" charset="0"/>
                </a:defRPr>
              </a:lvl4pPr>
              <a:lvl5pPr marL="2057400" indent="-228600" defTabSz="4572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600" b="1"/>
                <a:t>Full Correlation connectivity                                    Partial Correlation connectivity </a:t>
              </a:r>
            </a:p>
            <a:p>
              <a:pPr algn="ctr" eaLnBrk="1" hangingPunct="1"/>
              <a:endParaRPr lang="en-US" sz="1600"/>
            </a:p>
          </p:txBody>
        </p:sp>
      </p:grpSp>
      <p:sp>
        <p:nvSpPr>
          <p:cNvPr id="2" name="Rectangle 1"/>
          <p:cNvSpPr>
            <a:spLocks noRot="1" noChangeAspect="1" noMove="1" noResize="1" noEditPoints="1" noAdjustHandles="1" noChangeArrowheads="1" noChangeShapeType="1" noTextEdit="1"/>
          </p:cNvSpPr>
          <p:nvPr/>
        </p:nvSpPr>
        <p:spPr>
          <a:xfrm>
            <a:off x="6477000" y="1237293"/>
            <a:ext cx="984500" cy="394019"/>
          </a:xfrm>
          <a:prstGeom prst="rect">
            <a:avLst/>
          </a:prstGeom>
          <a:blipFill rotWithShape="0">
            <a:blip r:embed="rId5"/>
            <a:stretch>
              <a:fillRect b="-9231"/>
            </a:stretch>
          </a:blipFill>
        </p:spPr>
        <p:txBody>
          <a:bodyPr/>
          <a:lstStyle/>
          <a:p>
            <a:pPr>
              <a:defRPr/>
            </a:pPr>
            <a:r>
              <a:rPr lang="en-US">
                <a:noFill/>
              </a:rPr>
              <a:t> </a:t>
            </a:r>
          </a:p>
        </p:txBody>
      </p:sp>
      <p:pic>
        <p:nvPicPr>
          <p:cNvPr id="38918" name="图片 145" descr="F:\r.partial.99.png"/>
          <p:cNvPicPr>
            <a:picLocks noChangeAspect="1" noChangeArrowheads="1"/>
          </p:cNvPicPr>
          <p:nvPr/>
        </p:nvPicPr>
        <p:blipFill>
          <a:blip r:embed="rId6">
            <a:extLst>
              <a:ext uri="{28A0092B-C50C-407E-A947-70E740481C1C}">
                <a14:useLocalDpi xmlns:a14="http://schemas.microsoft.com/office/drawing/2010/main" val="0"/>
              </a:ext>
            </a:extLst>
          </a:blip>
          <a:srcRect l="9286" t="8572" r="10715" b="14285"/>
          <a:stretch>
            <a:fillRect/>
          </a:stretch>
        </p:blipFill>
        <p:spPr bwMode="auto">
          <a:xfrm>
            <a:off x="5791200" y="4622800"/>
            <a:ext cx="19034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图片 237" descr="F:\r.corr.png"/>
          <p:cNvPicPr>
            <a:picLocks noChangeAspect="1" noChangeArrowheads="1"/>
          </p:cNvPicPr>
          <p:nvPr/>
        </p:nvPicPr>
        <p:blipFill>
          <a:blip r:embed="rId7">
            <a:extLst>
              <a:ext uri="{28A0092B-C50C-407E-A947-70E740481C1C}">
                <a14:useLocalDpi xmlns:a14="http://schemas.microsoft.com/office/drawing/2010/main" val="0"/>
              </a:ext>
            </a:extLst>
          </a:blip>
          <a:srcRect l="9999" t="7143" r="10001" b="15714"/>
          <a:stretch>
            <a:fillRect/>
          </a:stretch>
        </p:blipFill>
        <p:spPr bwMode="auto">
          <a:xfrm>
            <a:off x="1177925" y="4545013"/>
            <a:ext cx="193198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Title 1"/>
          <p:cNvSpPr txBox="1">
            <a:spLocks/>
          </p:cNvSpPr>
          <p:nvPr/>
        </p:nvSpPr>
        <p:spPr bwMode="auto">
          <a:xfrm>
            <a:off x="76200" y="228600"/>
            <a:ext cx="510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300" b="1">
                <a:solidFill>
                  <a:schemeClr val="tx2"/>
                </a:solidFill>
              </a:rPr>
              <a:t>Marginal vs. Direct connectivity</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7" name="Group 4"/>
          <p:cNvGrpSpPr>
            <a:grpSpLocks/>
          </p:cNvGrpSpPr>
          <p:nvPr/>
        </p:nvGrpSpPr>
        <p:grpSpPr bwMode="auto">
          <a:xfrm>
            <a:off x="1905000" y="1143000"/>
            <a:ext cx="5334000" cy="5257800"/>
            <a:chOff x="2145604" y="392668"/>
            <a:chExt cx="5675124" cy="5278114"/>
          </a:xfrm>
        </p:grpSpPr>
        <p:pic>
          <p:nvPicPr>
            <p:cNvPr id="39938" name="图片 9" descr="C:\Users\Administrator\Desktop\图片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5604" y="551793"/>
              <a:ext cx="5465638" cy="511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6"/>
            <p:cNvSpPr>
              <a:spLocks noChangeArrowheads="1"/>
            </p:cNvSpPr>
            <p:nvPr/>
          </p:nvSpPr>
          <p:spPr bwMode="auto">
            <a:xfrm>
              <a:off x="2292878" y="392668"/>
              <a:ext cx="55278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b="1"/>
                <a:t>Consistency between correlation and partial correlation </a:t>
              </a:r>
              <a:endParaRPr lang="en-US"/>
            </a:p>
          </p:txBody>
        </p:sp>
      </p:gr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61" name="Group 8"/>
          <p:cNvGrpSpPr>
            <a:grpSpLocks/>
          </p:cNvGrpSpPr>
          <p:nvPr/>
        </p:nvGrpSpPr>
        <p:grpSpPr bwMode="auto">
          <a:xfrm>
            <a:off x="914400" y="1066800"/>
            <a:ext cx="7467600" cy="5029200"/>
            <a:chOff x="914400" y="304035"/>
            <a:chExt cx="8229600" cy="5330061"/>
          </a:xfrm>
        </p:grpSpPr>
        <p:pic>
          <p:nvPicPr>
            <p:cNvPr id="40962" name="图片 13" descr="C:\Users\Administrator\Desktop\图片6.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8146" y="823310"/>
              <a:ext cx="5135924" cy="4810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itle 1"/>
            <p:cNvSpPr txBox="1">
              <a:spLocks/>
            </p:cNvSpPr>
            <p:nvPr/>
          </p:nvSpPr>
          <p:spPr bwMode="auto">
            <a:xfrm>
              <a:off x="914400" y="304035"/>
              <a:ext cx="8229600" cy="688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Arial" charset="0"/>
                  <a:ea typeface="MS PGothic" charset="0"/>
                  <a:cs typeface="MS PGothic" charset="0"/>
                </a:defRPr>
              </a:lvl1pPr>
              <a:lvl2pPr marL="742950" indent="-285750" defTabSz="457200">
                <a:defRPr sz="2400">
                  <a:solidFill>
                    <a:schemeClr val="tx1"/>
                  </a:solidFill>
                  <a:latin typeface="Arial" charset="0"/>
                  <a:ea typeface="MS PGothic" charset="0"/>
                  <a:cs typeface="MS PGothic" charset="0"/>
                </a:defRPr>
              </a:lvl2pPr>
              <a:lvl3pPr marL="1143000" indent="-228600" defTabSz="457200">
                <a:defRPr sz="2400">
                  <a:solidFill>
                    <a:schemeClr val="tx1"/>
                  </a:solidFill>
                  <a:latin typeface="Arial" charset="0"/>
                  <a:ea typeface="MS PGothic" charset="0"/>
                  <a:cs typeface="MS PGothic" charset="0"/>
                </a:defRPr>
              </a:lvl3pPr>
              <a:lvl4pPr marL="1600200" indent="-228600" defTabSz="457200">
                <a:defRPr sz="2400">
                  <a:solidFill>
                    <a:schemeClr val="tx1"/>
                  </a:solidFill>
                  <a:latin typeface="Arial" charset="0"/>
                  <a:ea typeface="MS PGothic" charset="0"/>
                  <a:cs typeface="MS PGothic" charset="0"/>
                </a:defRPr>
              </a:lvl4pPr>
              <a:lvl5pPr marL="2057400" indent="-228600" defTabSz="4572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r>
                <a:rPr lang="en-US" sz="1600" b="1"/>
                <a:t>Consistently Significant Edges based on Partial Correlation and Correlation </a:t>
              </a:r>
              <a:endParaRPr lang="en-US" sz="1600"/>
            </a:p>
          </p:txBody>
        </p:sp>
      </p:gr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txBox="1">
            <a:spLocks/>
          </p:cNvSpPr>
          <p:nvPr/>
        </p:nvSpPr>
        <p:spPr bwMode="auto">
          <a:xfrm>
            <a:off x="12700" y="228600"/>
            <a:ext cx="82296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b="1">
                <a:solidFill>
                  <a:schemeClr val="tx2"/>
                </a:solidFill>
              </a:rPr>
              <a:t>Consistently Significant Edges based on </a:t>
            </a:r>
          </a:p>
          <a:p>
            <a:r>
              <a:rPr lang="en-US" sz="1600" b="1">
                <a:solidFill>
                  <a:schemeClr val="tx2"/>
                </a:solidFill>
              </a:rPr>
              <a:t>Partial Correlation and Correlation </a:t>
            </a:r>
          </a:p>
        </p:txBody>
      </p:sp>
      <p:pic>
        <p:nvPicPr>
          <p:cNvPr id="41986" name="图片 1" descr="C:\Users\Administrator\Desktop\图片1.tif"/>
          <p:cNvPicPr>
            <a:picLocks noChangeAspect="1" noChangeArrowheads="1"/>
          </p:cNvPicPr>
          <p:nvPr/>
        </p:nvPicPr>
        <p:blipFill>
          <a:blip r:embed="rId3">
            <a:extLst>
              <a:ext uri="{28A0092B-C50C-407E-A947-70E740481C1C}">
                <a14:useLocalDpi xmlns:a14="http://schemas.microsoft.com/office/drawing/2010/main" val="0"/>
              </a:ext>
            </a:extLst>
          </a:blip>
          <a:srcRect l="54126" t="1820" r="3876" b="3636"/>
          <a:stretch>
            <a:fillRect/>
          </a:stretch>
        </p:blipFill>
        <p:spPr bwMode="auto">
          <a:xfrm>
            <a:off x="4648200" y="914400"/>
            <a:ext cx="17208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7" name="Group 12"/>
          <p:cNvGrpSpPr>
            <a:grpSpLocks/>
          </p:cNvGrpSpPr>
          <p:nvPr/>
        </p:nvGrpSpPr>
        <p:grpSpPr bwMode="auto">
          <a:xfrm>
            <a:off x="6629400" y="2209800"/>
            <a:ext cx="1905000" cy="1752600"/>
            <a:chOff x="785787" y="-14959"/>
            <a:chExt cx="7418538" cy="7238179"/>
          </a:xfrm>
        </p:grpSpPr>
        <p:grpSp>
          <p:nvGrpSpPr>
            <p:cNvPr id="41993" name="Group 13"/>
            <p:cNvGrpSpPr>
              <a:grpSpLocks/>
            </p:cNvGrpSpPr>
            <p:nvPr/>
          </p:nvGrpSpPr>
          <p:grpSpPr bwMode="auto">
            <a:xfrm>
              <a:off x="785787" y="-14959"/>
              <a:ext cx="7418538" cy="7238179"/>
              <a:chOff x="785787" y="-14959"/>
              <a:chExt cx="7418538" cy="7238179"/>
            </a:xfrm>
          </p:grpSpPr>
          <p:grpSp>
            <p:nvGrpSpPr>
              <p:cNvPr id="41995" name="Group 15"/>
              <p:cNvGrpSpPr>
                <a:grpSpLocks/>
              </p:cNvGrpSpPr>
              <p:nvPr/>
            </p:nvGrpSpPr>
            <p:grpSpPr bwMode="auto">
              <a:xfrm>
                <a:off x="785787" y="-14959"/>
                <a:ext cx="7418538" cy="7238179"/>
                <a:chOff x="785787" y="-14959"/>
                <a:chExt cx="7418538" cy="7238179"/>
              </a:xfrm>
            </p:grpSpPr>
            <p:grpSp>
              <p:nvGrpSpPr>
                <p:cNvPr id="42001" name="Group 21"/>
                <p:cNvGrpSpPr>
                  <a:grpSpLocks/>
                </p:cNvGrpSpPr>
                <p:nvPr/>
              </p:nvGrpSpPr>
              <p:grpSpPr bwMode="auto">
                <a:xfrm>
                  <a:off x="785787" y="-14959"/>
                  <a:ext cx="7418538" cy="7238179"/>
                  <a:chOff x="785787" y="-14959"/>
                  <a:chExt cx="7418538" cy="7238179"/>
                </a:xfrm>
              </p:grpSpPr>
              <p:pic>
                <p:nvPicPr>
                  <p:cNvPr id="42004" name="Picture 2" descr="C:\Users\Administrator\Desktop\strong neg node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4959"/>
                    <a:ext cx="6921508" cy="7238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直接箭头连接符 14"/>
                  <p:cNvCxnSpPr/>
                  <p:nvPr/>
                </p:nvCxnSpPr>
                <p:spPr>
                  <a:xfrm>
                    <a:off x="5069995" y="2214190"/>
                    <a:ext cx="27881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006" name="TextBox 26"/>
                  <p:cNvSpPr txBox="1">
                    <a:spLocks noChangeArrowheads="1"/>
                  </p:cNvSpPr>
                  <p:nvPr/>
                </p:nvSpPr>
                <p:spPr bwMode="auto">
                  <a:xfrm>
                    <a:off x="7786710" y="1988098"/>
                    <a:ext cx="4176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zh-CN" sz="1800"/>
                      <a:t>EC</a:t>
                    </a:r>
                    <a:endParaRPr lang="zh-CN" altLang="en-US" sz="1800"/>
                  </a:p>
                </p:txBody>
              </p:sp>
              <p:sp>
                <p:nvSpPr>
                  <p:cNvPr id="28" name="流程图: 联系 17"/>
                  <p:cNvSpPr/>
                  <p:nvPr/>
                </p:nvSpPr>
                <p:spPr>
                  <a:xfrm>
                    <a:off x="2356044" y="712795"/>
                    <a:ext cx="859316" cy="1075237"/>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29" name="直接箭头连接符 18"/>
                  <p:cNvCxnSpPr>
                    <a:stCxn id="28" idx="2"/>
                  </p:cNvCxnSpPr>
                  <p:nvPr/>
                </p:nvCxnSpPr>
                <p:spPr>
                  <a:xfrm rot="10800000">
                    <a:off x="1354542" y="1217629"/>
                    <a:ext cx="1001503" cy="327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009" name="TextBox 29"/>
                  <p:cNvSpPr txBox="1">
                    <a:spLocks noChangeArrowheads="1"/>
                  </p:cNvSpPr>
                  <p:nvPr/>
                </p:nvSpPr>
                <p:spPr bwMode="auto">
                  <a:xfrm>
                    <a:off x="785787" y="1000108"/>
                    <a:ext cx="6429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zh-CN" sz="1800"/>
                      <a:t>FPL</a:t>
                    </a:r>
                    <a:endParaRPr lang="zh-CN" altLang="en-US" sz="1800"/>
                  </a:p>
                </p:txBody>
              </p:sp>
            </p:grpSp>
            <p:cxnSp>
              <p:nvCxnSpPr>
                <p:cNvPr id="23" name="直接箭头连接符 24"/>
                <p:cNvCxnSpPr>
                  <a:stCxn id="20" idx="5"/>
                </p:cNvCxnSpPr>
                <p:nvPr/>
              </p:nvCxnSpPr>
              <p:spPr>
                <a:xfrm rot="16200000" flipH="1">
                  <a:off x="4822492" y="5180501"/>
                  <a:ext cx="1848883" cy="15022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直接箭头连接符 27"/>
                <p:cNvCxnSpPr>
                  <a:stCxn id="21" idx="5"/>
                  <a:endCxn id="41998" idx="1"/>
                </p:cNvCxnSpPr>
                <p:nvPr/>
              </p:nvCxnSpPr>
              <p:spPr>
                <a:xfrm rot="16200000" flipH="1">
                  <a:off x="4085300" y="4489201"/>
                  <a:ext cx="1252259" cy="35732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7" name="流程图: 联系 6"/>
              <p:cNvSpPr/>
              <p:nvPr/>
            </p:nvSpPr>
            <p:spPr>
              <a:xfrm>
                <a:off x="4000487" y="4928507"/>
                <a:ext cx="500753" cy="426163"/>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8" name="直接箭头连接符 7"/>
              <p:cNvCxnSpPr>
                <a:stCxn id="17" idx="5"/>
              </p:cNvCxnSpPr>
              <p:nvPr/>
            </p:nvCxnSpPr>
            <p:spPr>
              <a:xfrm rot="16200000" flipH="1">
                <a:off x="4682354" y="5040363"/>
                <a:ext cx="1560405" cy="20710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998" name="TextBox 18"/>
              <p:cNvSpPr txBox="1">
                <a:spLocks noChangeArrowheads="1"/>
              </p:cNvSpPr>
              <p:nvPr/>
            </p:nvSpPr>
            <p:spPr bwMode="auto">
              <a:xfrm>
                <a:off x="6500826" y="6715148"/>
                <a:ext cx="6735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ltLang="zh-CN" sz="1800"/>
                  <a:t>DMN</a:t>
                </a:r>
                <a:endParaRPr lang="zh-CN" altLang="en-US" sz="1800"/>
              </a:p>
            </p:txBody>
          </p:sp>
          <p:sp>
            <p:nvSpPr>
              <p:cNvPr id="20" name="流程图: 联系 22"/>
              <p:cNvSpPr/>
              <p:nvPr/>
            </p:nvSpPr>
            <p:spPr>
              <a:xfrm>
                <a:off x="4569241" y="4646588"/>
                <a:ext cx="500753" cy="42615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流程图: 联系 23"/>
              <p:cNvSpPr/>
              <p:nvPr/>
            </p:nvSpPr>
            <p:spPr>
              <a:xfrm>
                <a:off x="2498235" y="5289107"/>
                <a:ext cx="500749" cy="426159"/>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5" name="流程图: 联系 17"/>
            <p:cNvSpPr/>
            <p:nvPr/>
          </p:nvSpPr>
          <p:spPr>
            <a:xfrm>
              <a:off x="4210679" y="1558558"/>
              <a:ext cx="859316" cy="1068682"/>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2" name="TextBox 1"/>
          <p:cNvSpPr txBox="1"/>
          <p:nvPr/>
        </p:nvSpPr>
        <p:spPr>
          <a:xfrm>
            <a:off x="0" y="4724400"/>
            <a:ext cx="8991600" cy="1754188"/>
          </a:xfrm>
          <a:prstGeom prst="rect">
            <a:avLst/>
          </a:prstGeom>
          <a:noFill/>
        </p:spPr>
        <p:txBody>
          <a:bodyPr>
            <a:spAutoFit/>
          </a:bodyPr>
          <a:lstStyle/>
          <a:p>
            <a:pPr>
              <a:defRPr/>
            </a:pPr>
            <a:r>
              <a:rPr lang="en-US" b="1" dirty="0">
                <a:latin typeface="Times New Roman"/>
                <a:cs typeface="Times New Roman"/>
              </a:rPr>
              <a:t>Findings</a:t>
            </a:r>
            <a:r>
              <a:rPr lang="en-US" dirty="0">
                <a:latin typeface="Times New Roman"/>
                <a:cs typeface="Times New Roman"/>
              </a:rPr>
              <a:t>:</a:t>
            </a:r>
          </a:p>
          <a:p>
            <a:pPr marL="285750" indent="-285750">
              <a:buFont typeface="Arial"/>
              <a:buChar char="•"/>
              <a:defRPr/>
            </a:pPr>
            <a:r>
              <a:rPr lang="en-US" dirty="0">
                <a:latin typeface="Times New Roman"/>
                <a:cs typeface="Times New Roman"/>
              </a:rPr>
              <a:t>The most significant and consistent positive connections are between </a:t>
            </a:r>
            <a:r>
              <a:rPr lang="en-US" b="1" dirty="0">
                <a:latin typeface="Times New Roman"/>
                <a:cs typeface="Times New Roman"/>
              </a:rPr>
              <a:t>homologous brain locations in the left and right hemisphere</a:t>
            </a:r>
            <a:r>
              <a:rPr lang="en-US" dirty="0">
                <a:latin typeface="Times New Roman"/>
                <a:cs typeface="Times New Roman"/>
              </a:rPr>
              <a:t>.</a:t>
            </a:r>
          </a:p>
          <a:p>
            <a:pPr marL="285750" indent="-285750">
              <a:buFont typeface="Arial"/>
              <a:buChar char="•"/>
              <a:defRPr/>
            </a:pPr>
            <a:r>
              <a:rPr lang="en-US" dirty="0">
                <a:latin typeface="Times New Roman"/>
                <a:cs typeface="Times New Roman"/>
              </a:rPr>
              <a:t>The  most significant negative connections tend to be long-range </a:t>
            </a:r>
            <a:r>
              <a:rPr lang="en-US" dirty="0" smtClean="0">
                <a:latin typeface="Times New Roman"/>
                <a:cs typeface="Times New Roman"/>
              </a:rPr>
              <a:t>connections. </a:t>
            </a:r>
            <a:r>
              <a:rPr lang="en-US" dirty="0" err="1" smtClean="0">
                <a:latin typeface="Times New Roman"/>
                <a:cs typeface="Times New Roman"/>
              </a:rPr>
              <a:t>Sytems</a:t>
            </a:r>
            <a:r>
              <a:rPr lang="en-US" dirty="0" smtClean="0">
                <a:latin typeface="Times New Roman"/>
                <a:cs typeface="Times New Roman"/>
              </a:rPr>
              <a:t> </a:t>
            </a:r>
            <a:r>
              <a:rPr lang="en-US" dirty="0">
                <a:latin typeface="Times New Roman"/>
                <a:cs typeface="Times New Roman"/>
              </a:rPr>
              <a:t>most involved in negative connections: Default mode network (DMN), Executive Control (EC) and </a:t>
            </a:r>
            <a:r>
              <a:rPr lang="en-US" dirty="0" err="1">
                <a:latin typeface="Times New Roman"/>
                <a:cs typeface="Times New Roman"/>
              </a:rPr>
              <a:t>Frontoparietal</a:t>
            </a:r>
            <a:r>
              <a:rPr lang="en-US" dirty="0">
                <a:latin typeface="Times New Roman"/>
                <a:cs typeface="Times New Roman"/>
              </a:rPr>
              <a:t> Left (FPL) </a:t>
            </a:r>
          </a:p>
        </p:txBody>
      </p:sp>
      <p:sp>
        <p:nvSpPr>
          <p:cNvPr id="41989" name="Rectangle 2"/>
          <p:cNvSpPr>
            <a:spLocks noChangeArrowheads="1"/>
          </p:cNvSpPr>
          <p:nvPr/>
        </p:nvSpPr>
        <p:spPr bwMode="auto">
          <a:xfrm>
            <a:off x="152400" y="1143000"/>
            <a:ext cx="1544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FF0000"/>
                </a:solidFill>
              </a:rPr>
              <a:t>Positive </a:t>
            </a:r>
          </a:p>
          <a:p>
            <a:r>
              <a:rPr lang="en-US" b="1">
                <a:solidFill>
                  <a:srgbClr val="FF0000"/>
                </a:solidFill>
              </a:rPr>
              <a:t>connections</a:t>
            </a:r>
            <a:r>
              <a:rPr lang="en-US" b="1"/>
              <a:t> </a:t>
            </a:r>
            <a:endParaRPr lang="en-US"/>
          </a:p>
        </p:txBody>
      </p:sp>
      <p:sp>
        <p:nvSpPr>
          <p:cNvPr id="41990" name="Rectangle 3"/>
          <p:cNvSpPr>
            <a:spLocks noChangeArrowheads="1"/>
          </p:cNvSpPr>
          <p:nvPr/>
        </p:nvSpPr>
        <p:spPr bwMode="auto">
          <a:xfrm>
            <a:off x="6324600" y="1066800"/>
            <a:ext cx="15446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rgbClr val="0000FF"/>
                </a:solidFill>
              </a:rPr>
              <a:t>Negative </a:t>
            </a:r>
          </a:p>
          <a:p>
            <a:r>
              <a:rPr lang="en-US" b="1">
                <a:solidFill>
                  <a:srgbClr val="0000FF"/>
                </a:solidFill>
              </a:rPr>
              <a:t>connections</a:t>
            </a:r>
            <a:endParaRPr lang="en-US"/>
          </a:p>
        </p:txBody>
      </p:sp>
      <p:sp>
        <p:nvSpPr>
          <p:cNvPr id="41991" name="图片 1" descr="C:\Users\Administrator\Desktop\图片1.tif"/>
          <p:cNvSpPr>
            <a:spLocks noChangeAspect="1" noChangeArrowheads="1"/>
          </p:cNvSpPr>
          <p:nvPr/>
        </p:nvSpPr>
        <p:spPr bwMode="auto">
          <a:xfrm>
            <a:off x="1752600" y="914400"/>
            <a:ext cx="1752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1" name="Right Arrow 30"/>
          <p:cNvSpPr/>
          <p:nvPr/>
        </p:nvSpPr>
        <p:spPr>
          <a:xfrm>
            <a:off x="6172200" y="2895600"/>
            <a:ext cx="533400" cy="152400"/>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 name="Picture 2"/>
          <p:cNvPicPr>
            <a:picLocks noChangeAspect="1"/>
          </p:cNvPicPr>
          <p:nvPr/>
        </p:nvPicPr>
        <p:blipFill rotWithShape="1">
          <a:blip r:embed="rId5"/>
          <a:srcRect l="7962" t="3485" r="51237" b="5146"/>
          <a:stretch/>
        </p:blipFill>
        <p:spPr>
          <a:xfrm>
            <a:off x="1828800" y="990599"/>
            <a:ext cx="1600200" cy="412032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8785A76-1F3E-0B44-8FAA-1C36DA8D2229}" type="slidenum">
              <a:rPr lang="en-US" sz="1000"/>
              <a:pPr/>
              <a:t>18</a:t>
            </a:fld>
            <a:endParaRPr lang="en-US" sz="1000"/>
          </a:p>
        </p:txBody>
      </p:sp>
      <p:sp>
        <p:nvSpPr>
          <p:cNvPr id="44034" name="Title 1"/>
          <p:cNvSpPr txBox="1">
            <a:spLocks/>
          </p:cNvSpPr>
          <p:nvPr/>
        </p:nvSpPr>
        <p:spPr bwMode="auto">
          <a:xfrm>
            <a:off x="76200" y="76200"/>
            <a:ext cx="510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300" b="1" dirty="0">
                <a:solidFill>
                  <a:schemeClr val="tx2"/>
                </a:solidFill>
              </a:rPr>
              <a:t>Effects of </a:t>
            </a:r>
            <a:r>
              <a:rPr lang="en-US" sz="2300" b="1" dirty="0" err="1">
                <a:solidFill>
                  <a:schemeClr val="tx2"/>
                </a:solidFill>
              </a:rPr>
              <a:t>sparsity</a:t>
            </a:r>
            <a:r>
              <a:rPr lang="en-US" sz="2300" b="1" dirty="0">
                <a:solidFill>
                  <a:schemeClr val="tx2"/>
                </a:solidFill>
              </a:rPr>
              <a:t> control on Direct connectivity  </a:t>
            </a:r>
          </a:p>
        </p:txBody>
      </p:sp>
      <p:sp>
        <p:nvSpPr>
          <p:cNvPr id="44035" name="TextBox 3"/>
          <p:cNvSpPr txBox="1">
            <a:spLocks noChangeArrowheads="1"/>
          </p:cNvSpPr>
          <p:nvPr/>
        </p:nvSpPr>
        <p:spPr bwMode="auto">
          <a:xfrm>
            <a:off x="152400" y="990600"/>
            <a:ext cx="85344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300"/>
              <a:t>Estimated partial correlation matrices under various </a:t>
            </a:r>
            <a:r>
              <a:rPr lang="en-US" sz="2300" i="1"/>
              <a:t>Dens</a:t>
            </a:r>
            <a:r>
              <a:rPr lang="en-US" sz="2300"/>
              <a:t> levels</a:t>
            </a:r>
          </a:p>
        </p:txBody>
      </p:sp>
      <p:sp>
        <p:nvSpPr>
          <p:cNvPr id="5" name="TextBox 4"/>
          <p:cNvSpPr txBox="1"/>
          <p:nvPr/>
        </p:nvSpPr>
        <p:spPr>
          <a:xfrm>
            <a:off x="5943600" y="1524000"/>
            <a:ext cx="2895600" cy="3694113"/>
          </a:xfrm>
          <a:prstGeom prst="rect">
            <a:avLst/>
          </a:prstGeom>
          <a:noFill/>
        </p:spPr>
        <p:txBody>
          <a:bodyPr>
            <a:spAutoFit/>
          </a:bodyPr>
          <a:lstStyle/>
          <a:p>
            <a:pPr>
              <a:defRPr/>
            </a:pPr>
            <a:r>
              <a:rPr lang="en-US" dirty="0"/>
              <a:t>Dens level based on existing tuning parameter selection methods:</a:t>
            </a:r>
          </a:p>
          <a:p>
            <a:pPr>
              <a:defRPr/>
            </a:pPr>
            <a:endParaRPr lang="en-US" dirty="0"/>
          </a:p>
          <a:p>
            <a:pPr marL="342900" indent="-342900">
              <a:buFontTx/>
              <a:buAutoNum type="arabicPeriod"/>
              <a:defRPr/>
            </a:pPr>
            <a:r>
              <a:rPr lang="en-US" dirty="0"/>
              <a:t>AIC, BIC and KV-likelihood: the maximum Dens level network: i.e. 100% </a:t>
            </a:r>
            <a:r>
              <a:rPr lang="en-US" i="1" dirty="0"/>
              <a:t>Dens</a:t>
            </a:r>
            <a:r>
              <a:rPr lang="en-US" dirty="0"/>
              <a:t>.</a:t>
            </a:r>
          </a:p>
          <a:p>
            <a:pPr>
              <a:defRPr/>
            </a:pPr>
            <a:endParaRPr lang="en-US" dirty="0"/>
          </a:p>
          <a:p>
            <a:pPr marL="342900" indent="-342900">
              <a:buFontTx/>
              <a:buAutoNum type="arabicPeriod" startAt="2"/>
              <a:defRPr/>
            </a:pPr>
            <a:r>
              <a:rPr lang="en-US" dirty="0"/>
              <a:t>KV-traceL2:  tends to choose a sparse network: 28% </a:t>
            </a:r>
            <a:r>
              <a:rPr lang="en-US" i="1" dirty="0"/>
              <a:t>Dens.</a:t>
            </a:r>
          </a:p>
        </p:txBody>
      </p:sp>
      <p:pic>
        <p:nvPicPr>
          <p:cNvPr id="2" name="partial.ver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1524000"/>
            <a:ext cx="5410200" cy="405765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3294DF3-2E92-8443-AFF0-7BEABC6C02C4}" type="slidenum">
              <a:rPr lang="en-US" sz="1000"/>
              <a:pPr/>
              <a:t>19</a:t>
            </a:fld>
            <a:endParaRPr lang="en-US" sz="1000"/>
          </a:p>
        </p:txBody>
      </p:sp>
      <p:pic>
        <p:nvPicPr>
          <p:cNvPr id="46082" name="图片 3" descr="C:\Users\Administrator\Desktop\图片3.tif"/>
          <p:cNvPicPr>
            <a:picLocks noChangeAspect="1" noChangeArrowheads="1"/>
          </p:cNvPicPr>
          <p:nvPr/>
        </p:nvPicPr>
        <p:blipFill>
          <a:blip r:embed="rId2">
            <a:extLst>
              <a:ext uri="{28A0092B-C50C-407E-A947-70E740481C1C}">
                <a14:useLocalDpi xmlns:a14="http://schemas.microsoft.com/office/drawing/2010/main" val="0"/>
              </a:ext>
            </a:extLst>
          </a:blip>
          <a:srcRect t="3143" r="1149"/>
          <a:stretch>
            <a:fillRect/>
          </a:stretch>
        </p:blipFill>
        <p:spPr bwMode="auto">
          <a:xfrm>
            <a:off x="76200" y="1371600"/>
            <a:ext cx="3276600"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图片 4" descr="C:\Users\Administrator\Desktop\图片5.tif"/>
          <p:cNvPicPr>
            <a:picLocks noChangeAspect="1" noChangeArrowheads="1"/>
          </p:cNvPicPr>
          <p:nvPr/>
        </p:nvPicPr>
        <p:blipFill>
          <a:blip r:embed="rId3">
            <a:extLst>
              <a:ext uri="{28A0092B-C50C-407E-A947-70E740481C1C}">
                <a14:useLocalDpi xmlns:a14="http://schemas.microsoft.com/office/drawing/2010/main" val="0"/>
              </a:ext>
            </a:extLst>
          </a:blip>
          <a:srcRect t="2298" r="719"/>
          <a:stretch>
            <a:fillRect/>
          </a:stretch>
        </p:blipFill>
        <p:spPr bwMode="auto">
          <a:xfrm>
            <a:off x="5827713" y="1371600"/>
            <a:ext cx="3290887"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itle 1"/>
          <p:cNvSpPr txBox="1">
            <a:spLocks/>
          </p:cNvSpPr>
          <p:nvPr/>
        </p:nvSpPr>
        <p:spPr bwMode="auto">
          <a:xfrm>
            <a:off x="76200" y="76200"/>
            <a:ext cx="510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300" b="1" dirty="0">
                <a:solidFill>
                  <a:schemeClr val="tx2"/>
                </a:solidFill>
                <a:latin typeface="+mj-lt"/>
                <a:cs typeface="Times New Roman" charset="0"/>
              </a:rPr>
              <a:t>Effects of </a:t>
            </a:r>
            <a:r>
              <a:rPr lang="en-US" sz="2300" b="1" dirty="0" err="1">
                <a:solidFill>
                  <a:schemeClr val="tx2"/>
                </a:solidFill>
                <a:latin typeface="+mj-lt"/>
                <a:cs typeface="Times New Roman" charset="0"/>
              </a:rPr>
              <a:t>sparsity</a:t>
            </a:r>
            <a:r>
              <a:rPr lang="en-US" sz="2300" b="1" dirty="0">
                <a:solidFill>
                  <a:schemeClr val="tx2"/>
                </a:solidFill>
                <a:latin typeface="+mj-lt"/>
                <a:cs typeface="Times New Roman" charset="0"/>
              </a:rPr>
              <a:t> control on Direct connectivity  </a:t>
            </a:r>
          </a:p>
        </p:txBody>
      </p:sp>
      <p:sp>
        <p:nvSpPr>
          <p:cNvPr id="46085" name="TextBox 1"/>
          <p:cNvSpPr txBox="1">
            <a:spLocks noChangeArrowheads="1"/>
          </p:cNvSpPr>
          <p:nvPr/>
        </p:nvSpPr>
        <p:spPr bwMode="auto">
          <a:xfrm>
            <a:off x="381000" y="10668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Plateau Dens level</a:t>
            </a:r>
          </a:p>
        </p:txBody>
      </p:sp>
      <p:sp>
        <p:nvSpPr>
          <p:cNvPr id="46086" name="TextBox 8"/>
          <p:cNvSpPr txBox="1">
            <a:spLocks noChangeArrowheads="1"/>
          </p:cNvSpPr>
          <p:nvPr/>
        </p:nvSpPr>
        <p:spPr bwMode="auto">
          <a:xfrm>
            <a:off x="6324600" y="1066800"/>
            <a:ext cx="243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45% Dens level</a:t>
            </a:r>
          </a:p>
        </p:txBody>
      </p:sp>
      <p:pic>
        <p:nvPicPr>
          <p:cNvPr id="46087" name="Picture 4" descr="eff"/>
          <p:cNvPicPr>
            <a:picLocks noChangeAspect="1" noChangeArrowheads="1"/>
          </p:cNvPicPr>
          <p:nvPr/>
        </p:nvPicPr>
        <p:blipFill>
          <a:blip r:embed="rId4">
            <a:extLst>
              <a:ext uri="{28A0092B-C50C-407E-A947-70E740481C1C}">
                <a14:useLocalDpi xmlns:a14="http://schemas.microsoft.com/office/drawing/2010/main" val="0"/>
              </a:ext>
            </a:extLst>
          </a:blip>
          <a:srcRect t="12653" r="5882" b="8270"/>
          <a:stretch>
            <a:fillRect/>
          </a:stretch>
        </p:blipFill>
        <p:spPr bwMode="auto">
          <a:xfrm>
            <a:off x="3200400" y="2057400"/>
            <a:ext cx="2386013"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81000" y="4800600"/>
            <a:ext cx="8305800" cy="1554163"/>
          </a:xfrm>
          <a:prstGeom prst="rect">
            <a:avLst/>
          </a:prstGeom>
          <a:noFill/>
        </p:spPr>
        <p:txBody>
          <a:bodyPr>
            <a:spAutoFit/>
          </a:bodyPr>
          <a:lstStyle/>
          <a:p>
            <a:pPr>
              <a:defRPr/>
            </a:pPr>
            <a:r>
              <a:rPr lang="en-US" dirty="0">
                <a:latin typeface="Times New Roman"/>
                <a:cs typeface="Times New Roman"/>
              </a:rPr>
              <a:t>Findings: </a:t>
            </a:r>
          </a:p>
          <a:p>
            <a:pPr marL="285750" indent="-285750">
              <a:buFont typeface="Arial"/>
              <a:buChar char="•"/>
              <a:defRPr/>
            </a:pPr>
            <a:r>
              <a:rPr lang="en-US" dirty="0">
                <a:latin typeface="Times New Roman"/>
                <a:cs typeface="Times New Roman"/>
              </a:rPr>
              <a:t>the sparse regularization has more shrinkage effects on negative functional connections than on positive connections</a:t>
            </a:r>
          </a:p>
          <a:p>
            <a:pPr marL="285750" indent="-285750">
              <a:buFont typeface="Arial"/>
              <a:buChar char="•"/>
              <a:defRPr/>
            </a:pPr>
            <a:endParaRPr lang="en-US" sz="500" dirty="0">
              <a:latin typeface="Times New Roman"/>
              <a:cs typeface="Times New Roman"/>
            </a:endParaRPr>
          </a:p>
          <a:p>
            <a:pPr marL="285750" indent="-285750">
              <a:buFont typeface="Arial"/>
              <a:buChar char="•"/>
              <a:defRPr/>
            </a:pPr>
            <a:r>
              <a:rPr lang="en-US" dirty="0">
                <a:latin typeface="Times New Roman"/>
                <a:cs typeface="Times New Roman"/>
              </a:rPr>
              <a:t>The within</a:t>
            </a:r>
            <a:r>
              <a:rPr lang="en-US" dirty="0" smtClean="0">
                <a:latin typeface="Times New Roman"/>
                <a:cs typeface="Times New Roman"/>
              </a:rPr>
              <a:t>-system </a:t>
            </a:r>
            <a:r>
              <a:rPr lang="en-US" dirty="0">
                <a:latin typeface="Times New Roman"/>
                <a:cs typeface="Times New Roman"/>
              </a:rPr>
              <a:t>connections are more likely to be retained under the sparse regularization than between</a:t>
            </a:r>
            <a:r>
              <a:rPr lang="en-US" dirty="0" smtClean="0">
                <a:latin typeface="Times New Roman"/>
                <a:cs typeface="Times New Roman"/>
              </a:rPr>
              <a:t>-system </a:t>
            </a:r>
            <a:r>
              <a:rPr lang="en-US" dirty="0">
                <a:latin typeface="Times New Roman"/>
                <a:cs typeface="Times New Roman"/>
              </a:rPr>
              <a:t>connections </a:t>
            </a: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r>
              <a:rPr lang="en-US" sz="2400">
                <a:latin typeface="Arial" charset="0"/>
                <a:ea typeface="MS PGothic" charset="0"/>
              </a:rPr>
              <a:t>fMRI Networking Modeling</a:t>
            </a:r>
          </a:p>
        </p:txBody>
      </p:sp>
      <p:sp>
        <p:nvSpPr>
          <p:cNvPr id="25602"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04F2DF2-F39C-3342-A2CB-D04DCC5D832E}" type="slidenum">
              <a:rPr lang="en-US" sz="1000"/>
              <a:pPr/>
              <a:t>2</a:t>
            </a:fld>
            <a:endParaRPr lang="en-US" sz="1000"/>
          </a:p>
        </p:txBody>
      </p:sp>
      <p:grpSp>
        <p:nvGrpSpPr>
          <p:cNvPr id="25603" name="Group 16"/>
          <p:cNvGrpSpPr>
            <a:grpSpLocks/>
          </p:cNvGrpSpPr>
          <p:nvPr/>
        </p:nvGrpSpPr>
        <p:grpSpPr bwMode="auto">
          <a:xfrm>
            <a:off x="1371600" y="1116013"/>
            <a:ext cx="5549900" cy="4876800"/>
            <a:chOff x="1447800" y="1219200"/>
            <a:chExt cx="5549375" cy="4876800"/>
          </a:xfrm>
        </p:grpSpPr>
        <p:pic>
          <p:nvPicPr>
            <p:cNvPr id="25605"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219200"/>
              <a:ext cx="554937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606" name="Group 11"/>
            <p:cNvGrpSpPr>
              <a:grpSpLocks/>
            </p:cNvGrpSpPr>
            <p:nvPr/>
          </p:nvGrpSpPr>
          <p:grpSpPr bwMode="auto">
            <a:xfrm>
              <a:off x="4495800" y="3200400"/>
              <a:ext cx="1676400" cy="647700"/>
              <a:chOff x="4495800" y="3200400"/>
              <a:chExt cx="1676400" cy="647700"/>
            </a:xfrm>
          </p:grpSpPr>
          <p:sp>
            <p:nvSpPr>
              <p:cNvPr id="8" name="Rectangle 7"/>
              <p:cNvSpPr/>
              <p:nvPr/>
            </p:nvSpPr>
            <p:spPr>
              <a:xfrm>
                <a:off x="4876476" y="3200400"/>
                <a:ext cx="990506" cy="152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sp>
            <p:nvSpPr>
              <p:cNvPr id="9" name="Rectangle 8"/>
              <p:cNvSpPr/>
              <p:nvPr/>
            </p:nvSpPr>
            <p:spPr>
              <a:xfrm>
                <a:off x="4647898" y="3467100"/>
                <a:ext cx="1523855" cy="190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sp>
            <p:nvSpPr>
              <p:cNvPr id="10" name="Rectangle 9"/>
              <p:cNvSpPr/>
              <p:nvPr/>
            </p:nvSpPr>
            <p:spPr>
              <a:xfrm>
                <a:off x="4495512" y="3695700"/>
                <a:ext cx="990506" cy="152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grpSp>
        <p:sp>
          <p:nvSpPr>
            <p:cNvPr id="15" name="Right Brace 14"/>
            <p:cNvSpPr/>
            <p:nvPr/>
          </p:nvSpPr>
          <p:spPr>
            <a:xfrm>
              <a:off x="6247946" y="3276600"/>
              <a:ext cx="304771" cy="571500"/>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latin typeface="Arial" charset="0"/>
                <a:ea typeface="MS PGothic" charset="0"/>
                <a:cs typeface="MS PGothic" charset="0"/>
              </a:endParaRPr>
            </a:p>
          </p:txBody>
        </p:sp>
      </p:grpSp>
      <p:sp>
        <p:nvSpPr>
          <p:cNvPr id="25604" name="TextBox 15"/>
          <p:cNvSpPr txBox="1">
            <a:spLocks noChangeArrowheads="1"/>
          </p:cNvSpPr>
          <p:nvPr/>
        </p:nvSpPr>
        <p:spPr bwMode="auto">
          <a:xfrm>
            <a:off x="6553200" y="3200400"/>
            <a:ext cx="2438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ja-JP" altLang="en-US" sz="1400" b="1"/>
              <a:t>“</a:t>
            </a:r>
            <a:r>
              <a:rPr lang="en-US" altLang="ja-JP" sz="1400" b="1"/>
              <a:t>Top-3</a:t>
            </a:r>
            <a:r>
              <a:rPr lang="ja-JP" altLang="en-US" sz="1400" b="1"/>
              <a:t>”</a:t>
            </a:r>
            <a:r>
              <a:rPr lang="en-US" altLang="ja-JP" sz="1400" b="1"/>
              <a:t> </a:t>
            </a:r>
            <a:r>
              <a:rPr lang="en-US" altLang="ja-JP" sz="1400"/>
              <a:t>network modeling methods based on simulation studies (Smith et al., </a:t>
            </a:r>
            <a:r>
              <a:rPr lang="en-US" altLang="ja-JP" sz="1400" i="1"/>
              <a:t>NeuroImage</a:t>
            </a:r>
            <a:r>
              <a:rPr lang="en-US" altLang="ja-JP" sz="1400"/>
              <a:t>, 2011)</a:t>
            </a:r>
            <a:endParaRPr lang="en-US" sz="1400"/>
          </a:p>
        </p:txBody>
      </p:sp>
    </p:spTree>
    <p:extLst>
      <p:ext uri="{BB962C8B-B14F-4D97-AF65-F5344CB8AC3E}">
        <p14:creationId xmlns:p14="http://schemas.microsoft.com/office/powerpoint/2010/main" val="211735771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6C82336-ED97-E84E-976F-E79D0A8D686F}" type="slidenum">
              <a:rPr lang="en-US" smtClean="0"/>
              <a:pPr>
                <a:defRPr/>
              </a:pPr>
              <a:t>20</a:t>
            </a:fld>
            <a:endParaRPr lang="en-US"/>
          </a:p>
        </p:txBody>
      </p:sp>
      <p:sp>
        <p:nvSpPr>
          <p:cNvPr id="5" name="Title 1"/>
          <p:cNvSpPr txBox="1">
            <a:spLocks/>
          </p:cNvSpPr>
          <p:nvPr/>
        </p:nvSpPr>
        <p:spPr bwMode="auto">
          <a:xfrm>
            <a:off x="0" y="152400"/>
            <a:ext cx="510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200" b="1" dirty="0" smtClean="0">
                <a:solidFill>
                  <a:schemeClr val="tx2"/>
                </a:solidFill>
              </a:rPr>
              <a:t>Summary for Functional </a:t>
            </a:r>
          </a:p>
          <a:p>
            <a:r>
              <a:rPr lang="en-US" sz="2200" b="1" dirty="0" smtClean="0">
                <a:solidFill>
                  <a:schemeClr val="tx2"/>
                </a:solidFill>
              </a:rPr>
              <a:t>Connectivity Analysis</a:t>
            </a:r>
            <a:endParaRPr lang="en-US" sz="2200" b="1" dirty="0">
              <a:solidFill>
                <a:schemeClr val="tx2"/>
              </a:solidFill>
            </a:endParaRPr>
          </a:p>
        </p:txBody>
      </p:sp>
      <p:sp>
        <p:nvSpPr>
          <p:cNvPr id="6" name="TextBox 5"/>
          <p:cNvSpPr txBox="1"/>
          <p:nvPr/>
        </p:nvSpPr>
        <p:spPr>
          <a:xfrm>
            <a:off x="381000" y="1143000"/>
            <a:ext cx="8077200" cy="3754874"/>
          </a:xfrm>
          <a:prstGeom prst="rect">
            <a:avLst/>
          </a:prstGeom>
          <a:noFill/>
        </p:spPr>
        <p:txBody>
          <a:bodyPr wrap="square" rtlCol="0">
            <a:spAutoFit/>
          </a:bodyPr>
          <a:lstStyle/>
          <a:p>
            <a:endParaRPr lang="en-US" dirty="0" smtClean="0">
              <a:latin typeface="Times New Roman"/>
              <a:cs typeface="Times New Roman"/>
            </a:endParaRPr>
          </a:p>
          <a:p>
            <a:pPr marL="285750" indent="-285750">
              <a:buFont typeface="Arial"/>
              <a:buChar char="•"/>
            </a:pPr>
            <a:r>
              <a:rPr lang="en-US" sz="2000" dirty="0" smtClean="0">
                <a:latin typeface="Times New Roman"/>
                <a:cs typeface="Times New Roman"/>
              </a:rPr>
              <a:t>Marginal FC and direct FC are more consistent within functional systems than between functional systems. The most consistent and highly significant positive connections are between homologous regions in the left and right hemisphere. </a:t>
            </a:r>
          </a:p>
          <a:p>
            <a:pPr marL="285750" indent="-285750">
              <a:buFont typeface="Arial"/>
              <a:buChar char="•"/>
            </a:pPr>
            <a:endParaRPr lang="en-US" sz="2000" dirty="0" smtClean="0">
              <a:latin typeface="Times New Roman"/>
              <a:cs typeface="Times New Roman"/>
            </a:endParaRPr>
          </a:p>
          <a:p>
            <a:pPr marL="285750" indent="-285750">
              <a:buFont typeface="Arial"/>
              <a:buChar char="•"/>
            </a:pPr>
            <a:r>
              <a:rPr lang="en-US" sz="2000" dirty="0" smtClean="0">
                <a:latin typeface="Times New Roman"/>
                <a:cs typeface="Times New Roman"/>
              </a:rPr>
              <a:t>The </a:t>
            </a:r>
            <a:r>
              <a:rPr lang="en-US" sz="2000" dirty="0" err="1" smtClean="0">
                <a:latin typeface="Times New Roman"/>
                <a:cs typeface="Times New Roman"/>
              </a:rPr>
              <a:t>sparsity</a:t>
            </a:r>
            <a:r>
              <a:rPr lang="en-US" sz="2000" dirty="0" smtClean="0">
                <a:latin typeface="Times New Roman"/>
                <a:cs typeface="Times New Roman"/>
              </a:rPr>
              <a:t> regularization has more shrinkage effect on negative connections than positive connections. </a:t>
            </a:r>
            <a:r>
              <a:rPr lang="en-US" sz="2000" b="1" dirty="0" smtClean="0">
                <a:latin typeface="Times New Roman"/>
                <a:cs typeface="Times New Roman"/>
              </a:rPr>
              <a:t>Positive and negative FC very likely reflect different underlying physiological mechanisms</a:t>
            </a:r>
            <a:r>
              <a:rPr lang="en-US" sz="2000" dirty="0" smtClean="0">
                <a:latin typeface="Times New Roman"/>
                <a:cs typeface="Times New Roman"/>
              </a:rPr>
              <a:t>. </a:t>
            </a:r>
          </a:p>
          <a:p>
            <a:pPr marL="285750" indent="-285750">
              <a:buFont typeface="Arial"/>
              <a:buChar char="•"/>
            </a:pPr>
            <a:endParaRPr lang="en-US" sz="2000" dirty="0">
              <a:latin typeface="Times New Roman"/>
              <a:cs typeface="Times New Roman"/>
            </a:endParaRPr>
          </a:p>
          <a:p>
            <a:pPr marL="285750" indent="-285750">
              <a:buFont typeface="Arial"/>
              <a:buChar char="•"/>
            </a:pPr>
            <a:r>
              <a:rPr lang="en-US" sz="2000" dirty="0">
                <a:latin typeface="Times New Roman"/>
                <a:cs typeface="Times New Roman"/>
              </a:rPr>
              <a:t>W</a:t>
            </a:r>
            <a:r>
              <a:rPr lang="en-US" sz="2000" dirty="0" smtClean="0">
                <a:latin typeface="Times New Roman"/>
                <a:cs typeface="Times New Roman"/>
              </a:rPr>
              <a:t>ithin-functional-system connections are more likely to be retained in sparse networks. </a:t>
            </a:r>
            <a:endParaRPr lang="en-US" sz="2000" dirty="0">
              <a:latin typeface="Times New Roman"/>
              <a:cs typeface="Times New Roman"/>
            </a:endParaRPr>
          </a:p>
        </p:txBody>
      </p:sp>
    </p:spTree>
    <p:extLst>
      <p:ext uri="{BB962C8B-B14F-4D97-AF65-F5344CB8AC3E}">
        <p14:creationId xmlns:p14="http://schemas.microsoft.com/office/powerpoint/2010/main" val="415122710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C8C26F4-7E53-E043-B232-797F6918274E}" type="slidenum">
              <a:rPr lang="en-US" sz="1000"/>
              <a:pPr/>
              <a:t>21</a:t>
            </a:fld>
            <a:endParaRPr lang="en-US" sz="1000"/>
          </a:p>
        </p:txBody>
      </p:sp>
      <p:sp>
        <p:nvSpPr>
          <p:cNvPr id="5" name="Rectangle 4"/>
          <p:cNvSpPr/>
          <p:nvPr/>
        </p:nvSpPr>
        <p:spPr>
          <a:xfrm>
            <a:off x="152400" y="2819400"/>
            <a:ext cx="8839200" cy="1384300"/>
          </a:xfrm>
          <a:prstGeom prst="rect">
            <a:avLst/>
          </a:prstGeom>
        </p:spPr>
        <p:txBody>
          <a:bodyPr>
            <a:spAutoFit/>
          </a:bodyPr>
          <a:lstStyle/>
          <a:p>
            <a:pPr>
              <a:spcBef>
                <a:spcPts val="0"/>
              </a:spcBef>
              <a:defRPr/>
            </a:pPr>
            <a:r>
              <a:rPr lang="en-US" sz="2800" b="1" dirty="0"/>
              <a:t>  Functional Connectivity &amp; Structural Connectivity</a:t>
            </a:r>
          </a:p>
          <a:p>
            <a:pPr>
              <a:spcBef>
                <a:spcPts val="0"/>
              </a:spcBef>
              <a:defRPr/>
            </a:pPr>
            <a:endParaRPr lang="en-US" sz="2800" b="1" dirty="0"/>
          </a:p>
          <a:p>
            <a:pPr marL="457200" indent="-457200">
              <a:spcBef>
                <a:spcPts val="0"/>
              </a:spcBef>
              <a:buFont typeface="Arial"/>
              <a:buChar char="•"/>
              <a:defRPr/>
            </a:pPr>
            <a:endParaRPr lang="en-US" sz="2800" b="1"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CD62C65D-5AFB-6140-90C1-928B946A1750}" type="slidenum">
              <a:rPr lang="en-US" sz="1000"/>
              <a:pPr/>
              <a:t>22</a:t>
            </a:fld>
            <a:endParaRPr lang="en-US" sz="1000"/>
          </a:p>
        </p:txBody>
      </p:sp>
      <p:pic>
        <p:nvPicPr>
          <p:cNvPr id="4813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47371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8131" name="Group 13"/>
          <p:cNvGrpSpPr>
            <a:grpSpLocks/>
          </p:cNvGrpSpPr>
          <p:nvPr/>
        </p:nvGrpSpPr>
        <p:grpSpPr bwMode="auto">
          <a:xfrm>
            <a:off x="5791200" y="990600"/>
            <a:ext cx="3505200" cy="2362200"/>
            <a:chOff x="5334000" y="990600"/>
            <a:chExt cx="3962400" cy="2501900"/>
          </a:xfrm>
        </p:grpSpPr>
        <p:pic>
          <p:nvPicPr>
            <p:cNvPr id="48138" name="Content Placeholder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90600"/>
              <a:ext cx="3383297"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TextBox 8"/>
            <p:cNvSpPr txBox="1">
              <a:spLocks noChangeArrowheads="1"/>
            </p:cNvSpPr>
            <p:nvPr/>
          </p:nvSpPr>
          <p:spPr bwMode="auto">
            <a:xfrm>
              <a:off x="7086600" y="3276600"/>
              <a:ext cx="2209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800"/>
                <a:t>Figure from pixgood.com</a:t>
              </a:r>
            </a:p>
          </p:txBody>
        </p:sp>
      </p:grpSp>
      <p:grpSp>
        <p:nvGrpSpPr>
          <p:cNvPr id="48132" name="Group 14"/>
          <p:cNvGrpSpPr>
            <a:grpSpLocks/>
          </p:cNvGrpSpPr>
          <p:nvPr/>
        </p:nvGrpSpPr>
        <p:grpSpPr bwMode="auto">
          <a:xfrm>
            <a:off x="6096000" y="3657600"/>
            <a:ext cx="2819400" cy="2197100"/>
            <a:chOff x="6096000" y="3657600"/>
            <a:chExt cx="2819400" cy="2197100"/>
          </a:xfrm>
        </p:grpSpPr>
        <p:pic>
          <p:nvPicPr>
            <p:cNvPr id="48136"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65760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7" name="TextBox 10"/>
            <p:cNvSpPr txBox="1">
              <a:spLocks noChangeArrowheads="1"/>
            </p:cNvSpPr>
            <p:nvPr/>
          </p:nvSpPr>
          <p:spPr bwMode="auto">
            <a:xfrm>
              <a:off x="6705600" y="5638800"/>
              <a:ext cx="2209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800"/>
                <a:t>Figure from Brain Harmony Center</a:t>
              </a:r>
            </a:p>
          </p:txBody>
        </p:sp>
      </p:grpSp>
      <p:pic>
        <p:nvPicPr>
          <p:cNvPr id="4813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191000"/>
            <a:ext cx="378142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3124200" y="3048000"/>
            <a:ext cx="762000" cy="21336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9" name="Straight Arrow Connector 18"/>
          <p:cNvCxnSpPr/>
          <p:nvPr/>
        </p:nvCxnSpPr>
        <p:spPr>
          <a:xfrm>
            <a:off x="1371600" y="2667000"/>
            <a:ext cx="1447800" cy="213360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3" name="Title 1"/>
          <p:cNvSpPr txBox="1">
            <a:spLocks/>
          </p:cNvSpPr>
          <p:nvPr/>
        </p:nvSpPr>
        <p:spPr bwMode="auto">
          <a:xfrm>
            <a:off x="0" y="228600"/>
            <a:ext cx="510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300" b="1" dirty="0">
                <a:solidFill>
                  <a:schemeClr val="tx2"/>
                </a:solidFill>
              </a:rPr>
              <a:t>G</a:t>
            </a:r>
            <a:r>
              <a:rPr lang="en-US" sz="2300" b="1" dirty="0" smtClean="0">
                <a:solidFill>
                  <a:schemeClr val="tx2"/>
                </a:solidFill>
              </a:rPr>
              <a:t>rey matter and White matter</a:t>
            </a:r>
            <a:endParaRPr lang="en-US" sz="2300" b="1"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D73BB8E-32B4-334E-86C8-22D0CD54ED1A}" type="slidenum">
              <a:rPr lang="en-US" sz="1000"/>
              <a:pPr/>
              <a:t>23</a:t>
            </a:fld>
            <a:endParaRPr lang="en-US" sz="1000"/>
          </a:p>
        </p:txBody>
      </p:sp>
      <p:pic>
        <p:nvPicPr>
          <p:cNvPr id="6246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63600"/>
            <a:ext cx="9144000"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52400" y="152400"/>
            <a:ext cx="4343400" cy="523220"/>
          </a:xfrm>
          <a:prstGeom prst="rect">
            <a:avLst/>
          </a:prstGeom>
        </p:spPr>
        <p:txBody>
          <a:bodyPr wrap="square">
            <a:spAutoFit/>
          </a:bodyPr>
          <a:lstStyle/>
          <a:p>
            <a:r>
              <a:rPr lang="en-US" sz="2800" b="1" dirty="0">
                <a:solidFill>
                  <a:schemeClr val="tx2"/>
                </a:solidFill>
              </a:rPr>
              <a:t>FC </a:t>
            </a:r>
            <a:r>
              <a:rPr lang="en-US" sz="2800" b="1" dirty="0" smtClean="0">
                <a:solidFill>
                  <a:schemeClr val="tx2"/>
                </a:solidFill>
              </a:rPr>
              <a:t>and SC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6C82336-ED97-E84E-976F-E79D0A8D686F}" type="slidenum">
              <a:rPr lang="en-US" smtClean="0"/>
              <a:pPr>
                <a:defRPr/>
              </a:pPr>
              <a:t>24</a:t>
            </a:fld>
            <a:endParaRPr lang="en-US"/>
          </a:p>
        </p:txBody>
      </p:sp>
      <p:pic>
        <p:nvPicPr>
          <p:cNvPr id="5" name="Picture 4"/>
          <p:cNvPicPr>
            <a:picLocks noChangeAspect="1"/>
          </p:cNvPicPr>
          <p:nvPr/>
        </p:nvPicPr>
        <p:blipFill>
          <a:blip r:embed="rId2"/>
          <a:stretch>
            <a:fillRect/>
          </a:stretch>
        </p:blipFill>
        <p:spPr>
          <a:xfrm>
            <a:off x="0" y="1041400"/>
            <a:ext cx="9144000" cy="4774301"/>
          </a:xfrm>
          <a:prstGeom prst="rect">
            <a:avLst/>
          </a:prstGeom>
        </p:spPr>
      </p:pic>
      <p:sp>
        <p:nvSpPr>
          <p:cNvPr id="6" name="Rectangle 5"/>
          <p:cNvSpPr/>
          <p:nvPr/>
        </p:nvSpPr>
        <p:spPr>
          <a:xfrm>
            <a:off x="152400" y="152400"/>
            <a:ext cx="4343400" cy="523220"/>
          </a:xfrm>
          <a:prstGeom prst="rect">
            <a:avLst/>
          </a:prstGeom>
        </p:spPr>
        <p:txBody>
          <a:bodyPr wrap="square">
            <a:spAutoFit/>
          </a:bodyPr>
          <a:lstStyle/>
          <a:p>
            <a:r>
              <a:rPr lang="en-US" sz="2800" b="1" dirty="0">
                <a:solidFill>
                  <a:schemeClr val="tx2"/>
                </a:solidFill>
              </a:rPr>
              <a:t>FC </a:t>
            </a:r>
            <a:r>
              <a:rPr lang="en-US" sz="2800" b="1" dirty="0" smtClean="0">
                <a:solidFill>
                  <a:schemeClr val="tx2"/>
                </a:solidFill>
              </a:rPr>
              <a:t>and SC </a:t>
            </a:r>
            <a:endParaRPr lang="en-US" sz="2800" dirty="0"/>
          </a:p>
        </p:txBody>
      </p:sp>
    </p:spTree>
    <p:extLst>
      <p:ext uri="{BB962C8B-B14F-4D97-AF65-F5344CB8AC3E}">
        <p14:creationId xmlns:p14="http://schemas.microsoft.com/office/powerpoint/2010/main" val="278970234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D6440CD-21D5-CD48-B8EA-952EA07D7B2D}" type="slidenum">
              <a:rPr lang="en-US" sz="1000"/>
              <a:pPr/>
              <a:t>25</a:t>
            </a:fld>
            <a:endParaRPr lang="en-US" sz="1000"/>
          </a:p>
        </p:txBody>
      </p:sp>
      <p:pic>
        <p:nvPicPr>
          <p:cNvPr id="4915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763000" cy="486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 y="152400"/>
            <a:ext cx="4343400" cy="461665"/>
          </a:xfrm>
          <a:prstGeom prst="rect">
            <a:avLst/>
          </a:prstGeom>
        </p:spPr>
        <p:txBody>
          <a:bodyPr wrap="square">
            <a:spAutoFit/>
          </a:bodyPr>
          <a:lstStyle/>
          <a:p>
            <a:r>
              <a:rPr lang="en-US" sz="2400" b="1" dirty="0" smtClean="0">
                <a:solidFill>
                  <a:schemeClr val="tx2"/>
                </a:solidFill>
              </a:rPr>
              <a:t>The proposed </a:t>
            </a:r>
            <a:r>
              <a:rPr lang="en-US" sz="2400" b="1" dirty="0" err="1" smtClean="0">
                <a:solidFill>
                  <a:schemeClr val="tx2"/>
                </a:solidFill>
              </a:rPr>
              <a:t>sSC</a:t>
            </a:r>
            <a:r>
              <a:rPr lang="en-US" sz="2400" b="1" dirty="0" smtClean="0">
                <a:solidFill>
                  <a:schemeClr val="tx2"/>
                </a:solidFill>
              </a:rPr>
              <a:t> measure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8668363E-C0DB-094C-84E8-F95543FDA92C}" type="slidenum">
              <a:rPr lang="en-US" sz="1000"/>
              <a:pPr/>
              <a:t>26</a:t>
            </a:fld>
            <a:endParaRPr lang="en-US" sz="1000"/>
          </a:p>
        </p:txBody>
      </p:sp>
      <p:pic>
        <p:nvPicPr>
          <p:cNvPr id="5017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84200"/>
            <a:ext cx="9144000"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52400" y="152400"/>
            <a:ext cx="4343400" cy="461665"/>
          </a:xfrm>
          <a:prstGeom prst="rect">
            <a:avLst/>
          </a:prstGeom>
        </p:spPr>
        <p:txBody>
          <a:bodyPr wrap="square">
            <a:spAutoFit/>
          </a:bodyPr>
          <a:lstStyle/>
          <a:p>
            <a:r>
              <a:rPr lang="en-US" sz="2400" b="1" dirty="0" smtClean="0">
                <a:solidFill>
                  <a:schemeClr val="tx2"/>
                </a:solidFill>
              </a:rPr>
              <a:t>The proposed </a:t>
            </a:r>
            <a:r>
              <a:rPr lang="en-US" sz="2400" b="1" dirty="0" err="1" smtClean="0">
                <a:solidFill>
                  <a:schemeClr val="tx2"/>
                </a:solidFill>
              </a:rPr>
              <a:t>sSC</a:t>
            </a:r>
            <a:r>
              <a:rPr lang="en-US" sz="2400" b="1" dirty="0" smtClean="0">
                <a:solidFill>
                  <a:schemeClr val="tx2"/>
                </a:solidFill>
              </a:rPr>
              <a:t> measure </a:t>
            </a:r>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813AD17-8CF0-1B4E-96C8-635B880C6B21}" type="slidenum">
              <a:rPr lang="en-US" sz="1000"/>
              <a:pPr/>
              <a:t>27</a:t>
            </a:fld>
            <a:endParaRPr lang="en-US" sz="1000"/>
          </a:p>
        </p:txBody>
      </p:sp>
      <p:pic>
        <p:nvPicPr>
          <p:cNvPr id="52228"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 y="1219200"/>
            <a:ext cx="9144000" cy="458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9"/>
          <p:cNvSpPr>
            <a:spLocks noChangeArrowheads="1"/>
          </p:cNvSpPr>
          <p:nvPr/>
        </p:nvSpPr>
        <p:spPr bwMode="auto">
          <a:xfrm>
            <a:off x="228600" y="228600"/>
            <a:ext cx="434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800"/>
              <a:t>Reliability for FC networks</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ED4B363F-92B2-104A-8D52-F9116AC037A3}" type="slidenum">
              <a:rPr lang="en-US" sz="1000"/>
              <a:pPr/>
              <a:t>28</a:t>
            </a:fld>
            <a:endParaRPr lang="en-US" sz="1000"/>
          </a:p>
        </p:txBody>
      </p:sp>
      <p:pic>
        <p:nvPicPr>
          <p:cNvPr id="5325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76300"/>
            <a:ext cx="9144000" cy="509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3" name="Rectangle 9"/>
          <p:cNvSpPr>
            <a:spLocks noChangeArrowheads="1"/>
          </p:cNvSpPr>
          <p:nvPr/>
        </p:nvSpPr>
        <p:spPr bwMode="auto">
          <a:xfrm>
            <a:off x="228600" y="228600"/>
            <a:ext cx="434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800"/>
              <a:t>A Reliability Measure</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AA49701-193F-CA46-A345-FDE11C9EC576}" type="slidenum">
              <a:rPr lang="en-US" sz="1000"/>
              <a:pPr/>
              <a:t>29</a:t>
            </a:fld>
            <a:endParaRPr lang="en-US" sz="1000"/>
          </a:p>
        </p:txBody>
      </p:sp>
      <p:pic>
        <p:nvPicPr>
          <p:cNvPr id="54274" name="Picture 5" descr="sSC_vs_reliab_group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5638800" cy="465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Box 6"/>
          <p:cNvSpPr txBox="1">
            <a:spLocks noChangeArrowheads="1"/>
          </p:cNvSpPr>
          <p:nvPr/>
        </p:nvSpPr>
        <p:spPr bwMode="auto">
          <a:xfrm>
            <a:off x="306388" y="5638800"/>
            <a:ext cx="88392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a:t>Results: the strength of SC is related to the reliability of FC networks!</a:t>
            </a:r>
          </a:p>
        </p:txBody>
      </p:sp>
      <p:sp>
        <p:nvSpPr>
          <p:cNvPr id="54276" name="Rectangle 9"/>
          <p:cNvSpPr>
            <a:spLocks noChangeArrowheads="1"/>
          </p:cNvSpPr>
          <p:nvPr/>
        </p:nvSpPr>
        <p:spPr bwMode="auto">
          <a:xfrm>
            <a:off x="228600" y="228600"/>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a:t>sSC and FC network Reliability</a:t>
            </a:r>
          </a:p>
        </p:txBody>
      </p:sp>
      <p:sp>
        <p:nvSpPr>
          <p:cNvPr id="54277" name="TextBox 8"/>
          <p:cNvSpPr txBox="1">
            <a:spLocks noChangeArrowheads="1"/>
          </p:cNvSpPr>
          <p:nvPr/>
        </p:nvSpPr>
        <p:spPr bwMode="auto">
          <a:xfrm>
            <a:off x="6951663" y="4648200"/>
            <a:ext cx="2209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rs-fMRI from 20 control subjects  </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Arial" charset="0"/>
                <a:ea typeface="MS PGothic" charset="0"/>
              </a:rPr>
              <a:t>Questions</a:t>
            </a:r>
          </a:p>
        </p:txBody>
      </p:sp>
      <p:sp>
        <p:nvSpPr>
          <p:cNvPr id="22530" name="Content Placeholder 2"/>
          <p:cNvSpPr>
            <a:spLocks noGrp="1"/>
          </p:cNvSpPr>
          <p:nvPr>
            <p:ph idx="1"/>
          </p:nvPr>
        </p:nvSpPr>
        <p:spPr/>
        <p:txBody>
          <a:bodyPr/>
          <a:lstStyle/>
          <a:p>
            <a:pPr marL="0" indent="0">
              <a:buFontTx/>
              <a:buNone/>
            </a:pPr>
            <a:r>
              <a:rPr lang="en-US" sz="2400">
                <a:latin typeface="Arial" charset="0"/>
                <a:ea typeface="MS PGothic" charset="0"/>
              </a:rPr>
              <a:t>Questions we aim to investigate:</a:t>
            </a:r>
          </a:p>
          <a:p>
            <a:pPr marL="0" indent="0">
              <a:buFontTx/>
              <a:buNone/>
            </a:pPr>
            <a:endParaRPr lang="en-US" sz="2400">
              <a:latin typeface="Arial" charset="0"/>
              <a:ea typeface="MS PGothic" charset="0"/>
            </a:endParaRPr>
          </a:p>
          <a:p>
            <a:pPr marL="0" indent="0">
              <a:spcBef>
                <a:spcPct val="0"/>
              </a:spcBef>
            </a:pPr>
            <a:r>
              <a:rPr lang="en-US" sz="2400">
                <a:latin typeface="Arial" charset="0"/>
                <a:ea typeface="MS PGothic" charset="0"/>
              </a:rPr>
              <a:t> Network based on </a:t>
            </a:r>
            <a:r>
              <a:rPr lang="en-US" sz="2400" b="1">
                <a:latin typeface="Arial" charset="0"/>
                <a:ea typeface="MS PGothic" charset="0"/>
              </a:rPr>
              <a:t>direct connectivity </a:t>
            </a:r>
            <a:r>
              <a:rPr lang="en-US" sz="2400">
                <a:latin typeface="Arial" charset="0"/>
                <a:ea typeface="MS PGothic" charset="0"/>
              </a:rPr>
              <a:t>vs. </a:t>
            </a:r>
            <a:r>
              <a:rPr lang="en-US" sz="2400" b="1">
                <a:latin typeface="Arial" charset="0"/>
                <a:ea typeface="MS PGothic" charset="0"/>
              </a:rPr>
              <a:t>marginal </a:t>
            </a:r>
          </a:p>
          <a:p>
            <a:pPr marL="0" indent="0">
              <a:spcBef>
                <a:spcPct val="0"/>
              </a:spcBef>
              <a:buFontTx/>
              <a:buNone/>
            </a:pPr>
            <a:r>
              <a:rPr lang="en-US" sz="2400" b="1">
                <a:latin typeface="Arial" charset="0"/>
                <a:ea typeface="MS PGothic" charset="0"/>
              </a:rPr>
              <a:t>  connectivity</a:t>
            </a:r>
            <a:r>
              <a:rPr lang="en-US" sz="2400">
                <a:latin typeface="Arial" charset="0"/>
                <a:ea typeface="MS PGothic" charset="0"/>
              </a:rPr>
              <a:t>?</a:t>
            </a:r>
          </a:p>
          <a:p>
            <a:pPr marL="0" indent="0">
              <a:spcBef>
                <a:spcPct val="0"/>
              </a:spcBef>
              <a:buFontTx/>
              <a:buNone/>
            </a:pPr>
            <a:endParaRPr lang="en-US" sz="2400">
              <a:latin typeface="Arial" charset="0"/>
              <a:ea typeface="MS PGothic" charset="0"/>
            </a:endParaRPr>
          </a:p>
          <a:p>
            <a:pPr marL="0" indent="0">
              <a:spcBef>
                <a:spcPct val="0"/>
              </a:spcBef>
            </a:pPr>
            <a:r>
              <a:rPr lang="en-US" sz="2400">
                <a:latin typeface="Arial" charset="0"/>
                <a:ea typeface="MS PGothic" charset="0"/>
              </a:rPr>
              <a:t>  Sparse network estimation: how does the brain network</a:t>
            </a:r>
          </a:p>
          <a:p>
            <a:pPr marL="0" indent="0">
              <a:spcBef>
                <a:spcPct val="0"/>
              </a:spcBef>
              <a:buFontTx/>
              <a:buNone/>
            </a:pPr>
            <a:r>
              <a:rPr lang="en-US" sz="2400">
                <a:latin typeface="Arial" charset="0"/>
                <a:ea typeface="MS PGothic" charset="0"/>
              </a:rPr>
              <a:t>   change when applying different levels of sparse </a:t>
            </a:r>
          </a:p>
          <a:p>
            <a:pPr marL="0" indent="0">
              <a:spcBef>
                <a:spcPct val="0"/>
              </a:spcBef>
              <a:buFontTx/>
              <a:buNone/>
            </a:pPr>
            <a:r>
              <a:rPr lang="en-US" sz="2400">
                <a:latin typeface="Arial" charset="0"/>
                <a:ea typeface="MS PGothic" charset="0"/>
              </a:rPr>
              <a:t>   regularization? </a:t>
            </a:r>
          </a:p>
          <a:p>
            <a:pPr marL="0" indent="0">
              <a:spcBef>
                <a:spcPct val="0"/>
              </a:spcBef>
              <a:buFontTx/>
              <a:buNone/>
            </a:pPr>
            <a:endParaRPr lang="en-US" sz="2400">
              <a:latin typeface="Arial" charset="0"/>
              <a:ea typeface="MS PGothic" charset="0"/>
            </a:endParaRPr>
          </a:p>
          <a:p>
            <a:pPr marL="0" indent="0">
              <a:spcBef>
                <a:spcPct val="0"/>
              </a:spcBef>
            </a:pPr>
            <a:r>
              <a:rPr lang="en-US" sz="2400">
                <a:latin typeface="Arial" charset="0"/>
                <a:ea typeface="MS PGothic" charset="0"/>
              </a:rPr>
              <a:t>  Whether and how </a:t>
            </a:r>
            <a:r>
              <a:rPr lang="en-US" sz="2400" b="1">
                <a:latin typeface="Arial" charset="0"/>
                <a:ea typeface="MS PGothic" charset="0"/>
              </a:rPr>
              <a:t>functional connections </a:t>
            </a:r>
            <a:r>
              <a:rPr lang="en-US" sz="2400">
                <a:latin typeface="Arial" charset="0"/>
                <a:ea typeface="MS PGothic" charset="0"/>
              </a:rPr>
              <a:t>are related to</a:t>
            </a:r>
          </a:p>
          <a:p>
            <a:pPr marL="0" indent="0">
              <a:spcBef>
                <a:spcPct val="0"/>
              </a:spcBef>
              <a:buFontTx/>
              <a:buNone/>
            </a:pPr>
            <a:r>
              <a:rPr lang="en-US" sz="2400">
                <a:latin typeface="Arial" charset="0"/>
                <a:ea typeface="MS PGothic" charset="0"/>
              </a:rPr>
              <a:t>   </a:t>
            </a:r>
            <a:r>
              <a:rPr lang="en-US" sz="2400" b="1">
                <a:latin typeface="Arial" charset="0"/>
                <a:ea typeface="MS PGothic" charset="0"/>
              </a:rPr>
              <a:t>structural connections</a:t>
            </a:r>
            <a:r>
              <a:rPr lang="en-US" sz="2400">
                <a:latin typeface="Arial" charset="0"/>
                <a:ea typeface="MS PGothic" charset="0"/>
              </a:rPr>
              <a:t> in brain networks. </a:t>
            </a:r>
          </a:p>
          <a:p>
            <a:pPr marL="0" indent="0"/>
            <a:endParaRPr lang="en-US" sz="2400">
              <a:latin typeface="Arial" charset="0"/>
              <a:ea typeface="MS PGothic" charset="0"/>
            </a:endParaRPr>
          </a:p>
        </p:txBody>
      </p:sp>
      <p:sp>
        <p:nvSpPr>
          <p:cNvPr id="2253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0002739-12DA-6E49-AFA6-3AF37874DB44}" type="slidenum">
              <a:rPr lang="en-US" sz="1000"/>
              <a:pPr/>
              <a:t>3</a:t>
            </a:fld>
            <a:endParaRPr lang="en-US" sz="1000"/>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Left-Right Arrow 27"/>
          <p:cNvSpPr/>
          <p:nvPr/>
        </p:nvSpPr>
        <p:spPr>
          <a:xfrm>
            <a:off x="3200400" y="4343400"/>
            <a:ext cx="2667000" cy="1371600"/>
          </a:xfrm>
          <a:prstGeom prst="leftRightArrow">
            <a:avLst/>
          </a:prstGeom>
          <a:solidFill>
            <a:schemeClr val="accent2">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29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D46B0EF-7CE8-9A4B-9B3C-93AF3E2D88D5}" type="slidenum">
              <a:rPr lang="en-US" sz="1000"/>
              <a:pPr/>
              <a:t>30</a:t>
            </a:fld>
            <a:endParaRPr lang="en-US" sz="1000"/>
          </a:p>
        </p:txBody>
      </p:sp>
      <p:grpSp>
        <p:nvGrpSpPr>
          <p:cNvPr id="55299" name="Group 20"/>
          <p:cNvGrpSpPr>
            <a:grpSpLocks/>
          </p:cNvGrpSpPr>
          <p:nvPr/>
        </p:nvGrpSpPr>
        <p:grpSpPr bwMode="auto">
          <a:xfrm>
            <a:off x="152400" y="1371600"/>
            <a:ext cx="4419600" cy="2362200"/>
            <a:chOff x="1371600" y="1905000"/>
            <a:chExt cx="4343400" cy="2362200"/>
          </a:xfrm>
        </p:grpSpPr>
        <p:grpSp>
          <p:nvGrpSpPr>
            <p:cNvPr id="55330" name="Group 19"/>
            <p:cNvGrpSpPr>
              <a:grpSpLocks/>
            </p:cNvGrpSpPr>
            <p:nvPr/>
          </p:nvGrpSpPr>
          <p:grpSpPr bwMode="auto">
            <a:xfrm>
              <a:off x="1371600" y="1905000"/>
              <a:ext cx="4343400" cy="2362200"/>
              <a:chOff x="76200" y="1600200"/>
              <a:chExt cx="4343400" cy="2362200"/>
            </a:xfrm>
          </p:grpSpPr>
          <p:sp>
            <p:nvSpPr>
              <p:cNvPr id="14" name="Rounded Rectangle 13"/>
              <p:cNvSpPr/>
              <p:nvPr/>
            </p:nvSpPr>
            <p:spPr>
              <a:xfrm>
                <a:off x="76200" y="1600200"/>
                <a:ext cx="4343400" cy="2362200"/>
              </a:xfrm>
              <a:prstGeom prst="roundRect">
                <a:avLst/>
              </a:prstGeom>
              <a:solidFill>
                <a:schemeClr val="accent2">
                  <a:lumMod val="40000"/>
                  <a:lumOff val="60000"/>
                </a:schemeClr>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55335" name="TextBox 8"/>
              <p:cNvSpPr txBox="1">
                <a:spLocks noChangeArrowheads="1"/>
              </p:cNvSpPr>
              <p:nvPr/>
            </p:nvSpPr>
            <p:spPr bwMode="auto">
              <a:xfrm>
                <a:off x="1905000" y="2286000"/>
                <a:ext cx="2362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200"/>
                  <a:t>Center of the nodes: Power 264 node system </a:t>
                </a:r>
              </a:p>
              <a:p>
                <a:pPr>
                  <a:buFont typeface="Arial" charset="0"/>
                  <a:buChar char="•"/>
                </a:pPr>
                <a:r>
                  <a:rPr lang="en-US" sz="1200"/>
                  <a:t>Build a 10mm sphere around the center</a:t>
                </a:r>
              </a:p>
              <a:p>
                <a:pPr>
                  <a:buFont typeface="Arial" charset="0"/>
                  <a:buChar char="•"/>
                </a:pPr>
                <a:r>
                  <a:rPr lang="en-US" sz="1200"/>
                  <a:t>Each node contains about 81 voxels in the grey matter</a:t>
                </a:r>
              </a:p>
            </p:txBody>
          </p:sp>
          <p:sp>
            <p:nvSpPr>
              <p:cNvPr id="19" name="Rectangle 18"/>
              <p:cNvSpPr/>
              <p:nvPr/>
            </p:nvSpPr>
            <p:spPr>
              <a:xfrm>
                <a:off x="990436" y="1752600"/>
                <a:ext cx="1895558" cy="338138"/>
              </a:xfrm>
              <a:prstGeom prst="rect">
                <a:avLst/>
              </a:prstGeom>
              <a:solidFill>
                <a:schemeClr val="accent6"/>
              </a:solidFill>
            </p:spPr>
            <p:txBody>
              <a:bodyPr wrap="none">
                <a:spAutoFit/>
              </a:bodyPr>
              <a:lstStyle/>
              <a:p>
                <a:pPr>
                  <a:defRPr/>
                </a:pPr>
                <a:r>
                  <a:rPr lang="en-US" sz="1600" dirty="0">
                    <a:solidFill>
                      <a:schemeClr val="accent3"/>
                    </a:solidFill>
                  </a:rPr>
                  <a:t>Node Specification</a:t>
                </a:r>
              </a:p>
            </p:txBody>
          </p:sp>
        </p:grpSp>
        <p:pic>
          <p:nvPicPr>
            <p:cNvPr id="55331" name="Picture 4" descr="Screen Shot 2016-01-22 at 3.05.51 PM.png"/>
            <p:cNvPicPr>
              <a:picLocks noChangeAspect="1"/>
            </p:cNvPicPr>
            <p:nvPr/>
          </p:nvPicPr>
          <p:blipFill>
            <a:blip r:embed="rId2">
              <a:extLst>
                <a:ext uri="{28A0092B-C50C-407E-A947-70E740481C1C}">
                  <a14:useLocalDpi xmlns:a14="http://schemas.microsoft.com/office/drawing/2010/main" val="0"/>
                </a:ext>
              </a:extLst>
            </a:blip>
            <a:srcRect l="15739" t="59895" r="66479" b="9662"/>
            <a:stretch>
              <a:fillRect/>
            </a:stretch>
          </p:blipFill>
          <p:spPr bwMode="auto">
            <a:xfrm>
              <a:off x="1676400" y="2514600"/>
              <a:ext cx="1524000" cy="164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300" name="TextBox 6"/>
          <p:cNvSpPr txBox="1">
            <a:spLocks noChangeArrowheads="1"/>
          </p:cNvSpPr>
          <p:nvPr/>
        </p:nvSpPr>
        <p:spPr bwMode="auto">
          <a:xfrm>
            <a:off x="304800" y="990600"/>
            <a:ext cx="449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Functional Connectivity (rs-fMRI) </a:t>
            </a:r>
          </a:p>
        </p:txBody>
      </p:sp>
      <p:sp>
        <p:nvSpPr>
          <p:cNvPr id="55301" name="TextBox 7"/>
          <p:cNvSpPr txBox="1">
            <a:spLocks noChangeArrowheads="1"/>
          </p:cNvSpPr>
          <p:nvPr/>
        </p:nvSpPr>
        <p:spPr bwMode="auto">
          <a:xfrm>
            <a:off x="4876800" y="990600"/>
            <a:ext cx="426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Structural Connectivity (Diffusion MRI) </a:t>
            </a:r>
          </a:p>
        </p:txBody>
      </p:sp>
      <p:grpSp>
        <p:nvGrpSpPr>
          <p:cNvPr id="55302" name="Group 21"/>
          <p:cNvGrpSpPr>
            <a:grpSpLocks/>
          </p:cNvGrpSpPr>
          <p:nvPr/>
        </p:nvGrpSpPr>
        <p:grpSpPr bwMode="auto">
          <a:xfrm>
            <a:off x="4724400" y="1371600"/>
            <a:ext cx="4343400" cy="2362200"/>
            <a:chOff x="4724400" y="1600200"/>
            <a:chExt cx="4343400" cy="2362200"/>
          </a:xfrm>
        </p:grpSpPr>
        <p:sp>
          <p:nvSpPr>
            <p:cNvPr id="15" name="Rounded Rectangle 14"/>
            <p:cNvSpPr/>
            <p:nvPr/>
          </p:nvSpPr>
          <p:spPr>
            <a:xfrm>
              <a:off x="4724400" y="1600200"/>
              <a:ext cx="4343400" cy="2362200"/>
            </a:xfrm>
            <a:prstGeom prst="roundRect">
              <a:avLst/>
            </a:prstGeom>
            <a:solidFill>
              <a:schemeClr val="accent2">
                <a:lumMod val="40000"/>
                <a:lumOff val="60000"/>
              </a:schemeClr>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pic>
          <p:nvPicPr>
            <p:cNvPr id="55327" name="Picture 5" descr="Screen Shot 2016-01-22 at 3.04.05 PM.png"/>
            <p:cNvPicPr>
              <a:picLocks noChangeAspect="1"/>
            </p:cNvPicPr>
            <p:nvPr/>
          </p:nvPicPr>
          <p:blipFill>
            <a:blip r:embed="rId3">
              <a:extLst>
                <a:ext uri="{28A0092B-C50C-407E-A947-70E740481C1C}">
                  <a14:useLocalDpi xmlns:a14="http://schemas.microsoft.com/office/drawing/2010/main" val="0"/>
                </a:ext>
              </a:extLst>
            </a:blip>
            <a:srcRect l="14619" t="58005" r="66068" b="7082"/>
            <a:stretch>
              <a:fillRect/>
            </a:stretch>
          </p:blipFill>
          <p:spPr bwMode="auto">
            <a:xfrm>
              <a:off x="5029200" y="2133600"/>
              <a:ext cx="1490853" cy="1703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28" name="TextBox 9"/>
            <p:cNvSpPr txBox="1">
              <a:spLocks noChangeArrowheads="1"/>
            </p:cNvSpPr>
            <p:nvPr/>
          </p:nvSpPr>
          <p:spPr bwMode="auto">
            <a:xfrm>
              <a:off x="6705600" y="2209800"/>
              <a:ext cx="23622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 typeface="Arial" charset="0"/>
                <a:buChar char="•"/>
              </a:pPr>
              <a:r>
                <a:rPr lang="en-US" sz="1200"/>
                <a:t>Center of the nodes: Power 264 node system </a:t>
              </a:r>
            </a:p>
            <a:p>
              <a:pPr>
                <a:buFont typeface="Arial" charset="0"/>
                <a:buChar char="•"/>
              </a:pPr>
              <a:r>
                <a:rPr lang="en-US" sz="1200"/>
                <a:t>Build a 20mm sphere around the center</a:t>
              </a:r>
            </a:p>
            <a:p>
              <a:pPr>
                <a:buFont typeface="Arial" charset="0"/>
                <a:buChar char="•"/>
              </a:pPr>
              <a:r>
                <a:rPr lang="en-US" sz="1200"/>
                <a:t>Each node contains 515 voxels (68.4% in the white matter)</a:t>
              </a:r>
            </a:p>
          </p:txBody>
        </p:sp>
        <p:sp>
          <p:nvSpPr>
            <p:cNvPr id="16" name="Rectangle 15"/>
            <p:cNvSpPr/>
            <p:nvPr/>
          </p:nvSpPr>
          <p:spPr>
            <a:xfrm>
              <a:off x="5791200" y="1752600"/>
              <a:ext cx="1895475" cy="338138"/>
            </a:xfrm>
            <a:prstGeom prst="rect">
              <a:avLst/>
            </a:prstGeom>
            <a:solidFill>
              <a:schemeClr val="accent6"/>
            </a:solidFill>
          </p:spPr>
          <p:txBody>
            <a:bodyPr wrap="none">
              <a:spAutoFit/>
            </a:bodyPr>
            <a:lstStyle/>
            <a:p>
              <a:pPr>
                <a:defRPr/>
              </a:pPr>
              <a:r>
                <a:rPr lang="en-US" sz="1600" dirty="0">
                  <a:solidFill>
                    <a:schemeClr val="accent3"/>
                  </a:solidFill>
                </a:rPr>
                <a:t>Node Specification</a:t>
              </a:r>
            </a:p>
          </p:txBody>
        </p:sp>
      </p:grpSp>
      <p:grpSp>
        <p:nvGrpSpPr>
          <p:cNvPr id="55303" name="Group 35"/>
          <p:cNvGrpSpPr>
            <a:grpSpLocks/>
          </p:cNvGrpSpPr>
          <p:nvPr/>
        </p:nvGrpSpPr>
        <p:grpSpPr bwMode="auto">
          <a:xfrm>
            <a:off x="228600" y="4114800"/>
            <a:ext cx="2895600" cy="2362200"/>
            <a:chOff x="152400" y="4114800"/>
            <a:chExt cx="2895600" cy="2362200"/>
          </a:xfrm>
        </p:grpSpPr>
        <p:grpSp>
          <p:nvGrpSpPr>
            <p:cNvPr id="55317" name="Group 31"/>
            <p:cNvGrpSpPr>
              <a:grpSpLocks/>
            </p:cNvGrpSpPr>
            <p:nvPr/>
          </p:nvGrpSpPr>
          <p:grpSpPr bwMode="auto">
            <a:xfrm>
              <a:off x="152400" y="4114800"/>
              <a:ext cx="2895600" cy="2362200"/>
              <a:chOff x="228600" y="3962400"/>
              <a:chExt cx="2895600" cy="2362200"/>
            </a:xfrm>
          </p:grpSpPr>
          <p:sp>
            <p:nvSpPr>
              <p:cNvPr id="18" name="Rounded Rectangle 17"/>
              <p:cNvSpPr/>
              <p:nvPr/>
            </p:nvSpPr>
            <p:spPr>
              <a:xfrm>
                <a:off x="228600" y="3962400"/>
                <a:ext cx="2895600" cy="2362200"/>
              </a:xfrm>
              <a:prstGeom prst="roundRect">
                <a:avLst/>
              </a:prstGeom>
              <a:solidFill>
                <a:schemeClr val="accent2">
                  <a:lumMod val="40000"/>
                  <a:lumOff val="60000"/>
                </a:schemeClr>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11" name="TextBox 10"/>
              <p:cNvSpPr txBox="1"/>
              <p:nvPr/>
            </p:nvSpPr>
            <p:spPr>
              <a:xfrm>
                <a:off x="228600" y="4495800"/>
                <a:ext cx="2743200" cy="908050"/>
              </a:xfrm>
              <a:prstGeom prst="rect">
                <a:avLst/>
              </a:prstGeom>
              <a:noFill/>
            </p:spPr>
            <p:txBody>
              <a:bodyPr>
                <a:spAutoFit/>
              </a:bodyPr>
              <a:lstStyle/>
              <a:p>
                <a:pPr marL="171450" indent="-171450">
                  <a:buFont typeface="Arial"/>
                  <a:buChar char="•"/>
                  <a:defRPr/>
                </a:pPr>
                <a:r>
                  <a:rPr lang="en-US" sz="1200" dirty="0"/>
                  <a:t>Extract representative </a:t>
                </a:r>
                <a:r>
                  <a:rPr lang="en-US" sz="1200" dirty="0" err="1"/>
                  <a:t>rs</a:t>
                </a:r>
                <a:r>
                  <a:rPr lang="en-US" sz="1200" dirty="0"/>
                  <a:t>-fMRI time series from each node.</a:t>
                </a:r>
              </a:p>
              <a:p>
                <a:pPr>
                  <a:defRPr/>
                </a:pPr>
                <a:endParaRPr lang="en-US" sz="500" dirty="0"/>
              </a:p>
              <a:p>
                <a:pPr marL="171450" indent="-171450">
                  <a:buFont typeface="Arial"/>
                  <a:buChar char="•"/>
                  <a:defRPr/>
                </a:pPr>
                <a:r>
                  <a:rPr lang="en-US" sz="1200" dirty="0"/>
                  <a:t>Marginal connectivity (full </a:t>
                </a:r>
                <a:r>
                  <a:rPr lang="en-US" sz="1200" dirty="0" err="1"/>
                  <a:t>corr</a:t>
                </a:r>
                <a:r>
                  <a:rPr lang="en-US" sz="1200" dirty="0"/>
                  <a:t>) and Direct connectivity (partial </a:t>
                </a:r>
                <a:r>
                  <a:rPr lang="en-US" sz="1200" dirty="0" err="1"/>
                  <a:t>corr</a:t>
                </a:r>
                <a:r>
                  <a:rPr lang="en-US" sz="1200" dirty="0"/>
                  <a:t>)</a:t>
                </a:r>
              </a:p>
            </p:txBody>
          </p:sp>
          <p:sp>
            <p:nvSpPr>
              <p:cNvPr id="13" name="Rectangle 12"/>
              <p:cNvSpPr/>
              <p:nvPr/>
            </p:nvSpPr>
            <p:spPr>
              <a:xfrm>
                <a:off x="381000" y="4114800"/>
                <a:ext cx="2533650" cy="338138"/>
              </a:xfrm>
              <a:prstGeom prst="rect">
                <a:avLst/>
              </a:prstGeom>
              <a:solidFill>
                <a:schemeClr val="accent6"/>
              </a:solidFill>
            </p:spPr>
            <p:txBody>
              <a:bodyPr wrap="none">
                <a:spAutoFit/>
              </a:bodyPr>
              <a:lstStyle/>
              <a:p>
                <a:pPr>
                  <a:defRPr/>
                </a:pPr>
                <a:r>
                  <a:rPr lang="en-US" sz="1600" dirty="0">
                    <a:solidFill>
                      <a:schemeClr val="accent3"/>
                    </a:solidFill>
                  </a:rPr>
                  <a:t>FC Estimation and Model</a:t>
                </a:r>
              </a:p>
            </p:txBody>
          </p:sp>
        </p:grpSp>
        <p:pic>
          <p:nvPicPr>
            <p:cNvPr id="55318" name="Picture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638800"/>
              <a:ext cx="2565400" cy="3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304" name="Group 33"/>
          <p:cNvGrpSpPr>
            <a:grpSpLocks/>
          </p:cNvGrpSpPr>
          <p:nvPr/>
        </p:nvGrpSpPr>
        <p:grpSpPr bwMode="auto">
          <a:xfrm>
            <a:off x="6096000" y="4114800"/>
            <a:ext cx="2895600" cy="2362200"/>
            <a:chOff x="5943600" y="3962400"/>
            <a:chExt cx="2895600" cy="2362200"/>
          </a:xfrm>
        </p:grpSpPr>
        <p:sp>
          <p:nvSpPr>
            <p:cNvPr id="24" name="Rounded Rectangle 23"/>
            <p:cNvSpPr/>
            <p:nvPr/>
          </p:nvSpPr>
          <p:spPr>
            <a:xfrm>
              <a:off x="5943600" y="3962400"/>
              <a:ext cx="2895600" cy="2362200"/>
            </a:xfrm>
            <a:prstGeom prst="roundRect">
              <a:avLst/>
            </a:prstGeom>
            <a:solidFill>
              <a:schemeClr val="accent2">
                <a:lumMod val="40000"/>
                <a:lumOff val="60000"/>
              </a:schemeClr>
            </a:solidFill>
            <a:effectLst/>
          </p:spPr>
          <p:style>
            <a:lnRef idx="0">
              <a:schemeClr val="accent6"/>
            </a:lnRef>
            <a:fillRef idx="3">
              <a:schemeClr val="accent6"/>
            </a:fillRef>
            <a:effectRef idx="3">
              <a:schemeClr val="accent6"/>
            </a:effectRef>
            <a:fontRef idx="minor">
              <a:schemeClr val="lt1"/>
            </a:fontRef>
          </p:style>
          <p:txBody>
            <a:bodyPr anchor="ctr"/>
            <a:lstStyle/>
            <a:p>
              <a:pPr algn="ctr">
                <a:defRPr/>
              </a:pPr>
              <a:endParaRPr lang="en-US"/>
            </a:p>
          </p:txBody>
        </p:sp>
        <p:sp>
          <p:nvSpPr>
            <p:cNvPr id="55314" name="TextBox 11"/>
            <p:cNvSpPr txBox="1">
              <a:spLocks noChangeArrowheads="1"/>
            </p:cNvSpPr>
            <p:nvPr/>
          </p:nvSpPr>
          <p:spPr bwMode="auto">
            <a:xfrm>
              <a:off x="5943600" y="4495800"/>
              <a:ext cx="2895600" cy="933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spcAft>
                  <a:spcPts val="800"/>
                </a:spcAft>
                <a:buFont typeface="Arial" charset="0"/>
                <a:buChar char="•"/>
              </a:pPr>
              <a:r>
                <a:rPr lang="en-US" sz="1200"/>
                <a:t>Region-to-region probabilistic tractography, (FSL)</a:t>
              </a:r>
            </a:p>
            <a:p>
              <a:pPr>
                <a:spcAft>
                  <a:spcPts val="800"/>
                </a:spcAft>
                <a:buFont typeface="Arial" charset="0"/>
                <a:buChar char="•"/>
              </a:pPr>
              <a:r>
                <a:rPr lang="en-US" sz="1200"/>
                <a:t> 90</a:t>
              </a:r>
              <a:r>
                <a:rPr lang="en-US" sz="1200" baseline="30000"/>
                <a:t>th</a:t>
              </a:r>
              <a:r>
                <a:rPr lang="en-US" sz="1200"/>
                <a:t> percentile voxel connections, symmetry in region pair.</a:t>
              </a:r>
            </a:p>
          </p:txBody>
        </p:sp>
        <p:sp>
          <p:nvSpPr>
            <p:cNvPr id="25" name="Rectangle 24"/>
            <p:cNvSpPr/>
            <p:nvPr/>
          </p:nvSpPr>
          <p:spPr>
            <a:xfrm>
              <a:off x="6172200" y="4114800"/>
              <a:ext cx="2500313" cy="338138"/>
            </a:xfrm>
            <a:prstGeom prst="rect">
              <a:avLst/>
            </a:prstGeom>
            <a:solidFill>
              <a:schemeClr val="accent6"/>
            </a:solidFill>
          </p:spPr>
          <p:txBody>
            <a:bodyPr wrap="none">
              <a:spAutoFit/>
            </a:bodyPr>
            <a:lstStyle/>
            <a:p>
              <a:pPr>
                <a:defRPr/>
              </a:pPr>
              <a:r>
                <a:rPr lang="en-US" sz="1600" dirty="0">
                  <a:solidFill>
                    <a:schemeClr val="accent3"/>
                  </a:solidFill>
                </a:rPr>
                <a:t>SC Estimation and Model</a:t>
              </a:r>
            </a:p>
          </p:txBody>
        </p:sp>
        <p:pic>
          <p:nvPicPr>
            <p:cNvPr id="55316" name="Picture 2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5638800"/>
              <a:ext cx="2667000" cy="33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5305" name="Group 30"/>
          <p:cNvGrpSpPr>
            <a:grpSpLocks/>
          </p:cNvGrpSpPr>
          <p:nvPr/>
        </p:nvGrpSpPr>
        <p:grpSpPr bwMode="auto">
          <a:xfrm>
            <a:off x="3733800" y="4876800"/>
            <a:ext cx="1752600" cy="381000"/>
            <a:chOff x="3657600" y="5181600"/>
            <a:chExt cx="1752600" cy="381000"/>
          </a:xfrm>
        </p:grpSpPr>
        <p:pic>
          <p:nvPicPr>
            <p:cNvPr id="55309" name="Picture 2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5181600"/>
              <a:ext cx="1752600" cy="37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29"/>
            <p:cNvSpPr/>
            <p:nvPr/>
          </p:nvSpPr>
          <p:spPr>
            <a:xfrm>
              <a:off x="4267200" y="5181600"/>
              <a:ext cx="228600" cy="381000"/>
            </a:xfrm>
            <a:prstGeom prst="rect">
              <a:avLst/>
            </a:prstGeom>
            <a:solidFill>
              <a:srgbClr val="800000">
                <a:alpha val="21000"/>
              </a:srgbClr>
            </a:solidFill>
            <a:ln>
              <a:solidFill>
                <a:schemeClr val="accent1">
                  <a:shade val="95000"/>
                  <a:satMod val="105000"/>
                  <a:alpha val="1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33" name="Down Arrow 32"/>
          <p:cNvSpPr/>
          <p:nvPr/>
        </p:nvSpPr>
        <p:spPr>
          <a:xfrm>
            <a:off x="1371600" y="3733800"/>
            <a:ext cx="228600" cy="381000"/>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Down Arrow 34"/>
          <p:cNvSpPr/>
          <p:nvPr/>
        </p:nvSpPr>
        <p:spPr>
          <a:xfrm>
            <a:off x="7391400" y="3733800"/>
            <a:ext cx="228600" cy="381000"/>
          </a:xfrm>
          <a:prstGeom prst="down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5308" name="Title 1"/>
          <p:cNvSpPr txBox="1">
            <a:spLocks/>
          </p:cNvSpPr>
          <p:nvPr/>
        </p:nvSpPr>
        <p:spPr bwMode="auto">
          <a:xfrm>
            <a:off x="0" y="152400"/>
            <a:ext cx="510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200" b="1">
                <a:solidFill>
                  <a:schemeClr val="tx2"/>
                </a:solidFill>
              </a:rPr>
              <a:t>Multimodality Connectivity Study:</a:t>
            </a:r>
          </a:p>
          <a:p>
            <a:r>
              <a:rPr lang="en-US" sz="2200" b="1">
                <a:solidFill>
                  <a:schemeClr val="tx2"/>
                </a:solidFill>
              </a:rPr>
              <a:t>Functional &amp; Structural</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DA40615A-AFD5-6C49-9D7F-12CFAAF5DAD2}" type="slidenum">
              <a:rPr lang="en-US" sz="1000"/>
              <a:pPr/>
              <a:t>31</a:t>
            </a:fld>
            <a:endParaRPr lang="en-US" sz="1000"/>
          </a:p>
        </p:txBody>
      </p:sp>
      <p:sp>
        <p:nvSpPr>
          <p:cNvPr id="56322" name="Title 1"/>
          <p:cNvSpPr txBox="1">
            <a:spLocks/>
          </p:cNvSpPr>
          <p:nvPr/>
        </p:nvSpPr>
        <p:spPr bwMode="auto">
          <a:xfrm>
            <a:off x="0" y="152400"/>
            <a:ext cx="510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200" b="1" dirty="0">
                <a:solidFill>
                  <a:schemeClr val="tx2"/>
                </a:solidFill>
              </a:rPr>
              <a:t>Multimodality Connectivity Study:</a:t>
            </a:r>
          </a:p>
          <a:p>
            <a:r>
              <a:rPr lang="en-US" sz="2200" b="1" dirty="0">
                <a:solidFill>
                  <a:schemeClr val="tx2"/>
                </a:solidFill>
              </a:rPr>
              <a:t>Functional &amp; Structural</a:t>
            </a:r>
          </a:p>
        </p:txBody>
      </p:sp>
      <p:sp>
        <p:nvSpPr>
          <p:cNvPr id="56323" name="TextBox 9"/>
          <p:cNvSpPr txBox="1">
            <a:spLocks noChangeArrowheads="1"/>
          </p:cNvSpPr>
          <p:nvPr/>
        </p:nvSpPr>
        <p:spPr bwMode="auto">
          <a:xfrm>
            <a:off x="762000" y="3886200"/>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400"/>
              <a:t>Structural Connectivity </a:t>
            </a:r>
          </a:p>
        </p:txBody>
      </p:sp>
      <p:sp>
        <p:nvSpPr>
          <p:cNvPr id="56324" name="TextBox 10"/>
          <p:cNvSpPr txBox="1">
            <a:spLocks noChangeArrowheads="1"/>
          </p:cNvSpPr>
          <p:nvPr/>
        </p:nvSpPr>
        <p:spPr bwMode="auto">
          <a:xfrm>
            <a:off x="4953000" y="3886200"/>
            <a:ext cx="322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400"/>
              <a:t>Direct FC (</a:t>
            </a:r>
            <a:r>
              <a:rPr lang="en-US" sz="1400" b="1"/>
              <a:t>partial correlation</a:t>
            </a:r>
            <a:r>
              <a:rPr lang="en-US" sz="1400"/>
              <a:t>)</a:t>
            </a:r>
          </a:p>
        </p:txBody>
      </p:sp>
      <p:sp>
        <p:nvSpPr>
          <p:cNvPr id="56325" name="Picture 11" descr="264node_mean_SC_labeled.png"/>
          <p:cNvSpPr>
            <a:spLocks noChangeAspect="1"/>
          </p:cNvSpPr>
          <p:nvPr/>
        </p:nvSpPr>
        <p:spPr bwMode="auto">
          <a:xfrm>
            <a:off x="476250" y="1609725"/>
            <a:ext cx="29257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56326" name="Picture 12" descr="264node_mean_FC_fullcorr_labeled.png"/>
          <p:cNvPicPr>
            <a:picLocks noChangeAspect="1"/>
          </p:cNvPicPr>
          <p:nvPr/>
        </p:nvPicPr>
        <p:blipFill>
          <a:blip r:embed="rId2">
            <a:extLst>
              <a:ext uri="{28A0092B-C50C-407E-A947-70E740481C1C}">
                <a14:useLocalDpi xmlns:a14="http://schemas.microsoft.com/office/drawing/2010/main" val="0"/>
              </a:ext>
            </a:extLst>
          </a:blip>
          <a:srcRect l="2779" t="8430" r="5826" b="6882"/>
          <a:stretch>
            <a:fillRect/>
          </a:stretch>
        </p:blipFill>
        <p:spPr bwMode="auto">
          <a:xfrm>
            <a:off x="5029200" y="1600200"/>
            <a:ext cx="2908300" cy="202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Picture 15" descr="264node_mean_SC_labeled.png"/>
          <p:cNvSpPr>
            <a:spLocks noChangeAspect="1"/>
          </p:cNvSpPr>
          <p:nvPr/>
        </p:nvSpPr>
        <p:spPr bwMode="auto">
          <a:xfrm>
            <a:off x="457200" y="4267200"/>
            <a:ext cx="2925763"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8" name="Picture 16" descr="264node_mean_FC_partialcorr_labeled.png"/>
          <p:cNvSpPr>
            <a:spLocks noChangeAspect="1"/>
          </p:cNvSpPr>
          <p:nvPr/>
        </p:nvSpPr>
        <p:spPr bwMode="auto">
          <a:xfrm>
            <a:off x="4419600" y="4267200"/>
            <a:ext cx="2962275"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9" name="TextBox 17"/>
          <p:cNvSpPr txBox="1">
            <a:spLocks noChangeArrowheads="1"/>
          </p:cNvSpPr>
          <p:nvPr/>
        </p:nvSpPr>
        <p:spPr bwMode="auto">
          <a:xfrm>
            <a:off x="762000" y="1219200"/>
            <a:ext cx="2286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400"/>
              <a:t>Structural Connectivity </a:t>
            </a:r>
          </a:p>
        </p:txBody>
      </p:sp>
      <p:sp>
        <p:nvSpPr>
          <p:cNvPr id="56330" name="TextBox 18"/>
          <p:cNvSpPr txBox="1">
            <a:spLocks noChangeArrowheads="1"/>
          </p:cNvSpPr>
          <p:nvPr/>
        </p:nvSpPr>
        <p:spPr bwMode="auto">
          <a:xfrm>
            <a:off x="4953000" y="1219200"/>
            <a:ext cx="3225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a:r>
              <a:rPr lang="en-US" sz="1400"/>
              <a:t>Marginal FC (</a:t>
            </a:r>
            <a:r>
              <a:rPr lang="en-US" sz="1400" b="1"/>
              <a:t>full correlation</a:t>
            </a:r>
            <a:r>
              <a:rPr lang="en-US" sz="1400"/>
              <a:t>)</a:t>
            </a:r>
          </a:p>
        </p:txBody>
      </p:sp>
      <p:pic>
        <p:nvPicPr>
          <p:cNvPr id="56331" name="Picture 13" descr="264node_mean_SC_labeled.png"/>
          <p:cNvPicPr>
            <a:picLocks noChangeAspect="1"/>
          </p:cNvPicPr>
          <p:nvPr/>
        </p:nvPicPr>
        <p:blipFill>
          <a:blip r:embed="rId3">
            <a:extLst>
              <a:ext uri="{28A0092B-C50C-407E-A947-70E740481C1C}">
                <a14:useLocalDpi xmlns:a14="http://schemas.microsoft.com/office/drawing/2010/main" val="0"/>
              </a:ext>
            </a:extLst>
          </a:blip>
          <a:srcRect l="-95" t="7483" r="5930" b="3868"/>
          <a:stretch>
            <a:fillRect/>
          </a:stretch>
        </p:blipFill>
        <p:spPr bwMode="auto">
          <a:xfrm>
            <a:off x="301625" y="1627188"/>
            <a:ext cx="30178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14" descr="264node_mean_SC_labeled.png"/>
          <p:cNvPicPr>
            <a:picLocks noChangeAspect="1"/>
          </p:cNvPicPr>
          <p:nvPr/>
        </p:nvPicPr>
        <p:blipFill>
          <a:blip r:embed="rId3">
            <a:extLst>
              <a:ext uri="{28A0092B-C50C-407E-A947-70E740481C1C}">
                <a14:useLocalDpi xmlns:a14="http://schemas.microsoft.com/office/drawing/2010/main" val="0"/>
              </a:ext>
            </a:extLst>
          </a:blip>
          <a:srcRect l="-95" t="7483" r="5930" b="3868"/>
          <a:stretch>
            <a:fillRect/>
          </a:stretch>
        </p:blipFill>
        <p:spPr bwMode="auto">
          <a:xfrm>
            <a:off x="304800" y="4191000"/>
            <a:ext cx="30178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15" descr="264node_mean_FC_partialcorr_labeled.png"/>
          <p:cNvPicPr>
            <a:picLocks noChangeAspect="1"/>
          </p:cNvPicPr>
          <p:nvPr/>
        </p:nvPicPr>
        <p:blipFill>
          <a:blip r:embed="rId4">
            <a:extLst>
              <a:ext uri="{28A0092B-C50C-407E-A947-70E740481C1C}">
                <a14:useLocalDpi xmlns:a14="http://schemas.microsoft.com/office/drawing/2010/main" val="0"/>
              </a:ext>
            </a:extLst>
          </a:blip>
          <a:srcRect t="7541" r="5557" b="7629"/>
          <a:stretch>
            <a:fillRect/>
          </a:stretch>
        </p:blipFill>
        <p:spPr bwMode="auto">
          <a:xfrm>
            <a:off x="4953000" y="4191000"/>
            <a:ext cx="30543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eft-Right Arrow 3"/>
          <p:cNvSpPr/>
          <p:nvPr/>
        </p:nvSpPr>
        <p:spPr>
          <a:xfrm>
            <a:off x="3581400" y="2514600"/>
            <a:ext cx="1143000" cy="152400"/>
          </a:xfrm>
          <a:prstGeom prst="left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18" name="Left-Right Arrow 17"/>
          <p:cNvSpPr/>
          <p:nvPr/>
        </p:nvSpPr>
        <p:spPr>
          <a:xfrm>
            <a:off x="3581400" y="5257800"/>
            <a:ext cx="1143000" cy="152400"/>
          </a:xfrm>
          <a:prstGeom prst="leftRightArrow">
            <a:avLst/>
          </a:prstGeom>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a:p>
        </p:txBody>
      </p:sp>
      <p:sp>
        <p:nvSpPr>
          <p:cNvPr id="56336" name="TextBox 4"/>
          <p:cNvSpPr txBox="1">
            <a:spLocks noChangeArrowheads="1"/>
          </p:cNvSpPr>
          <p:nvPr/>
        </p:nvSpPr>
        <p:spPr bwMode="auto">
          <a:xfrm>
            <a:off x="3733800" y="22098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r =0.50</a:t>
            </a:r>
          </a:p>
        </p:txBody>
      </p:sp>
      <p:sp>
        <p:nvSpPr>
          <p:cNvPr id="56337" name="TextBox 19"/>
          <p:cNvSpPr txBox="1">
            <a:spLocks noChangeArrowheads="1"/>
          </p:cNvSpPr>
          <p:nvPr/>
        </p:nvSpPr>
        <p:spPr bwMode="auto">
          <a:xfrm>
            <a:off x="3657600" y="4876800"/>
            <a:ext cx="99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r =0.62</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B40A793-336D-564E-AD1F-E9B4823E2BDF}" type="slidenum">
              <a:rPr lang="en-US" sz="1000"/>
              <a:pPr/>
              <a:t>32</a:t>
            </a:fld>
            <a:endParaRPr lang="en-US" sz="1000"/>
          </a:p>
        </p:txBody>
      </p:sp>
      <p:pic>
        <p:nvPicPr>
          <p:cNvPr id="57346" name="Picture 4" descr="Dens_vs_FCSChi.jpg"/>
          <p:cNvPicPr>
            <a:picLocks noChangeAspect="1"/>
          </p:cNvPicPr>
          <p:nvPr/>
        </p:nvPicPr>
        <p:blipFill>
          <a:blip r:embed="rId2">
            <a:extLst>
              <a:ext uri="{28A0092B-C50C-407E-A947-70E740481C1C}">
                <a14:useLocalDpi xmlns:a14="http://schemas.microsoft.com/office/drawing/2010/main" val="0"/>
              </a:ext>
            </a:extLst>
          </a:blip>
          <a:srcRect l="2869" t="3844" r="5811" b="5785"/>
          <a:stretch>
            <a:fillRect/>
          </a:stretch>
        </p:blipFill>
        <p:spPr bwMode="auto">
          <a:xfrm>
            <a:off x="1752600" y="1752600"/>
            <a:ext cx="5815013"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Box 5"/>
          <p:cNvSpPr txBox="1">
            <a:spLocks noChangeArrowheads="1"/>
          </p:cNvSpPr>
          <p:nvPr/>
        </p:nvSpPr>
        <p:spPr bwMode="auto">
          <a:xfrm>
            <a:off x="3124200" y="6019800"/>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i="1"/>
              <a:t>Dens</a:t>
            </a:r>
            <a:r>
              <a:rPr lang="en-US" sz="1800"/>
              <a:t> level of direct FC</a:t>
            </a:r>
          </a:p>
        </p:txBody>
      </p:sp>
      <p:sp>
        <p:nvSpPr>
          <p:cNvPr id="57348" name="Title 1"/>
          <p:cNvSpPr txBox="1">
            <a:spLocks/>
          </p:cNvSpPr>
          <p:nvPr/>
        </p:nvSpPr>
        <p:spPr bwMode="auto">
          <a:xfrm>
            <a:off x="0" y="152400"/>
            <a:ext cx="510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200" b="1" dirty="0">
                <a:solidFill>
                  <a:schemeClr val="tx2"/>
                </a:solidFill>
              </a:rPr>
              <a:t>Multimodality Connectivity Study:</a:t>
            </a:r>
          </a:p>
          <a:p>
            <a:r>
              <a:rPr lang="en-US" sz="2200" b="1" dirty="0">
                <a:solidFill>
                  <a:schemeClr val="tx2"/>
                </a:solidFill>
              </a:rPr>
              <a:t>Functional &amp; Structural</a:t>
            </a:r>
          </a:p>
        </p:txBody>
      </p:sp>
      <p:sp>
        <p:nvSpPr>
          <p:cNvPr id="8" name="TextBox 7"/>
          <p:cNvSpPr txBox="1"/>
          <p:nvPr/>
        </p:nvSpPr>
        <p:spPr>
          <a:xfrm>
            <a:off x="1676400" y="990600"/>
            <a:ext cx="6248400" cy="708025"/>
          </a:xfrm>
          <a:prstGeom prst="rect">
            <a:avLst/>
          </a:prstGeom>
          <a:noFill/>
        </p:spPr>
        <p:txBody>
          <a:bodyPr>
            <a:spAutoFit/>
          </a:bodyPr>
          <a:lstStyle/>
          <a:p>
            <a:pPr>
              <a:defRPr/>
            </a:pPr>
            <a:r>
              <a:rPr lang="en-US" sz="2000" dirty="0">
                <a:latin typeface="+mj-lt"/>
                <a:cs typeface="Times New Roman"/>
              </a:rPr>
              <a:t>Figure. Strength of association between SC and direct FC at different </a:t>
            </a:r>
            <a:r>
              <a:rPr lang="en-US" sz="2000" i="1" dirty="0">
                <a:latin typeface="+mj-lt"/>
                <a:cs typeface="Times New Roman"/>
              </a:rPr>
              <a:t>Dens</a:t>
            </a:r>
            <a:r>
              <a:rPr lang="en-US" sz="2000" dirty="0">
                <a:latin typeface="+mj-lt"/>
                <a:cs typeface="Times New Roman"/>
              </a:rPr>
              <a:t> levels</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6C82336-ED97-E84E-976F-E79D0A8D686F}" type="slidenum">
              <a:rPr lang="en-US" smtClean="0"/>
              <a:pPr>
                <a:defRPr/>
              </a:pPr>
              <a:t>33</a:t>
            </a:fld>
            <a:endParaRPr lang="en-US"/>
          </a:p>
        </p:txBody>
      </p:sp>
      <p:sp>
        <p:nvSpPr>
          <p:cNvPr id="5" name="Title 1"/>
          <p:cNvSpPr txBox="1">
            <a:spLocks/>
          </p:cNvSpPr>
          <p:nvPr/>
        </p:nvSpPr>
        <p:spPr bwMode="auto">
          <a:xfrm>
            <a:off x="0" y="152400"/>
            <a:ext cx="510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b="1" dirty="0" smtClean="0">
                <a:solidFill>
                  <a:schemeClr val="tx2"/>
                </a:solidFill>
              </a:rPr>
              <a:t>Summary for FC&amp;SC  </a:t>
            </a:r>
            <a:endParaRPr lang="en-US" b="1" dirty="0">
              <a:solidFill>
                <a:schemeClr val="tx2"/>
              </a:solidFill>
            </a:endParaRPr>
          </a:p>
        </p:txBody>
      </p:sp>
      <p:sp>
        <p:nvSpPr>
          <p:cNvPr id="6" name="TextBox 5"/>
          <p:cNvSpPr txBox="1"/>
          <p:nvPr/>
        </p:nvSpPr>
        <p:spPr>
          <a:xfrm>
            <a:off x="381000" y="1143000"/>
            <a:ext cx="8077200" cy="4062651"/>
          </a:xfrm>
          <a:prstGeom prst="rect">
            <a:avLst/>
          </a:prstGeom>
          <a:noFill/>
        </p:spPr>
        <p:txBody>
          <a:bodyPr wrap="square" rtlCol="0">
            <a:spAutoFit/>
          </a:bodyPr>
          <a:lstStyle/>
          <a:p>
            <a:endParaRPr lang="en-US" dirty="0" smtClean="0">
              <a:latin typeface="Times New Roman"/>
              <a:cs typeface="Times New Roman"/>
            </a:endParaRPr>
          </a:p>
          <a:p>
            <a:pPr marL="285750" indent="-285750">
              <a:buFont typeface="Arial"/>
              <a:buChar char="•"/>
            </a:pPr>
            <a:r>
              <a:rPr lang="en-US" sz="2000" dirty="0" smtClean="0">
                <a:latin typeface="Times New Roman"/>
                <a:cs typeface="Times New Roman"/>
              </a:rPr>
              <a:t>SC has stronger association with direct FC than with marginal FC.  Direct FC is more likely caused by direct structural (white fiber tracts) connections between grey matter functional areas. </a:t>
            </a:r>
          </a:p>
          <a:p>
            <a:pPr marL="285750" indent="-285750">
              <a:buFont typeface="Arial"/>
              <a:buChar char="•"/>
            </a:pPr>
            <a:endParaRPr lang="en-US" sz="2000" dirty="0">
              <a:latin typeface="Times New Roman"/>
              <a:cs typeface="Times New Roman"/>
            </a:endParaRPr>
          </a:p>
          <a:p>
            <a:pPr marL="285750" indent="-285750">
              <a:buFont typeface="Arial"/>
              <a:buChar char="•"/>
            </a:pPr>
            <a:r>
              <a:rPr lang="en-US" sz="2000" dirty="0" smtClean="0">
                <a:latin typeface="Times New Roman"/>
                <a:cs typeface="Times New Roman"/>
              </a:rPr>
              <a:t>Using information from SC, we may be able to distinguish different kinds of functional connections:</a:t>
            </a:r>
          </a:p>
          <a:p>
            <a:endParaRPr lang="en-US" sz="2000" dirty="0" smtClean="0">
              <a:latin typeface="Times New Roman"/>
              <a:cs typeface="Times New Roman"/>
            </a:endParaRPr>
          </a:p>
          <a:p>
            <a:r>
              <a:rPr lang="en-US" sz="2000" dirty="0">
                <a:latin typeface="Times New Roman"/>
                <a:cs typeface="Times New Roman"/>
              </a:rPr>
              <a:t> </a:t>
            </a:r>
            <a:r>
              <a:rPr lang="en-US" sz="2000" dirty="0" smtClean="0">
                <a:latin typeface="Times New Roman"/>
                <a:cs typeface="Times New Roman"/>
              </a:rPr>
              <a:t>       - FC caused by direct structural connections (more reproducible, more</a:t>
            </a:r>
          </a:p>
          <a:p>
            <a:r>
              <a:rPr lang="en-US" sz="2000" dirty="0">
                <a:latin typeface="Times New Roman"/>
                <a:cs typeface="Times New Roman"/>
              </a:rPr>
              <a:t> </a:t>
            </a:r>
            <a:r>
              <a:rPr lang="en-US" sz="2000" dirty="0" smtClean="0">
                <a:latin typeface="Times New Roman"/>
                <a:cs typeface="Times New Roman"/>
              </a:rPr>
              <a:t>          likely to be retained in sparse functional networks).</a:t>
            </a:r>
          </a:p>
          <a:p>
            <a:endParaRPr lang="en-US" sz="2000" dirty="0" smtClean="0">
              <a:latin typeface="Times New Roman"/>
              <a:cs typeface="Times New Roman"/>
            </a:endParaRPr>
          </a:p>
          <a:p>
            <a:r>
              <a:rPr lang="en-US" sz="2000" dirty="0">
                <a:latin typeface="Times New Roman"/>
                <a:cs typeface="Times New Roman"/>
              </a:rPr>
              <a:t> </a:t>
            </a:r>
            <a:r>
              <a:rPr lang="en-US" sz="2000" dirty="0" smtClean="0">
                <a:latin typeface="Times New Roman"/>
                <a:cs typeface="Times New Roman"/>
              </a:rPr>
              <a:t>       - FC resulting from common connections to hub nodes, membership</a:t>
            </a:r>
          </a:p>
          <a:p>
            <a:r>
              <a:rPr lang="en-US" sz="2000" dirty="0">
                <a:latin typeface="Times New Roman"/>
                <a:cs typeface="Times New Roman"/>
              </a:rPr>
              <a:t> </a:t>
            </a:r>
            <a:r>
              <a:rPr lang="en-US" sz="2000" dirty="0" smtClean="0">
                <a:latin typeface="Times New Roman"/>
                <a:cs typeface="Times New Roman"/>
              </a:rPr>
              <a:t>         in the same functional system and between-system co-activations</a:t>
            </a:r>
            <a:endParaRPr lang="en-US" sz="2000" dirty="0">
              <a:latin typeface="Times New Roman"/>
              <a:cs typeface="Times New Roman"/>
            </a:endParaRPr>
          </a:p>
        </p:txBody>
      </p:sp>
    </p:spTree>
    <p:extLst>
      <p:ext uri="{BB962C8B-B14F-4D97-AF65-F5344CB8AC3E}">
        <p14:creationId xmlns:p14="http://schemas.microsoft.com/office/powerpoint/2010/main" val="321914584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2D63610F-9EF5-AE4E-AB20-3E35A3A691A4}" type="slidenum">
              <a:rPr lang="en-US" sz="1000"/>
              <a:pPr/>
              <a:t>34</a:t>
            </a:fld>
            <a:endParaRPr lang="en-US" sz="1000"/>
          </a:p>
        </p:txBody>
      </p:sp>
      <p:grpSp>
        <p:nvGrpSpPr>
          <p:cNvPr id="59396" name="Group 7"/>
          <p:cNvGrpSpPr>
            <a:grpSpLocks/>
          </p:cNvGrpSpPr>
          <p:nvPr/>
        </p:nvGrpSpPr>
        <p:grpSpPr bwMode="auto">
          <a:xfrm>
            <a:off x="990600" y="1752600"/>
            <a:ext cx="1981200" cy="1873661"/>
            <a:chOff x="914400" y="1620982"/>
            <a:chExt cx="3924682" cy="3622221"/>
          </a:xfrm>
        </p:grpSpPr>
        <p:pic>
          <p:nvPicPr>
            <p:cNvPr id="5939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620982"/>
              <a:ext cx="2804202" cy="301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0" name="TextBox 6"/>
            <p:cNvSpPr txBox="1">
              <a:spLocks noChangeArrowheads="1"/>
            </p:cNvSpPr>
            <p:nvPr/>
          </p:nvSpPr>
          <p:spPr bwMode="auto">
            <a:xfrm>
              <a:off x="1142999" y="4648199"/>
              <a:ext cx="3696083" cy="595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400" dirty="0" err="1"/>
                <a:t>Phebe</a:t>
              </a:r>
              <a:r>
                <a:rPr lang="en-US" sz="1400" dirty="0"/>
                <a:t> B. </a:t>
              </a:r>
              <a:r>
                <a:rPr lang="en-US" sz="1400" dirty="0" err="1" smtClean="0"/>
                <a:t>Kemmer</a:t>
              </a:r>
              <a:endParaRPr lang="en-US" sz="1400" dirty="0"/>
            </a:p>
          </p:txBody>
        </p:sp>
      </p:grpSp>
      <p:sp>
        <p:nvSpPr>
          <p:cNvPr id="59397" name="Title 1"/>
          <p:cNvSpPr txBox="1">
            <a:spLocks/>
          </p:cNvSpPr>
          <p:nvPr/>
        </p:nvSpPr>
        <p:spPr bwMode="auto">
          <a:xfrm>
            <a:off x="152400" y="152400"/>
            <a:ext cx="5105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800" b="1" dirty="0">
                <a:solidFill>
                  <a:schemeClr val="tx2"/>
                </a:solidFill>
              </a:rPr>
              <a:t>Acknowledgements</a:t>
            </a:r>
          </a:p>
        </p:txBody>
      </p:sp>
      <p:sp>
        <p:nvSpPr>
          <p:cNvPr id="59398" name="Title 1"/>
          <p:cNvSpPr txBox="1">
            <a:spLocks/>
          </p:cNvSpPr>
          <p:nvPr/>
        </p:nvSpPr>
        <p:spPr bwMode="auto">
          <a:xfrm>
            <a:off x="457200" y="4419600"/>
            <a:ext cx="693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200" b="1" dirty="0">
                <a:solidFill>
                  <a:schemeClr val="tx2"/>
                </a:solidFill>
              </a:rPr>
              <a:t>Grants:</a:t>
            </a:r>
          </a:p>
          <a:p>
            <a:r>
              <a:rPr lang="en-US" sz="2000" dirty="0"/>
              <a:t>NIMH (2R01MH079448-04A1 and 1R01MH105561-01). </a:t>
            </a:r>
            <a:endParaRPr lang="en-US" sz="2200" b="1" dirty="0">
              <a:solidFill>
                <a:schemeClr val="tx2"/>
              </a:solidFill>
            </a:endParaRPr>
          </a:p>
        </p:txBody>
      </p:sp>
      <p:pic>
        <p:nvPicPr>
          <p:cNvPr id="4" name="Picture 3"/>
          <p:cNvPicPr>
            <a:picLocks noChangeAspect="1"/>
          </p:cNvPicPr>
          <p:nvPr/>
        </p:nvPicPr>
        <p:blipFill>
          <a:blip r:embed="rId3"/>
          <a:stretch>
            <a:fillRect/>
          </a:stretch>
        </p:blipFill>
        <p:spPr>
          <a:xfrm>
            <a:off x="2971800" y="1752600"/>
            <a:ext cx="1600200" cy="1600200"/>
          </a:xfrm>
          <a:prstGeom prst="rect">
            <a:avLst/>
          </a:prstGeom>
        </p:spPr>
      </p:pic>
      <p:sp>
        <p:nvSpPr>
          <p:cNvPr id="5" name="TextBox 4"/>
          <p:cNvSpPr txBox="1"/>
          <p:nvPr/>
        </p:nvSpPr>
        <p:spPr>
          <a:xfrm>
            <a:off x="3048000" y="3352800"/>
            <a:ext cx="1600200" cy="307777"/>
          </a:xfrm>
          <a:prstGeom prst="rect">
            <a:avLst/>
          </a:prstGeom>
          <a:noFill/>
        </p:spPr>
        <p:txBody>
          <a:bodyPr wrap="square" rtlCol="0">
            <a:spAutoFit/>
          </a:bodyPr>
          <a:lstStyle/>
          <a:p>
            <a:r>
              <a:rPr lang="en-US" sz="1400" dirty="0" err="1" smtClean="0"/>
              <a:t>Yikai</a:t>
            </a:r>
            <a:r>
              <a:rPr lang="en-US" sz="1400" dirty="0" smtClean="0"/>
              <a:t> Wang</a:t>
            </a:r>
            <a:endParaRPr lang="en-US" sz="1400" dirty="0"/>
          </a:p>
        </p:txBody>
      </p:sp>
      <p:sp>
        <p:nvSpPr>
          <p:cNvPr id="12" name="Title 1"/>
          <p:cNvSpPr txBox="1">
            <a:spLocks/>
          </p:cNvSpPr>
          <p:nvPr/>
        </p:nvSpPr>
        <p:spPr bwMode="auto">
          <a:xfrm>
            <a:off x="381000" y="1143000"/>
            <a:ext cx="693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2000" dirty="0" smtClean="0"/>
              <a:t>CBIS students: </a:t>
            </a:r>
            <a:endParaRPr lang="en-US" sz="2200" b="1" dirty="0">
              <a:solidFill>
                <a:schemeClr val="tx2"/>
              </a:solidFill>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7620000" y="1676400"/>
            <a:ext cx="1524000" cy="2514600"/>
          </a:xfrm>
          <a:prstGeom prst="roundRect">
            <a:avLst/>
          </a:prstGeom>
          <a:ln>
            <a:solidFill>
              <a:schemeClr val="accent1">
                <a:shade val="95000"/>
                <a:satMod val="105000"/>
                <a:alpha val="32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58370"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9154008E-9F5D-0B43-9A9F-5CB04D355252}" type="slidenum">
              <a:rPr lang="en-US" sz="1000"/>
              <a:pPr/>
              <a:t>35</a:t>
            </a:fld>
            <a:endParaRPr lang="en-US" sz="1000"/>
          </a:p>
        </p:txBody>
      </p:sp>
      <p:grpSp>
        <p:nvGrpSpPr>
          <p:cNvPr id="58371" name="Group 8"/>
          <p:cNvGrpSpPr>
            <a:grpSpLocks/>
          </p:cNvGrpSpPr>
          <p:nvPr/>
        </p:nvGrpSpPr>
        <p:grpSpPr bwMode="auto">
          <a:xfrm>
            <a:off x="1905000" y="1295400"/>
            <a:ext cx="5638800" cy="4572000"/>
            <a:chOff x="1802042" y="235199"/>
            <a:chExt cx="7236291" cy="6017952"/>
          </a:xfrm>
        </p:grpSpPr>
        <p:pic>
          <p:nvPicPr>
            <p:cNvPr id="58377" name="Picture 9" descr="hist_SC_valu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2320" y="3451141"/>
              <a:ext cx="3736013" cy="280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8" name="Picture 10" descr="hist_full_corr_valu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02042" y="235199"/>
              <a:ext cx="3735448" cy="280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9" name="Picture 11" descr="hist_SC_valu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02320" y="235199"/>
              <a:ext cx="3736013" cy="280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80" name="Picture 12" descr="hist_partial_corr_valu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02042" y="3451141"/>
              <a:ext cx="3736013" cy="280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3965595" y="2494021"/>
              <a:ext cx="393189" cy="296718"/>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38100" cmpd="sng">
                  <a:solidFill>
                    <a:schemeClr val="tx1"/>
                  </a:solidFill>
                </a:ln>
              </a:endParaRPr>
            </a:p>
          </p:txBody>
        </p:sp>
        <p:sp>
          <p:nvSpPr>
            <p:cNvPr id="15" name="Oval 14"/>
            <p:cNvSpPr/>
            <p:nvPr/>
          </p:nvSpPr>
          <p:spPr>
            <a:xfrm>
              <a:off x="2818627" y="2496110"/>
              <a:ext cx="391151" cy="298809"/>
            </a:xfrm>
            <a:prstGeom prst="ellipse">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38100" cmpd="sng">
                  <a:solidFill>
                    <a:schemeClr val="tx1"/>
                  </a:solidFill>
                </a:ln>
                <a:solidFill>
                  <a:srgbClr val="0000FF"/>
                </a:solidFill>
              </a:endParaRPr>
            </a:p>
          </p:txBody>
        </p:sp>
        <p:sp>
          <p:nvSpPr>
            <p:cNvPr id="16" name="Oval 15"/>
            <p:cNvSpPr/>
            <p:nvPr/>
          </p:nvSpPr>
          <p:spPr>
            <a:xfrm>
              <a:off x="8288627" y="2500289"/>
              <a:ext cx="393189" cy="296718"/>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38100" cmpd="sng">
                  <a:solidFill>
                    <a:schemeClr val="tx1"/>
                  </a:solidFill>
                </a:ln>
              </a:endParaRPr>
            </a:p>
          </p:txBody>
        </p:sp>
        <p:sp>
          <p:nvSpPr>
            <p:cNvPr id="17" name="Oval 16"/>
            <p:cNvSpPr/>
            <p:nvPr/>
          </p:nvSpPr>
          <p:spPr>
            <a:xfrm>
              <a:off x="5776706" y="2504468"/>
              <a:ext cx="391151" cy="296718"/>
            </a:xfrm>
            <a:prstGeom prst="ellipse">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38100" cmpd="sng">
                  <a:solidFill>
                    <a:schemeClr val="tx1"/>
                  </a:solidFill>
                </a:ln>
                <a:solidFill>
                  <a:srgbClr val="0000FF"/>
                </a:solidFill>
              </a:endParaRPr>
            </a:p>
          </p:txBody>
        </p:sp>
        <p:sp>
          <p:nvSpPr>
            <p:cNvPr id="18" name="Oval 17"/>
            <p:cNvSpPr/>
            <p:nvPr/>
          </p:nvSpPr>
          <p:spPr>
            <a:xfrm>
              <a:off x="8351782" y="5734938"/>
              <a:ext cx="391151" cy="296718"/>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38100" cmpd="sng">
                  <a:solidFill>
                    <a:schemeClr val="tx1"/>
                  </a:solidFill>
                </a:ln>
              </a:endParaRPr>
            </a:p>
          </p:txBody>
        </p:sp>
        <p:sp>
          <p:nvSpPr>
            <p:cNvPr id="19" name="Oval 18"/>
            <p:cNvSpPr/>
            <p:nvPr/>
          </p:nvSpPr>
          <p:spPr>
            <a:xfrm>
              <a:off x="5727812" y="5714043"/>
              <a:ext cx="393187" cy="296718"/>
            </a:xfrm>
            <a:prstGeom prst="ellipse">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38100" cmpd="sng">
                  <a:solidFill>
                    <a:schemeClr val="tx1"/>
                  </a:solidFill>
                </a:ln>
                <a:solidFill>
                  <a:srgbClr val="0000FF"/>
                </a:solidFill>
              </a:endParaRPr>
            </a:p>
          </p:txBody>
        </p:sp>
        <p:sp>
          <p:nvSpPr>
            <p:cNvPr id="20" name="Oval 19"/>
            <p:cNvSpPr/>
            <p:nvPr/>
          </p:nvSpPr>
          <p:spPr>
            <a:xfrm>
              <a:off x="3922814" y="5714043"/>
              <a:ext cx="391151" cy="296718"/>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38100" cmpd="sng">
                  <a:solidFill>
                    <a:schemeClr val="tx1"/>
                  </a:solidFill>
                </a:ln>
              </a:endParaRPr>
            </a:p>
          </p:txBody>
        </p:sp>
        <p:sp>
          <p:nvSpPr>
            <p:cNvPr id="21" name="Oval 20"/>
            <p:cNvSpPr/>
            <p:nvPr/>
          </p:nvSpPr>
          <p:spPr>
            <a:xfrm>
              <a:off x="2806404" y="5716133"/>
              <a:ext cx="391151" cy="298807"/>
            </a:xfrm>
            <a:prstGeom prst="ellipse">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38100" cmpd="sng">
                  <a:solidFill>
                    <a:schemeClr val="tx1"/>
                  </a:solidFill>
                </a:ln>
                <a:solidFill>
                  <a:srgbClr val="0000FF"/>
                </a:solidFill>
              </a:endParaRPr>
            </a:p>
          </p:txBody>
        </p:sp>
        <p:cxnSp>
          <p:nvCxnSpPr>
            <p:cNvPr id="22" name="Straight Connector 21"/>
            <p:cNvCxnSpPr/>
            <p:nvPr/>
          </p:nvCxnSpPr>
          <p:spPr>
            <a:xfrm>
              <a:off x="1958910" y="3183578"/>
              <a:ext cx="7079423" cy="31343"/>
            </a:xfrm>
            <a:prstGeom prst="line">
              <a:avLst/>
            </a:prstGeom>
          </p:spPr>
          <p:style>
            <a:lnRef idx="2">
              <a:schemeClr val="accent1"/>
            </a:lnRef>
            <a:fillRef idx="0">
              <a:schemeClr val="accent1"/>
            </a:fillRef>
            <a:effectRef idx="1">
              <a:schemeClr val="accent1"/>
            </a:effectRef>
            <a:fontRef idx="minor">
              <a:schemeClr val="tx1"/>
            </a:fontRef>
          </p:style>
        </p:cxnSp>
      </p:grpSp>
      <p:sp>
        <p:nvSpPr>
          <p:cNvPr id="58372" name="TextBox 22"/>
          <p:cNvSpPr txBox="1">
            <a:spLocks noChangeArrowheads="1"/>
          </p:cNvSpPr>
          <p:nvPr/>
        </p:nvSpPr>
        <p:spPr bwMode="auto">
          <a:xfrm>
            <a:off x="152400" y="1828800"/>
            <a:ext cx="1752600" cy="584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Marginal FC (full corr) and SC</a:t>
            </a:r>
          </a:p>
        </p:txBody>
      </p:sp>
      <p:sp>
        <p:nvSpPr>
          <p:cNvPr id="58373" name="TextBox 23"/>
          <p:cNvSpPr txBox="1">
            <a:spLocks noChangeArrowheads="1"/>
          </p:cNvSpPr>
          <p:nvPr/>
        </p:nvSpPr>
        <p:spPr bwMode="auto">
          <a:xfrm>
            <a:off x="228600" y="4419600"/>
            <a:ext cx="1752600" cy="5842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t>Direct FC (Partial corr) and SC</a:t>
            </a:r>
          </a:p>
        </p:txBody>
      </p:sp>
      <p:sp>
        <p:nvSpPr>
          <p:cNvPr id="58374" name="TextBox 24"/>
          <p:cNvSpPr txBox="1">
            <a:spLocks noChangeArrowheads="1"/>
          </p:cNvSpPr>
          <p:nvPr/>
        </p:nvSpPr>
        <p:spPr bwMode="auto">
          <a:xfrm>
            <a:off x="7772400" y="1905000"/>
            <a:ext cx="16002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600">
                <a:solidFill>
                  <a:srgbClr val="FF0000"/>
                </a:solidFill>
              </a:rPr>
              <a:t>     : </a:t>
            </a:r>
            <a:r>
              <a:rPr lang="en-US" sz="1600"/>
              <a:t>Positive FC and SC association</a:t>
            </a:r>
          </a:p>
          <a:p>
            <a:r>
              <a:rPr lang="en-US" sz="1600"/>
              <a:t>edges</a:t>
            </a:r>
          </a:p>
          <a:p>
            <a:endParaRPr lang="en-US" sz="1600"/>
          </a:p>
          <a:p>
            <a:r>
              <a:rPr lang="en-US" sz="1600"/>
              <a:t>     : Negative FC and SC association</a:t>
            </a:r>
          </a:p>
          <a:p>
            <a:r>
              <a:rPr lang="en-US" sz="1600"/>
              <a:t>edges</a:t>
            </a:r>
          </a:p>
        </p:txBody>
      </p:sp>
      <p:sp>
        <p:nvSpPr>
          <p:cNvPr id="26" name="Oval 25"/>
          <p:cNvSpPr/>
          <p:nvPr/>
        </p:nvSpPr>
        <p:spPr>
          <a:xfrm>
            <a:off x="7772400" y="1981200"/>
            <a:ext cx="304800" cy="227013"/>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38100" cmpd="sng">
                <a:solidFill>
                  <a:schemeClr val="tx1"/>
                </a:solidFill>
              </a:ln>
            </a:endParaRPr>
          </a:p>
        </p:txBody>
      </p:sp>
      <p:sp>
        <p:nvSpPr>
          <p:cNvPr id="27" name="Oval 26"/>
          <p:cNvSpPr/>
          <p:nvPr/>
        </p:nvSpPr>
        <p:spPr>
          <a:xfrm>
            <a:off x="7772400" y="3200400"/>
            <a:ext cx="304800" cy="227013"/>
          </a:xfrm>
          <a:prstGeom prst="ellipse">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n w="38100" cmpd="sng">
                <a:solidFill>
                  <a:schemeClr val="tx1"/>
                </a:solidFill>
              </a:ln>
              <a:solidFill>
                <a:srgbClr val="0000FF"/>
              </a:solidFill>
            </a:endParaRPr>
          </a:p>
        </p:txBody>
      </p:sp>
    </p:spTree>
    <p:extLst>
      <p:ext uri="{BB962C8B-B14F-4D97-AF65-F5344CB8AC3E}">
        <p14:creationId xmlns:p14="http://schemas.microsoft.com/office/powerpoint/2010/main" val="58691108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endParaRPr lang="en-US">
              <a:latin typeface="Arial" charset="0"/>
              <a:ea typeface="MS PGothic" charset="0"/>
            </a:endParaRPr>
          </a:p>
        </p:txBody>
      </p:sp>
      <p:sp>
        <p:nvSpPr>
          <p:cNvPr id="23554"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42FC17F3-3784-F343-9835-B29165318DF4}" type="slidenum">
              <a:rPr lang="en-US" sz="1000"/>
              <a:pPr/>
              <a:t>4</a:t>
            </a:fld>
            <a:endParaRPr lang="en-US" sz="1000"/>
          </a:p>
        </p:txBody>
      </p:sp>
      <p:sp>
        <p:nvSpPr>
          <p:cNvPr id="7" name="Rectangle 6"/>
          <p:cNvSpPr/>
          <p:nvPr/>
        </p:nvSpPr>
        <p:spPr>
          <a:xfrm>
            <a:off x="457200" y="1981200"/>
            <a:ext cx="8382000" cy="2124075"/>
          </a:xfrm>
          <a:prstGeom prst="rect">
            <a:avLst/>
          </a:prstGeom>
        </p:spPr>
        <p:txBody>
          <a:bodyPr>
            <a:spAutoFit/>
          </a:bodyPr>
          <a:lstStyle/>
          <a:p>
            <a:pPr>
              <a:spcBef>
                <a:spcPts val="0"/>
              </a:spcBef>
              <a:defRPr/>
            </a:pPr>
            <a:r>
              <a:rPr lang="en-US" sz="2800" b="1" dirty="0"/>
              <a:t>             Brain Functional Connectivity</a:t>
            </a:r>
          </a:p>
          <a:p>
            <a:pPr>
              <a:spcBef>
                <a:spcPts val="0"/>
              </a:spcBef>
              <a:defRPr/>
            </a:pPr>
            <a:endParaRPr lang="en-US" sz="2800" b="1" dirty="0"/>
          </a:p>
          <a:p>
            <a:pPr marL="457200" indent="-457200">
              <a:spcBef>
                <a:spcPts val="0"/>
              </a:spcBef>
              <a:buFont typeface="Arial"/>
              <a:buChar char="•"/>
              <a:defRPr/>
            </a:pPr>
            <a:r>
              <a:rPr lang="en-US" sz="2400" dirty="0"/>
              <a:t>Marginal connectivity vs. Direct connectivity</a:t>
            </a:r>
          </a:p>
          <a:p>
            <a:pPr marL="457200" indent="-457200">
              <a:spcBef>
                <a:spcPts val="0"/>
              </a:spcBef>
              <a:buFont typeface="Arial"/>
              <a:buChar char="•"/>
              <a:defRPr/>
            </a:pPr>
            <a:r>
              <a:rPr lang="en-US" sz="2400" dirty="0"/>
              <a:t>Effects of sparse regularization on estimated connectivity</a:t>
            </a:r>
          </a:p>
          <a:p>
            <a:pPr marL="457200" indent="-457200">
              <a:spcBef>
                <a:spcPts val="0"/>
              </a:spcBef>
              <a:buFont typeface="Arial"/>
              <a:buChar char="•"/>
              <a:defRPr/>
            </a:pPr>
            <a:endParaRPr lang="en-US" sz="2800" b="1" dirty="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p:txBody>
          <a:bodyPr/>
          <a:lstStyle/>
          <a:p>
            <a:r>
              <a:rPr lang="en-US" sz="3200">
                <a:latin typeface="Arial" charset="0"/>
                <a:ea typeface="MS PGothic" charset="0"/>
              </a:rPr>
              <a:t>Network construction</a:t>
            </a:r>
          </a:p>
        </p:txBody>
      </p:sp>
      <p:sp>
        <p:nvSpPr>
          <p:cNvPr id="2457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93B2C34-EF6F-1B42-9465-12389C71D333}" type="slidenum">
              <a:rPr lang="en-US" sz="1000"/>
              <a:pPr/>
              <a:t>5</a:t>
            </a:fld>
            <a:endParaRPr lang="en-US" sz="1000"/>
          </a:p>
        </p:txBody>
      </p:sp>
      <p:pic>
        <p:nvPicPr>
          <p:cNvPr id="2457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371600"/>
            <a:ext cx="50292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04800" y="3962400"/>
            <a:ext cx="8458200" cy="3693319"/>
          </a:xfrm>
          <a:prstGeom prst="rect">
            <a:avLst/>
          </a:prstGeom>
        </p:spPr>
        <p:txBody>
          <a:bodyPr>
            <a:spAutoFit/>
          </a:bodyPr>
          <a:lstStyle/>
          <a:p>
            <a:pPr marL="285750" indent="-285750">
              <a:buFont typeface="Arial"/>
              <a:buChar char="•"/>
              <a:defRPr/>
            </a:pPr>
            <a:r>
              <a:rPr lang="en-US" dirty="0">
                <a:latin typeface="+mj-lt"/>
                <a:cs typeface="Times New Roman"/>
              </a:rPr>
              <a:t>Brain Network Representation:  M×M matrix ( M: number of nodes</a:t>
            </a:r>
            <a:r>
              <a:rPr lang="en-US" dirty="0" smtClean="0">
                <a:latin typeface="+mj-lt"/>
                <a:cs typeface="Times New Roman"/>
              </a:rPr>
              <a:t>).  </a:t>
            </a:r>
          </a:p>
          <a:p>
            <a:pPr>
              <a:defRPr/>
            </a:pPr>
            <a:r>
              <a:rPr lang="en-US" dirty="0">
                <a:latin typeface="+mj-lt"/>
                <a:cs typeface="Times New Roman"/>
              </a:rPr>
              <a:t> </a:t>
            </a:r>
            <a:r>
              <a:rPr lang="en-US" dirty="0" smtClean="0">
                <a:latin typeface="+mj-lt"/>
                <a:cs typeface="Times New Roman"/>
              </a:rPr>
              <a:t>       </a:t>
            </a:r>
            <a:r>
              <a:rPr lang="en-US" dirty="0" err="1" smtClean="0">
                <a:latin typeface="+mj-lt"/>
                <a:cs typeface="Times New Roman"/>
              </a:rPr>
              <a:t>Σ</a:t>
            </a:r>
            <a:r>
              <a:rPr lang="en-US" dirty="0" smtClean="0">
                <a:latin typeface="+mj-lt"/>
                <a:cs typeface="Times New Roman"/>
              </a:rPr>
              <a:t>:  covariance matrix for marginal connectivity </a:t>
            </a:r>
          </a:p>
          <a:p>
            <a:pPr>
              <a:defRPr/>
            </a:pPr>
            <a:r>
              <a:rPr lang="en-US" dirty="0">
                <a:latin typeface="+mj-lt"/>
                <a:cs typeface="Times New Roman"/>
              </a:rPr>
              <a:t> </a:t>
            </a:r>
            <a:r>
              <a:rPr lang="en-US" dirty="0" smtClean="0">
                <a:latin typeface="+mj-lt"/>
                <a:cs typeface="Times New Roman"/>
              </a:rPr>
              <a:t>       </a:t>
            </a:r>
            <a:r>
              <a:rPr lang="en-US" dirty="0" err="1" smtClean="0">
                <a:latin typeface="+mj-lt"/>
                <a:cs typeface="Times New Roman"/>
              </a:rPr>
              <a:t>Ω</a:t>
            </a:r>
            <a:r>
              <a:rPr lang="en-US" dirty="0" smtClean="0">
                <a:latin typeface="+mj-lt"/>
                <a:cs typeface="Times New Roman"/>
              </a:rPr>
              <a:t>:  precision matrix for direct connectivity</a:t>
            </a:r>
            <a:endParaRPr lang="en-US" dirty="0">
              <a:latin typeface="+mj-lt"/>
              <a:cs typeface="Times New Roman"/>
            </a:endParaRPr>
          </a:p>
          <a:p>
            <a:pPr>
              <a:defRPr/>
            </a:pPr>
            <a:endParaRPr lang="en-US" dirty="0">
              <a:latin typeface="+mj-lt"/>
              <a:cs typeface="Times New Roman"/>
            </a:endParaRPr>
          </a:p>
          <a:p>
            <a:pPr marL="285750" indent="-285750">
              <a:buFont typeface="Arial"/>
              <a:buChar char="•"/>
              <a:defRPr/>
            </a:pPr>
            <a:r>
              <a:rPr lang="en-US" dirty="0">
                <a:latin typeface="+mj-lt"/>
                <a:cs typeface="Times New Roman"/>
              </a:rPr>
              <a:t>Steps in brain network construction:</a:t>
            </a:r>
          </a:p>
          <a:p>
            <a:pPr marL="742950" lvl="1" indent="-285750">
              <a:buFont typeface="Lucida Grande"/>
              <a:buChar char="-"/>
              <a:defRPr/>
            </a:pPr>
            <a:r>
              <a:rPr lang="en-US" dirty="0">
                <a:latin typeface="+mj-lt"/>
                <a:cs typeface="Times New Roman"/>
              </a:rPr>
              <a:t>  Defining nodes (brain </a:t>
            </a:r>
            <a:r>
              <a:rPr lang="en-US" dirty="0" err="1">
                <a:latin typeface="+mj-lt"/>
                <a:cs typeface="Times New Roman"/>
              </a:rPr>
              <a:t>parcellations</a:t>
            </a:r>
            <a:r>
              <a:rPr lang="en-US" dirty="0">
                <a:latin typeface="+mj-lt"/>
                <a:cs typeface="Times New Roman"/>
              </a:rPr>
              <a:t>)</a:t>
            </a:r>
          </a:p>
          <a:p>
            <a:pPr marL="742950" lvl="1" indent="-285750">
              <a:buFont typeface="Lucida Grande"/>
              <a:buChar char="-"/>
              <a:defRPr/>
            </a:pPr>
            <a:r>
              <a:rPr lang="en-US" dirty="0">
                <a:latin typeface="+mj-lt"/>
                <a:cs typeface="Times New Roman"/>
              </a:rPr>
              <a:t>  Network Estimation:  marginal connectivity network vs. direct connectivity network </a:t>
            </a:r>
          </a:p>
          <a:p>
            <a:pPr marL="742950" lvl="1" indent="-285750">
              <a:buFont typeface="Lucida Grande"/>
              <a:buChar char="-"/>
              <a:defRPr/>
            </a:pPr>
            <a:r>
              <a:rPr lang="en-US" dirty="0">
                <a:latin typeface="+mj-lt"/>
                <a:cs typeface="Times New Roman"/>
              </a:rPr>
              <a:t>  </a:t>
            </a:r>
            <a:r>
              <a:rPr lang="en-US" dirty="0" err="1">
                <a:latin typeface="+mj-lt"/>
                <a:cs typeface="Times New Roman"/>
              </a:rPr>
              <a:t>Thresholding</a:t>
            </a:r>
            <a:endParaRPr lang="en-US" dirty="0">
              <a:latin typeface="+mj-lt"/>
              <a:cs typeface="Times New Roman"/>
            </a:endParaRPr>
          </a:p>
          <a:p>
            <a:pPr>
              <a:defRPr/>
            </a:pPr>
            <a:r>
              <a:rPr lang="en-US" dirty="0">
                <a:latin typeface="+mj-lt"/>
                <a:cs typeface="Times New Roman"/>
              </a:rPr>
              <a:t>  </a:t>
            </a:r>
          </a:p>
          <a:p>
            <a:pPr>
              <a:defRPr/>
            </a:pPr>
            <a:endParaRPr lang="en-US" dirty="0">
              <a:latin typeface="+mj-lt"/>
              <a:cs typeface="Times New Roman"/>
            </a:endParaRPr>
          </a:p>
          <a:p>
            <a:pPr>
              <a:defRPr/>
            </a:pPr>
            <a:endParaRPr lang="en-US" dirty="0">
              <a:latin typeface="+mj-lt"/>
              <a:cs typeface="Times New Roman"/>
            </a:endParaRPr>
          </a:p>
          <a:p>
            <a:pPr>
              <a:defRPr/>
            </a:pPr>
            <a:endParaRPr lang="en-US" dirty="0">
              <a:latin typeface="+mj-lt"/>
              <a:cs typeface="Times New Roman"/>
            </a:endParaRPr>
          </a:p>
        </p:txBody>
      </p:sp>
      <p:sp>
        <p:nvSpPr>
          <p:cNvPr id="24581" name="Rectangle 13"/>
          <p:cNvSpPr>
            <a:spLocks noChangeArrowheads="1"/>
          </p:cNvSpPr>
          <p:nvPr/>
        </p:nvSpPr>
        <p:spPr bwMode="auto">
          <a:xfrm>
            <a:off x="381000" y="1066800"/>
            <a:ext cx="8305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500"/>
              <a:t>Schematic for generating brain networks from fMRI time series data.</a:t>
            </a:r>
            <a:r>
              <a:rPr lang="en-US" sz="1500">
                <a:latin typeface="Times New Roman" charset="0"/>
                <a:cs typeface="Times New Roman" charset="0"/>
              </a:rPr>
              <a:t> (Simpson et al., 2013)</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r>
              <a:rPr lang="en-US">
                <a:latin typeface="Arial" charset="0"/>
                <a:ea typeface="MS PGothic" charset="0"/>
              </a:rPr>
              <a:t>Node Definition</a:t>
            </a:r>
          </a:p>
        </p:txBody>
      </p:sp>
      <p:sp>
        <p:nvSpPr>
          <p:cNvPr id="2662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6EBA00D2-6D91-ED4C-B966-6D6BC2F6BB17}" type="slidenum">
              <a:rPr lang="en-US" sz="1000"/>
              <a:pPr/>
              <a:t>6</a:t>
            </a:fld>
            <a:endParaRPr lang="en-US" sz="1000"/>
          </a:p>
        </p:txBody>
      </p:sp>
      <p:sp>
        <p:nvSpPr>
          <p:cNvPr id="26627" name="TextBox 11"/>
          <p:cNvSpPr txBox="1">
            <a:spLocks noChangeArrowheads="1"/>
          </p:cNvSpPr>
          <p:nvPr/>
        </p:nvSpPr>
        <p:spPr bwMode="auto">
          <a:xfrm>
            <a:off x="631825" y="1679575"/>
            <a:ext cx="6096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buFontTx/>
              <a:buChar char="•"/>
            </a:pPr>
            <a:r>
              <a:rPr lang="en-US" sz="1400"/>
              <a:t>computationally challenging    </a:t>
            </a:r>
          </a:p>
          <a:p>
            <a:pPr>
              <a:buFontTx/>
              <a:buChar char="•"/>
            </a:pPr>
            <a:r>
              <a:rPr lang="en-US" sz="1400"/>
              <a:t>the network tends to be very noisy:  high noise level in voxel signals  </a:t>
            </a:r>
          </a:p>
          <a:p>
            <a:pPr>
              <a:buFontTx/>
              <a:buChar char="•"/>
            </a:pPr>
            <a:r>
              <a:rPr lang="en-US" sz="1400"/>
              <a:t>The network tends to have high between-subject variability</a:t>
            </a:r>
          </a:p>
          <a:p>
            <a:endParaRPr lang="en-US" sz="1800"/>
          </a:p>
        </p:txBody>
      </p:sp>
      <p:sp>
        <p:nvSpPr>
          <p:cNvPr id="26628" name="Rectangle 13"/>
          <p:cNvSpPr>
            <a:spLocks noChangeArrowheads="1"/>
          </p:cNvSpPr>
          <p:nvPr/>
        </p:nvSpPr>
        <p:spPr bwMode="auto">
          <a:xfrm>
            <a:off x="469900" y="5392738"/>
            <a:ext cx="5486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Tx/>
              <a:buChar char="•"/>
            </a:pPr>
            <a:r>
              <a:rPr lang="en-US" sz="1400"/>
              <a:t>can cause a loss in spatial resolutions in connectivity analysis</a:t>
            </a:r>
          </a:p>
          <a:p>
            <a:pPr marL="285750" indent="-285750">
              <a:buFontTx/>
              <a:buChar char="•"/>
            </a:pPr>
            <a:r>
              <a:rPr lang="en-US" sz="1400"/>
              <a:t>high variability in temporal dynamics within the same region</a:t>
            </a:r>
          </a:p>
        </p:txBody>
      </p:sp>
      <p:grpSp>
        <p:nvGrpSpPr>
          <p:cNvPr id="26629" name="Group 19"/>
          <p:cNvGrpSpPr>
            <a:grpSpLocks/>
          </p:cNvGrpSpPr>
          <p:nvPr/>
        </p:nvGrpSpPr>
        <p:grpSpPr bwMode="auto">
          <a:xfrm>
            <a:off x="1646238" y="1128713"/>
            <a:ext cx="5257800" cy="646112"/>
            <a:chOff x="1219200" y="3429000"/>
            <a:chExt cx="5257800" cy="646331"/>
          </a:xfrm>
        </p:grpSpPr>
        <p:sp>
          <p:nvSpPr>
            <p:cNvPr id="9" name="Rectangle 8"/>
            <p:cNvSpPr/>
            <p:nvPr/>
          </p:nvSpPr>
          <p:spPr>
            <a:xfrm>
              <a:off x="1219200" y="3429000"/>
              <a:ext cx="2971800" cy="381129"/>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sp>
          <p:nvSpPr>
            <p:cNvPr id="26646" name="TextBox 18"/>
            <p:cNvSpPr txBox="1">
              <a:spLocks noChangeArrowheads="1"/>
            </p:cNvSpPr>
            <p:nvPr/>
          </p:nvSpPr>
          <p:spPr bwMode="auto">
            <a:xfrm>
              <a:off x="1336304" y="3429000"/>
              <a:ext cx="514069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Nodes: individual voxels</a:t>
              </a:r>
            </a:p>
            <a:p>
              <a:endParaRPr lang="en-US" sz="1800"/>
            </a:p>
          </p:txBody>
        </p:sp>
      </p:grpSp>
      <p:grpSp>
        <p:nvGrpSpPr>
          <p:cNvPr id="26630" name="Group 24"/>
          <p:cNvGrpSpPr>
            <a:grpSpLocks/>
          </p:cNvGrpSpPr>
          <p:nvPr/>
        </p:nvGrpSpPr>
        <p:grpSpPr bwMode="auto">
          <a:xfrm>
            <a:off x="228600" y="4878388"/>
            <a:ext cx="6324600" cy="385762"/>
            <a:chOff x="1066798" y="4022019"/>
            <a:chExt cx="6324602" cy="384653"/>
          </a:xfrm>
        </p:grpSpPr>
        <p:sp>
          <p:nvSpPr>
            <p:cNvPr id="26643" name="TextBox 22"/>
            <p:cNvSpPr txBox="1">
              <a:spLocks noChangeArrowheads="1"/>
            </p:cNvSpPr>
            <p:nvPr/>
          </p:nvSpPr>
          <p:spPr bwMode="auto">
            <a:xfrm>
              <a:off x="1066800" y="4037340"/>
              <a:ext cx="632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Nodes: a coarse parcellation of the brain into large regions</a:t>
              </a:r>
            </a:p>
          </p:txBody>
        </p:sp>
        <p:sp>
          <p:nvSpPr>
            <p:cNvPr id="24" name="Rectangle 23"/>
            <p:cNvSpPr/>
            <p:nvPr/>
          </p:nvSpPr>
          <p:spPr>
            <a:xfrm>
              <a:off x="1066798" y="4022019"/>
              <a:ext cx="6172202" cy="381487"/>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grpSp>
      <p:sp>
        <p:nvSpPr>
          <p:cNvPr id="26" name="Up-Down Arrow 25"/>
          <p:cNvSpPr/>
          <p:nvPr/>
        </p:nvSpPr>
        <p:spPr>
          <a:xfrm>
            <a:off x="3109913" y="2749550"/>
            <a:ext cx="90487" cy="1731963"/>
          </a:xfrm>
          <a:prstGeom prst="up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sp>
        <p:nvSpPr>
          <p:cNvPr id="27" name="Rounded Rectangle 26"/>
          <p:cNvSpPr/>
          <p:nvPr/>
        </p:nvSpPr>
        <p:spPr>
          <a:xfrm>
            <a:off x="76200" y="989013"/>
            <a:ext cx="6342063" cy="1744662"/>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sp>
        <p:nvSpPr>
          <p:cNvPr id="28" name="Rounded Rectangle 27"/>
          <p:cNvSpPr/>
          <p:nvPr/>
        </p:nvSpPr>
        <p:spPr>
          <a:xfrm>
            <a:off x="193675" y="4521200"/>
            <a:ext cx="6342063" cy="1744663"/>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pic>
        <p:nvPicPr>
          <p:cNvPr id="26634"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62775" y="4648200"/>
            <a:ext cx="1484313" cy="177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29"/>
          <p:cNvPicPr>
            <a:picLocks noChangeAspect="1"/>
          </p:cNvPicPr>
          <p:nvPr/>
        </p:nvPicPr>
        <p:blipFill>
          <a:blip r:embed="rId4">
            <a:extLst>
              <a:ext uri="{28A0092B-C50C-407E-A947-70E740481C1C}">
                <a14:useLocalDpi xmlns:a14="http://schemas.microsoft.com/office/drawing/2010/main" val="0"/>
              </a:ext>
            </a:extLst>
          </a:blip>
          <a:srcRect l="85834" t="52679"/>
          <a:stretch>
            <a:fillRect/>
          </a:stretch>
        </p:blipFill>
        <p:spPr bwMode="auto">
          <a:xfrm>
            <a:off x="6927850" y="1019175"/>
            <a:ext cx="1339850" cy="13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图片 2" descr="C:\Users\Administrator\Desktop\Re%3a_paper_\fig_2.jpg"/>
          <p:cNvPicPr>
            <a:picLocks noChangeAspect="1" noChangeArrowheads="1"/>
          </p:cNvPicPr>
          <p:nvPr/>
        </p:nvPicPr>
        <p:blipFill>
          <a:blip r:embed="rId5">
            <a:extLst>
              <a:ext uri="{28A0092B-C50C-407E-A947-70E740481C1C}">
                <a14:useLocalDpi xmlns:a14="http://schemas.microsoft.com/office/drawing/2010/main" val="0"/>
              </a:ext>
            </a:extLst>
          </a:blip>
          <a:srcRect l="15352" t="46194" r="26653"/>
          <a:stretch>
            <a:fillRect/>
          </a:stretch>
        </p:blipFill>
        <p:spPr bwMode="auto">
          <a:xfrm>
            <a:off x="7162800" y="2971800"/>
            <a:ext cx="11430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Down Arrow 31"/>
          <p:cNvSpPr/>
          <p:nvPr/>
        </p:nvSpPr>
        <p:spPr>
          <a:xfrm>
            <a:off x="7620000" y="2470150"/>
            <a:ext cx="114300" cy="425450"/>
          </a:xfrm>
          <a:prstGeom prst="down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sp>
        <p:nvSpPr>
          <p:cNvPr id="33" name="Up Arrow 32"/>
          <p:cNvSpPr/>
          <p:nvPr/>
        </p:nvSpPr>
        <p:spPr>
          <a:xfrm>
            <a:off x="7620000" y="4275138"/>
            <a:ext cx="114300" cy="450850"/>
          </a:xfrm>
          <a:prstGeom prst="up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grpSp>
        <p:nvGrpSpPr>
          <p:cNvPr id="26639" name="Group 35"/>
          <p:cNvGrpSpPr>
            <a:grpSpLocks/>
          </p:cNvGrpSpPr>
          <p:nvPr/>
        </p:nvGrpSpPr>
        <p:grpSpPr bwMode="auto">
          <a:xfrm>
            <a:off x="3333750" y="3403600"/>
            <a:ext cx="3352800" cy="369888"/>
            <a:chOff x="1981202" y="3429000"/>
            <a:chExt cx="3352798" cy="369332"/>
          </a:xfrm>
        </p:grpSpPr>
        <p:sp>
          <p:nvSpPr>
            <p:cNvPr id="26641" name="TextBox 33"/>
            <p:cNvSpPr txBox="1">
              <a:spLocks noChangeArrowheads="1"/>
            </p:cNvSpPr>
            <p:nvPr/>
          </p:nvSpPr>
          <p:spPr bwMode="auto">
            <a:xfrm>
              <a:off x="2057400" y="3429000"/>
              <a:ext cx="3276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a:t>Intermediate node system</a:t>
              </a:r>
            </a:p>
          </p:txBody>
        </p:sp>
        <p:sp>
          <p:nvSpPr>
            <p:cNvPr id="35" name="Rectangle 34"/>
            <p:cNvSpPr/>
            <p:nvPr/>
          </p:nvSpPr>
          <p:spPr>
            <a:xfrm>
              <a:off x="1981202" y="3481309"/>
              <a:ext cx="2819398" cy="293246"/>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MS PGothic" charset="0"/>
                <a:cs typeface="MS PGothic" charset="0"/>
              </a:endParaRPr>
            </a:p>
          </p:txBody>
        </p:sp>
      </p:grpSp>
      <p:cxnSp>
        <p:nvCxnSpPr>
          <p:cNvPr id="38" name="Straight Arrow Connector 37"/>
          <p:cNvCxnSpPr/>
          <p:nvPr/>
        </p:nvCxnSpPr>
        <p:spPr>
          <a:xfrm>
            <a:off x="6229350" y="3587750"/>
            <a:ext cx="896938" cy="12700"/>
          </a:xfrm>
          <a:prstGeom prst="straightConnector1">
            <a:avLst/>
          </a:prstGeom>
          <a:ln w="1905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1A2DDC17-7B3F-BE44-A35B-885895CFA230}" type="slidenum">
              <a:rPr lang="en-US" sz="1000"/>
              <a:pPr/>
              <a:t>7</a:t>
            </a:fld>
            <a:endParaRPr lang="en-US" sz="1000"/>
          </a:p>
        </p:txBody>
      </p:sp>
      <p:pic>
        <p:nvPicPr>
          <p:cNvPr id="28674" name="图片 2" descr="C:\Users\Administrator\Desktop\Re%3a_paper_\fig_2.jpg"/>
          <p:cNvPicPr>
            <a:picLocks noChangeAspect="1" noChangeArrowheads="1"/>
          </p:cNvPicPr>
          <p:nvPr/>
        </p:nvPicPr>
        <p:blipFill>
          <a:blip r:embed="rId3">
            <a:extLst>
              <a:ext uri="{28A0092B-C50C-407E-A947-70E740481C1C}">
                <a14:useLocalDpi xmlns:a14="http://schemas.microsoft.com/office/drawing/2010/main" val="0"/>
              </a:ext>
            </a:extLst>
          </a:blip>
          <a:srcRect l="12280" t="2" r="26520" b="1779"/>
          <a:stretch>
            <a:fillRect/>
          </a:stretch>
        </p:blipFill>
        <p:spPr bwMode="auto">
          <a:xfrm>
            <a:off x="6629400" y="1295400"/>
            <a:ext cx="2057400"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5"/>
          <p:cNvSpPr>
            <a:spLocks noChangeArrowheads="1"/>
          </p:cNvSpPr>
          <p:nvPr/>
        </p:nvSpPr>
        <p:spPr bwMode="auto">
          <a:xfrm>
            <a:off x="0" y="25400"/>
            <a:ext cx="525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400" b="1"/>
              <a:t>A node system for brain </a:t>
            </a:r>
          </a:p>
          <a:p>
            <a:pPr eaLnBrk="1" hangingPunct="1"/>
            <a:r>
              <a:rPr lang="en-US" sz="2400" b="1"/>
              <a:t>network</a:t>
            </a:r>
            <a:endParaRPr lang="en-US" sz="2400"/>
          </a:p>
        </p:txBody>
      </p:sp>
      <p:sp>
        <p:nvSpPr>
          <p:cNvPr id="28676" name="TextBox 1"/>
          <p:cNvSpPr txBox="1">
            <a:spLocks noChangeArrowheads="1"/>
          </p:cNvSpPr>
          <p:nvPr/>
        </p:nvSpPr>
        <p:spPr bwMode="auto">
          <a:xfrm>
            <a:off x="228600" y="1143000"/>
            <a:ext cx="5943600"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r>
              <a:rPr lang="en-US" sz="1800" b="1" dirty="0"/>
              <a:t>POWER 264-node system</a:t>
            </a:r>
            <a:r>
              <a:rPr lang="en-US" sz="1800" dirty="0"/>
              <a:t> (Power et al., </a:t>
            </a:r>
            <a:r>
              <a:rPr lang="en-US" sz="1800" i="1" dirty="0"/>
              <a:t>Neuron,</a:t>
            </a:r>
            <a:r>
              <a:rPr lang="en-US" sz="1800" dirty="0"/>
              <a:t> 2011)</a:t>
            </a:r>
          </a:p>
          <a:p>
            <a:endParaRPr lang="en-US" sz="1800" dirty="0"/>
          </a:p>
          <a:p>
            <a:pPr>
              <a:buFont typeface="Arial" charset="0"/>
              <a:buChar char="•"/>
            </a:pPr>
            <a:r>
              <a:rPr lang="en-US" sz="1800" dirty="0"/>
              <a:t>The system include 264 putative areas spanning the cerebral cortex, subcortical structures, and the cerebellum </a:t>
            </a:r>
          </a:p>
          <a:p>
            <a:endParaRPr lang="en-US" sz="800" dirty="0"/>
          </a:p>
          <a:p>
            <a:pPr>
              <a:buFont typeface="Arial" charset="0"/>
              <a:buChar char="•"/>
            </a:pPr>
            <a:r>
              <a:rPr lang="en-US" sz="1800" dirty="0"/>
              <a:t>Each node is a 10mm diameter sphere in MNI space, representing a putative functional area</a:t>
            </a:r>
          </a:p>
          <a:p>
            <a:endParaRPr lang="en-US" sz="800" dirty="0"/>
          </a:p>
          <a:p>
            <a:pPr>
              <a:buFont typeface="Arial" charset="0"/>
              <a:buChar char="•"/>
            </a:pPr>
            <a:r>
              <a:rPr lang="en-US" sz="1800" dirty="0"/>
              <a:t>Centers of the nodes were determined using meta-analytic method+ fc-Mapping (</a:t>
            </a:r>
            <a:r>
              <a:rPr lang="en-US" sz="1800" dirty="0">
                <a:hlinkClick r:id="rId4"/>
              </a:rPr>
              <a:t>Cohen et al., 2008</a:t>
            </a:r>
            <a:r>
              <a:rPr lang="en-US" sz="1800" dirty="0"/>
              <a:t>) of cortical areas based on </a:t>
            </a:r>
            <a:r>
              <a:rPr lang="en-US" sz="1800" dirty="0" err="1"/>
              <a:t>rs-fcMRI</a:t>
            </a:r>
            <a:endParaRPr lang="en-US" sz="1800" dirty="0"/>
          </a:p>
          <a:p>
            <a:endParaRPr lang="en-US" sz="800" dirty="0"/>
          </a:p>
          <a:p>
            <a:pPr>
              <a:buFont typeface="Arial" charset="0"/>
              <a:buChar char="•"/>
            </a:pPr>
            <a:r>
              <a:rPr lang="en-US" sz="1800" dirty="0"/>
              <a:t>Advantages:  </a:t>
            </a:r>
          </a:p>
          <a:p>
            <a:pPr lvl="1">
              <a:buFont typeface="Lucida Grande" charset="0"/>
              <a:buChar char="-"/>
            </a:pPr>
            <a:r>
              <a:rPr lang="en-US" sz="1800" dirty="0"/>
              <a:t>the 264-node-based </a:t>
            </a:r>
            <a:r>
              <a:rPr lang="en-US" sz="1800" dirty="0" err="1"/>
              <a:t>subgraphs</a:t>
            </a:r>
            <a:r>
              <a:rPr lang="en-US" sz="1800" dirty="0"/>
              <a:t> are significantly more like functional systems than AAL-based </a:t>
            </a:r>
            <a:r>
              <a:rPr lang="en-US" sz="1800" dirty="0" err="1"/>
              <a:t>subgraphs</a:t>
            </a:r>
            <a:r>
              <a:rPr lang="en-US" sz="1800" dirty="0"/>
              <a:t>. </a:t>
            </a:r>
          </a:p>
          <a:p>
            <a:pPr lvl="1">
              <a:buFont typeface="Lucida Grande" charset="0"/>
              <a:buChar char="-"/>
            </a:pPr>
            <a:r>
              <a:rPr lang="en-US" sz="1800" dirty="0"/>
              <a:t>provides a good balance between spatial localization and dimension reduction </a:t>
            </a:r>
            <a:r>
              <a:rPr lang="fr-FR" sz="1800" dirty="0"/>
              <a:t>(</a:t>
            </a:r>
            <a:r>
              <a:rPr lang="fr-FR" sz="1800" dirty="0" err="1"/>
              <a:t>Fornito</a:t>
            </a:r>
            <a:r>
              <a:rPr lang="fr-FR" sz="1800" dirty="0"/>
              <a:t> et al., 2010; Power et al., 2011)</a:t>
            </a:r>
            <a:endParaRPr lang="en-US" sz="1800"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7"/>
          <p:cNvSpPr txBox="1">
            <a:spLocks noGrp="1"/>
          </p:cNvSpPr>
          <p:nvPr/>
        </p:nvSpPr>
        <p:spPr bwMode="auto">
          <a:xfrm>
            <a:off x="6553200" y="6477000"/>
            <a:ext cx="2133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r" eaLnBrk="1" hangingPunct="1"/>
            <a:fld id="{25D3A993-D255-874B-AC27-91407F2C1A7E}" type="slidenum">
              <a:rPr lang="en-US" sz="1000"/>
              <a:pPr algn="r" eaLnBrk="1" hangingPunct="1"/>
              <a:t>8</a:t>
            </a:fld>
            <a:endParaRPr lang="en-US" sz="1000"/>
          </a:p>
        </p:txBody>
      </p:sp>
      <p:sp>
        <p:nvSpPr>
          <p:cNvPr id="30722" name="Rectangle 9"/>
          <p:cNvSpPr>
            <a:spLocks noChangeArrowheads="1"/>
          </p:cNvSpPr>
          <p:nvPr/>
        </p:nvSpPr>
        <p:spPr bwMode="auto">
          <a:xfrm>
            <a:off x="228600" y="228600"/>
            <a:ext cx="4343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600" b="1" dirty="0"/>
              <a:t>Brain functional </a:t>
            </a:r>
            <a:r>
              <a:rPr lang="en-US" sz="2600" b="1" dirty="0" smtClean="0"/>
              <a:t>systems </a:t>
            </a:r>
            <a:endParaRPr lang="en-US" sz="2600" b="1" dirty="0"/>
          </a:p>
        </p:txBody>
      </p:sp>
      <p:sp>
        <p:nvSpPr>
          <p:cNvPr id="30723" name="Rectangle 9"/>
          <p:cNvSpPr>
            <a:spLocks noChangeArrowheads="1"/>
          </p:cNvSpPr>
          <p:nvPr/>
        </p:nvSpPr>
        <p:spPr bwMode="auto">
          <a:xfrm>
            <a:off x="304800" y="990600"/>
            <a:ext cx="8839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dirty="0"/>
              <a:t>The 264 nodes are grouped into 10 </a:t>
            </a:r>
            <a:r>
              <a:rPr lang="en-US" sz="2000" dirty="0" smtClean="0"/>
              <a:t>functional systems </a:t>
            </a:r>
            <a:r>
              <a:rPr lang="en-US" sz="2000" dirty="0"/>
              <a:t>that were consistently identified as </a:t>
            </a:r>
            <a:r>
              <a:rPr lang="en-US" sz="2000" dirty="0" err="1"/>
              <a:t>rs</a:t>
            </a:r>
            <a:r>
              <a:rPr lang="en-US" sz="2000" dirty="0"/>
              <a:t>-networks in larger populations</a:t>
            </a:r>
          </a:p>
          <a:p>
            <a:r>
              <a:rPr lang="en-US" sz="2000" dirty="0"/>
              <a:t>(Smith et al., 2009).</a:t>
            </a:r>
          </a:p>
        </p:txBody>
      </p:sp>
      <p:pic>
        <p:nvPicPr>
          <p:cNvPr id="30724" name="Picture 1"/>
          <p:cNvPicPr>
            <a:picLocks noChangeAspect="1"/>
          </p:cNvPicPr>
          <p:nvPr/>
        </p:nvPicPr>
        <p:blipFill>
          <a:blip r:embed="rId3">
            <a:extLst>
              <a:ext uri="{28A0092B-C50C-407E-A947-70E740481C1C}">
                <a14:useLocalDpi xmlns:a14="http://schemas.microsoft.com/office/drawing/2010/main" val="0"/>
              </a:ext>
            </a:extLst>
          </a:blip>
          <a:srcRect l="11520" r="6218" b="9901"/>
          <a:stretch>
            <a:fillRect/>
          </a:stretch>
        </p:blipFill>
        <p:spPr bwMode="auto">
          <a:xfrm>
            <a:off x="274638" y="1981200"/>
            <a:ext cx="8485187"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A9126EEA-7828-A94A-96D0-84A7B3CE2D72}" type="slidenum">
              <a:rPr lang="en-US" sz="1000"/>
              <a:pPr/>
              <a:t>9</a:t>
            </a:fld>
            <a:endParaRPr lang="en-US" sz="1000"/>
          </a:p>
        </p:txBody>
      </p:sp>
      <p:sp>
        <p:nvSpPr>
          <p:cNvPr id="32770" name="Rectangle 5"/>
          <p:cNvSpPr>
            <a:spLocks noChangeArrowheads="1"/>
          </p:cNvSpPr>
          <p:nvPr/>
        </p:nvSpPr>
        <p:spPr bwMode="auto">
          <a:xfrm>
            <a:off x="152400" y="22860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en-US" sz="2800" b="1"/>
              <a:t>Network Estimation</a:t>
            </a:r>
          </a:p>
        </p:txBody>
      </p:sp>
      <p:sp>
        <p:nvSpPr>
          <p:cNvPr id="6" name="TextBox 5"/>
          <p:cNvSpPr txBox="1"/>
          <p:nvPr/>
        </p:nvSpPr>
        <p:spPr>
          <a:xfrm>
            <a:off x="304800" y="990600"/>
            <a:ext cx="8686800" cy="5608638"/>
          </a:xfrm>
          <a:prstGeom prst="rect">
            <a:avLst/>
          </a:prstGeom>
          <a:noFill/>
        </p:spPr>
        <p:txBody>
          <a:bodyPr>
            <a:spAutoFit/>
          </a:bodyPr>
          <a:lstStyle/>
          <a:p>
            <a:pPr marL="285750" indent="-285750">
              <a:buClr>
                <a:schemeClr val="accent2"/>
              </a:buClr>
              <a:buSzPct val="140000"/>
              <a:buFont typeface="Arial"/>
              <a:buChar char="•"/>
              <a:defRPr/>
            </a:pPr>
            <a:r>
              <a:rPr lang="en-US" sz="2000" b="1" dirty="0"/>
              <a:t>Marginal Connectivity</a:t>
            </a:r>
            <a:r>
              <a:rPr lang="en-US" sz="2000" dirty="0"/>
              <a:t>:   Full correlation</a:t>
            </a:r>
          </a:p>
          <a:p>
            <a:pPr>
              <a:buClr>
                <a:schemeClr val="accent2"/>
              </a:buClr>
              <a:buSzPct val="140000"/>
              <a:defRPr/>
            </a:pPr>
            <a:endParaRPr lang="en-US" sz="2000" dirty="0"/>
          </a:p>
          <a:p>
            <a:pPr marL="285750" indent="-285750">
              <a:buClr>
                <a:schemeClr val="accent2"/>
              </a:buClr>
              <a:buSzPct val="140000"/>
              <a:buFont typeface="Arial"/>
              <a:buChar char="•"/>
              <a:defRPr/>
            </a:pPr>
            <a:r>
              <a:rPr lang="en-US" sz="2000" b="1" dirty="0"/>
              <a:t>Direct Connectivity</a:t>
            </a:r>
            <a:r>
              <a:rPr lang="en-US" sz="2000" dirty="0"/>
              <a:t>:  Partial correlation</a:t>
            </a:r>
          </a:p>
          <a:p>
            <a:pPr>
              <a:spcBef>
                <a:spcPts val="400"/>
              </a:spcBef>
              <a:defRPr/>
            </a:pPr>
            <a:r>
              <a:rPr lang="en-US" sz="1600" dirty="0"/>
              <a:t>     Methods for estimating Partial correlations in high dimensional case: </a:t>
            </a:r>
            <a:r>
              <a:rPr lang="en-US" sz="1400" dirty="0"/>
              <a:t>Ridge regression</a:t>
            </a:r>
          </a:p>
          <a:p>
            <a:pPr>
              <a:spcBef>
                <a:spcPts val="400"/>
              </a:spcBef>
              <a:defRPr/>
            </a:pPr>
            <a:r>
              <a:rPr lang="en-US" sz="1400" dirty="0"/>
              <a:t>     (</a:t>
            </a:r>
            <a:r>
              <a:rPr lang="en-US" sz="1400" dirty="0" err="1"/>
              <a:t>Hoerl</a:t>
            </a:r>
            <a:r>
              <a:rPr lang="en-US" sz="1400" dirty="0"/>
              <a:t> and </a:t>
            </a:r>
            <a:r>
              <a:rPr lang="en-US" sz="1400" dirty="0" err="1"/>
              <a:t>Kennar</a:t>
            </a:r>
            <a:r>
              <a:rPr lang="en-US" sz="1400" dirty="0"/>
              <a:t>, 1970); shrinkage estimator (</a:t>
            </a:r>
            <a:r>
              <a:rPr lang="en-US" sz="1400" dirty="0" err="1"/>
              <a:t>Schäfer</a:t>
            </a:r>
            <a:r>
              <a:rPr lang="en-US" sz="1400" dirty="0"/>
              <a:t> J et al., 2005); Graphical </a:t>
            </a:r>
          </a:p>
          <a:p>
            <a:pPr>
              <a:spcBef>
                <a:spcPts val="400"/>
              </a:spcBef>
              <a:defRPr/>
            </a:pPr>
            <a:r>
              <a:rPr lang="en-US" sz="1400" dirty="0"/>
              <a:t>     Lasso(Banerjee 2006 ;</a:t>
            </a:r>
            <a:r>
              <a:rPr lang="en-US" sz="1400" dirty="0" err="1"/>
              <a:t>Friedmann</a:t>
            </a:r>
            <a:r>
              <a:rPr lang="en-US" sz="1400" dirty="0"/>
              <a:t> et al., 2008); etc.</a:t>
            </a:r>
          </a:p>
          <a:p>
            <a:pPr>
              <a:defRPr/>
            </a:pPr>
            <a:endParaRPr lang="en-US" dirty="0"/>
          </a:p>
          <a:p>
            <a:pPr>
              <a:spcAft>
                <a:spcPts val="500"/>
              </a:spcAft>
              <a:defRPr/>
            </a:pPr>
            <a:r>
              <a:rPr lang="en-US" sz="1600" dirty="0"/>
              <a:t>     </a:t>
            </a:r>
            <a:r>
              <a:rPr lang="en-US" sz="1600" b="1" dirty="0"/>
              <a:t>Constrained L1-minimization Approach (CLIME) </a:t>
            </a:r>
            <a:r>
              <a:rPr lang="en-US" sz="1600" dirty="0"/>
              <a:t>(</a:t>
            </a:r>
            <a:r>
              <a:rPr lang="en-US" sz="1600" dirty="0" err="1"/>
              <a:t>Cai</a:t>
            </a:r>
            <a:r>
              <a:rPr lang="en-US" sz="1600" dirty="0"/>
              <a:t> et al., 2011): </a:t>
            </a:r>
            <a:endParaRPr lang="en-US" dirty="0"/>
          </a:p>
          <a:p>
            <a:pPr marL="742950" lvl="1" indent="-285750">
              <a:spcAft>
                <a:spcPts val="500"/>
              </a:spcAft>
              <a:buFontTx/>
              <a:buChar char="-"/>
              <a:defRPr/>
            </a:pPr>
            <a:r>
              <a:rPr lang="en-US" sz="1600" b="1" dirty="0"/>
              <a:t>Theoretical advantage</a:t>
            </a:r>
            <a:r>
              <a:rPr lang="en-US" dirty="0"/>
              <a:t>: </a:t>
            </a:r>
            <a:r>
              <a:rPr lang="en-US" sz="1600" dirty="0"/>
              <a:t>CLIME precision matrix estimators are shown to converge to the true precision matrix at a faster rate as compared to the traditional L1 regularization methods </a:t>
            </a:r>
            <a:endParaRPr lang="en-US" dirty="0"/>
          </a:p>
          <a:p>
            <a:pPr marL="742950" lvl="1" indent="-285750">
              <a:spcAft>
                <a:spcPts val="500"/>
              </a:spcAft>
              <a:buFontTx/>
              <a:buChar char="-"/>
              <a:defRPr/>
            </a:pPr>
            <a:r>
              <a:rPr lang="en-US" sz="1600" b="1" dirty="0"/>
              <a:t>Computational advantage</a:t>
            </a:r>
            <a:r>
              <a:rPr lang="en-US" sz="1600" dirty="0"/>
              <a:t>: </a:t>
            </a:r>
          </a:p>
          <a:p>
            <a:pPr marL="1200150" lvl="2" indent="-285750">
              <a:spcAft>
                <a:spcPts val="500"/>
              </a:spcAft>
              <a:buFont typeface="Courier New"/>
              <a:buChar char="o"/>
              <a:defRPr/>
            </a:pPr>
            <a:r>
              <a:rPr lang="en-US" sz="1600" dirty="0"/>
              <a:t>easily implemented by linear programming</a:t>
            </a:r>
          </a:p>
          <a:p>
            <a:pPr marL="1200150" lvl="2" indent="-285750">
              <a:spcAft>
                <a:spcPts val="500"/>
              </a:spcAft>
              <a:buFont typeface="Courier New"/>
              <a:buChar char="o"/>
              <a:defRPr/>
            </a:pPr>
            <a:r>
              <a:rPr lang="en-US" sz="1600" dirty="0"/>
              <a:t>scalable to high dimensional precision matrix with a large number of nodes </a:t>
            </a:r>
          </a:p>
          <a:p>
            <a:pPr>
              <a:spcBef>
                <a:spcPts val="500"/>
              </a:spcBef>
              <a:defRPr/>
            </a:pPr>
            <a:r>
              <a:rPr lang="en-US" sz="1600" b="1" dirty="0"/>
              <a:t>   A challenge: selecting the tuning parameter</a:t>
            </a:r>
            <a:r>
              <a:rPr lang="en-US" sz="1600" dirty="0"/>
              <a:t>.  Issues with the existing selection methods: </a:t>
            </a:r>
          </a:p>
          <a:p>
            <a:pPr>
              <a:spcBef>
                <a:spcPts val="300"/>
              </a:spcBef>
              <a:defRPr/>
            </a:pPr>
            <a:r>
              <a:rPr lang="en-US" sz="1600" dirty="0"/>
              <a:t>    -  not flexible to choose the desired </a:t>
            </a:r>
            <a:r>
              <a:rPr lang="en-US" sz="1600" dirty="0" err="1"/>
              <a:t>sparsity</a:t>
            </a:r>
            <a:r>
              <a:rPr lang="en-US" sz="1600" dirty="0"/>
              <a:t> level (</a:t>
            </a:r>
            <a:r>
              <a:rPr lang="en-US" sz="1600" dirty="0" err="1"/>
              <a:t>e.g</a:t>
            </a:r>
            <a:r>
              <a:rPr lang="en-US" sz="1600" dirty="0"/>
              <a:t> some methods tend to select overly </a:t>
            </a:r>
          </a:p>
          <a:p>
            <a:pPr>
              <a:spcBef>
                <a:spcPts val="300"/>
              </a:spcBef>
              <a:defRPr/>
            </a:pPr>
            <a:r>
              <a:rPr lang="en-US" sz="1600" dirty="0"/>
              <a:t>       dense networks); </a:t>
            </a:r>
          </a:p>
          <a:p>
            <a:pPr>
              <a:spcBef>
                <a:spcPts val="300"/>
              </a:spcBef>
              <a:defRPr/>
            </a:pPr>
            <a:r>
              <a:rPr lang="en-US" sz="1600" dirty="0"/>
              <a:t>    -  computationally expensive. </a:t>
            </a:r>
          </a:p>
          <a:p>
            <a:pPr>
              <a:defRPr/>
            </a:pPr>
            <a:r>
              <a:rPr lang="en-US" sz="1600" dirty="0"/>
              <a:t>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CBIS Template</Template>
  <TotalTime>18461</TotalTime>
  <Words>2857</Words>
  <Application>Microsoft Macintosh PowerPoint</Application>
  <PresentationFormat>On-screen Show (4:3)</PresentationFormat>
  <Paragraphs>354</Paragraphs>
  <Slides>35</Slides>
  <Notes>12</Notes>
  <HiddenSlides>0</HiddenSlides>
  <MMClips>1</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Custom Design</vt:lpstr>
      <vt:lpstr>Exploring the Brain Connectivity:  Questions, Challenges and Recent Findings </vt:lpstr>
      <vt:lpstr>fMRI Networking Modeling</vt:lpstr>
      <vt:lpstr>Questions</vt:lpstr>
      <vt:lpstr>PowerPoint Presentation</vt:lpstr>
      <vt:lpstr>Network construction</vt:lpstr>
      <vt:lpstr>Node Definition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Rollins School of Public Health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dbowma3</dc:creator>
  <cp:lastModifiedBy>Ying Guo</cp:lastModifiedBy>
  <cp:revision>560</cp:revision>
  <dcterms:created xsi:type="dcterms:W3CDTF">2008-03-11T00:49:08Z</dcterms:created>
  <dcterms:modified xsi:type="dcterms:W3CDTF">2016-02-01T14:40:29Z</dcterms:modified>
</cp:coreProperties>
</file>