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92" r:id="rId5"/>
    <p:sldId id="271" r:id="rId6"/>
    <p:sldId id="290" r:id="rId7"/>
    <p:sldId id="283" r:id="rId8"/>
    <p:sldId id="278" r:id="rId9"/>
    <p:sldId id="297" r:id="rId10"/>
    <p:sldId id="284" r:id="rId11"/>
    <p:sldId id="286" r:id="rId12"/>
    <p:sldId id="280" r:id="rId13"/>
    <p:sldId id="299" r:id="rId14"/>
    <p:sldId id="300" r:id="rId15"/>
    <p:sldId id="288" r:id="rId16"/>
    <p:sldId id="277" r:id="rId17"/>
    <p:sldId id="263" r:id="rId18"/>
    <p:sldId id="301" r:id="rId19"/>
    <p:sldId id="267" r:id="rId20"/>
    <p:sldId id="289" r:id="rId21"/>
    <p:sldId id="264" r:id="rId22"/>
    <p:sldId id="296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571" autoAdjust="0"/>
  </p:normalViewPr>
  <p:slideViewPr>
    <p:cSldViewPr snapToGrid="0" snapToObjects="1">
      <p:cViewPr>
        <p:scale>
          <a:sx n="99" d="100"/>
          <a:sy n="99" d="100"/>
        </p:scale>
        <p:origin x="-4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33967-0534-8C4B-BBC5-0353996AA6A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45161-73E7-6E47-9E68-AD568894DF5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</a:rPr>
            <a:t>DTI Study</a:t>
          </a:r>
          <a:endParaRPr lang="en-US" sz="1500" b="1" dirty="0">
            <a:solidFill>
              <a:schemeClr val="tx1"/>
            </a:solidFill>
          </a:endParaRPr>
        </a:p>
      </dgm:t>
    </dgm:pt>
    <dgm:pt modelId="{227C2564-391E-5748-BE56-03B5F09DBDAA}" type="parTrans" cxnId="{C6B87EAA-2D8C-C64A-B2A2-09FF27012910}">
      <dgm:prSet/>
      <dgm:spPr/>
      <dgm:t>
        <a:bodyPr/>
        <a:lstStyle/>
        <a:p>
          <a:endParaRPr lang="en-US"/>
        </a:p>
      </dgm:t>
    </dgm:pt>
    <dgm:pt modelId="{E581F41E-8B5A-B549-B914-0D0815E1C11E}" type="sibTrans" cxnId="{C6B87EAA-2D8C-C64A-B2A2-09FF27012910}">
      <dgm:prSet/>
      <dgm:spPr/>
      <dgm:t>
        <a:bodyPr/>
        <a:lstStyle/>
        <a:p>
          <a:endParaRPr lang="en-US"/>
        </a:p>
      </dgm:t>
    </dgm:pt>
    <dgm:pt modelId="{CE3A20BA-24DD-E844-AB00-761403B2C3C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Single Tract Analysis</a:t>
          </a:r>
          <a:endParaRPr lang="en-US" sz="1500" b="1" dirty="0">
            <a:solidFill>
              <a:srgbClr val="000000"/>
            </a:solidFill>
          </a:endParaRPr>
        </a:p>
      </dgm:t>
    </dgm:pt>
    <dgm:pt modelId="{22254620-FBCA-5247-A5A6-DFE65A10CD6B}" type="parTrans" cxnId="{4B229C5C-A5E8-FD4F-94F2-A4292376F348}">
      <dgm:prSet/>
      <dgm:spPr/>
      <dgm:t>
        <a:bodyPr/>
        <a:lstStyle/>
        <a:p>
          <a:endParaRPr lang="en-US"/>
        </a:p>
      </dgm:t>
    </dgm:pt>
    <dgm:pt modelId="{50D3C70F-BDE0-494E-901B-BA8F5F7D4595}" type="sibTrans" cxnId="{4B229C5C-A5E8-FD4F-94F2-A4292376F348}">
      <dgm:prSet/>
      <dgm:spPr/>
      <dgm:t>
        <a:bodyPr/>
        <a:lstStyle/>
        <a:p>
          <a:endParaRPr lang="en-US"/>
        </a:p>
      </dgm:t>
    </dgm:pt>
    <dgm:pt modelId="{4939C3F3-D7F7-F64E-A79A-00D7D64B56D8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500" b="1" dirty="0" smtClean="0">
              <a:solidFill>
                <a:srgbClr val="000000"/>
              </a:solidFill>
            </a:rPr>
            <a:t>Multiple Tract Analysis</a:t>
          </a:r>
          <a:endParaRPr lang="en-US" sz="1500" b="1" dirty="0">
            <a:solidFill>
              <a:srgbClr val="000000"/>
            </a:solidFill>
          </a:endParaRPr>
        </a:p>
      </dgm:t>
    </dgm:pt>
    <dgm:pt modelId="{36DC26A8-739E-D944-867E-F84B15F9F49B}" type="parTrans" cxnId="{7B37875B-5556-9B4B-AEC1-DF4170AF42AE}">
      <dgm:prSet/>
      <dgm:spPr/>
      <dgm:t>
        <a:bodyPr/>
        <a:lstStyle/>
        <a:p>
          <a:endParaRPr lang="en-US"/>
        </a:p>
      </dgm:t>
    </dgm:pt>
    <dgm:pt modelId="{39CCCA15-D65F-0541-83D9-57456AAF0B44}" type="sibTrans" cxnId="{7B37875B-5556-9B4B-AEC1-DF4170AF42AE}">
      <dgm:prSet/>
      <dgm:spPr/>
      <dgm:t>
        <a:bodyPr/>
        <a:lstStyle/>
        <a:p>
          <a:endParaRPr lang="en-US"/>
        </a:p>
      </dgm:t>
    </dgm:pt>
    <dgm:pt modelId="{E0E6E18A-79CB-A44D-847E-12A63D708867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Point-wise Analysis</a:t>
          </a:r>
          <a:endParaRPr lang="en-US" sz="1400" b="1" dirty="0">
            <a:solidFill>
              <a:srgbClr val="000000"/>
            </a:solidFill>
          </a:endParaRPr>
        </a:p>
      </dgm:t>
    </dgm:pt>
    <dgm:pt modelId="{0427BFAA-4D4F-5240-AAED-F07A00E5C882}" type="parTrans" cxnId="{EC132289-2B02-3546-AAC0-EBEAA512A1F4}">
      <dgm:prSet/>
      <dgm:spPr/>
      <dgm:t>
        <a:bodyPr/>
        <a:lstStyle/>
        <a:p>
          <a:endParaRPr lang="en-US"/>
        </a:p>
      </dgm:t>
    </dgm:pt>
    <dgm:pt modelId="{89A7CEB8-EE89-4E4B-ABBF-AAC81BF7D23E}" type="sibTrans" cxnId="{EC132289-2B02-3546-AAC0-EBEAA512A1F4}">
      <dgm:prSet/>
      <dgm:spPr/>
      <dgm:t>
        <a:bodyPr/>
        <a:lstStyle/>
        <a:p>
          <a:endParaRPr lang="en-US"/>
        </a:p>
      </dgm:t>
    </dgm:pt>
    <dgm:pt modelId="{5ABA4518-B57C-8C4A-B252-8B152540B56C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Summary Statistics</a:t>
          </a:r>
          <a:endParaRPr lang="en-US" sz="1400" b="1" dirty="0">
            <a:solidFill>
              <a:srgbClr val="000000"/>
            </a:solidFill>
          </a:endParaRPr>
        </a:p>
      </dgm:t>
    </dgm:pt>
    <dgm:pt modelId="{21094B79-B20C-C045-8ACE-48080A69DB40}" type="parTrans" cxnId="{F58ED56F-F321-A741-9055-B1DB444B5957}">
      <dgm:prSet/>
      <dgm:spPr/>
      <dgm:t>
        <a:bodyPr/>
        <a:lstStyle/>
        <a:p>
          <a:endParaRPr lang="en-US"/>
        </a:p>
      </dgm:t>
    </dgm:pt>
    <dgm:pt modelId="{7C3BD903-2FDE-0F4F-B6DC-EFB487E71DE0}" type="sibTrans" cxnId="{F58ED56F-F321-A741-9055-B1DB444B5957}">
      <dgm:prSet/>
      <dgm:spPr/>
      <dgm:t>
        <a:bodyPr/>
        <a:lstStyle/>
        <a:p>
          <a:endParaRPr lang="en-US"/>
        </a:p>
      </dgm:t>
    </dgm:pt>
    <dgm:pt modelId="{136ACD93-4419-C243-AF03-BD230F1E233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Result Combine</a:t>
          </a:r>
          <a:endParaRPr lang="en-US" sz="1400" b="1" dirty="0">
            <a:solidFill>
              <a:srgbClr val="000000"/>
            </a:solidFill>
          </a:endParaRPr>
        </a:p>
      </dgm:t>
    </dgm:pt>
    <dgm:pt modelId="{339908DE-3595-4145-96E2-14C5B5E97092}" type="parTrans" cxnId="{F4A58A61-2E45-9B46-A01E-FB58D9A361E9}">
      <dgm:prSet/>
      <dgm:spPr/>
      <dgm:t>
        <a:bodyPr/>
        <a:lstStyle/>
        <a:p>
          <a:endParaRPr lang="en-US"/>
        </a:p>
      </dgm:t>
    </dgm:pt>
    <dgm:pt modelId="{5A19F48E-F08A-8041-8BB6-A80CE5B4CDE5}" type="sibTrans" cxnId="{F4A58A61-2E45-9B46-A01E-FB58D9A361E9}">
      <dgm:prSet/>
      <dgm:spPr/>
      <dgm:t>
        <a:bodyPr/>
        <a:lstStyle/>
        <a:p>
          <a:endParaRPr lang="en-US"/>
        </a:p>
      </dgm:t>
    </dgm:pt>
    <dgm:pt modelId="{AB893C1A-2AFA-7844-9447-D57622565823}" type="pres">
      <dgm:prSet presAssocID="{F8333967-0534-8C4B-BBC5-0353996AA6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C6EE57-30CA-4741-8414-4F5B0FF5B352}" type="pres">
      <dgm:prSet presAssocID="{13145161-73E7-6E47-9E68-AD568894DF52}" presName="root1" presStyleCnt="0"/>
      <dgm:spPr/>
    </dgm:pt>
    <dgm:pt modelId="{5EED30B8-6706-5343-AA3F-F5CCE94CA504}" type="pres">
      <dgm:prSet presAssocID="{13145161-73E7-6E47-9E68-AD568894DF5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200DAC-AAB4-0C42-B1D9-F87184413A93}" type="pres">
      <dgm:prSet presAssocID="{13145161-73E7-6E47-9E68-AD568894DF52}" presName="level2hierChild" presStyleCnt="0"/>
      <dgm:spPr/>
    </dgm:pt>
    <dgm:pt modelId="{23FED65D-8723-874B-A2D7-51611A00BF1E}" type="pres">
      <dgm:prSet presAssocID="{22254620-FBCA-5247-A5A6-DFE65A10CD6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79B7945A-6633-1E4C-B57F-6235FE041C3D}" type="pres">
      <dgm:prSet presAssocID="{22254620-FBCA-5247-A5A6-DFE65A10CD6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C012AF9-550E-D949-B991-0705FDAAE1EA}" type="pres">
      <dgm:prSet presAssocID="{CE3A20BA-24DD-E844-AB00-761403B2C3C0}" presName="root2" presStyleCnt="0"/>
      <dgm:spPr/>
    </dgm:pt>
    <dgm:pt modelId="{43E30E1A-811C-7B41-A79D-DA229E10FBA7}" type="pres">
      <dgm:prSet presAssocID="{CE3A20BA-24DD-E844-AB00-761403B2C3C0}" presName="LevelTwoTextNode" presStyleLbl="node2" presStyleIdx="0" presStyleCnt="2" custScaleX="119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46905-B87D-4441-92EC-16824864EC3F}" type="pres">
      <dgm:prSet presAssocID="{CE3A20BA-24DD-E844-AB00-761403B2C3C0}" presName="level3hierChild" presStyleCnt="0"/>
      <dgm:spPr/>
    </dgm:pt>
    <dgm:pt modelId="{61AA57F0-2B03-3A49-87BC-117B9EC692C2}" type="pres">
      <dgm:prSet presAssocID="{339908DE-3595-4145-96E2-14C5B5E97092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DAB7F3C-BFFE-8A43-B252-CC0A3795E93C}" type="pres">
      <dgm:prSet presAssocID="{339908DE-3595-4145-96E2-14C5B5E97092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E4A811D-E01C-F047-8F20-49ADEE4B558F}" type="pres">
      <dgm:prSet presAssocID="{136ACD93-4419-C243-AF03-BD230F1E2335}" presName="root2" presStyleCnt="0"/>
      <dgm:spPr/>
    </dgm:pt>
    <dgm:pt modelId="{5E7953B5-19AB-0448-B0E4-07DCB81C9DC2}" type="pres">
      <dgm:prSet presAssocID="{136ACD93-4419-C243-AF03-BD230F1E2335}" presName="LevelTwoTextNode" presStyleLbl="node3" presStyleIdx="0" presStyleCnt="3" custLinFactNeighborX="29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5BC672-9D3B-D04B-9073-2CB8C5BF45A4}" type="pres">
      <dgm:prSet presAssocID="{136ACD93-4419-C243-AF03-BD230F1E2335}" presName="level3hierChild" presStyleCnt="0"/>
      <dgm:spPr/>
    </dgm:pt>
    <dgm:pt modelId="{7A1BED53-BDE7-E240-AEAF-9D7AF632A66A}" type="pres">
      <dgm:prSet presAssocID="{36DC26A8-739E-D944-867E-F84B15F9F49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2114B6E-0E1D-414F-94A1-DA71BC4CE670}" type="pres">
      <dgm:prSet presAssocID="{36DC26A8-739E-D944-867E-F84B15F9F49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791F0FD-DB8E-6444-9A8A-16007703327E}" type="pres">
      <dgm:prSet presAssocID="{4939C3F3-D7F7-F64E-A79A-00D7D64B56D8}" presName="root2" presStyleCnt="0"/>
      <dgm:spPr/>
    </dgm:pt>
    <dgm:pt modelId="{729C35F0-50D7-E542-BE4D-9B6F6A525EC5}" type="pres">
      <dgm:prSet presAssocID="{4939C3F3-D7F7-F64E-A79A-00D7D64B56D8}" presName="LevelTwoTextNode" presStyleLbl="node2" presStyleIdx="1" presStyleCnt="2" custScaleX="121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A175D2-4D7D-A049-9562-71B51AFD52D3}" type="pres">
      <dgm:prSet presAssocID="{4939C3F3-D7F7-F64E-A79A-00D7D64B56D8}" presName="level3hierChild" presStyleCnt="0"/>
      <dgm:spPr/>
    </dgm:pt>
    <dgm:pt modelId="{2F9C6D0C-9ECA-BC42-848D-0693BF109A78}" type="pres">
      <dgm:prSet presAssocID="{21094B79-B20C-C045-8ACE-48080A69DB40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E9711336-3064-4549-BDB0-4E8435E80037}" type="pres">
      <dgm:prSet presAssocID="{21094B79-B20C-C045-8ACE-48080A69DB40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47310B1-A058-FC4E-ADD4-099771E385A1}" type="pres">
      <dgm:prSet presAssocID="{5ABA4518-B57C-8C4A-B252-8B152540B56C}" presName="root2" presStyleCnt="0"/>
      <dgm:spPr/>
    </dgm:pt>
    <dgm:pt modelId="{3C518AC5-6F69-C847-B819-EEDCB4EEDBF7}" type="pres">
      <dgm:prSet presAssocID="{5ABA4518-B57C-8C4A-B252-8B152540B56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6BCF4-BF63-BD42-AD9D-CBABBAD13AEC}" type="pres">
      <dgm:prSet presAssocID="{5ABA4518-B57C-8C4A-B252-8B152540B56C}" presName="level3hierChild" presStyleCnt="0"/>
      <dgm:spPr/>
    </dgm:pt>
    <dgm:pt modelId="{60696AB4-EEB7-7147-A134-A30CA65FA975}" type="pres">
      <dgm:prSet presAssocID="{0427BFAA-4D4F-5240-AAED-F07A00E5C88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0AFA50E-2290-A344-A0EA-6A0BEC983561}" type="pres">
      <dgm:prSet presAssocID="{0427BFAA-4D4F-5240-AAED-F07A00E5C88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E87AB0ED-1B1A-E84D-8633-AC566CACB927}" type="pres">
      <dgm:prSet presAssocID="{E0E6E18A-79CB-A44D-847E-12A63D708867}" presName="root2" presStyleCnt="0"/>
      <dgm:spPr/>
    </dgm:pt>
    <dgm:pt modelId="{F6B7F828-DD40-5046-AA86-A5A76DE31A6E}" type="pres">
      <dgm:prSet presAssocID="{E0E6E18A-79CB-A44D-847E-12A63D70886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941F3-DBCE-C34A-9B8C-1502AB2F453E}" type="pres">
      <dgm:prSet presAssocID="{E0E6E18A-79CB-A44D-847E-12A63D708867}" presName="level3hierChild" presStyleCnt="0"/>
      <dgm:spPr/>
    </dgm:pt>
  </dgm:ptLst>
  <dgm:cxnLst>
    <dgm:cxn modelId="{8B1ED6B8-9A62-5B43-A675-4645A94D9249}" type="presOf" srcId="{21094B79-B20C-C045-8ACE-48080A69DB40}" destId="{E9711336-3064-4549-BDB0-4E8435E80037}" srcOrd="1" destOrd="0" presId="urn:microsoft.com/office/officeart/2005/8/layout/hierarchy2"/>
    <dgm:cxn modelId="{06D7FE56-2C89-1743-BE7D-B226D4303C4B}" type="presOf" srcId="{36DC26A8-739E-D944-867E-F84B15F9F49B}" destId="{82114B6E-0E1D-414F-94A1-DA71BC4CE670}" srcOrd="1" destOrd="0" presId="urn:microsoft.com/office/officeart/2005/8/layout/hierarchy2"/>
    <dgm:cxn modelId="{F24500B1-3996-8B45-877C-E2D2659D6CE4}" type="presOf" srcId="{4939C3F3-D7F7-F64E-A79A-00D7D64B56D8}" destId="{729C35F0-50D7-E542-BE4D-9B6F6A525EC5}" srcOrd="0" destOrd="0" presId="urn:microsoft.com/office/officeart/2005/8/layout/hierarchy2"/>
    <dgm:cxn modelId="{EC132289-2B02-3546-AAC0-EBEAA512A1F4}" srcId="{4939C3F3-D7F7-F64E-A79A-00D7D64B56D8}" destId="{E0E6E18A-79CB-A44D-847E-12A63D708867}" srcOrd="1" destOrd="0" parTransId="{0427BFAA-4D4F-5240-AAED-F07A00E5C882}" sibTransId="{89A7CEB8-EE89-4E4B-ABBF-AAC81BF7D23E}"/>
    <dgm:cxn modelId="{C6B87EAA-2D8C-C64A-B2A2-09FF27012910}" srcId="{F8333967-0534-8C4B-BBC5-0353996AA6AA}" destId="{13145161-73E7-6E47-9E68-AD568894DF52}" srcOrd="0" destOrd="0" parTransId="{227C2564-391E-5748-BE56-03B5F09DBDAA}" sibTransId="{E581F41E-8B5A-B549-B914-0D0815E1C11E}"/>
    <dgm:cxn modelId="{F4A58A61-2E45-9B46-A01E-FB58D9A361E9}" srcId="{CE3A20BA-24DD-E844-AB00-761403B2C3C0}" destId="{136ACD93-4419-C243-AF03-BD230F1E2335}" srcOrd="0" destOrd="0" parTransId="{339908DE-3595-4145-96E2-14C5B5E97092}" sibTransId="{5A19F48E-F08A-8041-8BB6-A80CE5B4CDE5}"/>
    <dgm:cxn modelId="{C54F2B43-5635-614F-9819-E61512AA3B64}" type="presOf" srcId="{22254620-FBCA-5247-A5A6-DFE65A10CD6B}" destId="{79B7945A-6633-1E4C-B57F-6235FE041C3D}" srcOrd="1" destOrd="0" presId="urn:microsoft.com/office/officeart/2005/8/layout/hierarchy2"/>
    <dgm:cxn modelId="{2140D2F3-05CE-3145-BE7A-403BB1D94E6C}" type="presOf" srcId="{E0E6E18A-79CB-A44D-847E-12A63D708867}" destId="{F6B7F828-DD40-5046-AA86-A5A76DE31A6E}" srcOrd="0" destOrd="0" presId="urn:microsoft.com/office/officeart/2005/8/layout/hierarchy2"/>
    <dgm:cxn modelId="{00AD82E6-59DC-834E-9CE3-B641AEC13DFA}" type="presOf" srcId="{F8333967-0534-8C4B-BBC5-0353996AA6AA}" destId="{AB893C1A-2AFA-7844-9447-D57622565823}" srcOrd="0" destOrd="0" presId="urn:microsoft.com/office/officeart/2005/8/layout/hierarchy2"/>
    <dgm:cxn modelId="{C80C8EAB-C7FA-0349-87F3-5223A5B7F367}" type="presOf" srcId="{339908DE-3595-4145-96E2-14C5B5E97092}" destId="{5DAB7F3C-BFFE-8A43-B252-CC0A3795E93C}" srcOrd="1" destOrd="0" presId="urn:microsoft.com/office/officeart/2005/8/layout/hierarchy2"/>
    <dgm:cxn modelId="{4F990D27-8BD4-AD41-A64E-A06C1D58B908}" type="presOf" srcId="{CE3A20BA-24DD-E844-AB00-761403B2C3C0}" destId="{43E30E1A-811C-7B41-A79D-DA229E10FBA7}" srcOrd="0" destOrd="0" presId="urn:microsoft.com/office/officeart/2005/8/layout/hierarchy2"/>
    <dgm:cxn modelId="{4B229C5C-A5E8-FD4F-94F2-A4292376F348}" srcId="{13145161-73E7-6E47-9E68-AD568894DF52}" destId="{CE3A20BA-24DD-E844-AB00-761403B2C3C0}" srcOrd="0" destOrd="0" parTransId="{22254620-FBCA-5247-A5A6-DFE65A10CD6B}" sibTransId="{50D3C70F-BDE0-494E-901B-BA8F5F7D4595}"/>
    <dgm:cxn modelId="{B8C4645E-E50A-DA49-A64A-5287DB8DCF8F}" type="presOf" srcId="{5ABA4518-B57C-8C4A-B252-8B152540B56C}" destId="{3C518AC5-6F69-C847-B819-EEDCB4EEDBF7}" srcOrd="0" destOrd="0" presId="urn:microsoft.com/office/officeart/2005/8/layout/hierarchy2"/>
    <dgm:cxn modelId="{E2D77D07-1D81-4040-9421-D381FA3C2AFD}" type="presOf" srcId="{21094B79-B20C-C045-8ACE-48080A69DB40}" destId="{2F9C6D0C-9ECA-BC42-848D-0693BF109A78}" srcOrd="0" destOrd="0" presId="urn:microsoft.com/office/officeart/2005/8/layout/hierarchy2"/>
    <dgm:cxn modelId="{F9A31B87-9E83-3B42-B6B9-2D6D5D87DAA7}" type="presOf" srcId="{22254620-FBCA-5247-A5A6-DFE65A10CD6B}" destId="{23FED65D-8723-874B-A2D7-51611A00BF1E}" srcOrd="0" destOrd="0" presId="urn:microsoft.com/office/officeart/2005/8/layout/hierarchy2"/>
    <dgm:cxn modelId="{22ED3EE6-49F1-F44D-8790-A774DDB108A3}" type="presOf" srcId="{0427BFAA-4D4F-5240-AAED-F07A00E5C882}" destId="{F0AFA50E-2290-A344-A0EA-6A0BEC983561}" srcOrd="1" destOrd="0" presId="urn:microsoft.com/office/officeart/2005/8/layout/hierarchy2"/>
    <dgm:cxn modelId="{1D5806FF-79FC-6F46-8514-15AD246BDF3E}" type="presOf" srcId="{136ACD93-4419-C243-AF03-BD230F1E2335}" destId="{5E7953B5-19AB-0448-B0E4-07DCB81C9DC2}" srcOrd="0" destOrd="0" presId="urn:microsoft.com/office/officeart/2005/8/layout/hierarchy2"/>
    <dgm:cxn modelId="{F58ED56F-F321-A741-9055-B1DB444B5957}" srcId="{4939C3F3-D7F7-F64E-A79A-00D7D64B56D8}" destId="{5ABA4518-B57C-8C4A-B252-8B152540B56C}" srcOrd="0" destOrd="0" parTransId="{21094B79-B20C-C045-8ACE-48080A69DB40}" sibTransId="{7C3BD903-2FDE-0F4F-B6DC-EFB487E71DE0}"/>
    <dgm:cxn modelId="{79FF724C-3FAA-734A-AFEA-F6A3D199D24E}" type="presOf" srcId="{13145161-73E7-6E47-9E68-AD568894DF52}" destId="{5EED30B8-6706-5343-AA3F-F5CCE94CA504}" srcOrd="0" destOrd="0" presId="urn:microsoft.com/office/officeart/2005/8/layout/hierarchy2"/>
    <dgm:cxn modelId="{FD06D390-152B-F042-8E3B-7BA527F179CC}" type="presOf" srcId="{0427BFAA-4D4F-5240-AAED-F07A00E5C882}" destId="{60696AB4-EEB7-7147-A134-A30CA65FA975}" srcOrd="0" destOrd="0" presId="urn:microsoft.com/office/officeart/2005/8/layout/hierarchy2"/>
    <dgm:cxn modelId="{547DFED6-6C63-D44C-AE29-D4D49F94E1E7}" type="presOf" srcId="{339908DE-3595-4145-96E2-14C5B5E97092}" destId="{61AA57F0-2B03-3A49-87BC-117B9EC692C2}" srcOrd="0" destOrd="0" presId="urn:microsoft.com/office/officeart/2005/8/layout/hierarchy2"/>
    <dgm:cxn modelId="{0B3FE684-A58B-E345-B733-C517FE8DA3C3}" type="presOf" srcId="{36DC26A8-739E-D944-867E-F84B15F9F49B}" destId="{7A1BED53-BDE7-E240-AEAF-9D7AF632A66A}" srcOrd="0" destOrd="0" presId="urn:microsoft.com/office/officeart/2005/8/layout/hierarchy2"/>
    <dgm:cxn modelId="{7B37875B-5556-9B4B-AEC1-DF4170AF42AE}" srcId="{13145161-73E7-6E47-9E68-AD568894DF52}" destId="{4939C3F3-D7F7-F64E-A79A-00D7D64B56D8}" srcOrd="1" destOrd="0" parTransId="{36DC26A8-739E-D944-867E-F84B15F9F49B}" sibTransId="{39CCCA15-D65F-0541-83D9-57456AAF0B44}"/>
    <dgm:cxn modelId="{904C9161-3A4A-254F-8CA9-A4CCF979E307}" type="presParOf" srcId="{AB893C1A-2AFA-7844-9447-D57622565823}" destId="{1AC6EE57-30CA-4741-8414-4F5B0FF5B352}" srcOrd="0" destOrd="0" presId="urn:microsoft.com/office/officeart/2005/8/layout/hierarchy2"/>
    <dgm:cxn modelId="{5CADBF79-8D09-F543-BDE9-0383D978CB4E}" type="presParOf" srcId="{1AC6EE57-30CA-4741-8414-4F5B0FF5B352}" destId="{5EED30B8-6706-5343-AA3F-F5CCE94CA504}" srcOrd="0" destOrd="0" presId="urn:microsoft.com/office/officeart/2005/8/layout/hierarchy2"/>
    <dgm:cxn modelId="{BF18A055-1275-5949-85AB-5D9C4119B97A}" type="presParOf" srcId="{1AC6EE57-30CA-4741-8414-4F5B0FF5B352}" destId="{D2200DAC-AAB4-0C42-B1D9-F87184413A93}" srcOrd="1" destOrd="0" presId="urn:microsoft.com/office/officeart/2005/8/layout/hierarchy2"/>
    <dgm:cxn modelId="{9F3F5D56-501C-104C-B9E4-7AFD4F6A9922}" type="presParOf" srcId="{D2200DAC-AAB4-0C42-B1D9-F87184413A93}" destId="{23FED65D-8723-874B-A2D7-51611A00BF1E}" srcOrd="0" destOrd="0" presId="urn:microsoft.com/office/officeart/2005/8/layout/hierarchy2"/>
    <dgm:cxn modelId="{92DCAC85-426C-E547-B855-00C1F74D30FE}" type="presParOf" srcId="{23FED65D-8723-874B-A2D7-51611A00BF1E}" destId="{79B7945A-6633-1E4C-B57F-6235FE041C3D}" srcOrd="0" destOrd="0" presId="urn:microsoft.com/office/officeart/2005/8/layout/hierarchy2"/>
    <dgm:cxn modelId="{322C6259-0607-3D4A-AFE9-A72283ED94D9}" type="presParOf" srcId="{D2200DAC-AAB4-0C42-B1D9-F87184413A93}" destId="{DC012AF9-550E-D949-B991-0705FDAAE1EA}" srcOrd="1" destOrd="0" presId="urn:microsoft.com/office/officeart/2005/8/layout/hierarchy2"/>
    <dgm:cxn modelId="{99D977DE-C3FA-D642-AAED-BCCAEC5810B9}" type="presParOf" srcId="{DC012AF9-550E-D949-B991-0705FDAAE1EA}" destId="{43E30E1A-811C-7B41-A79D-DA229E10FBA7}" srcOrd="0" destOrd="0" presId="urn:microsoft.com/office/officeart/2005/8/layout/hierarchy2"/>
    <dgm:cxn modelId="{3A3D9F2A-899A-2348-A9AA-B721D42A6219}" type="presParOf" srcId="{DC012AF9-550E-D949-B991-0705FDAAE1EA}" destId="{14046905-B87D-4441-92EC-16824864EC3F}" srcOrd="1" destOrd="0" presId="urn:microsoft.com/office/officeart/2005/8/layout/hierarchy2"/>
    <dgm:cxn modelId="{9EA177AB-3F7A-BC46-AF17-896285D4FE9D}" type="presParOf" srcId="{14046905-B87D-4441-92EC-16824864EC3F}" destId="{61AA57F0-2B03-3A49-87BC-117B9EC692C2}" srcOrd="0" destOrd="0" presId="urn:microsoft.com/office/officeart/2005/8/layout/hierarchy2"/>
    <dgm:cxn modelId="{24FC67BD-9C31-9946-A3F9-2909B9B5D0A8}" type="presParOf" srcId="{61AA57F0-2B03-3A49-87BC-117B9EC692C2}" destId="{5DAB7F3C-BFFE-8A43-B252-CC0A3795E93C}" srcOrd="0" destOrd="0" presId="urn:microsoft.com/office/officeart/2005/8/layout/hierarchy2"/>
    <dgm:cxn modelId="{8742984D-1AC0-D64D-8DED-7ACB71EEEFB0}" type="presParOf" srcId="{14046905-B87D-4441-92EC-16824864EC3F}" destId="{5E4A811D-E01C-F047-8F20-49ADEE4B558F}" srcOrd="1" destOrd="0" presId="urn:microsoft.com/office/officeart/2005/8/layout/hierarchy2"/>
    <dgm:cxn modelId="{524C538F-C711-984B-8FC3-7BF3668530F5}" type="presParOf" srcId="{5E4A811D-E01C-F047-8F20-49ADEE4B558F}" destId="{5E7953B5-19AB-0448-B0E4-07DCB81C9DC2}" srcOrd="0" destOrd="0" presId="urn:microsoft.com/office/officeart/2005/8/layout/hierarchy2"/>
    <dgm:cxn modelId="{00C34089-EFCA-CE41-A987-04B690214E1E}" type="presParOf" srcId="{5E4A811D-E01C-F047-8F20-49ADEE4B558F}" destId="{195BC672-9D3B-D04B-9073-2CB8C5BF45A4}" srcOrd="1" destOrd="0" presId="urn:microsoft.com/office/officeart/2005/8/layout/hierarchy2"/>
    <dgm:cxn modelId="{4673CE1C-3397-A64F-99AE-9D980D30BE2B}" type="presParOf" srcId="{D2200DAC-AAB4-0C42-B1D9-F87184413A93}" destId="{7A1BED53-BDE7-E240-AEAF-9D7AF632A66A}" srcOrd="2" destOrd="0" presId="urn:microsoft.com/office/officeart/2005/8/layout/hierarchy2"/>
    <dgm:cxn modelId="{E4ED69EF-F01E-9D47-AE7A-0F1633C34B5C}" type="presParOf" srcId="{7A1BED53-BDE7-E240-AEAF-9D7AF632A66A}" destId="{82114B6E-0E1D-414F-94A1-DA71BC4CE670}" srcOrd="0" destOrd="0" presId="urn:microsoft.com/office/officeart/2005/8/layout/hierarchy2"/>
    <dgm:cxn modelId="{A6D357EE-FD48-D741-A423-7D054E0F1D69}" type="presParOf" srcId="{D2200DAC-AAB4-0C42-B1D9-F87184413A93}" destId="{E791F0FD-DB8E-6444-9A8A-16007703327E}" srcOrd="3" destOrd="0" presId="urn:microsoft.com/office/officeart/2005/8/layout/hierarchy2"/>
    <dgm:cxn modelId="{6C06D849-6044-0C46-A8D8-832C250DC419}" type="presParOf" srcId="{E791F0FD-DB8E-6444-9A8A-16007703327E}" destId="{729C35F0-50D7-E542-BE4D-9B6F6A525EC5}" srcOrd="0" destOrd="0" presId="urn:microsoft.com/office/officeart/2005/8/layout/hierarchy2"/>
    <dgm:cxn modelId="{37B3925C-7B98-284C-9BD0-52010967F718}" type="presParOf" srcId="{E791F0FD-DB8E-6444-9A8A-16007703327E}" destId="{48A175D2-4D7D-A049-9562-71B51AFD52D3}" srcOrd="1" destOrd="0" presId="urn:microsoft.com/office/officeart/2005/8/layout/hierarchy2"/>
    <dgm:cxn modelId="{54419438-4E92-4C41-AAF8-1FB52C6D2407}" type="presParOf" srcId="{48A175D2-4D7D-A049-9562-71B51AFD52D3}" destId="{2F9C6D0C-9ECA-BC42-848D-0693BF109A78}" srcOrd="0" destOrd="0" presId="urn:microsoft.com/office/officeart/2005/8/layout/hierarchy2"/>
    <dgm:cxn modelId="{867DE754-D6B8-034C-8CDD-D260459DE339}" type="presParOf" srcId="{2F9C6D0C-9ECA-BC42-848D-0693BF109A78}" destId="{E9711336-3064-4549-BDB0-4E8435E80037}" srcOrd="0" destOrd="0" presId="urn:microsoft.com/office/officeart/2005/8/layout/hierarchy2"/>
    <dgm:cxn modelId="{23D395C8-01EB-704E-99DB-0085648E843B}" type="presParOf" srcId="{48A175D2-4D7D-A049-9562-71B51AFD52D3}" destId="{947310B1-A058-FC4E-ADD4-099771E385A1}" srcOrd="1" destOrd="0" presId="urn:microsoft.com/office/officeart/2005/8/layout/hierarchy2"/>
    <dgm:cxn modelId="{8D1952EC-A44B-FD4F-A6F5-56C630412B08}" type="presParOf" srcId="{947310B1-A058-FC4E-ADD4-099771E385A1}" destId="{3C518AC5-6F69-C847-B819-EEDCB4EEDBF7}" srcOrd="0" destOrd="0" presId="urn:microsoft.com/office/officeart/2005/8/layout/hierarchy2"/>
    <dgm:cxn modelId="{33151D56-E066-5B47-9EAB-26EC12CE19EC}" type="presParOf" srcId="{947310B1-A058-FC4E-ADD4-099771E385A1}" destId="{46C6BCF4-BF63-BD42-AD9D-CBABBAD13AEC}" srcOrd="1" destOrd="0" presId="urn:microsoft.com/office/officeart/2005/8/layout/hierarchy2"/>
    <dgm:cxn modelId="{B1BCA978-17B0-2542-B15E-DD27B207263A}" type="presParOf" srcId="{48A175D2-4D7D-A049-9562-71B51AFD52D3}" destId="{60696AB4-EEB7-7147-A134-A30CA65FA975}" srcOrd="2" destOrd="0" presId="urn:microsoft.com/office/officeart/2005/8/layout/hierarchy2"/>
    <dgm:cxn modelId="{96085814-650A-C74A-B964-B9DFAF352AF5}" type="presParOf" srcId="{60696AB4-EEB7-7147-A134-A30CA65FA975}" destId="{F0AFA50E-2290-A344-A0EA-6A0BEC983561}" srcOrd="0" destOrd="0" presId="urn:microsoft.com/office/officeart/2005/8/layout/hierarchy2"/>
    <dgm:cxn modelId="{FB3C1370-B696-2641-87FE-E42C3415A66C}" type="presParOf" srcId="{48A175D2-4D7D-A049-9562-71B51AFD52D3}" destId="{E87AB0ED-1B1A-E84D-8633-AC566CACB927}" srcOrd="3" destOrd="0" presId="urn:microsoft.com/office/officeart/2005/8/layout/hierarchy2"/>
    <dgm:cxn modelId="{25690B8C-18B3-E045-8DD3-EA4427FE36C7}" type="presParOf" srcId="{E87AB0ED-1B1A-E84D-8633-AC566CACB927}" destId="{F6B7F828-DD40-5046-AA86-A5A76DE31A6E}" srcOrd="0" destOrd="0" presId="urn:microsoft.com/office/officeart/2005/8/layout/hierarchy2"/>
    <dgm:cxn modelId="{49827424-5BCB-0C41-80BE-DCD42D612175}" type="presParOf" srcId="{E87AB0ED-1B1A-E84D-8633-AC566CACB927}" destId="{D01941F3-DBCE-C34A-9B8C-1502AB2F45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CE40D-DF0F-BE44-A84E-C8BE29705B53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DEA730-CB31-0F42-A242-240C58376539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Varying</a:t>
          </a:r>
          <a:r>
            <a:rPr lang="zh-CN" altLang="en-US" b="1" dirty="0" smtClean="0">
              <a:solidFill>
                <a:srgbClr val="000000"/>
              </a:solidFill>
            </a:rPr>
            <a:t> </a:t>
          </a:r>
          <a:r>
            <a:rPr lang="en-US" altLang="zh-CN" b="1" dirty="0" smtClean="0">
              <a:solidFill>
                <a:srgbClr val="000000"/>
              </a:solidFill>
            </a:rPr>
            <a:t>coefficient</a:t>
          </a:r>
          <a:r>
            <a:rPr lang="zh-CN" altLang="en-US" b="1" dirty="0" smtClean="0">
              <a:solidFill>
                <a:srgbClr val="000000"/>
              </a:solidFill>
            </a:rPr>
            <a:t> </a:t>
          </a:r>
          <a:r>
            <a:rPr lang="en-US" altLang="zh-CN" b="1" dirty="0" smtClean="0">
              <a:solidFill>
                <a:srgbClr val="000000"/>
              </a:solidFill>
            </a:rPr>
            <a:t>model</a:t>
          </a:r>
          <a:endParaRPr lang="en-US" dirty="0">
            <a:solidFill>
              <a:srgbClr val="000000"/>
            </a:solidFill>
          </a:endParaRPr>
        </a:p>
      </dgm:t>
    </dgm:pt>
    <dgm:pt modelId="{51A00D0A-6628-C148-B258-0F7D5B02C15D}" type="parTrans" cxnId="{AA024C32-E2B9-F544-A996-FE22D6D714AF}">
      <dgm:prSet/>
      <dgm:spPr/>
      <dgm:t>
        <a:bodyPr/>
        <a:lstStyle/>
        <a:p>
          <a:endParaRPr lang="en-US"/>
        </a:p>
      </dgm:t>
    </dgm:pt>
    <dgm:pt modelId="{3BED594D-1043-DE4E-A7B1-A741AB00D952}" type="sibTrans" cxnId="{AA024C32-E2B9-F544-A996-FE22D6D714AF}">
      <dgm:prSet/>
      <dgm:spPr/>
      <dgm:t>
        <a:bodyPr/>
        <a:lstStyle/>
        <a:p>
          <a:endParaRPr lang="en-US"/>
        </a:p>
      </dgm:t>
    </dgm:pt>
    <dgm:pt modelId="{D7AABD73-8DAF-1740-BB95-C068F44DDA5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Estimated Coefficient</a:t>
          </a:r>
          <a:endParaRPr lang="en-US" dirty="0">
            <a:solidFill>
              <a:srgbClr val="000000"/>
            </a:solidFill>
          </a:endParaRPr>
        </a:p>
      </dgm:t>
    </dgm:pt>
    <dgm:pt modelId="{51C772C7-44A8-2340-AB00-646336C08417}" type="parTrans" cxnId="{CD69E8D5-FCA2-9346-BAE0-ADB6D6BA7863}">
      <dgm:prSet/>
      <dgm:spPr/>
      <dgm:t>
        <a:bodyPr/>
        <a:lstStyle/>
        <a:p>
          <a:endParaRPr lang="en-US"/>
        </a:p>
      </dgm:t>
    </dgm:pt>
    <dgm:pt modelId="{367A408A-346C-D445-B3BD-A167B6E4CBF2}" type="sibTrans" cxnId="{CD69E8D5-FCA2-9346-BAE0-ADB6D6BA7863}">
      <dgm:prSet/>
      <dgm:spPr/>
      <dgm:t>
        <a:bodyPr/>
        <a:lstStyle/>
        <a:p>
          <a:endParaRPr lang="en-US"/>
        </a:p>
      </dgm:t>
    </dgm:pt>
    <dgm:pt modelId="{2D569530-D00A-4949-A890-6EE3C89CB06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Simulation</a:t>
          </a:r>
          <a:r>
            <a:rPr lang="zh-CN" altLang="en-US" b="1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tx1"/>
              </a:solidFill>
            </a:rPr>
            <a:t>Data</a:t>
          </a:r>
          <a:endParaRPr lang="en-US" dirty="0">
            <a:solidFill>
              <a:schemeClr val="tx1"/>
            </a:solidFill>
          </a:endParaRPr>
        </a:p>
      </dgm:t>
    </dgm:pt>
    <dgm:pt modelId="{82FDB10C-6F82-8844-A540-808CCF8D1590}" type="parTrans" cxnId="{C9374D8D-14AC-4146-9024-14EE2E31FEB9}">
      <dgm:prSet/>
      <dgm:spPr/>
      <dgm:t>
        <a:bodyPr/>
        <a:lstStyle/>
        <a:p>
          <a:endParaRPr lang="en-US"/>
        </a:p>
      </dgm:t>
    </dgm:pt>
    <dgm:pt modelId="{71473390-89E0-C04A-A8F5-CE8C6B287648}" type="sibTrans" cxnId="{C9374D8D-14AC-4146-9024-14EE2E31FEB9}">
      <dgm:prSet/>
      <dgm:spPr/>
      <dgm:t>
        <a:bodyPr/>
        <a:lstStyle/>
        <a:p>
          <a:endParaRPr lang="en-US"/>
        </a:p>
      </dgm:t>
    </dgm:pt>
    <dgm:pt modelId="{1A0D0D5D-4838-DC4C-846E-2B2379E542BA}" type="pres">
      <dgm:prSet presAssocID="{5CBCE40D-DF0F-BE44-A84E-C8BE29705B5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91E119-DECD-B943-8446-AB18E300FA9E}" type="pres">
      <dgm:prSet presAssocID="{09DEA730-CB31-0F42-A242-240C58376539}" presName="composite" presStyleCnt="0"/>
      <dgm:spPr/>
    </dgm:pt>
    <dgm:pt modelId="{F973DB0F-C70F-5E4D-A942-1E59B61548FF}" type="pres">
      <dgm:prSet presAssocID="{09DEA730-CB31-0F42-A242-240C58376539}" presName="bentUpArrow1" presStyleLbl="alignImgPlace1" presStyleIdx="0" presStyleCnt="2" custLinFactNeighborX="-12128"/>
      <dgm:spPr/>
    </dgm:pt>
    <dgm:pt modelId="{DD85D226-E5C8-1B47-86CD-5AF04F215C91}" type="pres">
      <dgm:prSet presAssocID="{09DEA730-CB31-0F42-A242-240C5837653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CA798-6489-3E42-A96E-713D51ABC7B1}" type="pres">
      <dgm:prSet presAssocID="{09DEA730-CB31-0F42-A242-240C5837653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B7E08-F40E-D44F-8749-0BEFDE0EA967}" type="pres">
      <dgm:prSet presAssocID="{3BED594D-1043-DE4E-A7B1-A741AB00D952}" presName="sibTrans" presStyleCnt="0"/>
      <dgm:spPr/>
    </dgm:pt>
    <dgm:pt modelId="{130D0484-039C-1148-AFCE-6AA1B2B468DD}" type="pres">
      <dgm:prSet presAssocID="{D7AABD73-8DAF-1740-BB95-C068F44DDA5B}" presName="composite" presStyleCnt="0"/>
      <dgm:spPr/>
    </dgm:pt>
    <dgm:pt modelId="{345E4C08-1272-7E4C-84E7-A97D5B462303}" type="pres">
      <dgm:prSet presAssocID="{D7AABD73-8DAF-1740-BB95-C068F44DDA5B}" presName="bentUpArrow1" presStyleLbl="alignImgPlace1" presStyleIdx="1" presStyleCnt="2" custLinFactNeighborX="-27288"/>
      <dgm:spPr/>
    </dgm:pt>
    <dgm:pt modelId="{BE36720E-548F-C94E-A001-D66FBAAD93BA}" type="pres">
      <dgm:prSet presAssocID="{D7AABD73-8DAF-1740-BB95-C068F44DDA5B}" presName="ParentText" presStyleLbl="node1" presStyleIdx="1" presStyleCnt="3" custLinFactNeighborX="-102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09359-3DBE-EC45-81AC-4B5F2689BBA8}" type="pres">
      <dgm:prSet presAssocID="{D7AABD73-8DAF-1740-BB95-C068F44DDA5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3F7F-6935-4D40-BDDE-D1BA97A9448B}" type="pres">
      <dgm:prSet presAssocID="{367A408A-346C-D445-B3BD-A167B6E4CBF2}" presName="sibTrans" presStyleCnt="0"/>
      <dgm:spPr/>
    </dgm:pt>
    <dgm:pt modelId="{CBE32DB1-0C0D-FF4E-A1D9-07C79D94285C}" type="pres">
      <dgm:prSet presAssocID="{2D569530-D00A-4949-A890-6EE3C89CB062}" presName="composite" presStyleCnt="0"/>
      <dgm:spPr/>
    </dgm:pt>
    <dgm:pt modelId="{D3040110-568C-5A4F-986A-553CA185DDD5}" type="pres">
      <dgm:prSet presAssocID="{2D569530-D00A-4949-A890-6EE3C89CB062}" presName="ParentText" presStyleLbl="node1" presStyleIdx="2" presStyleCnt="3" custLinFactNeighborX="-205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24C32-E2B9-F544-A996-FE22D6D714AF}" srcId="{5CBCE40D-DF0F-BE44-A84E-C8BE29705B53}" destId="{09DEA730-CB31-0F42-A242-240C58376539}" srcOrd="0" destOrd="0" parTransId="{51A00D0A-6628-C148-B258-0F7D5B02C15D}" sibTransId="{3BED594D-1043-DE4E-A7B1-A741AB00D952}"/>
    <dgm:cxn modelId="{C9374D8D-14AC-4146-9024-14EE2E31FEB9}" srcId="{5CBCE40D-DF0F-BE44-A84E-C8BE29705B53}" destId="{2D569530-D00A-4949-A890-6EE3C89CB062}" srcOrd="2" destOrd="0" parTransId="{82FDB10C-6F82-8844-A540-808CCF8D1590}" sibTransId="{71473390-89E0-C04A-A8F5-CE8C6B287648}"/>
    <dgm:cxn modelId="{83D3A19E-4F17-9F43-A010-E9F230C44772}" type="presOf" srcId="{2D569530-D00A-4949-A890-6EE3C89CB062}" destId="{D3040110-568C-5A4F-986A-553CA185DDD5}" srcOrd="0" destOrd="0" presId="urn:microsoft.com/office/officeart/2005/8/layout/StepDownProcess"/>
    <dgm:cxn modelId="{1E1289AA-F707-E440-AABC-747ADA78A911}" type="presOf" srcId="{09DEA730-CB31-0F42-A242-240C58376539}" destId="{DD85D226-E5C8-1B47-86CD-5AF04F215C91}" srcOrd="0" destOrd="0" presId="urn:microsoft.com/office/officeart/2005/8/layout/StepDownProcess"/>
    <dgm:cxn modelId="{CD69E8D5-FCA2-9346-BAE0-ADB6D6BA7863}" srcId="{5CBCE40D-DF0F-BE44-A84E-C8BE29705B53}" destId="{D7AABD73-8DAF-1740-BB95-C068F44DDA5B}" srcOrd="1" destOrd="0" parTransId="{51C772C7-44A8-2340-AB00-646336C08417}" sibTransId="{367A408A-346C-D445-B3BD-A167B6E4CBF2}"/>
    <dgm:cxn modelId="{AE890BAC-81F8-4245-BF30-C39C7E5BEA62}" type="presOf" srcId="{5CBCE40D-DF0F-BE44-A84E-C8BE29705B53}" destId="{1A0D0D5D-4838-DC4C-846E-2B2379E542BA}" srcOrd="0" destOrd="0" presId="urn:microsoft.com/office/officeart/2005/8/layout/StepDownProcess"/>
    <dgm:cxn modelId="{00FCBD62-D4EA-9442-B734-571F83D2EE66}" type="presOf" srcId="{D7AABD73-8DAF-1740-BB95-C068F44DDA5B}" destId="{BE36720E-548F-C94E-A001-D66FBAAD93BA}" srcOrd="0" destOrd="0" presId="urn:microsoft.com/office/officeart/2005/8/layout/StepDownProcess"/>
    <dgm:cxn modelId="{13C92A7F-EBAD-E14B-ACCD-B03A0B4B48F4}" type="presParOf" srcId="{1A0D0D5D-4838-DC4C-846E-2B2379E542BA}" destId="{E291E119-DECD-B943-8446-AB18E300FA9E}" srcOrd="0" destOrd="0" presId="urn:microsoft.com/office/officeart/2005/8/layout/StepDownProcess"/>
    <dgm:cxn modelId="{EC1C5576-2263-C340-8C55-8D627F2C3897}" type="presParOf" srcId="{E291E119-DECD-B943-8446-AB18E300FA9E}" destId="{F973DB0F-C70F-5E4D-A942-1E59B61548FF}" srcOrd="0" destOrd="0" presId="urn:microsoft.com/office/officeart/2005/8/layout/StepDownProcess"/>
    <dgm:cxn modelId="{183C2D13-E566-EB43-AF3D-5A87F3BA73D2}" type="presParOf" srcId="{E291E119-DECD-B943-8446-AB18E300FA9E}" destId="{DD85D226-E5C8-1B47-86CD-5AF04F215C91}" srcOrd="1" destOrd="0" presId="urn:microsoft.com/office/officeart/2005/8/layout/StepDownProcess"/>
    <dgm:cxn modelId="{12541D2D-ED81-7843-B74D-84CFD7F4D428}" type="presParOf" srcId="{E291E119-DECD-B943-8446-AB18E300FA9E}" destId="{7DECA798-6489-3E42-A96E-713D51ABC7B1}" srcOrd="2" destOrd="0" presId="urn:microsoft.com/office/officeart/2005/8/layout/StepDownProcess"/>
    <dgm:cxn modelId="{08B65D33-C075-D142-A588-092A416E3EEF}" type="presParOf" srcId="{1A0D0D5D-4838-DC4C-846E-2B2379E542BA}" destId="{331B7E08-F40E-D44F-8749-0BEFDE0EA967}" srcOrd="1" destOrd="0" presId="urn:microsoft.com/office/officeart/2005/8/layout/StepDownProcess"/>
    <dgm:cxn modelId="{CF623CFA-E013-1545-87A1-EAA0E0638E37}" type="presParOf" srcId="{1A0D0D5D-4838-DC4C-846E-2B2379E542BA}" destId="{130D0484-039C-1148-AFCE-6AA1B2B468DD}" srcOrd="2" destOrd="0" presId="urn:microsoft.com/office/officeart/2005/8/layout/StepDownProcess"/>
    <dgm:cxn modelId="{53AB9CAB-68F7-6148-9E34-E20C2E5A1C09}" type="presParOf" srcId="{130D0484-039C-1148-AFCE-6AA1B2B468DD}" destId="{345E4C08-1272-7E4C-84E7-A97D5B462303}" srcOrd="0" destOrd="0" presId="urn:microsoft.com/office/officeart/2005/8/layout/StepDownProcess"/>
    <dgm:cxn modelId="{16113FF3-194A-9145-BD05-B16E88EE6016}" type="presParOf" srcId="{130D0484-039C-1148-AFCE-6AA1B2B468DD}" destId="{BE36720E-548F-C94E-A001-D66FBAAD93BA}" srcOrd="1" destOrd="0" presId="urn:microsoft.com/office/officeart/2005/8/layout/StepDownProcess"/>
    <dgm:cxn modelId="{6FCD1DB2-3BE6-5741-BF24-307CB3A9D1E0}" type="presParOf" srcId="{130D0484-039C-1148-AFCE-6AA1B2B468DD}" destId="{78C09359-3DBE-EC45-81AC-4B5F2689BBA8}" srcOrd="2" destOrd="0" presId="urn:microsoft.com/office/officeart/2005/8/layout/StepDownProcess"/>
    <dgm:cxn modelId="{D921AFEB-2358-DD40-AAAE-9CFB29BF54A6}" type="presParOf" srcId="{1A0D0D5D-4838-DC4C-846E-2B2379E542BA}" destId="{E2213F7F-6935-4D40-BDDE-D1BA97A9448B}" srcOrd="3" destOrd="0" presId="urn:microsoft.com/office/officeart/2005/8/layout/StepDownProcess"/>
    <dgm:cxn modelId="{D0F659F2-62A2-B54F-AF07-826E2FD3D7B9}" type="presParOf" srcId="{1A0D0D5D-4838-DC4C-846E-2B2379E542BA}" destId="{CBE32DB1-0C0D-FF4E-A1D9-07C79D94285C}" srcOrd="4" destOrd="0" presId="urn:microsoft.com/office/officeart/2005/8/layout/StepDownProcess"/>
    <dgm:cxn modelId="{590E0F61-92D5-FD47-AC88-AAE2B4C97C47}" type="presParOf" srcId="{CBE32DB1-0C0D-FF4E-A1D9-07C79D94285C}" destId="{D3040110-568C-5A4F-986A-553CA185DD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D30B8-6706-5343-AA3F-F5CCE94CA504}">
      <dsp:nvSpPr>
        <dsp:cNvPr id="0" name=""/>
        <dsp:cNvSpPr/>
      </dsp:nvSpPr>
      <dsp:spPr>
        <a:xfrm>
          <a:off x="689041" y="446662"/>
          <a:ext cx="1031877" cy="51593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DTI Study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704152" y="461773"/>
        <a:ext cx="1001655" cy="485716"/>
      </dsp:txXfrm>
    </dsp:sp>
    <dsp:sp modelId="{23FED65D-8723-874B-A2D7-51611A00BF1E}">
      <dsp:nvSpPr>
        <dsp:cNvPr id="0" name=""/>
        <dsp:cNvSpPr/>
      </dsp:nvSpPr>
      <dsp:spPr>
        <a:xfrm rot="18770822">
          <a:off x="1623820" y="454913"/>
          <a:ext cx="60694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06947" y="272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2120" y="466959"/>
        <a:ext cx="30347" cy="30347"/>
      </dsp:txXfrm>
    </dsp:sp>
    <dsp:sp modelId="{43E30E1A-811C-7B41-A79D-DA229E10FBA7}">
      <dsp:nvSpPr>
        <dsp:cNvPr id="0" name=""/>
        <dsp:cNvSpPr/>
      </dsp:nvSpPr>
      <dsp:spPr>
        <a:xfrm>
          <a:off x="2133669" y="1665"/>
          <a:ext cx="1230606" cy="5159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Single Tract Analysis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2148780" y="16776"/>
        <a:ext cx="1200384" cy="485716"/>
      </dsp:txXfrm>
    </dsp:sp>
    <dsp:sp modelId="{61AA57F0-2B03-3A49-87BC-117B9EC692C2}">
      <dsp:nvSpPr>
        <dsp:cNvPr id="0" name=""/>
        <dsp:cNvSpPr/>
      </dsp:nvSpPr>
      <dsp:spPr>
        <a:xfrm>
          <a:off x="3364276" y="232414"/>
          <a:ext cx="443356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443356" y="272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74870" y="248550"/>
        <a:ext cx="22167" cy="22167"/>
      </dsp:txXfrm>
    </dsp:sp>
    <dsp:sp modelId="{5E7953B5-19AB-0448-B0E4-07DCB81C9DC2}">
      <dsp:nvSpPr>
        <dsp:cNvPr id="0" name=""/>
        <dsp:cNvSpPr/>
      </dsp:nvSpPr>
      <dsp:spPr>
        <a:xfrm>
          <a:off x="3807632" y="1665"/>
          <a:ext cx="1031877" cy="5159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Result Combine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822743" y="16776"/>
        <a:ext cx="1001655" cy="485716"/>
      </dsp:txXfrm>
    </dsp:sp>
    <dsp:sp modelId="{7A1BED53-BDE7-E240-AEAF-9D7AF632A66A}">
      <dsp:nvSpPr>
        <dsp:cNvPr id="0" name=""/>
        <dsp:cNvSpPr/>
      </dsp:nvSpPr>
      <dsp:spPr>
        <a:xfrm rot="2829178">
          <a:off x="1623820" y="899910"/>
          <a:ext cx="60694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606947" y="2721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2120" y="911956"/>
        <a:ext cx="30347" cy="30347"/>
      </dsp:txXfrm>
    </dsp:sp>
    <dsp:sp modelId="{729C35F0-50D7-E542-BE4D-9B6F6A525EC5}">
      <dsp:nvSpPr>
        <dsp:cNvPr id="0" name=""/>
        <dsp:cNvSpPr/>
      </dsp:nvSpPr>
      <dsp:spPr>
        <a:xfrm>
          <a:off x="2133669" y="891659"/>
          <a:ext cx="1258467" cy="51593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Multiple Tract Analysis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2148780" y="906770"/>
        <a:ext cx="1228245" cy="485716"/>
      </dsp:txXfrm>
    </dsp:sp>
    <dsp:sp modelId="{2F9C6D0C-9ECA-BC42-848D-0693BF109A78}">
      <dsp:nvSpPr>
        <dsp:cNvPr id="0" name=""/>
        <dsp:cNvSpPr/>
      </dsp:nvSpPr>
      <dsp:spPr>
        <a:xfrm rot="19457599">
          <a:off x="3344360" y="974076"/>
          <a:ext cx="50830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08304" y="272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5805" y="988588"/>
        <a:ext cx="25415" cy="25415"/>
      </dsp:txXfrm>
    </dsp:sp>
    <dsp:sp modelId="{3C518AC5-6F69-C847-B819-EEDCB4EEDBF7}">
      <dsp:nvSpPr>
        <dsp:cNvPr id="0" name=""/>
        <dsp:cNvSpPr/>
      </dsp:nvSpPr>
      <dsp:spPr>
        <a:xfrm>
          <a:off x="3804888" y="594994"/>
          <a:ext cx="1031877" cy="5159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Summary Statistics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819999" y="610105"/>
        <a:ext cx="1001655" cy="485716"/>
      </dsp:txXfrm>
    </dsp:sp>
    <dsp:sp modelId="{60696AB4-EEB7-7147-A134-A30CA65FA975}">
      <dsp:nvSpPr>
        <dsp:cNvPr id="0" name=""/>
        <dsp:cNvSpPr/>
      </dsp:nvSpPr>
      <dsp:spPr>
        <a:xfrm rot="2142401">
          <a:off x="3344360" y="1270741"/>
          <a:ext cx="508304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508304" y="2721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85805" y="1285253"/>
        <a:ext cx="25415" cy="25415"/>
      </dsp:txXfrm>
    </dsp:sp>
    <dsp:sp modelId="{F6B7F828-DD40-5046-AA86-A5A76DE31A6E}">
      <dsp:nvSpPr>
        <dsp:cNvPr id="0" name=""/>
        <dsp:cNvSpPr/>
      </dsp:nvSpPr>
      <dsp:spPr>
        <a:xfrm>
          <a:off x="3804888" y="1188324"/>
          <a:ext cx="1031877" cy="515938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Point-wise Analysis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3819999" y="1203435"/>
        <a:ext cx="1001655" cy="485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3DB0F-C70F-5E4D-A942-1E59B61548FF}">
      <dsp:nvSpPr>
        <dsp:cNvPr id="0" name=""/>
        <dsp:cNvSpPr/>
      </dsp:nvSpPr>
      <dsp:spPr>
        <a:xfrm rot="5400000">
          <a:off x="701988" y="1002279"/>
          <a:ext cx="886429" cy="10091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85D226-E5C8-1B47-86CD-5AF04F215C91}">
      <dsp:nvSpPr>
        <dsp:cNvPr id="0" name=""/>
        <dsp:cNvSpPr/>
      </dsp:nvSpPr>
      <dsp:spPr>
        <a:xfrm>
          <a:off x="589530" y="19654"/>
          <a:ext cx="1492226" cy="1044509"/>
        </a:xfrm>
        <a:prstGeom prst="roundRect">
          <a:avLst>
            <a:gd name="adj" fmla="val 1667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Varying</a:t>
          </a:r>
          <a:r>
            <a:rPr lang="zh-CN" altLang="en-US" sz="1900" b="1" kern="1200" dirty="0" smtClean="0">
              <a:solidFill>
                <a:srgbClr val="000000"/>
              </a:solidFill>
            </a:rPr>
            <a:t> </a:t>
          </a:r>
          <a:r>
            <a:rPr lang="en-US" altLang="zh-CN" sz="1900" b="1" kern="1200" dirty="0" smtClean="0">
              <a:solidFill>
                <a:srgbClr val="000000"/>
              </a:solidFill>
            </a:rPr>
            <a:t>coefficient</a:t>
          </a:r>
          <a:r>
            <a:rPr lang="zh-CN" altLang="en-US" sz="1900" b="1" kern="1200" dirty="0" smtClean="0">
              <a:solidFill>
                <a:srgbClr val="000000"/>
              </a:solidFill>
            </a:rPr>
            <a:t> </a:t>
          </a:r>
          <a:r>
            <a:rPr lang="en-US" altLang="zh-CN" sz="1900" b="1" kern="1200" dirty="0" smtClean="0">
              <a:solidFill>
                <a:srgbClr val="000000"/>
              </a:solidFill>
            </a:rPr>
            <a:t>model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640528" y="70652"/>
        <a:ext cx="1390230" cy="942513"/>
      </dsp:txXfrm>
    </dsp:sp>
    <dsp:sp modelId="{7DECA798-6489-3E42-A96E-713D51ABC7B1}">
      <dsp:nvSpPr>
        <dsp:cNvPr id="0" name=""/>
        <dsp:cNvSpPr/>
      </dsp:nvSpPr>
      <dsp:spPr>
        <a:xfrm>
          <a:off x="2081757" y="119272"/>
          <a:ext cx="1085303" cy="84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E4C08-1272-7E4C-84E7-A97D5B462303}">
      <dsp:nvSpPr>
        <dsp:cNvPr id="0" name=""/>
        <dsp:cNvSpPr/>
      </dsp:nvSpPr>
      <dsp:spPr>
        <a:xfrm rot="5400000">
          <a:off x="1786212" y="2175608"/>
          <a:ext cx="886429" cy="10091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36720E-548F-C94E-A001-D66FBAAD93BA}">
      <dsp:nvSpPr>
        <dsp:cNvPr id="0" name=""/>
        <dsp:cNvSpPr/>
      </dsp:nvSpPr>
      <dsp:spPr>
        <a:xfrm>
          <a:off x="1673791" y="1192983"/>
          <a:ext cx="1492226" cy="1044509"/>
        </a:xfrm>
        <a:prstGeom prst="roundRect">
          <a:avLst>
            <a:gd name="adj" fmla="val 1667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0000"/>
              </a:solidFill>
            </a:rPr>
            <a:t>Estimated Coefficient</a:t>
          </a:r>
          <a:endParaRPr lang="en-US" sz="1900" kern="1200" dirty="0">
            <a:solidFill>
              <a:srgbClr val="000000"/>
            </a:solidFill>
          </a:endParaRPr>
        </a:p>
      </dsp:txBody>
      <dsp:txXfrm>
        <a:off x="1724789" y="1243981"/>
        <a:ext cx="1390230" cy="942513"/>
      </dsp:txXfrm>
    </dsp:sp>
    <dsp:sp modelId="{78C09359-3DBE-EC45-81AC-4B5F2689BBA8}">
      <dsp:nvSpPr>
        <dsp:cNvPr id="0" name=""/>
        <dsp:cNvSpPr/>
      </dsp:nvSpPr>
      <dsp:spPr>
        <a:xfrm>
          <a:off x="3318971" y="1292601"/>
          <a:ext cx="1085303" cy="84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40110-568C-5A4F-986A-553CA185DDD5}">
      <dsp:nvSpPr>
        <dsp:cNvPr id="0" name=""/>
        <dsp:cNvSpPr/>
      </dsp:nvSpPr>
      <dsp:spPr>
        <a:xfrm>
          <a:off x="2758052" y="2366312"/>
          <a:ext cx="1492226" cy="1044509"/>
        </a:xfrm>
        <a:prstGeom prst="roundRect">
          <a:avLst>
            <a:gd name="adj" fmla="val 1667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tx1"/>
              </a:solidFill>
            </a:rPr>
            <a:t>Simulation</a:t>
          </a:r>
          <a:r>
            <a:rPr lang="zh-CN" altLang="en-US" sz="1900" b="1" kern="1200" dirty="0" smtClean="0">
              <a:solidFill>
                <a:schemeClr val="tx1"/>
              </a:solidFill>
            </a:rPr>
            <a:t> </a:t>
          </a:r>
          <a:r>
            <a:rPr lang="en-US" sz="1900" b="1" kern="1200" dirty="0" smtClean="0">
              <a:solidFill>
                <a:schemeClr val="tx1"/>
              </a:solidFill>
            </a:rPr>
            <a:t>Data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809050" y="2417310"/>
        <a:ext cx="1390230" cy="942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54A5-0400-8C42-80D1-8D624E5614E5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94A9-B9E0-0A48-9C6B-EB78E5938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motivated by early human</a:t>
            </a:r>
            <a:r>
              <a:rPr lang="en-US" baseline="0" dirty="0" smtClean="0"/>
              <a:t> brain development</a:t>
            </a:r>
          </a:p>
          <a:p>
            <a:r>
              <a:rPr lang="en-US" baseline="0" dirty="0" smtClean="0"/>
              <a:t>2 young child brain develop fast</a:t>
            </a:r>
          </a:p>
          <a:p>
            <a:r>
              <a:rPr lang="en-US" baseline="0" dirty="0" smtClean="0"/>
              <a:t>3 brain </a:t>
            </a:r>
            <a:r>
              <a:rPr lang="en-US" baseline="0" dirty="0" err="1" smtClean="0"/>
              <a:t>volumn</a:t>
            </a:r>
            <a:r>
              <a:rPr lang="en-US" baseline="0" dirty="0" smtClean="0"/>
              <a:t>, brain structure</a:t>
            </a:r>
          </a:p>
          <a:p>
            <a:r>
              <a:rPr lang="en-US" baseline="0" dirty="0" smtClean="0"/>
              <a:t>4 Using DTI data, we can study structure change quantitatively</a:t>
            </a:r>
          </a:p>
          <a:p>
            <a:r>
              <a:rPr lang="en-US" baseline="0" dirty="0" smtClean="0"/>
              <a:t>5 For a brain region, extract DTI measure along a selected curve. Genetic factors -&gt; DTI measure</a:t>
            </a:r>
          </a:p>
          <a:p>
            <a:r>
              <a:rPr lang="en-US" baseline="0" dirty="0" smtClean="0"/>
              <a:t>6 In a typical DTI study, Current research focus on </a:t>
            </a:r>
          </a:p>
          <a:p>
            <a:r>
              <a:rPr lang="en-US" baseline="0" dirty="0" smtClean="0"/>
              <a:t>7 Our goal joint, functional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2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tract with real</a:t>
            </a:r>
            <a:r>
              <a:rPr lang="en-US" baseline="0" dirty="0" smtClean="0"/>
              <a:t> effect</a:t>
            </a:r>
            <a:endParaRPr lang="en-US" dirty="0" smtClean="0"/>
          </a:p>
          <a:p>
            <a:r>
              <a:rPr lang="en-US" dirty="0" smtClean="0"/>
              <a:t>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shared 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a large group of 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This time</a:t>
            </a:r>
            <a:r>
              <a:rPr lang="en-US" baseline="0" dirty="0" smtClean="0"/>
              <a:t> not common effect shared by all</a:t>
            </a:r>
            <a:endParaRPr lang="en-US" dirty="0" smtClean="0"/>
          </a:p>
          <a:p>
            <a:r>
              <a:rPr lang="en-US" dirty="0" smtClean="0"/>
              <a:t>Extract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5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Simulated</a:t>
            </a:r>
            <a:r>
              <a:rPr lang="en-US" baseline="0" dirty="0" smtClean="0"/>
              <a:t> effect with changing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4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Dev</a:t>
            </a:r>
            <a:r>
              <a:rPr lang="en-US" baseline="0" dirty="0" smtClean="0"/>
              <a:t> in each tract -&gt; global develop</a:t>
            </a:r>
          </a:p>
          <a:p>
            <a:r>
              <a:rPr lang="en-US" baseline="0" dirty="0" smtClean="0"/>
              <a:t>Globally main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1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Barely</a:t>
            </a:r>
            <a:r>
              <a:rPr lang="en-US" baseline="0" dirty="0" smtClean="0"/>
              <a:t> see global effect</a:t>
            </a:r>
          </a:p>
          <a:p>
            <a:r>
              <a:rPr lang="en-US" baseline="0" dirty="0" err="1" smtClean="0"/>
              <a:t>Simu</a:t>
            </a:r>
            <a:r>
              <a:rPr lang="en-US" baseline="0" dirty="0" smtClean="0"/>
              <a:t> effect -&gt; tract specific effect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8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Loading</a:t>
            </a:r>
            <a:r>
              <a:rPr lang="en-US" baseline="0" dirty="0" smtClean="0"/>
              <a:t> of global factor on each </a:t>
            </a:r>
            <a:r>
              <a:rPr lang="en-US" baseline="0" dirty="0" err="1" smtClean="0"/>
              <a:t>fPCs</a:t>
            </a:r>
            <a:r>
              <a:rPr lang="en-US" baseline="0" dirty="0" smtClean="0"/>
              <a:t> weighted by their </a:t>
            </a:r>
            <a:r>
              <a:rPr lang="en-US" baseline="0" dirty="0" err="1" smtClean="0"/>
              <a:t>sd</a:t>
            </a:r>
            <a:r>
              <a:rPr lang="en-US" baseline="0" dirty="0" smtClean="0"/>
              <a:t>, showing the contribution of </a:t>
            </a:r>
            <a:r>
              <a:rPr lang="en-US" baseline="0" dirty="0" err="1" smtClean="0"/>
              <a:t>fPCs</a:t>
            </a:r>
            <a:r>
              <a:rPr lang="en-US" baseline="0" dirty="0" smtClean="0"/>
              <a:t> to global factor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4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/wiki/other picture?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Extracted</a:t>
            </a:r>
            <a:r>
              <a:rPr lang="en-US" baseline="0" dirty="0" smtClean="0"/>
              <a:t> top 20, find </a:t>
            </a:r>
            <a:r>
              <a:rPr lang="en-US" baseline="0" dirty="0" err="1" smtClean="0"/>
              <a:t>corresp</a:t>
            </a:r>
            <a:r>
              <a:rPr lang="en-US" baseline="0" dirty="0" smtClean="0"/>
              <a:t> gene. Some related to brain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Interesting</a:t>
            </a:r>
            <a:r>
              <a:rPr lang="en-US" baseline="0" dirty="0" smtClean="0"/>
              <a:t> finding about important genetic factors related to </a:t>
            </a:r>
          </a:p>
          <a:p>
            <a:r>
              <a:rPr lang="en-US" baseline="0" dirty="0" smtClean="0"/>
              <a:t>Extend to other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 HPRM</a:t>
            </a:r>
          </a:p>
          <a:p>
            <a:r>
              <a:rPr lang="en-US" dirty="0" smtClean="0"/>
              <a:t>For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meaurement</a:t>
            </a:r>
            <a:r>
              <a:rPr lang="en-US" baseline="0" dirty="0" smtClean="0"/>
              <a:t> of fiber tracts, </a:t>
            </a:r>
          </a:p>
          <a:p>
            <a:r>
              <a:rPr lang="en-US" baseline="0" dirty="0" smtClean="0"/>
              <a:t>Project low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signal, directions</a:t>
            </a:r>
          </a:p>
          <a:p>
            <a:r>
              <a:rPr lang="en-US" baseline="0" dirty="0" smtClean="0"/>
              <a:t>Summarize functional PC scores</a:t>
            </a:r>
          </a:p>
          <a:p>
            <a:r>
              <a:rPr lang="en-US" baseline="0" dirty="0" smtClean="0"/>
              <a:t>To extract effect on different levels</a:t>
            </a:r>
          </a:p>
          <a:p>
            <a:r>
              <a:rPr lang="en-US" baseline="0" dirty="0" smtClean="0"/>
              <a:t>Standard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Conduct</a:t>
            </a:r>
            <a:r>
              <a:rPr lang="en-US" baseline="0" dirty="0" smtClean="0"/>
              <a:t> simulation </a:t>
            </a:r>
          </a:p>
          <a:p>
            <a:r>
              <a:rPr lang="en-US" baseline="0" dirty="0" smtClean="0"/>
              <a:t>From real data</a:t>
            </a:r>
          </a:p>
          <a:p>
            <a:r>
              <a:rPr lang="en-US" baseline="0" dirty="0" smtClean="0"/>
              <a:t>Generate from varying coefficient model, adding variables such as age and gender, effect to be analyzed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9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</a:t>
            </a:r>
            <a:r>
              <a:rPr lang="en-US" baseline="0" dirty="0" smtClean="0"/>
              <a:t> by the table,</a:t>
            </a:r>
          </a:p>
          <a:p>
            <a:r>
              <a:rPr lang="en-US" baseline="0" dirty="0" smtClean="0"/>
              <a:t>Changing scale of age effect to evaluate hypothesis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trend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First segment steeper slope than following segments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2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1000</a:t>
            </a:r>
            <a:r>
              <a:rPr lang="zh-CN" altLang="en-US" dirty="0" smtClean="0"/>
              <a:t> </a:t>
            </a:r>
            <a:r>
              <a:rPr lang="en-US" altLang="zh-CN" dirty="0" smtClean="0"/>
              <a:t>runs</a:t>
            </a:r>
            <a:endParaRPr lang="en-US" dirty="0" smtClean="0"/>
          </a:p>
          <a:p>
            <a:r>
              <a:rPr lang="en-US" dirty="0" smtClean="0"/>
              <a:t>Test age effect</a:t>
            </a:r>
          </a:p>
          <a:p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type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error,</a:t>
            </a:r>
          </a:p>
          <a:p>
            <a:r>
              <a:rPr lang="en-US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alternative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hypothesis</a:t>
            </a:r>
          </a:p>
          <a:p>
            <a:r>
              <a:rPr lang="en-US" dirty="0" smtClean="0"/>
              <a:t>Expected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result</a:t>
            </a:r>
            <a:r>
              <a:rPr lang="zh-CN" altLang="en-US" dirty="0" smtClean="0"/>
              <a:t>, </a:t>
            </a:r>
            <a:r>
              <a:rPr lang="en-US" altLang="zh-CN" dirty="0" smtClean="0"/>
              <a:t>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shared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each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true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effect,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estimated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indiv</a:t>
            </a:r>
            <a:endParaRPr lang="en-US" altLang="zh-CN" dirty="0" smtClean="0"/>
          </a:p>
          <a:p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</a:p>
          <a:p>
            <a:r>
              <a:rPr lang="en-US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contribution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dirty="0" smtClean="0"/>
              <a:t>Common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tract</a:t>
            </a:r>
          </a:p>
          <a:p>
            <a:r>
              <a:rPr lang="en-US" altLang="zh-CN" dirty="0" smtClean="0"/>
              <a:t>Examine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performance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global</a:t>
            </a:r>
            <a:r>
              <a:rPr lang="zh-CN" altLang="en-US" dirty="0" smtClean="0"/>
              <a:t> </a:t>
            </a:r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tract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residual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when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there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but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subgroup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7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Still extract </a:t>
            </a:r>
            <a:r>
              <a:rPr lang="en-US" dirty="0" err="1" smtClean="0"/>
              <a:t>fPC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factor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94A9-B9E0-0A48-9C6B-EB78E59383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1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8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62E1-1260-D845-8EB5-D68739E0E26D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C89C-6F77-DA47-AA52-F03ECAE22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emf"/><Relationship Id="rId13" Type="http://schemas.openxmlformats.org/officeDocument/2006/relationships/image" Target="../media/image65.emf"/><Relationship Id="rId14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emf"/><Relationship Id="rId12" Type="http://schemas.openxmlformats.org/officeDocument/2006/relationships/image" Target="../media/image35.emf"/><Relationship Id="rId13" Type="http://schemas.openxmlformats.org/officeDocument/2006/relationships/image" Target="../media/image36.emf"/><Relationship Id="rId14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3534"/>
            <a:ext cx="7772400" cy="1817402"/>
          </a:xfrm>
        </p:spPr>
        <p:txBody>
          <a:bodyPr>
            <a:normAutofit/>
          </a:bodyPr>
          <a:lstStyle/>
          <a:p>
            <a:r>
              <a:rPr lang="en-US" sz="3200" b="1" dirty="0"/>
              <a:t>HPRM:  Hierarchical  </a:t>
            </a:r>
            <a:r>
              <a:rPr lang="en-US" sz="3200" b="1" dirty="0" smtClean="0"/>
              <a:t>Principal </a:t>
            </a:r>
            <a:r>
              <a:rPr lang="en-US" sz="3200" b="1" dirty="0"/>
              <a:t>Regression Model of Diffusion Tensor Bundle </a:t>
            </a:r>
            <a:r>
              <a:rPr lang="en-US" sz="3200" b="1" dirty="0" smtClean="0"/>
              <a:t>Statistics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0129"/>
            <a:ext cx="6400800" cy="175260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Jingwen Zhang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1</a:t>
            </a:r>
            <a:r>
              <a:rPr lang="en-US" sz="1800" b="1" dirty="0" smtClean="0">
                <a:solidFill>
                  <a:schemeClr val="tx1"/>
                </a:solidFill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</a:rPr>
              <a:t>Hongtu</a:t>
            </a:r>
            <a:r>
              <a:rPr lang="en-US" sz="1800" b="1" dirty="0" smtClean="0">
                <a:solidFill>
                  <a:schemeClr val="tx1"/>
                </a:solidFill>
              </a:rPr>
              <a:t> Zhu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1,2</a:t>
            </a:r>
            <a:r>
              <a:rPr lang="en-US" sz="1800" b="1" dirty="0" smtClean="0">
                <a:solidFill>
                  <a:schemeClr val="tx1"/>
                </a:solidFill>
              </a:rPr>
              <a:t>, Joseph Ibrahim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1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en-US" sz="1800" baseline="30000" dirty="0" smtClean="0">
              <a:solidFill>
                <a:schemeClr val="tx1"/>
              </a:solidFill>
            </a:endParaRPr>
          </a:p>
          <a:p>
            <a:r>
              <a:rPr lang="en-US" sz="1800" i="1" baseline="30000" dirty="0" smtClean="0">
                <a:solidFill>
                  <a:schemeClr val="tx1"/>
                </a:solidFill>
              </a:rPr>
              <a:t>1</a:t>
            </a:r>
            <a:r>
              <a:rPr lang="en-US" sz="1800" i="1" dirty="0" smtClean="0">
                <a:solidFill>
                  <a:schemeClr val="tx1"/>
                </a:solidFill>
              </a:rPr>
              <a:t>Department </a:t>
            </a:r>
            <a:r>
              <a:rPr lang="en-US" sz="1800" i="1" dirty="0">
                <a:solidFill>
                  <a:schemeClr val="tx1"/>
                </a:solidFill>
              </a:rPr>
              <a:t>of </a:t>
            </a:r>
            <a:r>
              <a:rPr lang="en-US" sz="1800" i="1" dirty="0" smtClean="0">
                <a:solidFill>
                  <a:schemeClr val="tx1"/>
                </a:solidFill>
              </a:rPr>
              <a:t>Biostatistics</a:t>
            </a:r>
          </a:p>
          <a:p>
            <a:r>
              <a:rPr lang="en-US" sz="1800" i="1" baseline="30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Biomedical </a:t>
            </a:r>
            <a:r>
              <a:rPr lang="en-US" sz="1800" i="1" dirty="0">
                <a:solidFill>
                  <a:schemeClr val="tx1"/>
                </a:solidFill>
              </a:rPr>
              <a:t>Research Imaging </a:t>
            </a:r>
            <a:r>
              <a:rPr lang="en-US" sz="1800" i="1" dirty="0" smtClean="0">
                <a:solidFill>
                  <a:schemeClr val="tx1"/>
                </a:solidFill>
              </a:rPr>
              <a:t>Center</a:t>
            </a:r>
            <a:endParaRPr lang="en-US" sz="1800" i="1" dirty="0">
              <a:solidFill>
                <a:schemeClr val="tx1"/>
              </a:solidFill>
            </a:endParaRPr>
          </a:p>
          <a:p>
            <a:r>
              <a:rPr lang="en-US" sz="1800" i="1" dirty="0" smtClean="0">
                <a:solidFill>
                  <a:schemeClr val="tx1"/>
                </a:solidFill>
              </a:rPr>
              <a:t>The University </a:t>
            </a:r>
            <a:r>
              <a:rPr lang="en-US" sz="1800" i="1" dirty="0">
                <a:solidFill>
                  <a:schemeClr val="tx1"/>
                </a:solidFill>
              </a:rPr>
              <a:t>of North Carolina at Chapel </a:t>
            </a:r>
            <a:r>
              <a:rPr lang="en-US" sz="1800" i="1" dirty="0" smtClean="0">
                <a:solidFill>
                  <a:schemeClr val="tx1"/>
                </a:solidFill>
              </a:rPr>
              <a:t>Hill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1" y="2130425"/>
            <a:ext cx="8414014" cy="1470026"/>
          </a:xfrm>
          <a:prstGeom prst="roundRect">
            <a:avLst>
              <a:gd name="adj" fmla="val 2173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 descr="UNC_logo_5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278777"/>
            <a:ext cx="4368016" cy="1234440"/>
          </a:xfrm>
          <a:prstGeom prst="rect">
            <a:avLst/>
          </a:prstGeom>
        </p:spPr>
      </p:pic>
      <p:pic>
        <p:nvPicPr>
          <p:cNvPr id="7" name="Picture 6" descr="bluesealh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35" y="278777"/>
            <a:ext cx="1234440" cy="123444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4442" y="4113691"/>
            <a:ext cx="5805534" cy="1796845"/>
          </a:xfrm>
          <a:prstGeom prst="roundRect">
            <a:avLst>
              <a:gd name="adj" fmla="val 2173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2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_Plot_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92" y="906907"/>
            <a:ext cx="5486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/>
              <a:t>(M2) Age effect and Gender effect for different tracts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56" y="1558203"/>
            <a:ext cx="17832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 smtClean="0">
                <a:solidFill>
                  <a:schemeClr val="tx1"/>
                </a:solidFill>
              </a:rPr>
              <a:t>fPcs</a:t>
            </a:r>
            <a:r>
              <a:rPr lang="en-US" b="1" dirty="0" smtClean="0">
                <a:solidFill>
                  <a:schemeClr val="tx1"/>
                </a:solidFill>
              </a:rPr>
              <a:t> to include &gt;85% variation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215996" y="2561402"/>
            <a:ext cx="676683" cy="3732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8056" y="3291029"/>
            <a:ext cx="17548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Factor Analysis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3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642620"/>
              </p:ext>
            </p:extLst>
          </p:nvPr>
        </p:nvGraphicFramePr>
        <p:xfrm>
          <a:off x="367553" y="1187840"/>
          <a:ext cx="8408892" cy="3288900"/>
        </p:xfrm>
        <a:graphic>
          <a:graphicData uri="http://schemas.openxmlformats.org/drawingml/2006/table">
            <a:tbl>
              <a:tblPr/>
              <a:tblGrid>
                <a:gridCol w="467823"/>
                <a:gridCol w="730042"/>
                <a:gridCol w="640648"/>
                <a:gridCol w="685346"/>
                <a:gridCol w="679529"/>
                <a:gridCol w="691162"/>
                <a:gridCol w="685345"/>
                <a:gridCol w="625750"/>
                <a:gridCol w="610852"/>
                <a:gridCol w="595953"/>
                <a:gridCol w="685345"/>
                <a:gridCol w="610851"/>
                <a:gridCol w="700246"/>
              </a:tblGrid>
              <a:tr h="23796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 Analysis of Multiple Tracts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Factor</a:t>
                      </a:r>
                    </a:p>
                  </a:txBody>
                  <a:tcPr marL="9915" marR="9915" marT="99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 Residual</a:t>
                      </a:r>
                    </a:p>
                  </a:txBody>
                  <a:tcPr marL="9915" marR="9915" marT="99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2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CCMB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CCTT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Analysis of Each Tract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0.777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0.895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Screen Shot 2016-01-28 at 2.48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82" y="797645"/>
            <a:ext cx="2286000" cy="3437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71564" y="2475080"/>
            <a:ext cx="3361421" cy="71834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71565" y="3747754"/>
            <a:ext cx="3361420" cy="7010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5411" y="2475080"/>
            <a:ext cx="3801034" cy="71834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5412" y="3742821"/>
            <a:ext cx="3801034" cy="710042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58216" y="2441656"/>
            <a:ext cx="745848" cy="284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Hypothesis Testing</a:t>
            </a:r>
            <a:endParaRPr lang="en-US" sz="2200" b="1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5603" y="5094722"/>
            <a:ext cx="8414014" cy="1223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smtClean="0"/>
              <a:t>Type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I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error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controlled</a:t>
            </a:r>
            <a:r>
              <a:rPr lang="zh-CN" altLang="en-US" sz="1800" b="1" dirty="0" smtClean="0"/>
              <a:t> 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Individual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tract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analysis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and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tract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residual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analysis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can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clearly differentiate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between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the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subgroups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with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and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without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effect</a:t>
            </a:r>
            <a:r>
              <a:rPr lang="zh-CN" altLang="en-US" sz="1800" b="1" dirty="0" smtClean="0"/>
              <a:t> 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Global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factor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achieves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comparable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power to tracts with real effect</a:t>
            </a:r>
            <a:endParaRPr lang="en-US" altLang="zh-CN" sz="18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365603" y="4727545"/>
            <a:ext cx="8414014" cy="1908233"/>
          </a:xfrm>
          <a:prstGeom prst="roundRect">
            <a:avLst>
              <a:gd name="adj" fmla="val 1117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Screen Shot 2016-01-27 at 10.55.2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16159"/>
          <a:stretch/>
        </p:blipFill>
        <p:spPr>
          <a:xfrm>
            <a:off x="6263991" y="1220881"/>
            <a:ext cx="98191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ge_3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932244"/>
            <a:ext cx="2286000" cy="1828800"/>
          </a:xfrm>
          <a:prstGeom prst="rect">
            <a:avLst/>
          </a:prstGeom>
        </p:spPr>
      </p:pic>
      <p:pic>
        <p:nvPicPr>
          <p:cNvPr id="5" name="Picture 4" descr="Age_3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8" y="926700"/>
            <a:ext cx="2286000" cy="1828800"/>
          </a:xfrm>
          <a:prstGeom prst="rect">
            <a:avLst/>
          </a:prstGeom>
        </p:spPr>
      </p:pic>
      <p:pic>
        <p:nvPicPr>
          <p:cNvPr id="11" name="Picture 10" descr="Age_3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88" y="932244"/>
            <a:ext cx="2286000" cy="1828800"/>
          </a:xfrm>
          <a:prstGeom prst="rect">
            <a:avLst/>
          </a:prstGeom>
        </p:spPr>
      </p:pic>
      <p:pic>
        <p:nvPicPr>
          <p:cNvPr id="13" name="Picture 12" descr="Age_3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40" y="926700"/>
            <a:ext cx="2286000" cy="1828800"/>
          </a:xfrm>
          <a:prstGeom prst="rect">
            <a:avLst/>
          </a:prstGeom>
        </p:spPr>
      </p:pic>
      <p:pic>
        <p:nvPicPr>
          <p:cNvPr id="16" name="Picture 15" descr="Age_3.pd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" y="2730446"/>
            <a:ext cx="2286000" cy="1828800"/>
          </a:xfrm>
          <a:prstGeom prst="rect">
            <a:avLst/>
          </a:prstGeom>
        </p:spPr>
      </p:pic>
      <p:pic>
        <p:nvPicPr>
          <p:cNvPr id="18" name="Picture 17" descr="Age_3.pd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8" y="2730446"/>
            <a:ext cx="2286000" cy="1828800"/>
          </a:xfrm>
          <a:prstGeom prst="rect">
            <a:avLst/>
          </a:prstGeom>
        </p:spPr>
      </p:pic>
      <p:pic>
        <p:nvPicPr>
          <p:cNvPr id="19" name="Picture 18" descr="Age_3.pd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88" y="2730446"/>
            <a:ext cx="2286000" cy="1828800"/>
          </a:xfrm>
          <a:prstGeom prst="rect">
            <a:avLst/>
          </a:prstGeom>
        </p:spPr>
      </p:pic>
      <p:pic>
        <p:nvPicPr>
          <p:cNvPr id="20" name="Picture 19" descr="Age_3.pdf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40" y="2730446"/>
            <a:ext cx="2286000" cy="1828800"/>
          </a:xfrm>
          <a:prstGeom prst="rect">
            <a:avLst/>
          </a:prstGeom>
        </p:spPr>
      </p:pic>
      <p:pic>
        <p:nvPicPr>
          <p:cNvPr id="23" name="Picture 22" descr="Age_3.pdf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t="40541" r="27259" b="42417"/>
          <a:stretch/>
        </p:blipFill>
        <p:spPr>
          <a:xfrm>
            <a:off x="6769800" y="4973554"/>
            <a:ext cx="2144880" cy="934981"/>
          </a:xfrm>
          <a:prstGeom prst="rect">
            <a:avLst/>
          </a:prstGeom>
        </p:spPr>
      </p:pic>
      <p:pic>
        <p:nvPicPr>
          <p:cNvPr id="25" name="Picture 24" descr="Age_3.pd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0" y="4594601"/>
            <a:ext cx="2286000" cy="1828800"/>
          </a:xfrm>
          <a:prstGeom prst="rect">
            <a:avLst/>
          </a:prstGeom>
        </p:spPr>
      </p:pic>
      <p:pic>
        <p:nvPicPr>
          <p:cNvPr id="26" name="Picture 25" descr="Age_3.pd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08" y="4594601"/>
            <a:ext cx="2286000" cy="1828800"/>
          </a:xfrm>
          <a:prstGeom prst="rect">
            <a:avLst/>
          </a:prstGeom>
        </p:spPr>
      </p:pic>
      <p:pic>
        <p:nvPicPr>
          <p:cNvPr id="27" name="Picture 26" descr="Age_3.pdf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68" y="4616650"/>
            <a:ext cx="22860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latin typeface="+mj-lt"/>
              </a:rPr>
              <a:t>Mapping-back Age Effect: Mean with 95% Confidence Band</a:t>
            </a:r>
            <a:endParaRPr lang="en-US" sz="22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4088" y="562912"/>
            <a:ext cx="173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Subgroup Effect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8576" y="1594864"/>
            <a:ext cx="16584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 Setting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84123"/>
              </p:ext>
            </p:extLst>
          </p:nvPr>
        </p:nvGraphicFramePr>
        <p:xfrm>
          <a:off x="1008576" y="2110876"/>
          <a:ext cx="7117629" cy="37520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1639"/>
                <a:gridCol w="902286"/>
                <a:gridCol w="4093704"/>
              </a:tblGrid>
              <a:tr h="283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Abbrev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Tract</a:t>
                      </a:r>
                      <a:endParaRPr lang="en-US" sz="1800" dirty="0"/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CCG</a:t>
                      </a:r>
                    </a:p>
                    <a:p>
                      <a:pPr algn="just"/>
                      <a:r>
                        <a:rPr lang="en-US" sz="1600" dirty="0" smtClean="0"/>
                        <a:t>CCPB</a:t>
                      </a:r>
                    </a:p>
                    <a:p>
                      <a:pPr algn="just"/>
                      <a:r>
                        <a:rPr lang="en-US" sz="1600" dirty="0" smtClean="0"/>
                        <a:t>CCTT</a:t>
                      </a:r>
                    </a:p>
                    <a:p>
                      <a:pPr algn="just"/>
                      <a:r>
                        <a:rPr lang="en-US" sz="1600" dirty="0" smtClean="0"/>
                        <a:t>CCMB</a:t>
                      </a:r>
                    </a:p>
                    <a:p>
                      <a:pPr algn="just"/>
                      <a:r>
                        <a:rPr lang="en-US" sz="1600" dirty="0" smtClean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CorpusCallosum_GENU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CorpusCallosum_Parietal_BODY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CorpusCallosum_Temporal_TAPETUM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CorpusCallosum_Motor_BODY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CorpusCallosum_ROSTRUM</a:t>
                      </a:r>
                      <a:endParaRPr lang="en-US" sz="1600" dirty="0" smtClean="0"/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/>
                        <a:t>ALFT</a:t>
                      </a:r>
                    </a:p>
                    <a:p>
                      <a:pPr algn="just"/>
                      <a:r>
                        <a:rPr lang="en-US" sz="1600" dirty="0" smtClean="0"/>
                        <a:t>ARFT</a:t>
                      </a:r>
                    </a:p>
                    <a:p>
                      <a:pPr algn="just"/>
                      <a:r>
                        <a:rPr lang="en-US" sz="1600" dirty="0" smtClean="0"/>
                        <a:t>IFOFL</a:t>
                      </a:r>
                    </a:p>
                    <a:p>
                      <a:pPr algn="just"/>
                      <a:r>
                        <a:rPr lang="en-US" sz="1600" dirty="0" smtClean="0"/>
                        <a:t>IFOFR</a:t>
                      </a:r>
                    </a:p>
                    <a:p>
                      <a:pPr algn="just"/>
                      <a:r>
                        <a:rPr lang="en-US" sz="1600" dirty="0" smtClean="0"/>
                        <a:t>UNCL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Arcuate_Left_FrontoTemporal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Arcuate_Right_FrontoTemporal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Occipital Fasciculus Left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Occipital Fasciculus Right</a:t>
                      </a:r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Uncinate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Fasciculus</a:t>
                      </a:r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UNCR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Uncinate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Fasciculus</a:t>
                      </a: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/>
              <a:t>(M3) M2+simulated </a:t>
            </a:r>
            <a:r>
              <a:rPr lang="en-US" sz="2200" b="1" dirty="0" smtClean="0"/>
              <a:t>effect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to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single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tract</a:t>
            </a:r>
            <a:endParaRPr lang="en-US" sz="2200" b="1" dirty="0"/>
          </a:p>
        </p:txBody>
      </p:sp>
      <p:pic>
        <p:nvPicPr>
          <p:cNvPr id="13" name="Picture 12" descr="Screen Shot 2016-01-28 at 2.4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59" y="5173310"/>
            <a:ext cx="1993392" cy="367204"/>
          </a:xfrm>
          <a:prstGeom prst="rect">
            <a:avLst/>
          </a:prstGeom>
        </p:spPr>
      </p:pic>
      <p:pic>
        <p:nvPicPr>
          <p:cNvPr id="14" name="Picture 13" descr="Screen Shot 2016-01-28 at 2.41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4" y="4315772"/>
            <a:ext cx="1993392" cy="367204"/>
          </a:xfrm>
          <a:prstGeom prst="rect">
            <a:avLst/>
          </a:prstGeom>
        </p:spPr>
      </p:pic>
      <p:pic>
        <p:nvPicPr>
          <p:cNvPr id="15" name="Picture 14" descr="Screen Shot 2016-01-28 at 2.42.5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/>
          <a:stretch/>
        </p:blipFill>
        <p:spPr>
          <a:xfrm>
            <a:off x="1287642" y="2999141"/>
            <a:ext cx="1691640" cy="296470"/>
          </a:xfrm>
          <a:prstGeom prst="rect">
            <a:avLst/>
          </a:prstGeom>
        </p:spPr>
      </p:pic>
      <p:pic>
        <p:nvPicPr>
          <p:cNvPr id="16" name="Picture 15" descr="Screen Shot 2016-01-28 at 2.43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0" y="5474205"/>
            <a:ext cx="1920239" cy="272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3450" y="5470515"/>
            <a:ext cx="206809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405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_Plot_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96" y="898777"/>
            <a:ext cx="5486400" cy="5486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56" y="1558203"/>
            <a:ext cx="17832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 smtClean="0">
                <a:solidFill>
                  <a:schemeClr val="tx1"/>
                </a:solidFill>
              </a:rPr>
              <a:t>fPcs</a:t>
            </a:r>
            <a:r>
              <a:rPr lang="en-US" b="1" dirty="0" smtClean="0">
                <a:solidFill>
                  <a:schemeClr val="tx1"/>
                </a:solidFill>
              </a:rPr>
              <a:t> to include &gt;85% variation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215996" y="2561402"/>
            <a:ext cx="676683" cy="3732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8056" y="3291029"/>
            <a:ext cx="17548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Factor Analysis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Autofit/>
          </a:bodyPr>
          <a:lstStyle/>
          <a:p>
            <a:pPr algn="l"/>
            <a:r>
              <a:rPr lang="en-US" sz="2200" b="1" dirty="0"/>
              <a:t>(M3) M2+simulated </a:t>
            </a:r>
            <a:r>
              <a:rPr lang="en-US" sz="2200" b="1" dirty="0" smtClean="0"/>
              <a:t>effect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to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single</a:t>
            </a:r>
            <a:r>
              <a:rPr lang="zh-CN" altLang="en-US" sz="2200" b="1" dirty="0" smtClean="0"/>
              <a:t> </a:t>
            </a:r>
            <a:r>
              <a:rPr lang="en-US" altLang="zh-CN" sz="2200" b="1" dirty="0" smtClean="0"/>
              <a:t>tract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17139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433969"/>
              </p:ext>
            </p:extLst>
          </p:nvPr>
        </p:nvGraphicFramePr>
        <p:xfrm>
          <a:off x="365603" y="1183768"/>
          <a:ext cx="8414013" cy="3288900"/>
        </p:xfrm>
        <a:graphic>
          <a:graphicData uri="http://schemas.openxmlformats.org/drawingml/2006/table">
            <a:tbl>
              <a:tblPr/>
              <a:tblGrid>
                <a:gridCol w="494941"/>
                <a:gridCol w="809627"/>
                <a:gridCol w="687342"/>
                <a:gridCol w="599806"/>
                <a:gridCol w="613755"/>
                <a:gridCol w="655601"/>
                <a:gridCol w="585856"/>
                <a:gridCol w="627702"/>
                <a:gridCol w="613755"/>
                <a:gridCol w="627703"/>
                <a:gridCol w="655601"/>
                <a:gridCol w="683499"/>
                <a:gridCol w="758825"/>
              </a:tblGrid>
              <a:tr h="23796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 Analysis of Multiple Tracts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Factor</a:t>
                      </a:r>
                    </a:p>
                  </a:txBody>
                  <a:tcPr marL="9915" marR="9915" marT="99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 Residual</a:t>
                      </a:r>
                    </a:p>
                  </a:txBody>
                  <a:tcPr marL="9915" marR="9915" marT="99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&amp;2</a:t>
                      </a:r>
                      <a:r>
                        <a:rPr lang="en-US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nd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CCMB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CCTT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Analysis of Each Tract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Screen Shot 2016-01-28 at 3.1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92" y="811401"/>
            <a:ext cx="2286000" cy="3068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17614" y="2435973"/>
            <a:ext cx="747493" cy="75894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04784" y="3707428"/>
            <a:ext cx="760324" cy="7591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8216" y="2956902"/>
            <a:ext cx="745848" cy="284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Hypothesis Testing</a:t>
            </a:r>
            <a:endParaRPr lang="en-US" sz="22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65603" y="5094722"/>
            <a:ext cx="8414014" cy="12239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Type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I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error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controlled</a:t>
            </a:r>
            <a:r>
              <a:rPr lang="zh-CN" altLang="en-US" sz="1800" b="1" dirty="0"/>
              <a:t> </a:t>
            </a:r>
            <a:endParaRPr lang="en-US" altLang="zh-CN" sz="1800" b="1" dirty="0"/>
          </a:p>
          <a:p>
            <a:r>
              <a:rPr lang="en-US" altLang="zh-CN" sz="1800" b="1" dirty="0"/>
              <a:t>Tract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residual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analysis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achieves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similar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power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to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individual tract analysis when detecting single-tract effect</a:t>
            </a:r>
          </a:p>
          <a:p>
            <a:r>
              <a:rPr lang="en-US" altLang="zh-CN" sz="1800" b="1" dirty="0"/>
              <a:t>When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effect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size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increase,</a:t>
            </a:r>
            <a:r>
              <a:rPr lang="zh-CN" altLang="en-US" sz="1800" b="1" dirty="0"/>
              <a:t> </a:t>
            </a:r>
            <a:r>
              <a:rPr lang="en-US" altLang="zh-CN" sz="1800" b="1" dirty="0"/>
              <a:t>single-tract effect can be detected by global factor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5603" y="4727545"/>
            <a:ext cx="8414014" cy="1908233"/>
          </a:xfrm>
          <a:prstGeom prst="roundRect">
            <a:avLst>
              <a:gd name="adj" fmla="val 1117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 descr="Screen Shot 2016-01-27 at 10.55.25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16159"/>
          <a:stretch/>
        </p:blipFill>
        <p:spPr>
          <a:xfrm>
            <a:off x="6263991" y="1220881"/>
            <a:ext cx="981911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1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2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mu_3.pdf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" r="-204"/>
          <a:stretch/>
        </p:blipFill>
        <p:spPr>
          <a:xfrm>
            <a:off x="141116" y="1035684"/>
            <a:ext cx="2286000" cy="1828800"/>
          </a:xfrm>
        </p:spPr>
      </p:pic>
      <p:pic>
        <p:nvPicPr>
          <p:cNvPr id="7" name="Picture 6" descr="Simu_3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99" y="1039353"/>
            <a:ext cx="2286000" cy="1828800"/>
          </a:xfrm>
          <a:prstGeom prst="rect">
            <a:avLst/>
          </a:prstGeom>
        </p:spPr>
      </p:pic>
      <p:pic>
        <p:nvPicPr>
          <p:cNvPr id="19" name="Picture 18" descr="Simu_3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53" y="1035684"/>
            <a:ext cx="2286000" cy="1828800"/>
          </a:xfrm>
          <a:prstGeom prst="rect">
            <a:avLst/>
          </a:prstGeom>
        </p:spPr>
      </p:pic>
      <p:pic>
        <p:nvPicPr>
          <p:cNvPr id="20" name="Picture 19" descr="Simu_3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77" y="1021712"/>
            <a:ext cx="2286000" cy="1828800"/>
          </a:xfrm>
          <a:prstGeom prst="rect">
            <a:avLst/>
          </a:prstGeom>
        </p:spPr>
      </p:pic>
      <p:pic>
        <p:nvPicPr>
          <p:cNvPr id="21" name="Picture 20" descr="Simu_3.pd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6" y="2850512"/>
            <a:ext cx="2286000" cy="1828800"/>
          </a:xfrm>
          <a:prstGeom prst="rect">
            <a:avLst/>
          </a:prstGeom>
        </p:spPr>
      </p:pic>
      <p:pic>
        <p:nvPicPr>
          <p:cNvPr id="22" name="Picture 21" descr="Simu_3.pd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6" y="2850512"/>
            <a:ext cx="2286000" cy="1828800"/>
          </a:xfrm>
          <a:prstGeom prst="rect">
            <a:avLst/>
          </a:prstGeom>
        </p:spPr>
      </p:pic>
      <p:pic>
        <p:nvPicPr>
          <p:cNvPr id="23" name="Picture 22" descr="Simu_3.pd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36" y="2850512"/>
            <a:ext cx="2286000" cy="1828800"/>
          </a:xfrm>
          <a:prstGeom prst="rect">
            <a:avLst/>
          </a:prstGeom>
        </p:spPr>
      </p:pic>
      <p:pic>
        <p:nvPicPr>
          <p:cNvPr id="24" name="Picture 23" descr="Simu_3.pdf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37" y="2850512"/>
            <a:ext cx="2286000" cy="1828800"/>
          </a:xfrm>
          <a:prstGeom prst="rect">
            <a:avLst/>
          </a:prstGeom>
        </p:spPr>
      </p:pic>
      <p:pic>
        <p:nvPicPr>
          <p:cNvPr id="25" name="Picture 24" descr="Simu_3.pd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6" y="4679312"/>
            <a:ext cx="2286000" cy="1828800"/>
          </a:xfrm>
          <a:prstGeom prst="rect">
            <a:avLst/>
          </a:prstGeom>
        </p:spPr>
      </p:pic>
      <p:pic>
        <p:nvPicPr>
          <p:cNvPr id="26" name="Picture 25" descr="Simu_3.pd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76" y="4679312"/>
            <a:ext cx="2286000" cy="1828800"/>
          </a:xfrm>
          <a:prstGeom prst="rect">
            <a:avLst/>
          </a:prstGeom>
        </p:spPr>
      </p:pic>
      <p:pic>
        <p:nvPicPr>
          <p:cNvPr id="29" name="Picture 28" descr="Simu_3.pd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7" y="4679312"/>
            <a:ext cx="2286000" cy="1828800"/>
          </a:xfrm>
          <a:prstGeom prst="rect">
            <a:avLst/>
          </a:prstGeom>
        </p:spPr>
      </p:pic>
      <p:pic>
        <p:nvPicPr>
          <p:cNvPr id="30" name="Picture 29" descr="Simu_3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0" t="40193" r="28484" b="43408"/>
          <a:stretch/>
        </p:blipFill>
        <p:spPr>
          <a:xfrm>
            <a:off x="6805076" y="4952743"/>
            <a:ext cx="2046210" cy="8997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86836" y="773719"/>
            <a:ext cx="6565394" cy="5760719"/>
            <a:chOff x="756358" y="1023187"/>
            <a:chExt cx="6805587" cy="6039465"/>
          </a:xfrm>
        </p:grpSpPr>
        <p:sp>
          <p:nvSpPr>
            <p:cNvPr id="32" name="Rectangle 31"/>
            <p:cNvSpPr/>
            <p:nvPr/>
          </p:nvSpPr>
          <p:spPr>
            <a:xfrm>
              <a:off x="756358" y="1023187"/>
              <a:ext cx="6805587" cy="60394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635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Simu_3.pdf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256" y="1157546"/>
              <a:ext cx="6540188" cy="5809390"/>
            </a:xfrm>
            <a:prstGeom prst="rect">
              <a:avLst/>
            </a:prstGeom>
          </p:spPr>
        </p:pic>
        <p:pic>
          <p:nvPicPr>
            <p:cNvPr id="34" name="Picture 33" descr="Simu_3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20" t="40193" r="28484" b="43408"/>
            <a:stretch/>
          </p:blipFill>
          <p:spPr>
            <a:xfrm>
              <a:off x="5060820" y="1690690"/>
              <a:ext cx="2046210" cy="899700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latin typeface="+mj-lt"/>
              </a:rPr>
              <a:t>Mapping-back Age Effect: Mean with 95% Confidence Band</a:t>
            </a:r>
            <a:endParaRPr lang="en-US" sz="2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4780" y="901877"/>
            <a:ext cx="209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Tract  Specific Effect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GWAS of early brain development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3" y="822570"/>
            <a:ext cx="8229600" cy="511664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800" b="1" dirty="0" smtClean="0"/>
              <a:t>472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twin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subjects</a:t>
            </a:r>
            <a:r>
              <a:rPr lang="zh-CN" altLang="en-US" sz="1800" b="1" dirty="0" smtClean="0"/>
              <a:t> </a:t>
            </a:r>
            <a:endParaRPr lang="en-US" altLang="zh-CN" sz="1800" b="1" dirty="0"/>
          </a:p>
          <a:p>
            <a:pPr lvl="1"/>
            <a:r>
              <a:rPr lang="en-US" altLang="zh-CN" sz="1600" b="1" dirty="0" smtClean="0"/>
              <a:t>236</a:t>
            </a:r>
            <a:r>
              <a:rPr lang="zh-CN" altLang="en-US" sz="1600" b="1" dirty="0" smtClean="0"/>
              <a:t> </a:t>
            </a:r>
            <a:r>
              <a:rPr lang="en-US" altLang="zh-CN" sz="1600" b="1" dirty="0"/>
              <a:t>D</a:t>
            </a:r>
            <a:r>
              <a:rPr lang="en-US" altLang="zh-CN" sz="1600" b="1" dirty="0" smtClean="0"/>
              <a:t>Z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pairs, 32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MZ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pairs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and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260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Singletons</a:t>
            </a:r>
          </a:p>
          <a:p>
            <a:endParaRPr lang="en-US" altLang="zh-CN" sz="1800" b="1" dirty="0" smtClean="0"/>
          </a:p>
          <a:p>
            <a:r>
              <a:rPr lang="en-US" altLang="zh-CN" sz="1800" b="1" dirty="0" smtClean="0"/>
              <a:t>Neonatal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MRI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(around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one month</a:t>
            </a:r>
            <a:r>
              <a:rPr lang="en-US" altLang="zh-CN" sz="1800" b="1" dirty="0"/>
              <a:t> </a:t>
            </a:r>
            <a:r>
              <a:rPr lang="en-US" altLang="zh-CN" sz="1800" b="1" dirty="0" smtClean="0"/>
              <a:t>old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)</a:t>
            </a:r>
          </a:p>
          <a:p>
            <a:pPr lvl="1"/>
            <a:r>
              <a:rPr lang="en-US" altLang="zh-CN" sz="1600" b="1" dirty="0" smtClean="0"/>
              <a:t>3T</a:t>
            </a:r>
            <a:r>
              <a:rPr lang="zh-CN" altLang="en-US" sz="1600" b="1" dirty="0" smtClean="0"/>
              <a:t> </a:t>
            </a:r>
            <a:r>
              <a:rPr lang="en-US" sz="1600" b="1" dirty="0" smtClean="0"/>
              <a:t>Siemens </a:t>
            </a:r>
            <a:r>
              <a:rPr lang="en-US" sz="1600" b="1" dirty="0"/>
              <a:t>Allegra head-only </a:t>
            </a:r>
            <a:r>
              <a:rPr lang="en-US" sz="1600" b="1" dirty="0" smtClean="0"/>
              <a:t>scanner </a:t>
            </a:r>
            <a:r>
              <a:rPr lang="zh-CN" altLang="en-US" sz="1600" b="1" dirty="0" smtClean="0"/>
              <a:t> </a:t>
            </a:r>
            <a:r>
              <a:rPr lang="en-US" sz="1600" b="1" dirty="0" smtClean="0"/>
              <a:t>or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3T</a:t>
            </a:r>
            <a:r>
              <a:rPr lang="en-US" sz="1600" b="1" dirty="0" smtClean="0"/>
              <a:t>  </a:t>
            </a:r>
            <a:r>
              <a:rPr lang="en-US" sz="1600" b="1" dirty="0"/>
              <a:t>Siemens TIM </a:t>
            </a:r>
            <a:r>
              <a:rPr lang="en-US" sz="1600" b="1" dirty="0" smtClean="0"/>
              <a:t>Trio</a:t>
            </a:r>
          </a:p>
          <a:p>
            <a:pPr lvl="1"/>
            <a:r>
              <a:rPr lang="en-US" sz="1600" b="1" dirty="0" err="1" smtClean="0"/>
              <a:t>DTIPrep</a:t>
            </a:r>
            <a:r>
              <a:rPr lang="en-US" sz="1600" b="1" dirty="0" smtClean="0"/>
              <a:t> (Quality Control), </a:t>
            </a:r>
            <a:r>
              <a:rPr lang="en-US" altLang="zh-CN" sz="1600" b="1" dirty="0" smtClean="0"/>
              <a:t>Slicer</a:t>
            </a:r>
            <a:r>
              <a:rPr lang="en-US" altLang="zh-CN" sz="1600" b="1" baseline="30000" dirty="0" smtClean="0"/>
              <a:t>[1] </a:t>
            </a:r>
            <a:r>
              <a:rPr lang="en-US" altLang="zh-CN" sz="1600" b="1" dirty="0" smtClean="0"/>
              <a:t>(Visual QC, DTI atlas creation, Fiber tract segmentation, Registration) </a:t>
            </a:r>
          </a:p>
          <a:p>
            <a:pPr lvl="1"/>
            <a:r>
              <a:rPr lang="en-US" altLang="zh-CN" sz="1600" b="1" dirty="0" smtClean="0"/>
              <a:t>FA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measure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of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44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Fiber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Tracts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Genetic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markers</a:t>
            </a:r>
          </a:p>
          <a:p>
            <a:pPr lvl="1"/>
            <a:r>
              <a:rPr lang="en-US" altLang="zh-CN" sz="1600" b="1" dirty="0" smtClean="0"/>
              <a:t>~ 800k genetic marker</a:t>
            </a:r>
            <a:endParaRPr lang="en-US" altLang="zh-CN" sz="1600" b="1" dirty="0"/>
          </a:p>
          <a:p>
            <a:pPr lvl="1"/>
            <a:r>
              <a:rPr lang="en-US" altLang="zh-CN" sz="1600" b="1" dirty="0" smtClean="0"/>
              <a:t>Imputation with MACH-Admix, template 1000G Phase I v3</a:t>
            </a:r>
          </a:p>
          <a:p>
            <a:pPr lvl="1"/>
            <a:r>
              <a:rPr lang="en-US" altLang="zh-CN" sz="1600" b="1" dirty="0" smtClean="0"/>
              <a:t>~ 6 million </a:t>
            </a:r>
            <a:r>
              <a:rPr lang="en-US" altLang="zh-CN" sz="1600" b="1" dirty="0"/>
              <a:t>SNPs and </a:t>
            </a:r>
            <a:r>
              <a:rPr lang="en-US" altLang="zh-CN" sz="1600" b="1" dirty="0" err="1" smtClean="0"/>
              <a:t>indels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with MAF&gt;0.05</a:t>
            </a:r>
            <a:endParaRPr lang="en-US" altLang="zh-CN" sz="1600" b="1" dirty="0"/>
          </a:p>
          <a:p>
            <a:pPr lvl="1"/>
            <a:endParaRPr lang="en-US" altLang="zh-CN" sz="1400" b="1" dirty="0" smtClean="0"/>
          </a:p>
          <a:p>
            <a:r>
              <a:rPr lang="en-US" altLang="zh-CN" sz="1800" b="1" dirty="0" smtClean="0"/>
              <a:t>Fit ACE model in regression</a:t>
            </a:r>
          </a:p>
          <a:p>
            <a:endParaRPr lang="en-US" altLang="zh-CN" sz="1800" b="1" dirty="0" smtClean="0"/>
          </a:p>
          <a:p>
            <a:r>
              <a:rPr lang="en-US" altLang="zh-CN" sz="1800" b="1" dirty="0" smtClean="0"/>
              <a:t>Covariates</a:t>
            </a:r>
            <a:r>
              <a:rPr lang="en-US" altLang="zh-CN" sz="1800" b="1" baseline="30000" dirty="0" smtClean="0"/>
              <a:t>[2]</a:t>
            </a:r>
            <a:r>
              <a:rPr lang="zh-CN" altLang="en-US" sz="1800" b="1" dirty="0" smtClean="0"/>
              <a:t> </a:t>
            </a:r>
            <a:endParaRPr lang="en-US" altLang="zh-CN" sz="1800" b="1" dirty="0"/>
          </a:p>
          <a:p>
            <a:pPr lvl="1"/>
            <a:r>
              <a:rPr lang="en-US" altLang="zh-CN" sz="1600" b="1" dirty="0"/>
              <a:t>Gestational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age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at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birth,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family</a:t>
            </a:r>
            <a:r>
              <a:rPr lang="zh-CN" altLang="en-US" sz="1600" b="1" dirty="0"/>
              <a:t> </a:t>
            </a:r>
            <a:r>
              <a:rPr lang="en-US" altLang="zh-CN" sz="1600" b="1" dirty="0" smtClean="0"/>
              <a:t>income, DTI</a:t>
            </a:r>
            <a:r>
              <a:rPr lang="zh-CN" altLang="en-US" sz="1600" b="1" dirty="0" smtClean="0"/>
              <a:t> </a:t>
            </a:r>
            <a:r>
              <a:rPr lang="en-US" altLang="zh-CN" sz="1600" b="1" dirty="0"/>
              <a:t>direction</a:t>
            </a:r>
            <a:r>
              <a:rPr lang="en-US" altLang="zh-CN" sz="1600" b="1" dirty="0" smtClean="0"/>
              <a:t>,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Scanner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Type, 3 </a:t>
            </a:r>
            <a:r>
              <a:rPr lang="en-US" altLang="zh-CN" sz="1600" b="1" dirty="0"/>
              <a:t>genetic PC </a:t>
            </a:r>
            <a:r>
              <a:rPr lang="en-US" altLang="zh-CN" sz="1600" b="1" dirty="0" smtClean="0"/>
              <a:t>scores</a:t>
            </a:r>
            <a:endParaRPr lang="en-US" altLang="zh-CN" sz="1800" b="1" dirty="0" smtClean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365603" y="694290"/>
            <a:ext cx="8414014" cy="5244927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4091" y="6019249"/>
            <a:ext cx="8414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</a:t>
            </a:r>
            <a:r>
              <a:rPr lang="en-US" sz="1200" dirty="0" err="1" smtClean="0"/>
              <a:t>Fedorov</a:t>
            </a:r>
            <a:r>
              <a:rPr lang="en-US" sz="1200" dirty="0"/>
              <a:t>, A., </a:t>
            </a:r>
            <a:r>
              <a:rPr lang="en-US" sz="1200" dirty="0" err="1"/>
              <a:t>Beichel</a:t>
            </a:r>
            <a:r>
              <a:rPr lang="en-US" sz="1200" dirty="0"/>
              <a:t>, R., </a:t>
            </a:r>
            <a:r>
              <a:rPr lang="en-US" sz="1200" dirty="0" err="1"/>
              <a:t>Kalpathy</a:t>
            </a:r>
            <a:r>
              <a:rPr lang="en-US" sz="1200" dirty="0"/>
              <a:t>-Cramer, J., </a:t>
            </a:r>
            <a:r>
              <a:rPr lang="en-US" sz="1200" dirty="0" err="1"/>
              <a:t>Finet</a:t>
            </a:r>
            <a:r>
              <a:rPr lang="en-US" sz="1200" dirty="0"/>
              <a:t>, J., </a:t>
            </a:r>
            <a:r>
              <a:rPr lang="en-US" sz="1200" dirty="0" err="1"/>
              <a:t>Fillion</a:t>
            </a:r>
            <a:r>
              <a:rPr lang="en-US" sz="1200" dirty="0"/>
              <a:t>-Robin, J. C., </a:t>
            </a:r>
            <a:r>
              <a:rPr lang="en-US" sz="1200" dirty="0" err="1"/>
              <a:t>Pujol</a:t>
            </a:r>
            <a:r>
              <a:rPr lang="en-US" sz="1200" dirty="0"/>
              <a:t>, S., ... &amp; </a:t>
            </a:r>
            <a:r>
              <a:rPr lang="en-US" sz="1200" dirty="0" err="1"/>
              <a:t>Buatti</a:t>
            </a:r>
            <a:r>
              <a:rPr lang="en-US" sz="1200" dirty="0"/>
              <a:t>, J. </a:t>
            </a:r>
            <a:r>
              <a:rPr lang="en-US" sz="1200" dirty="0" smtClean="0"/>
              <a:t>3D </a:t>
            </a:r>
            <a:r>
              <a:rPr lang="en-US" sz="1200" dirty="0"/>
              <a:t>Slicer as an image computing platform for the Quantitative Imaging Network. </a:t>
            </a:r>
            <a:r>
              <a:rPr lang="en-US" sz="1200" i="1" dirty="0"/>
              <a:t>Magnetic resonance imaging</a:t>
            </a:r>
            <a:r>
              <a:rPr lang="en-US" sz="1200" dirty="0"/>
              <a:t>, </a:t>
            </a:r>
            <a:r>
              <a:rPr lang="en-US" sz="1200" dirty="0" smtClean="0"/>
              <a:t>30.9 </a:t>
            </a:r>
            <a:r>
              <a:rPr lang="en-US" sz="1200" b="1" dirty="0" smtClean="0"/>
              <a:t>(2012)</a:t>
            </a:r>
            <a:r>
              <a:rPr lang="en-US" sz="1200" dirty="0" smtClean="0"/>
              <a:t>, </a:t>
            </a:r>
            <a:r>
              <a:rPr lang="en-US" sz="1200" dirty="0"/>
              <a:t>1323-1341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[2] </a:t>
            </a:r>
            <a:r>
              <a:rPr lang="en-US" sz="1200" dirty="0" err="1" smtClean="0"/>
              <a:t>Ahn</a:t>
            </a:r>
            <a:r>
              <a:rPr lang="en-US" sz="1200" dirty="0"/>
              <a:t>, M., Zhang, H. H., &amp; Lu, W. </a:t>
            </a:r>
            <a:r>
              <a:rPr lang="en-US" sz="1200" dirty="0" smtClean="0"/>
              <a:t>“Moment</a:t>
            </a:r>
            <a:r>
              <a:rPr lang="en-US" sz="1200" dirty="0"/>
              <a:t>-based method for random effects selection in linear mixed models</a:t>
            </a:r>
            <a:r>
              <a:rPr lang="en-US" sz="1200" dirty="0" smtClean="0"/>
              <a:t>.” </a:t>
            </a:r>
            <a:r>
              <a:rPr lang="en-US" sz="1200" i="1" dirty="0" err="1"/>
              <a:t>Statistica</a:t>
            </a:r>
            <a:r>
              <a:rPr lang="en-US" sz="1200" i="1" dirty="0"/>
              <a:t> </a:t>
            </a:r>
            <a:r>
              <a:rPr lang="en-US" sz="1200" i="1" dirty="0" err="1"/>
              <a:t>Sinica</a:t>
            </a:r>
            <a:r>
              <a:rPr lang="en-US" sz="1200" dirty="0"/>
              <a:t>, </a:t>
            </a:r>
            <a:r>
              <a:rPr lang="en-US" sz="1200" dirty="0" smtClean="0"/>
              <a:t>22.4 (</a:t>
            </a:r>
            <a:r>
              <a:rPr lang="en-US" sz="1200" b="1" dirty="0" smtClean="0"/>
              <a:t>2012)</a:t>
            </a:r>
            <a:r>
              <a:rPr lang="en-US" sz="1200" dirty="0" smtClean="0"/>
              <a:t>, </a:t>
            </a:r>
            <a:r>
              <a:rPr lang="en-US" sz="1200" dirty="0"/>
              <a:t>1539.</a:t>
            </a:r>
          </a:p>
        </p:txBody>
      </p:sp>
    </p:spTree>
    <p:extLst>
      <p:ext uri="{BB962C8B-B14F-4D97-AF65-F5344CB8AC3E}">
        <p14:creationId xmlns:p14="http://schemas.microsoft.com/office/powerpoint/2010/main" val="319163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ScreePlotPrecentTrac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r="-2504"/>
          <a:stretch/>
        </p:blipFill>
        <p:spPr>
          <a:xfrm>
            <a:off x="2693740" y="916996"/>
            <a:ext cx="5735046" cy="540698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8056" y="1558203"/>
            <a:ext cx="17832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 smtClean="0">
                <a:solidFill>
                  <a:schemeClr val="tx1"/>
                </a:solidFill>
              </a:rPr>
              <a:t>fPcs</a:t>
            </a:r>
            <a:r>
              <a:rPr lang="en-US" b="1" dirty="0" smtClean="0">
                <a:solidFill>
                  <a:schemeClr val="tx1"/>
                </a:solidFill>
              </a:rPr>
              <a:t> to include &gt;70% variation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1215996" y="2561402"/>
            <a:ext cx="676683" cy="3732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8056" y="3291029"/>
            <a:ext cx="17548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Factor Analysis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BFBFB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mtClean="0"/>
              <a:t>GWAS of early brain development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3433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hattanPlot_Comm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6" b="3412"/>
          <a:stretch/>
        </p:blipFill>
        <p:spPr>
          <a:xfrm>
            <a:off x="667151" y="2232893"/>
            <a:ext cx="4114800" cy="3353268"/>
          </a:xfrm>
          <a:prstGeom prst="rect">
            <a:avLst/>
          </a:prstGeom>
        </p:spPr>
      </p:pic>
      <p:pic>
        <p:nvPicPr>
          <p:cNvPr id="5" name="Picture 4" descr="QQPlot_Commo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b="3409"/>
          <a:stretch/>
        </p:blipFill>
        <p:spPr>
          <a:xfrm>
            <a:off x="4701145" y="2303395"/>
            <a:ext cx="3527144" cy="32461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41310" y="2202680"/>
            <a:ext cx="337791" cy="611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18161" y="835152"/>
            <a:ext cx="8334553" cy="5780036"/>
            <a:chOff x="518161" y="835152"/>
            <a:chExt cx="8334553" cy="5780036"/>
          </a:xfrm>
        </p:grpSpPr>
        <p:sp>
          <p:nvSpPr>
            <p:cNvPr id="11" name="Rectangle 10"/>
            <p:cNvSpPr/>
            <p:nvPr/>
          </p:nvSpPr>
          <p:spPr>
            <a:xfrm>
              <a:off x="518161" y="835152"/>
              <a:ext cx="8318312" cy="57200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635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EUR.chr2.29.5-30mb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897" y="895158"/>
              <a:ext cx="8270817" cy="572003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93898" y="1349288"/>
            <a:ext cx="4474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FF0000"/>
                </a:solidFill>
              </a:rPr>
              <a:t>ALK gene plays an important role in the development of the brain and exerts its effects on specific neurons in the nervous system                                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 ---NCBI Gene Database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GWAS Result of global factor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60643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Problem of Interest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3" y="820267"/>
            <a:ext cx="1930726" cy="371089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Motivation</a:t>
            </a:r>
            <a:endParaRPr lang="en-US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1740" y="4821054"/>
            <a:ext cx="196020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Inter-correlation and interpretation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5581" y="5686251"/>
            <a:ext cx="194636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Functional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spatial </a:t>
            </a:r>
            <a:r>
              <a:rPr lang="en-US" sz="1400" b="1" dirty="0">
                <a:solidFill>
                  <a:srgbClr val="FF0000"/>
                </a:solidFill>
              </a:rPr>
              <a:t>feature of imaging data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72856" y="5839305"/>
            <a:ext cx="436192" cy="23089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5437" y="4960621"/>
            <a:ext cx="436192" cy="23089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565442" y="4884723"/>
            <a:ext cx="346384" cy="36559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5585682" y="5760805"/>
            <a:ext cx="346384" cy="36559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4684155" y="939085"/>
            <a:ext cx="11488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zh-CN" sz="1400" b="1" dirty="0">
                <a:solidFill>
                  <a:srgbClr val="000090"/>
                </a:solidFill>
                <a:latin typeface="+mn-lt"/>
              </a:rPr>
              <a:t>2 </a:t>
            </a:r>
            <a:r>
              <a:rPr lang="en-US" altLang="zh-CN" sz="1400" b="1" dirty="0" smtClean="0">
                <a:solidFill>
                  <a:srgbClr val="000090"/>
                </a:solidFill>
                <a:latin typeface="+mn-lt"/>
              </a:rPr>
              <a:t>weeks</a:t>
            </a:r>
            <a:endParaRPr lang="en-US" altLang="zh-CN" sz="1400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251784" y="939085"/>
            <a:ext cx="804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90"/>
                </a:solidFill>
              </a:rPr>
              <a:t>1 year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585290" y="939459"/>
            <a:ext cx="804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90"/>
                </a:solidFill>
              </a:rPr>
              <a:t>2 </a:t>
            </a:r>
            <a:r>
              <a:rPr lang="en-US" altLang="zh-CN" sz="1400" b="1" dirty="0" smtClean="0">
                <a:solidFill>
                  <a:srgbClr val="000090"/>
                </a:solidFill>
              </a:rPr>
              <a:t>years</a:t>
            </a:r>
            <a:endParaRPr lang="en-US" altLang="zh-CN" sz="1400" b="1" dirty="0">
              <a:solidFill>
                <a:srgbClr val="000090"/>
              </a:solidFill>
            </a:endParaRPr>
          </a:p>
        </p:txBody>
      </p:sp>
      <p:pic>
        <p:nvPicPr>
          <p:cNvPr id="23" name="Picture 5" descr="longitudinalfibertracts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3" b="12561"/>
          <a:stretch/>
        </p:blipFill>
        <p:spPr bwMode="auto">
          <a:xfrm>
            <a:off x="4562109" y="1256190"/>
            <a:ext cx="13840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 descr="longitudinalfibertra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3" t="1281" r="50000" b="11279"/>
          <a:stretch/>
        </p:blipFill>
        <p:spPr bwMode="auto">
          <a:xfrm>
            <a:off x="5946565" y="1269834"/>
            <a:ext cx="1362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longitudinalfibertra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591" r="16828" b="11970"/>
          <a:stretch/>
        </p:blipFill>
        <p:spPr bwMode="auto">
          <a:xfrm>
            <a:off x="7311899" y="1261095"/>
            <a:ext cx="13628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776549" y="3199746"/>
            <a:ext cx="3708628" cy="1340617"/>
            <a:chOff x="1102150" y="2579507"/>
            <a:chExt cx="6223869" cy="2589754"/>
          </a:xfrm>
        </p:grpSpPr>
        <p:sp>
          <p:nvSpPr>
            <p:cNvPr id="30" name="Rectangle 29"/>
            <p:cNvSpPr/>
            <p:nvPr/>
          </p:nvSpPr>
          <p:spPr>
            <a:xfrm>
              <a:off x="1102153" y="2588764"/>
              <a:ext cx="6223866" cy="2536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220px-Dna-SN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20113">
              <a:off x="5430834" y="3465547"/>
              <a:ext cx="2310225" cy="638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fa_CorpusCallosum_Occipital_SPLENIUM_adj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150" y="2579507"/>
              <a:ext cx="3878927" cy="2589754"/>
            </a:xfrm>
            <a:prstGeom prst="rect">
              <a:avLst/>
            </a:prstGeom>
          </p:spPr>
        </p:pic>
        <p:sp>
          <p:nvSpPr>
            <p:cNvPr id="33" name="Left-Right Arrow 32"/>
            <p:cNvSpPr/>
            <p:nvPr/>
          </p:nvSpPr>
          <p:spPr>
            <a:xfrm>
              <a:off x="4981078" y="3469483"/>
              <a:ext cx="661350" cy="344715"/>
            </a:xfrm>
            <a:prstGeom prst="left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577805"/>
              </p:ext>
            </p:extLst>
          </p:nvPr>
        </p:nvGraphicFramePr>
        <p:xfrm>
          <a:off x="577789" y="4809775"/>
          <a:ext cx="5525807" cy="170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65603" y="4224367"/>
            <a:ext cx="1930726" cy="37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Current Efforts</a:t>
            </a:r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6" y="1758515"/>
            <a:ext cx="1540465" cy="168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/>
          <a:stretch/>
        </p:blipFill>
        <p:spPr bwMode="auto">
          <a:xfrm>
            <a:off x="2402726" y="1760876"/>
            <a:ext cx="2044585" cy="178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67934" y="1882662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5864" y="1156707"/>
            <a:ext cx="3691447" cy="594988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1800" b="1" u="sng" dirty="0" smtClean="0">
                <a:solidFill>
                  <a:srgbClr val="00007A"/>
                </a:solidFill>
                <a:ea typeface="ＭＳ Ｐゴシック" pitchFamily="-107" charset="-128"/>
                <a:cs typeface="Arial" charset="0"/>
              </a:rPr>
              <a:t>Early</a:t>
            </a:r>
            <a:r>
              <a:rPr lang="en-US" sz="1800" b="1" u="sng" dirty="0" smtClean="0">
                <a:solidFill>
                  <a:srgbClr val="00007A"/>
                </a:solidFill>
                <a:ea typeface="ＭＳ Ｐゴシック" pitchFamily="-107" charset="-128"/>
                <a:cs typeface="Arial" charset="0"/>
              </a:rPr>
              <a:t>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329467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20" grpId="0"/>
      <p:bldP spid="21" grpId="0"/>
      <p:bldP spid="22" grpId="0"/>
      <p:bldGraphic spid="11" grpId="0">
        <p:bldAsOne/>
      </p:bldGraphic>
      <p:bldGraphic spid="11" grpId="1">
        <p:bldAsOne/>
      </p:bldGraphic>
      <p:bldGraphic spid="11" grpId="2">
        <p:bldAsOne/>
      </p:bldGraphic>
      <p:bldGraphic spid="11" grpId="3">
        <p:bldAsOne/>
      </p:bldGraphic>
      <p:bldGraphic spid="11" grpId="4">
        <p:bldAsOne/>
      </p:bldGraphic>
      <p:bldGraphic spid="11" grpId="5">
        <p:bldAsOne/>
      </p:bldGraphic>
      <p:bldP spid="28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97838"/>
              </p:ext>
            </p:extLst>
          </p:nvPr>
        </p:nvGraphicFramePr>
        <p:xfrm>
          <a:off x="1130894" y="831726"/>
          <a:ext cx="6886609" cy="5782560"/>
        </p:xfrm>
        <a:graphic>
          <a:graphicData uri="http://schemas.openxmlformats.org/drawingml/2006/table">
            <a:tbl>
              <a:tblPr/>
              <a:tblGrid>
                <a:gridCol w="470280"/>
                <a:gridCol w="1833237"/>
                <a:gridCol w="484251"/>
                <a:gridCol w="882030"/>
                <a:gridCol w="1314396"/>
                <a:gridCol w="1902415"/>
              </a:tblGrid>
              <a:tr h="24784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Top 20 SNPs and corresponding</a:t>
                      </a:r>
                      <a:r>
                        <a:rPr lang="en-U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Gene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2" marR="8552" marT="8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2" marR="8552" marT="8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2" marR="8552" marT="8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2" marR="8552" marT="85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52" marR="8552" marT="85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rank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snpname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pval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 function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rs66556850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5.67E-09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ALK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Brain development</a:t>
                      </a:r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rs62131138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7.32E-09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rs34328925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rs34938026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2.81E-08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rs10167952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rs6878826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2.81E-08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rs6866769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rs6878602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3.65E-08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rs6883230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4.03E-08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5:115008755:A_AGT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5.55E-08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LOC102467217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5:115008760:G_GTG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7.61E-08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TMED7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rs7705506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7.94E-08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LOC10927100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rs6594898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9.03E-08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TICAM2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Progressive Multifocal</a:t>
                      </a:r>
                      <a:endParaRPr lang="en-US" sz="1600" b="0" i="0" u="none" strike="noStrike" dirty="0" smtClean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5:115009046:CA_C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9.85E-08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Leukoencephalopathy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rs7732489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rs7712289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rs6594897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rs6594896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1.22E-07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rs73116519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7.09E-07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7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rs72734794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8.66E-07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UNC13C</a:t>
                      </a: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rgbClr val="0000FF"/>
                          </a:solidFill>
                        </a:rPr>
                        <a:t>infantile epileptic encephalopathy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7920" marR="7920" marT="7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GWAS Result of global factor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092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Summary &amp; Future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603" y="816583"/>
            <a:ext cx="8414014" cy="2472809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We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developed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 Hierarchical</a:t>
            </a:r>
            <a:r>
              <a:rPr lang="zh-CN" altLang="en-US" sz="2000" b="1" dirty="0" smtClean="0"/>
              <a:t> </a:t>
            </a:r>
            <a:r>
              <a:rPr lang="en-US" altLang="zh-CN" sz="2000" b="1" dirty="0"/>
              <a:t>P</a:t>
            </a:r>
            <a:r>
              <a:rPr lang="en-US" altLang="zh-CN" sz="2000" b="1" dirty="0" smtClean="0"/>
              <a:t>rincipal</a:t>
            </a:r>
            <a:r>
              <a:rPr lang="zh-CN" altLang="en-US" sz="2000" b="1" dirty="0" smtClean="0"/>
              <a:t> </a:t>
            </a:r>
            <a:r>
              <a:rPr lang="en-US" altLang="zh-CN" sz="2000" b="1" dirty="0"/>
              <a:t>R</a:t>
            </a:r>
            <a:r>
              <a:rPr lang="en-US" altLang="zh-CN" sz="2000" b="1" dirty="0" smtClean="0"/>
              <a:t>egression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Model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(HPRM) on functional data to efficiently conduct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joint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analysis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of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multiple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diffusion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tensor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tracts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both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global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level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and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individual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level</a:t>
            </a:r>
          </a:p>
          <a:p>
            <a:endParaRPr lang="en-US" altLang="zh-CN" sz="2000" b="1" dirty="0" smtClean="0"/>
          </a:p>
          <a:p>
            <a:r>
              <a:rPr lang="en-US" altLang="zh-CN" sz="2000" b="1" dirty="0" smtClean="0"/>
              <a:t>HPRM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successfully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applied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to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genome-wide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association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study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on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one-month-old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twins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to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explore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important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genetic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variants related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to</a:t>
            </a:r>
            <a:r>
              <a:rPr lang="zh-CN" altLang="en-US" sz="2000" b="1" dirty="0" smtClean="0"/>
              <a:t> </a:t>
            </a:r>
            <a:r>
              <a:rPr lang="en-US" altLang="zh-CN" sz="2000" b="1" dirty="0"/>
              <a:t>early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human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brain</a:t>
            </a:r>
            <a:r>
              <a:rPr lang="zh-CN" altLang="en-US" sz="2000" b="1" dirty="0"/>
              <a:t> </a:t>
            </a:r>
            <a:r>
              <a:rPr lang="en-US" altLang="zh-CN" sz="2000" b="1" dirty="0" smtClean="0"/>
              <a:t>development</a:t>
            </a:r>
            <a:r>
              <a:rPr lang="en-US" altLang="zh-CN" sz="2000" b="1" dirty="0"/>
              <a:t>.</a:t>
            </a:r>
            <a:endParaRPr lang="en-US" altLang="zh-CN" sz="2000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65603" y="816583"/>
            <a:ext cx="8414014" cy="2472809"/>
          </a:xfrm>
          <a:prstGeom prst="roundRect">
            <a:avLst>
              <a:gd name="adj" fmla="val 9530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603" y="3457093"/>
            <a:ext cx="8414014" cy="1148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Future</a:t>
            </a:r>
            <a:r>
              <a:rPr lang="zh-CN" altLang="en-US" sz="2000" b="1" dirty="0" smtClean="0"/>
              <a:t> </a:t>
            </a:r>
            <a:r>
              <a:rPr lang="en-US" altLang="zh-CN" sz="2000" b="1" dirty="0" smtClean="0"/>
              <a:t>work</a:t>
            </a:r>
          </a:p>
          <a:p>
            <a:pPr lvl="1"/>
            <a:r>
              <a:rPr lang="en-US" altLang="zh-CN" sz="1800" b="1" dirty="0" smtClean="0"/>
              <a:t>Theoretical result, asymptotic property of global factor</a:t>
            </a:r>
          </a:p>
          <a:p>
            <a:pPr lvl="1"/>
            <a:r>
              <a:rPr lang="en-US" altLang="zh-CN" sz="1800" b="1" dirty="0" smtClean="0"/>
              <a:t>Extension to longitudinal study, genetic heritability study, </a:t>
            </a:r>
            <a:r>
              <a:rPr lang="en-US" altLang="zh-CN" sz="1800" b="1" dirty="0" err="1" smtClean="0"/>
              <a:t>etc</a:t>
            </a:r>
            <a:endParaRPr lang="en-US" altLang="zh-CN" sz="18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365603" y="3441792"/>
            <a:ext cx="8414014" cy="1163357"/>
          </a:xfrm>
          <a:prstGeom prst="roundRect">
            <a:avLst>
              <a:gd name="adj" fmla="val 2136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603" y="5149407"/>
            <a:ext cx="8414014" cy="1163357"/>
          </a:xfrm>
          <a:prstGeom prst="roundRect">
            <a:avLst>
              <a:gd name="adj" fmla="val 2136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213" y="5303003"/>
            <a:ext cx="28695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479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603" y="2799234"/>
            <a:ext cx="8414014" cy="1163357"/>
          </a:xfrm>
          <a:prstGeom prst="roundRect">
            <a:avLst>
              <a:gd name="adj" fmla="val 2136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923" y="2952830"/>
            <a:ext cx="3876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Back Up Slides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3167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Loading_noAvr.pd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4068" r="-587" b="6613"/>
          <a:stretch/>
        </p:blipFill>
        <p:spPr>
          <a:xfrm>
            <a:off x="4261545" y="1594488"/>
            <a:ext cx="4572000" cy="4427089"/>
          </a:xfrm>
          <a:prstGeom prst="rect">
            <a:avLst/>
          </a:prstGeom>
        </p:spPr>
      </p:pic>
      <p:pic>
        <p:nvPicPr>
          <p:cNvPr id="5" name="Picture 4" descr="Screen Shot 2016-01-30 at 6.11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49" y="3817853"/>
            <a:ext cx="1828800" cy="518400"/>
          </a:xfrm>
          <a:prstGeom prst="rect">
            <a:avLst/>
          </a:prstGeom>
        </p:spPr>
      </p:pic>
      <p:pic>
        <p:nvPicPr>
          <p:cNvPr id="6" name="Picture 5" descr="Screen Shot 2016-01-30 at 6.11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0" y="3623029"/>
            <a:ext cx="1188720" cy="253410"/>
          </a:xfrm>
          <a:prstGeom prst="rect">
            <a:avLst/>
          </a:prstGeom>
        </p:spPr>
      </p:pic>
      <p:pic>
        <p:nvPicPr>
          <p:cNvPr id="11" name="Content Placeholder 10" descr="FactorVariation.pdf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9" r="27516" b="15400"/>
          <a:stretch/>
        </p:blipFill>
        <p:spPr>
          <a:xfrm flipH="1">
            <a:off x="719481" y="937517"/>
            <a:ext cx="3670354" cy="4989245"/>
          </a:xfrm>
        </p:spPr>
      </p:pic>
      <p:pic>
        <p:nvPicPr>
          <p:cNvPr id="12" name="Content Placeholder 10" descr="FactorVariatio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5" r="13410" b="15400"/>
          <a:stretch/>
        </p:blipFill>
        <p:spPr>
          <a:xfrm>
            <a:off x="3081393" y="937517"/>
            <a:ext cx="1166719" cy="4989245"/>
          </a:xfrm>
          <a:prstGeom prst="rect">
            <a:avLst/>
          </a:prstGeom>
        </p:spPr>
      </p:pic>
      <p:pic>
        <p:nvPicPr>
          <p:cNvPr id="13" name="Content Placeholder 10" descr="FactorVariation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85062" r="22226" b="12515"/>
          <a:stretch/>
        </p:blipFill>
        <p:spPr>
          <a:xfrm>
            <a:off x="350467" y="5926762"/>
            <a:ext cx="3450492" cy="142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0348" y="5998034"/>
            <a:ext cx="4347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100 	         80                        60                        40                        20	                       0      (%)   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9657" y="6003740"/>
            <a:ext cx="372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0	        0.02                     0.04	       0.06	                  0.08	        0.1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5628" y="1236868"/>
            <a:ext cx="4187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Percent of variation explained by global factor</a:t>
            </a:r>
            <a:endParaRPr lang="en-US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68518" y="1219228"/>
            <a:ext cx="1713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Weighted Loading</a:t>
            </a:r>
            <a:endParaRPr lang="en-US" sz="1500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Global Factor in Real Data Analysis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4532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Brace 10"/>
          <p:cNvSpPr/>
          <p:nvPr/>
        </p:nvSpPr>
        <p:spPr>
          <a:xfrm>
            <a:off x="6974907" y="3838390"/>
            <a:ext cx="302450" cy="1341699"/>
          </a:xfrm>
          <a:prstGeom prst="leftBrac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27"/>
            <a:ext cx="9144000" cy="59436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Hierarchical Principal Component Model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2661" y="1970641"/>
            <a:ext cx="1719944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Multivariate Gaussian Process Model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059" y="1978909"/>
            <a:ext cx="173736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kern="1200" dirty="0" smtClean="0"/>
              <a:t>Extract</a:t>
            </a:r>
            <a:r>
              <a:rPr lang="zh-CN" altLang="en-US" sz="1600" b="1" kern="1200" dirty="0" smtClean="0"/>
              <a:t> </a:t>
            </a:r>
            <a:r>
              <a:rPr lang="en-US" altLang="zh-CN" sz="1600" b="1" kern="1200" dirty="0" smtClean="0"/>
              <a:t>Functional</a:t>
            </a:r>
            <a:r>
              <a:rPr lang="zh-CN" altLang="en-US" sz="1600" b="1" kern="1200" dirty="0" smtClean="0"/>
              <a:t> </a:t>
            </a:r>
            <a:r>
              <a:rPr lang="en-US" altLang="zh-CN" sz="1600" b="1" kern="1200" dirty="0" smtClean="0"/>
              <a:t>Principal</a:t>
            </a:r>
            <a:r>
              <a:rPr lang="zh-CN" altLang="en-US" sz="1600" b="1" kern="1200" dirty="0" smtClean="0"/>
              <a:t> </a:t>
            </a:r>
            <a:r>
              <a:rPr lang="en-US" altLang="zh-CN" sz="1600" b="1" kern="1200" dirty="0" smtClean="0"/>
              <a:t>Components</a:t>
            </a:r>
            <a:r>
              <a:rPr lang="zh-CN" altLang="en-US" sz="1600" b="1" kern="1200" baseline="30000" dirty="0" smtClean="0"/>
              <a:t>*</a:t>
            </a:r>
            <a:endParaRPr lang="en-US" altLang="zh-CN" sz="1600" b="1" kern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23957" y="1037485"/>
            <a:ext cx="1485431" cy="58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Individual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tract</a:t>
            </a:r>
            <a:r>
              <a:rPr lang="zh-CN" altLang="en-US" sz="1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3957" y="3040170"/>
            <a:ext cx="1485431" cy="5847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Multiple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tracts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analysis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6563" y="4204733"/>
            <a:ext cx="1502825" cy="58477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PCA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based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Factor</a:t>
            </a:r>
            <a:r>
              <a:rPr lang="zh-CN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Analysis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658" y="3670810"/>
            <a:ext cx="1417320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Global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Factors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9802" y="5015398"/>
            <a:ext cx="1399176" cy="3385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Tract</a:t>
            </a:r>
            <a:r>
              <a:rPr lang="zh-CN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zh-CN" sz="1600" b="1" dirty="0" smtClean="0">
                <a:solidFill>
                  <a:srgbClr val="000000"/>
                </a:solidFill>
              </a:rPr>
              <a:t>residual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58584" y="2274945"/>
            <a:ext cx="381000" cy="21771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creen Shot 2016-01-27 at 5.08.1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r="3326"/>
          <a:stretch/>
        </p:blipFill>
        <p:spPr>
          <a:xfrm>
            <a:off x="464146" y="3004001"/>
            <a:ext cx="2679802" cy="361915"/>
          </a:xfrm>
          <a:prstGeom prst="rect">
            <a:avLst/>
          </a:prstGeom>
        </p:spPr>
      </p:pic>
      <p:pic>
        <p:nvPicPr>
          <p:cNvPr id="16" name="Picture 15" descr="Screen Shot 2016-01-27 at 5.46.17 PM.png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/>
          <a:stretch/>
        </p:blipFill>
        <p:spPr>
          <a:xfrm>
            <a:off x="2330238" y="908492"/>
            <a:ext cx="3017520" cy="494456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5400000">
            <a:off x="5983424" y="3841576"/>
            <a:ext cx="384048" cy="21031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creen Shot 2016-01-27 at 5.43.10 PM.pn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7" b="20660"/>
          <a:stretch/>
        </p:blipFill>
        <p:spPr>
          <a:xfrm>
            <a:off x="2459596" y="1404091"/>
            <a:ext cx="2743200" cy="304490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9204428">
            <a:off x="4919287" y="1743396"/>
            <a:ext cx="457200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9093" y="37514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Mean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1400" b="1" dirty="0" smtClean="0">
                <a:solidFill>
                  <a:srgbClr val="0000FF"/>
                </a:solidFill>
              </a:rPr>
              <a:t>profile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5194" y="3751400"/>
            <a:ext cx="1974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8000"/>
                </a:solidFill>
              </a:rPr>
              <a:t>Low</a:t>
            </a:r>
            <a:r>
              <a:rPr lang="zh-CN" altLang="en-US" sz="1400" b="1" dirty="0" smtClean="0">
                <a:solidFill>
                  <a:srgbClr val="008000"/>
                </a:solidFill>
              </a:rPr>
              <a:t> </a:t>
            </a:r>
            <a:endParaRPr lang="en-US" altLang="zh-CN" sz="1400" b="1" dirty="0" smtClean="0">
              <a:solidFill>
                <a:srgbClr val="008000"/>
              </a:solidFill>
            </a:endParaRPr>
          </a:p>
          <a:p>
            <a:pPr algn="ctr"/>
            <a:r>
              <a:rPr lang="en-US" altLang="zh-CN" sz="1400" b="1" dirty="0" smtClean="0">
                <a:solidFill>
                  <a:srgbClr val="008000"/>
                </a:solidFill>
              </a:rPr>
              <a:t>frequency</a:t>
            </a:r>
            <a:r>
              <a:rPr lang="zh-CN" altLang="en-US" sz="1400" b="1" dirty="0" smtClean="0">
                <a:solidFill>
                  <a:srgbClr val="008000"/>
                </a:solidFill>
              </a:rPr>
              <a:t> </a:t>
            </a:r>
            <a:r>
              <a:rPr lang="en-US" altLang="zh-CN" sz="1400" b="1" dirty="0" smtClean="0">
                <a:solidFill>
                  <a:srgbClr val="008000"/>
                </a:solidFill>
              </a:rPr>
              <a:t>signal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9651" y="3751400"/>
            <a:ext cx="180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High</a:t>
            </a:r>
          </a:p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frequency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noise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603" y="6328001"/>
            <a:ext cx="8414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H. Zhu, </a:t>
            </a:r>
            <a:r>
              <a:rPr lang="en-US" sz="1400" dirty="0"/>
              <a:t>et al. "FADTTS: functional analysis of diffusion tensor tract statistics." </a:t>
            </a:r>
            <a:r>
              <a:rPr lang="en-US" sz="1400" i="1" dirty="0" err="1"/>
              <a:t>NeuroImage</a:t>
            </a:r>
            <a:r>
              <a:rPr lang="en-US" sz="1400" dirty="0"/>
              <a:t> 56.3 (</a:t>
            </a:r>
            <a:r>
              <a:rPr lang="en-US" sz="1400" b="1" dirty="0"/>
              <a:t>2011</a:t>
            </a:r>
            <a:r>
              <a:rPr lang="en-US" sz="1400" dirty="0"/>
              <a:t>): 1412-1425.</a:t>
            </a:r>
          </a:p>
        </p:txBody>
      </p:sp>
      <p:cxnSp>
        <p:nvCxnSpPr>
          <p:cNvPr id="32" name="Straight Arrow Connector 31"/>
          <p:cNvCxnSpPr>
            <a:stCxn id="25" idx="0"/>
          </p:cNvCxnSpPr>
          <p:nvPr/>
        </p:nvCxnSpPr>
        <p:spPr>
          <a:xfrm flipV="1">
            <a:off x="2172358" y="3280504"/>
            <a:ext cx="34172" cy="470896"/>
          </a:xfrm>
          <a:prstGeom prst="straightConnector1">
            <a:avLst/>
          </a:prstGeom>
          <a:ln w="15875">
            <a:solidFill>
              <a:srgbClr val="0080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 descr="Screen Shot 2016-01-27 at 5.51.1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63" y="1785735"/>
            <a:ext cx="1736147" cy="246888"/>
          </a:xfrm>
          <a:prstGeom prst="rect">
            <a:avLst/>
          </a:prstGeom>
        </p:spPr>
      </p:pic>
      <p:pic>
        <p:nvPicPr>
          <p:cNvPr id="52" name="Picture 51" descr="Screen Shot 2016-01-27 at 5.53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054" r="93968" b="45401"/>
          <a:stretch/>
        </p:blipFill>
        <p:spPr>
          <a:xfrm>
            <a:off x="5539147" y="4848561"/>
            <a:ext cx="203946" cy="347472"/>
          </a:xfrm>
          <a:prstGeom prst="rect">
            <a:avLst/>
          </a:prstGeom>
        </p:spPr>
      </p:pic>
      <p:pic>
        <p:nvPicPr>
          <p:cNvPr id="53" name="Picture 52" descr="Screen Shot 2016-01-27 at 5.53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0" t="30232" r="176" b="45223"/>
          <a:stretch/>
        </p:blipFill>
        <p:spPr>
          <a:xfrm>
            <a:off x="6070713" y="4857568"/>
            <a:ext cx="663632" cy="347472"/>
          </a:xfrm>
          <a:prstGeom prst="rect">
            <a:avLst/>
          </a:prstGeom>
        </p:spPr>
      </p:pic>
      <p:pic>
        <p:nvPicPr>
          <p:cNvPr id="54" name="Picture 53" descr="Screen Shot 2016-01-27 at 5.53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t="79925" r="67452" b="1281"/>
          <a:stretch/>
        </p:blipFill>
        <p:spPr>
          <a:xfrm>
            <a:off x="7389903" y="4114713"/>
            <a:ext cx="1181686" cy="256031"/>
          </a:xfrm>
          <a:prstGeom prst="rect">
            <a:avLst/>
          </a:prstGeom>
        </p:spPr>
      </p:pic>
      <p:pic>
        <p:nvPicPr>
          <p:cNvPr id="55" name="Picture 54" descr="Screen Shot 2016-01-27 at 5.59.21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02" y="5447466"/>
            <a:ext cx="1427866" cy="265174"/>
          </a:xfrm>
          <a:prstGeom prst="rect">
            <a:avLst/>
          </a:prstGeom>
        </p:spPr>
      </p:pic>
      <p:pic>
        <p:nvPicPr>
          <p:cNvPr id="56" name="Picture 55" descr="Screen Shot 2016-01-27 at 5.53.16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7" t="30232" r="16856" b="47325"/>
          <a:stretch/>
        </p:blipFill>
        <p:spPr>
          <a:xfrm>
            <a:off x="5809730" y="4842173"/>
            <a:ext cx="150822" cy="347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4515" y="4570742"/>
            <a:ext cx="3473168" cy="13234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Estimation: </a:t>
            </a:r>
          </a:p>
          <a:p>
            <a:r>
              <a:rPr lang="en-US" sz="1600" b="1" dirty="0" smtClean="0"/>
              <a:t>Linear Regression Model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Test Statistics:</a:t>
            </a:r>
          </a:p>
          <a:p>
            <a:r>
              <a:rPr lang="en-US" sz="1600" b="1" dirty="0" smtClean="0"/>
              <a:t>Summation of </a:t>
            </a:r>
            <a:r>
              <a:rPr lang="en-US" sz="1600" b="1" dirty="0"/>
              <a:t>W</a:t>
            </a:r>
            <a:r>
              <a:rPr lang="en-US" sz="1600" b="1" dirty="0" smtClean="0"/>
              <a:t>ald/LRT statistics</a:t>
            </a:r>
            <a:endParaRPr lang="en-US" sz="1600" b="1" dirty="0"/>
          </a:p>
        </p:txBody>
      </p:sp>
      <p:sp>
        <p:nvSpPr>
          <p:cNvPr id="34" name="Right Arrow 33"/>
          <p:cNvSpPr/>
          <p:nvPr/>
        </p:nvSpPr>
        <p:spPr>
          <a:xfrm rot="2123566">
            <a:off x="4945451" y="2776811"/>
            <a:ext cx="457200" cy="21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>
            <a:stCxn id="23" idx="0"/>
          </p:cNvCxnSpPr>
          <p:nvPr/>
        </p:nvCxnSpPr>
        <p:spPr>
          <a:xfrm flipV="1">
            <a:off x="980593" y="3274301"/>
            <a:ext cx="404655" cy="477099"/>
          </a:xfrm>
          <a:prstGeom prst="straightConnector1">
            <a:avLst/>
          </a:prstGeom>
          <a:ln w="15875">
            <a:solidFill>
              <a:srgbClr val="0000FF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939996" y="3280503"/>
            <a:ext cx="504497" cy="482119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rrelation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10" y="2464646"/>
            <a:ext cx="1332960" cy="10787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5304" y="1162792"/>
            <a:ext cx="144165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000" b="1" dirty="0" smtClean="0"/>
              <a:t>Weighted Least square (WLS) based on local polynomial kernel (LPK) smoothing</a:t>
            </a:r>
            <a:endParaRPr lang="en-US" sz="1000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308316" y="780256"/>
            <a:ext cx="6799685" cy="5596787"/>
            <a:chOff x="932044" y="560736"/>
            <a:chExt cx="6799685" cy="5596787"/>
          </a:xfrm>
        </p:grpSpPr>
        <p:pic>
          <p:nvPicPr>
            <p:cNvPr id="47" name="Picture 46" descr="correlation.ti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44" y="654816"/>
              <a:ext cx="6799685" cy="550270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944031" y="5710980"/>
              <a:ext cx="642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</a:t>
              </a:r>
              <a:r>
                <a:rPr lang="en-US" sz="1400" b="1" baseline="30000" dirty="0" smtClean="0"/>
                <a:t>st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fPC</a:t>
              </a:r>
              <a:endParaRPr lang="en-US" sz="14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01940" y="5706580"/>
              <a:ext cx="897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2</a:t>
              </a:r>
              <a:r>
                <a:rPr lang="en-US" sz="1400" b="1" baseline="30000" dirty="0" smtClean="0"/>
                <a:t>nd</a:t>
              </a:r>
              <a:r>
                <a:rPr lang="en-US" sz="1400" b="1" dirty="0"/>
                <a:t> </a:t>
              </a:r>
              <a:r>
                <a:rPr lang="en-US" sz="1400" b="1" dirty="0" err="1" smtClean="0"/>
                <a:t>fPC</a:t>
              </a:r>
              <a:endParaRPr lang="en-US" sz="14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699929" y="5710074"/>
              <a:ext cx="799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</a:t>
              </a:r>
              <a:r>
                <a:rPr lang="en-US" sz="1400" b="1" baseline="30000" dirty="0" smtClean="0"/>
                <a:t>rd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fPC</a:t>
              </a:r>
              <a:endParaRPr lang="en-US" sz="14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57820" y="5710980"/>
              <a:ext cx="756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4</a:t>
              </a:r>
              <a:r>
                <a:rPr lang="en-US" sz="1400" b="1" baseline="30000" dirty="0" smtClean="0"/>
                <a:t>th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fPC</a:t>
              </a:r>
              <a:endParaRPr 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67128" y="5710074"/>
              <a:ext cx="7569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5</a:t>
              </a:r>
              <a:r>
                <a:rPr lang="en-US" sz="1400" b="1" baseline="30000" dirty="0" smtClean="0"/>
                <a:t>th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fPC</a:t>
              </a:r>
              <a:endParaRPr 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7505" y="560736"/>
              <a:ext cx="52676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Correlation Matrix of 5 </a:t>
              </a:r>
              <a:r>
                <a:rPr lang="en-US" sz="1600" b="1" dirty="0" err="1" smtClean="0"/>
                <a:t>fPCs</a:t>
              </a:r>
              <a:r>
                <a:rPr lang="en-US" sz="1600" b="1" dirty="0" smtClean="0"/>
                <a:t> from 44 fiber tract in real data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262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0" grpId="0" animBg="1"/>
      <p:bldP spid="22" grpId="0" animBg="1"/>
      <p:bldP spid="23" grpId="0"/>
      <p:bldP spid="25" grpId="0"/>
      <p:bldP spid="26" grpId="0"/>
      <p:bldP spid="27" grpId="0"/>
      <p:bldP spid="17" grpId="0" animBg="1"/>
      <p:bldP spid="3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067874"/>
              </p:ext>
            </p:extLst>
          </p:nvPr>
        </p:nvGraphicFramePr>
        <p:xfrm>
          <a:off x="-168311" y="1852195"/>
          <a:ext cx="5145716" cy="343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creen Shot 2016-01-27 at 8.43.3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07" y="2205605"/>
            <a:ext cx="4780243" cy="4253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06334" y="3301654"/>
            <a:ext cx="2765453" cy="498930"/>
            <a:chOff x="2727592" y="3106082"/>
            <a:chExt cx="2961637" cy="534325"/>
          </a:xfrm>
        </p:grpSpPr>
        <p:pic>
          <p:nvPicPr>
            <p:cNvPr id="7" name="Picture 6" descr="Screen Shot 2015-12-03 at 11.49.00 PM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20" b="6023"/>
            <a:stretch/>
          </p:blipFill>
          <p:spPr>
            <a:xfrm>
              <a:off x="4698164" y="3120850"/>
              <a:ext cx="991065" cy="519557"/>
            </a:xfrm>
            <a:prstGeom prst="rect">
              <a:avLst/>
            </a:prstGeom>
          </p:spPr>
        </p:pic>
        <p:pic>
          <p:nvPicPr>
            <p:cNvPr id="8" name="Picture 7" descr="Screen Shot 2015-12-03 at 11.48.48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15" y="3106082"/>
              <a:ext cx="1068649" cy="534325"/>
            </a:xfrm>
            <a:prstGeom prst="rect">
              <a:avLst/>
            </a:prstGeom>
          </p:spPr>
        </p:pic>
        <p:pic>
          <p:nvPicPr>
            <p:cNvPr id="9" name="Picture 8" descr="Screen Shot 2016-01-27 at 8.51.25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7592" y="3135618"/>
              <a:ext cx="822585" cy="446917"/>
            </a:xfrm>
            <a:prstGeom prst="rect">
              <a:avLst/>
            </a:prstGeom>
          </p:spPr>
        </p:pic>
      </p:grpSp>
      <p:pic>
        <p:nvPicPr>
          <p:cNvPr id="10" name="Picture 9" descr="Screen Shot 2016-01-27 at 8.55.56 PM.p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79" y="4216000"/>
            <a:ext cx="4489433" cy="455619"/>
          </a:xfrm>
          <a:prstGeom prst="rect">
            <a:avLst/>
          </a:prstGeom>
        </p:spPr>
      </p:pic>
      <p:pic>
        <p:nvPicPr>
          <p:cNvPr id="12" name="Picture 11" descr="Screen Shot 2016-01-27 at 8.55.56 P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57"/>
          <a:stretch/>
        </p:blipFill>
        <p:spPr>
          <a:xfrm>
            <a:off x="6223410" y="4753128"/>
            <a:ext cx="712031" cy="488908"/>
          </a:xfrm>
          <a:prstGeom prst="rect">
            <a:avLst/>
          </a:prstGeom>
        </p:spPr>
      </p:pic>
      <p:pic>
        <p:nvPicPr>
          <p:cNvPr id="13" name="Picture 12" descr="Screen Shot 2016-01-27 at 8.55.56 PM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4" t="14010" r="22714" b="-1"/>
          <a:stretch/>
        </p:blipFill>
        <p:spPr>
          <a:xfrm>
            <a:off x="4213679" y="4829950"/>
            <a:ext cx="746565" cy="420413"/>
          </a:xfrm>
          <a:prstGeom prst="rect">
            <a:avLst/>
          </a:prstGeom>
        </p:spPr>
      </p:pic>
      <p:pic>
        <p:nvPicPr>
          <p:cNvPr id="14" name="Picture 13" descr="Screen Shot 2015-12-03 at 11.48.48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0" y="4833649"/>
            <a:ext cx="832940" cy="416470"/>
          </a:xfrm>
          <a:prstGeom prst="rect">
            <a:avLst/>
          </a:prstGeom>
        </p:spPr>
      </p:pic>
      <p:pic>
        <p:nvPicPr>
          <p:cNvPr id="15" name="Picture 14" descr="Screen Shot 2015-12-03 at 11.49.00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1527" b="6023"/>
          <a:stretch/>
        </p:blipFill>
        <p:spPr>
          <a:xfrm>
            <a:off x="7089474" y="4850870"/>
            <a:ext cx="1613638" cy="416470"/>
          </a:xfrm>
          <a:prstGeom prst="rect">
            <a:avLst/>
          </a:prstGeom>
        </p:spPr>
      </p:pic>
      <p:pic>
        <p:nvPicPr>
          <p:cNvPr id="16" name="Picture 15" descr="Screen Shot 2015-12-03 at 11.54.52 P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35939" r="33314" b="39234"/>
          <a:stretch/>
        </p:blipFill>
        <p:spPr>
          <a:xfrm>
            <a:off x="6887414" y="4960418"/>
            <a:ext cx="261157" cy="162971"/>
          </a:xfrm>
          <a:prstGeom prst="rect">
            <a:avLst/>
          </a:prstGeom>
        </p:spPr>
      </p:pic>
      <p:pic>
        <p:nvPicPr>
          <p:cNvPr id="17" name="Picture 16" descr="Screen Shot 2015-12-03 at 11.54.52 P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35939" r="33314" b="39234"/>
          <a:stretch/>
        </p:blipFill>
        <p:spPr>
          <a:xfrm>
            <a:off x="4960244" y="4962252"/>
            <a:ext cx="261157" cy="16297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altLang="zh-CN" sz="2200" b="1" dirty="0" smtClean="0"/>
              <a:t>Simulation</a:t>
            </a:r>
            <a:endParaRPr lang="en-US" sz="2200" b="1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5413" y="816584"/>
            <a:ext cx="8229600" cy="1340746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General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setting</a:t>
            </a:r>
          </a:p>
          <a:p>
            <a:pPr lvl="1"/>
            <a:r>
              <a:rPr lang="en-US" sz="1600" b="1" dirty="0" smtClean="0"/>
              <a:t>11 Fiber tract</a:t>
            </a:r>
            <a:r>
              <a:rPr lang="en-US" altLang="zh-CN" sz="1600" b="1" dirty="0" smtClean="0"/>
              <a:t>, </a:t>
            </a:r>
            <a:r>
              <a:rPr lang="en-US" sz="1600" b="1" dirty="0" smtClean="0"/>
              <a:t>N</a:t>
            </a:r>
            <a:r>
              <a:rPr lang="en-US" altLang="zh-CN" sz="1600" b="1" dirty="0"/>
              <a:t>=100</a:t>
            </a:r>
            <a:r>
              <a:rPr lang="zh-CN" altLang="en-US" sz="1600" b="1" dirty="0"/>
              <a:t> </a:t>
            </a:r>
            <a:r>
              <a:rPr lang="en-US" sz="1600" b="1" dirty="0" smtClean="0"/>
              <a:t>simulated subjects</a:t>
            </a:r>
            <a:endParaRPr lang="en-US" sz="1600" b="1" dirty="0"/>
          </a:p>
          <a:p>
            <a:pPr lvl="1"/>
            <a:r>
              <a:rPr lang="en-US" altLang="zh-CN" sz="1600" b="1" dirty="0" smtClean="0"/>
              <a:t>Effect</a:t>
            </a:r>
            <a:r>
              <a:rPr lang="zh-CN" altLang="en-US" sz="1600" b="1" dirty="0" smtClean="0"/>
              <a:t>  </a:t>
            </a:r>
            <a:r>
              <a:rPr lang="en-US" altLang="zh-CN" sz="1600" b="1" dirty="0" smtClean="0"/>
              <a:t>coefficients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estimated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from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clinical</a:t>
            </a: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study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75413" y="5285794"/>
            <a:ext cx="8229600" cy="1340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Simulated Model</a:t>
            </a:r>
          </a:p>
          <a:p>
            <a:pPr lvl="1"/>
            <a:r>
              <a:rPr lang="en-US" altLang="zh-CN" sz="1600" b="1" dirty="0"/>
              <a:t>(M1) Both Age and Gender effect for all tracts</a:t>
            </a:r>
            <a:r>
              <a:rPr lang="zh-CN" altLang="en-US" sz="1600" b="1" dirty="0"/>
              <a:t> </a:t>
            </a:r>
            <a:endParaRPr lang="en-US" altLang="zh-CN" sz="1600" b="1" dirty="0"/>
          </a:p>
          <a:p>
            <a:pPr lvl="1"/>
            <a:r>
              <a:rPr lang="en-US" altLang="zh-CN" sz="1600" b="1" dirty="0"/>
              <a:t>(M2) Age effect and Gender effect for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different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tracts</a:t>
            </a:r>
          </a:p>
          <a:p>
            <a:pPr lvl="1"/>
            <a:r>
              <a:rPr lang="en-US" altLang="zh-CN" sz="1600" b="1" dirty="0"/>
              <a:t>(M3) M2+simulated effect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on single </a:t>
            </a:r>
            <a:r>
              <a:rPr lang="en-US" altLang="zh-CN" sz="1600" b="1" dirty="0" smtClean="0"/>
              <a:t>tract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13092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81"/>
            <a:ext cx="9144000" cy="5943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altLang="zh-CN" sz="2200" b="1" dirty="0"/>
              <a:t>(M1)  Both Age and Gender effect for all tract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08576" y="1594864"/>
            <a:ext cx="16584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 Setting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30233"/>
              </p:ext>
            </p:extLst>
          </p:nvPr>
        </p:nvGraphicFramePr>
        <p:xfrm>
          <a:off x="1008576" y="2110876"/>
          <a:ext cx="7117629" cy="313943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1639"/>
                <a:gridCol w="902286"/>
                <a:gridCol w="4093704"/>
              </a:tblGrid>
              <a:tr h="283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Abbrev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Tract</a:t>
                      </a:r>
                      <a:endParaRPr lang="en-US" sz="1800" dirty="0"/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CCG</a:t>
                      </a:r>
                    </a:p>
                    <a:p>
                      <a:pPr algn="ctr"/>
                      <a:r>
                        <a:rPr lang="en-US" sz="1600" dirty="0" smtClean="0"/>
                        <a:t>CCPB</a:t>
                      </a:r>
                    </a:p>
                    <a:p>
                      <a:pPr algn="ctr"/>
                      <a:r>
                        <a:rPr lang="en-US" sz="1600" dirty="0" smtClean="0"/>
                        <a:t>CCTT</a:t>
                      </a:r>
                    </a:p>
                    <a:p>
                      <a:pPr algn="ctr"/>
                      <a:r>
                        <a:rPr lang="en-US" sz="1600" dirty="0" smtClean="0"/>
                        <a:t>CCMB</a:t>
                      </a:r>
                    </a:p>
                    <a:p>
                      <a:pPr algn="ctr"/>
                      <a:r>
                        <a:rPr lang="en-US" sz="1600" dirty="0" smtClean="0"/>
                        <a:t>CCR</a:t>
                      </a:r>
                    </a:p>
                    <a:p>
                      <a:pPr algn="ctr"/>
                      <a:r>
                        <a:rPr lang="en-US" sz="1600" dirty="0" smtClean="0"/>
                        <a:t>ALFT </a:t>
                      </a:r>
                    </a:p>
                    <a:p>
                      <a:pPr algn="ctr"/>
                      <a:r>
                        <a:rPr lang="en-US" sz="1600" dirty="0" smtClean="0"/>
                        <a:t>ARFT</a:t>
                      </a:r>
                    </a:p>
                    <a:p>
                      <a:pPr algn="ctr"/>
                      <a:r>
                        <a:rPr lang="en-US" sz="1600" dirty="0" smtClean="0"/>
                        <a:t>IFOFL</a:t>
                      </a:r>
                    </a:p>
                    <a:p>
                      <a:pPr algn="ctr"/>
                      <a:r>
                        <a:rPr lang="en-US" sz="1600" dirty="0" smtClean="0"/>
                        <a:t>IFOFR</a:t>
                      </a:r>
                    </a:p>
                    <a:p>
                      <a:pPr algn="ctr"/>
                      <a:r>
                        <a:rPr lang="en-US" sz="1600" dirty="0" smtClean="0"/>
                        <a:t>UNCL</a:t>
                      </a:r>
                    </a:p>
                    <a:p>
                      <a:pPr algn="ctr"/>
                      <a:r>
                        <a:rPr lang="en-US" sz="1600" smtClean="0"/>
                        <a:t>UNCR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CorpusCallosum_GENU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CorpusCallosum_Parietal_BODY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CorpusCallosum_Temporal_TAPETUM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CorpusCallosum_Motor_BODY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CorpusCallosum_ROSTRUM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Arcuate_Left_FrontoTemporal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Arcuate_Right_FrontoTemporal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/>
                        <a:t>Inferior </a:t>
                      </a:r>
                      <a:r>
                        <a:rPr lang="en-US" sz="1600" kern="1200" dirty="0" err="1" smtClean="0"/>
                        <a:t>Fronto</a:t>
                      </a:r>
                      <a:r>
                        <a:rPr lang="en-US" sz="1600" kern="1200" dirty="0" smtClean="0"/>
                        <a:t> Occipital Fasciculus Left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/>
                        <a:t>Inferior </a:t>
                      </a:r>
                      <a:r>
                        <a:rPr lang="en-US" sz="1600" kern="1200" dirty="0" err="1" smtClean="0"/>
                        <a:t>Fronto</a:t>
                      </a:r>
                      <a:r>
                        <a:rPr lang="en-US" sz="1600" kern="1200" dirty="0" smtClean="0"/>
                        <a:t> Occipital Fasciculus Right</a:t>
                      </a:r>
                    </a:p>
                    <a:p>
                      <a:pPr algn="just"/>
                      <a:r>
                        <a:rPr lang="en-US" sz="1600" kern="1200" dirty="0" smtClean="0"/>
                        <a:t>Left </a:t>
                      </a:r>
                      <a:r>
                        <a:rPr lang="en-US" sz="1600" kern="1200" dirty="0" err="1" smtClean="0"/>
                        <a:t>Uncinate</a:t>
                      </a:r>
                      <a:r>
                        <a:rPr lang="en-US" sz="1600" kern="1200" dirty="0" smtClean="0"/>
                        <a:t> Fasciculus</a:t>
                      </a:r>
                    </a:p>
                    <a:p>
                      <a:pPr algn="just"/>
                      <a:r>
                        <a:rPr lang="en-US" sz="1600" kern="1200" dirty="0" smtClean="0"/>
                        <a:t>Right</a:t>
                      </a:r>
                      <a:r>
                        <a:rPr lang="en-US" sz="1600" kern="1200" baseline="0" dirty="0" smtClean="0"/>
                        <a:t> </a:t>
                      </a:r>
                      <a:r>
                        <a:rPr lang="en-US" sz="1600" kern="1200" baseline="0" dirty="0" err="1" smtClean="0"/>
                        <a:t>Uncinate</a:t>
                      </a:r>
                      <a:r>
                        <a:rPr lang="en-US" sz="1600" kern="1200" baseline="0" dirty="0" smtClean="0"/>
                        <a:t> Fasciculus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Screen Shot 2016-01-28 at 2.4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0" y="3748844"/>
            <a:ext cx="1965960" cy="268295"/>
          </a:xfrm>
          <a:prstGeom prst="rect">
            <a:avLst/>
          </a:prstGeom>
        </p:spPr>
      </p:pic>
      <p:pic>
        <p:nvPicPr>
          <p:cNvPr id="5" name="Picture 4" descr="Screen Shot 2016-01-28 at 2.41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04" y="3383737"/>
            <a:ext cx="1993392" cy="36720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954" y="1124530"/>
            <a:ext cx="8120987" cy="5457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8056" y="1558203"/>
            <a:ext cx="17832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 err="1" smtClean="0">
                <a:solidFill>
                  <a:schemeClr val="tx1"/>
                </a:solidFill>
              </a:rPr>
              <a:t>fPcs</a:t>
            </a:r>
            <a:r>
              <a:rPr lang="en-US" b="1" dirty="0" smtClean="0">
                <a:solidFill>
                  <a:schemeClr val="tx1"/>
                </a:solidFill>
              </a:rPr>
              <a:t> to include &gt;85% variation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1215996" y="2561402"/>
            <a:ext cx="676683" cy="3732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056" y="3291029"/>
            <a:ext cx="17548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Factor Analysis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 descr="Scree_Plot_3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56" y="903861"/>
            <a:ext cx="5486400" cy="5486400"/>
          </a:xfrm>
          <a:prstGeom prst="rect">
            <a:avLst/>
          </a:prstGeom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-1481"/>
            <a:ext cx="9144000" cy="5943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altLang="zh-CN" sz="2200" b="1" dirty="0"/>
              <a:t>(M1)  Both Age and Gender effect for all tract</a:t>
            </a:r>
            <a:endParaRPr lang="en-US" sz="2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7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solidFill>
            <a:srgbClr val="BFBFBF"/>
          </a:solidFill>
        </p:spPr>
        <p:txBody>
          <a:bodyPr>
            <a:normAutofit/>
          </a:bodyPr>
          <a:lstStyle/>
          <a:p>
            <a:pPr algn="l"/>
            <a:r>
              <a:rPr lang="en-US" sz="2200" b="1" dirty="0" smtClean="0"/>
              <a:t>Hypothesis Testing</a:t>
            </a:r>
            <a:endParaRPr lang="en-US" sz="2200" b="1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391079"/>
              </p:ext>
            </p:extLst>
          </p:nvPr>
        </p:nvGraphicFramePr>
        <p:xfrm>
          <a:off x="365606" y="1176058"/>
          <a:ext cx="8414010" cy="3288900"/>
        </p:xfrm>
        <a:graphic>
          <a:graphicData uri="http://schemas.openxmlformats.org/drawingml/2006/table">
            <a:tbl>
              <a:tblPr/>
              <a:tblGrid>
                <a:gridCol w="516120"/>
                <a:gridCol w="809627"/>
                <a:gridCol w="687419"/>
                <a:gridCol w="717971"/>
                <a:gridCol w="733248"/>
                <a:gridCol w="672142"/>
                <a:gridCol w="565213"/>
                <a:gridCol w="717971"/>
                <a:gridCol w="679335"/>
                <a:gridCol w="578741"/>
                <a:gridCol w="578741"/>
                <a:gridCol w="578741"/>
                <a:gridCol w="578741"/>
              </a:tblGrid>
              <a:tr h="23796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Joint  Analysis of Multiple Tracts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88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 Factor</a:t>
                      </a:r>
                    </a:p>
                  </a:txBody>
                  <a:tcPr marL="9915" marR="9915" marT="991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 Residual</a:t>
                      </a:r>
                    </a:p>
                  </a:txBody>
                  <a:tcPr marL="9915" marR="9915" marT="99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1st 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CCG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CCMB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CCPB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CCTT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ARFT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IFOFR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UNCL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UNCR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0.953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0.997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88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Analysis of Each Tract</a:t>
                      </a: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4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0.614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0.548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6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915" marR="9915" marT="99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0.931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0.982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0.965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0.976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0.999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0.912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</a:t>
                      </a:r>
                    </a:p>
                  </a:txBody>
                  <a:tcPr marL="9915" marR="9915" marT="99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80153" y="2435872"/>
            <a:ext cx="7895696" cy="2693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6721" y="3708925"/>
            <a:ext cx="7082895" cy="2693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6-01-27 at 10.55.2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 b="16159"/>
          <a:stretch/>
        </p:blipFill>
        <p:spPr>
          <a:xfrm>
            <a:off x="6263991" y="1220881"/>
            <a:ext cx="981911" cy="182880"/>
          </a:xfrm>
          <a:prstGeom prst="rect">
            <a:avLst/>
          </a:prstGeom>
        </p:spPr>
      </p:pic>
      <p:pic>
        <p:nvPicPr>
          <p:cNvPr id="8" name="Picture 7" descr="Screen Shot 2016-01-28 at 2.48.1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84" y="779053"/>
            <a:ext cx="2286000" cy="343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982" y="2163423"/>
            <a:ext cx="7895696" cy="2693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96720" y="3456025"/>
            <a:ext cx="7082897" cy="2693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8135" y="5094722"/>
            <a:ext cx="8414014" cy="1223971"/>
          </a:xfrm>
        </p:spPr>
        <p:txBody>
          <a:bodyPr>
            <a:normAutofit/>
          </a:bodyPr>
          <a:lstStyle/>
          <a:p>
            <a:r>
              <a:rPr lang="en-US" altLang="zh-CN" sz="1800" b="1" dirty="0" smtClean="0"/>
              <a:t>Type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I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error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controlled</a:t>
            </a:r>
            <a:r>
              <a:rPr lang="zh-CN" altLang="en-US" sz="1800" b="1" dirty="0" smtClean="0"/>
              <a:t> </a:t>
            </a:r>
            <a:endParaRPr lang="en-US" altLang="zh-CN" sz="1800" b="1" dirty="0" smtClean="0"/>
          </a:p>
          <a:p>
            <a:r>
              <a:rPr lang="en-US" altLang="zh-CN" sz="1800" b="1" dirty="0" smtClean="0"/>
              <a:t>Global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factor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is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more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sensitive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than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individual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tract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when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shared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effect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present</a:t>
            </a:r>
          </a:p>
          <a:p>
            <a:r>
              <a:rPr lang="en-US" altLang="zh-CN" sz="1800" b="1" dirty="0" smtClean="0"/>
              <a:t>Interpretation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of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Global</a:t>
            </a:r>
            <a:r>
              <a:rPr lang="zh-CN" altLang="en-US" sz="1800" b="1" dirty="0" smtClean="0"/>
              <a:t> </a:t>
            </a:r>
            <a:r>
              <a:rPr lang="en-US" altLang="zh-CN" sz="1800" b="1" dirty="0" smtClean="0"/>
              <a:t>factor</a:t>
            </a:r>
          </a:p>
          <a:p>
            <a:endParaRPr lang="en-US" altLang="zh-CN" sz="1800" b="1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365603" y="4727545"/>
            <a:ext cx="8414014" cy="1908233"/>
          </a:xfrm>
          <a:prstGeom prst="roundRect">
            <a:avLst>
              <a:gd name="adj" fmla="val 11177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0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BFBFBF"/>
          </a:solidFill>
        </p:spPr>
        <p:txBody>
          <a:bodyPr wrap="square" rtlCol="0" anchor="ctr">
            <a:spAutoFit/>
          </a:bodyPr>
          <a:lstStyle/>
          <a:p>
            <a:r>
              <a:rPr lang="en-US" sz="2200" b="1" dirty="0" smtClean="0">
                <a:latin typeface="+mj-lt"/>
              </a:rPr>
              <a:t>Mapping-back Age Effect: Mean with 95% Confidence Band</a:t>
            </a:r>
            <a:endParaRPr lang="en-US" sz="2200" b="1" dirty="0">
              <a:latin typeface="+mj-lt"/>
            </a:endParaRPr>
          </a:p>
        </p:txBody>
      </p:sp>
      <p:pic>
        <p:nvPicPr>
          <p:cNvPr id="3" name="Picture 2" descr="Age_3.pd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0" y="927625"/>
            <a:ext cx="2286000" cy="1828800"/>
          </a:xfrm>
          <a:prstGeom prst="rect">
            <a:avLst/>
          </a:prstGeom>
        </p:spPr>
      </p:pic>
      <p:pic>
        <p:nvPicPr>
          <p:cNvPr id="4" name="Picture 3" descr="Age_3.pdf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40" y="927624"/>
            <a:ext cx="2286000" cy="1828800"/>
          </a:xfrm>
          <a:prstGeom prst="rect">
            <a:avLst/>
          </a:prstGeom>
        </p:spPr>
      </p:pic>
      <p:pic>
        <p:nvPicPr>
          <p:cNvPr id="5" name="Picture 4" descr="Age_3.pd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0" y="927625"/>
            <a:ext cx="2286000" cy="1828800"/>
          </a:xfrm>
          <a:prstGeom prst="rect">
            <a:avLst/>
          </a:prstGeom>
        </p:spPr>
      </p:pic>
      <p:pic>
        <p:nvPicPr>
          <p:cNvPr id="11" name="Picture 10" descr="Age_3.pd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23" y="925606"/>
            <a:ext cx="2286000" cy="1828800"/>
          </a:xfrm>
          <a:prstGeom prst="rect">
            <a:avLst/>
          </a:prstGeom>
        </p:spPr>
      </p:pic>
      <p:pic>
        <p:nvPicPr>
          <p:cNvPr id="22" name="Picture 21" descr="Age_3.pd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0" y="2750552"/>
            <a:ext cx="2286000" cy="1828800"/>
          </a:xfrm>
          <a:prstGeom prst="rect">
            <a:avLst/>
          </a:prstGeom>
        </p:spPr>
      </p:pic>
      <p:pic>
        <p:nvPicPr>
          <p:cNvPr id="23" name="Picture 22" descr="Age_3.pd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40" y="2750549"/>
            <a:ext cx="2286000" cy="1828800"/>
          </a:xfrm>
          <a:prstGeom prst="rect">
            <a:avLst/>
          </a:prstGeom>
        </p:spPr>
      </p:pic>
      <p:pic>
        <p:nvPicPr>
          <p:cNvPr id="24" name="Picture 23" descr="Age_3.pdf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43" y="2750549"/>
            <a:ext cx="2286000" cy="1828800"/>
          </a:xfrm>
          <a:prstGeom prst="rect">
            <a:avLst/>
          </a:prstGeom>
        </p:spPr>
      </p:pic>
      <p:pic>
        <p:nvPicPr>
          <p:cNvPr id="25" name="Picture 24" descr="Age_3.pdf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60" y="2738784"/>
            <a:ext cx="2286000" cy="1828800"/>
          </a:xfrm>
          <a:prstGeom prst="rect">
            <a:avLst/>
          </a:prstGeom>
        </p:spPr>
      </p:pic>
      <p:pic>
        <p:nvPicPr>
          <p:cNvPr id="26" name="Picture 25" descr="Age_3.pdf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4596993"/>
            <a:ext cx="2286000" cy="1828800"/>
          </a:xfrm>
          <a:prstGeom prst="rect">
            <a:avLst/>
          </a:prstGeom>
        </p:spPr>
      </p:pic>
      <p:pic>
        <p:nvPicPr>
          <p:cNvPr id="27" name="Picture 26" descr="Age_3.pdf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40" y="4602866"/>
            <a:ext cx="2286000" cy="1828800"/>
          </a:xfrm>
          <a:prstGeom prst="rect">
            <a:avLst/>
          </a:prstGeom>
        </p:spPr>
      </p:pic>
      <p:pic>
        <p:nvPicPr>
          <p:cNvPr id="29" name="Picture 28" descr="Age_3.pdf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640" y="4602871"/>
            <a:ext cx="2286000" cy="1828800"/>
          </a:xfrm>
          <a:prstGeom prst="rect">
            <a:avLst/>
          </a:prstGeom>
        </p:spPr>
      </p:pic>
      <p:pic>
        <p:nvPicPr>
          <p:cNvPr id="30" name="Picture 29" descr="Age_3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41586" r="26313" b="42739"/>
          <a:stretch/>
        </p:blipFill>
        <p:spPr>
          <a:xfrm>
            <a:off x="6838920" y="5037274"/>
            <a:ext cx="2180160" cy="86001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280898" y="769476"/>
            <a:ext cx="6558111" cy="5760720"/>
            <a:chOff x="670310" y="441029"/>
            <a:chExt cx="7849684" cy="6386487"/>
          </a:xfrm>
        </p:grpSpPr>
        <p:sp>
          <p:nvSpPr>
            <p:cNvPr id="32" name="Rectangle 31"/>
            <p:cNvSpPr/>
            <p:nvPr/>
          </p:nvSpPr>
          <p:spPr>
            <a:xfrm>
              <a:off x="670310" y="441029"/>
              <a:ext cx="7849684" cy="638648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635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ge_3.pdf"/>
            <p:cNvPicPr>
              <a:picLocks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48" y="596264"/>
              <a:ext cx="7550014" cy="6136840"/>
            </a:xfrm>
            <a:prstGeom prst="rect">
              <a:avLst/>
            </a:prstGeom>
          </p:spPr>
        </p:pic>
        <p:pic>
          <p:nvPicPr>
            <p:cNvPr id="34" name="Picture 33" descr="Age_3.pd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50" t="41586" r="26313" b="42739"/>
            <a:stretch/>
          </p:blipFill>
          <p:spPr>
            <a:xfrm>
              <a:off x="5640343" y="1231068"/>
              <a:ext cx="2537725" cy="100106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6838920" y="589884"/>
            <a:ext cx="173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Common Effect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7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8576" y="1594864"/>
            <a:ext cx="165843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Model Setting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99874"/>
              </p:ext>
            </p:extLst>
          </p:nvPr>
        </p:nvGraphicFramePr>
        <p:xfrm>
          <a:off x="1008576" y="2110876"/>
          <a:ext cx="7117629" cy="3230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21639"/>
                <a:gridCol w="902286"/>
                <a:gridCol w="4093704"/>
              </a:tblGrid>
              <a:tr h="283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Abbrev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Tract</a:t>
                      </a:r>
                      <a:endParaRPr lang="en-US" sz="1800" dirty="0"/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CCG</a:t>
                      </a:r>
                    </a:p>
                    <a:p>
                      <a:pPr algn="ctr"/>
                      <a:r>
                        <a:rPr lang="en-US" sz="1600" dirty="0" smtClean="0"/>
                        <a:t>CCPB</a:t>
                      </a:r>
                    </a:p>
                    <a:p>
                      <a:pPr algn="ctr"/>
                      <a:r>
                        <a:rPr lang="en-US" sz="1600" dirty="0" smtClean="0"/>
                        <a:t>CCTT</a:t>
                      </a:r>
                    </a:p>
                    <a:p>
                      <a:pPr algn="ctr"/>
                      <a:r>
                        <a:rPr lang="en-US" sz="1600" dirty="0" smtClean="0"/>
                        <a:t>CCMB</a:t>
                      </a:r>
                    </a:p>
                    <a:p>
                      <a:pPr algn="ctr"/>
                      <a:r>
                        <a:rPr lang="en-US" sz="1600" dirty="0" smtClean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CorpusCallosum_GENU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CorpusCallosum_Parietal_BODY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CorpusCallosum_Temporal_TAPETUM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CorpusCallosum_Motor_BODY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CorpusCallosum_ROSTRUM</a:t>
                      </a:r>
                      <a:endParaRPr lang="en-US" sz="1600" dirty="0" smtClean="0"/>
                    </a:p>
                  </a:txBody>
                  <a:tcPr/>
                </a:tc>
              </a:tr>
              <a:tr h="76502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ALFT</a:t>
                      </a:r>
                    </a:p>
                    <a:p>
                      <a:pPr algn="ctr"/>
                      <a:r>
                        <a:rPr lang="en-US" sz="1600" dirty="0" smtClean="0"/>
                        <a:t>ARFT</a:t>
                      </a:r>
                    </a:p>
                    <a:p>
                      <a:pPr algn="ctr"/>
                      <a:r>
                        <a:rPr lang="en-US" sz="1600" dirty="0" smtClean="0"/>
                        <a:t>IFOFL</a:t>
                      </a:r>
                    </a:p>
                    <a:p>
                      <a:pPr algn="ctr"/>
                      <a:r>
                        <a:rPr lang="en-US" sz="1600" dirty="0" smtClean="0"/>
                        <a:t>IFOFR</a:t>
                      </a:r>
                    </a:p>
                    <a:p>
                      <a:pPr algn="ctr"/>
                      <a:r>
                        <a:rPr lang="en-US" sz="1600" dirty="0" smtClean="0"/>
                        <a:t>UNCL</a:t>
                      </a:r>
                    </a:p>
                    <a:p>
                      <a:pPr algn="ctr"/>
                      <a:r>
                        <a:rPr lang="en-US" sz="1600" dirty="0" smtClean="0"/>
                        <a:t>UNCR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 smtClean="0"/>
                        <a:t>Arcuate_Left_FrontoTemporal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dirty="0" err="1" smtClean="0"/>
                        <a:t>Arcuate_Right_FrontoTemporal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Occipital Fasciculus Left</a:t>
                      </a:r>
                      <a:endParaRPr lang="en-US" sz="1600" dirty="0" smtClean="0"/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Fronto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Occipital Fasciculus Right</a:t>
                      </a:r>
                    </a:p>
                    <a:p>
                      <a:pPr algn="just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Left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Uncinate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Fasciculus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Uncinate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Fasciculus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5603" y="816583"/>
            <a:ext cx="8414014" cy="5819195"/>
          </a:xfrm>
          <a:prstGeom prst="roundRect">
            <a:avLst>
              <a:gd name="adj" fmla="val 3961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Screen Shot 2016-01-28 at 2.43.04 PM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/>
          <a:stretch/>
        </p:blipFill>
        <p:spPr>
          <a:xfrm>
            <a:off x="1225583" y="3051462"/>
            <a:ext cx="1793173" cy="286583"/>
          </a:xfrm>
          <a:prstGeom prst="rect">
            <a:avLst/>
          </a:prstGeom>
        </p:spPr>
      </p:pic>
      <p:pic>
        <p:nvPicPr>
          <p:cNvPr id="9" name="Picture 8" descr="Screen Shot 2016-01-28 at 2.41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56" y="4369035"/>
            <a:ext cx="1993392" cy="36720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594360"/>
          </a:xfrm>
          <a:prstGeom prst="rect">
            <a:avLst/>
          </a:prstGeom>
          <a:solidFill>
            <a:srgbClr val="BFBFB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smtClean="0"/>
              <a:t>(M2) Age effect and Gender effect for different tracts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7586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1884</Words>
  <Application>Microsoft Macintosh PowerPoint</Application>
  <PresentationFormat>On-screen Show (4:3)</PresentationFormat>
  <Paragraphs>741</Paragraphs>
  <Slides>23</Slides>
  <Notes>19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HPRM:  Hierarchical  Principal Regression Model of Diffusion Tensor Bundle Statistics</vt:lpstr>
      <vt:lpstr>Problem of Interest</vt:lpstr>
      <vt:lpstr>Hierarchical Principal Component Model</vt:lpstr>
      <vt:lpstr>Simulation</vt:lpstr>
      <vt:lpstr>(M1)  Both Age and Gender effect for all tract</vt:lpstr>
      <vt:lpstr>(M1)  Both Age and Gender effect for all tract</vt:lpstr>
      <vt:lpstr>Hypothesis Testing</vt:lpstr>
      <vt:lpstr>PowerPoint Presentation</vt:lpstr>
      <vt:lpstr>PowerPoint Presentation</vt:lpstr>
      <vt:lpstr>(M2) Age effect and Gender effect for different tracts</vt:lpstr>
      <vt:lpstr>Hypothesis Testing</vt:lpstr>
      <vt:lpstr>PowerPoint Presentation</vt:lpstr>
      <vt:lpstr>(M3) M2+simulated effect to single tract</vt:lpstr>
      <vt:lpstr>(M3) M2+simulated effect to single tract</vt:lpstr>
      <vt:lpstr>Hypothesis Testing</vt:lpstr>
      <vt:lpstr>PowerPoint Presentation</vt:lpstr>
      <vt:lpstr>GWAS of early brain development</vt:lpstr>
      <vt:lpstr>PowerPoint Presentation</vt:lpstr>
      <vt:lpstr>GWAS Result of global factor</vt:lpstr>
      <vt:lpstr>GWAS Result of global factor</vt:lpstr>
      <vt:lpstr>Summary &amp; Future</vt:lpstr>
      <vt:lpstr>PowerPoint Presentation</vt:lpstr>
      <vt:lpstr>Global Factor in Real Data Analysis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Jingwen Zhang</dc:creator>
  <cp:lastModifiedBy>Jingwen Zhang</cp:lastModifiedBy>
  <cp:revision>279</cp:revision>
  <dcterms:created xsi:type="dcterms:W3CDTF">2016-01-26T17:26:52Z</dcterms:created>
  <dcterms:modified xsi:type="dcterms:W3CDTF">2016-02-02T18:18:31Z</dcterms:modified>
</cp:coreProperties>
</file>