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85" r:id="rId3"/>
    <p:sldId id="418" r:id="rId4"/>
    <p:sldId id="396" r:id="rId5"/>
    <p:sldId id="401" r:id="rId6"/>
    <p:sldId id="402" r:id="rId7"/>
    <p:sldId id="406" r:id="rId8"/>
    <p:sldId id="405" r:id="rId9"/>
    <p:sldId id="407" r:id="rId10"/>
    <p:sldId id="419" r:id="rId11"/>
    <p:sldId id="356" r:id="rId12"/>
    <p:sldId id="398" r:id="rId13"/>
    <p:sldId id="420" r:id="rId14"/>
    <p:sldId id="353" r:id="rId15"/>
    <p:sldId id="417" r:id="rId16"/>
    <p:sldId id="371" r:id="rId17"/>
    <p:sldId id="372" r:id="rId18"/>
    <p:sldId id="394" r:id="rId19"/>
    <p:sldId id="421" r:id="rId20"/>
    <p:sldId id="426" r:id="rId21"/>
    <p:sldId id="428" r:id="rId22"/>
    <p:sldId id="427" r:id="rId23"/>
    <p:sldId id="425" r:id="rId24"/>
    <p:sldId id="431" r:id="rId25"/>
    <p:sldId id="432" r:id="rId26"/>
    <p:sldId id="430" r:id="rId27"/>
    <p:sldId id="345" r:id="rId28"/>
    <p:sldId id="424" r:id="rId29"/>
    <p:sldId id="423" r:id="rId30"/>
    <p:sldId id="43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0000"/>
    <a:srgbClr val="CBCBCB"/>
    <a:srgbClr val="CFCFCF"/>
    <a:srgbClr val="C5C5C5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25" d="100"/>
          <a:sy n="125" d="100"/>
        </p:scale>
        <p:origin x="-196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43D1D-8966-494D-AC38-676176804010}" type="datetimeFigureOut">
              <a:rPr lang="en-US" smtClean="0"/>
              <a:t>2016-02-04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236EE-279A-0046-A88C-33F0345B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0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different hold out set compared to Brown et al.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36EE-279A-0046-A88C-33F0345B61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Psychiatry</a:t>
            </a:r>
            <a:r>
              <a:rPr lang="en-US" baseline="0" dirty="0" smtClean="0"/>
              <a:t> has looked for this, no dice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36EE-279A-0046-A88C-33F0345B61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studies like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36EE-279A-0046-A88C-33F0345B61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studies like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36EE-279A-0046-A88C-33F0345B61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0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21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23.emf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oleObject" Target="../embeddings/Microsoft_Equation6.bin"/><Relationship Id="rId7" Type="http://schemas.openxmlformats.org/officeDocument/2006/relationships/image" Target="../media/image26.emf"/><Relationship Id="rId8" Type="http://schemas.openxmlformats.org/officeDocument/2006/relationships/oleObject" Target="../embeddings/Microsoft_Equation7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oleObject" Target="../embeddings/Microsoft_Equation8.bin"/><Relationship Id="rId7" Type="http://schemas.openxmlformats.org/officeDocument/2006/relationships/image" Target="../media/image26.emf"/><Relationship Id="rId8" Type="http://schemas.openxmlformats.org/officeDocument/2006/relationships/oleObject" Target="../embeddings/Microsoft_Equation9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26.emf"/><Relationship Id="rId8" Type="http://schemas.openxmlformats.org/officeDocument/2006/relationships/oleObject" Target="../embeddings/Microsoft_Equation11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BIRS 2016: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>Opening </a:t>
            </a:r>
            <a:r>
              <a:rPr lang="en-US" dirty="0">
                <a:solidFill>
                  <a:srgbClr val="1F497D"/>
                </a:solidFill>
              </a:rPr>
              <a:t>the analysis black box: Improving robustness and interpretation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Matthew Brown, 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Alberta, Canada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About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Preprocessing quality assurance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Interpretation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group vs. individual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Trial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type fMRI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signatures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9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Registration failure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registration_1_go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1992"/>
            <a:ext cx="3359068" cy="2520000"/>
          </a:xfrm>
          <a:prstGeom prst="rect">
            <a:avLst/>
          </a:prstGeom>
        </p:spPr>
      </p:pic>
      <p:pic>
        <p:nvPicPr>
          <p:cNvPr id="5" name="Picture 4" descr="registration_2_b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7072"/>
            <a:ext cx="3359068" cy="2520000"/>
          </a:xfrm>
          <a:prstGeom prst="rect">
            <a:avLst/>
          </a:prstGeom>
        </p:spPr>
      </p:pic>
      <p:pic>
        <p:nvPicPr>
          <p:cNvPr id="6" name="Picture 5" descr="registration_3_fix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64" y="4151560"/>
            <a:ext cx="3359068" cy="25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972016"/>
            <a:ext cx="17185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Subject 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972016"/>
            <a:ext cx="19265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Subject 15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5868560"/>
            <a:ext cx="1487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Fixed -&gt;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420269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Standard preprocessing methods</a:t>
            </a:r>
            <a:r>
              <a:rPr lang="en-US" sz="2800" dirty="0"/>
              <a:t> </a:t>
            </a:r>
            <a:r>
              <a:rPr lang="en-US" sz="2800" dirty="0" smtClean="0"/>
              <a:t>failed for 1 of 21 subjects.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81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68" y="1872044"/>
            <a:ext cx="4676304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Inter-site variability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6444044"/>
            <a:ext cx="243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Sen</a:t>
            </a:r>
            <a:r>
              <a:rPr lang="en-US" dirty="0" smtClean="0"/>
              <a:t> et al. in preparation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5428" y="6454204"/>
            <a:ext cx="466263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85428" y="1871769"/>
            <a:ext cx="10160" cy="457227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35070" y="6434752"/>
            <a:ext cx="188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 Component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24267" y="4018805"/>
            <a:ext cx="188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 Component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98072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ADHD-200 Subjects Projected onto PCA component space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1917407"/>
            <a:ext cx="3995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Each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is a different scanning site.</a:t>
            </a:r>
          </a:p>
          <a:p>
            <a:endParaRPr lang="en-US" sz="3200" dirty="0"/>
          </a:p>
          <a:p>
            <a:r>
              <a:rPr lang="en-US" sz="3200" dirty="0" smtClean="0"/>
              <a:t>Even </a:t>
            </a:r>
            <a:r>
              <a:rPr lang="en-US" sz="3200" dirty="0" smtClean="0"/>
              <a:t>with standard normalization procedures, inter-site structure remains in the data.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289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About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Preprocessing quality assurance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Interpretation of group vs. individual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Trial type fMRI signatures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5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Clinical research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48064" y="5660849"/>
            <a:ext cx="2880000" cy="910604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Huntington’s</a:t>
            </a:r>
          </a:p>
          <a:p>
            <a:pPr marL="0">
              <a:spcBef>
                <a:spcPts val="0"/>
              </a:spcBef>
              <a:buNone/>
            </a:pPr>
            <a:r>
              <a:rPr lang="en-US" sz="1800" dirty="0" smtClean="0"/>
              <a:t>Image </a:t>
            </a:r>
            <a:r>
              <a:rPr lang="en-US" sz="1800" dirty="0"/>
              <a:t>from </a:t>
            </a:r>
            <a:r>
              <a:rPr lang="en-US" sz="1800" dirty="0" smtClean="0"/>
              <a:t>Wikipedia</a:t>
            </a:r>
            <a:endParaRPr lang="en-US" dirty="0"/>
          </a:p>
        </p:txBody>
      </p:sp>
      <p:pic>
        <p:nvPicPr>
          <p:cNvPr id="4" name="Picture 3" descr="220px-Hunting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060848"/>
            <a:ext cx="2880000" cy="3600000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1043608" y="5670491"/>
            <a:ext cx="2880000" cy="784329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Arial"/>
              <a:buNone/>
            </a:pPr>
            <a:r>
              <a:rPr lang="en-US" dirty="0" smtClean="0"/>
              <a:t>Healthy</a:t>
            </a:r>
          </a:p>
          <a:p>
            <a:pPr marL="0">
              <a:spcBef>
                <a:spcPts val="0"/>
              </a:spcBef>
              <a:buFont typeface="Arial"/>
              <a:buNone/>
            </a:pPr>
            <a:endParaRPr lang="en-US" dirty="0"/>
          </a:p>
        </p:txBody>
      </p:sp>
      <p:pic>
        <p:nvPicPr>
          <p:cNvPr id="2" name="Picture 1" descr="t1_coronal_healthy_cropp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7" y="2060848"/>
            <a:ext cx="2942515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goal: Associate disease with biological features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8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ADHD-200 resting state fMRI functional connectivity analysis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 descr="epi_coronal_healthy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39"/>
            <a:ext cx="2267350" cy="281276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203848" y="2209726"/>
            <a:ext cx="1656184" cy="18673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ICA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822" y="1772816"/>
            <a:ext cx="2686522" cy="2808312"/>
          </a:xfrm>
          <a:prstGeom prst="rect">
            <a:avLst/>
          </a:prstGeom>
        </p:spPr>
      </p:pic>
      <p:pic>
        <p:nvPicPr>
          <p:cNvPr id="13" name="Picture 12" descr="dmn_sagittal_localizer_allfol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96" y="3573016"/>
            <a:ext cx="3552000" cy="26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3" y="4174528"/>
            <a:ext cx="2835226" cy="220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1267" y="6453336"/>
            <a:ext cx="183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6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ADHD patients vs. controls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dmn_sagittal_localizer_allfo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080000" cy="3060000"/>
          </a:xfrm>
          <a:prstGeom prst="rect">
            <a:avLst/>
          </a:prstGeom>
        </p:spPr>
      </p:pic>
      <p:pic>
        <p:nvPicPr>
          <p:cNvPr id="6" name="Picture 5" descr="dmn_sagittal_pat-con_allfolds_without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80000" cy="30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383106"/>
            <a:ext cx="42999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“Default mode” network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383106"/>
            <a:ext cx="35317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Patients vs. </a:t>
            </a:r>
            <a:r>
              <a:rPr lang="en-US" sz="3200" dirty="0"/>
              <a:t>c</a:t>
            </a:r>
            <a:r>
              <a:rPr lang="en-US" sz="3200" dirty="0" smtClean="0"/>
              <a:t>ontrols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1012778"/>
            <a:ext cx="1837237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et al.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15719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“Desired” simple interpretation: “Patients are different from controls. This difference tells us something about the disease.”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718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Group vs. individual differences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dmn_sagittal_pat-con_allfolds_without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72" y="1340768"/>
            <a:ext cx="2880000" cy="2160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5536" y="1340768"/>
            <a:ext cx="5264332" cy="3960000"/>
            <a:chOff x="-180528" y="1448800"/>
            <a:chExt cx="5264332" cy="3960000"/>
          </a:xfrm>
        </p:grpSpPr>
        <p:pic>
          <p:nvPicPr>
            <p:cNvPr id="3" name="Picture 2" descr="dmn_weighting_pcc_cluster_pat_vs_con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1448800"/>
              <a:ext cx="5264332" cy="3960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72939" y="1844824"/>
              <a:ext cx="15870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Patients</a:t>
              </a:r>
            </a:p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Controls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5427221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Statistically significant </a:t>
            </a:r>
            <a:r>
              <a:rPr lang="en-US" sz="2800" b="1" dirty="0" smtClean="0"/>
              <a:t>group</a:t>
            </a:r>
            <a:r>
              <a:rPr lang="en-US" sz="2800" dirty="0" smtClean="0"/>
              <a:t> differences, but substantial overlap between </a:t>
            </a:r>
            <a:r>
              <a:rPr lang="en-US" sz="2800" b="1" dirty="0" smtClean="0"/>
              <a:t>individual</a:t>
            </a:r>
            <a:r>
              <a:rPr lang="en-US" sz="2800" dirty="0" smtClean="0"/>
              <a:t> patients and controls.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3501008"/>
            <a:ext cx="183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Interpretation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943597"/>
            <a:ext cx="8229600" cy="1933675"/>
          </a:xfrm>
        </p:spPr>
        <p:txBody>
          <a:bodyPr/>
          <a:lstStyle/>
          <a:p>
            <a:r>
              <a:rPr lang="en-US" dirty="0" smtClean="0"/>
              <a:t>Simple interpretation “patients are different from controls”</a:t>
            </a:r>
          </a:p>
          <a:p>
            <a:r>
              <a:rPr lang="en-US" dirty="0" smtClean="0"/>
              <a:t>Overlap precludes simple interpretation</a:t>
            </a:r>
          </a:p>
          <a:p>
            <a:r>
              <a:rPr lang="en-US" dirty="0" smtClean="0"/>
              <a:t>Yet many papers provide precisely and only the simple interpretation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576" y="1346136"/>
            <a:ext cx="2864317" cy="2154632"/>
            <a:chOff x="-180528" y="1448800"/>
            <a:chExt cx="5264332" cy="3960000"/>
          </a:xfrm>
        </p:grpSpPr>
        <p:pic>
          <p:nvPicPr>
            <p:cNvPr id="6" name="Picture 5" descr="dmn_weighting_pcc_cluster_pat_vs_co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1448800"/>
              <a:ext cx="5264332" cy="396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72939" y="1844823"/>
              <a:ext cx="1727040" cy="1146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Patients</a:t>
              </a:r>
            </a:p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Controls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8" descr="dmn_sagittal_pat-con_allfolds_with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2880000" cy="216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9752" y="3501008"/>
            <a:ext cx="183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7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About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Preprocessing quality assurance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Interpretation of group vs. individual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Trial type fMRI signatures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02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About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Preprocessing quality assurance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Interpretation of group vs. individual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Trial type fMRI signatures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8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Black box analysis</a:t>
            </a:r>
          </a:p>
        </p:txBody>
      </p:sp>
      <p:pic>
        <p:nvPicPr>
          <p:cNvPr id="8" name="Picture 7" descr="epi_coronal_healthy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39"/>
            <a:ext cx="2267350" cy="2812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4174528"/>
            <a:ext cx="2835226" cy="22068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203848" y="2209726"/>
            <a:ext cx="1656184" cy="18673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Analysis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</a:rPr>
              <a:t>Software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4994" y="1988839"/>
            <a:ext cx="3741502" cy="2907109"/>
            <a:chOff x="5294994" y="1988839"/>
            <a:chExt cx="3741502" cy="2907109"/>
          </a:xfrm>
        </p:grpSpPr>
        <p:pic>
          <p:nvPicPr>
            <p:cNvPr id="12" name="Picture"/>
            <p:cNvPicPr/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294994" y="1988839"/>
              <a:ext cx="3741502" cy="290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5326653" y="2048148"/>
              <a:ext cx="508471" cy="5040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80312" y="2480196"/>
              <a:ext cx="156716" cy="174496"/>
            </a:xfrm>
            <a:prstGeom prst="rect">
              <a:avLst/>
            </a:prstGeom>
            <a:solidFill>
              <a:srgbClr val="5B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415943" y="3200633"/>
            <a:ext cx="2246866" cy="973895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27583" y="3200633"/>
            <a:ext cx="588360" cy="973895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8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General linear model regression</a:t>
            </a:r>
          </a:p>
        </p:txBody>
      </p:sp>
      <p:pic>
        <p:nvPicPr>
          <p:cNvPr id="8" name="Picture 7" descr="epi_coronal_healthy_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39"/>
            <a:ext cx="2267350" cy="2812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3" y="4174528"/>
            <a:ext cx="2835226" cy="22068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60422"/>
              </p:ext>
            </p:extLst>
          </p:nvPr>
        </p:nvGraphicFramePr>
        <p:xfrm>
          <a:off x="3153238" y="1916832"/>
          <a:ext cx="3939042" cy="11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3238" y="1916832"/>
                        <a:ext cx="3939042" cy="111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38821"/>
              </p:ext>
            </p:extLst>
          </p:nvPr>
        </p:nvGraphicFramePr>
        <p:xfrm>
          <a:off x="3995936" y="5049292"/>
          <a:ext cx="4071937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7" imgW="787400" imgH="215900" progId="Equation.3">
                  <p:embed/>
                </p:oleObj>
              </mc:Choice>
              <mc:Fallback>
                <p:oleObj name="Equation" r:id="rId7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936" y="5049292"/>
                        <a:ext cx="4071937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3848" y="1548080"/>
            <a:ext cx="46530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Model voxel i’s </a:t>
            </a:r>
            <a:r>
              <a:rPr lang="en-US" sz="3200" dirty="0" err="1" smtClean="0"/>
              <a:t>timecourse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7593" y="4526072"/>
            <a:ext cx="4886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Model matrix for trial type k</a:t>
            </a:r>
            <a:endParaRPr lang="en-US" sz="32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241078"/>
              </p:ext>
            </p:extLst>
          </p:nvPr>
        </p:nvGraphicFramePr>
        <p:xfrm>
          <a:off x="3059832" y="2924944"/>
          <a:ext cx="610711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9" imgW="1181100" imgH="215900" progId="Equation.3">
                  <p:embed/>
                </p:oleObj>
              </mc:Choice>
              <mc:Fallback>
                <p:oleObj name="Equation" r:id="rId9" imgW="1181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9832" y="2924944"/>
                        <a:ext cx="6107113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415943" y="3200633"/>
            <a:ext cx="2246866" cy="973895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27583" y="3200633"/>
            <a:ext cx="588360" cy="973895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7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Two different </a:t>
            </a:r>
            <a:r>
              <a:rPr lang="en-US" dirty="0" smtClean="0">
                <a:solidFill>
                  <a:srgbClr val="1F497D"/>
                </a:solidFill>
              </a:rPr>
              <a:t>models for hemodynamic response function</a:t>
            </a:r>
            <a:endParaRPr lang="en-US" dirty="0" smtClean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20442"/>
            <a:ext cx="4176464" cy="478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1988840"/>
            <a:ext cx="2302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SPM canonical</a:t>
            </a:r>
          </a:p>
          <a:p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4529842"/>
            <a:ext cx="2521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Finite </a:t>
            </a:r>
            <a:r>
              <a:rPr lang="en-US" sz="2800" dirty="0" smtClean="0"/>
              <a:t>impulse</a:t>
            </a:r>
          </a:p>
          <a:p>
            <a:r>
              <a:rPr lang="en-US" sz="2800" dirty="0" smtClean="0"/>
              <a:t>r</a:t>
            </a:r>
            <a:r>
              <a:rPr lang="en-US" sz="2800" dirty="0" smtClean="0"/>
              <a:t>esponse </a:t>
            </a:r>
            <a:r>
              <a:rPr lang="en-US" sz="2800" dirty="0"/>
              <a:t>m</a:t>
            </a:r>
            <a:r>
              <a:rPr lang="en-US" sz="2800" dirty="0" smtClean="0"/>
              <a:t>odel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68097"/>
              </p:ext>
            </p:extLst>
          </p:nvPr>
        </p:nvGraphicFramePr>
        <p:xfrm>
          <a:off x="5724128" y="2394843"/>
          <a:ext cx="12271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4" imgW="355600" imgH="215900" progId="Equation.3">
                  <p:embed/>
                </p:oleObj>
              </mc:Choice>
              <mc:Fallback>
                <p:oleObj name="Equation" r:id="rId4" imgW="355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2394843"/>
                        <a:ext cx="1227137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073238"/>
              </p:ext>
            </p:extLst>
          </p:nvPr>
        </p:nvGraphicFramePr>
        <p:xfrm>
          <a:off x="7092280" y="4887565"/>
          <a:ext cx="10953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6" imgW="317500" imgH="203200" progId="Equation.3">
                  <p:embed/>
                </p:oleObj>
              </mc:Choice>
              <mc:Fallback>
                <p:oleObj name="Equation" r:id="rId6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92280" y="4887565"/>
                        <a:ext cx="109537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91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06394" y="1772815"/>
            <a:ext cx="2700000" cy="2005484"/>
            <a:chOff x="606394" y="1772815"/>
            <a:chExt cx="2700000" cy="2005484"/>
          </a:xfrm>
        </p:grpSpPr>
        <p:pic>
          <p:nvPicPr>
            <p:cNvPr id="8" name="Pictur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06394" y="1772815"/>
              <a:ext cx="2700000" cy="2005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18"/>
            <p:cNvSpPr/>
            <p:nvPr/>
          </p:nvSpPr>
          <p:spPr>
            <a:xfrm>
              <a:off x="624259" y="1781282"/>
              <a:ext cx="384119" cy="38195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Check </a:t>
            </a:r>
            <a:r>
              <a:rPr lang="en-US" dirty="0" err="1" smtClean="0">
                <a:solidFill>
                  <a:srgbClr val="1F497D"/>
                </a:solidFill>
              </a:rPr>
              <a:t>deconvolved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timecourses</a:t>
            </a:r>
            <a:endParaRPr lang="en-US" dirty="0" smtClean="0">
              <a:solidFill>
                <a:srgbClr val="1F497D"/>
              </a:solidFill>
            </a:endParaRPr>
          </a:p>
        </p:txBody>
      </p:sp>
      <p:pic>
        <p:nvPicPr>
          <p:cNvPr id="6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148782" y="1341403"/>
            <a:ext cx="4311650" cy="25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148782" y="4012649"/>
            <a:ext cx="4311650" cy="25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119495" y="2124390"/>
            <a:ext cx="97366" cy="101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16861" y="1374237"/>
            <a:ext cx="1931921" cy="750153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16861" y="2225990"/>
            <a:ext cx="1931921" cy="1627473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5140349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Basically agree </a:t>
            </a:r>
            <a:r>
              <a:rPr lang="en-US" sz="2800" dirty="0" smtClean="0"/>
              <a:t>on </a:t>
            </a:r>
            <a:r>
              <a:rPr lang="en-US" sz="2800" dirty="0" smtClean="0"/>
              <a:t>shape (</a:t>
            </a:r>
            <a:r>
              <a:rPr lang="en-US" sz="2800" dirty="0" smtClean="0"/>
              <a:t>but not statistical differences in this case)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124744"/>
            <a:ext cx="3309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SPM canonical model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48782" y="1408346"/>
            <a:ext cx="495226" cy="292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48782" y="4072642"/>
            <a:ext cx="495226" cy="292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7504" y="3882787"/>
            <a:ext cx="8928992" cy="60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504" y="3841884"/>
            <a:ext cx="3642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Finite impulse response</a:t>
            </a:r>
          </a:p>
          <a:p>
            <a:r>
              <a:rPr lang="en-US" sz="2800" dirty="0" smtClean="0"/>
              <a:t>model, same region</a:t>
            </a:r>
            <a:endParaRPr lang="en-US" sz="28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07518"/>
              </p:ext>
            </p:extLst>
          </p:nvPr>
        </p:nvGraphicFramePr>
        <p:xfrm>
          <a:off x="4857328" y="1196752"/>
          <a:ext cx="2215902" cy="73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6" imgW="762000" imgH="254000" progId="Equation.3">
                  <p:embed/>
                </p:oleObj>
              </mc:Choice>
              <mc:Fallback>
                <p:oleObj name="Equation" r:id="rId6" imgW="76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7328" y="1196752"/>
                        <a:ext cx="2215902" cy="73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14474"/>
              </p:ext>
            </p:extLst>
          </p:nvPr>
        </p:nvGraphicFramePr>
        <p:xfrm>
          <a:off x="4930775" y="3860800"/>
          <a:ext cx="21066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8" imgW="723900" imgH="254000" progId="Equation.3">
                  <p:embed/>
                </p:oleObj>
              </mc:Choice>
              <mc:Fallback>
                <p:oleObj name="Equation" r:id="rId8" imgW="723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0775" y="3860800"/>
                        <a:ext cx="2106613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73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859056" y="1372257"/>
            <a:ext cx="2277617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 rot="5400000">
            <a:off x="2869155" y="1528056"/>
            <a:ext cx="363430" cy="55814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Check </a:t>
            </a:r>
            <a:r>
              <a:rPr lang="en-US" dirty="0" err="1">
                <a:solidFill>
                  <a:srgbClr val="1F497D"/>
                </a:solidFill>
              </a:rPr>
              <a:t>d</a:t>
            </a:r>
            <a:r>
              <a:rPr lang="en-US" dirty="0" err="1" smtClean="0">
                <a:solidFill>
                  <a:srgbClr val="1F497D"/>
                </a:solidFill>
              </a:rPr>
              <a:t>econvolved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timecourses</a:t>
            </a:r>
            <a:endParaRPr lang="en-US" dirty="0" smtClean="0">
              <a:solidFill>
                <a:srgbClr val="1F497D"/>
              </a:solidFill>
            </a:endParaRPr>
          </a:p>
        </p:txBody>
      </p:sp>
      <p:pic>
        <p:nvPicPr>
          <p:cNvPr id="14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148782" y="4012649"/>
            <a:ext cx="4311650" cy="25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147512" y="1357208"/>
            <a:ext cx="4311650" cy="25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180496" y="2025288"/>
            <a:ext cx="97366" cy="101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277862" y="1412777"/>
            <a:ext cx="1869650" cy="612511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7862" y="2126888"/>
            <a:ext cx="1870920" cy="1741745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48782" y="1408346"/>
            <a:ext cx="495226" cy="292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11960" y="4035544"/>
            <a:ext cx="495226" cy="292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7504" y="1052736"/>
            <a:ext cx="3309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SPM canonical model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7504" y="3909343"/>
            <a:ext cx="8928992" cy="60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04" y="3987061"/>
            <a:ext cx="36424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Finite impulse response</a:t>
            </a:r>
          </a:p>
          <a:p>
            <a:r>
              <a:rPr lang="en-US" sz="2800" dirty="0" smtClean="0"/>
              <a:t>model, same region</a:t>
            </a:r>
          </a:p>
          <a:p>
            <a:endParaRPr lang="en-US" sz="2800" dirty="0" smtClean="0"/>
          </a:p>
          <a:p>
            <a:r>
              <a:rPr lang="en-US" sz="2800" dirty="0" smtClean="0"/>
              <a:t>Noise </a:t>
            </a:r>
            <a:r>
              <a:rPr lang="en-US" sz="2800" dirty="0"/>
              <a:t>in </a:t>
            </a:r>
            <a:r>
              <a:rPr lang="en-US" sz="2800" dirty="0" err="1" smtClean="0"/>
              <a:t>deconvolved</a:t>
            </a:r>
            <a:endParaRPr lang="en-US" sz="2800" dirty="0" smtClean="0"/>
          </a:p>
          <a:p>
            <a:r>
              <a:rPr lang="en-US" sz="2800" dirty="0" err="1" smtClean="0"/>
              <a:t>timecourses</a:t>
            </a:r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053580"/>
              </p:ext>
            </p:extLst>
          </p:nvPr>
        </p:nvGraphicFramePr>
        <p:xfrm>
          <a:off x="4857328" y="1196752"/>
          <a:ext cx="2215902" cy="73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6" imgW="762000" imgH="254000" progId="Equation.3">
                  <p:embed/>
                </p:oleObj>
              </mc:Choice>
              <mc:Fallback>
                <p:oleObj name="Equation" r:id="rId6" imgW="76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7328" y="1196752"/>
                        <a:ext cx="2215902" cy="73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73701"/>
              </p:ext>
            </p:extLst>
          </p:nvPr>
        </p:nvGraphicFramePr>
        <p:xfrm>
          <a:off x="4930775" y="3860800"/>
          <a:ext cx="21066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8" imgW="723900" imgH="254000" progId="Equation.3">
                  <p:embed/>
                </p:oleObj>
              </mc:Choice>
              <mc:Fallback>
                <p:oleObj name="Equation" r:id="rId8" imgW="723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0775" y="3860800"/>
                        <a:ext cx="2106613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20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>
            <a:grpSpLocks noChangeAspect="1"/>
          </p:cNvGrpSpPr>
          <p:nvPr/>
        </p:nvGrpSpPr>
        <p:grpSpPr>
          <a:xfrm rot="5400000">
            <a:off x="859055" y="1273593"/>
            <a:ext cx="2277618" cy="2700000"/>
            <a:chOff x="647864" y="1268760"/>
            <a:chExt cx="2700000" cy="3200713"/>
          </a:xfrm>
        </p:grpSpPr>
        <p:pic>
          <p:nvPicPr>
            <p:cNvPr id="38" name="Pictur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47864" y="1268760"/>
              <a:ext cx="2700000" cy="320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Oval 39"/>
            <p:cNvSpPr/>
            <p:nvPr/>
          </p:nvSpPr>
          <p:spPr>
            <a:xfrm>
              <a:off x="664796" y="1304712"/>
              <a:ext cx="415116" cy="5895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Another example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2264" y="1743224"/>
            <a:ext cx="97366" cy="101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19630" y="1340768"/>
            <a:ext cx="2520322" cy="402456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9630" y="1849244"/>
            <a:ext cx="2520322" cy="2011839"/>
          </a:xfrm>
          <a:prstGeom prst="line">
            <a:avLst/>
          </a:prstGeom>
          <a:ln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139952" y="1340768"/>
            <a:ext cx="4319905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139416" y="4005064"/>
            <a:ext cx="4319905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148782" y="1367706"/>
            <a:ext cx="495226" cy="292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00470" y="4032890"/>
            <a:ext cx="495226" cy="292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7504" y="908720"/>
            <a:ext cx="3309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SPM canonical model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7504" y="3898915"/>
            <a:ext cx="8928992" cy="60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504" y="3861048"/>
            <a:ext cx="36424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Finite impulse response</a:t>
            </a:r>
            <a:br>
              <a:rPr lang="en-US" sz="2800" dirty="0" smtClean="0"/>
            </a:br>
            <a:r>
              <a:rPr lang="en-US" sz="2800" dirty="0" smtClean="0"/>
              <a:t>model, same region</a:t>
            </a:r>
          </a:p>
          <a:p>
            <a:endParaRPr lang="en-US" sz="2800" dirty="0"/>
          </a:p>
          <a:p>
            <a:r>
              <a:rPr lang="en-US" sz="2800" dirty="0"/>
              <a:t>Noise in </a:t>
            </a:r>
            <a:r>
              <a:rPr lang="en-US" sz="2800" dirty="0" err="1" smtClean="0"/>
              <a:t>deconvolved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timecourses</a:t>
            </a:r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053580"/>
              </p:ext>
            </p:extLst>
          </p:nvPr>
        </p:nvGraphicFramePr>
        <p:xfrm>
          <a:off x="4857328" y="1196752"/>
          <a:ext cx="2215902" cy="73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" imgW="762000" imgH="254000" progId="Equation.3">
                  <p:embed/>
                </p:oleObj>
              </mc:Choice>
              <mc:Fallback>
                <p:oleObj name="Equation" r:id="rId6" imgW="762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7328" y="1196752"/>
                        <a:ext cx="2215902" cy="73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73701"/>
              </p:ext>
            </p:extLst>
          </p:nvPr>
        </p:nvGraphicFramePr>
        <p:xfrm>
          <a:off x="4930775" y="3860800"/>
          <a:ext cx="21066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723900" imgH="254000" progId="Equation.3">
                  <p:embed/>
                </p:oleObj>
              </mc:Choice>
              <mc:Fallback>
                <p:oleObj name="Equation" r:id="rId8" imgW="723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0775" y="3860800"/>
                        <a:ext cx="2106613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24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GLM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deconvolved</a:t>
            </a:r>
            <a:r>
              <a:rPr lang="en-US" dirty="0" smtClean="0"/>
              <a:t> </a:t>
            </a:r>
            <a:r>
              <a:rPr lang="en-US" dirty="0" err="1" smtClean="0"/>
              <a:t>timecourses</a:t>
            </a:r>
            <a:endParaRPr lang="en-US" dirty="0" smtClean="0"/>
          </a:p>
          <a:p>
            <a:r>
              <a:rPr lang="en-US" dirty="0" smtClean="0"/>
              <a:t>What is the model fitting</a:t>
            </a:r>
            <a:endParaRPr lang="en-US" dirty="0" smtClean="0"/>
          </a:p>
          <a:p>
            <a:pPr lvl="1"/>
            <a:r>
              <a:rPr lang="en-US" dirty="0" smtClean="0"/>
              <a:t>Noise vs. signal</a:t>
            </a:r>
          </a:p>
          <a:p>
            <a:r>
              <a:rPr lang="en-US" dirty="0" smtClean="0"/>
              <a:t>Model selection</a:t>
            </a:r>
          </a:p>
          <a:p>
            <a:pPr lvl="1"/>
            <a:r>
              <a:rPr lang="en-US" dirty="0" smtClean="0"/>
              <a:t>regularization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8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Summary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Quality check everything</a:t>
            </a:r>
          </a:p>
          <a:p>
            <a:pPr marL="0" indent="0">
              <a:buNone/>
            </a:pPr>
            <a:r>
              <a:rPr lang="en-US" dirty="0" smtClean="0"/>
              <a:t>Visualization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Intermediate steps and final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Particularly important for non-technical</a:t>
            </a:r>
            <a:br>
              <a:rPr lang="en-US" dirty="0" smtClean="0"/>
            </a:br>
            <a:r>
              <a:rPr lang="en-US" dirty="0" smtClean="0"/>
              <a:t>	end-users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00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Acknowledgements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People: Azad, Benoit, </a:t>
            </a:r>
            <a:r>
              <a:rPr lang="en-US" dirty="0" err="1" smtClean="0"/>
              <a:t>Dursun</a:t>
            </a:r>
            <a:r>
              <a:rPr lang="en-US" dirty="0" smtClean="0"/>
              <a:t>, </a:t>
            </a:r>
            <a:r>
              <a:rPr lang="en-US" dirty="0" err="1" smtClean="0"/>
              <a:t>Ghiassian</a:t>
            </a:r>
            <a:r>
              <a:rPr lang="en-US" dirty="0" smtClean="0"/>
              <a:t>, </a:t>
            </a:r>
            <a:r>
              <a:rPr lang="en-US" dirty="0" err="1" smtClean="0"/>
              <a:t>Greenshaw</a:t>
            </a:r>
            <a:r>
              <a:rPr lang="en-US" dirty="0" smtClean="0"/>
              <a:t>, Greiner, </a:t>
            </a:r>
            <a:r>
              <a:rPr lang="en-US" dirty="0" err="1" smtClean="0"/>
              <a:t>Juhas</a:t>
            </a:r>
            <a:r>
              <a:rPr lang="en-US" dirty="0" smtClean="0"/>
              <a:t>, Purdon, </a:t>
            </a:r>
            <a:r>
              <a:rPr lang="en-US" dirty="0" err="1" smtClean="0"/>
              <a:t>Ramasubbu</a:t>
            </a:r>
            <a:r>
              <a:rPr lang="en-US" dirty="0" smtClean="0"/>
              <a:t>, </a:t>
            </a:r>
            <a:r>
              <a:rPr lang="en-US" dirty="0" err="1" smtClean="0"/>
              <a:t>Rish</a:t>
            </a:r>
            <a:r>
              <a:rPr lang="en-US" dirty="0" smtClean="0"/>
              <a:t>, </a:t>
            </a:r>
            <a:r>
              <a:rPr lang="en-US" dirty="0" err="1" smtClean="0"/>
              <a:t>Sen</a:t>
            </a:r>
            <a:r>
              <a:rPr lang="en-US" dirty="0" smtClean="0"/>
              <a:t>, Silverstone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Funding: AICML, AIHS, CIHR, </a:t>
            </a:r>
            <a:r>
              <a:rPr lang="en-US" dirty="0" err="1" smtClean="0"/>
              <a:t>Norlien</a:t>
            </a:r>
            <a:r>
              <a:rPr lang="en-US" dirty="0" smtClean="0"/>
              <a:t> Foundation, AHS, AMHB, </a:t>
            </a:r>
            <a:r>
              <a:rPr lang="en-US" dirty="0" err="1" smtClean="0"/>
              <a:t>UAlberta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0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Invitation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Continue informing </a:t>
            </a:r>
            <a:r>
              <a:rPr lang="en-US" dirty="0" smtClean="0"/>
              <a:t>other researchers about analysis pitfalls and caveats.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048" y="1367552"/>
            <a:ext cx="4499992" cy="15573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Dept. Psychiatry</a:t>
            </a:r>
          </a:p>
          <a:p>
            <a:pPr marL="0" indent="0">
              <a:buNone/>
            </a:pPr>
            <a:r>
              <a:rPr lang="en-US" dirty="0" smtClean="0"/>
              <a:t>Dept. Computing Science</a:t>
            </a:r>
          </a:p>
        </p:txBody>
      </p:sp>
      <p:pic>
        <p:nvPicPr>
          <p:cNvPr id="3" name="Picture 2" descr="UA2TXT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460"/>
            <a:ext cx="4828833" cy="1515740"/>
          </a:xfrm>
          <a:prstGeom prst="rect">
            <a:avLst/>
          </a:prstGeom>
        </p:spPr>
      </p:pic>
      <p:pic>
        <p:nvPicPr>
          <p:cNvPr id="6" name="Picture 5" descr="aicml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85184"/>
            <a:ext cx="3635896" cy="1060470"/>
          </a:xfrm>
          <a:prstGeom prst="rect">
            <a:avLst/>
          </a:prstGeom>
        </p:spPr>
      </p:pic>
      <p:pic>
        <p:nvPicPr>
          <p:cNvPr id="7" name="Picture 6" descr="Computational_Psychiaty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1684908" cy="1684908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051720" y="2924944"/>
            <a:ext cx="2736304" cy="129614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Computational</a:t>
            </a:r>
            <a:br>
              <a:rPr lang="en-US" dirty="0" smtClean="0"/>
            </a:br>
            <a:r>
              <a:rPr lang="en-US" dirty="0" smtClean="0"/>
              <a:t>Psychiatry</a:t>
            </a:r>
            <a:br>
              <a:rPr lang="en-US" dirty="0" smtClean="0"/>
            </a:br>
            <a:r>
              <a:rPr lang="en-US" dirty="0" smtClean="0"/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417712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8795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What disease?</a:t>
            </a:r>
          </a:p>
          <a:p>
            <a:r>
              <a:rPr lang="en-US" dirty="0" smtClean="0"/>
              <a:t>Prognosis</a:t>
            </a:r>
          </a:p>
          <a:p>
            <a:pPr lvl="1"/>
            <a:r>
              <a:rPr lang="en-US" dirty="0" smtClean="0"/>
              <a:t>Predict patient response to treatment options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Clinical decision-making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What are we detecting?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063277"/>
            <a:ext cx="8229600" cy="4525963"/>
          </a:xfrm>
        </p:spPr>
        <p:txBody>
          <a:bodyPr/>
          <a:lstStyle/>
          <a:p>
            <a:r>
              <a:rPr lang="en-US" dirty="0" smtClean="0"/>
              <a:t>10 psychosis patients, 10 controls, fMRI</a:t>
            </a:r>
          </a:p>
          <a:p>
            <a:r>
              <a:rPr lang="en-US" dirty="0"/>
              <a:t>H</a:t>
            </a:r>
            <a:r>
              <a:rPr lang="en-US" dirty="0" smtClean="0"/>
              <a:t>ighly diagnostic Fourier power distribution from voxels IN THE EYES</a:t>
            </a:r>
          </a:p>
          <a:p>
            <a:r>
              <a:rPr lang="en-US" dirty="0" smtClean="0"/>
              <a:t>Eye movement disturbances in psychosis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429000"/>
            <a:ext cx="4392488" cy="31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ADHD-200 and ABIDE datasets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r>
              <a:rPr lang="en-US" dirty="0" smtClean="0"/>
              <a:t>n=1000 approx.</a:t>
            </a:r>
          </a:p>
          <a:p>
            <a:r>
              <a:rPr lang="en-US" dirty="0" smtClean="0"/>
              <a:t>ADHD patients or autism patients</a:t>
            </a:r>
          </a:p>
          <a:p>
            <a:r>
              <a:rPr lang="en-US" dirty="0" smtClean="0"/>
              <a:t>Structural MRI, resting state fMRI</a:t>
            </a:r>
          </a:p>
          <a:p>
            <a:r>
              <a:rPr lang="en-US" dirty="0" smtClean="0"/>
              <a:t>Simple diagnosis</a:t>
            </a:r>
          </a:p>
          <a:p>
            <a:pPr lvl="1"/>
            <a:r>
              <a:rPr lang="en-US" dirty="0" smtClean="0"/>
              <a:t>Classify patients vs. controls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ccuracy 50-70% in various papers</a:t>
            </a:r>
          </a:p>
          <a:p>
            <a:r>
              <a:rPr lang="en-US" dirty="0" smtClean="0"/>
              <a:t>Some papers reported higher 75%+ accuracy</a:t>
            </a:r>
          </a:p>
          <a:p>
            <a:pPr marL="0" indent="0">
              <a:buNone/>
            </a:pPr>
            <a:r>
              <a:rPr lang="en-US" dirty="0" smtClean="0"/>
              <a:t>	BUT cherry</a:t>
            </a:r>
            <a:r>
              <a:rPr lang="en-US" dirty="0"/>
              <a:t>-picking </a:t>
            </a:r>
            <a:r>
              <a:rPr lang="en-US" dirty="0" smtClean="0"/>
              <a:t>sites?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2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12486" y="3429000"/>
            <a:ext cx="8396018" cy="2934008"/>
            <a:chOff x="712486" y="3429000"/>
            <a:chExt cx="8396018" cy="2934008"/>
          </a:xfrm>
        </p:grpSpPr>
        <p:pic>
          <p:nvPicPr>
            <p:cNvPr id="8" name="Picture 7" descr="accuracies_trainingset_test_threeway_fmricluster_mod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86" y="3501008"/>
              <a:ext cx="8396018" cy="2862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923928" y="3429000"/>
              <a:ext cx="2088232" cy="2880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ADHD-200 Global Competition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US" sz="2800" dirty="0" smtClean="0"/>
              <a:t>Best-performing algorithm, but did not win</a:t>
            </a:r>
          </a:p>
          <a:p>
            <a:r>
              <a:rPr lang="en-US" sz="2800" dirty="0" smtClean="0"/>
              <a:t>Used only non-imaging features:</a:t>
            </a:r>
          </a:p>
          <a:p>
            <a:pPr lvl="1"/>
            <a:r>
              <a:rPr lang="en-US" dirty="0" smtClean="0"/>
              <a:t>Age, gender, handedness, IQ, site of </a:t>
            </a:r>
            <a:r>
              <a:rPr lang="en-US" dirty="0" smtClean="0"/>
              <a:t>scan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-class classification (ADHD-c, ADHD-</a:t>
            </a:r>
            <a:r>
              <a:rPr lang="en-US" dirty="0" err="1" smtClean="0"/>
              <a:t>i</a:t>
            </a:r>
            <a:r>
              <a:rPr lang="en-US" dirty="0" smtClean="0"/>
              <a:t>, control)</a:t>
            </a:r>
          </a:p>
          <a:p>
            <a:pPr lvl="1"/>
            <a:r>
              <a:rPr lang="en-US" dirty="0" smtClean="0"/>
              <a:t>63</a:t>
            </a:r>
            <a:r>
              <a:rPr lang="en-US" dirty="0"/>
              <a:t>% hold-out accuracy (vs. 54% chance)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66203" y="3717032"/>
            <a:ext cx="419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Using non-imaging features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1267" y="6391488"/>
            <a:ext cx="183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et al. 2012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1443" y="4241408"/>
            <a:ext cx="790285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2331" y="4478640"/>
            <a:ext cx="79019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38802" y="5229200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Chance accuracy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835696" y="4550648"/>
            <a:ext cx="504056" cy="822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-441587" y="4399499"/>
            <a:ext cx="178516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Validation</a:t>
            </a:r>
            <a:br>
              <a:rPr lang="en-US" sz="2400" dirty="0" smtClean="0"/>
            </a:br>
            <a:r>
              <a:rPr lang="en-US" sz="2400" dirty="0" smtClean="0"/>
              <a:t>Accuracy (%)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44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rgbClr val="1F497D"/>
                </a:solidFill>
              </a:rPr>
              <a:t>Histogram of oriented gradient (HOG) features</a:t>
            </a:r>
            <a:endParaRPr lang="en-US" sz="3200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5472608" cy="5800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980728"/>
            <a:ext cx="289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from </a:t>
            </a:r>
            <a:r>
              <a:rPr lang="en-US" sz="2400" dirty="0" err="1" smtClean="0"/>
              <a:t>Ghiassian</a:t>
            </a:r>
            <a:endParaRPr lang="en-US" sz="2400" dirty="0"/>
          </a:p>
          <a:p>
            <a:r>
              <a:rPr lang="en-US" sz="2400" dirty="0" smtClean="0"/>
              <a:t>et al. under review.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555207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see </a:t>
            </a:r>
            <a:r>
              <a:rPr lang="en-US" dirty="0" err="1" smtClean="0"/>
              <a:t>Dalal</a:t>
            </a:r>
            <a:r>
              <a:rPr lang="en-US" dirty="0" smtClean="0"/>
              <a:t> and </a:t>
            </a:r>
            <a:r>
              <a:rPr lang="en-US" dirty="0" err="1" smtClean="0"/>
              <a:t>Triggs</a:t>
            </a:r>
            <a:r>
              <a:rPr lang="en-US" dirty="0" smtClean="0"/>
              <a:t> </a:t>
            </a:r>
            <a:r>
              <a:rPr lang="en-US" dirty="0"/>
              <a:t>2005. IEEE Computer Society Conference on. vol. 1. </a:t>
            </a:r>
            <a:r>
              <a:rPr lang="en-US" dirty="0" smtClean="0"/>
              <a:t>IEEE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.886</a:t>
            </a:r>
            <a:r>
              <a:rPr lang="en-US" dirty="0"/>
              <a:t>–893.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6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F497D"/>
                </a:solidFill>
              </a:rPr>
              <a:t>ADHD-200 and ABIDE datasets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r>
              <a:rPr lang="en-US" dirty="0" err="1" smtClean="0"/>
              <a:t>Ghiassian</a:t>
            </a:r>
            <a:r>
              <a:rPr lang="en-US" dirty="0" smtClean="0"/>
              <a:t> et al. under review</a:t>
            </a:r>
          </a:p>
          <a:p>
            <a:r>
              <a:rPr lang="en-US" dirty="0" smtClean="0"/>
              <a:t>State of the art (as of 1.5 years ago)</a:t>
            </a:r>
          </a:p>
          <a:p>
            <a:r>
              <a:rPr lang="en-US" dirty="0"/>
              <a:t>2-class classification </a:t>
            </a:r>
            <a:r>
              <a:rPr lang="en-US" dirty="0" smtClean="0"/>
              <a:t>(patients </a:t>
            </a:r>
            <a:r>
              <a:rPr lang="en-US" dirty="0"/>
              <a:t>vs. </a:t>
            </a:r>
            <a:r>
              <a:rPr lang="en-US" dirty="0" smtClean="0"/>
              <a:t>controls)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84801"/>
              </p:ext>
            </p:extLst>
          </p:nvPr>
        </p:nvGraphicFramePr>
        <p:xfrm>
          <a:off x="1115616" y="3074619"/>
          <a:ext cx="6912768" cy="345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809"/>
                <a:gridCol w="2127006"/>
                <a:gridCol w="1807953"/>
              </a:tblGrid>
              <a:tr h="52032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ADHD-200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ABIDE</a:t>
                      </a:r>
                      <a:endParaRPr lang="en-US" sz="2800" dirty="0"/>
                    </a:p>
                  </a:txBody>
                  <a:tcPr/>
                </a:tc>
              </a:tr>
              <a:tr h="5203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51%</a:t>
                      </a:r>
                      <a:endParaRPr lang="en-US" sz="2800" dirty="0"/>
                    </a:p>
                  </a:txBody>
                  <a:tcPr/>
                </a:tc>
              </a:tr>
              <a:tr h="5203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Non-imaging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69%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60%</a:t>
                      </a:r>
                      <a:endParaRPr lang="en-US" sz="2800" dirty="0"/>
                    </a:p>
                  </a:txBody>
                  <a:tcPr/>
                </a:tc>
              </a:tr>
              <a:tr h="8649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Non-imaging + Structural MRI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64%</a:t>
                      </a:r>
                      <a:endParaRPr lang="en-US" sz="2800" dirty="0"/>
                    </a:p>
                  </a:txBody>
                  <a:tcPr/>
                </a:tc>
              </a:tr>
              <a:tr h="89809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Non-imaging + Functional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MRI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64%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65%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5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5046</TotalTime>
  <Words>755</Words>
  <Application>Microsoft Macintosh PowerPoint</Application>
  <PresentationFormat>On-screen Show (4:3)</PresentationFormat>
  <Paragraphs>173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Microsoft Equation</vt:lpstr>
      <vt:lpstr>BIRS 2016: Opening the analysis black box: Improving robustness and interpretation</vt:lpstr>
      <vt:lpstr>Overview</vt:lpstr>
      <vt:lpstr>PowerPoint Presentation</vt:lpstr>
      <vt:lpstr>Clinical decision-making</vt:lpstr>
      <vt:lpstr>What are we detecting?</vt:lpstr>
      <vt:lpstr>ADHD-200 and ABIDE datasets</vt:lpstr>
      <vt:lpstr>ADHD-200 Global Competition</vt:lpstr>
      <vt:lpstr>Histogram of oriented gradient (HOG) features</vt:lpstr>
      <vt:lpstr>ADHD-200 and ABIDE datasets</vt:lpstr>
      <vt:lpstr>Overview</vt:lpstr>
      <vt:lpstr>Registration failure </vt:lpstr>
      <vt:lpstr>Inter-site variability</vt:lpstr>
      <vt:lpstr>Overview</vt:lpstr>
      <vt:lpstr>Clinical research</vt:lpstr>
      <vt:lpstr>ADHD-200 resting state fMRI functional connectivity analysis</vt:lpstr>
      <vt:lpstr>ADHD patients vs. controls</vt:lpstr>
      <vt:lpstr>Group vs. individual differences</vt:lpstr>
      <vt:lpstr>Interpretation</vt:lpstr>
      <vt:lpstr>Overview</vt:lpstr>
      <vt:lpstr>Black box analysis</vt:lpstr>
      <vt:lpstr>General linear model regression</vt:lpstr>
      <vt:lpstr>Two different models for hemodynamic response function</vt:lpstr>
      <vt:lpstr>Check deconvolved timecourses</vt:lpstr>
      <vt:lpstr>Check deconvolved timecourses</vt:lpstr>
      <vt:lpstr>Another example</vt:lpstr>
      <vt:lpstr>GLM analysis</vt:lpstr>
      <vt:lpstr>Summary</vt:lpstr>
      <vt:lpstr>Acknowledgements</vt:lpstr>
      <vt:lpstr>Invitation</vt:lpstr>
      <vt:lpstr>Title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Neuroscience: fMRI and Machine Learning</dc:title>
  <dc:creator>Matthew Brown</dc:creator>
  <cp:lastModifiedBy>Matthew Brown</cp:lastModifiedBy>
  <cp:revision>679</cp:revision>
  <dcterms:created xsi:type="dcterms:W3CDTF">2010-10-25T17:16:46Z</dcterms:created>
  <dcterms:modified xsi:type="dcterms:W3CDTF">2016-02-05T05:41:13Z</dcterms:modified>
</cp:coreProperties>
</file>