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9"/>
  </p:notesMasterIdLst>
  <p:sldIdLst>
    <p:sldId id="626" r:id="rId2"/>
    <p:sldId id="943" r:id="rId3"/>
    <p:sldId id="933" r:id="rId4"/>
    <p:sldId id="835" r:id="rId5"/>
    <p:sldId id="836" r:id="rId6"/>
    <p:sldId id="837" r:id="rId7"/>
    <p:sldId id="944" r:id="rId8"/>
    <p:sldId id="947" r:id="rId9"/>
    <p:sldId id="954" r:id="rId10"/>
    <p:sldId id="950" r:id="rId11"/>
    <p:sldId id="951" r:id="rId12"/>
    <p:sldId id="960" r:id="rId13"/>
    <p:sldId id="834" r:id="rId14"/>
    <p:sldId id="903" r:id="rId15"/>
    <p:sldId id="922" r:id="rId16"/>
    <p:sldId id="849" r:id="rId17"/>
    <p:sldId id="850" r:id="rId18"/>
    <p:sldId id="945" r:id="rId19"/>
    <p:sldId id="946" r:id="rId20"/>
    <p:sldId id="852" r:id="rId21"/>
    <p:sldId id="886" r:id="rId22"/>
    <p:sldId id="860" r:id="rId23"/>
    <p:sldId id="855" r:id="rId24"/>
    <p:sldId id="862" r:id="rId25"/>
    <p:sldId id="930" r:id="rId26"/>
    <p:sldId id="931" r:id="rId27"/>
    <p:sldId id="928" r:id="rId28"/>
    <p:sldId id="887" r:id="rId29"/>
    <p:sldId id="865" r:id="rId30"/>
    <p:sldId id="866" r:id="rId31"/>
    <p:sldId id="868" r:id="rId32"/>
    <p:sldId id="908" r:id="rId33"/>
    <p:sldId id="867" r:id="rId34"/>
    <p:sldId id="870" r:id="rId35"/>
    <p:sldId id="734" r:id="rId36"/>
    <p:sldId id="647" r:id="rId37"/>
    <p:sldId id="654" r:id="rId38"/>
    <p:sldId id="666" r:id="rId39"/>
    <p:sldId id="920" r:id="rId40"/>
    <p:sldId id="935" r:id="rId41"/>
    <p:sldId id="936" r:id="rId42"/>
    <p:sldId id="937" r:id="rId43"/>
    <p:sldId id="938" r:id="rId44"/>
    <p:sldId id="939" r:id="rId45"/>
    <p:sldId id="949" r:id="rId46"/>
    <p:sldId id="948" r:id="rId47"/>
    <p:sldId id="655" r:id="rId48"/>
    <p:sldId id="957" r:id="rId49"/>
    <p:sldId id="953" r:id="rId50"/>
    <p:sldId id="956" r:id="rId51"/>
    <p:sldId id="955" r:id="rId52"/>
    <p:sldId id="959" r:id="rId53"/>
    <p:sldId id="958" r:id="rId54"/>
    <p:sldId id="952" r:id="rId55"/>
    <p:sldId id="940" r:id="rId56"/>
    <p:sldId id="941" r:id="rId57"/>
    <p:sldId id="942" r:id="rId58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80910"/>
    <a:srgbClr val="C92403"/>
    <a:srgbClr val="2004C8"/>
    <a:srgbClr val="1A8608"/>
    <a:srgbClr val="CB0F01"/>
    <a:srgbClr val="26C00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4669" autoAdjust="0"/>
  </p:normalViewPr>
  <p:slideViewPr>
    <p:cSldViewPr>
      <p:cViewPr varScale="1">
        <p:scale>
          <a:sx n="103" d="100"/>
          <a:sy n="103" d="100"/>
        </p:scale>
        <p:origin x="-456" y="-104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fld id="{7238B26A-155A-8640-8563-80623ED20A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2479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827AD-60F3-0246-B8FE-C5D0E316B436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24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28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4738-C418-C541-B958-D0D09E92454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1E008-C52A-214E-8210-EC2573AA7B6D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1A035-26BC-C244-A6D3-96F7D03568F9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dirty="0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D5BB20-1AB3-C547-BE78-CB7ECB0873D0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45B69-32B1-C842-A534-0C869C9B0096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51C63-838D-1E43-814A-E540582CDD5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51C63-838D-1E43-814A-E540582CDD5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3BEB7-8BEF-8446-B3FB-96177EC8F4F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A04ED-5661-DC4F-B8CE-EC75B17EACF5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A04ED-5661-DC4F-B8CE-EC75B17EACF5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 dirty="0"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684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A04ED-5661-DC4F-B8CE-EC75B17EACF5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8" name="Line 5"/>
              <p:cNvSpPr>
                <a:spLocks noChangeShapeType="1"/>
              </p:cNvSpPr>
              <p:nvPr userDrawn="1"/>
            </p:nvSpPr>
            <p:spPr bwMode="white">
              <a:xfrm>
                <a:off x="0" y="19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 userDrawn="1"/>
            </p:nvSpPr>
            <p:spPr bwMode="white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 userDrawn="1"/>
            </p:nvSpPr>
            <p:spPr bwMode="white">
              <a:xfrm>
                <a:off x="0" y="57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 userDrawn="1"/>
            </p:nvSpPr>
            <p:spPr bwMode="white">
              <a:xfrm>
                <a:off x="0" y="76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 userDrawn="1"/>
            </p:nvSpPr>
            <p:spPr bwMode="white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 userDrawn="1"/>
            </p:nvSpPr>
            <p:spPr bwMode="white">
              <a:xfrm>
                <a:off x="0" y="115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 userDrawn="1"/>
            </p:nvSpPr>
            <p:spPr bwMode="white">
              <a:xfrm>
                <a:off x="0" y="134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 userDrawn="1"/>
            </p:nvSpPr>
            <p:spPr bwMode="white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 userDrawn="1"/>
            </p:nvSpPr>
            <p:spPr bwMode="white">
              <a:xfrm>
                <a:off x="0" y="172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 userDrawn="1"/>
            </p:nvSpPr>
            <p:spPr bwMode="white">
              <a:xfrm>
                <a:off x="0" y="192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 userDrawn="1"/>
            </p:nvSpPr>
            <p:spPr bwMode="white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 userDrawn="1"/>
            </p:nvSpPr>
            <p:spPr bwMode="white">
              <a:xfrm>
                <a:off x="0" y="230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0" name="Line 17"/>
              <p:cNvSpPr>
                <a:spLocks noChangeShapeType="1"/>
              </p:cNvSpPr>
              <p:nvPr userDrawn="1"/>
            </p:nvSpPr>
            <p:spPr bwMode="white">
              <a:xfrm>
                <a:off x="0" y="249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1" name="Line 18"/>
              <p:cNvSpPr>
                <a:spLocks noChangeShapeType="1"/>
              </p:cNvSpPr>
              <p:nvPr userDrawn="1"/>
            </p:nvSpPr>
            <p:spPr bwMode="white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 userDrawn="1"/>
            </p:nvSpPr>
            <p:spPr bwMode="white">
              <a:xfrm>
                <a:off x="0" y="288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 userDrawn="1"/>
            </p:nvSpPr>
            <p:spPr bwMode="white">
              <a:xfrm>
                <a:off x="0" y="307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 userDrawn="1"/>
            </p:nvSpPr>
            <p:spPr bwMode="white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 userDrawn="1"/>
            </p:nvSpPr>
            <p:spPr bwMode="white">
              <a:xfrm>
                <a:off x="0" y="345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 userDrawn="1"/>
            </p:nvSpPr>
            <p:spPr bwMode="white">
              <a:xfrm>
                <a:off x="0" y="364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 userDrawn="1"/>
            </p:nvSpPr>
            <p:spPr bwMode="white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8" name="Line 25"/>
              <p:cNvSpPr>
                <a:spLocks noChangeShapeType="1"/>
              </p:cNvSpPr>
              <p:nvPr userDrawn="1"/>
            </p:nvSpPr>
            <p:spPr bwMode="white">
              <a:xfrm>
                <a:off x="0" y="403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9" name="Line 26"/>
              <p:cNvSpPr>
                <a:spLocks noChangeShapeType="1"/>
              </p:cNvSpPr>
              <p:nvPr userDrawn="1"/>
            </p:nvSpPr>
            <p:spPr bwMode="white">
              <a:xfrm>
                <a:off x="0" y="422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0" name="Line 27"/>
              <p:cNvSpPr>
                <a:spLocks noChangeShapeType="1"/>
              </p:cNvSpPr>
              <p:nvPr userDrawn="1"/>
            </p:nvSpPr>
            <p:spPr bwMode="white">
              <a:xfrm>
                <a:off x="1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 userDrawn="1"/>
            </p:nvSpPr>
            <p:spPr bwMode="white">
              <a:xfrm>
                <a:off x="3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2" name="Line 29"/>
              <p:cNvSpPr>
                <a:spLocks noChangeShapeType="1"/>
              </p:cNvSpPr>
              <p:nvPr userDrawn="1"/>
            </p:nvSpPr>
            <p:spPr bwMode="white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3" name="Line 30"/>
              <p:cNvSpPr>
                <a:spLocks noChangeShapeType="1"/>
              </p:cNvSpPr>
              <p:nvPr userDrawn="1"/>
            </p:nvSpPr>
            <p:spPr bwMode="white">
              <a:xfrm>
                <a:off x="7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 userDrawn="1"/>
            </p:nvSpPr>
            <p:spPr bwMode="white">
              <a:xfrm>
                <a:off x="96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 userDrawn="1"/>
            </p:nvSpPr>
            <p:spPr bwMode="white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 userDrawn="1"/>
            </p:nvSpPr>
            <p:spPr bwMode="white">
              <a:xfrm>
                <a:off x="134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7" name="Line 34"/>
              <p:cNvSpPr>
                <a:spLocks noChangeShapeType="1"/>
              </p:cNvSpPr>
              <p:nvPr userDrawn="1"/>
            </p:nvSpPr>
            <p:spPr bwMode="white">
              <a:xfrm>
                <a:off x="153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8" name="Line 35"/>
              <p:cNvSpPr>
                <a:spLocks noChangeShapeType="1"/>
              </p:cNvSpPr>
              <p:nvPr userDrawn="1"/>
            </p:nvSpPr>
            <p:spPr bwMode="white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 userDrawn="1"/>
            </p:nvSpPr>
            <p:spPr bwMode="white">
              <a:xfrm>
                <a:off x="192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0" name="Line 37"/>
              <p:cNvSpPr>
                <a:spLocks noChangeShapeType="1"/>
              </p:cNvSpPr>
              <p:nvPr userDrawn="1"/>
            </p:nvSpPr>
            <p:spPr bwMode="white">
              <a:xfrm>
                <a:off x="211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 userDrawn="1"/>
            </p:nvSpPr>
            <p:spPr bwMode="white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 userDrawn="1"/>
            </p:nvSpPr>
            <p:spPr bwMode="white">
              <a:xfrm>
                <a:off x="249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3" name="Line 40"/>
              <p:cNvSpPr>
                <a:spLocks noChangeShapeType="1"/>
              </p:cNvSpPr>
              <p:nvPr userDrawn="1"/>
            </p:nvSpPr>
            <p:spPr bwMode="white">
              <a:xfrm>
                <a:off x="268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 userDrawn="1"/>
            </p:nvSpPr>
            <p:spPr bwMode="white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 userDrawn="1"/>
            </p:nvSpPr>
            <p:spPr bwMode="white">
              <a:xfrm>
                <a:off x="307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 userDrawn="1"/>
            </p:nvSpPr>
            <p:spPr bwMode="white">
              <a:xfrm>
                <a:off x="326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 userDrawn="1"/>
            </p:nvSpPr>
            <p:spPr bwMode="white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 userDrawn="1"/>
            </p:nvSpPr>
            <p:spPr bwMode="white">
              <a:xfrm>
                <a:off x="364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 userDrawn="1"/>
            </p:nvSpPr>
            <p:spPr bwMode="white">
              <a:xfrm>
                <a:off x="384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 userDrawn="1"/>
            </p:nvSpPr>
            <p:spPr bwMode="white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 userDrawn="1"/>
            </p:nvSpPr>
            <p:spPr bwMode="white">
              <a:xfrm>
                <a:off x="422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 userDrawn="1"/>
            </p:nvSpPr>
            <p:spPr bwMode="white">
              <a:xfrm>
                <a:off x="441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 userDrawn="1"/>
            </p:nvSpPr>
            <p:spPr bwMode="white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 userDrawn="1"/>
            </p:nvSpPr>
            <p:spPr bwMode="white">
              <a:xfrm>
                <a:off x="480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 userDrawn="1"/>
            </p:nvSpPr>
            <p:spPr bwMode="white">
              <a:xfrm>
                <a:off x="49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 userDrawn="1"/>
            </p:nvSpPr>
            <p:spPr bwMode="white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7" name="Line 54"/>
              <p:cNvSpPr>
                <a:spLocks noChangeShapeType="1"/>
              </p:cNvSpPr>
              <p:nvPr userDrawn="1"/>
            </p:nvSpPr>
            <p:spPr bwMode="white">
              <a:xfrm>
                <a:off x="53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8" name="Line 55"/>
              <p:cNvSpPr>
                <a:spLocks noChangeShapeType="1"/>
              </p:cNvSpPr>
              <p:nvPr userDrawn="1"/>
            </p:nvSpPr>
            <p:spPr bwMode="white">
              <a:xfrm>
                <a:off x="55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  <p:sp>
          <p:nvSpPr>
            <p:cNvPr id="7" name="Line 56"/>
            <p:cNvSpPr>
              <a:spLocks noChangeShapeType="1"/>
            </p:cNvSpPr>
            <p:nvPr userDrawn="1"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9" name="Rectangle 7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" name="Rectangle 7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" name="Rectangle 7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18A5-139F-6F4A-AB6B-BA3698B0C8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134BF-C68E-D649-89C1-1C8B7F49D8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20383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626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A340C-5904-7B4B-85BA-AB2C55E9F7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A3ABF-C777-8E49-9321-8823672C2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7F14-E3C4-AC4F-8C33-353AE00CBF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86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886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00B6-D3CF-294B-9FA9-8C272E982D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298B-FF8E-C749-8C0E-AB2EC05BDF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A41F5-F55B-BB4B-8C29-D90CFAD26D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CC76A-DB8D-7940-BD27-50EC0C4088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174AF-C90D-2144-96B4-F6293056BA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260C-B9D0-A746-932D-0BE82E2D7E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0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7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2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2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4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5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</p:grpSp>
          <p:grpSp>
            <p:nvGrpSpPr>
              <p:cNvPr id="1038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5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8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</p:grpSp>
        </p:grpSp>
        <p:sp>
          <p:nvSpPr>
            <p:cNvPr id="108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grpSp>
          <p:nvGrpSpPr>
            <p:cNvPr id="1033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84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8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86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92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31F14FC-A71C-CF49-B062-58FCC32FCE0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-65" charset="2"/>
        <a:buBlip>
          <a:blip r:embed="rId13"/>
        </a:buBlip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-65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-65" charset="2"/>
        <a:buChar char="w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4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emf"/><Relationship Id="rId12" Type="http://schemas.openxmlformats.org/officeDocument/2006/relationships/image" Target="../media/image87.emf"/><Relationship Id="rId13" Type="http://schemas.openxmlformats.org/officeDocument/2006/relationships/image" Target="../media/image88.emf"/><Relationship Id="rId14" Type="http://schemas.openxmlformats.org/officeDocument/2006/relationships/image" Target="../media/image8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83.emf"/><Relationship Id="rId7" Type="http://schemas.openxmlformats.org/officeDocument/2006/relationships/image" Target="../media/image98.emf"/><Relationship Id="rId8" Type="http://schemas.openxmlformats.org/officeDocument/2006/relationships/image" Target="../media/image99.emf"/><Relationship Id="rId9" Type="http://schemas.openxmlformats.org/officeDocument/2006/relationships/image" Target="../media/image100.emf"/><Relationship Id="rId10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image" Target="../media/image105.emf"/><Relationship Id="rId9" Type="http://schemas.openxmlformats.org/officeDocument/2006/relationships/image" Target="../media/image104.emf"/><Relationship Id="rId10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7" Type="http://schemas.openxmlformats.org/officeDocument/2006/relationships/image" Target="../media/image110.emf"/><Relationship Id="rId8" Type="http://schemas.openxmlformats.org/officeDocument/2006/relationships/image" Target="../media/image102.emf"/><Relationship Id="rId9" Type="http://schemas.openxmlformats.org/officeDocument/2006/relationships/image" Target="../media/image103.emf"/><Relationship Id="rId10" Type="http://schemas.openxmlformats.org/officeDocument/2006/relationships/image" Target="../media/image105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emf"/><Relationship Id="rId12" Type="http://schemas.openxmlformats.org/officeDocument/2006/relationships/image" Target="../media/image119.emf"/><Relationship Id="rId13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7" Type="http://schemas.openxmlformats.org/officeDocument/2006/relationships/image" Target="../media/image114.emf"/><Relationship Id="rId8" Type="http://schemas.openxmlformats.org/officeDocument/2006/relationships/image" Target="../media/image115.emf"/><Relationship Id="rId9" Type="http://schemas.openxmlformats.org/officeDocument/2006/relationships/image" Target="../media/image116.emf"/><Relationship Id="rId10" Type="http://schemas.openxmlformats.org/officeDocument/2006/relationships/image" Target="../media/image1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2.emf"/><Relationship Id="rId5" Type="http://schemas.openxmlformats.org/officeDocument/2006/relationships/image" Target="../media/image106.emf"/><Relationship Id="rId6" Type="http://schemas.openxmlformats.org/officeDocument/2006/relationships/image" Target="../media/image120.emf"/><Relationship Id="rId7" Type="http://schemas.openxmlformats.org/officeDocument/2006/relationships/image" Target="../media/image121.emf"/><Relationship Id="rId8" Type="http://schemas.openxmlformats.org/officeDocument/2006/relationships/image" Target="../media/image122.emf"/><Relationship Id="rId9" Type="http://schemas.openxmlformats.org/officeDocument/2006/relationships/image" Target="../media/image123.emf"/><Relationship Id="rId10" Type="http://schemas.openxmlformats.org/officeDocument/2006/relationships/image" Target="../media/image124.emf"/><Relationship Id="rId11" Type="http://schemas.openxmlformats.org/officeDocument/2006/relationships/image" Target="../media/image1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6.emf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emf"/><Relationship Id="rId12" Type="http://schemas.openxmlformats.org/officeDocument/2006/relationships/image" Target="../media/image1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134.emf"/><Relationship Id="rId5" Type="http://schemas.openxmlformats.org/officeDocument/2006/relationships/image" Target="../media/image135.emf"/><Relationship Id="rId6" Type="http://schemas.openxmlformats.org/officeDocument/2006/relationships/image" Target="../media/image136.emf"/><Relationship Id="rId7" Type="http://schemas.openxmlformats.org/officeDocument/2006/relationships/image" Target="../media/image137.emf"/><Relationship Id="rId8" Type="http://schemas.openxmlformats.org/officeDocument/2006/relationships/image" Target="../media/image138.emf"/><Relationship Id="rId9" Type="http://schemas.openxmlformats.org/officeDocument/2006/relationships/image" Target="../media/image139.emf"/><Relationship Id="rId10" Type="http://schemas.openxmlformats.org/officeDocument/2006/relationships/image" Target="../media/image1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5.emf"/><Relationship Id="rId5" Type="http://schemas.openxmlformats.org/officeDocument/2006/relationships/image" Target="../media/image156.emf"/><Relationship Id="rId6" Type="http://schemas.openxmlformats.org/officeDocument/2006/relationships/image" Target="../media/image157.emf"/><Relationship Id="rId7" Type="http://schemas.openxmlformats.org/officeDocument/2006/relationships/image" Target="../media/image158.emf"/><Relationship Id="rId8" Type="http://schemas.openxmlformats.org/officeDocument/2006/relationships/image" Target="../media/image159.emf"/><Relationship Id="rId9" Type="http://schemas.openxmlformats.org/officeDocument/2006/relationships/image" Target="../media/image160.emf"/><Relationship Id="rId10" Type="http://schemas.openxmlformats.org/officeDocument/2006/relationships/image" Target="../media/image16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png"/><Relationship Id="rId12" Type="http://schemas.openxmlformats.org/officeDocument/2006/relationships/image" Target="../media/image170.png"/><Relationship Id="rId13" Type="http://schemas.openxmlformats.org/officeDocument/2006/relationships/image" Target="../media/image171.emf"/><Relationship Id="rId14" Type="http://schemas.openxmlformats.org/officeDocument/2006/relationships/image" Target="../media/image17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Relationship Id="rId10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0.jpeg"/><Relationship Id="rId1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0.jpeg"/><Relationship Id="rId12" Type="http://schemas.openxmlformats.org/officeDocument/2006/relationships/image" Target="../media/image183.png"/><Relationship Id="rId13" Type="http://schemas.openxmlformats.org/officeDocument/2006/relationships/image" Target="../media/image184.png"/><Relationship Id="rId14" Type="http://schemas.openxmlformats.org/officeDocument/2006/relationships/image" Target="../media/image185.png"/><Relationship Id="rId15" Type="http://schemas.openxmlformats.org/officeDocument/2006/relationships/image" Target="../media/image186.png"/><Relationship Id="rId1" Type="http://schemas.microsoft.com/office/2007/relationships/media" Target="file://localhost/Users/anujsrivastava/anuj/Talks/Y2009/ULAM-UFL/EigenMovie2.avi" TargetMode="External"/><Relationship Id="rId2" Type="http://schemas.openxmlformats.org/officeDocument/2006/relationships/video" Target="file://localhost/Users/anujsrivastava/anuj/Talks/Y2009/ULAM-UFL/EigenMovie2.avi" TargetMode="External"/><Relationship Id="rId3" Type="http://schemas.microsoft.com/office/2007/relationships/media" Target="file://localhost/Users/anujsrivastava/anuj/Talks/Y2009/ULAM-UFL/EigenMovie1.avi" TargetMode="External"/><Relationship Id="rId4" Type="http://schemas.openxmlformats.org/officeDocument/2006/relationships/video" Target="file://localhost/Users/anujsrivastava/anuj/Talks/Y2009/ULAM-UFL/EigenMovie1.avi" TargetMode="External"/><Relationship Id="rId5" Type="http://schemas.microsoft.com/office/2007/relationships/media" Target="file://localhost/Users/anujsrivastava/anuj/Talks/Y2009/ULAM-UFL/EigenMovie3.avi" TargetMode="External"/><Relationship Id="rId6" Type="http://schemas.openxmlformats.org/officeDocument/2006/relationships/video" Target="file://localhost/Users/anujsrivastava/anuj/Talks/Y2009/ULAM-UFL/EigenMovie3.avi" TargetMode="External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8.xml"/><Relationship Id="rId9" Type="http://schemas.openxmlformats.org/officeDocument/2006/relationships/image" Target="../media/image2.png"/><Relationship Id="rId10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2.png"/><Relationship Id="rId12" Type="http://schemas.openxmlformats.org/officeDocument/2006/relationships/image" Target="../media/image193.png"/><Relationship Id="rId13" Type="http://schemas.openxmlformats.org/officeDocument/2006/relationships/image" Target="../media/image194.png"/><Relationship Id="rId14" Type="http://schemas.openxmlformats.org/officeDocument/2006/relationships/image" Target="../media/image195.png"/><Relationship Id="rId15" Type="http://schemas.openxmlformats.org/officeDocument/2006/relationships/image" Target="../media/image196.png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171.emf"/><Relationship Id="rId5" Type="http://schemas.openxmlformats.org/officeDocument/2006/relationships/image" Target="../media/image172.emf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0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emf"/><Relationship Id="rId10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19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6.emf"/><Relationship Id="rId12" Type="http://schemas.openxmlformats.org/officeDocument/2006/relationships/image" Target="../media/image207.emf"/><Relationship Id="rId13" Type="http://schemas.openxmlformats.org/officeDocument/2006/relationships/image" Target="../media/image1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emf"/><Relationship Id="rId8" Type="http://schemas.openxmlformats.org/officeDocument/2006/relationships/image" Target="../media/image203.emf"/><Relationship Id="rId9" Type="http://schemas.openxmlformats.org/officeDocument/2006/relationships/image" Target="../media/image204.emf"/><Relationship Id="rId10" Type="http://schemas.openxmlformats.org/officeDocument/2006/relationships/image" Target="../media/image20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3.png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2.emf"/><Relationship Id="rId5" Type="http://schemas.openxmlformats.org/officeDocument/2006/relationships/image" Target="../media/image223.emf"/><Relationship Id="rId6" Type="http://schemas.openxmlformats.org/officeDocument/2006/relationships/image" Target="../media/image224.emf"/><Relationship Id="rId7" Type="http://schemas.openxmlformats.org/officeDocument/2006/relationships/image" Target="../media/image22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5.emf"/><Relationship Id="rId5" Type="http://schemas.openxmlformats.org/officeDocument/2006/relationships/image" Target="../media/image226.emf"/><Relationship Id="rId6" Type="http://schemas.openxmlformats.org/officeDocument/2006/relationships/image" Target="../media/image22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4.emf"/><Relationship Id="rId12" Type="http://schemas.openxmlformats.org/officeDocument/2006/relationships/image" Target="../media/image235.emf"/><Relationship Id="rId13" Type="http://schemas.openxmlformats.org/officeDocument/2006/relationships/image" Target="../media/image236.emf"/><Relationship Id="rId14" Type="http://schemas.openxmlformats.org/officeDocument/2006/relationships/image" Target="../media/image237.emf"/><Relationship Id="rId15" Type="http://schemas.openxmlformats.org/officeDocument/2006/relationships/image" Target="../media/image238.emf"/><Relationship Id="rId16" Type="http://schemas.openxmlformats.org/officeDocument/2006/relationships/image" Target="../media/image239.emf"/><Relationship Id="rId17" Type="http://schemas.openxmlformats.org/officeDocument/2006/relationships/image" Target="../media/image2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228.emf"/><Relationship Id="rId5" Type="http://schemas.openxmlformats.org/officeDocument/2006/relationships/image" Target="../media/image229.emf"/><Relationship Id="rId6" Type="http://schemas.openxmlformats.org/officeDocument/2006/relationships/image" Target="../media/image230.emf"/><Relationship Id="rId7" Type="http://schemas.openxmlformats.org/officeDocument/2006/relationships/image" Target="../media/image231.emf"/><Relationship Id="rId8" Type="http://schemas.openxmlformats.org/officeDocument/2006/relationships/image" Target="../media/image232.emf"/><Relationship Id="rId9" Type="http://schemas.openxmlformats.org/officeDocument/2006/relationships/image" Target="../media/image233.emf"/><Relationship Id="rId10" Type="http://schemas.openxmlformats.org/officeDocument/2006/relationships/image" Target="../media/image226.e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8.emf"/><Relationship Id="rId12" Type="http://schemas.openxmlformats.org/officeDocument/2006/relationships/image" Target="../media/image244.emf"/><Relationship Id="rId13" Type="http://schemas.openxmlformats.org/officeDocument/2006/relationships/image" Target="../media/image245.emf"/><Relationship Id="rId14" Type="http://schemas.openxmlformats.org/officeDocument/2006/relationships/image" Target="../media/image246.emf"/><Relationship Id="rId15" Type="http://schemas.openxmlformats.org/officeDocument/2006/relationships/image" Target="../media/image247.emf"/><Relationship Id="rId16" Type="http://schemas.openxmlformats.org/officeDocument/2006/relationships/image" Target="../media/image226.emf"/><Relationship Id="rId17" Type="http://schemas.openxmlformats.org/officeDocument/2006/relationships/image" Target="../media/image2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241.emf"/><Relationship Id="rId5" Type="http://schemas.openxmlformats.org/officeDocument/2006/relationships/image" Target="../media/image242.emf"/><Relationship Id="rId6" Type="http://schemas.openxmlformats.org/officeDocument/2006/relationships/image" Target="../media/image243.emf"/><Relationship Id="rId7" Type="http://schemas.openxmlformats.org/officeDocument/2006/relationships/image" Target="../media/image235.emf"/><Relationship Id="rId8" Type="http://schemas.openxmlformats.org/officeDocument/2006/relationships/image" Target="../media/image236.emf"/><Relationship Id="rId9" Type="http://schemas.openxmlformats.org/officeDocument/2006/relationships/image" Target="../media/image239.emf"/><Relationship Id="rId10" Type="http://schemas.openxmlformats.org/officeDocument/2006/relationships/image" Target="../media/image23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8.emf"/><Relationship Id="rId5" Type="http://schemas.openxmlformats.org/officeDocument/2006/relationships/image" Target="../media/image249.emf"/><Relationship Id="rId6" Type="http://schemas.openxmlformats.org/officeDocument/2006/relationships/image" Target="../media/image250.emf"/><Relationship Id="rId7" Type="http://schemas.openxmlformats.org/officeDocument/2006/relationships/image" Target="../media/image251.emf"/><Relationship Id="rId8" Type="http://schemas.openxmlformats.org/officeDocument/2006/relationships/image" Target="../media/image2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41.png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.png"/><Relationship Id="rId5" Type="http://schemas.openxmlformats.org/officeDocument/2006/relationships/image" Target="../media/image258.png"/><Relationship Id="rId6" Type="http://schemas.openxmlformats.org/officeDocument/2006/relationships/image" Target="../media/image259.png"/><Relationship Id="rId7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379273"/>
            <a:ext cx="8991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4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ELASTIC FUNCTIONAL DATA </a:t>
            </a:r>
            <a:r>
              <a:rPr lang="en-US" altLang="zh-CN" sz="34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ANALYSIS</a:t>
            </a:r>
            <a:endParaRPr lang="en-US" altLang="zh-CN" sz="3400" dirty="0" smtClean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6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581400"/>
            <a:ext cx="1604211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2362200"/>
            <a:ext cx="3886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ANUJ SRIVASTAVA  </a:t>
            </a:r>
            <a:r>
              <a:rPr lang="en-US" altLang="zh-CN" dirty="0" smtClean="0">
                <a:solidFill>
                  <a:srgbClr val="0000FF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Department of Statistics Florida State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6248400"/>
            <a:ext cx="5670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0000FF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More of a “tutorial” than a research talk.</a:t>
            </a:r>
            <a:endParaRPr lang="en-US" altLang="zh-CN" dirty="0">
              <a:solidFill>
                <a:srgbClr val="0000FF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COMMON SETUP: M/G STORY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We have a </a:t>
            </a:r>
            <a:r>
              <a:rPr lang="en-US" sz="2000" dirty="0" smtClean="0">
                <a:solidFill>
                  <a:srgbClr val="C92403"/>
                </a:solidFill>
              </a:rPr>
              <a:t>representation space </a:t>
            </a:r>
            <a:r>
              <a:rPr lang="en-US" sz="2000" dirty="0" smtClean="0"/>
              <a:t>M, and a </a:t>
            </a:r>
            <a:r>
              <a:rPr lang="en-US" sz="2000" dirty="0" smtClean="0">
                <a:solidFill>
                  <a:srgbClr val="C92403"/>
                </a:solidFill>
              </a:rPr>
              <a:t>group of transformations</a:t>
            </a:r>
            <a:r>
              <a:rPr lang="en-US" sz="2000" dirty="0" smtClean="0"/>
              <a:t> 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76400"/>
            <a:ext cx="7670800" cy="2679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45720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92403"/>
                </a:solidFill>
              </a:rPr>
              <a:t>Orbits </a:t>
            </a:r>
            <a:r>
              <a:rPr lang="en-US" sz="2000" dirty="0" smtClean="0"/>
              <a:t>or Equivalence Classes: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C92403"/>
                </a:solidFill>
              </a:rPr>
              <a:t>Quotient Space</a:t>
            </a:r>
            <a:r>
              <a:rPr lang="en-US" sz="2000" dirty="0" smtClean="0"/>
              <a:t>: set of orbits</a:t>
            </a:r>
          </a:p>
          <a:p>
            <a:endParaRPr lang="en-US" sz="2000" dirty="0" smtClean="0"/>
          </a:p>
          <a:p>
            <a:r>
              <a:rPr lang="en-US" sz="2000" dirty="0" smtClean="0"/>
              <a:t>Ideally, we want to </a:t>
            </a:r>
            <a:r>
              <a:rPr lang="en-US" sz="2000" dirty="0" smtClean="0">
                <a:solidFill>
                  <a:srgbClr val="C92403"/>
                </a:solidFill>
              </a:rPr>
              <a:t>perform statistical inferences in the quotient space </a:t>
            </a:r>
            <a:r>
              <a:rPr lang="en-US" sz="2000" dirty="0" smtClean="0"/>
              <a:t>but we usually know how to do it in 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597400"/>
            <a:ext cx="39243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5245100"/>
            <a:ext cx="21971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QUOTIENT SPACES &amp; SECTIONS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210" y="1152465"/>
            <a:ext cx="918021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 Section: Choose a representative from each equivalence class 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  One can </a:t>
            </a:r>
            <a:r>
              <a:rPr lang="en-US" sz="1800" dirty="0" smtClean="0">
                <a:solidFill>
                  <a:srgbClr val="0000FF"/>
                </a:solidFill>
              </a:rPr>
              <a:t>identify </a:t>
            </a:r>
            <a:r>
              <a:rPr lang="en-US" sz="1800" dirty="0" smtClean="0"/>
              <a:t>an orthogonal section S with the quotient space M/G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 smtClean="0"/>
              <a:t>   Orthogonal section is very convenient. </a:t>
            </a:r>
          </a:p>
          <a:p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 smtClean="0"/>
              <a:t>   Translation and scaling groups have orthogonal sections.</a:t>
            </a:r>
          </a:p>
          <a:p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No such </a:t>
            </a:r>
            <a:r>
              <a:rPr lang="en-US" sz="1800" dirty="0" smtClean="0">
                <a:solidFill>
                  <a:srgbClr val="FF0000"/>
                </a:solidFill>
              </a:rPr>
              <a:t>orthogonal section </a:t>
            </a:r>
            <a:r>
              <a:rPr lang="en-US" sz="1800" dirty="0">
                <a:solidFill>
                  <a:srgbClr val="FF0000"/>
                </a:solidFill>
              </a:rPr>
              <a:t>exists for </a:t>
            </a:r>
            <a:r>
              <a:rPr lang="en-US" sz="1800" dirty="0" smtClean="0">
                <a:solidFill>
                  <a:srgbClr val="FF0000"/>
                </a:solidFill>
              </a:rPr>
              <a:t>rotation or </a:t>
            </a:r>
            <a:r>
              <a:rPr lang="en-US" sz="1800" dirty="0">
                <a:solidFill>
                  <a:srgbClr val="FF0000"/>
                </a:solidFill>
              </a:rPr>
              <a:t>re-</a:t>
            </a:r>
            <a:r>
              <a:rPr lang="en-US" sz="1800" dirty="0" smtClean="0">
                <a:solidFill>
                  <a:srgbClr val="FF0000"/>
                </a:solidFill>
              </a:rPr>
              <a:t>parameterization: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 smtClean="0">
                <a:solidFill>
                  <a:srgbClr val="40458C"/>
                </a:solidFill>
                <a:sym typeface="Wingdings"/>
              </a:rPr>
              <a:t> </a:t>
            </a:r>
            <a:r>
              <a:rPr lang="en-US" sz="1800" dirty="0" smtClean="0">
                <a:sym typeface="Wingdings"/>
              </a:rPr>
              <a:t>Objects cannot all be </a:t>
            </a:r>
            <a:r>
              <a:rPr lang="en-US" sz="1800" dirty="0" smtClean="0">
                <a:sym typeface="Wingdings"/>
              </a:rPr>
              <a:t>simultaneously pre</a:t>
            </a:r>
            <a:r>
              <a:rPr lang="en-US" sz="1800" dirty="0" smtClean="0">
                <a:sym typeface="Wingdings"/>
              </a:rPr>
              <a:t>-registered to each other in a </a:t>
            </a:r>
            <a:r>
              <a:rPr lang="en-US" sz="1800" dirty="0" smtClean="0">
                <a:sym typeface="Wingdings"/>
              </a:rPr>
              <a:t>		pairwise way</a:t>
            </a:r>
            <a:r>
              <a:rPr lang="is-IS" sz="1800" dirty="0" smtClean="0">
                <a:sym typeface="Wingdings"/>
              </a:rPr>
              <a:t>…..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N</a:t>
            </a:r>
            <a:r>
              <a:rPr lang="is-IS" sz="1800" dirty="0" smtClean="0">
                <a:solidFill>
                  <a:srgbClr val="FF0000"/>
                </a:solidFill>
                <a:sym typeface="Wingdings"/>
              </a:rPr>
              <a:t>eed to go back to the equivalence classes.</a:t>
            </a:r>
            <a:endParaRPr lang="en-US" sz="18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	</a:t>
            </a:r>
            <a:r>
              <a:rPr lang="en-US" sz="1800" dirty="0" smtClean="0">
                <a:solidFill>
                  <a:srgbClr val="40458C"/>
                </a:solidFill>
                <a:sym typeface="Wingdings"/>
              </a:rPr>
              <a:t> They can all be registered to a template!</a:t>
            </a:r>
            <a:endParaRPr lang="en-US" sz="1800" dirty="0" smtClean="0">
              <a:solidFill>
                <a:srgbClr val="40458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752600"/>
            <a:ext cx="1747089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524000"/>
            <a:ext cx="1769128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2057400"/>
            <a:ext cx="92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80910"/>
                </a:solidFill>
              </a:rPr>
              <a:t>Section</a:t>
            </a:r>
            <a:endParaRPr lang="en-US" sz="1800" dirty="0">
              <a:solidFill>
                <a:srgbClr val="08091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2057400"/>
            <a:ext cx="21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80910"/>
                </a:solidFill>
              </a:rPr>
              <a:t>Orthogonal Section</a:t>
            </a:r>
            <a:endParaRPr lang="en-US" sz="1800" dirty="0">
              <a:solidFill>
                <a:srgbClr val="080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2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PROFOUND </a:t>
            </a: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IMPLICATION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210" y="1152465"/>
            <a:ext cx="9180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1800" dirty="0" smtClean="0">
                <a:solidFill>
                  <a:srgbClr val="40458C"/>
                </a:solidFill>
                <a:sym typeface="Wingdings"/>
              </a:rPr>
              <a:t> They can all be registered to a template</a:t>
            </a:r>
            <a:r>
              <a:rPr lang="en-US" sz="1800" dirty="0" smtClean="0">
                <a:solidFill>
                  <a:srgbClr val="40458C"/>
                </a:solidFill>
                <a:sym typeface="Wingdings"/>
              </a:rPr>
              <a:t>!</a:t>
            </a:r>
          </a:p>
          <a:p>
            <a:endParaRPr lang="en-US" sz="1800" dirty="0">
              <a:solidFill>
                <a:srgbClr val="40458C"/>
              </a:solidFill>
              <a:sym typeface="Wingdings"/>
            </a:endParaRPr>
          </a:p>
          <a:p>
            <a:r>
              <a:rPr lang="en-US" sz="1800" dirty="0" smtClean="0">
                <a:solidFill>
                  <a:srgbClr val="40458C"/>
                </a:solidFill>
                <a:sym typeface="Wingdings"/>
              </a:rPr>
              <a:t>	 Problem: Consider Functional Linear Regression  </a:t>
            </a:r>
            <a:endParaRPr lang="en-US" sz="1800" dirty="0" smtClean="0">
              <a:solidFill>
                <a:srgbClr val="4045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76600"/>
            <a:ext cx="3289300" cy="2743200"/>
          </a:xfrm>
          <a:prstGeom prst="rect">
            <a:avLst/>
          </a:prstGeom>
          <a:ln>
            <a:solidFill>
              <a:srgbClr val="08091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276600"/>
            <a:ext cx="3505200" cy="2743200"/>
          </a:xfrm>
          <a:prstGeom prst="rect">
            <a:avLst/>
          </a:prstGeom>
          <a:ln>
            <a:solidFill>
              <a:srgbClr val="080910"/>
            </a:solidFill>
          </a:ln>
        </p:spPr>
      </p:pic>
    </p:spTree>
    <p:extLst>
      <p:ext uri="{BB962C8B-B14F-4D97-AF65-F5344CB8AC3E}">
        <p14:creationId xmlns:p14="http://schemas.microsoft.com/office/powerpoint/2010/main" val="320676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SIMPLER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743200"/>
            <a:ext cx="2432594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876800"/>
            <a:ext cx="233680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438400"/>
            <a:ext cx="4953000" cy="28218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95400"/>
            <a:ext cx="1574800" cy="292100"/>
          </a:xfrm>
          <a:prstGeom prst="rect">
            <a:avLst/>
          </a:prstGeom>
        </p:spPr>
      </p:pic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-21735" y="120009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Real-valued functions</a:t>
            </a:r>
          </a:p>
        </p:txBody>
      </p:sp>
    </p:spTree>
    <p:extLst>
      <p:ext uri="{BB962C8B-B14F-4D97-AF65-F5344CB8AC3E}">
        <p14:creationId xmlns:p14="http://schemas.microsoft.com/office/powerpoint/2010/main" val="228213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NATURAL METRIC STRUCTURE FOR FDA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1" y="1371600"/>
            <a:ext cx="8610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CB0F01"/>
                </a:solidFill>
              </a:rPr>
              <a:t>Hilbert Space Structure Under the L</a:t>
            </a:r>
            <a:r>
              <a:rPr lang="en-US" sz="2000" u="sng" baseline="30000" dirty="0" smtClean="0">
                <a:solidFill>
                  <a:srgbClr val="CB0F01"/>
                </a:solidFill>
              </a:rPr>
              <a:t>2</a:t>
            </a:r>
            <a:r>
              <a:rPr lang="en-US" sz="2000" u="sng" dirty="0" smtClean="0">
                <a:solidFill>
                  <a:srgbClr val="CB0F01"/>
                </a:solidFill>
              </a:rPr>
              <a:t> norm:</a:t>
            </a:r>
          </a:p>
          <a:p>
            <a:endParaRPr lang="en-US" sz="2000" u="sng" dirty="0">
              <a:solidFill>
                <a:srgbClr val="CB0F0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L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inner-product: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distance between functions: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ean function under L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: Cross-sectional analysis 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How good is this choice for FDA?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8800"/>
            <a:ext cx="3086100" cy="7239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29000"/>
            <a:ext cx="4267200" cy="863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05400"/>
            <a:ext cx="3530600" cy="863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105400"/>
            <a:ext cx="21209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8077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FUNCTIONAL DATA WITH PHASE VARIABILITY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95400"/>
            <a:ext cx="2971800" cy="2228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2800"/>
            <a:ext cx="190500" cy="203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352800"/>
            <a:ext cx="190500" cy="203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52800"/>
            <a:ext cx="190500" cy="203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215900" cy="165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215900" cy="165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5000"/>
            <a:ext cx="215900" cy="165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52600"/>
            <a:ext cx="241300" cy="165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78200"/>
            <a:ext cx="215900" cy="203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66800"/>
            <a:ext cx="1143000" cy="15367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0400" y="2667000"/>
            <a:ext cx="3306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Functional data observation</a:t>
            </a:r>
            <a:endParaRPr lang="en-US" sz="2000" dirty="0">
              <a:solidFill>
                <a:srgbClr val="40458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5410200"/>
            <a:ext cx="83150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Not all observations are taken at the same time indices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ea typeface="宋体" charset="-122"/>
                <a:cs typeface="宋体" charset="-122"/>
              </a:rPr>
              <a:t>Time indices represent measurement errors themselves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ea typeface="宋体" charset="-122"/>
                <a:cs typeface="宋体" charset="-122"/>
              </a:rPr>
              <a:t>Even if times are synchronized, we want the flexibility to adjust them</a:t>
            </a:r>
          </a:p>
          <a:p>
            <a:r>
              <a:rPr lang="en-US" sz="2000" dirty="0">
                <a:ea typeface="宋体" charset="-122"/>
                <a:cs typeface="宋体" charset="-122"/>
              </a:rPr>
              <a:t>	</a:t>
            </a:r>
            <a:r>
              <a:rPr lang="en-US" sz="2000" dirty="0" smtClean="0">
                <a:ea typeface="宋体" charset="-122"/>
                <a:cs typeface="宋体" charset="-122"/>
              </a:rPr>
              <a:t>in order to align structures.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600" y="3276600"/>
            <a:ext cx="2743200" cy="20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UNREGISTERED DATA ANALYSIS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1066800"/>
            <a:ext cx="5826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40458C"/>
                </a:solidFill>
              </a:rPr>
              <a:t>Cross-sectional statistics often </a:t>
            </a:r>
            <a:r>
              <a:rPr lang="en-US" sz="2000" dirty="0" smtClean="0">
                <a:solidFill>
                  <a:srgbClr val="CB0F01"/>
                </a:solidFill>
              </a:rPr>
              <a:t>destroys structures</a:t>
            </a:r>
            <a:endParaRPr lang="en-US" sz="2000" dirty="0">
              <a:solidFill>
                <a:srgbClr val="CB0F0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76400"/>
            <a:ext cx="1718977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1600200"/>
            <a:ext cx="1704652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267200"/>
            <a:ext cx="1382178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4038600"/>
            <a:ext cx="175120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3" y="4343400"/>
            <a:ext cx="1718977" cy="137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3200400"/>
            <a:ext cx="201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Tahoma" charset="0"/>
              </a:rPr>
              <a:t>Original Functions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3581400" y="3200400"/>
            <a:ext cx="2345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Tahoma" charset="0"/>
              </a:rPr>
              <a:t>Cross Sectional Mean</a:t>
            </a:r>
          </a:p>
          <a:p>
            <a:r>
              <a:rPr lang="en-US" sz="1800" dirty="0" smtClean="0">
                <a:latin typeface="Tahoma" charset="0"/>
              </a:rPr>
              <a:t>Without registration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838200" y="5867400"/>
            <a:ext cx="1319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Amplitude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505200" y="5867400"/>
            <a:ext cx="853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Phase</a:t>
            </a:r>
            <a:endParaRPr lang="en-US" sz="20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667000" y="2209800"/>
            <a:ext cx="838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1143000" y="3810000"/>
            <a:ext cx="838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2734117">
            <a:off x="2246136" y="3714427"/>
            <a:ext cx="117287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0574" y="5486400"/>
            <a:ext cx="2345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Tahoma" charset="0"/>
              </a:rPr>
              <a:t>Cross Sectional Mean</a:t>
            </a:r>
          </a:p>
          <a:p>
            <a:r>
              <a:rPr lang="en-US" sz="1800" dirty="0" smtClean="0">
                <a:latin typeface="Tahoma" charset="0"/>
              </a:rPr>
              <a:t>With registration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457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" y="6019800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charset="0"/>
              </a:rPr>
              <a:t> Amplitude variability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648200" y="5943600"/>
            <a:ext cx="2006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ahoma" charset="0"/>
              </a:rPr>
              <a:t>P</a:t>
            </a:r>
            <a:r>
              <a:rPr lang="en-US" sz="2000" dirty="0" smtClean="0">
                <a:latin typeface="Tahoma" charset="0"/>
              </a:rPr>
              <a:t>hase variability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>
            <a:off x="1714500" y="3467100"/>
            <a:ext cx="7620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B0F0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6200000" flipH="1">
            <a:off x="4343400" y="3505200"/>
            <a:ext cx="6858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B0F0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752600"/>
            <a:ext cx="2432594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267200"/>
            <a:ext cx="2432594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191000"/>
            <a:ext cx="2432594" cy="1828800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REGISTRATION: PHASE-AMPLITUDE SEPARATION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019800" y="3429000"/>
            <a:ext cx="2057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6019800" y="1752600"/>
            <a:ext cx="0" cy="1676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6781800" y="21336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858000" y="23622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239000" y="20574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086600" y="22098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391400" y="21336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858000" y="33528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019800" y="32004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172200" y="3200400"/>
            <a:ext cx="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6019800" y="2400300"/>
            <a:ext cx="838200" cy="1028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5943600" y="2362200"/>
            <a:ext cx="76200" cy="762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90632" y="3505200"/>
            <a:ext cx="853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Phase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4572000" y="2286000"/>
            <a:ext cx="1319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Amplitude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006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be 17"/>
          <p:cNvSpPr/>
          <p:nvPr/>
        </p:nvSpPr>
        <p:spPr bwMode="auto">
          <a:xfrm>
            <a:off x="5638800" y="1524000"/>
            <a:ext cx="2514600" cy="1828800"/>
          </a:xfrm>
          <a:prstGeom prst="cub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990600" y="1524000"/>
            <a:ext cx="2514600" cy="1828800"/>
          </a:xfrm>
          <a:prstGeom prst="cub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A COMMON TWO-STEP APPROACH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133600"/>
            <a:ext cx="1524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ahoma" charset="0"/>
              </a:rPr>
              <a:t>Registration </a:t>
            </a:r>
          </a:p>
          <a:p>
            <a:pPr algn="ctr"/>
            <a:r>
              <a:rPr lang="en-US" sz="2000" dirty="0" smtClean="0">
                <a:latin typeface="Tahoma" charset="0"/>
              </a:rPr>
              <a:t>Module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6185138" y="2133600"/>
            <a:ext cx="1170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ahoma" charset="0"/>
              </a:rPr>
              <a:t> Analysis </a:t>
            </a:r>
          </a:p>
          <a:p>
            <a:pPr algn="ctr"/>
            <a:r>
              <a:rPr lang="en-US" sz="2000" dirty="0" smtClean="0">
                <a:latin typeface="Tahoma" charset="0"/>
              </a:rPr>
              <a:t>Module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52400" y="54864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Tahoma" charset="0"/>
              </a:rPr>
              <a:t>Problem: The </a:t>
            </a: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two steps are often uncorrelated</a:t>
            </a:r>
            <a:r>
              <a:rPr lang="en-US" sz="2000" dirty="0" smtClean="0">
                <a:latin typeface="Tahoma" charset="0"/>
              </a:rPr>
              <a:t>, using different criteria. Results are sub-optimal.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3626584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Registration Using: </a:t>
            </a:r>
          </a:p>
          <a:p>
            <a:pPr marL="457200" indent="-457200">
              <a:defRPr/>
            </a:pP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(Feature matching, moments,</a:t>
            </a:r>
          </a:p>
          <a:p>
            <a:pPr marL="457200" indent="-457200">
              <a:defRPr/>
            </a:pP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pair-wise L</a:t>
            </a:r>
            <a:r>
              <a:rPr lang="en-US" sz="2000" baseline="30000" dirty="0" smtClean="0">
                <a:solidFill>
                  <a:srgbClr val="080910"/>
                </a:solidFill>
                <a:latin typeface="Tahoma" charset="0"/>
              </a:rPr>
              <a:t>2</a:t>
            </a: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 optimization, entropy,</a:t>
            </a:r>
          </a:p>
          <a:p>
            <a:pPr marL="457200" indent="-457200">
              <a:defRPr/>
            </a:pP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mutual-information)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5400" y="3629561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Comparison Using: </a:t>
            </a:r>
          </a:p>
          <a:p>
            <a:pPr marL="457200" indent="-457200">
              <a:defRPr/>
            </a:pP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(L</a:t>
            </a:r>
            <a:r>
              <a:rPr lang="en-US" sz="2000" baseline="30000" dirty="0" smtClean="0">
                <a:solidFill>
                  <a:srgbClr val="080910"/>
                </a:solidFill>
                <a:latin typeface="Tahoma" charset="0"/>
              </a:rPr>
              <a:t>2</a:t>
            </a: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 distance, feature comparisons</a:t>
            </a:r>
          </a:p>
          <a:p>
            <a:pPr marL="457200" indent="-457200">
              <a:defRPr/>
            </a:pPr>
            <a:r>
              <a:rPr lang="en-US" sz="2000" dirty="0" smtClean="0">
                <a:solidFill>
                  <a:srgbClr val="080910"/>
                </a:solidFill>
                <a:latin typeface="Tahoma" charset="0"/>
              </a:rPr>
              <a:t>Shape statistics (mean, covariance, etc))</a:t>
            </a:r>
          </a:p>
        </p:txBody>
      </p:sp>
      <p:sp>
        <p:nvSpPr>
          <p:cNvPr id="20" name="Right Arrow 19"/>
          <p:cNvSpPr/>
          <p:nvPr/>
        </p:nvSpPr>
        <p:spPr bwMode="auto">
          <a:xfrm>
            <a:off x="3886200" y="2286000"/>
            <a:ext cx="12192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92403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be 16"/>
          <p:cNvSpPr/>
          <p:nvPr/>
        </p:nvSpPr>
        <p:spPr bwMode="auto">
          <a:xfrm>
            <a:off x="838200" y="1219200"/>
            <a:ext cx="3276600" cy="2057400"/>
          </a:xfrm>
          <a:prstGeom prst="cub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PROPOSED APPROACH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199" y="1905000"/>
            <a:ext cx="2146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ahoma" charset="0"/>
              </a:rPr>
              <a:t>Joint Shape</a:t>
            </a:r>
          </a:p>
          <a:p>
            <a:pPr algn="ctr"/>
            <a:r>
              <a:rPr lang="en-US" sz="2000" dirty="0" smtClean="0">
                <a:latin typeface="Tahoma" charset="0"/>
              </a:rPr>
              <a:t>Registration and  </a:t>
            </a:r>
          </a:p>
          <a:p>
            <a:pPr algn="ctr"/>
            <a:r>
              <a:rPr lang="en-US" sz="2000" dirty="0" smtClean="0">
                <a:latin typeface="Tahoma" charset="0"/>
              </a:rPr>
              <a:t>Analysis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52400" y="51054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Advantages: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 smtClean="0">
                <a:latin typeface="Tahoma" charset="0"/>
              </a:rPr>
              <a:t>The registration and comparison steps have identical criterion. This way the solutions are optimal.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 smtClean="0">
                <a:latin typeface="Tahoma" charset="0"/>
              </a:rPr>
              <a:t>The same distance function is used for statistical analysis.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335280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Need to choose a single criterion: Preferably, </a:t>
            </a:r>
            <a:r>
              <a:rPr lang="en-US" sz="2000" u="sng" dirty="0" smtClean="0">
                <a:solidFill>
                  <a:srgbClr val="C92403"/>
                </a:solidFill>
                <a:latin typeface="Tahoma" charset="0"/>
              </a:rPr>
              <a:t>a distance function</a:t>
            </a:r>
            <a:endParaRPr lang="en-US" sz="2000" u="sng" dirty="0" smtClean="0">
              <a:solidFill>
                <a:srgbClr val="080910"/>
              </a:solidFill>
              <a:latin typeface="Tahoma" charset="0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133600"/>
            <a:ext cx="2794000" cy="482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76751" y="4191000"/>
            <a:ext cx="3538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registration over</a:t>
            </a:r>
          </a:p>
          <a:p>
            <a:r>
              <a:rPr lang="en-US" sz="2000" dirty="0" smtClean="0">
                <a:latin typeface="Tahoma" charset="0"/>
              </a:rPr>
              <a:t>rotation and parameterization 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4876800" y="3200400"/>
            <a:ext cx="1676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676328" y="3276600"/>
            <a:ext cx="2162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comparison using </a:t>
            </a:r>
          </a:p>
          <a:p>
            <a:r>
              <a:rPr lang="en-US" sz="2000" dirty="0">
                <a:latin typeface="Tahoma" charset="0"/>
              </a:rPr>
              <a:t>i</a:t>
            </a:r>
            <a:r>
              <a:rPr lang="en-US" sz="2000" dirty="0" smtClean="0">
                <a:latin typeface="Tahoma" charset="0"/>
              </a:rPr>
              <a:t>nvariant metrics</a:t>
            </a:r>
            <a:endParaRPr lang="en-US" sz="20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16200000" flipV="1">
            <a:off x="7010400" y="2743200"/>
            <a:ext cx="914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52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NEUROIMAGING DATA ANALYSIS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0" y="1295400"/>
            <a:ext cx="9067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Structural Imaging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</a:t>
            </a:r>
            <a:r>
              <a:rPr lang="en-US" sz="2000" dirty="0"/>
              <a:t>deals with the structure of the nervous </a:t>
            </a:r>
            <a:r>
              <a:rPr lang="en-US" sz="2000" dirty="0" smtClean="0"/>
              <a:t>system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	</a:t>
            </a:r>
            <a:r>
              <a:rPr lang="en-US" sz="2000" dirty="0" smtClean="0"/>
              <a:t>Data Source: MRI, PET, CT, optical imaging.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	</a:t>
            </a:r>
            <a:r>
              <a:rPr lang="en-US" sz="2000" dirty="0" smtClean="0"/>
              <a:t>Data Form: Volumes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 point clouds,</a:t>
            </a:r>
            <a:r>
              <a:rPr lang="en-US" sz="2000" dirty="0" smtClean="0"/>
              <a:t> curves, surfaces</a:t>
            </a:r>
            <a:endParaRPr lang="en-US" altLang="zh-CN" sz="2000" dirty="0" smtClean="0">
              <a:solidFill>
                <a:srgbClr val="40458C"/>
              </a:solidFill>
              <a:ea typeface="宋体" charset="-122"/>
              <a:cs typeface="宋体" charset="-122"/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Functional Imaging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</a:t>
            </a:r>
            <a:r>
              <a:rPr lang="en-US" sz="2000" dirty="0"/>
              <a:t>measure an aspect of brain </a:t>
            </a:r>
            <a:r>
              <a:rPr lang="en-US" sz="2000" dirty="0" smtClean="0"/>
              <a:t>function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Data Source: fMRI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Data Form: functions indexed by space and time</a:t>
            </a:r>
          </a:p>
          <a:p>
            <a:pPr lvl="1">
              <a:spcBef>
                <a:spcPct val="50000"/>
              </a:spcBef>
            </a:pPr>
            <a:endParaRPr lang="en-US" altLang="zh-CN" sz="2000" dirty="0" smtClean="0">
              <a:solidFill>
                <a:srgbClr val="40458C"/>
              </a:solidFill>
              <a:ea typeface="宋体" charset="-122"/>
              <a:cs typeface="宋体" charset="-122"/>
            </a:endParaRPr>
          </a:p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Main Message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Functional Data Analysis (FDA) is important in many cases. </a:t>
            </a:r>
            <a:endParaRPr lang="en-US" altLang="zh-CN" sz="2000" dirty="0">
              <a:solidFill>
                <a:srgbClr val="40458C"/>
              </a:solidFill>
              <a:ea typeface="宋体" charset="-122"/>
              <a:cs typeface="宋体" charset="-122"/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Registration is the single biggest issue in handling functional data.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Need proper mathematical foundation for FDA with registration. </a:t>
            </a:r>
          </a:p>
        </p:txBody>
      </p:sp>
    </p:spTree>
    <p:extLst>
      <p:ext uri="{BB962C8B-B14F-4D97-AF65-F5344CB8AC3E}">
        <p14:creationId xmlns:p14="http://schemas.microsoft.com/office/powerpoint/2010/main" val="265017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FORMULATING REGISTRATION PROBLEM 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28800"/>
            <a:ext cx="2682240" cy="2011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828800"/>
            <a:ext cx="2682240" cy="201168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524000"/>
            <a:ext cx="1922361" cy="33495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1524000"/>
            <a:ext cx="1920240" cy="3345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" y="5638800"/>
            <a:ext cx="4304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Define a set of registration functions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400" y="3810000"/>
            <a:ext cx="2768600" cy="2082630"/>
          </a:xfrm>
          <a:prstGeom prst="rect">
            <a:avLst/>
          </a:prstGeom>
        </p:spPr>
      </p:pic>
      <p:sp>
        <p:nvSpPr>
          <p:cNvPr id="13" name="U-Turn Arrow 12"/>
          <p:cNvSpPr/>
          <p:nvPr/>
        </p:nvSpPr>
        <p:spPr bwMode="auto">
          <a:xfrm rot="10800000">
            <a:off x="2072640" y="3657599"/>
            <a:ext cx="4114800" cy="1143000"/>
          </a:xfrm>
          <a:prstGeom prst="uturnArrow">
            <a:avLst>
              <a:gd name="adj1" fmla="val 6133"/>
              <a:gd name="adj2" fmla="val 25000"/>
              <a:gd name="adj3" fmla="val 27097"/>
              <a:gd name="adj4" fmla="val 43750"/>
              <a:gd name="adj5" fmla="val 991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0" y="4419600"/>
            <a:ext cx="152400" cy="203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74" y="3318546"/>
            <a:ext cx="457200" cy="292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66" y="3381327"/>
            <a:ext cx="88900" cy="190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953000"/>
            <a:ext cx="152400" cy="203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5029200"/>
            <a:ext cx="5493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The point           gets matched with the point</a:t>
            </a:r>
            <a:endParaRPr lang="en-US" sz="2000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5105400"/>
            <a:ext cx="596900" cy="3175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92700"/>
            <a:ext cx="10033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1" y="6329989"/>
            <a:ext cx="6057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7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OBJECTIVE FUNCTION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04800" y="990600"/>
            <a:ext cx="8302273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Given           , we have to search for an optimal   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What is a good choice of </a:t>
            </a:r>
            <a:r>
              <a:rPr lang="en-US" sz="2000" dirty="0">
                <a:solidFill>
                  <a:srgbClr val="C92403"/>
                </a:solidFill>
              </a:rPr>
              <a:t>objective function </a:t>
            </a:r>
            <a:r>
              <a:rPr lang="en-US" sz="2000" dirty="0"/>
              <a:t>for registration? L</a:t>
            </a:r>
            <a:r>
              <a:rPr lang="en-US" sz="2000" baseline="30000" dirty="0"/>
              <a:t>2</a:t>
            </a:r>
            <a:r>
              <a:rPr lang="en-US" sz="2000" dirty="0"/>
              <a:t> norm.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This can result in “</a:t>
            </a:r>
            <a:r>
              <a:rPr lang="en-US" sz="2000" dirty="0">
                <a:solidFill>
                  <a:srgbClr val="C92403"/>
                </a:solidFill>
              </a:rPr>
              <a:t>pinching effect</a:t>
            </a:r>
            <a:r>
              <a:rPr lang="en-US" sz="2000" dirty="0"/>
              <a:t>”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1257300" lvl="2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985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64" y="1092200"/>
            <a:ext cx="152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81200"/>
            <a:ext cx="28575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9301" t="4642" r="4993" b="5483"/>
          <a:stretch/>
        </p:blipFill>
        <p:spPr>
          <a:xfrm>
            <a:off x="2438400" y="3242068"/>
            <a:ext cx="4560662" cy="35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OBJECTIVE FUNCTION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04800" y="990600"/>
            <a:ext cx="8302273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Given           , we have to search for an optimal   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What is a good choice of </a:t>
            </a:r>
            <a:r>
              <a:rPr lang="en-US" sz="2000" dirty="0">
                <a:solidFill>
                  <a:srgbClr val="C92403"/>
                </a:solidFill>
              </a:rPr>
              <a:t>objective function </a:t>
            </a:r>
            <a:r>
              <a:rPr lang="en-US" sz="2000" dirty="0"/>
              <a:t>for registration? L</a:t>
            </a:r>
            <a:r>
              <a:rPr lang="en-US" sz="2000" baseline="30000" dirty="0"/>
              <a:t>2</a:t>
            </a:r>
            <a:r>
              <a:rPr lang="en-US" sz="2000" dirty="0"/>
              <a:t> norm.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This can result in “</a:t>
            </a:r>
            <a:r>
              <a:rPr lang="en-US" sz="2000" dirty="0">
                <a:solidFill>
                  <a:srgbClr val="C92403"/>
                </a:solidFill>
              </a:rPr>
              <a:t>pinching effect</a:t>
            </a:r>
            <a:r>
              <a:rPr lang="en-US" sz="2000" dirty="0"/>
              <a:t>”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Common Solution: </a:t>
            </a:r>
            <a:r>
              <a:rPr lang="en-US" sz="2000" dirty="0" smtClean="0">
                <a:solidFill>
                  <a:srgbClr val="C92403"/>
                </a:solidFill>
              </a:rPr>
              <a:t>Regularize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Problems: solution is not </a:t>
            </a:r>
            <a:r>
              <a:rPr lang="en-US" sz="2000" dirty="0" smtClean="0">
                <a:solidFill>
                  <a:srgbClr val="C92403"/>
                </a:solidFill>
              </a:rPr>
              <a:t>inverse consistent, </a:t>
            </a:r>
            <a:r>
              <a:rPr lang="en-US" sz="2000" dirty="0" smtClean="0"/>
              <a:t>lack of invariance</a:t>
            </a:r>
            <a:endParaRPr lang="en-US" sz="2000" dirty="0">
              <a:solidFill>
                <a:srgbClr val="C92403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985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64" y="1092200"/>
            <a:ext cx="152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81200"/>
            <a:ext cx="2857500" cy="457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62400"/>
            <a:ext cx="3962400" cy="457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95800"/>
            <a:ext cx="1397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5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NEED FOR ISOMETRY/INVARIANCE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197270"/>
            <a:ext cx="303895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45" y="2121070"/>
            <a:ext cx="303895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3352800"/>
            <a:ext cx="2768600" cy="208263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>
            <a:off x="2971800" y="2667000"/>
            <a:ext cx="2895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4267200" y="3048000"/>
            <a:ext cx="3048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29" y="4704854"/>
            <a:ext cx="152400" cy="2032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8670"/>
            <a:ext cx="2057400" cy="2921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8" y="2975776"/>
            <a:ext cx="609600" cy="2667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682712"/>
            <a:ext cx="1485900" cy="266700"/>
          </a:xfrm>
          <a:prstGeom prst="rect">
            <a:avLst/>
          </a:prstGeom>
        </p:spPr>
      </p:pic>
      <p:sp>
        <p:nvSpPr>
          <p:cNvPr id="18434" name="Rectangle 18433"/>
          <p:cNvSpPr/>
          <p:nvPr/>
        </p:nvSpPr>
        <p:spPr>
          <a:xfrm>
            <a:off x="304800" y="1219200"/>
            <a:ext cx="13363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3300"/>
                </a:solidFill>
              </a:rPr>
              <a:t>Example:</a:t>
            </a:r>
            <a:endParaRPr lang="en-US" sz="2200" dirty="0"/>
          </a:p>
        </p:txBody>
      </p:sp>
      <p:sp>
        <p:nvSpPr>
          <p:cNvPr id="18436" name="Rectangle 18435"/>
          <p:cNvSpPr/>
          <p:nvPr/>
        </p:nvSpPr>
        <p:spPr>
          <a:xfrm>
            <a:off x="3886200" y="3790890"/>
            <a:ext cx="1084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004C8"/>
                </a:solidFill>
              </a:rPr>
              <a:t>warping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0" y="5562600"/>
            <a:ext cx="906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The two functions have the </a:t>
            </a: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same correspondences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before and after warping -</a:t>
            </a:r>
            <a:r>
              <a:rPr lang="en-US" altLang="zh-CN" sz="2000" dirty="0" smtClean="0">
                <a:ea typeface="宋体" charset="-122"/>
                <a:cs typeface="宋体" charset="-122"/>
                <a:sym typeface="Wingdings"/>
              </a:rPr>
              <a:t> </a:t>
            </a: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  <a:sym typeface="Wingdings"/>
              </a:rPr>
              <a:t>objective function should not change</a:t>
            </a:r>
            <a:r>
              <a:rPr lang="en-US" altLang="zh-CN" sz="2000" dirty="0" smtClean="0">
                <a:ea typeface="宋体" charset="-122"/>
                <a:cs typeface="宋体" charset="-122"/>
                <a:sym typeface="Wingdings"/>
              </a:rPr>
              <a:t>!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  <a:sym typeface="Wingdings"/>
              </a:rPr>
              <a:t>However, the L</a:t>
            </a:r>
            <a:r>
              <a:rPr lang="en-US" altLang="zh-CN" sz="2000" baseline="30000" dirty="0" smtClean="0">
                <a:ea typeface="宋体" charset="-122"/>
                <a:cs typeface="宋体" charset="-122"/>
                <a:sym typeface="Wingdings"/>
              </a:rPr>
              <a:t>2 </a:t>
            </a:r>
            <a:r>
              <a:rPr lang="en-US" altLang="zh-CN" sz="2000" dirty="0" smtClean="0">
                <a:ea typeface="宋体" charset="-122"/>
                <a:cs typeface="宋体" charset="-122"/>
                <a:sym typeface="Wingdings"/>
              </a:rPr>
              <a:t>norm changes. Thus, it is not a good objective function</a:t>
            </a:r>
            <a:endParaRPr lang="en-US" altLang="zh-CN" sz="2000" dirty="0">
              <a:ea typeface="宋体" charset="-122"/>
              <a:cs typeface="宋体" charset="-122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8825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ONE SOLUTION: SRVF REPRESENTATION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1364159"/>
            <a:ext cx="891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Define Square Root Velocity Function </a:t>
            </a: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(SRVF)</a:t>
            </a:r>
          </a:p>
          <a:p>
            <a:pPr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	-- if    is absolutely continuous, then    is square-</a:t>
            </a:r>
            <a:r>
              <a:rPr lang="en-US" sz="2000" dirty="0" err="1" smtClean="0">
                <a:latin typeface="Tahoma" charset="0"/>
              </a:rPr>
              <a:t>integrable</a:t>
            </a:r>
            <a:r>
              <a:rPr lang="en-US" sz="2000" dirty="0" smtClean="0">
                <a:latin typeface="Tahoma" charset="0"/>
              </a:rPr>
              <a:t>.</a:t>
            </a:r>
          </a:p>
          <a:p>
            <a:pPr marL="457200" indent="-457200"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defRPr/>
            </a:pPr>
            <a:endParaRPr lang="en-US" sz="2000" dirty="0" smtClean="0">
              <a:latin typeface="Tahoma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3000"/>
            <a:ext cx="16764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68" y="2147767"/>
            <a:ext cx="16510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743200"/>
            <a:ext cx="1270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67000"/>
            <a:ext cx="1524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921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ONE SOLUTION: SRVF REPRESENTATION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1364159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Define Square Root Velocity Function </a:t>
            </a: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(SRVF)</a:t>
            </a:r>
          </a:p>
          <a:p>
            <a:pPr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	-- if    is absolutely continuous, then    is square-</a:t>
            </a:r>
            <a:r>
              <a:rPr lang="en-US" sz="2000" dirty="0" err="1" smtClean="0">
                <a:latin typeface="Tahoma" charset="0"/>
              </a:rPr>
              <a:t>integrable</a:t>
            </a:r>
            <a:r>
              <a:rPr lang="en-US" sz="2000" dirty="0" smtClean="0">
                <a:latin typeface="Tahoma" charset="0"/>
              </a:rPr>
              <a:t>.</a:t>
            </a:r>
          </a:p>
          <a:p>
            <a:pPr marL="457200" indent="-457200"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If a function    is warped to </a:t>
            </a:r>
          </a:p>
          <a:p>
            <a:pPr>
              <a:defRPr/>
            </a:pPr>
            <a:r>
              <a:rPr lang="en-US" sz="2000" dirty="0">
                <a:latin typeface="Tahoma" charset="0"/>
              </a:rPr>
              <a:t> </a:t>
            </a:r>
            <a:r>
              <a:rPr lang="en-US" sz="2000" dirty="0" smtClean="0">
                <a:latin typeface="Tahoma" charset="0"/>
              </a:rPr>
              <a:t>    then its SRVF changes from q to 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57600"/>
            <a:ext cx="3429000" cy="558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81400"/>
            <a:ext cx="635000" cy="2921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3000"/>
            <a:ext cx="16764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68" y="2147767"/>
            <a:ext cx="16510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81400"/>
            <a:ext cx="1524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743200"/>
            <a:ext cx="1270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67000"/>
            <a:ext cx="1524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921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ONE SOLUTION: SRVF REPRESENTATION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1364159"/>
            <a:ext cx="891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Define Square Root Velocity Function </a:t>
            </a: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(SRVF)</a:t>
            </a:r>
          </a:p>
          <a:p>
            <a:pPr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	-- if    is absolutely continuous, then    is square-</a:t>
            </a:r>
            <a:r>
              <a:rPr lang="en-US" sz="2000" dirty="0" err="1" smtClean="0">
                <a:latin typeface="Tahoma" charset="0"/>
              </a:rPr>
              <a:t>integrable</a:t>
            </a:r>
            <a:r>
              <a:rPr lang="en-US" sz="2000" dirty="0" smtClean="0">
                <a:latin typeface="Tahoma" charset="0"/>
              </a:rPr>
              <a:t>.</a:t>
            </a:r>
          </a:p>
          <a:p>
            <a:pPr marL="457200" indent="-457200"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If a function    is warped to </a:t>
            </a:r>
          </a:p>
          <a:p>
            <a:pPr>
              <a:defRPr/>
            </a:pPr>
            <a:r>
              <a:rPr lang="en-US" sz="2000" dirty="0">
                <a:latin typeface="Tahoma" charset="0"/>
              </a:rPr>
              <a:t> </a:t>
            </a:r>
            <a:r>
              <a:rPr lang="en-US" sz="2000" dirty="0" smtClean="0">
                <a:latin typeface="Tahoma" charset="0"/>
              </a:rPr>
              <a:t>    then its SRVF changes from q to 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One can go back from SRVF to f up to an additive constant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The space of all SRVFs is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57600"/>
            <a:ext cx="3429000" cy="558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81400"/>
            <a:ext cx="6350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29200"/>
            <a:ext cx="2895600" cy="762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943600"/>
            <a:ext cx="1511300" cy="3556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3000"/>
            <a:ext cx="16764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68" y="2147767"/>
            <a:ext cx="16510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81400"/>
            <a:ext cx="1524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743200"/>
            <a:ext cx="1270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67000"/>
            <a:ext cx="1524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921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CONNECTION WITH FISHER-RAO METRIC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76400"/>
            <a:ext cx="2650328" cy="298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676400"/>
            <a:ext cx="2650328" cy="2984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800"/>
            <a:ext cx="177800" cy="279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1676400" y="2667000"/>
            <a:ext cx="152400" cy="152400"/>
          </a:xfrm>
          <a:prstGeom prst="ellips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752600" y="2057400"/>
            <a:ext cx="7620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752600" y="2743200"/>
            <a:ext cx="1120682" cy="403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3962400" cy="74930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 bwMode="auto">
          <a:xfrm>
            <a:off x="3505200" y="2590800"/>
            <a:ext cx="17526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96" y="2027681"/>
            <a:ext cx="228600" cy="1778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9" y="3052551"/>
            <a:ext cx="228600" cy="1778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 bwMode="auto">
          <a:xfrm>
            <a:off x="6477000" y="2743200"/>
            <a:ext cx="152400" cy="152400"/>
          </a:xfrm>
          <a:prstGeom prst="ellipse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553200" y="2133600"/>
            <a:ext cx="7620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553200" y="2819400"/>
            <a:ext cx="1120682" cy="403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124200"/>
            <a:ext cx="292100" cy="1778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133600"/>
            <a:ext cx="292100" cy="1778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82" y="2957082"/>
            <a:ext cx="127000" cy="1905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73" y="4713054"/>
            <a:ext cx="3314700" cy="7112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90600"/>
            <a:ext cx="2921000" cy="508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1000" y="54102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58C"/>
                </a:solidFill>
              </a:rPr>
              <a:t>Under SRVF, </a:t>
            </a:r>
            <a:r>
              <a:rPr lang="en-US" sz="2000" dirty="0">
                <a:solidFill>
                  <a:srgbClr val="C92403"/>
                </a:solidFill>
              </a:rPr>
              <a:t>F-R metric becomes L</a:t>
            </a:r>
            <a:r>
              <a:rPr lang="en-US" sz="2000" baseline="30000" dirty="0">
                <a:solidFill>
                  <a:srgbClr val="C92403"/>
                </a:solidFill>
              </a:rPr>
              <a:t>2 </a:t>
            </a:r>
            <a:r>
              <a:rPr lang="en-US" sz="2000" dirty="0">
                <a:solidFill>
                  <a:srgbClr val="C92403"/>
                </a:solidFill>
              </a:rPr>
              <a:t>metric</a:t>
            </a:r>
            <a:r>
              <a:rPr lang="en-US" sz="2000" dirty="0" smtClean="0">
                <a:solidFill>
                  <a:srgbClr val="C92403"/>
                </a:solidFill>
              </a:rPr>
              <a:t>.</a:t>
            </a:r>
          </a:p>
          <a:p>
            <a:endParaRPr lang="en-US" sz="2000" dirty="0">
              <a:solidFill>
                <a:srgbClr val="C92403"/>
              </a:solidFill>
            </a:endParaRPr>
          </a:p>
          <a:p>
            <a:r>
              <a:rPr lang="en-US" sz="2000" dirty="0" smtClean="0"/>
              <a:t>Fisher-</a:t>
            </a:r>
            <a:r>
              <a:rPr lang="en-US" sz="2000" dirty="0" err="1" smtClean="0"/>
              <a:t>Rao</a:t>
            </a:r>
            <a:r>
              <a:rPr lang="en-US" sz="2000" dirty="0" smtClean="0"/>
              <a:t> distance on left is same as the L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norm on the right!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819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364159"/>
            <a:ext cx="8915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Why Square Root Velocity Function </a:t>
            </a:r>
            <a:r>
              <a:rPr lang="en-US" sz="2000" dirty="0" smtClean="0">
                <a:solidFill>
                  <a:srgbClr val="C92403"/>
                </a:solidFill>
                <a:latin typeface="Tahoma" charset="0"/>
              </a:rPr>
              <a:t>(SRVF)?</a:t>
            </a:r>
          </a:p>
          <a:p>
            <a:pPr>
              <a:defRPr/>
            </a:pPr>
            <a:endParaRPr lang="en-US" sz="2000" dirty="0">
              <a:solidFill>
                <a:srgbClr val="C92403"/>
              </a:solidFill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u="sng" dirty="0" smtClean="0">
                <a:solidFill>
                  <a:srgbClr val="CB0F01"/>
                </a:solidFill>
                <a:latin typeface="Tahoma" charset="0"/>
              </a:rPr>
              <a:t>Invariance:</a:t>
            </a:r>
            <a:r>
              <a:rPr lang="en-US" sz="2000" dirty="0" smtClean="0">
                <a:latin typeface="Tahoma" charset="0"/>
              </a:rPr>
              <a:t> for any q</a:t>
            </a:r>
            <a:r>
              <a:rPr lang="en-US" sz="2000" baseline="-25000" dirty="0" smtClean="0">
                <a:latin typeface="Tahoma" charset="0"/>
              </a:rPr>
              <a:t>1</a:t>
            </a:r>
            <a:r>
              <a:rPr lang="en-US" sz="2000" dirty="0" smtClean="0">
                <a:latin typeface="Tahoma" charset="0"/>
              </a:rPr>
              <a:t>, q</a:t>
            </a:r>
            <a:r>
              <a:rPr lang="en-US" sz="2000" baseline="-25000" dirty="0" smtClean="0">
                <a:latin typeface="Tahoma" charset="0"/>
              </a:rPr>
              <a:t>2</a:t>
            </a:r>
            <a:r>
              <a:rPr lang="en-US" sz="2000" dirty="0" smtClean="0">
                <a:latin typeface="Tahoma" charset="0"/>
              </a:rPr>
              <a:t>, and 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914400" lvl="1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In particular,                         and hence pinching is not possible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914400" lvl="1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Resulting registration problem: Given f</a:t>
            </a:r>
            <a:r>
              <a:rPr lang="en-US" sz="2000" baseline="-25000" dirty="0" smtClean="0">
                <a:latin typeface="Tahoma" charset="0"/>
              </a:rPr>
              <a:t>1</a:t>
            </a:r>
            <a:r>
              <a:rPr lang="en-US" sz="2000" dirty="0" smtClean="0">
                <a:latin typeface="Tahoma" charset="0"/>
              </a:rPr>
              <a:t> and f</a:t>
            </a:r>
            <a:r>
              <a:rPr lang="en-US" sz="2000" baseline="-25000" dirty="0" smtClean="0">
                <a:latin typeface="Tahoma" charset="0"/>
              </a:rPr>
              <a:t>2</a:t>
            </a:r>
            <a:r>
              <a:rPr lang="en-US" sz="2000" dirty="0" smtClean="0">
                <a:latin typeface="Tahoma" charset="0"/>
              </a:rPr>
              <a:t>, find their SRVFs</a:t>
            </a: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914400" lvl="1" indent="-457200">
              <a:buFont typeface="Wingdings" charset="2"/>
              <a:buChar char="§"/>
              <a:defRPr/>
            </a:pPr>
            <a:r>
              <a:rPr lang="en-US" sz="2000" dirty="0">
                <a:latin typeface="Tahoma" charset="0"/>
              </a:rPr>
              <a:t>I</a:t>
            </a:r>
            <a:r>
              <a:rPr lang="en-US" sz="2000" dirty="0" smtClean="0">
                <a:latin typeface="Tahoma" charset="0"/>
              </a:rPr>
              <a:t>nverse </a:t>
            </a:r>
            <a:r>
              <a:rPr lang="en-US" sz="2000" dirty="0" smtClean="0">
                <a:latin typeface="Tahoma" charset="0"/>
              </a:rPr>
              <a:t>consistency:</a:t>
            </a:r>
            <a:r>
              <a:rPr lang="en-US" sz="2000" dirty="0" smtClean="0">
                <a:latin typeface="Tahoma" charset="0"/>
              </a:rPr>
              <a:t>	if				</a:t>
            </a:r>
            <a:r>
              <a:rPr lang="en-US" sz="2000" dirty="0" smtClean="0">
                <a:latin typeface="Tahoma" charset="0"/>
              </a:rPr>
              <a:t>then</a:t>
            </a:r>
          </a:p>
          <a:p>
            <a:pPr marL="914400" lvl="1" indent="-457200">
              <a:buFont typeface="Wingdings" charset="2"/>
              <a:buChar char="§"/>
              <a:defRPr/>
            </a:pPr>
            <a:endParaRPr lang="en-US" sz="2000" dirty="0">
              <a:latin typeface="Tahoma" charset="0"/>
            </a:endParaRPr>
          </a:p>
          <a:p>
            <a:pPr marL="914400" lvl="1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  <a:p>
            <a:pPr marL="914400" lvl="1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Scale Invariance: </a:t>
            </a:r>
            <a:r>
              <a:rPr lang="en-US" sz="2000" dirty="0" smtClean="0">
                <a:latin typeface="Tahoma" charset="0"/>
              </a:rPr>
              <a:t> </a:t>
            </a:r>
            <a:r>
              <a:rPr lang="en-US" sz="2000" dirty="0" smtClean="0">
                <a:latin typeface="Tahoma" charset="0"/>
              </a:rPr>
              <a:t>Registration is independent of scaling of functions</a:t>
            </a:r>
            <a:endParaRPr lang="en-US" sz="2000" dirty="0" smtClean="0">
              <a:latin typeface="Tahoma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3962400" y="4495800"/>
            <a:ext cx="2286000" cy="6858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SRVF REPRESENTATION SPACE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2" y="1150004"/>
            <a:ext cx="16764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49400"/>
            <a:ext cx="2921000" cy="508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35433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8400"/>
            <a:ext cx="152400" cy="203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13100"/>
            <a:ext cx="1625600" cy="2921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648200"/>
            <a:ext cx="1968500" cy="431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715000"/>
            <a:ext cx="3213100" cy="469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34000"/>
            <a:ext cx="3124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5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905000"/>
            <a:ext cx="3149600" cy="533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1000" y="9906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latin typeface="Tahoma" charset="0"/>
              </a:rPr>
              <a:t>Using the distance function, we can compute the </a:t>
            </a:r>
            <a:r>
              <a:rPr lang="en-US" sz="2000" dirty="0" err="1" smtClean="0">
                <a:solidFill>
                  <a:srgbClr val="FF6600"/>
                </a:solidFill>
                <a:latin typeface="Tahoma" charset="0"/>
              </a:rPr>
              <a:t>Karcher</a:t>
            </a:r>
            <a:r>
              <a:rPr lang="en-US" sz="2000" dirty="0" smtClean="0">
                <a:solidFill>
                  <a:srgbClr val="FF6600"/>
                </a:solidFill>
                <a:latin typeface="Tahoma" charset="0"/>
              </a:rPr>
              <a:t> mean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solidFill>
                <a:srgbClr val="FF6600"/>
              </a:solidFill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solidFill>
                <a:srgbClr val="FF6600"/>
              </a:solidFill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>
              <a:solidFill>
                <a:srgbClr val="FF6600"/>
              </a:solidFill>
              <a:latin typeface="Tahoma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6600"/>
                </a:solidFill>
                <a:latin typeface="Tahoma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Tahoma" charset="0"/>
              </a:rPr>
              <a:t>without a metric, we cannot define the mean</a:t>
            </a:r>
          </a:p>
          <a:p>
            <a:pPr marL="457200" indent="-457200">
              <a:defRPr/>
            </a:pPr>
            <a:endParaRPr lang="en-US" sz="2000" dirty="0" smtClean="0">
              <a:latin typeface="Tahoma" charset="0"/>
            </a:endParaRP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FF6600"/>
                </a:solidFill>
                <a:latin typeface="Tahoma" charset="0"/>
              </a:rPr>
              <a:t>Algorithm</a:t>
            </a:r>
            <a:r>
              <a:rPr lang="en-US" sz="2000" dirty="0" smtClean="0">
                <a:latin typeface="Tahoma" charset="0"/>
              </a:rPr>
              <a:t> for Computing </a:t>
            </a:r>
            <a:r>
              <a:rPr lang="en-US" sz="2000" dirty="0" err="1" smtClean="0">
                <a:latin typeface="Tahoma" charset="0"/>
              </a:rPr>
              <a:t>Karcher</a:t>
            </a:r>
            <a:r>
              <a:rPr lang="en-US" sz="2000" dirty="0" smtClean="0">
                <a:latin typeface="Tahoma" charset="0"/>
              </a:rPr>
              <a:t> Mean</a:t>
            </a:r>
          </a:p>
          <a:p>
            <a:pPr marL="457200" indent="-457200">
              <a:buFont typeface="Wingdings" charset="2"/>
              <a:buChar char="§"/>
              <a:defRPr/>
            </a:pPr>
            <a:endParaRPr lang="en-US" sz="2000" dirty="0" smtClean="0">
              <a:latin typeface="Tahoma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MULTIPLE REGISTRATION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695242"/>
            <a:ext cx="4114800" cy="28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3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NATURE OF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15393" y="1143000"/>
            <a:ext cx="9067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Variables of interest are </a:t>
            </a:r>
            <a:r>
              <a:rPr lang="en-US" altLang="zh-CN" sz="2000" u="sng" dirty="0" smtClean="0">
                <a:solidFill>
                  <a:srgbClr val="FF6600"/>
                </a:solidFill>
                <a:ea typeface="宋体" charset="-122"/>
                <a:cs typeface="宋体" charset="-122"/>
              </a:rPr>
              <a:t>seldom Euclidean vectors</a:t>
            </a:r>
            <a:endParaRPr lang="en-US" altLang="zh-CN" sz="2000" u="sng" dirty="0">
              <a:solidFill>
                <a:srgbClr val="FF6600"/>
              </a:solidFill>
              <a:ea typeface="宋体" charset="-122"/>
              <a:cs typeface="宋体" charset="-122"/>
            </a:endParaRPr>
          </a:p>
          <a:p>
            <a:pPr lvl="1"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They are: 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1. </a:t>
            </a:r>
            <a:r>
              <a:rPr lang="en-US" altLang="zh-CN" sz="2000" dirty="0" smtClean="0">
                <a:solidFill>
                  <a:srgbClr val="FF6600"/>
                </a:solidFill>
                <a:ea typeface="宋体" charset="-122"/>
                <a:cs typeface="宋体" charset="-122"/>
              </a:rPr>
              <a:t>High-Dimensional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Functional data is infinite-dimensional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2. </a:t>
            </a:r>
            <a:r>
              <a:rPr lang="en-US" altLang="zh-CN" sz="2000" dirty="0" smtClean="0">
                <a:solidFill>
                  <a:srgbClr val="FF6600"/>
                </a:solidFill>
                <a:ea typeface="宋体" charset="-122"/>
                <a:cs typeface="宋体" charset="-122"/>
              </a:rPr>
              <a:t>Nonlinear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Elements of nonlinear manifolds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3. </a:t>
            </a: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Invariant: Representations needs to be invariant to certain 				transformations: rigid motion, scale, re-parameterization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C92403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	       Need to use quotient spaces of manifolds (even worse).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4. </a:t>
            </a:r>
            <a:r>
              <a:rPr lang="en-US" altLang="zh-CN" sz="2000" dirty="0" smtClean="0">
                <a:solidFill>
                  <a:srgbClr val="FF6600"/>
                </a:solidFill>
                <a:ea typeface="宋体" charset="-122"/>
                <a:cs typeface="宋体" charset="-122"/>
              </a:rPr>
              <a:t>Lack analytical tools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Computational solutions dominate!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30" y="5072896"/>
            <a:ext cx="8991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dirty="0">
                <a:solidFill>
                  <a:srgbClr val="0000FF"/>
                </a:solidFill>
                <a:ea typeface="宋体" charset="-122"/>
                <a:cs typeface="宋体" charset="-122"/>
              </a:rPr>
              <a:t>Example:</a:t>
            </a:r>
            <a:r>
              <a:rPr lang="en-US" altLang="zh-CN" sz="2000" dirty="0">
                <a:ea typeface="宋体" charset="-122"/>
                <a:cs typeface="宋体" charset="-122"/>
              </a:rPr>
              <a:t> Shape-based model for prediction of </a:t>
            </a:r>
            <a:r>
              <a:rPr lang="en-US" altLang="zh-CN" sz="2000" dirty="0" err="1">
                <a:ea typeface="宋体" charset="-122"/>
                <a:cs typeface="宋体" charset="-122"/>
              </a:rPr>
              <a:t>Alzheimers</a:t>
            </a:r>
            <a:r>
              <a:rPr lang="en-US" altLang="zh-CN" sz="2000" dirty="0">
                <a:ea typeface="宋体" charset="-122"/>
                <a:cs typeface="宋体" charset="-122"/>
              </a:rPr>
              <a:t> disease</a:t>
            </a:r>
          </a:p>
          <a:p>
            <a:pPr lvl="1">
              <a:spcBef>
                <a:spcPct val="50000"/>
              </a:spcBef>
            </a:pPr>
            <a:r>
              <a:rPr lang="en-US" altLang="zh-CN" sz="2000" dirty="0">
                <a:ea typeface="宋体" charset="-122"/>
                <a:cs typeface="宋体" charset="-122"/>
              </a:rPr>
              <a:t>	Use a model of the type:</a:t>
            </a:r>
          </a:p>
          <a:p>
            <a:pPr lvl="1">
              <a:spcBef>
                <a:spcPct val="50000"/>
              </a:spcBef>
            </a:pPr>
            <a:endParaRPr lang="en-US" altLang="zh-CN" sz="2000" dirty="0">
              <a:ea typeface="宋体" charset="-122"/>
              <a:cs typeface="宋体" charset="-122"/>
            </a:endParaRPr>
          </a:p>
          <a:p>
            <a:pPr lvl="1">
              <a:spcBef>
                <a:spcPct val="5000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	Shape </a:t>
            </a:r>
            <a:r>
              <a:rPr lang="en-US" altLang="zh-CN" sz="2000" dirty="0">
                <a:ea typeface="宋体" charset="-122"/>
                <a:cs typeface="宋体" charset="-122"/>
              </a:rPr>
              <a:t>is often a whole equivalence class.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943600"/>
            <a:ext cx="2044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EXAMPLE: SIMULATED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1447800"/>
            <a:ext cx="5028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Ensemble Alignment Using </a:t>
            </a:r>
            <a:r>
              <a:rPr lang="en-US" sz="2000" dirty="0" err="1" smtClean="0">
                <a:latin typeface="Tahoma" charset="0"/>
              </a:rPr>
              <a:t>Karcher</a:t>
            </a:r>
            <a:r>
              <a:rPr lang="en-US" sz="2000" dirty="0" smtClean="0">
                <a:latin typeface="Tahoma" charset="0"/>
              </a:rPr>
              <a:t> Means: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962400"/>
            <a:ext cx="571500" cy="3175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962400"/>
            <a:ext cx="508000" cy="36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209800"/>
            <a:ext cx="2438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2209800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2209800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4419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EXAMPLE: SIMULATED CHROMATOGRAMS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189" t="47963" r="12048" b="2778"/>
          <a:stretch/>
        </p:blipFill>
        <p:spPr>
          <a:xfrm>
            <a:off x="984298" y="1219200"/>
            <a:ext cx="2316938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710" t="47593" r="12048" b="2962"/>
          <a:stretch/>
        </p:blipFill>
        <p:spPr>
          <a:xfrm>
            <a:off x="3422698" y="1219200"/>
            <a:ext cx="232196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660" t="47777" r="19716" b="2963"/>
          <a:stretch/>
        </p:blipFill>
        <p:spPr>
          <a:xfrm>
            <a:off x="5784898" y="1219200"/>
            <a:ext cx="191130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7190" t="47591" r="11568" b="3334"/>
          <a:stretch/>
        </p:blipFill>
        <p:spPr>
          <a:xfrm>
            <a:off x="990600" y="3124200"/>
            <a:ext cx="2339484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7429" t="47407" r="12048" b="3148"/>
          <a:stretch/>
        </p:blipFill>
        <p:spPr>
          <a:xfrm>
            <a:off x="3505200" y="3124200"/>
            <a:ext cx="2301411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3661" t="47222" r="18758" b="2777"/>
          <a:stretch/>
        </p:blipFill>
        <p:spPr>
          <a:xfrm>
            <a:off x="5791200" y="3124200"/>
            <a:ext cx="191008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7189" t="47778" r="12048" b="2592"/>
          <a:stretch/>
        </p:blipFill>
        <p:spPr>
          <a:xfrm>
            <a:off x="990600" y="5029200"/>
            <a:ext cx="2299648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6710" t="47407" r="11808" b="3148"/>
          <a:stretch/>
        </p:blipFill>
        <p:spPr>
          <a:xfrm>
            <a:off x="3505200" y="5029200"/>
            <a:ext cx="2328809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13420" t="46667" r="19237" b="3148"/>
          <a:stretch/>
        </p:blipFill>
        <p:spPr>
          <a:xfrm>
            <a:off x="5791200" y="5029200"/>
            <a:ext cx="189628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28600" y="1447800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Ensemble Alignment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9800" y="5943600"/>
            <a:ext cx="536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Cross sectional mean and standard deviations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EXAMPLE: RESPIRATION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981200"/>
            <a:ext cx="24384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905000"/>
            <a:ext cx="24384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1905000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38862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28600" y="1447800"/>
            <a:ext cx="660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Ensemble Alignment Using </a:t>
            </a:r>
            <a:r>
              <a:rPr lang="en-US" sz="2000" dirty="0" err="1" smtClean="0">
                <a:latin typeface="Tahoma" charset="0"/>
              </a:rPr>
              <a:t>Karcher</a:t>
            </a:r>
            <a:r>
              <a:rPr lang="en-US" sz="2000" dirty="0" smtClean="0">
                <a:latin typeface="Tahoma" charset="0"/>
              </a:rPr>
              <a:t> Means:  Female Data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EXAMPLE: BERKELEY GROWTH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38600"/>
            <a:ext cx="2432594" cy="1828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7400" y="6153090"/>
            <a:ext cx="536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Cross sectional mean and standard deviations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057400"/>
            <a:ext cx="2438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057400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81200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4114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>
            <a:off x="152400" y="2286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COMPARISONS WITH OTHER METHODS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65" y="175260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1557873" y="1752600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AUTC 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267200" y="1752600"/>
            <a:ext cx="66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MSE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8229600" y="1752600"/>
            <a:ext cx="57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F-R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2400" y="16002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775465" y="990600"/>
            <a:ext cx="2449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Simulated Datasets: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9144000" cy="1003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402" y="3429000"/>
            <a:ext cx="9144000" cy="10240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2000"/>
            <a:ext cx="9144000" cy="10240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295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90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38862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257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629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924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2895600" y="1752600"/>
            <a:ext cx="77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PACE 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7086600" y="1752600"/>
            <a:ext cx="73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MBM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5562600" y="175260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SMR</a:t>
            </a:r>
            <a:endParaRPr lang="en-US" sz="2000" dirty="0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28600" y="5715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524000" y="5943600"/>
            <a:ext cx="100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Mueller 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2743200" y="5943600"/>
            <a:ext cx="100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Mueller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038600" y="5943600"/>
            <a:ext cx="10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Ramsay</a:t>
            </a:r>
          </a:p>
          <a:p>
            <a:r>
              <a:rPr lang="en-US" sz="2000" dirty="0" err="1" smtClean="0"/>
              <a:t>Kneip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86400" y="5943600"/>
            <a:ext cx="971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Gervini</a:t>
            </a:r>
            <a:endParaRPr lang="en-US" sz="2000" dirty="0" smtClean="0"/>
          </a:p>
          <a:p>
            <a:r>
              <a:rPr lang="en-US" sz="2000" dirty="0" smtClean="0"/>
              <a:t>Gasser 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6781800" y="5943600"/>
            <a:ext cx="890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James 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8153400" y="5943600"/>
            <a:ext cx="716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394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7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SHAPE ANALYSIS OF CURVES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32778" name="Picture 9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4724400"/>
            <a:ext cx="563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Elastic (Riemannian) Metric: for a, b &gt; 0 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4745465" y="1560281"/>
            <a:ext cx="3239481" cy="1022378"/>
          </a:xfrm>
          <a:custGeom>
            <a:avLst/>
            <a:gdLst>
              <a:gd name="connsiteX0" fmla="*/ 0 w 3239481"/>
              <a:gd name="connsiteY0" fmla="*/ 918347 h 1022378"/>
              <a:gd name="connsiteX1" fmla="*/ 387446 w 3239481"/>
              <a:gd name="connsiteY1" fmla="*/ 1015203 h 1022378"/>
              <a:gd name="connsiteX2" fmla="*/ 774893 w 3239481"/>
              <a:gd name="connsiteY2" fmla="*/ 961394 h 1022378"/>
              <a:gd name="connsiteX3" fmla="*/ 990141 w 3239481"/>
              <a:gd name="connsiteY3" fmla="*/ 746157 h 1022378"/>
              <a:gd name="connsiteX4" fmla="*/ 1140814 w 3239481"/>
              <a:gd name="connsiteY4" fmla="*/ 412539 h 1022378"/>
              <a:gd name="connsiteX5" fmla="*/ 1818845 w 3239481"/>
              <a:gd name="connsiteY5" fmla="*/ 46635 h 1022378"/>
              <a:gd name="connsiteX6" fmla="*/ 2539925 w 3239481"/>
              <a:gd name="connsiteY6" fmla="*/ 132730 h 1022378"/>
              <a:gd name="connsiteX7" fmla="*/ 3239481 w 3239481"/>
              <a:gd name="connsiteY7" fmla="*/ 68159 h 102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9481" h="1022378">
                <a:moveTo>
                  <a:pt x="0" y="918347"/>
                </a:moveTo>
                <a:cubicBezTo>
                  <a:pt x="129148" y="963188"/>
                  <a:pt x="258297" y="1008029"/>
                  <a:pt x="387446" y="1015203"/>
                </a:cubicBezTo>
                <a:cubicBezTo>
                  <a:pt x="516595" y="1022378"/>
                  <a:pt x="674444" y="1006235"/>
                  <a:pt x="774893" y="961394"/>
                </a:cubicBezTo>
                <a:cubicBezTo>
                  <a:pt x="875342" y="916553"/>
                  <a:pt x="929154" y="837633"/>
                  <a:pt x="990141" y="746157"/>
                </a:cubicBezTo>
                <a:cubicBezTo>
                  <a:pt x="1051128" y="654681"/>
                  <a:pt x="1002697" y="529126"/>
                  <a:pt x="1140814" y="412539"/>
                </a:cubicBezTo>
                <a:cubicBezTo>
                  <a:pt x="1278931" y="295952"/>
                  <a:pt x="1585660" y="93270"/>
                  <a:pt x="1818845" y="46635"/>
                </a:cubicBezTo>
                <a:cubicBezTo>
                  <a:pt x="2052030" y="0"/>
                  <a:pt x="2303152" y="129143"/>
                  <a:pt x="2539925" y="132730"/>
                </a:cubicBezTo>
                <a:cubicBezTo>
                  <a:pt x="2776698" y="136317"/>
                  <a:pt x="3008089" y="102238"/>
                  <a:pt x="3239481" y="6815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662931" y="1612900"/>
            <a:ext cx="3185669" cy="1056457"/>
          </a:xfrm>
          <a:custGeom>
            <a:avLst/>
            <a:gdLst>
              <a:gd name="connsiteX0" fmla="*/ 0 w 3185669"/>
              <a:gd name="connsiteY0" fmla="*/ 918346 h 1056457"/>
              <a:gd name="connsiteX1" fmla="*/ 656506 w 3185669"/>
              <a:gd name="connsiteY1" fmla="*/ 1047489 h 1056457"/>
              <a:gd name="connsiteX2" fmla="*/ 1119289 w 3185669"/>
              <a:gd name="connsiteY2" fmla="*/ 864537 h 1056457"/>
              <a:gd name="connsiteX3" fmla="*/ 1291487 w 3185669"/>
              <a:gd name="connsiteY3" fmla="*/ 315682 h 1056457"/>
              <a:gd name="connsiteX4" fmla="*/ 1614359 w 3185669"/>
              <a:gd name="connsiteY4" fmla="*/ 68159 h 1056457"/>
              <a:gd name="connsiteX5" fmla="*/ 2217053 w 3185669"/>
              <a:gd name="connsiteY5" fmla="*/ 25111 h 1056457"/>
              <a:gd name="connsiteX6" fmla="*/ 2539925 w 3185669"/>
              <a:gd name="connsiteY6" fmla="*/ 25111 h 1056457"/>
              <a:gd name="connsiteX7" fmla="*/ 3185669 w 3185669"/>
              <a:gd name="connsiteY7" fmla="*/ 175777 h 105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5669" h="1056457">
                <a:moveTo>
                  <a:pt x="0" y="918346"/>
                </a:moveTo>
                <a:cubicBezTo>
                  <a:pt x="234979" y="987401"/>
                  <a:pt x="469958" y="1056457"/>
                  <a:pt x="656506" y="1047489"/>
                </a:cubicBezTo>
                <a:cubicBezTo>
                  <a:pt x="843054" y="1038521"/>
                  <a:pt x="1013459" y="986505"/>
                  <a:pt x="1119289" y="864537"/>
                </a:cubicBezTo>
                <a:cubicBezTo>
                  <a:pt x="1225119" y="742569"/>
                  <a:pt x="1208975" y="448412"/>
                  <a:pt x="1291487" y="315682"/>
                </a:cubicBezTo>
                <a:cubicBezTo>
                  <a:pt x="1373999" y="182952"/>
                  <a:pt x="1460098" y="116588"/>
                  <a:pt x="1614359" y="68159"/>
                </a:cubicBezTo>
                <a:cubicBezTo>
                  <a:pt x="1768620" y="19731"/>
                  <a:pt x="2062792" y="32286"/>
                  <a:pt x="2217053" y="25111"/>
                </a:cubicBezTo>
                <a:cubicBezTo>
                  <a:pt x="2371314" y="17936"/>
                  <a:pt x="2378489" y="0"/>
                  <a:pt x="2539925" y="25111"/>
                </a:cubicBezTo>
                <a:cubicBezTo>
                  <a:pt x="2701361" y="50222"/>
                  <a:pt x="3185669" y="175777"/>
                  <a:pt x="3185669" y="175777"/>
                </a:cubicBezTo>
              </a:path>
            </a:pathLst>
          </a:cu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00" y="1384300"/>
            <a:ext cx="495300" cy="3175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1993900"/>
            <a:ext cx="1549400" cy="317500"/>
          </a:xfrm>
          <a:prstGeom prst="rect">
            <a:avLst/>
          </a:prstGeom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76200" y="6019800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This metric is </a:t>
            </a:r>
            <a:r>
              <a:rPr lang="en-US" altLang="zh-CN" sz="2000" dirty="0" smtClean="0">
                <a:solidFill>
                  <a:srgbClr val="FF0000"/>
                </a:solidFill>
                <a:ea typeface="宋体" pitchFamily="-65" charset="-122"/>
                <a:cs typeface="宋体" pitchFamily="-65" charset="-122"/>
              </a:rPr>
              <a:t>invariant to re-parameterizations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of curves but is </a:t>
            </a:r>
            <a:r>
              <a:rPr lang="en-US" altLang="zh-CN" sz="2000" dirty="0" smtClean="0">
                <a:solidFill>
                  <a:srgbClr val="FF0000"/>
                </a:solidFill>
                <a:ea typeface="宋体" pitchFamily="-65" charset="-122"/>
                <a:cs typeface="宋体" pitchFamily="-65" charset="-122"/>
              </a:rPr>
              <a:t>difficult to use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in practice.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908300"/>
            <a:ext cx="4000500" cy="368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2724"/>
            <a:ext cx="9144000" cy="654676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6200" y="1352490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To measure the size of perturbations we need a metric: 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71" y="2324146"/>
            <a:ext cx="18796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00" y="2743200"/>
            <a:ext cx="1968500" cy="3683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9" y="3124200"/>
            <a:ext cx="3018837" cy="8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3400" y="208002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IMPORTANCE OF ELASTIC ANALYSIS</a:t>
            </a:r>
          </a:p>
        </p:txBody>
      </p:sp>
      <p:pic>
        <p:nvPicPr>
          <p:cNvPr id="4096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15525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71600"/>
            <a:ext cx="14478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438400"/>
            <a:ext cx="141446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2513" y="1335087"/>
            <a:ext cx="1233487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1295400"/>
            <a:ext cx="9509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3792538"/>
            <a:ext cx="53340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4545013"/>
            <a:ext cx="5334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71" name="Straight Connector 9"/>
          <p:cNvCxnSpPr>
            <a:cxnSpLocks noChangeShapeType="1"/>
          </p:cNvCxnSpPr>
          <p:nvPr/>
        </p:nvCxnSpPr>
        <p:spPr bwMode="auto">
          <a:xfrm>
            <a:off x="152400" y="3667125"/>
            <a:ext cx="8458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972" name="Straight Connector 9"/>
          <p:cNvCxnSpPr>
            <a:cxnSpLocks noChangeShapeType="1"/>
          </p:cNvCxnSpPr>
          <p:nvPr/>
        </p:nvCxnSpPr>
        <p:spPr bwMode="auto">
          <a:xfrm>
            <a:off x="304800" y="5114925"/>
            <a:ext cx="8458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5" name="Rectangle 14"/>
          <p:cNvSpPr/>
          <p:nvPr/>
        </p:nvSpPr>
        <p:spPr>
          <a:xfrm>
            <a:off x="1371600" y="6396335"/>
            <a:ext cx="6477000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accent3"/>
                </a:solidFill>
              </a:rPr>
              <a:t>It helps to register the points along the curves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914400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800" y="914400"/>
            <a:ext cx="13716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86400" y="46593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10200" y="3962400"/>
            <a:ext cx="13716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58023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52600" y="5257800"/>
            <a:ext cx="13716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7541433" y="1907366"/>
            <a:ext cx="1543050" cy="1538317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6200000">
            <a:off x="6393545" y="2405745"/>
            <a:ext cx="1562986" cy="58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 bwMode="auto">
          <a:xfrm rot="5400000">
            <a:off x="4991100" y="2247900"/>
            <a:ext cx="28194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8001000" y="14589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4157" y="5196368"/>
            <a:ext cx="3702444" cy="5948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5715000"/>
            <a:ext cx="425843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3657600" y="1219200"/>
            <a:ext cx="5181600" cy="4724400"/>
          </a:xfrm>
          <a:prstGeom prst="rect">
            <a:avLst/>
          </a:prstGeom>
          <a:ln w="222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STATISTICAL SUMMARIES OF SHAPES</a:t>
            </a:r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3995738" y="1524000"/>
            <a:ext cx="4843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sz="2000" dirty="0" err="1">
                <a:ea typeface="宋体" pitchFamily="-65" charset="-122"/>
                <a:cs typeface="宋体" pitchFamily="-65" charset="-122"/>
              </a:rPr>
              <a:t>Karcher</a:t>
            </a: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 Mean: Minimized sum of squares </a:t>
            </a:r>
          </a:p>
          <a:p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                    of geodesics distances</a:t>
            </a:r>
          </a:p>
        </p:txBody>
      </p:sp>
      <p:pic>
        <p:nvPicPr>
          <p:cNvPr id="53253" name="Picture 7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4575" y="2159000"/>
            <a:ext cx="14954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" y="3444875"/>
            <a:ext cx="550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" y="1143000"/>
            <a:ext cx="552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1463675"/>
            <a:ext cx="5445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0" y="3352800"/>
            <a:ext cx="5095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6050" y="3978275"/>
            <a:ext cx="514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60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990600" y="1752600"/>
            <a:ext cx="533400" cy="381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3261" name="Straight Arrow Connector 18"/>
          <p:cNvCxnSpPr>
            <a:cxnSpLocks noChangeShapeType="1"/>
          </p:cNvCxnSpPr>
          <p:nvPr/>
        </p:nvCxnSpPr>
        <p:spPr bwMode="auto">
          <a:xfrm rot="10800000" flipV="1">
            <a:off x="334963" y="3124200"/>
            <a:ext cx="655637" cy="381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326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2438400" y="1752600"/>
            <a:ext cx="609600" cy="6096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3263" name="Straight Arrow Connector 23"/>
          <p:cNvCxnSpPr>
            <a:cxnSpLocks noChangeShapeType="1"/>
          </p:cNvCxnSpPr>
          <p:nvPr/>
        </p:nvCxnSpPr>
        <p:spPr bwMode="auto">
          <a:xfrm>
            <a:off x="2514600" y="3260725"/>
            <a:ext cx="639763" cy="381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3264" name="Straight Arrow Connector 25"/>
          <p:cNvCxnSpPr>
            <a:cxnSpLocks noChangeShapeType="1"/>
          </p:cNvCxnSpPr>
          <p:nvPr/>
        </p:nvCxnSpPr>
        <p:spPr bwMode="auto">
          <a:xfrm rot="5400000">
            <a:off x="1323975" y="3473450"/>
            <a:ext cx="854075" cy="155575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53265" name="Picture 38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62500" y="2362200"/>
            <a:ext cx="35433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6" name="Picture 11" descr="ShowRunnerTraining.jpg"/>
          <p:cNvPicPr>
            <a:picLocks noChangeAspect="1"/>
          </p:cNvPicPr>
          <p:nvPr/>
        </p:nvPicPr>
        <p:blipFill>
          <a:blip r:embed="rId11"/>
          <a:srcRect l="8276" r="8276"/>
          <a:stretch>
            <a:fillRect/>
          </a:stretch>
        </p:blipFill>
        <p:spPr bwMode="auto">
          <a:xfrm>
            <a:off x="3810000" y="3429000"/>
            <a:ext cx="33845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7" name="Text Box 10"/>
          <p:cNvSpPr txBox="1">
            <a:spLocks noChangeArrowheads="1"/>
          </p:cNvSpPr>
          <p:nvPr/>
        </p:nvSpPr>
        <p:spPr bwMode="auto">
          <a:xfrm>
            <a:off x="7315200" y="5238690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Mean Shape</a:t>
            </a:r>
          </a:p>
        </p:txBody>
      </p:sp>
      <p:pic>
        <p:nvPicPr>
          <p:cNvPr id="53268" name="Picture 12" descr="ShapeMeanRunner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417189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648200" y="523869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Given shapes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762000" y="228600"/>
            <a:ext cx="838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宋体" charset="-122"/>
                <a:cs typeface="宋体" charset="-122"/>
              </a:rPr>
              <a:t>COVARIANCE AND PRINCIPAL MODES</a:t>
            </a:r>
          </a:p>
        </p:txBody>
      </p:sp>
      <p:pic>
        <p:nvPicPr>
          <p:cNvPr id="55300" name="Picture 7" descr="fsu.jpg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3124200"/>
            <a:ext cx="273208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1" descr="ShowRunnerTraining.jpg"/>
          <p:cNvPicPr>
            <a:picLocks noChangeAspect="1"/>
          </p:cNvPicPr>
          <p:nvPr/>
        </p:nvPicPr>
        <p:blipFill>
          <a:blip r:embed="rId11"/>
          <a:srcRect l="8276" r="8276"/>
          <a:stretch>
            <a:fillRect/>
          </a:stretch>
        </p:blipFill>
        <p:spPr bwMode="auto">
          <a:xfrm>
            <a:off x="228599" y="1143000"/>
            <a:ext cx="3380185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6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43400" y="1066800"/>
            <a:ext cx="424973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/Users/anujsrivastava/anuj/Research/Y2007/ShapeSampling/ShapeCovariance/EigenMovie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517729" y="4876800"/>
            <a:ext cx="2190750" cy="174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/Users/anujsrivastava/anuj/Research/Y2007/ShapeSampling/ShapeCovariance/EigenMovie1.avi">
            <a:hlinkClick r:id="" action="ppaction://ole?verb=0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69729" y="4883150"/>
            <a:ext cx="2190750" cy="174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/Users/anujsrivastava/anuj/Research/Y2007/ShapeSampling/ShapeCovariance/EigenMovie3.avi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489529" y="4876800"/>
            <a:ext cx="219727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452938" y="3657600"/>
            <a:ext cx="4386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Covariance in tangent space at mean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8" y="1905000"/>
            <a:ext cx="5691555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" y="2743200"/>
            <a:ext cx="6387647" cy="9144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228600" y="4495800"/>
            <a:ext cx="5334000" cy="2286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572000"/>
            <a:ext cx="1024709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4572000"/>
            <a:ext cx="1024709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4572000"/>
            <a:ext cx="1024709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6891" y="4572000"/>
            <a:ext cx="1024709" cy="91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5638800"/>
            <a:ext cx="1024709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600" y="5638800"/>
            <a:ext cx="1024709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5638800"/>
            <a:ext cx="1024709" cy="91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0" y="5638800"/>
            <a:ext cx="1024709" cy="91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5638800"/>
            <a:ext cx="1024709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0" y="4724400"/>
            <a:ext cx="1085669" cy="914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6200" y="4724400"/>
            <a:ext cx="801189" cy="914400"/>
          </a:xfrm>
          <a:prstGeom prst="rect">
            <a:avLst/>
          </a:prstGeom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105400" y="60198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Without </a:t>
            </a:r>
            <a:r>
              <a:rPr lang="en-US" altLang="zh-CN" sz="2000" dirty="0" err="1" smtClean="0">
                <a:ea typeface="宋体" pitchFamily="-65" charset="-122"/>
                <a:cs typeface="宋体" pitchFamily="-65" charset="-122"/>
              </a:rPr>
              <a:t>reg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038954" y="607689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With </a:t>
            </a:r>
            <a:r>
              <a:rPr lang="en-US" altLang="zh-CN" sz="2000" dirty="0" err="1" smtClean="0">
                <a:ea typeface="宋体" pitchFamily="-65" charset="-122"/>
                <a:cs typeface="宋体" pitchFamily="-65" charset="-122"/>
              </a:rPr>
              <a:t>reg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172200" y="20574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w</a:t>
            </a:r>
            <a:r>
              <a:rPr lang="en-US" altLang="zh-CN" sz="2000" dirty="0" smtClean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ithout registration</a:t>
            </a:r>
            <a:endParaRPr lang="en-US" altLang="zh-CN" sz="2000" dirty="0">
              <a:solidFill>
                <a:srgbClr val="C92403"/>
              </a:solidFill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553200" y="29718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with registration</a:t>
            </a:r>
            <a:endParaRPr lang="en-US" altLang="zh-CN" sz="2000" dirty="0">
              <a:solidFill>
                <a:srgbClr val="C92403"/>
              </a:solidFill>
              <a:ea typeface="宋体" pitchFamily="-65" charset="-122"/>
              <a:cs typeface="宋体" pitchFamily="-65" charset="-122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52400" y="3657600"/>
            <a:ext cx="8839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4800" y="3886200"/>
            <a:ext cx="1686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Mean Shapes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8600" y="1295400"/>
            <a:ext cx="445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40458C"/>
                </a:solidFill>
              </a:rPr>
              <a:t>Registration helps </a:t>
            </a:r>
            <a:r>
              <a:rPr lang="en-US" sz="2000" dirty="0" smtClean="0">
                <a:solidFill>
                  <a:srgbClr val="C92403"/>
                </a:solidFill>
              </a:rPr>
              <a:t>preserve structures</a:t>
            </a:r>
            <a:endParaRPr lang="en-US" sz="2000" dirty="0">
              <a:solidFill>
                <a:srgbClr val="C92403"/>
              </a:solidFill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SHAPE SUMMARY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749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anuj\Talks\Y2007\Northrop-Grumman\figs\fig_shape_dog_curv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590800"/>
            <a:ext cx="938900" cy="9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C:\anuj\Talks\Y2007\Northrop-Grumman\figs\fig_shape_koala_curv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590800"/>
            <a:ext cx="990600" cy="101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anuj\Talks\Y2007\Northrop-Grumman\figs\fig_shape_sealion_curv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2590800"/>
            <a:ext cx="1382850" cy="99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5590" y="4876800"/>
            <a:ext cx="1560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21990" y="4953000"/>
            <a:ext cx="1364810" cy="103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Parameterized Curves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1701800" cy="292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76400"/>
            <a:ext cx="1473200" cy="3048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200" y="1905000"/>
            <a:ext cx="2755900" cy="2292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267200"/>
            <a:ext cx="5486400" cy="20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5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61" y="3048000"/>
            <a:ext cx="5715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419600"/>
            <a:ext cx="2514600" cy="2237994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76400"/>
            <a:ext cx="1447800" cy="304800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SHAPE ANALYSIS OF SURFACES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410200"/>
            <a:ext cx="5410200" cy="703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 l="11250" r="11250"/>
          <a:stretch>
            <a:fillRect/>
          </a:stretch>
        </p:blipFill>
        <p:spPr>
          <a:xfrm>
            <a:off x="6400800" y="2895600"/>
            <a:ext cx="1483531" cy="14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1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7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SHAPE ANALYSIS OF SURFACES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73734" name="Picture 9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4953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dirty="0" smtClean="0">
                <a:ea typeface="宋体" pitchFamily="-65" charset="-122"/>
                <a:cs typeface="宋体" pitchFamily="-65" charset="-122"/>
              </a:rPr>
              <a:t>1. For </a:t>
            </a:r>
            <a:r>
              <a:rPr lang="en-US" altLang="zh-CN" sz="2200" dirty="0">
                <a:ea typeface="宋体" pitchFamily="-65" charset="-122"/>
                <a:cs typeface="宋体" pitchFamily="-65" charset="-122"/>
              </a:rPr>
              <a:t>a parameterized surface: </a:t>
            </a:r>
          </a:p>
        </p:txBody>
      </p:sp>
      <p:sp>
        <p:nvSpPr>
          <p:cNvPr id="73737" name="Text Box 6"/>
          <p:cNvSpPr txBox="1">
            <a:spLocks noChangeArrowheads="1"/>
          </p:cNvSpPr>
          <p:nvPr/>
        </p:nvSpPr>
        <p:spPr bwMode="auto">
          <a:xfrm>
            <a:off x="1752600" y="1828800"/>
            <a:ext cx="3276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dirty="0">
                <a:ea typeface="宋体" pitchFamily="-65" charset="-122"/>
                <a:cs typeface="宋体" pitchFamily="-65" charset="-122"/>
              </a:rPr>
              <a:t>where D is</a:t>
            </a:r>
            <a:r>
              <a:rPr lang="en-US" altLang="zh-CN" sz="2200" dirty="0" smtClean="0">
                <a:ea typeface="宋体" pitchFamily="-65" charset="-122"/>
                <a:cs typeface="宋体" pitchFamily="-65" charset="-122"/>
              </a:rPr>
              <a:t> a </a:t>
            </a:r>
            <a:r>
              <a:rPr lang="en-US" altLang="zh-CN" sz="2200" dirty="0">
                <a:ea typeface="宋体" pitchFamily="-65" charset="-122"/>
                <a:cs typeface="宋体" pitchFamily="-65" charset="-122"/>
              </a:rPr>
              <a:t>unit </a:t>
            </a:r>
            <a:r>
              <a:rPr lang="en-US" altLang="zh-CN" sz="2200" dirty="0" smtClean="0">
                <a:ea typeface="宋体" pitchFamily="-65" charset="-122"/>
                <a:cs typeface="宋体" pitchFamily="-65" charset="-122"/>
              </a:rPr>
              <a:t>sphere</a:t>
            </a:r>
            <a:endParaRPr lang="en-US" altLang="zh-CN" sz="22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592" y="2620963"/>
            <a:ext cx="5106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 Define a novel representation of surface: 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023" y="1295400"/>
            <a:ext cx="992777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1" y="1239982"/>
            <a:ext cx="1221377" cy="914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7147393" y="1600200"/>
            <a:ext cx="701207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0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5562600"/>
            <a:ext cx="35814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04800" y="4953000"/>
            <a:ext cx="510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3. Distance-preserving re-parameterization:</a:t>
            </a:r>
            <a:endParaRPr lang="en-US" sz="20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3" y="1428679"/>
            <a:ext cx="1409700" cy="317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78" y="4982079"/>
            <a:ext cx="13716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093768"/>
            <a:ext cx="3429000" cy="292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66800" y="3200400"/>
            <a:ext cx="312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1800" dirty="0" smtClean="0">
                <a:solidFill>
                  <a:srgbClr val="FF6600"/>
                </a:solidFill>
              </a:rPr>
              <a:t>Square-root field</a:t>
            </a:r>
          </a:p>
          <a:p>
            <a:pPr marL="457200" indent="-457200">
              <a:buAutoNum type="alphaLcPeriod"/>
            </a:pPr>
            <a:endParaRPr lang="en-US" sz="1800" dirty="0">
              <a:solidFill>
                <a:srgbClr val="FF6600"/>
              </a:solidFill>
            </a:endParaRPr>
          </a:p>
          <a:p>
            <a:pPr marL="457200" indent="-457200">
              <a:buAutoNum type="alphaLcPeriod"/>
            </a:pPr>
            <a:endParaRPr lang="en-US" sz="1800" dirty="0" smtClean="0">
              <a:solidFill>
                <a:srgbClr val="FF6600"/>
              </a:solidFill>
            </a:endParaRPr>
          </a:p>
          <a:p>
            <a:pPr marL="457200" indent="-457200">
              <a:buAutoNum type="alphaLcPeriod"/>
            </a:pPr>
            <a:r>
              <a:rPr lang="en-US" sz="1800" dirty="0" smtClean="0">
                <a:solidFill>
                  <a:srgbClr val="FF6600"/>
                </a:solidFill>
              </a:rPr>
              <a:t>Square-root normal field</a:t>
            </a:r>
            <a:endParaRPr lang="en-US" sz="1800" dirty="0">
              <a:solidFill>
                <a:srgbClr val="FF6600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54018"/>
            <a:ext cx="2514600" cy="557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00400"/>
            <a:ext cx="22860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86200"/>
            <a:ext cx="1828800" cy="7239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562600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GEODESIC EXAMPLE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92163" name="Picture 5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0414" b="15387"/>
          <a:stretch/>
        </p:blipFill>
        <p:spPr>
          <a:xfrm>
            <a:off x="2057400" y="1676400"/>
            <a:ext cx="4800600" cy="2323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3166" b="32101"/>
          <a:stretch/>
        </p:blipFill>
        <p:spPr>
          <a:xfrm>
            <a:off x="914400" y="4343400"/>
            <a:ext cx="6840898" cy="17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MODES OF VARIABILITY/RANDOM SAMPLES 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92163" name="Picture 5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114800"/>
            <a:ext cx="3810000" cy="2607005"/>
          </a:xfrm>
          <a:prstGeom prst="rect">
            <a:avLst/>
          </a:prstGeom>
          <a:ln>
            <a:solidFill>
              <a:srgbClr val="08091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219200"/>
            <a:ext cx="2709334" cy="3048000"/>
          </a:xfrm>
          <a:prstGeom prst="rect">
            <a:avLst/>
          </a:prstGeom>
          <a:ln>
            <a:solidFill>
              <a:srgbClr val="08091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1219200"/>
            <a:ext cx="2477463" cy="3048000"/>
          </a:xfrm>
          <a:prstGeom prst="rect">
            <a:avLst/>
          </a:prstGeom>
          <a:ln>
            <a:solidFill>
              <a:srgbClr val="080910"/>
            </a:solidFill>
          </a:ln>
        </p:spPr>
      </p:pic>
    </p:spTree>
    <p:extLst>
      <p:ext uri="{BB962C8B-B14F-4D97-AF65-F5344CB8AC3E}">
        <p14:creationId xmlns:p14="http://schemas.microsoft.com/office/powerpoint/2010/main" val="424285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9800" y="304800"/>
            <a:ext cx="5867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COVARIANCE AND GAUSSIAN CLASSIFICATION</a:t>
            </a:r>
            <a:endParaRPr lang="en-US" altLang="zh-CN" sz="3000" dirty="0">
              <a:solidFill>
                <a:srgbClr val="FF3300"/>
              </a:solidFill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57348" name="Picture 7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981200"/>
            <a:ext cx="4875989" cy="365942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47800"/>
            <a:ext cx="3352800" cy="201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88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SHAPES OF COLORED CURVES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47109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2600"/>
            <a:ext cx="6994827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971800"/>
            <a:ext cx="71719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962400"/>
            <a:ext cx="7543798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105400"/>
            <a:ext cx="8083602" cy="914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304800" y="1600200"/>
            <a:ext cx="0" cy="441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52400" y="1143000"/>
            <a:ext cx="1978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Shape influence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6324600"/>
            <a:ext cx="1864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Color influence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9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05000"/>
            <a:ext cx="4943941" cy="129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810000"/>
            <a:ext cx="7848600" cy="1648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1313324"/>
            <a:ext cx="2514600" cy="192312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DISCRETELY-LABELED CURVES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3600" y="6921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JOINT REGISTRATION AND FPCA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FPCA</a:t>
            </a:r>
            <a:r>
              <a:rPr lang="en-US" sz="2000" dirty="0" smtClean="0"/>
              <a:t>: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828800"/>
            <a:ext cx="49657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JOINT REGISTRATION AND FPCA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706978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FPCA: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Joint FPCA and Alignment: 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Iteration: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	(</a:t>
            </a:r>
            <a:r>
              <a:rPr lang="en-US" sz="2000" dirty="0" err="1" smtClean="0"/>
              <a:t>i</a:t>
            </a:r>
            <a:r>
              <a:rPr lang="en-US" sz="2000" dirty="0" smtClean="0"/>
              <a:t>) FCPA for given registration</a:t>
            </a:r>
            <a:endParaRPr lang="en-US" sz="2000" dirty="0"/>
          </a:p>
          <a:p>
            <a:r>
              <a:rPr lang="en-US" sz="2000" dirty="0" smtClean="0"/>
              <a:t>		(ii) Alignment Step: </a:t>
            </a:r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 smtClean="0"/>
          </a:p>
          <a:p>
            <a:endParaRPr lang="en-US" sz="2000" dirty="0">
              <a:solidFill>
                <a:srgbClr val="C92403"/>
              </a:solidFill>
            </a:endParaRPr>
          </a:p>
          <a:p>
            <a:r>
              <a:rPr lang="en-US" sz="2000" dirty="0" smtClean="0">
                <a:solidFill>
                  <a:srgbClr val="C92403"/>
                </a:solidFill>
              </a:rPr>
              <a:t>	Issue</a:t>
            </a:r>
            <a:r>
              <a:rPr lang="en-US" sz="2000" dirty="0" smtClean="0">
                <a:solidFill>
                  <a:srgbClr val="C92403"/>
                </a:solidFill>
              </a:rPr>
              <a:t>: </a:t>
            </a:r>
            <a:r>
              <a:rPr lang="en-US" sz="2000" dirty="0" smtClean="0"/>
              <a:t>Pinching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C92403"/>
                </a:solidFill>
              </a:rPr>
              <a:t>Solution:</a:t>
            </a:r>
            <a:r>
              <a:rPr lang="en-US" sz="2000" dirty="0" smtClean="0"/>
              <a:t> Use SRVF representation (or elastic metric)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352800"/>
            <a:ext cx="5130800" cy="44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962400"/>
            <a:ext cx="6896100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334000"/>
            <a:ext cx="5029200" cy="48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828800"/>
            <a:ext cx="4965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0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371600"/>
            <a:ext cx="39764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Change representation space: 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 smtClean="0"/>
          </a:p>
          <a:p>
            <a:r>
              <a:rPr lang="en-US" sz="2000" dirty="0" smtClean="0"/>
              <a:t>	Joint Alignment and PCA: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	Estimation: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397000"/>
            <a:ext cx="1612900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743200"/>
            <a:ext cx="5486400" cy="44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886200"/>
            <a:ext cx="4864100" cy="482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JOINT REGISTRATION AND FPCA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62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28800"/>
            <a:ext cx="5715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819400"/>
            <a:ext cx="2743200" cy="2441448"/>
          </a:xfrm>
          <a:prstGeom prst="rect">
            <a:avLst/>
          </a:prstGeom>
        </p:spPr>
      </p:pic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Parameterized Surfaces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1447800" cy="304800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4800"/>
            <a:ext cx="6307357" cy="819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9" y="5334000"/>
            <a:ext cx="1459557" cy="1097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398" y="5379720"/>
            <a:ext cx="1459558" cy="109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5410200"/>
            <a:ext cx="1459556" cy="109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9955" y="5410200"/>
            <a:ext cx="1459556" cy="1097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0155" y="5257800"/>
            <a:ext cx="1123406" cy="1097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9356" y="5334000"/>
            <a:ext cx="1123406" cy="10972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5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004C8"/>
                </a:solidFill>
              </a:rPr>
              <a:t>Caudate</a:t>
            </a:r>
            <a:endParaRPr lang="en-US" sz="2000" dirty="0">
              <a:solidFill>
                <a:srgbClr val="2004C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199" y="636258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004C8"/>
                </a:solidFill>
              </a:rPr>
              <a:t>Thalamus</a:t>
            </a:r>
            <a:endParaRPr lang="en-US" sz="2000" dirty="0">
              <a:solidFill>
                <a:srgbClr val="2004C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8999" y="63816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2004C8"/>
                </a:solidFill>
              </a:rPr>
              <a:t>Pallidum</a:t>
            </a:r>
            <a:endParaRPr lang="en-US" sz="2000" dirty="0">
              <a:solidFill>
                <a:srgbClr val="2004C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6799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2004C8"/>
                </a:solidFill>
              </a:rPr>
              <a:t>Putamen</a:t>
            </a:r>
            <a:endParaRPr lang="en-US" sz="2000" dirty="0">
              <a:solidFill>
                <a:srgbClr val="2004C8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8399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004C8"/>
                </a:solidFill>
              </a:rPr>
              <a:t>Parietal L</a:t>
            </a:r>
            <a:endParaRPr lang="en-US" sz="2000" dirty="0">
              <a:solidFill>
                <a:srgbClr val="2004C8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67599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004C8"/>
                </a:solidFill>
              </a:rPr>
              <a:t>Frontal L</a:t>
            </a:r>
            <a:endParaRPr lang="en-US" sz="2000" dirty="0">
              <a:solidFill>
                <a:srgbClr val="200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EXAMPLE: COMPARISON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94" t="47281" r="11479"/>
          <a:stretch/>
        </p:blipFill>
        <p:spPr>
          <a:xfrm>
            <a:off x="1024809" y="1727200"/>
            <a:ext cx="2238963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692" t="47101" r="11247"/>
          <a:stretch/>
        </p:blipFill>
        <p:spPr>
          <a:xfrm>
            <a:off x="3615609" y="1727200"/>
            <a:ext cx="221892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59" t="46921" r="11248" b="2517"/>
          <a:stretch/>
        </p:blipFill>
        <p:spPr>
          <a:xfrm>
            <a:off x="5977809" y="1727200"/>
            <a:ext cx="2251791" cy="1768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6623" t="47461" r="11945" b="2382"/>
          <a:stretch/>
        </p:blipFill>
        <p:spPr>
          <a:xfrm>
            <a:off x="304800" y="4648200"/>
            <a:ext cx="229432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3137" t="47100" r="19856" b="2742"/>
          <a:stretch/>
        </p:blipFill>
        <p:spPr>
          <a:xfrm>
            <a:off x="2667000" y="4648200"/>
            <a:ext cx="1887899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5925" t="45304" r="11247" b="2157"/>
          <a:stretch/>
        </p:blipFill>
        <p:spPr>
          <a:xfrm>
            <a:off x="6781801" y="4564241"/>
            <a:ext cx="2330130" cy="1912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3962400"/>
            <a:ext cx="5486400" cy="44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6158" t="47641" r="11945" b="2921"/>
          <a:stretch/>
        </p:blipFill>
        <p:spPr>
          <a:xfrm>
            <a:off x="4572000" y="4648200"/>
            <a:ext cx="2340996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3403600"/>
            <a:ext cx="4191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8800" y="3454400"/>
            <a:ext cx="546100" cy="355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4000" y="6400800"/>
            <a:ext cx="990600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3000" y="6400800"/>
            <a:ext cx="482600" cy="33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00" y="6400800"/>
            <a:ext cx="546100" cy="355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5200" y="6400800"/>
            <a:ext cx="11049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0" y="3479800"/>
            <a:ext cx="1104900" cy="3302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>
            <a:off x="152400" y="3886200"/>
            <a:ext cx="899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533400" y="1219200"/>
            <a:ext cx="1992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Function Space: 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533400" y="3962400"/>
            <a:ext cx="1616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SRVF Space: 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7000" y="1282700"/>
            <a:ext cx="5575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4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58" t="46921" r="11015" b="2023"/>
          <a:stretch/>
        </p:blipFill>
        <p:spPr>
          <a:xfrm>
            <a:off x="872170" y="1600200"/>
            <a:ext cx="2311888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459" t="47460" r="11248" b="2563"/>
          <a:stretch/>
        </p:blipFill>
        <p:spPr>
          <a:xfrm>
            <a:off x="3336458" y="1600200"/>
            <a:ext cx="2355205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6390" t="46921" r="11015" b="2382"/>
          <a:stretch/>
        </p:blipFill>
        <p:spPr>
          <a:xfrm>
            <a:off x="6003458" y="1600200"/>
            <a:ext cx="2302342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3403600"/>
            <a:ext cx="419100" cy="393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800" y="3454400"/>
            <a:ext cx="546100" cy="355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3479800"/>
            <a:ext cx="1104900" cy="330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6400800"/>
            <a:ext cx="990600" cy="381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6400800"/>
            <a:ext cx="482600" cy="33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6400800"/>
            <a:ext cx="546100" cy="35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6400800"/>
            <a:ext cx="1104900" cy="3302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>
            <a:off x="152400" y="3886200"/>
            <a:ext cx="899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8484" t="47102" r="12178" b="2561"/>
          <a:stretch/>
        </p:blipFill>
        <p:spPr>
          <a:xfrm>
            <a:off x="304800" y="4572000"/>
            <a:ext cx="2227342" cy="1828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/>
          <a:srcRect l="13602" t="47281" r="19159" b="2562"/>
          <a:stretch/>
        </p:blipFill>
        <p:spPr>
          <a:xfrm>
            <a:off x="2590800" y="4572000"/>
            <a:ext cx="1894455" cy="1828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/>
          <a:srcRect l="7787" t="47102" r="11712" b="2381"/>
          <a:stretch/>
        </p:blipFill>
        <p:spPr>
          <a:xfrm>
            <a:off x="4606042" y="4572000"/>
            <a:ext cx="2251958" cy="1828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/>
          <a:srcRect l="5925" t="47281" r="11247" b="2562"/>
          <a:stretch/>
        </p:blipFill>
        <p:spPr>
          <a:xfrm>
            <a:off x="6801587" y="4572000"/>
            <a:ext cx="2333654" cy="1828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95600" y="3962400"/>
            <a:ext cx="5486400" cy="4445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33400" y="3962400"/>
            <a:ext cx="1616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SRVF Space: 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533400" y="1219200"/>
            <a:ext cx="1992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Function Space: </a:t>
            </a:r>
            <a:endParaRPr lang="en-US" sz="2000" dirty="0"/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EXAMPLE: COMPARISON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7000" y="1282700"/>
            <a:ext cx="5575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latin typeface="Helvetica" panose="020B0604020202020204" pitchFamily="34" charset="0"/>
                <a:ea typeface="宋体" pitchFamily="-65" charset="-122"/>
                <a:cs typeface="Helvetica" panose="020B0604020202020204" pitchFamily="34" charset="0"/>
              </a:rPr>
              <a:t>BRIEF RETURN TO REGRESSION</a:t>
            </a:r>
            <a:endParaRPr lang="en-US" altLang="zh-CN" sz="2800" dirty="0">
              <a:solidFill>
                <a:srgbClr val="FF3300"/>
              </a:solidFill>
              <a:latin typeface="Helvetica" panose="020B0604020202020204" pitchFamily="34" charset="0"/>
              <a:ea typeface="宋体" pitchFamily="-65" charset="-122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1219200"/>
            <a:ext cx="79743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So far, we have developed foundations for more advanced statistical inferences.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We are looking for models of the type: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Possibilities: FDA</a:t>
            </a: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C924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Parametric: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For example, use “linear”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egression: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C924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Nonparametric: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For example, a kernel-based approach: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where      is a kernel function.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667000"/>
            <a:ext cx="28956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038600"/>
            <a:ext cx="2933700" cy="44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495800"/>
            <a:ext cx="4584700" cy="54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5613400"/>
            <a:ext cx="2720474" cy="55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6172200"/>
            <a:ext cx="2921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SUMMARY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0" y="1295400"/>
            <a:ext cx="90678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endParaRPr lang="en-US" altLang="zh-CN" sz="2000" dirty="0" smtClean="0">
              <a:solidFill>
                <a:srgbClr val="40458C"/>
              </a:solidFill>
              <a:ea typeface="宋体" charset="-122"/>
              <a:cs typeface="宋体" charset="-122"/>
            </a:endParaRPr>
          </a:p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Repeat </a:t>
            </a: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Message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: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Registration 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is the single biggest issue in handling functional data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.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>
                <a:solidFill>
                  <a:srgbClr val="40458C"/>
                </a:solidFill>
                <a:ea typeface="宋体" charset="-122"/>
                <a:cs typeface="宋体" charset="-122"/>
              </a:rPr>
              <a:t>Data objects are equivalence classes – not vectors, matrices, tensors, of functions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!</a:t>
            </a:r>
            <a:endParaRPr lang="en-US" altLang="zh-CN" sz="2000" dirty="0" smtClean="0">
              <a:solidFill>
                <a:srgbClr val="40458C"/>
              </a:solidFill>
              <a:ea typeface="宋体" charset="-122"/>
              <a:cs typeface="宋体" charset="-122"/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With 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proper mathematical </a:t>
            </a: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foundation, one can perform FDA jointly with registration.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§"/>
            </a:pPr>
            <a:r>
              <a:rPr lang="en-US" altLang="zh-CN" sz="2000" dirty="0" smtClean="0">
                <a:solidFill>
                  <a:srgbClr val="40458C"/>
                </a:solidFill>
                <a:ea typeface="宋体" charset="-122"/>
                <a:cs typeface="宋体" charset="-122"/>
              </a:rPr>
              <a:t>“Good enough” versus a method that solves problems fundamentally. </a:t>
            </a:r>
            <a:endParaRPr lang="en-US" altLang="zh-CN" sz="2000" dirty="0" smtClean="0">
              <a:solidFill>
                <a:srgbClr val="40458C"/>
              </a:solidFill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05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14400" y="2798763"/>
            <a:ext cx="7620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431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4. </a:t>
            </a: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Shape Analysis of Neuronal Trees: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124200"/>
            <a:ext cx="1564640" cy="213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05000"/>
            <a:ext cx="2635376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419600"/>
            <a:ext cx="2398497" cy="1900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4572000"/>
            <a:ext cx="2413000" cy="13319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152400" y="1600200"/>
            <a:ext cx="5410200" cy="495300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057400"/>
            <a:ext cx="233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Neuronal Networks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600" y="2514600"/>
            <a:ext cx="100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Neuron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840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4. </a:t>
            </a: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Shape Analysis of Axonal Trees: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4572000"/>
            <a:ext cx="200025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50" y="4572000"/>
            <a:ext cx="2000250" cy="16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0" y="4572000"/>
            <a:ext cx="2000250" cy="160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4572000"/>
            <a:ext cx="2000250" cy="1600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67200" y="6248400"/>
            <a:ext cx="356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ea typeface="宋体" charset="-122"/>
                <a:cs typeface="宋体" charset="-122"/>
              </a:rPr>
              <a:t>Examples from </a:t>
            </a:r>
            <a:r>
              <a:rPr lang="en-US" altLang="zh-CN" sz="1800" dirty="0" err="1" smtClean="0">
                <a:ea typeface="宋体" charset="-122"/>
                <a:cs typeface="宋体" charset="-122"/>
              </a:rPr>
              <a:t>Neuromorpho.org</a:t>
            </a:r>
            <a:endParaRPr lang="en-US" sz="1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2057400"/>
            <a:ext cx="1564640" cy="2133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1981200"/>
            <a:ext cx="1903165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24" t="10150" r="6050" b="13630"/>
          <a:stretch/>
        </p:blipFill>
        <p:spPr>
          <a:xfrm>
            <a:off x="228600" y="3733800"/>
            <a:ext cx="4213263" cy="1962777"/>
          </a:xfrm>
          <a:prstGeom prst="rect">
            <a:avLst/>
          </a:prstGeom>
          <a:ln w="12700" cmpd="sng">
            <a:solidFill>
              <a:srgbClr val="080910"/>
            </a:solidFill>
          </a:ln>
        </p:spPr>
      </p:pic>
      <p:pic>
        <p:nvPicPr>
          <p:cNvPr id="47109" name="Picture 8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981200"/>
            <a:ext cx="18288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981200"/>
            <a:ext cx="1828800" cy="1371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REGISTRATION OF MAIN BRANCH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2954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a typeface="宋体" pitchFamily="-65" charset="-122"/>
                <a:cs typeface="宋体" pitchFamily="-65" charset="-122"/>
              </a:rPr>
              <a:t>Example: Difference is in </a:t>
            </a:r>
            <a:r>
              <a:rPr lang="en-US" sz="2000" dirty="0" smtClean="0">
                <a:solidFill>
                  <a:srgbClr val="FF0000"/>
                </a:solidFill>
                <a:ea typeface="宋体" pitchFamily="-65" charset="-122"/>
                <a:cs typeface="宋体" pitchFamily="-65" charset="-122"/>
              </a:rPr>
              <a:t>location</a:t>
            </a:r>
            <a:r>
              <a:rPr lang="en-US" sz="2000" dirty="0">
                <a:solidFill>
                  <a:srgbClr val="FF0000"/>
                </a:solidFill>
                <a:ea typeface="宋体" pitchFamily="-65" charset="-122"/>
                <a:cs typeface="宋体" pitchFamily="-65" charset="-12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a typeface="宋体" pitchFamily="-65" charset="-122"/>
                <a:cs typeface="宋体" pitchFamily="-65" charset="-122"/>
              </a:rPr>
              <a:t>of side branches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5715000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Low elasticity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2393" t="9889" r="6488" b="9279"/>
          <a:stretch/>
        </p:blipFill>
        <p:spPr>
          <a:xfrm>
            <a:off x="4800600" y="4648200"/>
            <a:ext cx="4017864" cy="2019386"/>
          </a:xfrm>
          <a:prstGeom prst="rect">
            <a:avLst/>
          </a:prstGeom>
          <a:ln w="12700" cmpd="sng">
            <a:solidFill>
              <a:srgbClr val="08091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5715000" y="4191000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High elasticity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24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9200"/>
            <a:ext cx="1841500" cy="31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572000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33600"/>
            <a:ext cx="2057400" cy="2057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133600"/>
            <a:ext cx="2057400" cy="205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4572000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4572000"/>
            <a:ext cx="1752600" cy="1752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2133600"/>
            <a:ext cx="2057400" cy="2057400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27649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2D and 3D Images</a:t>
            </a:r>
          </a:p>
        </p:txBody>
      </p:sp>
    </p:spTree>
    <p:extLst>
      <p:ext uri="{BB962C8B-B14F-4D97-AF65-F5344CB8AC3E}">
        <p14:creationId xmlns:p14="http://schemas.microsoft.com/office/powerpoint/2010/main" val="106043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-21735" y="1200090"/>
            <a:ext cx="2993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ODFs in HARDI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667000"/>
            <a:ext cx="3933424" cy="384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828800"/>
            <a:ext cx="4165600" cy="40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-21735" y="1200090"/>
            <a:ext cx="50509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Curves and Surfaces with Functions Defined on Them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86200"/>
            <a:ext cx="243259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133600"/>
            <a:ext cx="2665193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286000"/>
            <a:ext cx="1823743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810000"/>
            <a:ext cx="2432594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1066800"/>
            <a:ext cx="1906954" cy="2032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457200" cy="292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43000"/>
            <a:ext cx="444500" cy="292100"/>
          </a:xfrm>
          <a:prstGeom prst="rect">
            <a:avLst/>
          </a:prstGeom>
        </p:spPr>
      </p:pic>
      <p:pic>
        <p:nvPicPr>
          <p:cNvPr id="15" name="Picture 14" descr="latexit-drag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133600"/>
            <a:ext cx="2260600" cy="73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400" y="3810000"/>
            <a:ext cx="2819400" cy="288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7789" y="4114800"/>
            <a:ext cx="220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Textured Surfaces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5867400"/>
            <a:ext cx="1888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Colored Curves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2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-21735" y="1143000"/>
            <a:ext cx="906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altLang="zh-CN" sz="2000" u="sng" dirty="0" smtClean="0">
                <a:solidFill>
                  <a:srgbClr val="C92403"/>
                </a:solidFill>
                <a:ea typeface="宋体" charset="-122"/>
                <a:cs typeface="宋体" charset="-122"/>
              </a:rPr>
              <a:t>Shape Analysis of Neuronal Trees and Networks: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391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TYPES OF FUNCTIONAL DATA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057400"/>
            <a:ext cx="1564640" cy="213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05000"/>
            <a:ext cx="2635376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419600"/>
            <a:ext cx="2398497" cy="1900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4572000"/>
            <a:ext cx="2413000" cy="13319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152400" y="1600200"/>
            <a:ext cx="5410200" cy="495300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057400"/>
            <a:ext cx="233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Neuronal Networks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600" y="1581090"/>
            <a:ext cx="100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Neuron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4419600"/>
            <a:ext cx="1903165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NUJ20SRIVASTAVA@SVSWZ75ASVWXY5K9" val="2735"/>
  <p:tag name="FIRSTANUJ20SRIVASTAVA@8FB3JPVYUVWXY5K9" val="2778"/>
  <p:tag name="DEFAULTDISPLAYSOURCE" val="\documentclass{article}\pagestyle{empty}&#10;\usepackage{amsmath,amssymb,graphicx,color}&#10;\begin{document}&#10;&#10;\end{document}&#10;"/>
  <p:tag name="EMBEDFONTS" val="1"/>
</p:tagLst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33392</TotalTime>
  <Words>1280</Words>
  <Application>Microsoft Macintosh PowerPoint</Application>
  <PresentationFormat>On-screen Show (4:3)</PresentationFormat>
  <Paragraphs>445</Paragraphs>
  <Slides>57</Slides>
  <Notes>57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Blueprint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Anuj Srivastava</dc:creator>
  <cp:lastModifiedBy>Anuj  Srivastava</cp:lastModifiedBy>
  <cp:revision>1536</cp:revision>
  <cp:lastPrinted>1601-01-01T00:00:00Z</cp:lastPrinted>
  <dcterms:created xsi:type="dcterms:W3CDTF">2010-10-08T13:39:44Z</dcterms:created>
  <dcterms:modified xsi:type="dcterms:W3CDTF">2016-02-04T18:58:22Z</dcterms:modified>
</cp:coreProperties>
</file>