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4.xml" ContentType="application/vnd.openxmlformats-officedocument.presentationml.notesSlide+xml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notesSlides/notesSlide5.xml" ContentType="application/vnd.openxmlformats-officedocument.presentationml.notesSlide+xml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notesSlides/notesSlide12.xml" ContentType="application/vnd.openxmlformats-officedocument.presentationml.notesSlide+xml"/>
  <Override PartName="/ppt/embeddings/oleObject20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3" r:id="rId2"/>
  </p:sldMasterIdLst>
  <p:notesMasterIdLst>
    <p:notesMasterId r:id="rId32"/>
  </p:notesMasterIdLst>
  <p:handoutMasterIdLst>
    <p:handoutMasterId r:id="rId33"/>
  </p:handoutMasterIdLst>
  <p:sldIdLst>
    <p:sldId id="258" r:id="rId3"/>
    <p:sldId id="460" r:id="rId4"/>
    <p:sldId id="467" r:id="rId5"/>
    <p:sldId id="466" r:id="rId6"/>
    <p:sldId id="391" r:id="rId7"/>
    <p:sldId id="479" r:id="rId8"/>
    <p:sldId id="414" r:id="rId9"/>
    <p:sldId id="392" r:id="rId10"/>
    <p:sldId id="482" r:id="rId11"/>
    <p:sldId id="473" r:id="rId12"/>
    <p:sldId id="418" r:id="rId13"/>
    <p:sldId id="484" r:id="rId14"/>
    <p:sldId id="481" r:id="rId15"/>
    <p:sldId id="420" r:id="rId16"/>
    <p:sldId id="423" r:id="rId17"/>
    <p:sldId id="424" r:id="rId18"/>
    <p:sldId id="425" r:id="rId19"/>
    <p:sldId id="367" r:id="rId20"/>
    <p:sldId id="432" r:id="rId21"/>
    <p:sldId id="465" r:id="rId22"/>
    <p:sldId id="449" r:id="rId23"/>
    <p:sldId id="450" r:id="rId24"/>
    <p:sldId id="451" r:id="rId25"/>
    <p:sldId id="454" r:id="rId26"/>
    <p:sldId id="469" r:id="rId27"/>
    <p:sldId id="476" r:id="rId28"/>
    <p:sldId id="477" r:id="rId29"/>
    <p:sldId id="480" r:id="rId30"/>
    <p:sldId id="485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ephen Strother" initials="S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gray" frameSlides="1"/>
  <p:clrMru>
    <a:srgbClr val="FF8F82"/>
    <a:srgbClr val="D0E1F2"/>
    <a:srgbClr val="000090"/>
    <a:srgbClr val="70A8CD"/>
    <a:srgbClr val="ABB2BD"/>
    <a:srgbClr val="5F96C5"/>
    <a:srgbClr val="2B9BD0"/>
    <a:srgbClr val="00B050"/>
    <a:srgbClr val="FFFFFF"/>
    <a:srgbClr val="FBF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33" autoAdjust="0"/>
  </p:normalViewPr>
  <p:slideViewPr>
    <p:cSldViewPr snapToGrid="0" snapToObjects="1">
      <p:cViewPr>
        <p:scale>
          <a:sx n="100" d="100"/>
          <a:sy n="100" d="100"/>
        </p:scale>
        <p:origin x="-1032" y="-4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commentAuthors" Target="commentAuthors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12EC4-AE04-9C42-BFDC-91B61024F889}" type="datetimeFigureOut">
              <a:rPr lang="en-US" smtClean="0"/>
              <a:pPr/>
              <a:t>16-01-31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2F2AAD-9D32-A24E-9941-A17DFF619D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084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C246B-0AAF-A04D-B225-B007F4B8E830}" type="datetimeFigureOut">
              <a:rPr lang="en-US" smtClean="0"/>
              <a:pPr/>
              <a:t>16-01-31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7E68E-5B7E-B64C-AE29-C5372730BA7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5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ABD38B7-02BE-D84D-A793-7AA14CCFF7A8}" type="slidenum">
              <a:rPr lang="en-US"/>
              <a:pPr/>
              <a:t>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1867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is one of systematically </a:t>
            </a:r>
            <a:r>
              <a:rPr lang="en-US" dirty="0" err="1" smtClean="0"/>
              <a:t>optmizing</a:t>
            </a:r>
            <a:r>
              <a:rPr lang="en-US" dirty="0" smtClean="0"/>
              <a:t> the </a:t>
            </a:r>
            <a:r>
              <a:rPr lang="en-US" dirty="0" err="1" smtClean="0"/>
              <a:t>neuroimaigng</a:t>
            </a:r>
            <a:r>
              <a:rPr lang="en-US" dirty="0" smtClean="0"/>
              <a:t> pipeline or scientific workflow.</a:t>
            </a:r>
          </a:p>
          <a:p>
            <a:r>
              <a:rPr lang="en-US" dirty="0" smtClean="0"/>
              <a:t>Implicit hypothesis: My pipeline choices are either near optimal</a:t>
            </a:r>
            <a:r>
              <a:rPr lang="en-US" baseline="0" dirty="0" smtClean="0"/>
              <a:t> or don’t matter when using a standard package with defaults.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is on preprocessing + data analysis </a:t>
            </a:r>
            <a:r>
              <a:rPr lang="en-US" sz="2000" b="1" baseline="0" dirty="0" smtClean="0"/>
              <a:t>and their interactions</a:t>
            </a:r>
            <a:r>
              <a:rPr lang="en-US" sz="1200" b="0" baseline="0" dirty="0" smtClean="0"/>
              <a:t> = </a:t>
            </a:r>
            <a:r>
              <a:rPr lang="en-US" sz="1200" b="0" baseline="0" dirty="0" err="1" smtClean="0"/>
              <a:t>postprocessing</a:t>
            </a:r>
            <a:r>
              <a:rPr lang="en-US" sz="1200" b="0" baseline="0" dirty="0" smtClean="0"/>
              <a:t> framework for </a:t>
            </a:r>
            <a:r>
              <a:rPr lang="en-US" sz="1200" b="0" baseline="0" dirty="0" err="1" smtClean="0"/>
              <a:t>evlauation</a:t>
            </a:r>
            <a:r>
              <a:rPr lang="en-US" sz="1200" b="0" baseline="0" dirty="0" smtClean="0"/>
              <a:t>.</a:t>
            </a:r>
          </a:p>
          <a:p>
            <a:r>
              <a:rPr lang="en-US" sz="1200" b="0" baseline="0" dirty="0" smtClean="0"/>
              <a:t>In particular point issues related to (1) experimental design, (2) subject selection, i.e., age + disease, (3) many standard preprocessing steps, (4) analysis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859F0-7829-8F40-AEDA-785316C5FC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J. Liu, S. </a:t>
            </a:r>
            <a:r>
              <a:rPr lang="en-US" dirty="0" err="1" smtClean="0"/>
              <a:t>Ji</a:t>
            </a:r>
            <a:r>
              <a:rPr lang="en-US" dirty="0" smtClean="0"/>
              <a:t>, J. Ye, SLEP: Sparse Learning </a:t>
            </a:r>
            <a:r>
              <a:rPr lang="en-US" smtClean="0"/>
              <a:t>with Efficient </a:t>
            </a:r>
            <a:r>
              <a:rPr lang="en-US" dirty="0" smtClean="0"/>
              <a:t>Projections,</a:t>
            </a:r>
          </a:p>
          <a:p>
            <a:r>
              <a:rPr lang="en-US" dirty="0" smtClean="0"/>
              <a:t>Arizona State University, 2009. Software available at</a:t>
            </a:r>
          </a:p>
          <a:p>
            <a:r>
              <a:rPr lang="en-US" dirty="0" smtClean="0"/>
              <a:t>http://www.public.asu.edu/~jye02/Software/SLEP.</a:t>
            </a:r>
          </a:p>
          <a:p>
            <a:endParaRPr lang="en-US" dirty="0" smtClean="0"/>
          </a:p>
          <a:p>
            <a:r>
              <a:rPr lang="en-US" dirty="0" smtClean="0"/>
              <a:t>C.-C. Chang, C.-J. Lin, LIBSVM: a library for support vector machines,</a:t>
            </a:r>
          </a:p>
          <a:p>
            <a:r>
              <a:rPr lang="en-US" dirty="0" smtClean="0"/>
              <a:t>2001. Software available at http://</a:t>
            </a:r>
            <a:r>
              <a:rPr lang="en-US" dirty="0" err="1" smtClean="0"/>
              <a:t>www.csie.ntu.edu.tw</a:t>
            </a:r>
            <a:r>
              <a:rPr lang="en-US" dirty="0" smtClean="0"/>
              <a:t>/ </a:t>
            </a:r>
            <a:r>
              <a:rPr lang="en-US" dirty="0" err="1" smtClean="0"/>
              <a:t>cjlin/libsvm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Z. Zhang, G. Dai, M. I. Jordan, A </a:t>
            </a:r>
            <a:r>
              <a:rPr lang="en-US" dirty="0" err="1" smtClean="0"/>
              <a:t>fexible</a:t>
            </a:r>
            <a:r>
              <a:rPr lang="en-US" dirty="0" smtClean="0"/>
              <a:t> and </a:t>
            </a:r>
            <a:r>
              <a:rPr lang="en-US" dirty="0" err="1" smtClean="0"/>
              <a:t>efficient</a:t>
            </a:r>
            <a:r>
              <a:rPr lang="en-US" dirty="0" smtClean="0"/>
              <a:t> algorithm for</a:t>
            </a:r>
          </a:p>
          <a:p>
            <a:r>
              <a:rPr lang="en-US" dirty="0" smtClean="0"/>
              <a:t>regularized fisher </a:t>
            </a:r>
            <a:r>
              <a:rPr lang="en-US" dirty="0" err="1" smtClean="0"/>
              <a:t>discriminant</a:t>
            </a:r>
            <a:r>
              <a:rPr lang="en-US" dirty="0" smtClean="0"/>
              <a:t> analysis, in: ECML PKDD '09: Proceedings</a:t>
            </a:r>
          </a:p>
          <a:p>
            <a:r>
              <a:rPr lang="en-US" dirty="0" smtClean="0"/>
              <a:t>of the European Conference on Machine Learning and Knowledge</a:t>
            </a:r>
          </a:p>
          <a:p>
            <a:r>
              <a:rPr lang="en-US" dirty="0" smtClean="0"/>
              <a:t>Discovery in Databases, Springer-</a:t>
            </a:r>
            <a:r>
              <a:rPr lang="en-US" dirty="0" err="1" smtClean="0"/>
              <a:t>Verlag</a:t>
            </a:r>
            <a:r>
              <a:rPr lang="en-US" dirty="0" smtClean="0"/>
              <a:t>, Berlin, Heidelberg, 2009, pp.</a:t>
            </a:r>
          </a:p>
          <a:p>
            <a:r>
              <a:rPr lang="en-US" dirty="0" smtClean="0"/>
              <a:t>632{647.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Suggests hierarchy of response to stimulus causing areas to be missed with optimal prediction.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** take out GLM &amp; label!!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39F87-D58F-4ACC-849B-56F2F595879E}" type="slidenum">
              <a:rPr lang="en-CA" smtClean="0"/>
              <a:pPr/>
              <a:t>24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8926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Plichta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al, and A. Meyer-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Lindenberg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Test-retest reliability of evoked bold signals from a cognitive-emotive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battery.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60(3):1746–58, 2012.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more than in cognitive research applications, moving fMRI to the clinic and the drug development process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the generation of stable and reliable signal changes. The performance characteristics of the fMRI paradigm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 experimental power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 different study designs (e.g., crossover vs. parallel groups),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fMRI reliability characteristics can be strongly dependent on the nature of the fMRI task. The present study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investigated both within-subject and group-level reliability of a combined three-task fMRI battery targeting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systems of wide applicability in clinical and cognitive neuroscience: an emotional (face matching), a motivational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(monetary reward anticipation) and a cognitive (n-back working memory) task. A group of 25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young, healthy volunteers were scanned twice on a 3 T MRI scanner with a mean test–retest interval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14.6 days. FMRI reliability was quantified using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intraclass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correlation coefficient (ICC) applied at three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ranging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 to a localized and fine spatial scale: (1) reliability of group-level activation maps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whole brain and within targeted regions of interest (ROIs); (2) within-subject reliability of ROI-mean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and (3) within-subject reliability of individual voxels in the target ROIs. 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showed robust evoked activation of all three tasks in their respective target regions (emotional task=amygdala; motivational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task=ventral striatum; cognitive task=right dorsolateral prefrontal cortex and parietal cortices) with high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sizes (ES) of ROI-mean summary values (ES=1.11–1.44 for the faces task, 0.96–1.43 for the reward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task, 0.83–2.58 for the n-back task). Reliability of group level activation was excellent for all three tasks with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ICCs of 0.89–0.98 at the whole brain level and 0.66–0.97 within target ROIs. Within-subject reliability of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ROImean</a:t>
            </a:r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across sessions was fair to good for the reward task (ICCs=0.56–0.62) and, dependent on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particular ROI, also fair-to-good for the n-back task (ICCs=0.44–0.57) but lower for the faces task (ICC=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−0.02–0.16). In conclusion, all three tasks are well suited to between-subject designs, including imaging genetics.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specific recommendations are followed, the n-back and reward task are also suited for within-subject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designs, including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-fMRI. The present study provides task-specific fMRI reliability performance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that will inform the optimal use, powering and design of fMRI studies using comparable tasks.</a:t>
            </a:r>
          </a:p>
          <a:p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ICC(2,1) and ICC(3,1) equivalent and generally high: FACES &amp; N-BACK &gt; 0.5; low for REWARD &lt; 0.5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4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4.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of the pool of six classifiers on simulated data sets, measured by partial area under the ROC curve corresponding to false positive frequency from 0 to 0.1. The three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 correspond to three levels of mean signal magnitude M, and the three sub-columns correspond to three levels of spatial correlation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ρ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Relative temporal variance of the active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signal (V) is plotted on the x-axis. ROC curves are measured at the centers of each of the 16 active loci. Colored lines show, for each classifier, the mean partial ROC area across the 16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loci, and the error bars show the corresponding standard deviation. Dashed black lines indicate the partial ROC area for random guessing.</a:t>
            </a:r>
          </a:p>
          <a:p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Fig. 5.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Performance of the pool of classifiers on the dataset from the aging study, based on metrics of classification accuracy (top) and spatial map reproducibility (bottom). Left and right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columns correspond to subjects in the young and the older age groups, respectively. Results are shown for 4 binary task contrasts, ordered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fromstrong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weakwithin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panel. The tasks are: reaction task (RT), delayed matching (DM), perceptual matching (PM), and fixation (FIX).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89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is one of systematically </a:t>
            </a:r>
            <a:r>
              <a:rPr lang="en-US" dirty="0" err="1" smtClean="0"/>
              <a:t>optmizing</a:t>
            </a:r>
            <a:r>
              <a:rPr lang="en-US" dirty="0" smtClean="0"/>
              <a:t> the </a:t>
            </a:r>
            <a:r>
              <a:rPr lang="en-US" dirty="0" err="1" smtClean="0"/>
              <a:t>neuroimaigng</a:t>
            </a:r>
            <a:r>
              <a:rPr lang="en-US" dirty="0" smtClean="0"/>
              <a:t> pipeline or scientific workflow.</a:t>
            </a:r>
          </a:p>
          <a:p>
            <a:r>
              <a:rPr lang="en-US" dirty="0" smtClean="0"/>
              <a:t>Implicit hypothesis: My pipeline choices are either near optimal</a:t>
            </a:r>
            <a:r>
              <a:rPr lang="en-US" baseline="0" dirty="0" smtClean="0"/>
              <a:t> or don’t matter when using a standard package with defaults.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is on preprocessing + data analysis </a:t>
            </a:r>
            <a:r>
              <a:rPr lang="en-US" sz="2000" b="1" baseline="0" dirty="0" smtClean="0"/>
              <a:t>and their interactions</a:t>
            </a:r>
            <a:r>
              <a:rPr lang="en-US" sz="1200" b="0" baseline="0" dirty="0" smtClean="0"/>
              <a:t> = </a:t>
            </a:r>
            <a:r>
              <a:rPr lang="en-US" sz="1200" b="0" baseline="0" dirty="0" err="1" smtClean="0"/>
              <a:t>postprocessing</a:t>
            </a:r>
            <a:r>
              <a:rPr lang="en-US" sz="1200" b="0" baseline="0" dirty="0" smtClean="0"/>
              <a:t> framework for </a:t>
            </a:r>
            <a:r>
              <a:rPr lang="en-US" sz="1200" b="0" baseline="0" dirty="0" err="1" smtClean="0"/>
              <a:t>evlauation</a:t>
            </a:r>
            <a:r>
              <a:rPr lang="en-US" sz="1200" b="0" baseline="0" dirty="0" smtClean="0"/>
              <a:t>.</a:t>
            </a:r>
          </a:p>
          <a:p>
            <a:r>
              <a:rPr lang="en-US" sz="1200" b="0" baseline="0" dirty="0" smtClean="0"/>
              <a:t>In particular point issues related to (1) experimental design, (2) subject selection, i.e., age + disease, (3) many standard preprocessing steps, (4) analysis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859F0-7829-8F40-AEDA-785316C5FC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Plichta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al, and A. Meyer-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Lindenberg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Test-retest reliability of evoked bold signals from a cognitive-emotive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battery.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60(3):1746–58, 2012.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more than in cognitive research applications, moving fMRI to the clinic and the drug development process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the generation of stable and reliable signal changes. The performance characteristics of the fMRI paradigm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 experimental power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 different study designs (e.g., crossover vs. parallel groups),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fMRI reliability characteristics can be strongly dependent on the nature of the fMRI task. The present study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investigated both within-subject and group-level reliability of a combined three-task fMRI battery targeting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systems of wide applicability in clinical and cognitive neuroscience: an emotional (face matching), a motivational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(monetary reward anticipation) and a cognitive (n-back working memory) task. A group of 25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young, healthy volunteers were scanned twice on a 3 T MRI scanner with a mean test–retest interval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14.6 days. FMRI reliability was quantified using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intraclass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correlation coefficient (ICC) applied at three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ranging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 to a localized and fine spatial scale: (1) reliability of group-level activation maps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whole brain and within targeted regions of interest (ROIs); (2) within-subject reliability of ROI-mean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and (3) within-subject reliability of individual voxels in the target ROIs. 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showed robust evoked activation of all three tasks in their respective target regions (emotional task=amygdala; motivational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task=ventral striatum; cognitive task=right dorsolateral prefrontal cortex and parietal cortices) with high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sizes (ES) of ROI-mean summary values (ES=1.11–1.44 for the faces task, 0.96–1.43 for the reward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task, 0.83–2.58 for the n-back task). Reliability of group level activation was excellent for all three tasks with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ICCs of 0.89–0.98 at the whole brain level and 0.66–0.97 within target ROIs. Within-subject reliability of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ROImean</a:t>
            </a:r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across sessions was fair to good for the reward task (ICCs=0.56–0.62) and, dependent on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particular ROI, also fair-to-good for the n-back task (ICCs=0.44–0.57) but lower for the faces task (ICC=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−0.02–0.16). In conclusion, all three tasks are well suited to between-subject designs, including imaging genetics.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specific recommendations are followed, the n-back and reward task are also suited for within-subject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designs, including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-fMRI. The present study provides task-specific fMRI reliability performance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that will inform the optimal use, powering and design of fMRI studies using comparable tasks.</a:t>
            </a:r>
          </a:p>
          <a:p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ICC(2,1) and ICC(3,1) equivalent and generally high: FACES &amp; N-BACK &gt; 0.5; low for REWARD &lt; 0.5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M. M.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Plichta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et al, and A. Meyer-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Lindenberg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Test-retest reliability of evoked bold signals from a cognitive-emotive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fmri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test battery.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Neuroimage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60(3):1746–58, 2012.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Even more than in cognitive research applications, moving fMRI to the clinic and the drug development process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requires the generation of stable and reliable signal changes. The performance characteristics of the fMRI paradigm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constrain experimental power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andmay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require different study designs (e.g., crossover vs. parallel groups),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yet fMRI reliability characteristics can be strongly dependent on the nature of the fMRI task. The present study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investigated both within-subject and group-level reliability of a combined three-task fMRI battery targeting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three systems of wide applicability in clinical and cognitive neuroscience: an emotional (face matching), a motivational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(monetary reward anticipation) and a cognitive (n-back working memory) task. A group of 25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young, healthy volunteers were scanned twice on a 3 T MRI scanner with a mean test–retest interval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14.6 days. FMRI reliability was quantified using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intraclass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correlation coefficient (ICC) applied at three different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levels ranging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froma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global to a localized and fine spatial scale: (1) reliability of group-level activation maps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 the whole brain and within targeted regions of interest (ROIs); (2) within-subject reliability of ROI-mean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and (3) within-subject reliability of individual voxels in the target ROIs. 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showed robust evoked activation of all three tasks in their respective target regions (emotional task=amygdala; motivational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task=ventral striatum; cognitive task=right dorsolateral prefrontal cortex and parietal cortices) with high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effect sizes (ES) of ROI-mean summary values (ES=1.11–1.44 for the faces task, 0.96–1.43 for the reward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task, 0.83–2.58 for the n-back task). Reliability of group level activation was excellent for all three tasks with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ICCs of 0.89–0.98 at the whole brain level and 0.66–0.97 within target ROIs. Within-subject reliability of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ROImean</a:t>
            </a:r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amplitudes across sessions was fair to good for the reward task (ICCs=0.56–0.62) and, dependent on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particular ROI, also fair-to-good for the n-back task (ICCs=0.44–0.57) but lower for the faces task (ICC=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−0.02–0.16). In conclusion, all three tasks are well suited to between-subject designs, including imaging genetics.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 specific recommendations are followed, the n-back and reward task are also suited for within-subject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designs, including </a:t>
            </a:r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pharmaco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-fMRI. The present study provides task-specific fMRI reliability performance</a:t>
            </a:r>
          </a:p>
          <a:p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measures that will inform the optimal use, powering and design of fMRI studies using comparable tasks.</a:t>
            </a:r>
          </a:p>
          <a:p>
            <a:endParaRPr lang="en-US" sz="24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24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Behavioural</a:t>
            </a:r>
            <a:r>
              <a:rPr lang="en-US" sz="24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ICC(2,1) and ICC(3,1) equivalent and generally high: FACES &amp; N-BACK &gt; 0.5; low for REWARD &lt; 0.5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18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CA" dirty="0" smtClean="0"/>
              <a:t>As for why include task B : … (due to increased demand</a:t>
            </a:r>
            <a:r>
              <a:rPr lang="en-CA" baseline="0" dirty="0" smtClean="0"/>
              <a:t> of integrating numbers/letters)</a:t>
            </a:r>
          </a:p>
          <a:p>
            <a:pPr>
              <a:buFontTx/>
              <a:buNone/>
            </a:pPr>
            <a:endParaRPr lang="en-CA" baseline="0" dirty="0" smtClean="0"/>
          </a:p>
          <a:p>
            <a:pPr>
              <a:buFontTx/>
              <a:buNone/>
            </a:pPr>
            <a:r>
              <a:rPr lang="en-CA" baseline="0" dirty="0" smtClean="0"/>
              <a:t>SPLITS ARE ODD CYCLES</a:t>
            </a:r>
          </a:p>
          <a:p>
            <a:pPr>
              <a:buFontTx/>
              <a:buChar char="-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3F6458-929D-419D-9B87-0ED8AFC5FCC5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 &amp; FIX = Fixed hypothesis to reduce analytic flexibility.</a:t>
            </a:r>
          </a:p>
          <a:p>
            <a:r>
              <a:rPr lang="en-US" dirty="0" smtClean="0"/>
              <a:t>IND</a:t>
            </a:r>
            <a:r>
              <a:rPr lang="en-US" baseline="0" dirty="0" smtClean="0"/>
              <a:t> = Adaptive hypothesis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82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Problem is one of systematically </a:t>
            </a:r>
            <a:r>
              <a:rPr lang="en-US" dirty="0" err="1" smtClean="0"/>
              <a:t>optmizing</a:t>
            </a:r>
            <a:r>
              <a:rPr lang="en-US" dirty="0" smtClean="0"/>
              <a:t> the </a:t>
            </a:r>
            <a:r>
              <a:rPr lang="en-US" dirty="0" err="1" smtClean="0"/>
              <a:t>neuroimaigng</a:t>
            </a:r>
            <a:r>
              <a:rPr lang="en-US" dirty="0" smtClean="0"/>
              <a:t> pipeline or scientific workflow.</a:t>
            </a:r>
          </a:p>
          <a:p>
            <a:r>
              <a:rPr lang="en-US" dirty="0" smtClean="0"/>
              <a:t>Implicit hypothesis: My pipeline choices are either near optimal</a:t>
            </a:r>
            <a:r>
              <a:rPr lang="en-US" baseline="0" dirty="0" smtClean="0"/>
              <a:t> or don’t matter when using a standard package with defaults.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Focus is on preprocessing + data analysis </a:t>
            </a:r>
            <a:r>
              <a:rPr lang="en-US" sz="2000" b="1" baseline="0" dirty="0" smtClean="0"/>
              <a:t>and their interactions</a:t>
            </a:r>
            <a:r>
              <a:rPr lang="en-US" sz="1200" b="0" baseline="0" dirty="0" smtClean="0"/>
              <a:t> = </a:t>
            </a:r>
            <a:r>
              <a:rPr lang="en-US" sz="1200" b="0" baseline="0" dirty="0" err="1" smtClean="0"/>
              <a:t>postprocessing</a:t>
            </a:r>
            <a:r>
              <a:rPr lang="en-US" sz="1200" b="0" baseline="0" dirty="0" smtClean="0"/>
              <a:t> framework for </a:t>
            </a:r>
            <a:r>
              <a:rPr lang="en-US" sz="1200" b="0" baseline="0" dirty="0" err="1" smtClean="0"/>
              <a:t>evlauation</a:t>
            </a:r>
            <a:r>
              <a:rPr lang="en-US" sz="1200" b="0" baseline="0" dirty="0" smtClean="0"/>
              <a:t>.</a:t>
            </a:r>
          </a:p>
          <a:p>
            <a:r>
              <a:rPr lang="en-US" sz="1200" b="0" baseline="0" dirty="0" smtClean="0"/>
              <a:t>In particular point issues related to (1) experimental design, (2) subject selection, i.e., age + disease, (3) many standard preprocessing steps, (4) analysis choices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7859F0-7829-8F40-AEDA-785316C5FC6A}" type="slidenum">
              <a:rPr lang="en-US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Note larger P spread of CONS and FIX compared to D , R and P pipelines.</a:t>
            </a:r>
          </a:p>
          <a:p>
            <a:r>
              <a:rPr lang="en-US" dirty="0" smtClean="0"/>
              <a:t>2. But P metric pipelines show increased </a:t>
            </a:r>
            <a:r>
              <a:rPr lang="en-US" dirty="0" err="1" smtClean="0"/>
              <a:t>gSNR</a:t>
            </a:r>
            <a:r>
              <a:rPr lang="en-US" dirty="0" smtClean="0"/>
              <a:t> heterogeneity.</a:t>
            </a:r>
          </a:p>
          <a:p>
            <a:r>
              <a:rPr lang="en-US" dirty="0" smtClean="0"/>
              <a:t>3. D metric pipelines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maximise</a:t>
            </a:r>
            <a:r>
              <a:rPr lang="en-US" baseline="0" dirty="0" smtClean="0"/>
              <a:t> average </a:t>
            </a:r>
            <a:r>
              <a:rPr lang="en-US" baseline="0" dirty="0" err="1" smtClean="0"/>
              <a:t>gSNR</a:t>
            </a:r>
            <a:r>
              <a:rPr lang="en-US" baseline="0" dirty="0" smtClean="0"/>
              <a:t> while reducing prediction heterogeneity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54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baseline="0" dirty="0" smtClean="0"/>
              <a:t>All follow same structure of relative performance across pipelines and metrics</a:t>
            </a:r>
          </a:p>
          <a:p>
            <a:pPr marL="228600" indent="-228600">
              <a:buAutoNum type="arabicPeriod"/>
            </a:pPr>
            <a:r>
              <a:rPr lang="en-US" baseline="0" dirty="0" err="1" smtClean="0"/>
              <a:t>Trailmaking</a:t>
            </a:r>
            <a:r>
              <a:rPr lang="en-US" baseline="0" dirty="0" smtClean="0"/>
              <a:t> is a weaker intrinsic contrast than Recognition reducing performance of CON and FIX pipelines relative to P and D metrics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Compromise D metric pipelines tend to show reduced heterogeneity relative to CON, FIX and R, and greater </a:t>
            </a:r>
            <a:r>
              <a:rPr lang="en-US" baseline="0" dirty="0" err="1" smtClean="0"/>
              <a:t>gSNR</a:t>
            </a:r>
            <a:r>
              <a:rPr lang="en-US" baseline="0" dirty="0" smtClean="0"/>
              <a:t> than P metric pipelines.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7E68E-5B7E-B64C-AE29-C5372730BA7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53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98DB0-A9F0-2945-8D28-E6058136BB20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D04D4-7EA1-164F-8710-02C87FD3F715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E288-8B1E-1546-AB75-3BD0884B7F29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AB1A6-C4DC-604C-B344-C27F70B1A17F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DA9-914B-8E47-92C9-3C47685C71DB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061159-F427-C441-AB59-0C0EAD3F4511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0489-93B8-3344-8BAD-0836AB62FD62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B63F-D246-B74F-80EB-CFD5FF4FC2F9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51140-A3BD-6341-957C-F5C9D33B8911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33BEC-F500-2946-9368-690D091F01FF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DB035-2BE8-3A44-BB44-BEDC79A22A0A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8E601-BD90-174E-B117-43A3DA95104C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22369-CA90-9D44-943C-59EC14326D93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BF4B6F-ACF3-7D40-928E-59FEC3CDB9E5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07B5A-0A09-D441-AEF0-C83F306454FB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88013-8F28-644D-BD8F-1B84C1458B0B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6CAC-7AAF-2740-8059-6546DE0F63FF}" type="datetime1">
              <a:rPr lang="en-CA" smtClean="0"/>
              <a:t>16-01-31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22C1AA-7C04-C94F-AC2B-136F9CE4A2CA}" type="datetime1">
              <a:rPr lang="en-CA" smtClean="0"/>
              <a:t>16-01-31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40B8F-9DA8-4544-8D2B-7619BE367C6A}" type="datetime1">
              <a:rPr lang="en-CA" smtClean="0"/>
              <a:t>16-01-31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58AB3-F243-BD4C-B783-E4F5AB551877}" type="datetime1">
              <a:rPr lang="en-CA" smtClean="0"/>
              <a:t>16-01-31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D12F-0275-F549-B96F-A35DEE10837C}" type="datetime1">
              <a:rPr lang="en-CA" smtClean="0"/>
              <a:t>16-01-31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20B7C-DA95-0D40-870E-41C3378CF30B}" type="datetime1">
              <a:rPr lang="en-CA" smtClean="0"/>
              <a:t>16-01-31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7B81C-C520-5141-A132-8E42BF8D1B1F}" type="datetime1">
              <a:rPr lang="en-CA" smtClean="0"/>
              <a:t>16-01-31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© S. C. Strother, 2006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C63E0-2DA7-654C-9001-22A72C5F2DC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5" tIns="45718" rIns="91435" bIns="45718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56A03CAE-8AD1-8A40-B29A-2912FB77A2D2}" type="datetime1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16-01-31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1"/>
            <a:ext cx="2895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© S. C. Strother, 2006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7"/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177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ftr="0" dt="0"/>
  <p:txStyles>
    <p:titleStyle>
      <a:lvl1pPr algn="ctr" defTabSz="4571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457177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2" indent="-285736" algn="l" defTabSz="457177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8" algn="l" defTabSz="457177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8" indent="-228588" algn="l" defTabSz="457177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5" indent="-228588" algn="l" defTabSz="457177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457177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4571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iff"/><Relationship Id="rId4" Type="http://schemas.openxmlformats.org/officeDocument/2006/relationships/image" Target="../media/image26.tiff"/><Relationship Id="rId5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4" Type="http://schemas.openxmlformats.org/officeDocument/2006/relationships/image" Target="../media/image29.tiff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0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tif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27.png"/><Relationship Id="rId5" Type="http://schemas.openxmlformats.org/officeDocument/2006/relationships/image" Target="../media/image43.jpeg"/><Relationship Id="rId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6.tif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45.emf"/><Relationship Id="rId7" Type="http://schemas.openxmlformats.org/officeDocument/2006/relationships/image" Target="../media/image47.tif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iff"/><Relationship Id="rId4" Type="http://schemas.openxmlformats.org/officeDocument/2006/relationships/image" Target="../media/image50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4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2.emf"/><Relationship Id="rId5" Type="http://schemas.openxmlformats.org/officeDocument/2006/relationships/image" Target="../media/image53.emf"/><Relationship Id="rId6" Type="http://schemas.openxmlformats.org/officeDocument/2006/relationships/image" Target="../media/image54.png"/><Relationship Id="rId7" Type="http://schemas.openxmlformats.org/officeDocument/2006/relationships/image" Target="../media/image50.emf"/><Relationship Id="rId8" Type="http://schemas.openxmlformats.org/officeDocument/2006/relationships/oleObject" Target="../embeddings/oleObject20.bin"/><Relationship Id="rId9" Type="http://schemas.openxmlformats.org/officeDocument/2006/relationships/image" Target="../media/image5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4" Type="http://schemas.openxmlformats.org/officeDocument/2006/relationships/oleObject" Target="../embeddings/oleObject2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2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24.bin"/><Relationship Id="rId11" Type="http://schemas.openxmlformats.org/officeDocument/2006/relationships/image" Target="../media/image5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tiff"/><Relationship Id="rId4" Type="http://schemas.openxmlformats.org/officeDocument/2006/relationships/image" Target="../media/image56.png"/><Relationship Id="rId5" Type="http://schemas.openxmlformats.org/officeDocument/2006/relationships/image" Target="../media/image58.tiff"/><Relationship Id="rId6" Type="http://schemas.openxmlformats.org/officeDocument/2006/relationships/image" Target="../media/image59.jpeg"/><Relationship Id="rId7" Type="http://schemas.openxmlformats.org/officeDocument/2006/relationships/image" Target="../media/image60.tiff"/><Relationship Id="rId8" Type="http://schemas.openxmlformats.org/officeDocument/2006/relationships/image" Target="../media/image61.png"/><Relationship Id="rId9" Type="http://schemas.openxmlformats.org/officeDocument/2006/relationships/image" Target="../media/image62.tiff"/><Relationship Id="rId10" Type="http://schemas.openxmlformats.org/officeDocument/2006/relationships/image" Target="../media/image63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.emf"/><Relationship Id="rId12" Type="http://schemas.openxmlformats.org/officeDocument/2006/relationships/oleObject" Target="../embeddings/oleObject9.bin"/><Relationship Id="rId13" Type="http://schemas.openxmlformats.org/officeDocument/2006/relationships/image" Target="../media/image7.emf"/><Relationship Id="rId14" Type="http://schemas.openxmlformats.org/officeDocument/2006/relationships/oleObject" Target="../embeddings/oleObject10.bin"/><Relationship Id="rId15" Type="http://schemas.openxmlformats.org/officeDocument/2006/relationships/image" Target="../media/image8.emf"/><Relationship Id="rId16" Type="http://schemas.openxmlformats.org/officeDocument/2006/relationships/oleObject" Target="../embeddings/oleObject11.bin"/><Relationship Id="rId17" Type="http://schemas.openxmlformats.org/officeDocument/2006/relationships/image" Target="../media/image9.emf"/><Relationship Id="rId18" Type="http://schemas.openxmlformats.org/officeDocument/2006/relationships/oleObject" Target="../embeddings/oleObject12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<Relationship Id="rId4" Type="http://schemas.openxmlformats.org/officeDocument/2006/relationships/oleObject" Target="../embeddings/oleObject5.bin"/><Relationship Id="rId5" Type="http://schemas.openxmlformats.org/officeDocument/2006/relationships/image" Target="../media/image3.emf"/><Relationship Id="rId6" Type="http://schemas.openxmlformats.org/officeDocument/2006/relationships/oleObject" Target="../embeddings/oleObject6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7.bin"/><Relationship Id="rId9" Type="http://schemas.openxmlformats.org/officeDocument/2006/relationships/image" Target="../media/image5.emf"/><Relationship Id="rId10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.emf"/><Relationship Id="rId12" Type="http://schemas.openxmlformats.org/officeDocument/2006/relationships/oleObject" Target="../embeddings/oleObject16.bin"/><Relationship Id="rId13" Type="http://schemas.openxmlformats.org/officeDocument/2006/relationships/image" Target="../media/image18.emf"/><Relationship Id="rId14" Type="http://schemas.openxmlformats.org/officeDocument/2006/relationships/oleObject" Target="../embeddings/oleObject17.bin"/><Relationship Id="rId15" Type="http://schemas.openxmlformats.org/officeDocument/2006/relationships/image" Target="../media/image1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Relationship Id="rId3" Type="http://schemas.openxmlformats.org/officeDocument/2006/relationships/image" Target="../media/image20.png"/><Relationship Id="rId4" Type="http://schemas.openxmlformats.org/officeDocument/2006/relationships/oleObject" Target="../embeddings/oleObject13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16.emf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5849" y="1320800"/>
            <a:ext cx="8585200" cy="261619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Aft>
                <a:spcPts val="2400"/>
              </a:spcAft>
              <a:defRPr/>
            </a:pP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>Metrics for </a:t>
            </a:r>
            <a:r>
              <a:rPr lang="en-CA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Evaluating </a:t>
            </a: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>F</a:t>
            </a:r>
            <a:r>
              <a:rPr lang="en-CA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unctional </a:t>
            </a: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CA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euroimaging</a:t>
            </a: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CA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Processing </a:t>
            </a: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>P</a:t>
            </a:r>
            <a:r>
              <a:rPr lang="en-CA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ipelines</a:t>
            </a:r>
            <a:r>
              <a:rPr lang="en-CA" sz="4000" dirty="0">
                <a:solidFill>
                  <a:srgbClr val="0000FF"/>
                </a:solidFill>
                <a:latin typeface="Comic Sans MS"/>
                <a:cs typeface="Comic Sans MS"/>
              </a:rPr>
              <a:t>.</a:t>
            </a:r>
            <a:endParaRPr lang="en-CA" sz="40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5284" y="5718815"/>
            <a:ext cx="391232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rgbClr val="FF0000"/>
                </a:solidFill>
              </a:rPr>
              <a:t>Principal Funding Sources:</a:t>
            </a:r>
            <a:endParaRPr lang="en-US" sz="14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CANADA: CIHR, NSERC, Heart &amp; Stroke Foundation,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Ontario Brain Institute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USA: NSF</a:t>
            </a:r>
            <a:endParaRPr lang="en-US" sz="1200" dirty="0" smtClean="0">
              <a:solidFill>
                <a:srgbClr val="000000"/>
              </a:solidFill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>
                <a:solidFill>
                  <a:srgbClr val="000000"/>
                </a:solidFill>
              </a:rPr>
              <a:t>© S.C. Strother, 2016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65284" y="4436115"/>
            <a:ext cx="6400800" cy="1282700"/>
          </a:xfrm>
        </p:spPr>
        <p:txBody>
          <a:bodyPr>
            <a:normAutofit/>
          </a:bodyPr>
          <a:lstStyle/>
          <a:p>
            <a:pPr algn="l"/>
            <a:r>
              <a:rPr lang="en-US" sz="2400" dirty="0" smtClean="0">
                <a:solidFill>
                  <a:schemeClr val="tx1"/>
                </a:solidFill>
              </a:rPr>
              <a:t>Stephen C. Strother, Ph.D.</a:t>
            </a:r>
            <a:br>
              <a:rPr lang="en-US" sz="2400" dirty="0" smtClean="0">
                <a:solidFill>
                  <a:schemeClr val="tx1"/>
                </a:solidFill>
              </a:rPr>
            </a:br>
            <a:r>
              <a:rPr lang="en-US" sz="2000" dirty="0" err="1" smtClean="0">
                <a:solidFill>
                  <a:schemeClr val="tx1"/>
                </a:solidFill>
              </a:rPr>
              <a:t>Rotman</a:t>
            </a:r>
            <a:r>
              <a:rPr lang="en-US" sz="2000" dirty="0" smtClean="0">
                <a:solidFill>
                  <a:schemeClr val="tx1"/>
                </a:solidFill>
              </a:rPr>
              <a:t> Research Institute, </a:t>
            </a:r>
            <a:r>
              <a:rPr lang="en-US" sz="2000" dirty="0" err="1" smtClean="0">
                <a:solidFill>
                  <a:schemeClr val="tx1"/>
                </a:solidFill>
              </a:rPr>
              <a:t>Baycrest</a:t>
            </a:r>
            <a:r>
              <a:rPr lang="en-US" sz="2000" dirty="0" smtClean="0">
                <a:solidFill>
                  <a:schemeClr val="tx1"/>
                </a:solidFill>
              </a:rPr>
              <a:t> Centre</a:t>
            </a:r>
            <a:br>
              <a:rPr lang="en-US" sz="2000" dirty="0" smtClean="0">
                <a:solidFill>
                  <a:schemeClr val="tx1"/>
                </a:solidFill>
              </a:rPr>
            </a:br>
            <a:r>
              <a:rPr lang="en-US" sz="2000" dirty="0" smtClean="0">
                <a:solidFill>
                  <a:schemeClr val="tx1"/>
                </a:solidFill>
              </a:rPr>
              <a:t>&amp; Medical Biophysics, University of Toronto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07184" y="5722630"/>
            <a:ext cx="381386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Disclosure: </a:t>
            </a:r>
            <a:r>
              <a:rPr lang="en-US" sz="1400" dirty="0"/>
              <a:t>Part owner and </a:t>
            </a:r>
            <a:r>
              <a:rPr lang="en-US" sz="1400" dirty="0" smtClean="0"/>
              <a:t>Chief </a:t>
            </a:r>
            <a:r>
              <a:rPr lang="en-US" sz="1400" dirty="0"/>
              <a:t>Scientific </a:t>
            </a:r>
            <a:r>
              <a:rPr lang="en-US" sz="1400" dirty="0" smtClean="0"/>
              <a:t>Officer</a:t>
            </a:r>
          </a:p>
          <a:p>
            <a:r>
              <a:rPr lang="en-US" sz="1400" dirty="0" smtClean="0"/>
              <a:t> </a:t>
            </a:r>
            <a:r>
              <a:rPr lang="en-US" sz="1400" dirty="0"/>
              <a:t>of </a:t>
            </a:r>
            <a:r>
              <a:rPr lang="en-US" sz="1400" dirty="0" err="1"/>
              <a:t>Predictek</a:t>
            </a:r>
            <a:r>
              <a:rPr lang="en-US" sz="1400" dirty="0"/>
              <a:t>, Inc., </a:t>
            </a:r>
            <a:r>
              <a:rPr lang="en-US" sz="1400" dirty="0" smtClean="0"/>
              <a:t>and </a:t>
            </a:r>
            <a:r>
              <a:rPr lang="en-US" sz="1400" dirty="0" err="1"/>
              <a:t>ADMdx</a:t>
            </a:r>
            <a:r>
              <a:rPr lang="en-US" sz="1400" dirty="0"/>
              <a:t>, </a:t>
            </a:r>
            <a:r>
              <a:rPr lang="en-US" sz="1400" dirty="0" smtClean="0"/>
              <a:t>LLC., Chicago </a:t>
            </a:r>
          </a:p>
          <a:p>
            <a:r>
              <a:rPr lang="en-US" sz="1400" dirty="0" smtClean="0"/>
              <a:t>(medical </a:t>
            </a:r>
            <a:r>
              <a:rPr lang="en-US" sz="1400" dirty="0"/>
              <a:t>image </a:t>
            </a:r>
            <a:r>
              <a:rPr lang="en-US" sz="1400" dirty="0" smtClean="0"/>
              <a:t>consulting </a:t>
            </a:r>
            <a:r>
              <a:rPr lang="en-US" sz="1400" dirty="0"/>
              <a:t>and CRO activities </a:t>
            </a:r>
            <a:endParaRPr lang="en-US" sz="1400" dirty="0" smtClean="0"/>
          </a:p>
          <a:p>
            <a:r>
              <a:rPr lang="en-US" sz="1400" dirty="0" smtClean="0"/>
              <a:t>for </a:t>
            </a:r>
            <a:r>
              <a:rPr lang="en-US" sz="1400" dirty="0"/>
              <a:t>drug </a:t>
            </a:r>
            <a:r>
              <a:rPr lang="en-US" sz="1400" dirty="0" smtClean="0"/>
              <a:t>trials).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010400" y="6492463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7176"/>
            <a:ext cx="9144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Pseudo-ROC (P, R) Curves: </a:t>
            </a:r>
            <a:b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800" dirty="0" smtClean="0">
                <a:solidFill>
                  <a:srgbClr val="0000FF"/>
                </a:solidFill>
                <a:latin typeface="Comic Sans MS"/>
                <a:cs typeface="Comic Sans MS"/>
              </a:rPr>
              <a:t>Preprocessing vs. Models</a:t>
            </a:r>
            <a:endParaRPr lang="en-US" sz="2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913994" y="1739902"/>
            <a:ext cx="5477405" cy="4011993"/>
            <a:chOff x="241300" y="2209800"/>
            <a:chExt cx="4227321" cy="3111500"/>
          </a:xfrm>
        </p:grpSpPr>
        <p:pic>
          <p:nvPicPr>
            <p:cNvPr id="6" name="Picture 5" descr="Fig1A_Haxby-FDA-SVM-LR(FWHM-0,3,6)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300" y="2209800"/>
              <a:ext cx="4227321" cy="311150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930400" y="3975100"/>
              <a:ext cx="136229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0mm      3mm   6mm</a:t>
              </a:r>
              <a:endParaRPr lang="en-US" sz="1100" dirty="0"/>
            </a:p>
          </p:txBody>
        </p:sp>
      </p:grpSp>
      <p:sp>
        <p:nvSpPr>
          <p:cNvPr id="4" name="Rectangle 3"/>
          <p:cNvSpPr/>
          <p:nvPr/>
        </p:nvSpPr>
        <p:spPr>
          <a:xfrm>
            <a:off x="105629" y="6027003"/>
            <a:ext cx="5477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Haxby</a:t>
            </a:r>
            <a:r>
              <a:rPr lang="en-US" sz="1200" dirty="0"/>
              <a:t> et al., Science, 293(5539):2425-30, </a:t>
            </a:r>
            <a:r>
              <a:rPr lang="en-US" sz="1200" dirty="0" smtClean="0"/>
              <a:t>2001</a:t>
            </a:r>
            <a:endParaRPr lang="en-US" sz="1200" dirty="0" smtClean="0"/>
          </a:p>
          <a:p>
            <a:r>
              <a:rPr lang="en-US" sz="1200" dirty="0" smtClean="0"/>
              <a:t>Rasmussen P, </a:t>
            </a:r>
            <a:r>
              <a:rPr lang="en-US" sz="1200" dirty="0" smtClean="0"/>
              <a:t>PhD Thesis, DTU, 2011</a:t>
            </a:r>
          </a:p>
          <a:p>
            <a:r>
              <a:rPr lang="en-US" sz="1200" dirty="0" smtClean="0"/>
              <a:t>Strother S, et al., in </a:t>
            </a:r>
            <a:r>
              <a:rPr lang="en-US" sz="1200" i="1" dirty="0"/>
              <a:t>Practical Applications of Sparse Modeling</a:t>
            </a:r>
            <a:r>
              <a:rPr lang="en-US" sz="1200" dirty="0"/>
              <a:t>, </a:t>
            </a:r>
            <a:endParaRPr lang="en-US" sz="1200" dirty="0" smtClean="0"/>
          </a:p>
          <a:p>
            <a:r>
              <a:rPr lang="en-US" sz="1200" dirty="0" err="1" smtClean="0"/>
              <a:t>Rish</a:t>
            </a:r>
            <a:r>
              <a:rPr lang="en-US" sz="1200" dirty="0" smtClean="0"/>
              <a:t> I, et al., </a:t>
            </a:r>
            <a:r>
              <a:rPr lang="en-US" sz="1200" dirty="0"/>
              <a:t>Eds., </a:t>
            </a:r>
            <a:r>
              <a:rPr lang="en-US" sz="1200" dirty="0" smtClean="0"/>
              <a:t>Boston</a:t>
            </a:r>
            <a:r>
              <a:rPr lang="en-US" sz="1200" dirty="0"/>
              <a:t>: MIT Press, </a:t>
            </a:r>
            <a:r>
              <a:rPr lang="en-US" sz="1200" dirty="0" smtClean="0"/>
              <a:t>pp</a:t>
            </a:r>
            <a:r>
              <a:rPr lang="en-US" sz="1200" dirty="0"/>
              <a:t>. 99-</a:t>
            </a:r>
            <a:r>
              <a:rPr lang="en-US" sz="1200" dirty="0" smtClean="0"/>
              <a:t>121, 2014</a:t>
            </a:r>
            <a:endParaRPr lang="en-US" sz="1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521451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08943" y="2069068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83034" y="3173968"/>
            <a:ext cx="573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422900" y="1879600"/>
            <a:ext cx="965200" cy="1016000"/>
          </a:xfrm>
          <a:prstGeom prst="straightConnector1">
            <a:avLst/>
          </a:prstGeom>
          <a:ln w="63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397500" y="2080736"/>
            <a:ext cx="589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</a:t>
            </a:r>
            <a:r>
              <a:rPr lang="en-US" baseline="-25000" dirty="0" err="1" smtClean="0"/>
              <a:t>max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27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hurchill_PLOS2015_Fig2A-B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34" y="710371"/>
            <a:ext cx="4500000" cy="26265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590"/>
            <a:ext cx="3822700" cy="164181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Preprocessing Pipeline Choices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76400" y="341039"/>
            <a:ext cx="4876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77"/>
            <a:r>
              <a:rPr lang="en-US" dirty="0" smtClean="0">
                <a:solidFill>
                  <a:srgbClr val="FF0000"/>
                </a:solidFill>
                <a:latin typeface="Calibri"/>
              </a:rPr>
              <a:t>Same Choices for each Subject/Session and Group </a:t>
            </a:r>
          </a:p>
        </p:txBody>
      </p:sp>
      <p:cxnSp>
        <p:nvCxnSpPr>
          <p:cNvPr id="15" name="Straight Arrow Connector 14"/>
          <p:cNvCxnSpPr>
            <a:endCxn id="11" idx="1"/>
          </p:cNvCxnSpPr>
          <p:nvPr/>
        </p:nvCxnSpPr>
        <p:spPr>
          <a:xfrm flipV="1">
            <a:off x="3040077" y="2023636"/>
            <a:ext cx="1344657" cy="976164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4" idx="1"/>
          </p:cNvCxnSpPr>
          <p:nvPr/>
        </p:nvCxnSpPr>
        <p:spPr>
          <a:xfrm>
            <a:off x="3055809" y="4711700"/>
            <a:ext cx="2258815" cy="460671"/>
          </a:xfrm>
          <a:prstGeom prst="straightConnector1">
            <a:avLst/>
          </a:prstGeom>
          <a:ln w="3810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17500" y="6246959"/>
            <a:ext cx="43458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177"/>
            <a:r>
              <a:rPr lang="en-US" sz="1200" dirty="0"/>
              <a:t>Churchill, </a:t>
            </a:r>
            <a:r>
              <a:rPr lang="en-US" sz="1200" dirty="0" smtClean="0"/>
              <a:t>NW, et al. </a:t>
            </a:r>
            <a:r>
              <a:rPr lang="en-US" sz="1200" i="1" dirty="0" smtClean="0"/>
              <a:t>Human </a:t>
            </a:r>
            <a:r>
              <a:rPr lang="en-US" sz="1200" i="1" dirty="0"/>
              <a:t>Brain Mapping, 33</a:t>
            </a:r>
            <a:r>
              <a:rPr lang="en-US" sz="1200" dirty="0"/>
              <a:t>(3), 609-</a:t>
            </a:r>
            <a:r>
              <a:rPr lang="en-US" sz="1200" dirty="0" smtClean="0"/>
              <a:t>627, 2012</a:t>
            </a:r>
          </a:p>
          <a:p>
            <a:pPr defTabSz="457177"/>
            <a:r>
              <a:rPr lang="en-US" sz="1200" dirty="0" smtClean="0"/>
              <a:t>Churchill </a:t>
            </a:r>
            <a:r>
              <a:rPr lang="en-US" sz="1200" dirty="0"/>
              <a:t>NW, </a:t>
            </a:r>
            <a:r>
              <a:rPr lang="en-US" sz="1200" dirty="0" smtClean="0"/>
              <a:t>et al. </a:t>
            </a:r>
            <a:r>
              <a:rPr lang="en-US" sz="1200" i="1" dirty="0" err="1" smtClean="0"/>
              <a:t>PLoS</a:t>
            </a:r>
            <a:r>
              <a:rPr lang="en-US" sz="1200" i="1" dirty="0" smtClean="0"/>
              <a:t> </a:t>
            </a:r>
            <a:r>
              <a:rPr lang="en-US" sz="1200" i="1" dirty="0" smtClean="0"/>
              <a:t>One,</a:t>
            </a:r>
            <a:r>
              <a:rPr lang="en-US" sz="1200" dirty="0" smtClean="0"/>
              <a:t> </a:t>
            </a:r>
            <a:r>
              <a:rPr lang="en-US" sz="1200" i="1" dirty="0" smtClean="0"/>
              <a:t>7</a:t>
            </a:r>
            <a:r>
              <a:rPr lang="en-US" sz="1200" dirty="0"/>
              <a:t>(2), </a:t>
            </a:r>
            <a:r>
              <a:rPr lang="en-US" sz="1200" dirty="0" smtClean="0"/>
              <a:t>e31147, 2012</a:t>
            </a:r>
            <a:r>
              <a:rPr lang="en-CA" sz="1200" dirty="0" smtClean="0"/>
              <a:t> </a:t>
            </a:r>
          </a:p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One, </a:t>
            </a:r>
            <a:r>
              <a:rPr lang="en-US" sz="1200" dirty="0"/>
              <a:t>10, </a:t>
            </a:r>
            <a:r>
              <a:rPr lang="en-US" sz="1200" dirty="0" smtClean="0"/>
              <a:t>e0131520</a:t>
            </a:r>
            <a:r>
              <a:rPr lang="en-US" sz="1200" dirty="0"/>
              <a:t>, </a:t>
            </a:r>
            <a:r>
              <a:rPr lang="en-US" sz="1200" dirty="0" smtClean="0"/>
              <a:t>2015 </a:t>
            </a:r>
            <a:r>
              <a:rPr lang="en-CA" sz="1200" dirty="0" smtClean="0"/>
              <a:t>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14" name="Picture 13" descr="Churchill_PLOS2015_Fig2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624" y="3872327"/>
            <a:ext cx="2915987" cy="2600087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67472" y="1831406"/>
            <a:ext cx="2488337" cy="4139996"/>
            <a:chOff x="567472" y="1831406"/>
            <a:chExt cx="2488337" cy="4139996"/>
          </a:xfrm>
        </p:grpSpPr>
        <p:grpSp>
          <p:nvGrpSpPr>
            <p:cNvPr id="10" name="Group 9"/>
            <p:cNvGrpSpPr>
              <a:grpSpLocks noChangeAspect="1"/>
            </p:cNvGrpSpPr>
            <p:nvPr/>
          </p:nvGrpSpPr>
          <p:grpSpPr>
            <a:xfrm>
              <a:off x="567472" y="1831406"/>
              <a:ext cx="2488337" cy="4139996"/>
              <a:chOff x="155643" y="1746739"/>
              <a:chExt cx="2087406" cy="347294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155643" y="1746739"/>
                <a:ext cx="2067023" cy="284002"/>
              </a:xfrm>
              <a:prstGeom prst="rect">
                <a:avLst/>
              </a:prstGeom>
              <a:noFill/>
            </p:spPr>
            <p:txBody>
              <a:bodyPr wrap="square" lIns="91435" tIns="45718" rIns="91435" bIns="45718" rtlCol="0">
                <a:spAutoFit/>
              </a:bodyPr>
              <a:lstStyle/>
              <a:p>
                <a:pPr algn="ctr" defTabSz="457177"/>
                <a:r>
                  <a:rPr lang="en-US" sz="1600" b="1" dirty="0" smtClean="0">
                    <a:solidFill>
                      <a:srgbClr val="FF0000"/>
                    </a:solidFill>
                    <a:latin typeface="Calibri"/>
                  </a:rPr>
                  <a:t>Processing Pipeline Steps</a:t>
                </a:r>
                <a:endParaRPr lang="en-US" sz="1600" b="1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grpSp>
            <p:nvGrpSpPr>
              <p:cNvPr id="3" name="Group 2"/>
              <p:cNvGrpSpPr>
                <a:grpSpLocks noChangeAspect="1"/>
              </p:cNvGrpSpPr>
              <p:nvPr/>
            </p:nvGrpSpPr>
            <p:grpSpPr>
              <a:xfrm>
                <a:off x="155643" y="2054512"/>
                <a:ext cx="2087406" cy="3165176"/>
                <a:chOff x="157783" y="1883305"/>
                <a:chExt cx="2483406" cy="3765644"/>
              </a:xfrm>
            </p:grpSpPr>
            <p:pic>
              <p:nvPicPr>
                <p:cNvPr id="7" name="Picture 6" descr="PipelineSteps_NathanOHBM.png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033" y="1982074"/>
                  <a:ext cx="2388523" cy="3608725"/>
                </a:xfrm>
                <a:prstGeom prst="rect">
                  <a:avLst/>
                </a:prstGeom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157783" y="1883305"/>
                  <a:ext cx="2483406" cy="3765644"/>
                </a:xfrm>
                <a:prstGeom prst="rect">
                  <a:avLst/>
                </a:prstGeom>
                <a:solidFill>
                  <a:schemeClr val="bg1">
                    <a:lumMod val="85000"/>
                    <a:alpha val="18000"/>
                  </a:schemeClr>
                </a:solidFill>
                <a:ln w="28575" cmpd="sng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457177"/>
                  <a:endParaRPr lang="en-US" dirty="0">
                    <a:solidFill>
                      <a:srgbClr val="FF8F82"/>
                    </a:solidFill>
                    <a:latin typeface="Calibri"/>
                  </a:endParaRPr>
                </a:p>
              </p:txBody>
            </p:sp>
          </p:grpSp>
        </p:grpSp>
        <p:sp>
          <p:nvSpPr>
            <p:cNvPr id="18" name="TextBox 17"/>
            <p:cNvSpPr txBox="1"/>
            <p:nvPr/>
          </p:nvSpPr>
          <p:spPr>
            <a:xfrm>
              <a:off x="2522837" y="4181589"/>
              <a:ext cx="409711" cy="1231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800" b="1" dirty="0" smtClean="0"/>
                <a:t>6 mm      </a:t>
              </a:r>
              <a:endParaRPr lang="en-US" sz="800" b="1" dirty="0"/>
            </a:p>
          </p:txBody>
        </p:sp>
      </p:grpSp>
      <p:sp>
        <p:nvSpPr>
          <p:cNvPr id="4" name="Right Arrow 3"/>
          <p:cNvSpPr/>
          <p:nvPr/>
        </p:nvSpPr>
        <p:spPr>
          <a:xfrm rot="19538850">
            <a:off x="6763315" y="3455878"/>
            <a:ext cx="978408" cy="143998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714123" y="3533773"/>
            <a:ext cx="4150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77"/>
            <a:r>
              <a:rPr lang="en-US" dirty="0" smtClean="0">
                <a:solidFill>
                  <a:srgbClr val="FF0000"/>
                </a:solidFill>
                <a:latin typeface="Calibri"/>
              </a:rPr>
              <a:t>Different Choices for each Subject/Session</a:t>
            </a:r>
            <a:endParaRPr lang="en-US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551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" y="7937"/>
            <a:ext cx="9144000" cy="821795"/>
          </a:xfrm>
        </p:spPr>
        <p:txBody>
          <a:bodyPr>
            <a:normAutofit/>
          </a:bodyPr>
          <a:lstStyle/>
          <a:p>
            <a:r>
              <a:rPr lang="en-US" sz="4000" u="none" dirty="0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Neuroimaging </a:t>
            </a:r>
            <a:r>
              <a:rPr lang="en-US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Pipelines</a:t>
            </a:r>
            <a:endParaRPr lang="en-US" sz="40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92364" y="362241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256039" y="295042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256039" y="308742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256039" y="322157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256039" y="33573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2241751" y="349128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241751" y="362606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2241751" y="375973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56039" y="403500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56039" y="389641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56039" y="41701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8991801" y="296757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009263" y="310441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009264" y="323411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009263" y="337079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9009263" y="34979571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009263" y="37632283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009263" y="363733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009263" y="391086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991801" y="404770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009263" y="418455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3" name="Straight Arrow Connector 192"/>
          <p:cNvCxnSpPr>
            <a:stCxn id="183" idx="2"/>
          </p:cNvCxnSpPr>
          <p:nvPr/>
        </p:nvCxnSpPr>
        <p:spPr>
          <a:xfrm>
            <a:off x="10045901" y="30612359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  <a:endCxn id="185" idx="0"/>
          </p:cNvCxnSpPr>
          <p:nvPr/>
        </p:nvCxnSpPr>
        <p:spPr>
          <a:xfrm>
            <a:off x="10053839" y="31980783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5" idx="2"/>
            <a:endCxn id="186" idx="0"/>
          </p:cNvCxnSpPr>
          <p:nvPr/>
        </p:nvCxnSpPr>
        <p:spPr>
          <a:xfrm flipH="1">
            <a:off x="10053839" y="332761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6" idx="2"/>
            <a:endCxn id="187" idx="0"/>
          </p:cNvCxnSpPr>
          <p:nvPr/>
        </p:nvCxnSpPr>
        <p:spPr>
          <a:xfrm>
            <a:off x="10053838" y="346446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87" idx="2"/>
            <a:endCxn id="189" idx="0"/>
          </p:cNvCxnSpPr>
          <p:nvPr/>
        </p:nvCxnSpPr>
        <p:spPr>
          <a:xfrm>
            <a:off x="10053838" y="36013034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89" idx="2"/>
            <a:endCxn id="188" idx="0"/>
          </p:cNvCxnSpPr>
          <p:nvPr/>
        </p:nvCxnSpPr>
        <p:spPr>
          <a:xfrm>
            <a:off x="10053838" y="373084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88" idx="2"/>
            <a:endCxn id="190" idx="0"/>
          </p:cNvCxnSpPr>
          <p:nvPr/>
        </p:nvCxnSpPr>
        <p:spPr>
          <a:xfrm>
            <a:off x="10053838" y="38748297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191" idx="0"/>
          </p:cNvCxnSpPr>
          <p:nvPr/>
        </p:nvCxnSpPr>
        <p:spPr>
          <a:xfrm flipH="1">
            <a:off x="10045901" y="400516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1" idx="2"/>
            <a:endCxn id="192" idx="0"/>
          </p:cNvCxnSpPr>
          <p:nvPr/>
        </p:nvCxnSpPr>
        <p:spPr>
          <a:xfrm>
            <a:off x="10045901" y="414137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2227463" y="272913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 flipH="1">
            <a:off x="10045902" y="292439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2186188" y="433568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5" name="Straight Arrow Connector 204"/>
          <p:cNvCxnSpPr>
            <a:stCxn id="192" idx="2"/>
          </p:cNvCxnSpPr>
          <p:nvPr/>
        </p:nvCxnSpPr>
        <p:spPr>
          <a:xfrm flipH="1">
            <a:off x="10041138" y="42782134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86188" y="446903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7" name="Straight Arrow Connector 206"/>
          <p:cNvCxnSpPr>
            <a:stCxn id="204" idx="2"/>
            <a:endCxn id="206" idx="0"/>
          </p:cNvCxnSpPr>
          <p:nvPr/>
        </p:nvCxnSpPr>
        <p:spPr>
          <a:xfrm>
            <a:off x="6621663" y="442569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 rot="16200000">
            <a:off x="-897530" y="37725152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44763" y="363765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408439" y="296566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2408439" y="310266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408439" y="323681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2408439" y="33725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394151" y="350652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394151" y="364130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394151" y="377497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408439" y="405024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408439" y="391165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408439" y="41853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9144201" y="298281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9161663" y="311965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9161663" y="324935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9161663" y="338603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161663" y="35131972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9161663" y="37784684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161663" y="365257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9161663" y="392610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9144201" y="406294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9161663" y="419979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>
            <a:stCxn id="220" idx="2"/>
          </p:cNvCxnSpPr>
          <p:nvPr/>
        </p:nvCxnSpPr>
        <p:spPr>
          <a:xfrm>
            <a:off x="10198301" y="30764758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21" idx="2"/>
            <a:endCxn id="222" idx="0"/>
          </p:cNvCxnSpPr>
          <p:nvPr/>
        </p:nvCxnSpPr>
        <p:spPr>
          <a:xfrm>
            <a:off x="10206239" y="32133184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22" idx="2"/>
            <a:endCxn id="223" idx="0"/>
          </p:cNvCxnSpPr>
          <p:nvPr/>
        </p:nvCxnSpPr>
        <p:spPr>
          <a:xfrm flipH="1">
            <a:off x="10206239" y="334285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23" idx="2"/>
            <a:endCxn id="224" idx="0"/>
          </p:cNvCxnSpPr>
          <p:nvPr/>
        </p:nvCxnSpPr>
        <p:spPr>
          <a:xfrm>
            <a:off x="10206238" y="347970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24" idx="2"/>
            <a:endCxn id="226" idx="0"/>
          </p:cNvCxnSpPr>
          <p:nvPr/>
        </p:nvCxnSpPr>
        <p:spPr>
          <a:xfrm>
            <a:off x="10206238" y="36165433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26" idx="2"/>
            <a:endCxn id="225" idx="0"/>
          </p:cNvCxnSpPr>
          <p:nvPr/>
        </p:nvCxnSpPr>
        <p:spPr>
          <a:xfrm>
            <a:off x="10206238" y="374608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5" idx="2"/>
            <a:endCxn id="258" idx="0"/>
          </p:cNvCxnSpPr>
          <p:nvPr/>
        </p:nvCxnSpPr>
        <p:spPr>
          <a:xfrm>
            <a:off x="10206238" y="38900696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59" idx="0"/>
          </p:cNvCxnSpPr>
          <p:nvPr/>
        </p:nvCxnSpPr>
        <p:spPr>
          <a:xfrm flipH="1">
            <a:off x="10198301" y="402040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59" idx="2"/>
            <a:endCxn id="260" idx="0"/>
          </p:cNvCxnSpPr>
          <p:nvPr/>
        </p:nvCxnSpPr>
        <p:spPr>
          <a:xfrm>
            <a:off x="10198301" y="415661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2379863" y="274437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 flipH="1">
            <a:off x="10198301" y="293963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2338588" y="435092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3" name="Straight Arrow Connector 272"/>
          <p:cNvCxnSpPr>
            <a:stCxn id="260" idx="2"/>
          </p:cNvCxnSpPr>
          <p:nvPr/>
        </p:nvCxnSpPr>
        <p:spPr>
          <a:xfrm flipH="1">
            <a:off x="10193538" y="42934533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/>
          <p:cNvSpPr/>
          <p:nvPr/>
        </p:nvSpPr>
        <p:spPr>
          <a:xfrm>
            <a:off x="2338588" y="448427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5" name="Straight Arrow Connector 274"/>
          <p:cNvCxnSpPr>
            <a:stCxn id="272" idx="2"/>
            <a:endCxn id="274" idx="0"/>
          </p:cNvCxnSpPr>
          <p:nvPr/>
        </p:nvCxnSpPr>
        <p:spPr>
          <a:xfrm>
            <a:off x="6774063" y="444093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 rot="16200000">
            <a:off x="-745129" y="37877553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1092200" y="6581005"/>
            <a:ext cx="7150100" cy="27699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457177"/>
            <a:r>
              <a:rPr lang="en-US" sz="1200" dirty="0">
                <a:solidFill>
                  <a:prstClr val="black"/>
                </a:solidFill>
                <a:latin typeface="Calibri"/>
              </a:rPr>
              <a:t>Strother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SC. IEEE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Eng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Med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Biol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Mag 25(2):27-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41, 2006	</a:t>
            </a:r>
            <a:r>
              <a:rPr lang="en-US" sz="1200" dirty="0" smtClean="0"/>
              <a:t>Churchill </a:t>
            </a:r>
            <a:r>
              <a:rPr lang="en-US" sz="1200" dirty="0"/>
              <a:t>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One, 7</a:t>
            </a:r>
            <a:r>
              <a:rPr lang="en-US" sz="1200" dirty="0"/>
              <a:t>(2), e31147, 2012</a:t>
            </a:r>
            <a:r>
              <a:rPr lang="en-CA" sz="1200" dirty="0"/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8063" y="6513143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 descr="NI-PipelineSchematic_Fig1PreProcChap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4" y="958450"/>
            <a:ext cx="6551981" cy="550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386" y="4831834"/>
            <a:ext cx="94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621663" y="55176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41700" y="1917700"/>
            <a:ext cx="2986686" cy="4191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/>
          <p:nvPr/>
        </p:nvSpPr>
        <p:spPr>
          <a:xfrm>
            <a:off x="1689100" y="2794000"/>
            <a:ext cx="5892800" cy="1384300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21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000" y="376238"/>
            <a:ext cx="2273300" cy="38528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Session</a:t>
            </a:r>
            <a:b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Training  (P, R)s for   Pipeline Choices 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73402" y="5628600"/>
            <a:ext cx="5867999" cy="73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0               1                2               3                4           </a:t>
            </a:r>
          </a:p>
          <a:p>
            <a:pPr algn="ctr"/>
            <a:r>
              <a:rPr lang="en-US" dirty="0"/>
              <a:t> </a:t>
            </a:r>
            <a:r>
              <a:rPr lang="en-US" dirty="0" smtClean="0"/>
              <a:t>                 </a:t>
            </a:r>
            <a:r>
              <a:rPr lang="en-US" sz="2000" b="1" dirty="0" smtClean="0"/>
              <a:t>Global Signal-to-Noise (</a:t>
            </a:r>
            <a:r>
              <a:rPr lang="en-US" sz="2000" b="1" dirty="0" err="1" smtClean="0"/>
              <a:t>gSNR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dirty="0" err="1" smtClean="0"/>
              <a:t>sqrt</a:t>
            </a:r>
            <a:r>
              <a:rPr lang="en-US" sz="2000" b="1" dirty="0" smtClean="0"/>
              <a:t>(2</a:t>
            </a:r>
            <a:r>
              <a:rPr lang="en-US" sz="2000" b="1" i="1" dirty="0" smtClean="0"/>
              <a:t>R</a:t>
            </a:r>
            <a:r>
              <a:rPr lang="en-US" sz="2000" b="1" dirty="0" smtClean="0"/>
              <a:t>/(</a:t>
            </a:r>
            <a:r>
              <a:rPr lang="en-US" sz="2000" b="1" dirty="0"/>
              <a:t>1-</a:t>
            </a:r>
            <a:r>
              <a:rPr lang="en-US" sz="2000" b="1" i="1" dirty="0"/>
              <a:t>R</a:t>
            </a:r>
            <a:r>
              <a:rPr lang="en-US" sz="2000" b="1" dirty="0" smtClean="0"/>
              <a:t>))</a:t>
            </a:r>
            <a:r>
              <a:rPr lang="en-US" sz="2400" dirty="0" smtClean="0"/>
              <a:t>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21672" y="6589573"/>
            <a:ext cx="33535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</a:t>
            </a:r>
            <a:r>
              <a:rPr lang="en-US" sz="1200" dirty="0" smtClean="0"/>
              <a:t>, </a:t>
            </a:r>
            <a:r>
              <a:rPr lang="en-US" sz="1200" dirty="0"/>
              <a:t>10, </a:t>
            </a:r>
            <a:r>
              <a:rPr lang="en-US" sz="1200" dirty="0" smtClean="0"/>
              <a:t>e0131520</a:t>
            </a:r>
            <a:r>
              <a:rPr lang="en-US" sz="1200" dirty="0"/>
              <a:t>, </a:t>
            </a:r>
            <a:r>
              <a:rPr lang="en-US" sz="1200" dirty="0" smtClean="0"/>
              <a:t>2015</a:t>
            </a:r>
            <a:r>
              <a:rPr lang="en-CA" sz="1200" dirty="0" smtClean="0"/>
              <a:t> </a:t>
            </a:r>
            <a:endParaRPr lang="en-US" sz="1200" dirty="0">
              <a:solidFill>
                <a:prstClr val="black"/>
              </a:solidFill>
            </a:endParaRPr>
          </a:p>
        </p:txBody>
      </p:sp>
      <p:pic>
        <p:nvPicPr>
          <p:cNvPr id="4" name="Picture 3" descr="Churchill_PLOS2015_Fig3TMT_Supp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208" y="342900"/>
            <a:ext cx="5330769" cy="5400000"/>
          </a:xfrm>
          <a:prstGeom prst="rect">
            <a:avLst/>
          </a:prstGeom>
        </p:spPr>
      </p:pic>
      <p:pic>
        <p:nvPicPr>
          <p:cNvPr id="8" name="Picture 7" descr="Churchill_PLOS2015_KeyFig3TMT-REC_Sup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256" y="1904994"/>
            <a:ext cx="1547499" cy="21118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747322" y="2664901"/>
            <a:ext cx="5399999" cy="755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Prediction (P)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3659457" y="4234934"/>
            <a:ext cx="47692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0.6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9457" y="2698234"/>
            <a:ext cx="479618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0.8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9457" y="1161534"/>
            <a:ext cx="476926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500" y="5707965"/>
            <a:ext cx="28216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 Making Test (TMT)</a:t>
            </a:r>
          </a:p>
          <a:p>
            <a:r>
              <a:rPr lang="en-US" dirty="0" smtClean="0"/>
              <a:t>Gaussian Naïve Bayes (GNB)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49800" y="564634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7984" y="5692100"/>
            <a:ext cx="299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0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393700"/>
            <a:ext cx="2628900" cy="4330700"/>
          </a:xfrm>
        </p:spPr>
        <p:txBody>
          <a:bodyPr>
            <a:normAutofit fontScale="90000"/>
          </a:bodyPr>
          <a:lstStyle/>
          <a:p>
            <a:r>
              <a:rPr lang="en-US" sz="4900" dirty="0" smtClean="0">
                <a:solidFill>
                  <a:srgbClr val="0000FF"/>
                </a:solidFill>
                <a:latin typeface="Comic Sans MS"/>
                <a:cs typeface="Comic Sans MS"/>
              </a:rPr>
              <a:t>Session Training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(P, R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)s </a:t>
            </a:r>
            <a:b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for  Tasks, 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Pipelines,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/>
            </a:r>
            <a:b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Models</a:t>
            </a:r>
            <a:endParaRPr lang="en-US" dirty="0"/>
          </a:p>
        </p:txBody>
      </p:sp>
      <p:grpSp>
        <p:nvGrpSpPr>
          <p:cNvPr id="18" name="Group 17"/>
          <p:cNvGrpSpPr>
            <a:grpSpLocks noChangeAspect="1"/>
          </p:cNvGrpSpPr>
          <p:nvPr/>
        </p:nvGrpSpPr>
        <p:grpSpPr>
          <a:xfrm>
            <a:off x="3098659" y="203200"/>
            <a:ext cx="5867342" cy="5975999"/>
            <a:chOff x="3047861" y="381000"/>
            <a:chExt cx="5751718" cy="5858232"/>
          </a:xfrm>
        </p:grpSpPr>
        <p:pic>
          <p:nvPicPr>
            <p:cNvPr id="4" name="Picture 3" descr="Churchill_PLOS2015_Fig2REC-TMT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861" y="381000"/>
              <a:ext cx="5751717" cy="5508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" name="TextBox 4"/>
            <p:cNvSpPr txBox="1">
              <a:spLocks noChangeAspect="1"/>
            </p:cNvSpPr>
            <p:nvPr/>
          </p:nvSpPr>
          <p:spPr>
            <a:xfrm>
              <a:off x="3047863" y="5869900"/>
              <a:ext cx="575171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            </a:t>
              </a:r>
              <a:r>
                <a:rPr lang="en-US" sz="1600" b="1" dirty="0" smtClean="0"/>
                <a:t>Global Signal-to-Noise (</a:t>
              </a:r>
              <a:r>
                <a:rPr lang="en-US" sz="1600" b="1" dirty="0" err="1" smtClean="0"/>
                <a:t>gSNR</a:t>
              </a:r>
              <a:r>
                <a:rPr lang="en-US" sz="1600" b="1" dirty="0" smtClean="0"/>
                <a:t> </a:t>
              </a:r>
              <a:r>
                <a:rPr lang="en-US" sz="1600" b="1" dirty="0"/>
                <a:t>= </a:t>
              </a:r>
              <a:r>
                <a:rPr lang="en-US" sz="1600" b="1" dirty="0" err="1" smtClean="0"/>
                <a:t>sqrt</a:t>
              </a:r>
              <a:r>
                <a:rPr lang="en-US" sz="1600" b="1" dirty="0" smtClean="0"/>
                <a:t>(2R/(</a:t>
              </a:r>
              <a:r>
                <a:rPr lang="en-US" sz="1600" b="1" dirty="0"/>
                <a:t>1-R</a:t>
              </a:r>
              <a:r>
                <a:rPr lang="en-US" sz="1600" b="1" dirty="0" smtClean="0"/>
                <a:t>))</a:t>
              </a:r>
              <a:r>
                <a:rPr lang="en-US" dirty="0" smtClean="0"/>
                <a:t>  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23545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470535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17525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688340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735330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823200" y="787401"/>
              <a:ext cx="0" cy="4859999"/>
            </a:xfrm>
            <a:prstGeom prst="line">
              <a:avLst/>
            </a:prstGeom>
            <a:ln w="3175" cmpd="sng">
              <a:solidFill>
                <a:schemeClr val="bg1">
                  <a:lumMod val="85000"/>
                </a:schemeClr>
              </a:solidFill>
              <a:prstDash val="soli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Rectangle 18"/>
          <p:cNvSpPr/>
          <p:nvPr/>
        </p:nvSpPr>
        <p:spPr>
          <a:xfrm>
            <a:off x="0" y="6608802"/>
            <a:ext cx="3314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</a:t>
            </a:r>
            <a:r>
              <a:rPr lang="en-US" sz="1200" dirty="0"/>
              <a:t>, 10, e0131520, 2015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29400" y="6330951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5303877"/>
            <a:ext cx="3215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Trail Making Test (TMT)</a:t>
            </a:r>
          </a:p>
          <a:p>
            <a:r>
              <a:rPr lang="en-US" dirty="0" smtClean="0"/>
              <a:t>Recognition Task (REC)</a:t>
            </a:r>
          </a:p>
          <a:p>
            <a:r>
              <a:rPr lang="en-US" dirty="0" smtClean="0"/>
              <a:t>Gaussian Naïve Bayes (GNB)</a:t>
            </a:r>
          </a:p>
          <a:p>
            <a:r>
              <a:rPr lang="en-US" dirty="0" smtClean="0"/>
              <a:t>Canonical </a:t>
            </a:r>
            <a:r>
              <a:rPr lang="en-US" dirty="0" err="1" smtClean="0"/>
              <a:t>Variate</a:t>
            </a:r>
            <a:r>
              <a:rPr lang="en-US" dirty="0" smtClean="0"/>
              <a:t> Analysis (CVA)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23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08" y="1891432"/>
            <a:ext cx="7083314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1259468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Example</a:t>
            </a:r>
            <a:r>
              <a:rPr lang="en-CA" dirty="0" smtClean="0"/>
              <a:t>:  Single-subject SPMs</a:t>
            </a:r>
            <a:r>
              <a:rPr lang="en-CA" dirty="0"/>
              <a:t> </a:t>
            </a:r>
            <a:r>
              <a:rPr lang="en-CA" dirty="0" smtClean="0"/>
              <a:t>from multivariate CVA analysis</a:t>
            </a:r>
            <a:endParaRPr lang="en-CA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251520" y="1628800"/>
            <a:ext cx="860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1520" y="1196752"/>
            <a:ext cx="860444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6581001"/>
            <a:ext cx="3314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</a:t>
            </a:r>
            <a:r>
              <a:rPr lang="en-US" sz="1200" dirty="0"/>
              <a:t>, 10, e0131520, 2015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095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More Reliable Between-Subject SPMs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0004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0757" y="1556792"/>
            <a:ext cx="42692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           </a:t>
            </a:r>
            <a:r>
              <a:rPr lang="en-CA" b="1" dirty="0" err="1"/>
              <a:t>U</a:t>
            </a:r>
            <a:r>
              <a:rPr lang="en-CA" b="1" dirty="0" err="1" smtClean="0"/>
              <a:t>nivariate</a:t>
            </a:r>
            <a:r>
              <a:rPr lang="en-CA" b="1" dirty="0" smtClean="0"/>
              <a:t> GNB (predictive GLM)</a:t>
            </a:r>
            <a:endParaRPr lang="en-C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458446"/>
              </p:ext>
            </p:extLst>
          </p:nvPr>
        </p:nvGraphicFramePr>
        <p:xfrm>
          <a:off x="2098422" y="5995454"/>
          <a:ext cx="5782374" cy="483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5688"/>
                <a:gridCol w="2186686"/>
              </a:tblGrid>
              <a:tr h="48371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 smtClean="0">
                          <a:effectLst/>
                        </a:rPr>
                        <a:t>  Between-subject reliability: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u="none" strike="noStrike" dirty="0" smtClean="0">
                          <a:effectLst/>
                        </a:rPr>
                        <a:t>1.8x</a:t>
                      </a:r>
                      <a:r>
                        <a:rPr lang="en-CA" sz="2000" u="none" strike="noStrike" dirty="0" smtClean="0">
                          <a:effectLst/>
                        </a:rPr>
                        <a:t>  to  </a:t>
                      </a:r>
                      <a:r>
                        <a:rPr lang="en-CA" sz="2000" b="1" u="none" strike="noStrike" dirty="0" smtClean="0">
                          <a:effectLst/>
                        </a:rPr>
                        <a:t>9.0x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67" y="2089373"/>
            <a:ext cx="4238625" cy="3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280" y="2098898"/>
            <a:ext cx="4267200" cy="3706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89373"/>
            <a:ext cx="1485900" cy="3715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788025" y="1556792"/>
            <a:ext cx="392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M</a:t>
            </a:r>
            <a:r>
              <a:rPr lang="en-CA" b="1" dirty="0" smtClean="0"/>
              <a:t>ultivariate CVA (Linear Discriminant)</a:t>
            </a:r>
            <a:endParaRPr lang="en-CA" b="1" dirty="0"/>
          </a:p>
        </p:txBody>
      </p:sp>
      <p:sp>
        <p:nvSpPr>
          <p:cNvPr id="9" name="Rectangle 8"/>
          <p:cNvSpPr/>
          <p:nvPr/>
        </p:nvSpPr>
        <p:spPr>
          <a:xfrm>
            <a:off x="261367" y="6553537"/>
            <a:ext cx="3314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</a:t>
            </a:r>
            <a:r>
              <a:rPr lang="en-US" sz="1200" dirty="0"/>
              <a:t>, 10, e0131520, 2015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Test 1</a:t>
            </a:r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Between-Subject Activation Overlap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181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3849" y="1556792"/>
            <a:ext cx="8553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/>
              <a:t>           </a:t>
            </a:r>
            <a:r>
              <a:rPr lang="en-CA" b="1" dirty="0" err="1"/>
              <a:t>U</a:t>
            </a:r>
            <a:r>
              <a:rPr lang="en-CA" b="1" dirty="0" err="1" smtClean="0"/>
              <a:t>nivariate</a:t>
            </a:r>
            <a:r>
              <a:rPr lang="en-CA" b="1" dirty="0" smtClean="0"/>
              <a:t> GNB (predictive GLM)              Multivariate CVA (Linear Discriminant)</a:t>
            </a:r>
            <a:endParaRPr lang="en-CA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2811893"/>
              </p:ext>
            </p:extLst>
          </p:nvPr>
        </p:nvGraphicFramePr>
        <p:xfrm>
          <a:off x="2619122" y="6015794"/>
          <a:ext cx="4944174" cy="483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57488"/>
                <a:gridCol w="2186686"/>
              </a:tblGrid>
              <a:tr h="483716">
                <a:tc>
                  <a:txBody>
                    <a:bodyPr/>
                    <a:lstStyle/>
                    <a:p>
                      <a:pPr algn="l" fontAlgn="b"/>
                      <a:r>
                        <a:rPr lang="en-CA" sz="2000" u="none" strike="noStrike" dirty="0" smtClean="0">
                          <a:effectLst/>
                        </a:rPr>
                        <a:t>Test-retest reliability:</a:t>
                      </a:r>
                      <a:endParaRPr lang="en-CA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b="1" u="none" strike="noStrike" dirty="0" smtClean="0">
                          <a:effectLst/>
                        </a:rPr>
                        <a:t>1.7x</a:t>
                      </a:r>
                      <a:r>
                        <a:rPr lang="en-CA" sz="2000" u="none" strike="noStrike" dirty="0" smtClean="0">
                          <a:effectLst/>
                        </a:rPr>
                        <a:t>  to  </a:t>
                      </a:r>
                      <a:r>
                        <a:rPr lang="en-CA" sz="2000" b="1" u="none" strike="noStrike" dirty="0" smtClean="0">
                          <a:effectLst/>
                        </a:rPr>
                        <a:t>6.5x</a:t>
                      </a:r>
                      <a:r>
                        <a:rPr lang="en-CA" sz="2000" u="none" strike="noStrike" dirty="0">
                          <a:effectLst/>
                        </a:rPr>
                        <a:t> </a:t>
                      </a:r>
                      <a:endParaRPr lang="en-CA" sz="20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12" y="2060848"/>
            <a:ext cx="421957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0848"/>
            <a:ext cx="4267200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47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Test 2</a:t>
            </a:r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: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 Within-Subject Test-Retest Overlap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612" y="6576536"/>
            <a:ext cx="3314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</a:t>
            </a:r>
            <a:r>
              <a:rPr lang="en-US" sz="1200" dirty="0"/>
              <a:t>, 10, e0131520, 2015</a:t>
            </a:r>
            <a:r>
              <a:rPr lang="en-CA" sz="1200" dirty="0" smtClean="0"/>
              <a:t>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976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838"/>
            <a:ext cx="8229600" cy="830262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Conclusions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1400"/>
            <a:ext cx="8420100" cy="58166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Using fixed preprocessing choices across subjects/sessions is </a:t>
            </a:r>
            <a:r>
              <a:rPr lang="en-US" dirty="0" err="1" smtClean="0"/>
              <a:t>nonoptimal</a:t>
            </a:r>
            <a:r>
              <a:rPr lang="en-US" dirty="0" smtClean="0"/>
              <a:t> and produces a conservative result with reduced: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sz="2600" dirty="0" smtClean="0"/>
              <a:t>SNR and detection power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/>
              <a:t>w</a:t>
            </a:r>
            <a:r>
              <a:rPr lang="en-US" sz="2600" dirty="0" smtClean="0"/>
              <a:t>ithin-subject test-retest and between-subject spatial pattern reliability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A</a:t>
            </a:r>
            <a:r>
              <a:rPr lang="en-CA" dirty="0" err="1"/>
              <a:t>dapting</a:t>
            </a:r>
            <a:r>
              <a:rPr lang="en-CA" dirty="0"/>
              <a:t> </a:t>
            </a:r>
            <a:r>
              <a:rPr lang="en-CA" dirty="0" err="1"/>
              <a:t>preprocessing</a:t>
            </a:r>
            <a:r>
              <a:rPr lang="en-CA" dirty="0"/>
              <a:t> choices on a subject or session basis using </a:t>
            </a:r>
            <a:r>
              <a:rPr lang="en-CA" dirty="0" err="1"/>
              <a:t>crossvalidation</a:t>
            </a:r>
            <a:r>
              <a:rPr lang="en-CA" dirty="0"/>
              <a:t> resampling can significantly improve pipeline </a:t>
            </a:r>
            <a:r>
              <a:rPr lang="en-CA" dirty="0" smtClean="0"/>
              <a:t>performance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CA" dirty="0" smtClean="0"/>
              <a:t>Model tuning is critically important and interacts with </a:t>
            </a:r>
            <a:r>
              <a:rPr lang="en-CA" dirty="0" err="1" smtClean="0"/>
              <a:t>preprocessing</a:t>
            </a:r>
            <a:r>
              <a:rPr lang="en-CA" dirty="0" smtClean="0"/>
              <a:t>  and other pipeline choices.</a:t>
            </a:r>
            <a:endParaRPr lang="en-CA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 smtClean="0"/>
              <a:t>Current </a:t>
            </a:r>
            <a:r>
              <a:rPr lang="en-US" dirty="0" smtClean="0"/>
              <a:t>fixed pipeline processing practices in fMRI lead to an under-powered, excessively noisy neuroimaging literature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600" dirty="0" smtClean="0"/>
              <a:t>limiting the full potential of meta-analytic methods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CA" dirty="0" smtClean="0"/>
              <a:t>All </a:t>
            </a:r>
            <a:r>
              <a:rPr lang="en-CA" dirty="0" smtClean="0"/>
              <a:t>the negative effects of these common pipeline choices are likely to become worse with age and disease</a:t>
            </a:r>
            <a:endParaRPr lang="en-US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52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79513" y="2109166"/>
            <a:ext cx="8998227" cy="2994640"/>
            <a:chOff x="79513" y="2109166"/>
            <a:chExt cx="8998227" cy="2994640"/>
          </a:xfrm>
        </p:grpSpPr>
        <p:pic>
          <p:nvPicPr>
            <p:cNvPr id="1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513" y="2109166"/>
              <a:ext cx="2210944" cy="298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8350" y="2109166"/>
              <a:ext cx="2200708" cy="297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1395" y="2109166"/>
              <a:ext cx="2186345" cy="2979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570" y="2109166"/>
              <a:ext cx="2168368" cy="2994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Individually </a:t>
            </a:r>
            <a:r>
              <a:rPr lang="en-US" sz="3200" dirty="0" err="1">
                <a:solidFill>
                  <a:srgbClr val="0000FF"/>
                </a:solidFill>
                <a:latin typeface="Comic Sans MS"/>
                <a:cs typeface="Comic Sans MS"/>
              </a:rPr>
              <a:t>Optimised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 Pipelines </a:t>
            </a: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for</a:t>
            </a:r>
            <a: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  <a:t>: </a:t>
            </a:r>
            <a:br>
              <a:rPr lang="en-US" sz="3200" dirty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Brain Network Detection in Resting State </a:t>
            </a:r>
            <a:endParaRPr lang="en-US" sz="320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7" y="5342076"/>
            <a:ext cx="838863" cy="714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2765" y="4817483"/>
            <a:ext cx="2885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365098" y="4823293"/>
            <a:ext cx="282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93571" y="4823852"/>
            <a:ext cx="2951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621947" y="4823293"/>
            <a:ext cx="28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4" name="Rectangle 3"/>
          <p:cNvSpPr/>
          <p:nvPr/>
        </p:nvSpPr>
        <p:spPr>
          <a:xfrm>
            <a:off x="962633" y="2109166"/>
            <a:ext cx="170087" cy="236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42532" y="2113724"/>
            <a:ext cx="170087" cy="2368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3905482" y="6457890"/>
            <a:ext cx="52385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Nathan Churchill, </a:t>
            </a:r>
            <a:r>
              <a:rPr lang="en-US" sz="1000" dirty="0" err="1"/>
              <a:t>Afshin</a:t>
            </a:r>
            <a:r>
              <a:rPr lang="en-US" sz="1000" dirty="0"/>
              <a:t>-Pour B, </a:t>
            </a:r>
            <a:r>
              <a:rPr lang="en-US" sz="1000" dirty="0" err="1"/>
              <a:t>Strother</a:t>
            </a:r>
            <a:r>
              <a:rPr lang="en-US" sz="1000" dirty="0"/>
              <a:t> SC. Pipeline optimization of resting-state fMRI: improving signal detection and spatial reliability. Poster 3639,  Hamburg, Germany, June 2014.</a:t>
            </a:r>
            <a:r>
              <a:rPr lang="en-CA" sz="1000" dirty="0"/>
              <a:t> 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20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" y="7937"/>
            <a:ext cx="9144000" cy="821795"/>
          </a:xfrm>
        </p:spPr>
        <p:txBody>
          <a:bodyPr>
            <a:normAutofit/>
          </a:bodyPr>
          <a:lstStyle/>
          <a:p>
            <a:r>
              <a:rPr lang="en-US" sz="4000" u="none" dirty="0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Neuroimaging </a:t>
            </a:r>
            <a:r>
              <a:rPr lang="en-US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Pipelines</a:t>
            </a:r>
            <a:endParaRPr lang="en-US" sz="40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92364" y="362241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256039" y="295042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256039" y="308742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256039" y="322157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256039" y="33573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2241751" y="349128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241751" y="362606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2241751" y="375973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56039" y="403500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56039" y="389641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56039" y="41701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8991801" y="296757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009263" y="310441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009264" y="323411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009263" y="337079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9009263" y="34979571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009263" y="37632283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009263" y="363733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009263" y="391086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991801" y="404770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009263" y="418455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3" name="Straight Arrow Connector 192"/>
          <p:cNvCxnSpPr>
            <a:stCxn id="183" idx="2"/>
          </p:cNvCxnSpPr>
          <p:nvPr/>
        </p:nvCxnSpPr>
        <p:spPr>
          <a:xfrm>
            <a:off x="10045901" y="30612359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  <a:endCxn id="185" idx="0"/>
          </p:cNvCxnSpPr>
          <p:nvPr/>
        </p:nvCxnSpPr>
        <p:spPr>
          <a:xfrm>
            <a:off x="10053839" y="31980783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5" idx="2"/>
            <a:endCxn id="186" idx="0"/>
          </p:cNvCxnSpPr>
          <p:nvPr/>
        </p:nvCxnSpPr>
        <p:spPr>
          <a:xfrm flipH="1">
            <a:off x="10053839" y="332761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6" idx="2"/>
            <a:endCxn id="187" idx="0"/>
          </p:cNvCxnSpPr>
          <p:nvPr/>
        </p:nvCxnSpPr>
        <p:spPr>
          <a:xfrm>
            <a:off x="10053838" y="346446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87" idx="2"/>
            <a:endCxn id="189" idx="0"/>
          </p:cNvCxnSpPr>
          <p:nvPr/>
        </p:nvCxnSpPr>
        <p:spPr>
          <a:xfrm>
            <a:off x="10053838" y="36013034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89" idx="2"/>
            <a:endCxn id="188" idx="0"/>
          </p:cNvCxnSpPr>
          <p:nvPr/>
        </p:nvCxnSpPr>
        <p:spPr>
          <a:xfrm>
            <a:off x="10053838" y="373084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88" idx="2"/>
            <a:endCxn id="190" idx="0"/>
          </p:cNvCxnSpPr>
          <p:nvPr/>
        </p:nvCxnSpPr>
        <p:spPr>
          <a:xfrm>
            <a:off x="10053838" y="38748297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191" idx="0"/>
          </p:cNvCxnSpPr>
          <p:nvPr/>
        </p:nvCxnSpPr>
        <p:spPr>
          <a:xfrm flipH="1">
            <a:off x="10045901" y="400516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1" idx="2"/>
            <a:endCxn id="192" idx="0"/>
          </p:cNvCxnSpPr>
          <p:nvPr/>
        </p:nvCxnSpPr>
        <p:spPr>
          <a:xfrm>
            <a:off x="10045901" y="414137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2227463" y="272913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 flipH="1">
            <a:off x="10045902" y="292439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2186188" y="433568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5" name="Straight Arrow Connector 204"/>
          <p:cNvCxnSpPr>
            <a:stCxn id="192" idx="2"/>
          </p:cNvCxnSpPr>
          <p:nvPr/>
        </p:nvCxnSpPr>
        <p:spPr>
          <a:xfrm flipH="1">
            <a:off x="10041138" y="42782134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86188" y="446903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7" name="Straight Arrow Connector 206"/>
          <p:cNvCxnSpPr>
            <a:stCxn id="204" idx="2"/>
            <a:endCxn id="206" idx="0"/>
          </p:cNvCxnSpPr>
          <p:nvPr/>
        </p:nvCxnSpPr>
        <p:spPr>
          <a:xfrm>
            <a:off x="6621663" y="442569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 rot="16200000">
            <a:off x="-897530" y="37725152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44763" y="363765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408439" y="296566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2408439" y="310266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408439" y="323681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2408439" y="33725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394151" y="350652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394151" y="364130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394151" y="377497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408439" y="405024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408439" y="391165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408439" y="41853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9144201" y="298281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9161663" y="311965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9161663" y="324935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9161663" y="338603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161663" y="35131972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9161663" y="37784684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161663" y="365257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9161663" y="392610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9144201" y="406294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9161663" y="419979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>
            <a:stCxn id="220" idx="2"/>
          </p:cNvCxnSpPr>
          <p:nvPr/>
        </p:nvCxnSpPr>
        <p:spPr>
          <a:xfrm>
            <a:off x="10198301" y="30764758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21" idx="2"/>
            <a:endCxn id="222" idx="0"/>
          </p:cNvCxnSpPr>
          <p:nvPr/>
        </p:nvCxnSpPr>
        <p:spPr>
          <a:xfrm>
            <a:off x="10206239" y="32133184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22" idx="2"/>
            <a:endCxn id="223" idx="0"/>
          </p:cNvCxnSpPr>
          <p:nvPr/>
        </p:nvCxnSpPr>
        <p:spPr>
          <a:xfrm flipH="1">
            <a:off x="10206239" y="334285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23" idx="2"/>
            <a:endCxn id="224" idx="0"/>
          </p:cNvCxnSpPr>
          <p:nvPr/>
        </p:nvCxnSpPr>
        <p:spPr>
          <a:xfrm>
            <a:off x="10206238" y="347970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24" idx="2"/>
            <a:endCxn id="226" idx="0"/>
          </p:cNvCxnSpPr>
          <p:nvPr/>
        </p:nvCxnSpPr>
        <p:spPr>
          <a:xfrm>
            <a:off x="10206238" y="36165433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26" idx="2"/>
            <a:endCxn id="225" idx="0"/>
          </p:cNvCxnSpPr>
          <p:nvPr/>
        </p:nvCxnSpPr>
        <p:spPr>
          <a:xfrm>
            <a:off x="10206238" y="374608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5" idx="2"/>
            <a:endCxn id="258" idx="0"/>
          </p:cNvCxnSpPr>
          <p:nvPr/>
        </p:nvCxnSpPr>
        <p:spPr>
          <a:xfrm>
            <a:off x="10206238" y="38900696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59" idx="0"/>
          </p:cNvCxnSpPr>
          <p:nvPr/>
        </p:nvCxnSpPr>
        <p:spPr>
          <a:xfrm flipH="1">
            <a:off x="10198301" y="402040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59" idx="2"/>
            <a:endCxn id="260" idx="0"/>
          </p:cNvCxnSpPr>
          <p:nvPr/>
        </p:nvCxnSpPr>
        <p:spPr>
          <a:xfrm>
            <a:off x="10198301" y="415661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2379863" y="274437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 flipH="1">
            <a:off x="10198301" y="293963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2338588" y="435092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3" name="Straight Arrow Connector 272"/>
          <p:cNvCxnSpPr>
            <a:stCxn id="260" idx="2"/>
          </p:cNvCxnSpPr>
          <p:nvPr/>
        </p:nvCxnSpPr>
        <p:spPr>
          <a:xfrm flipH="1">
            <a:off x="10193538" y="42934533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/>
          <p:cNvSpPr/>
          <p:nvPr/>
        </p:nvSpPr>
        <p:spPr>
          <a:xfrm>
            <a:off x="2338588" y="448427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5" name="Straight Arrow Connector 274"/>
          <p:cNvCxnSpPr>
            <a:stCxn id="272" idx="2"/>
            <a:endCxn id="274" idx="0"/>
          </p:cNvCxnSpPr>
          <p:nvPr/>
        </p:nvCxnSpPr>
        <p:spPr>
          <a:xfrm>
            <a:off x="6774063" y="444093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 rot="16200000">
            <a:off x="-745129" y="37877553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sp>
        <p:nvSpPr>
          <p:cNvPr id="281" name="Rectangle 280"/>
          <p:cNvSpPr/>
          <p:nvPr/>
        </p:nvSpPr>
        <p:spPr>
          <a:xfrm>
            <a:off x="1092200" y="6581005"/>
            <a:ext cx="7150100" cy="276995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457177"/>
            <a:r>
              <a:rPr lang="en-US" sz="1200" dirty="0">
                <a:solidFill>
                  <a:prstClr val="black"/>
                </a:solidFill>
                <a:latin typeface="Calibri"/>
              </a:rPr>
              <a:t>Strother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SC. IEEE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Eng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Med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Biol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Mag 25(2):27-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41, 2006	</a:t>
            </a:r>
            <a:r>
              <a:rPr lang="en-US" sz="1200" dirty="0" smtClean="0"/>
              <a:t>Churchill </a:t>
            </a:r>
            <a:r>
              <a:rPr lang="en-US" sz="1200" dirty="0"/>
              <a:t>NW, et al. </a:t>
            </a:r>
            <a:r>
              <a:rPr lang="en-US" sz="1200" i="1" dirty="0" err="1"/>
              <a:t>PLoS</a:t>
            </a:r>
            <a:r>
              <a:rPr lang="en-US" sz="1200" i="1" dirty="0"/>
              <a:t> </a:t>
            </a:r>
            <a:r>
              <a:rPr lang="en-US" sz="1200" i="1" dirty="0" smtClean="0"/>
              <a:t>One, 7</a:t>
            </a:r>
            <a:r>
              <a:rPr lang="en-US" sz="1200" dirty="0"/>
              <a:t>(2), e31147, 2012</a:t>
            </a:r>
            <a:r>
              <a:rPr lang="en-CA" sz="1200" dirty="0"/>
              <a:t> 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8063" y="6513143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2" name="Picture 11" descr="NI-PipelineSchematic_Fig1PreProcChapter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4" y="958450"/>
            <a:ext cx="6551981" cy="55020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8386" y="4831834"/>
            <a:ext cx="945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81" name="TextBox 80"/>
          <p:cNvSpPr txBox="1"/>
          <p:nvPr/>
        </p:nvSpPr>
        <p:spPr>
          <a:xfrm>
            <a:off x="6621663" y="5517634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5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63" y="7938"/>
            <a:ext cx="9144000" cy="659782"/>
          </a:xfrm>
        </p:spPr>
        <p:txBody>
          <a:bodyPr>
            <a:normAutofit/>
          </a:bodyPr>
          <a:lstStyle/>
          <a:p>
            <a:r>
              <a:rPr lang="en-US" sz="3600" u="none" dirty="0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Neuroimaging 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Workflow</a:t>
            </a:r>
            <a:endParaRPr lang="en-US" sz="36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792364" y="362241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8" name="Rectangle 127"/>
          <p:cNvSpPr/>
          <p:nvPr/>
        </p:nvSpPr>
        <p:spPr>
          <a:xfrm>
            <a:off x="2256039" y="295042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29" name="Rectangle 128"/>
          <p:cNvSpPr/>
          <p:nvPr/>
        </p:nvSpPr>
        <p:spPr>
          <a:xfrm>
            <a:off x="2256039" y="308742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2256039" y="322157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2256039" y="33573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2241751" y="349128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150" name="Rectangle 149"/>
          <p:cNvSpPr/>
          <p:nvPr/>
        </p:nvSpPr>
        <p:spPr>
          <a:xfrm>
            <a:off x="2241751" y="362606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151" name="Rectangle 150"/>
          <p:cNvSpPr/>
          <p:nvPr/>
        </p:nvSpPr>
        <p:spPr>
          <a:xfrm>
            <a:off x="2241751" y="375973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180" name="Rectangle 179"/>
          <p:cNvSpPr/>
          <p:nvPr/>
        </p:nvSpPr>
        <p:spPr>
          <a:xfrm>
            <a:off x="2256039" y="403500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2256039" y="389641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182" name="Rectangle 181"/>
          <p:cNvSpPr/>
          <p:nvPr/>
        </p:nvSpPr>
        <p:spPr>
          <a:xfrm>
            <a:off x="2256039" y="417010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183" name="Rectangle 182"/>
          <p:cNvSpPr/>
          <p:nvPr/>
        </p:nvSpPr>
        <p:spPr>
          <a:xfrm>
            <a:off x="8991801" y="296757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Rectangle 183"/>
          <p:cNvSpPr/>
          <p:nvPr/>
        </p:nvSpPr>
        <p:spPr>
          <a:xfrm>
            <a:off x="9009263" y="310441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9009264" y="323411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9009263" y="337079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9009263" y="34979571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9009263" y="37632283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9009263" y="363733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9009263" y="391086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Rectangle 190"/>
          <p:cNvSpPr/>
          <p:nvPr/>
        </p:nvSpPr>
        <p:spPr>
          <a:xfrm>
            <a:off x="8991801" y="404770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9009263" y="418455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193" name="Straight Arrow Connector 192"/>
          <p:cNvCxnSpPr>
            <a:stCxn id="183" idx="2"/>
          </p:cNvCxnSpPr>
          <p:nvPr/>
        </p:nvCxnSpPr>
        <p:spPr>
          <a:xfrm>
            <a:off x="10045901" y="30612359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>
            <a:stCxn id="184" idx="2"/>
            <a:endCxn id="185" idx="0"/>
          </p:cNvCxnSpPr>
          <p:nvPr/>
        </p:nvCxnSpPr>
        <p:spPr>
          <a:xfrm>
            <a:off x="10053839" y="31980783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>
            <a:stCxn id="185" idx="2"/>
            <a:endCxn id="186" idx="0"/>
          </p:cNvCxnSpPr>
          <p:nvPr/>
        </p:nvCxnSpPr>
        <p:spPr>
          <a:xfrm flipH="1">
            <a:off x="10053839" y="332761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Arrow Connector 195"/>
          <p:cNvCxnSpPr>
            <a:stCxn id="186" idx="2"/>
            <a:endCxn id="187" idx="0"/>
          </p:cNvCxnSpPr>
          <p:nvPr/>
        </p:nvCxnSpPr>
        <p:spPr>
          <a:xfrm>
            <a:off x="10053838" y="346446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>
            <a:stCxn id="187" idx="2"/>
            <a:endCxn id="189" idx="0"/>
          </p:cNvCxnSpPr>
          <p:nvPr/>
        </p:nvCxnSpPr>
        <p:spPr>
          <a:xfrm>
            <a:off x="10053838" y="36013034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>
            <a:stCxn id="189" idx="2"/>
            <a:endCxn id="188" idx="0"/>
          </p:cNvCxnSpPr>
          <p:nvPr/>
        </p:nvCxnSpPr>
        <p:spPr>
          <a:xfrm>
            <a:off x="10053838" y="373084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88" idx="2"/>
            <a:endCxn id="190" idx="0"/>
          </p:cNvCxnSpPr>
          <p:nvPr/>
        </p:nvCxnSpPr>
        <p:spPr>
          <a:xfrm>
            <a:off x="10053838" y="38748297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>
            <a:endCxn id="191" idx="0"/>
          </p:cNvCxnSpPr>
          <p:nvPr/>
        </p:nvCxnSpPr>
        <p:spPr>
          <a:xfrm flipH="1">
            <a:off x="10045901" y="400516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91" idx="2"/>
            <a:endCxn id="192" idx="0"/>
          </p:cNvCxnSpPr>
          <p:nvPr/>
        </p:nvCxnSpPr>
        <p:spPr>
          <a:xfrm>
            <a:off x="10045901" y="414137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2" name="Rectangle 201"/>
          <p:cNvSpPr/>
          <p:nvPr/>
        </p:nvSpPr>
        <p:spPr>
          <a:xfrm>
            <a:off x="2227463" y="272913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03" name="Straight Arrow Connector 202"/>
          <p:cNvCxnSpPr/>
          <p:nvPr/>
        </p:nvCxnSpPr>
        <p:spPr>
          <a:xfrm flipH="1">
            <a:off x="10045902" y="292439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Rectangle 203"/>
          <p:cNvSpPr/>
          <p:nvPr/>
        </p:nvSpPr>
        <p:spPr>
          <a:xfrm>
            <a:off x="2186188" y="433568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5" name="Straight Arrow Connector 204"/>
          <p:cNvCxnSpPr>
            <a:stCxn id="192" idx="2"/>
          </p:cNvCxnSpPr>
          <p:nvPr/>
        </p:nvCxnSpPr>
        <p:spPr>
          <a:xfrm flipH="1">
            <a:off x="10041138" y="42782134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Rectangle 205"/>
          <p:cNvSpPr/>
          <p:nvPr/>
        </p:nvSpPr>
        <p:spPr>
          <a:xfrm>
            <a:off x="2186188" y="446903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07" name="Straight Arrow Connector 206"/>
          <p:cNvCxnSpPr>
            <a:stCxn id="204" idx="2"/>
            <a:endCxn id="206" idx="0"/>
          </p:cNvCxnSpPr>
          <p:nvPr/>
        </p:nvCxnSpPr>
        <p:spPr>
          <a:xfrm>
            <a:off x="6621663" y="442569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TextBox 207"/>
          <p:cNvSpPr txBox="1"/>
          <p:nvPr/>
        </p:nvSpPr>
        <p:spPr>
          <a:xfrm rot="16200000">
            <a:off x="-897530" y="37725152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944763" y="36376571"/>
            <a:ext cx="7947025" cy="4068762"/>
          </a:xfrm>
          <a:prstGeom prst="roundRect">
            <a:avLst>
              <a:gd name="adj" fmla="val 3904"/>
            </a:avLst>
          </a:prstGeom>
          <a:noFill/>
          <a:ln w="44450" cmpd="sng">
            <a:solidFill>
              <a:schemeClr val="tx1">
                <a:lumMod val="50000"/>
                <a:lumOff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endParaRPr lang="en-CA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0" name="Rectangle 209"/>
          <p:cNvSpPr/>
          <p:nvPr/>
        </p:nvSpPr>
        <p:spPr>
          <a:xfrm>
            <a:off x="2408439" y="2965668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1. MOT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: rigid-body motion correction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3dvolreg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1" name="Rectangle 210"/>
          <p:cNvSpPr/>
          <p:nvPr/>
        </p:nvSpPr>
        <p:spPr>
          <a:xfrm>
            <a:off x="2408439" y="3102669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2. CEN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censoring and interpolation of outliers, based on QC outlier test</a:t>
            </a:r>
          </a:p>
        </p:txBody>
      </p:sp>
      <p:sp>
        <p:nvSpPr>
          <p:cNvPr id="212" name="Rectangle 211"/>
          <p:cNvSpPr/>
          <p:nvPr/>
        </p:nvSpPr>
        <p:spPr>
          <a:xfrm>
            <a:off x="2408439" y="32368134"/>
            <a:ext cx="6321425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3. RET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with RETROICOR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3dretroicor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3" name="Rectangle 212"/>
          <p:cNvSpPr/>
          <p:nvPr/>
        </p:nvSpPr>
        <p:spPr>
          <a:xfrm>
            <a:off x="2408439" y="33725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4. STC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slice-timing correction with Fourier interpolation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3dTshift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4" name="Rectangle 213"/>
          <p:cNvSpPr/>
          <p:nvPr/>
        </p:nvSpPr>
        <p:spPr>
          <a:xfrm>
            <a:off x="2394151" y="35065296"/>
            <a:ext cx="6335712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5. SMO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spatial smoothing with 3D Gaussian kernel (AFNI; </a:t>
            </a:r>
            <a:r>
              <a:rPr lang="en-CA" sz="3200" i="1" dirty="0">
                <a:solidFill>
                  <a:prstClr val="black"/>
                </a:solidFill>
                <a:latin typeface="Calibri"/>
              </a:rPr>
              <a:t>3dmerge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)</a:t>
            </a:r>
          </a:p>
        </p:txBody>
      </p:sp>
      <p:sp>
        <p:nvSpPr>
          <p:cNvPr id="215" name="Rectangle 214"/>
          <p:cNvSpPr/>
          <p:nvPr/>
        </p:nvSpPr>
        <p:spPr>
          <a:xfrm>
            <a:off x="2394151" y="36413084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6. MPR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motion parameter regression</a:t>
            </a:r>
          </a:p>
        </p:txBody>
      </p:sp>
      <p:sp>
        <p:nvSpPr>
          <p:cNvPr id="216" name="Rectangle 215"/>
          <p:cNvSpPr/>
          <p:nvPr/>
        </p:nvSpPr>
        <p:spPr>
          <a:xfrm>
            <a:off x="2394151" y="37749759"/>
            <a:ext cx="6335712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7. DET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temporal detrending with Legendre polynomials</a:t>
            </a:r>
          </a:p>
        </p:txBody>
      </p:sp>
      <p:sp>
        <p:nvSpPr>
          <p:cNvPr id="217" name="Rectangle 216"/>
          <p:cNvSpPr/>
          <p:nvPr/>
        </p:nvSpPr>
        <p:spPr>
          <a:xfrm>
            <a:off x="2408439" y="40502484"/>
            <a:ext cx="6335713" cy="1223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9. GPC1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regression of global signal (GS), using 1</a:t>
            </a:r>
            <a:r>
              <a:rPr lang="en-CA" sz="3200" baseline="30000" dirty="0">
                <a:solidFill>
                  <a:prstClr val="black"/>
                </a:solidFill>
                <a:latin typeface="Calibri"/>
              </a:rPr>
              <a:t>st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 Principal Component</a:t>
            </a:r>
          </a:p>
        </p:txBody>
      </p:sp>
      <p:sp>
        <p:nvSpPr>
          <p:cNvPr id="218" name="Rectangle 217"/>
          <p:cNvSpPr/>
          <p:nvPr/>
        </p:nvSpPr>
        <p:spPr>
          <a:xfrm>
            <a:off x="2408439" y="39116596"/>
            <a:ext cx="6335713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8. TASK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include task design as a GLM covariate</a:t>
            </a:r>
          </a:p>
        </p:txBody>
      </p:sp>
      <p:sp>
        <p:nvSpPr>
          <p:cNvPr id="219" name="Rectangle 218"/>
          <p:cNvSpPr/>
          <p:nvPr/>
        </p:nvSpPr>
        <p:spPr>
          <a:xfrm>
            <a:off x="2408439" y="41853446"/>
            <a:ext cx="6321425" cy="122396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10. PHY+</a:t>
            </a:r>
            <a:r>
              <a:rPr lang="en-CA" sz="3500" dirty="0">
                <a:solidFill>
                  <a:prstClr val="black"/>
                </a:solidFill>
                <a:latin typeface="Calibri"/>
              </a:rPr>
              <a:t>: </a:t>
            </a:r>
            <a:r>
              <a:rPr lang="en-CA" sz="3200" dirty="0">
                <a:solidFill>
                  <a:prstClr val="black"/>
                </a:solidFill>
                <a:latin typeface="Calibri"/>
              </a:rPr>
              <a:t>physiological correction using the PHYCAA+ algorithm **</a:t>
            </a:r>
          </a:p>
        </p:txBody>
      </p:sp>
      <p:sp>
        <p:nvSpPr>
          <p:cNvPr id="220" name="Rectangle 219"/>
          <p:cNvSpPr/>
          <p:nvPr/>
        </p:nvSpPr>
        <p:spPr>
          <a:xfrm>
            <a:off x="9144201" y="2982813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Rectangle 220"/>
          <p:cNvSpPr/>
          <p:nvPr/>
        </p:nvSpPr>
        <p:spPr>
          <a:xfrm>
            <a:off x="9161663" y="311965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9161663" y="32493546"/>
            <a:ext cx="2106613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Rectangle 222"/>
          <p:cNvSpPr/>
          <p:nvPr/>
        </p:nvSpPr>
        <p:spPr>
          <a:xfrm>
            <a:off x="9161663" y="33860384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Rectangle 223"/>
          <p:cNvSpPr/>
          <p:nvPr/>
        </p:nvSpPr>
        <p:spPr>
          <a:xfrm>
            <a:off x="9161663" y="35131972"/>
            <a:ext cx="2089150" cy="103346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FWHM= 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4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, 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8</a:t>
            </a:r>
            <a:r>
              <a:rPr lang="en-CA" sz="3500" b="1" dirty="0">
                <a:solidFill>
                  <a:srgbClr val="7030A0"/>
                </a:solidFill>
                <a:latin typeface="Calibri"/>
              </a:rPr>
              <a:t> 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mm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Rectangle 224"/>
          <p:cNvSpPr/>
          <p:nvPr/>
        </p:nvSpPr>
        <p:spPr>
          <a:xfrm>
            <a:off x="9161663" y="37784684"/>
            <a:ext cx="2089150" cy="11160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ORDER= </a:t>
            </a:r>
            <a:r>
              <a:rPr lang="en-CA" sz="3200" b="1" dirty="0">
                <a:solidFill>
                  <a:srgbClr val="FF0000"/>
                </a:solidFill>
                <a:latin typeface="Calibri"/>
              </a:rPr>
              <a:t>0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CE025E"/>
                </a:solidFill>
                <a:latin typeface="Calibri"/>
              </a:rPr>
              <a:t>1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D00077"/>
                </a:solidFill>
                <a:latin typeface="Calibri"/>
              </a:rPr>
              <a:t>2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9102BE"/>
                </a:solidFill>
                <a:latin typeface="Calibri"/>
              </a:rPr>
              <a:t>3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2603BD"/>
                </a:solidFill>
                <a:latin typeface="Calibri"/>
              </a:rPr>
              <a:t>4</a:t>
            </a:r>
            <a:r>
              <a:rPr lang="en-CA" sz="3200" b="1" dirty="0">
                <a:solidFill>
                  <a:prstClr val="black"/>
                </a:solidFill>
                <a:latin typeface="Calibri"/>
              </a:rPr>
              <a:t>,</a:t>
            </a:r>
            <a:r>
              <a:rPr lang="en-CA" sz="3200" b="1" dirty="0">
                <a:solidFill>
                  <a:srgbClr val="0341BD"/>
                </a:solidFill>
                <a:latin typeface="Calibri"/>
              </a:rPr>
              <a:t>5</a:t>
            </a:r>
            <a:endParaRPr lang="en-CA" sz="3200" dirty="0">
              <a:solidFill>
                <a:srgbClr val="0341BD"/>
              </a:solidFill>
              <a:latin typeface="Calibri"/>
            </a:endParaRPr>
          </a:p>
        </p:txBody>
      </p:sp>
      <p:sp>
        <p:nvSpPr>
          <p:cNvPr id="226" name="Rectangle 225"/>
          <p:cNvSpPr/>
          <p:nvPr/>
        </p:nvSpPr>
        <p:spPr>
          <a:xfrm>
            <a:off x="9161663" y="36525797"/>
            <a:ext cx="2089150" cy="935037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Rectangle 257"/>
          <p:cNvSpPr/>
          <p:nvPr/>
        </p:nvSpPr>
        <p:spPr>
          <a:xfrm>
            <a:off x="9161663" y="3926105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Rectangle 258"/>
          <p:cNvSpPr/>
          <p:nvPr/>
        </p:nvSpPr>
        <p:spPr>
          <a:xfrm>
            <a:off x="9144201" y="40629484"/>
            <a:ext cx="2106612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9161663" y="41997909"/>
            <a:ext cx="2089150" cy="936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[</a:t>
            </a:r>
            <a:r>
              <a:rPr lang="en-CA" sz="3500" b="1" dirty="0">
                <a:solidFill>
                  <a:srgbClr val="FF0000"/>
                </a:solidFill>
                <a:latin typeface="Calibri"/>
              </a:rPr>
              <a:t>OFF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CA" sz="3500" b="1" dirty="0">
                <a:solidFill>
                  <a:srgbClr val="0341BD"/>
                </a:solidFill>
                <a:latin typeface="Calibri"/>
              </a:rPr>
              <a:t>ON</a:t>
            </a:r>
            <a:r>
              <a:rPr lang="en-CA" sz="3500" b="1" dirty="0">
                <a:solidFill>
                  <a:prstClr val="black"/>
                </a:solidFill>
                <a:latin typeface="Calibri"/>
              </a:rPr>
              <a:t>]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61" name="Straight Arrow Connector 260"/>
          <p:cNvCxnSpPr>
            <a:stCxn id="220" idx="2"/>
          </p:cNvCxnSpPr>
          <p:nvPr/>
        </p:nvCxnSpPr>
        <p:spPr>
          <a:xfrm>
            <a:off x="10198301" y="30764758"/>
            <a:ext cx="7937" cy="44132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Arrow Connector 261"/>
          <p:cNvCxnSpPr>
            <a:stCxn id="221" idx="2"/>
            <a:endCxn id="222" idx="0"/>
          </p:cNvCxnSpPr>
          <p:nvPr/>
        </p:nvCxnSpPr>
        <p:spPr>
          <a:xfrm>
            <a:off x="10206239" y="32133184"/>
            <a:ext cx="9525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Arrow Connector 262"/>
          <p:cNvCxnSpPr>
            <a:stCxn id="222" idx="2"/>
            <a:endCxn id="223" idx="0"/>
          </p:cNvCxnSpPr>
          <p:nvPr/>
        </p:nvCxnSpPr>
        <p:spPr>
          <a:xfrm flipH="1">
            <a:off x="10206239" y="33428583"/>
            <a:ext cx="9525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Arrow Connector 263"/>
          <p:cNvCxnSpPr>
            <a:stCxn id="223" idx="2"/>
            <a:endCxn id="224" idx="0"/>
          </p:cNvCxnSpPr>
          <p:nvPr/>
        </p:nvCxnSpPr>
        <p:spPr>
          <a:xfrm>
            <a:off x="10206238" y="34797009"/>
            <a:ext cx="0" cy="3349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Arrow Connector 264"/>
          <p:cNvCxnSpPr>
            <a:stCxn id="224" idx="2"/>
            <a:endCxn id="226" idx="0"/>
          </p:cNvCxnSpPr>
          <p:nvPr/>
        </p:nvCxnSpPr>
        <p:spPr>
          <a:xfrm>
            <a:off x="10206238" y="36165433"/>
            <a:ext cx="0" cy="36036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Arrow Connector 265"/>
          <p:cNvCxnSpPr>
            <a:stCxn id="226" idx="2"/>
            <a:endCxn id="225" idx="0"/>
          </p:cNvCxnSpPr>
          <p:nvPr/>
        </p:nvCxnSpPr>
        <p:spPr>
          <a:xfrm>
            <a:off x="10206238" y="37460833"/>
            <a:ext cx="0" cy="3238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Arrow Connector 266"/>
          <p:cNvCxnSpPr>
            <a:stCxn id="225" idx="2"/>
            <a:endCxn id="258" idx="0"/>
          </p:cNvCxnSpPr>
          <p:nvPr/>
        </p:nvCxnSpPr>
        <p:spPr>
          <a:xfrm>
            <a:off x="10206238" y="38900696"/>
            <a:ext cx="0" cy="360362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>
            <a:endCxn id="259" idx="0"/>
          </p:cNvCxnSpPr>
          <p:nvPr/>
        </p:nvCxnSpPr>
        <p:spPr>
          <a:xfrm flipH="1">
            <a:off x="10198301" y="40204033"/>
            <a:ext cx="7937" cy="4254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Arrow Connector 268"/>
          <p:cNvCxnSpPr>
            <a:stCxn id="259" idx="2"/>
            <a:endCxn id="260" idx="0"/>
          </p:cNvCxnSpPr>
          <p:nvPr/>
        </p:nvCxnSpPr>
        <p:spPr>
          <a:xfrm>
            <a:off x="10198301" y="41566108"/>
            <a:ext cx="7937" cy="43180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Rectangle 269"/>
          <p:cNvSpPr/>
          <p:nvPr/>
        </p:nvSpPr>
        <p:spPr>
          <a:xfrm>
            <a:off x="2379863" y="27443758"/>
            <a:ext cx="8870950" cy="1952625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anchor="ctr"/>
          <a:lstStyle/>
          <a:p>
            <a:pPr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Quality Control (QC)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-display spatial and temporal variance in data</a:t>
            </a:r>
          </a:p>
          <a:p>
            <a:pPr defTabSz="457177">
              <a:defRPr/>
            </a:pPr>
            <a:r>
              <a:rPr lang="en-CA" sz="3200" dirty="0">
                <a:solidFill>
                  <a:prstClr val="black"/>
                </a:solidFill>
                <a:latin typeface="Calibri"/>
              </a:rPr>
              <a:t>  -identify potential motion outlier volumes</a:t>
            </a:r>
          </a:p>
        </p:txBody>
      </p:sp>
      <p:cxnSp>
        <p:nvCxnSpPr>
          <p:cNvPr id="271" name="Straight Arrow Connector 270"/>
          <p:cNvCxnSpPr/>
          <p:nvPr/>
        </p:nvCxnSpPr>
        <p:spPr>
          <a:xfrm flipH="1">
            <a:off x="10198301" y="29396383"/>
            <a:ext cx="17462" cy="468261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2" name="Rectangle 271"/>
          <p:cNvSpPr/>
          <p:nvPr/>
        </p:nvSpPr>
        <p:spPr>
          <a:xfrm>
            <a:off x="2338588" y="435092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11. Data Analysis (on a PCA subspace)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3" name="Straight Arrow Connector 272"/>
          <p:cNvCxnSpPr>
            <a:stCxn id="260" idx="2"/>
          </p:cNvCxnSpPr>
          <p:nvPr/>
        </p:nvCxnSpPr>
        <p:spPr>
          <a:xfrm flipH="1">
            <a:off x="10193538" y="42934533"/>
            <a:ext cx="12700" cy="574675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Rectangle 273"/>
          <p:cNvSpPr/>
          <p:nvPr/>
        </p:nvSpPr>
        <p:spPr>
          <a:xfrm>
            <a:off x="2338588" y="44842709"/>
            <a:ext cx="8870950" cy="900113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995" tIns="287986" rIns="91435" bIns="0" anchor="ctr"/>
          <a:lstStyle/>
          <a:p>
            <a:pPr algn="ctr" defTabSz="457177">
              <a:defRPr/>
            </a:pPr>
            <a:r>
              <a:rPr lang="en-CA" sz="3500" b="1" dirty="0">
                <a:solidFill>
                  <a:prstClr val="black"/>
                </a:solidFill>
                <a:latin typeface="Calibri"/>
              </a:rPr>
              <a:t>Post-Analysis Testing of Pipeline Results</a:t>
            </a:r>
            <a:endParaRPr lang="en-CA" sz="3500" dirty="0">
              <a:solidFill>
                <a:prstClr val="black"/>
              </a:solidFill>
              <a:latin typeface="Calibri"/>
            </a:endParaRPr>
          </a:p>
          <a:p>
            <a:pPr defTabSz="457177">
              <a:defRPr/>
            </a:pPr>
            <a:r>
              <a:rPr lang="en-CA" sz="3500" dirty="0">
                <a:solidFill>
                  <a:prstClr val="black"/>
                </a:solidFill>
                <a:latin typeface="Calibri"/>
              </a:rPr>
              <a:t>-</a:t>
            </a:r>
          </a:p>
        </p:txBody>
      </p:sp>
      <p:cxnSp>
        <p:nvCxnSpPr>
          <p:cNvPr id="275" name="Straight Arrow Connector 274"/>
          <p:cNvCxnSpPr>
            <a:stCxn id="272" idx="2"/>
            <a:endCxn id="274" idx="0"/>
          </p:cNvCxnSpPr>
          <p:nvPr/>
        </p:nvCxnSpPr>
        <p:spPr>
          <a:xfrm>
            <a:off x="6774063" y="44409322"/>
            <a:ext cx="0" cy="433387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" name="TextBox 275"/>
          <p:cNvSpPr txBox="1"/>
          <p:nvPr/>
        </p:nvSpPr>
        <p:spPr>
          <a:xfrm rot="16200000">
            <a:off x="-745129" y="37877553"/>
            <a:ext cx="4406900" cy="954087"/>
          </a:xfrm>
          <a:prstGeom prst="rect">
            <a:avLst/>
          </a:prstGeom>
          <a:noFill/>
        </p:spPr>
        <p:txBody>
          <a:bodyPr lIns="91435" tIns="45718" rIns="91435" bIns="45718">
            <a:spAutoFit/>
          </a:bodyPr>
          <a:lstStyle/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General Linear Model </a:t>
            </a:r>
          </a:p>
          <a:p>
            <a:pPr algn="ctr" defTabSz="457177">
              <a:defRPr/>
            </a:pPr>
            <a:r>
              <a:rPr lang="en-CA" sz="2800" b="1" dirty="0">
                <a:solidFill>
                  <a:prstClr val="black">
                    <a:lumMod val="50000"/>
                    <a:lumOff val="50000"/>
                  </a:prstClr>
                </a:solidFill>
                <a:latin typeface="Calibri"/>
              </a:rPr>
              <a:t>regression</a:t>
            </a:r>
          </a:p>
        </p:txBody>
      </p:sp>
      <p:grpSp>
        <p:nvGrpSpPr>
          <p:cNvPr id="15" name="Group 126"/>
          <p:cNvGrpSpPr/>
          <p:nvPr/>
        </p:nvGrpSpPr>
        <p:grpSpPr>
          <a:xfrm>
            <a:off x="6517220" y="2195668"/>
            <a:ext cx="1979999" cy="1425598"/>
            <a:chOff x="6934200" y="3124199"/>
            <a:chExt cx="2073971" cy="1493257"/>
          </a:xfrm>
        </p:grpSpPr>
        <p:sp>
          <p:nvSpPr>
            <p:cNvPr id="119" name="Cloud 118"/>
            <p:cNvSpPr>
              <a:spLocks noChangeAspect="1"/>
            </p:cNvSpPr>
            <p:nvPr/>
          </p:nvSpPr>
          <p:spPr bwMode="auto">
            <a:xfrm>
              <a:off x="6934200" y="3124199"/>
              <a:ext cx="2073971" cy="1493257"/>
            </a:xfrm>
            <a:prstGeom prst="cloud">
              <a:avLst/>
            </a:prstGeom>
            <a:solidFill>
              <a:srgbClr val="CCEBFF">
                <a:alpha val="70000"/>
              </a:srgbClr>
            </a:solidFill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2085" indent="-177791" algn="ctr" defTabSz="914353" fontAlgn="base">
                <a:spcBef>
                  <a:spcPct val="20000"/>
                </a:spcBef>
                <a:spcAft>
                  <a:spcPct val="50000"/>
                </a:spcAft>
                <a:buClr>
                  <a:srgbClr val="FFFF66"/>
                </a:buClr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7086837" y="3390303"/>
              <a:ext cx="1905008" cy="101550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defTabSz="457177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100" dirty="0" smtClean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200" b="1" i="1" dirty="0" smtClean="0">
                  <a:solidFill>
                    <a:srgbClr val="000000"/>
                  </a:solidFill>
                  <a:latin typeface="Calibri"/>
                </a:rPr>
                <a:t>Experimental Choices</a:t>
              </a:r>
              <a:endParaRPr lang="en-US" sz="1200" b="1" i="1" dirty="0">
                <a:solidFill>
                  <a:srgbClr val="000000"/>
                </a:solidFill>
                <a:latin typeface="Calibri"/>
              </a:endParaRPr>
            </a:p>
            <a:p>
              <a:pPr defTabSz="457177">
                <a:buFontTx/>
                <a:buChar char="-"/>
              </a:pPr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 </a:t>
              </a:r>
              <a:r>
                <a:rPr lang="en-US" sz="1050" dirty="0">
                  <a:solidFill>
                    <a:srgbClr val="000000"/>
                  </a:solidFill>
                  <a:latin typeface="Calibri"/>
                </a:rPr>
                <a:t>experimental </a:t>
              </a:r>
              <a:r>
                <a:rPr lang="en-US" sz="1050" dirty="0" smtClean="0">
                  <a:solidFill>
                    <a:srgbClr val="000000"/>
                  </a:solidFill>
                  <a:latin typeface="Calibri"/>
                </a:rPr>
                <a:t>task design</a:t>
              </a:r>
              <a:endParaRPr lang="en-US" sz="1050" dirty="0">
                <a:solidFill>
                  <a:srgbClr val="000000"/>
                </a:solidFill>
                <a:latin typeface="Calibri"/>
              </a:endParaRPr>
            </a:p>
            <a:p>
              <a:pPr defTabSz="457177">
                <a:buFontTx/>
                <a:buChar char="-"/>
              </a:pPr>
              <a:r>
                <a:rPr lang="en-US" sz="1050" dirty="0" smtClean="0">
                  <a:solidFill>
                    <a:srgbClr val="000000"/>
                  </a:solidFill>
                  <a:latin typeface="Calibri"/>
                </a:rPr>
                <a:t> subject </a:t>
              </a:r>
              <a:r>
                <a:rPr lang="en-US" sz="1050" dirty="0">
                  <a:solidFill>
                    <a:srgbClr val="000000"/>
                  </a:solidFill>
                  <a:latin typeface="Calibri"/>
                </a:rPr>
                <a:t>selection</a:t>
              </a:r>
            </a:p>
            <a:p>
              <a:pPr defTabSz="457177">
                <a:buFontTx/>
                <a:buChar char="-"/>
              </a:pPr>
              <a:r>
                <a:rPr lang="en-US" sz="1050" dirty="0">
                  <a:solidFill>
                    <a:srgbClr val="000000"/>
                  </a:solidFill>
                  <a:latin typeface="Calibri"/>
                </a:rPr>
                <a:t> age, disease, damage </a:t>
              </a:r>
            </a:p>
            <a:p>
              <a:pPr defTabSz="457177"/>
              <a:endParaRPr lang="en-US" sz="1200" dirty="0">
                <a:solidFill>
                  <a:srgbClr val="000000"/>
                </a:solidFill>
                <a:latin typeface="Calibri"/>
              </a:endParaRPr>
            </a:p>
          </p:txBody>
        </p:sp>
      </p:grpSp>
      <p:sp>
        <p:nvSpPr>
          <p:cNvPr id="123" name="Freeform 122"/>
          <p:cNvSpPr/>
          <p:nvPr/>
        </p:nvSpPr>
        <p:spPr bwMode="auto">
          <a:xfrm rot="21480000">
            <a:off x="6177368" y="1626528"/>
            <a:ext cx="1123748" cy="636539"/>
          </a:xfrm>
          <a:custGeom>
            <a:avLst/>
            <a:gdLst>
              <a:gd name="connsiteX0" fmla="*/ 1092200 w 1092200"/>
              <a:gd name="connsiteY0" fmla="*/ 825500 h 825500"/>
              <a:gd name="connsiteX1" fmla="*/ 812800 w 1092200"/>
              <a:gd name="connsiteY1" fmla="*/ 139700 h 825500"/>
              <a:gd name="connsiteX2" fmla="*/ 0 w 1092200"/>
              <a:gd name="connsiteY2" fmla="*/ 0 h 825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92200" h="825500">
                <a:moveTo>
                  <a:pt x="1092200" y="825500"/>
                </a:moveTo>
                <a:cubicBezTo>
                  <a:pt x="1043516" y="551391"/>
                  <a:pt x="994833" y="277283"/>
                  <a:pt x="812800" y="139700"/>
                </a:cubicBezTo>
                <a:cubicBezTo>
                  <a:pt x="630767" y="2117"/>
                  <a:pt x="0" y="0"/>
                  <a:pt x="0" y="0"/>
                </a:cubicBezTo>
              </a:path>
            </a:pathLst>
          </a:cu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35" tIns="45718" rIns="91435" bIns="45718" numCol="1" rtlCol="0" anchor="t" anchorCtr="0" compatLnSpc="1">
            <a:prstTxWarp prst="textNoShape">
              <a:avLst/>
            </a:prstTxWarp>
          </a:bodyPr>
          <a:lstStyle/>
          <a:p>
            <a:pPr marL="292085" indent="-177791" algn="ctr" defTabSz="914353" fontAlgn="base">
              <a:spcBef>
                <a:spcPct val="20000"/>
              </a:spcBef>
              <a:spcAft>
                <a:spcPct val="50000"/>
              </a:spcAft>
              <a:buClr>
                <a:srgbClr val="FFFF66"/>
              </a:buClr>
            </a:pPr>
            <a:endParaRPr lang="en-US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178" name="Elbow Connector 177"/>
          <p:cNvCxnSpPr/>
          <p:nvPr/>
        </p:nvCxnSpPr>
        <p:spPr>
          <a:xfrm rot="5400000" flipH="1" flipV="1">
            <a:off x="5747020" y="4235666"/>
            <a:ext cx="2411997" cy="1187993"/>
          </a:xfrm>
          <a:prstGeom prst="bentConnector3">
            <a:avLst>
              <a:gd name="adj1" fmla="val -68"/>
            </a:avLst>
          </a:prstGeom>
          <a:ln w="38100" cmpd="sng">
            <a:solidFill>
              <a:schemeClr val="tx1"/>
            </a:solidFill>
            <a:prstDash val="solid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6" name="TextBox 125"/>
          <p:cNvSpPr txBox="1"/>
          <p:nvPr/>
        </p:nvSpPr>
        <p:spPr>
          <a:xfrm>
            <a:off x="6964436" y="5077682"/>
            <a:ext cx="1182084" cy="830993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 defTabSz="457177"/>
            <a:r>
              <a:rPr lang="en-US" sz="1200" b="1" dirty="0" smtClean="0">
                <a:solidFill>
                  <a:srgbClr val="FBFE1A"/>
                </a:solidFill>
                <a:latin typeface="Calibri"/>
              </a:rPr>
              <a:t>METRICS for TRAINING = OPTIMIZING </a:t>
            </a:r>
            <a:r>
              <a:rPr lang="en-US" sz="1200" dirty="0" smtClean="0">
                <a:solidFill>
                  <a:srgbClr val="FBFE1A"/>
                </a:solidFill>
                <a:latin typeface="Calibri"/>
              </a:rPr>
              <a:t>Pipeline </a:t>
            </a:r>
            <a:r>
              <a:rPr lang="en-US" sz="1200" dirty="0">
                <a:solidFill>
                  <a:srgbClr val="FBFE1A"/>
                </a:solidFill>
                <a:latin typeface="Calibri"/>
              </a:rPr>
              <a:t>Results</a:t>
            </a:r>
          </a:p>
        </p:txBody>
      </p:sp>
      <p:sp>
        <p:nvSpPr>
          <p:cNvPr id="179" name="TextBox 178"/>
          <p:cNvSpPr txBox="1"/>
          <p:nvPr/>
        </p:nvSpPr>
        <p:spPr>
          <a:xfrm rot="16200000">
            <a:off x="-1082331" y="4565083"/>
            <a:ext cx="3765644" cy="338550"/>
          </a:xfrm>
          <a:prstGeom prst="rect">
            <a:avLst/>
          </a:prstGeom>
          <a:noFill/>
        </p:spPr>
        <p:txBody>
          <a:bodyPr wrap="square" lIns="91435" tIns="45718" rIns="91435" bIns="45718" rtlCol="0">
            <a:spAutoFit/>
          </a:bodyPr>
          <a:lstStyle/>
          <a:p>
            <a:pPr algn="ctr" defTabSz="457177"/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Possible Processing Pipeline Steps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110216" y="3702739"/>
            <a:ext cx="2227830" cy="2950763"/>
            <a:chOff x="4994337" y="3401730"/>
            <a:chExt cx="2333562" cy="3090818"/>
          </a:xfrm>
        </p:grpSpPr>
        <p:grpSp>
          <p:nvGrpSpPr>
            <p:cNvPr id="227" name="Group 2"/>
            <p:cNvGrpSpPr>
              <a:grpSpLocks/>
            </p:cNvGrpSpPr>
            <p:nvPr/>
          </p:nvGrpSpPr>
          <p:grpSpPr bwMode="auto">
            <a:xfrm>
              <a:off x="6325674" y="4976503"/>
              <a:ext cx="1002224" cy="1390396"/>
              <a:chOff x="4189" y="1955"/>
              <a:chExt cx="1634" cy="2015"/>
            </a:xfrm>
          </p:grpSpPr>
          <p:pic>
            <p:nvPicPr>
              <p:cNvPr id="228" name="Picture 3" descr="psypic-ah-overlay-1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189" y="2837"/>
                <a:ext cx="1458" cy="1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9" name="Text Box 4"/>
              <p:cNvSpPr txBox="1">
                <a:spLocks noChangeArrowheads="1"/>
              </p:cNvSpPr>
              <p:nvPr/>
            </p:nvSpPr>
            <p:spPr bwMode="auto">
              <a:xfrm>
                <a:off x="4293" y="1955"/>
                <a:ext cx="1530" cy="9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>
                    <a:solidFill>
                      <a:srgbClr val="000090"/>
                    </a:solidFill>
                    <a:latin typeface="Calibri"/>
                  </a:rPr>
                  <a:t>Statistical Parametric Map (SPM)</a:t>
                </a: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4994337" y="4557015"/>
              <a:ext cx="1360118" cy="968402"/>
              <a:chOff x="4295970" y="4056552"/>
              <a:chExt cx="1506585" cy="1072688"/>
            </a:xfrm>
          </p:grpSpPr>
          <p:sp>
            <p:nvSpPr>
              <p:cNvPr id="231" name="Line 38"/>
              <p:cNvSpPr>
                <a:spLocks noChangeShapeType="1"/>
              </p:cNvSpPr>
              <p:nvPr/>
            </p:nvSpPr>
            <p:spPr bwMode="auto">
              <a:xfrm>
                <a:off x="4767861" y="4056552"/>
                <a:ext cx="0" cy="807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2" name="Line 39"/>
              <p:cNvSpPr>
                <a:spLocks noChangeShapeType="1"/>
              </p:cNvSpPr>
              <p:nvPr/>
            </p:nvSpPr>
            <p:spPr bwMode="auto">
              <a:xfrm>
                <a:off x="4758483" y="4863685"/>
                <a:ext cx="10440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3" name="Rectangle 40"/>
              <p:cNvSpPr>
                <a:spLocks noChangeArrowheads="1"/>
              </p:cNvSpPr>
              <p:nvPr/>
            </p:nvSpPr>
            <p:spPr bwMode="auto">
              <a:xfrm>
                <a:off x="4898561" y="4239991"/>
                <a:ext cx="32866" cy="3668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4" name="Rectangle 41"/>
              <p:cNvSpPr>
                <a:spLocks noChangeArrowheads="1"/>
              </p:cNvSpPr>
              <p:nvPr/>
            </p:nvSpPr>
            <p:spPr bwMode="auto">
              <a:xfrm>
                <a:off x="5029261" y="4203303"/>
                <a:ext cx="32866" cy="3668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5" name="Rectangle 42"/>
              <p:cNvSpPr>
                <a:spLocks noChangeArrowheads="1"/>
              </p:cNvSpPr>
              <p:nvPr/>
            </p:nvSpPr>
            <p:spPr bwMode="auto">
              <a:xfrm>
                <a:off x="5159961" y="4350055"/>
                <a:ext cx="32102" cy="36688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6" name="Rectangle 43"/>
              <p:cNvSpPr>
                <a:spLocks noChangeArrowheads="1"/>
              </p:cNvSpPr>
              <p:nvPr/>
            </p:nvSpPr>
            <p:spPr bwMode="auto">
              <a:xfrm>
                <a:off x="5289897" y="4680245"/>
                <a:ext cx="32866" cy="366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7" name="Rectangle 44"/>
              <p:cNvSpPr>
                <a:spLocks noChangeArrowheads="1"/>
              </p:cNvSpPr>
              <p:nvPr/>
            </p:nvSpPr>
            <p:spPr bwMode="auto">
              <a:xfrm>
                <a:off x="5420597" y="4606870"/>
                <a:ext cx="32866" cy="366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8" name="Rectangle 45"/>
              <p:cNvSpPr>
                <a:spLocks noChangeArrowheads="1"/>
              </p:cNvSpPr>
              <p:nvPr/>
            </p:nvSpPr>
            <p:spPr bwMode="auto">
              <a:xfrm>
                <a:off x="5551297" y="4680245"/>
                <a:ext cx="32102" cy="36688"/>
              </a:xfrm>
              <a:prstGeom prst="rect">
                <a:avLst/>
              </a:prstGeom>
              <a:solidFill>
                <a:srgbClr val="008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39" name="Line 46"/>
              <p:cNvSpPr>
                <a:spLocks noChangeShapeType="1"/>
              </p:cNvSpPr>
              <p:nvPr/>
            </p:nvSpPr>
            <p:spPr bwMode="auto">
              <a:xfrm flipV="1">
                <a:off x="4931427" y="4221647"/>
                <a:ext cx="87133" cy="3210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0" name="Line 47"/>
              <p:cNvSpPr>
                <a:spLocks noChangeShapeType="1"/>
              </p:cNvSpPr>
              <p:nvPr/>
            </p:nvSpPr>
            <p:spPr bwMode="auto">
              <a:xfrm>
                <a:off x="5062127" y="4239991"/>
                <a:ext cx="97834" cy="1100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1" name="Line 48"/>
              <p:cNvSpPr>
                <a:spLocks noChangeShapeType="1"/>
              </p:cNvSpPr>
              <p:nvPr/>
            </p:nvSpPr>
            <p:spPr bwMode="auto">
              <a:xfrm>
                <a:off x="5192063" y="4386743"/>
                <a:ext cx="97834" cy="29350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2" name="Line 49"/>
              <p:cNvSpPr>
                <a:spLocks noChangeShapeType="1"/>
              </p:cNvSpPr>
              <p:nvPr/>
            </p:nvSpPr>
            <p:spPr bwMode="auto">
              <a:xfrm flipV="1">
                <a:off x="5322763" y="4625214"/>
                <a:ext cx="97834" cy="73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3" name="Line 50"/>
              <p:cNvSpPr>
                <a:spLocks noChangeShapeType="1"/>
              </p:cNvSpPr>
              <p:nvPr/>
            </p:nvSpPr>
            <p:spPr bwMode="auto">
              <a:xfrm>
                <a:off x="5453463" y="4616042"/>
                <a:ext cx="97834" cy="7337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4" name="Text Box 51"/>
              <p:cNvSpPr txBox="1">
                <a:spLocks noChangeArrowheads="1"/>
              </p:cNvSpPr>
              <p:nvPr/>
            </p:nvSpPr>
            <p:spPr bwMode="auto">
              <a:xfrm>
                <a:off x="5023147" y="4822411"/>
                <a:ext cx="547719" cy="3068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>
                    <a:solidFill>
                      <a:prstClr val="black"/>
                    </a:solidFill>
                    <a:latin typeface="Calibri"/>
                  </a:rPr>
                  <a:t>Time</a:t>
                </a:r>
                <a:endParaRPr lang="en-US" sz="1600" dirty="0">
                  <a:solidFill>
                    <a:prstClr val="black"/>
                  </a:solidFill>
                  <a:latin typeface="Times New Roman" charset="0"/>
                </a:endParaRPr>
              </a:p>
            </p:txBody>
          </p:sp>
          <p:sp>
            <p:nvSpPr>
              <p:cNvPr id="245" name="Text Box 52"/>
              <p:cNvSpPr txBox="1">
                <a:spLocks noChangeArrowheads="1"/>
              </p:cNvSpPr>
              <p:nvPr/>
            </p:nvSpPr>
            <p:spPr bwMode="auto">
              <a:xfrm>
                <a:off x="4295970" y="4142892"/>
                <a:ext cx="545473" cy="61365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fMRI</a:t>
                </a:r>
              </a:p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Signal</a:t>
                </a:r>
              </a:p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(</a:t>
                </a:r>
                <a:r>
                  <a:rPr lang="en-US" sz="1000" dirty="0" err="1">
                    <a:solidFill>
                      <a:prstClr val="black"/>
                    </a:solidFill>
                    <a:latin typeface="Calibri"/>
                  </a:rPr>
                  <a:t>Δ</a:t>
                </a:r>
                <a:r>
                  <a:rPr lang="en-US" sz="1000" dirty="0">
                    <a:solidFill>
                      <a:prstClr val="black"/>
                    </a:solidFill>
                    <a:latin typeface="Calibri"/>
                  </a:rPr>
                  <a:t>%)</a:t>
                </a:r>
                <a:endParaRPr lang="en-US" sz="1100" dirty="0">
                  <a:solidFill>
                    <a:prstClr val="black"/>
                  </a:solidFill>
                  <a:latin typeface="Times New Roman" charset="0"/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345675" y="5523065"/>
              <a:ext cx="852213" cy="965428"/>
              <a:chOff x="5953333" y="4049673"/>
              <a:chExt cx="943987" cy="1069393"/>
            </a:xfrm>
          </p:grpSpPr>
          <p:sp>
            <p:nvSpPr>
              <p:cNvPr id="246" name="Line 54"/>
              <p:cNvSpPr>
                <a:spLocks noChangeShapeType="1"/>
              </p:cNvSpPr>
              <p:nvPr/>
            </p:nvSpPr>
            <p:spPr bwMode="auto">
              <a:xfrm>
                <a:off x="6040467" y="4049673"/>
                <a:ext cx="0" cy="80713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7" name="Line 55"/>
              <p:cNvSpPr>
                <a:spLocks noChangeShapeType="1"/>
              </p:cNvSpPr>
              <p:nvPr/>
            </p:nvSpPr>
            <p:spPr bwMode="auto">
              <a:xfrm>
                <a:off x="6040467" y="4856806"/>
                <a:ext cx="6519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48" name="Text Box 56"/>
              <p:cNvSpPr txBox="1">
                <a:spLocks noChangeArrowheads="1"/>
              </p:cNvSpPr>
              <p:nvPr/>
            </p:nvSpPr>
            <p:spPr bwMode="auto">
              <a:xfrm>
                <a:off x="5953333" y="4815531"/>
                <a:ext cx="943987" cy="3035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defTabSz="457177" eaLnBrk="0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dirty="0" smtClean="0">
                    <a:solidFill>
                      <a:prstClr val="black"/>
                    </a:solidFill>
                    <a:latin typeface="Calibri"/>
                  </a:rPr>
                  <a:t>Brain State</a:t>
                </a:r>
                <a:endParaRPr lang="en-US" sz="1400" dirty="0">
                  <a:solidFill>
                    <a:prstClr val="black"/>
                  </a:solidFill>
                  <a:latin typeface="Times New Roman" charset="0"/>
                </a:endParaRPr>
              </a:p>
            </p:txBody>
          </p:sp>
          <p:sp>
            <p:nvSpPr>
              <p:cNvPr id="249" name="Rectangle 57"/>
              <p:cNvSpPr>
                <a:spLocks noChangeArrowheads="1"/>
              </p:cNvSpPr>
              <p:nvPr/>
            </p:nvSpPr>
            <p:spPr bwMode="auto">
              <a:xfrm>
                <a:off x="6177282" y="4269800"/>
                <a:ext cx="156687" cy="587006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0" name="Rectangle 58"/>
              <p:cNvSpPr>
                <a:spLocks noChangeArrowheads="1"/>
              </p:cNvSpPr>
              <p:nvPr/>
            </p:nvSpPr>
            <p:spPr bwMode="auto">
              <a:xfrm>
                <a:off x="6405816" y="4673366"/>
                <a:ext cx="155923" cy="183439"/>
              </a:xfrm>
              <a:prstGeom prst="rect">
                <a:avLst/>
              </a:prstGeom>
              <a:solidFill>
                <a:srgbClr val="66FF66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1" name="Line 59"/>
              <p:cNvSpPr>
                <a:spLocks noChangeShapeType="1"/>
              </p:cNvSpPr>
              <p:nvPr/>
            </p:nvSpPr>
            <p:spPr bwMode="auto">
              <a:xfrm>
                <a:off x="6246835" y="4178080"/>
                <a:ext cx="0" cy="1834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2" name="Line 60"/>
              <p:cNvSpPr>
                <a:spLocks noChangeShapeType="1"/>
              </p:cNvSpPr>
              <p:nvPr/>
            </p:nvSpPr>
            <p:spPr bwMode="auto">
              <a:xfrm>
                <a:off x="6213969" y="4171966"/>
                <a:ext cx="657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3" name="Line 61"/>
              <p:cNvSpPr>
                <a:spLocks noChangeShapeType="1"/>
              </p:cNvSpPr>
              <p:nvPr/>
            </p:nvSpPr>
            <p:spPr bwMode="auto">
              <a:xfrm>
                <a:off x="6219320" y="4361520"/>
                <a:ext cx="657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4" name="Line 62"/>
              <p:cNvSpPr>
                <a:spLocks noChangeShapeType="1"/>
              </p:cNvSpPr>
              <p:nvPr/>
            </p:nvSpPr>
            <p:spPr bwMode="auto">
              <a:xfrm>
                <a:off x="6442503" y="4599991"/>
                <a:ext cx="649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5" name="Line 63"/>
              <p:cNvSpPr>
                <a:spLocks noChangeShapeType="1"/>
              </p:cNvSpPr>
              <p:nvPr/>
            </p:nvSpPr>
            <p:spPr bwMode="auto">
              <a:xfrm>
                <a:off x="6442503" y="4734513"/>
                <a:ext cx="64968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56" name="Line 64"/>
              <p:cNvSpPr>
                <a:spLocks noChangeShapeType="1"/>
              </p:cNvSpPr>
              <p:nvPr/>
            </p:nvSpPr>
            <p:spPr bwMode="auto">
              <a:xfrm>
                <a:off x="6475369" y="4599991"/>
                <a:ext cx="0" cy="13222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257" name="TextBox 256"/>
            <p:cNvSpPr txBox="1"/>
            <p:nvPr/>
          </p:nvSpPr>
          <p:spPr>
            <a:xfrm>
              <a:off x="5975538" y="5820897"/>
              <a:ext cx="434900" cy="373659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defTabSz="457177"/>
              <a:r>
                <a:rPr lang="en-US" dirty="0" smtClean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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498709" y="3401730"/>
              <a:ext cx="1331514" cy="338555"/>
            </a:xfrm>
            <a:prstGeom prst="rect">
              <a:avLst/>
            </a:prstGeom>
            <a:noFill/>
          </p:spPr>
          <p:txBody>
            <a:bodyPr wrap="none" lIns="91435" tIns="45718" rIns="91435" bIns="45718" rtlCol="0">
              <a:spAutoFit/>
            </a:bodyPr>
            <a:lstStyle/>
            <a:p>
              <a:pPr defTabSz="457177"/>
              <a:r>
                <a:rPr lang="en-US" sz="1600" b="1" dirty="0">
                  <a:solidFill>
                    <a:srgbClr val="FF0000"/>
                  </a:solidFill>
                  <a:latin typeface="Calibri"/>
                </a:rPr>
                <a:t>Data Analysis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037756" y="3740285"/>
              <a:ext cx="2290143" cy="2752263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35" tIns="45718" rIns="91435" bIns="45718" rtlCol="0" anchor="ctr"/>
            <a:lstStyle/>
            <a:p>
              <a:pPr algn="ctr" defTabSz="457177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3" name="Picture 22" descr="PipelineSteps_NathanOHB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483" y="2954857"/>
            <a:ext cx="2388523" cy="36087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3233" y="2856088"/>
            <a:ext cx="2483406" cy="3765644"/>
          </a:xfrm>
          <a:prstGeom prst="rect">
            <a:avLst/>
          </a:prstGeom>
          <a:solidFill>
            <a:schemeClr val="bg1">
              <a:lumMod val="85000"/>
              <a:alpha val="18000"/>
            </a:schemeClr>
          </a:solidFill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208407" y="1007355"/>
            <a:ext cx="4960499" cy="1329683"/>
            <a:chOff x="1616647" y="1332850"/>
            <a:chExt cx="4960499" cy="1329683"/>
          </a:xfrm>
        </p:grpSpPr>
        <p:pic>
          <p:nvPicPr>
            <p:cNvPr id="65" name="Picture 7" descr="MRI_scanner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985675" y="1426624"/>
              <a:ext cx="1454949" cy="114213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  <p:cxnSp>
          <p:nvCxnSpPr>
            <p:cNvPr id="67" name="Straight Arrow Connector 70"/>
            <p:cNvCxnSpPr>
              <a:cxnSpLocks noChangeShapeType="1"/>
            </p:cNvCxnSpPr>
            <p:nvPr/>
          </p:nvCxnSpPr>
          <p:spPr bwMode="auto">
            <a:xfrm flipH="1" flipV="1">
              <a:off x="4685397" y="1995877"/>
              <a:ext cx="312035" cy="3628"/>
            </a:xfrm>
            <a:prstGeom prst="straightConnector1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 type="arrow" w="med" len="med"/>
            </a:ln>
          </p:spPr>
        </p:cxnSp>
        <p:sp>
          <p:nvSpPr>
            <p:cNvPr id="174" name="Text Box 6"/>
            <p:cNvSpPr txBox="1">
              <a:spLocks noChangeArrowheads="1"/>
            </p:cNvSpPr>
            <p:nvPr/>
          </p:nvSpPr>
          <p:spPr bwMode="auto">
            <a:xfrm>
              <a:off x="4298057" y="1402095"/>
              <a:ext cx="482018" cy="4308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177" ea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~2s/</a:t>
              </a:r>
            </a:p>
            <a:p>
              <a:pPr defTabSz="457177" ea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brain</a:t>
              </a:r>
              <a:endParaRPr lang="en-US" sz="1400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grpSp>
          <p:nvGrpSpPr>
            <p:cNvPr id="175" name="Group 7"/>
            <p:cNvGrpSpPr>
              <a:grpSpLocks/>
            </p:cNvGrpSpPr>
            <p:nvPr/>
          </p:nvGrpSpPr>
          <p:grpSpPr bwMode="auto">
            <a:xfrm>
              <a:off x="2220941" y="1451602"/>
              <a:ext cx="602023" cy="484936"/>
              <a:chOff x="2592" y="912"/>
              <a:chExt cx="1248" cy="912"/>
            </a:xfrm>
          </p:grpSpPr>
          <p:pic>
            <p:nvPicPr>
              <p:cNvPr id="176" name="Picture 8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7" name="Rectangle 9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2" name="Group 10"/>
            <p:cNvGrpSpPr>
              <a:grpSpLocks/>
            </p:cNvGrpSpPr>
            <p:nvPr/>
          </p:nvGrpSpPr>
          <p:grpSpPr bwMode="auto">
            <a:xfrm>
              <a:off x="2404915" y="1561882"/>
              <a:ext cx="602022" cy="484936"/>
              <a:chOff x="2592" y="912"/>
              <a:chExt cx="1248" cy="912"/>
            </a:xfrm>
          </p:grpSpPr>
          <p:pic>
            <p:nvPicPr>
              <p:cNvPr id="172" name="Picture 11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3" name="Rectangle 12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3" name="Group 13"/>
            <p:cNvGrpSpPr>
              <a:grpSpLocks/>
            </p:cNvGrpSpPr>
            <p:nvPr/>
          </p:nvGrpSpPr>
          <p:grpSpPr bwMode="auto">
            <a:xfrm>
              <a:off x="2669488" y="1665477"/>
              <a:ext cx="602565" cy="484936"/>
              <a:chOff x="2592" y="912"/>
              <a:chExt cx="1248" cy="912"/>
            </a:xfrm>
          </p:grpSpPr>
          <p:pic>
            <p:nvPicPr>
              <p:cNvPr id="170" name="Picture 14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</p:pic>
          <p:sp>
            <p:nvSpPr>
              <p:cNvPr id="171" name="Rectangle 15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4" name="Group 16"/>
            <p:cNvGrpSpPr>
              <a:grpSpLocks/>
            </p:cNvGrpSpPr>
            <p:nvPr/>
          </p:nvGrpSpPr>
          <p:grpSpPr bwMode="auto">
            <a:xfrm>
              <a:off x="3312406" y="1430654"/>
              <a:ext cx="602565" cy="484936"/>
              <a:chOff x="2592" y="912"/>
              <a:chExt cx="1248" cy="912"/>
            </a:xfrm>
          </p:grpSpPr>
          <p:pic>
            <p:nvPicPr>
              <p:cNvPr id="168" name="Picture 17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</p:pic>
          <p:sp>
            <p:nvSpPr>
              <p:cNvPr id="169" name="Rectangle 18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5" name="Group 19"/>
            <p:cNvGrpSpPr>
              <a:grpSpLocks/>
            </p:cNvGrpSpPr>
            <p:nvPr/>
          </p:nvGrpSpPr>
          <p:grpSpPr bwMode="auto">
            <a:xfrm>
              <a:off x="3488187" y="1570109"/>
              <a:ext cx="602022" cy="484936"/>
              <a:chOff x="2592" y="912"/>
              <a:chExt cx="1248" cy="912"/>
            </a:xfrm>
          </p:grpSpPr>
          <p:pic>
            <p:nvPicPr>
              <p:cNvPr id="166" name="Picture 20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</p:pic>
          <p:sp>
            <p:nvSpPr>
              <p:cNvPr id="167" name="Rectangle 21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grpSp>
          <p:nvGrpSpPr>
            <p:cNvPr id="136" name="Group 22"/>
            <p:cNvGrpSpPr>
              <a:grpSpLocks/>
            </p:cNvGrpSpPr>
            <p:nvPr/>
          </p:nvGrpSpPr>
          <p:grpSpPr bwMode="auto">
            <a:xfrm>
              <a:off x="3685444" y="1671827"/>
              <a:ext cx="602023" cy="484936"/>
              <a:chOff x="2592" y="912"/>
              <a:chExt cx="1248" cy="912"/>
            </a:xfrm>
          </p:grpSpPr>
          <p:pic>
            <p:nvPicPr>
              <p:cNvPr id="164" name="Picture 23" descr="psypic-ah-func-1"/>
              <p:cNvPicPr>
                <a:picLocks noChangeAspect="1" noChangeArrowheads="1"/>
              </p:cNvPicPr>
              <p:nvPr/>
            </p:nvPicPr>
            <p:blipFill>
              <a:blip r:embed="rId6">
                <a:lum bright="-24000" contrast="30000"/>
              </a:blip>
              <a:srcRect l="9209" t="12709" r="5661" b="6795"/>
              <a:stretch>
                <a:fillRect/>
              </a:stretch>
            </p:blipFill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</p:pic>
          <p:sp>
            <p:nvSpPr>
              <p:cNvPr id="165" name="Rectangle 24"/>
              <p:cNvSpPr>
                <a:spLocks noChangeArrowheads="1"/>
              </p:cNvSpPr>
              <p:nvPr/>
            </p:nvSpPr>
            <p:spPr bwMode="auto">
              <a:xfrm>
                <a:off x="2592" y="912"/>
                <a:ext cx="1248" cy="912"/>
              </a:xfrm>
              <a:prstGeom prst="rect">
                <a:avLst/>
              </a:prstGeom>
              <a:noFill/>
              <a:ln w="12700">
                <a:solidFill>
                  <a:srgbClr val="66FF66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defTabSz="457177"/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  <p:sp>
          <p:nvSpPr>
            <p:cNvPr id="138" name="Line 26"/>
            <p:cNvSpPr>
              <a:spLocks noChangeShapeType="1"/>
            </p:cNvSpPr>
            <p:nvPr/>
          </p:nvSpPr>
          <p:spPr bwMode="auto">
            <a:xfrm flipH="1">
              <a:off x="2113456" y="2399029"/>
              <a:ext cx="2340155" cy="0"/>
            </a:xfrm>
            <a:prstGeom prst="line">
              <a:avLst/>
            </a:prstGeom>
            <a:noFill/>
            <a:ln w="28575" cmpd="sng">
              <a:solidFill>
                <a:schemeClr val="tx1"/>
              </a:solidFill>
              <a:round/>
              <a:headEnd/>
              <a:tailEnd type="triangle" w="lg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Text Box 27"/>
            <p:cNvSpPr txBox="1">
              <a:spLocks noChangeArrowheads="1"/>
            </p:cNvSpPr>
            <p:nvPr/>
          </p:nvSpPr>
          <p:spPr bwMode="auto">
            <a:xfrm>
              <a:off x="1616647" y="2223492"/>
              <a:ext cx="493045" cy="2778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defTabSz="457177" ea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solidFill>
                    <a:prstClr val="black"/>
                  </a:solidFill>
                  <a:latin typeface="Calibri"/>
                </a:rPr>
                <a:t>Time</a:t>
              </a:r>
              <a:endParaRPr lang="en-US" sz="1200" dirty="0">
                <a:solidFill>
                  <a:prstClr val="black"/>
                </a:solidFill>
                <a:latin typeface="Times New Roman" charset="0"/>
              </a:endParaRPr>
            </a:p>
          </p:txBody>
        </p:sp>
        <p:sp>
          <p:nvSpPr>
            <p:cNvPr id="163" name="Text Box 30"/>
            <p:cNvSpPr txBox="1">
              <a:spLocks noChangeArrowheads="1"/>
            </p:cNvSpPr>
            <p:nvPr/>
          </p:nvSpPr>
          <p:spPr bwMode="auto">
            <a:xfrm rot="11714">
              <a:off x="2533489" y="2119287"/>
              <a:ext cx="561144" cy="2500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defTabSz="457177" ea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FF0000"/>
                  </a:solidFill>
                  <a:latin typeface="Calibri"/>
                </a:rPr>
                <a:t>State </a:t>
              </a:r>
              <a:r>
                <a:rPr lang="en-US" sz="1200" dirty="0">
                  <a:solidFill>
                    <a:srgbClr val="FF0000"/>
                  </a:solidFill>
                  <a:latin typeface="Calibri"/>
                </a:rPr>
                <a:t>1</a:t>
              </a:r>
              <a:endParaRPr lang="en-US" sz="1200" dirty="0">
                <a:solidFill>
                  <a:srgbClr val="FF0000"/>
                </a:solidFill>
                <a:latin typeface="Times New Roman" charset="0"/>
              </a:endParaRPr>
            </a:p>
          </p:txBody>
        </p:sp>
        <p:sp>
          <p:nvSpPr>
            <p:cNvPr id="161" name="Text Box 33"/>
            <p:cNvSpPr txBox="1">
              <a:spLocks noChangeArrowheads="1"/>
            </p:cNvSpPr>
            <p:nvPr/>
          </p:nvSpPr>
          <p:spPr bwMode="auto">
            <a:xfrm rot="21571113">
              <a:off x="3293820" y="2113919"/>
              <a:ext cx="1036847" cy="25008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 defTabSz="457177" ea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8000"/>
                  </a:solidFill>
                  <a:latin typeface="Calibri"/>
                </a:rPr>
                <a:t>State </a:t>
              </a:r>
              <a:r>
                <a:rPr lang="en-US" sz="1200" dirty="0">
                  <a:solidFill>
                    <a:srgbClr val="008000"/>
                  </a:solidFill>
                  <a:latin typeface="Calibri"/>
                </a:rPr>
                <a:t>2</a:t>
              </a:r>
              <a:endParaRPr lang="en-US" sz="1200" dirty="0">
                <a:solidFill>
                  <a:srgbClr val="008000"/>
                </a:solidFill>
                <a:latin typeface="Times New Roman" charset="0"/>
              </a:endParaRPr>
            </a:p>
          </p:txBody>
        </p:sp>
        <p:sp>
          <p:nvSpPr>
            <p:cNvPr id="145" name="Rectangle 68"/>
            <p:cNvSpPr>
              <a:spLocks noChangeArrowheads="1"/>
            </p:cNvSpPr>
            <p:nvPr/>
          </p:nvSpPr>
          <p:spPr bwMode="auto">
            <a:xfrm>
              <a:off x="2282365" y="1710174"/>
              <a:ext cx="46142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Rectangle 69"/>
            <p:cNvSpPr>
              <a:spLocks noChangeArrowheads="1"/>
            </p:cNvSpPr>
            <p:nvPr/>
          </p:nvSpPr>
          <p:spPr bwMode="auto">
            <a:xfrm>
              <a:off x="3388277" y="1684651"/>
              <a:ext cx="46685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Rectangle 70"/>
            <p:cNvSpPr>
              <a:spLocks noChangeArrowheads="1"/>
            </p:cNvSpPr>
            <p:nvPr/>
          </p:nvSpPr>
          <p:spPr bwMode="auto">
            <a:xfrm>
              <a:off x="3559903" y="1823044"/>
              <a:ext cx="46142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Rectangle 71"/>
            <p:cNvSpPr>
              <a:spLocks noChangeArrowheads="1"/>
            </p:cNvSpPr>
            <p:nvPr/>
          </p:nvSpPr>
          <p:spPr bwMode="auto">
            <a:xfrm>
              <a:off x="3751846" y="1934296"/>
              <a:ext cx="46142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Text Box 74"/>
            <p:cNvSpPr txBox="1">
              <a:spLocks noChangeArrowheads="1"/>
            </p:cNvSpPr>
            <p:nvPr/>
          </p:nvSpPr>
          <p:spPr bwMode="auto">
            <a:xfrm>
              <a:off x="2533979" y="2408730"/>
              <a:ext cx="1819916" cy="236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457177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 smtClean="0">
                  <a:solidFill>
                    <a:srgbClr val="0000FF"/>
                  </a:solidFill>
                  <a:latin typeface="Calibri"/>
                </a:rPr>
                <a:t>VOXEL </a:t>
              </a:r>
              <a:r>
                <a:rPr lang="en-US" sz="900" dirty="0">
                  <a:solidFill>
                    <a:srgbClr val="0000FF"/>
                  </a:solidFill>
                  <a:latin typeface="Calibri"/>
                </a:rPr>
                <a:t>or Region of interest (ROI)</a:t>
              </a:r>
              <a:endParaRPr lang="en-CA" sz="900" dirty="0">
                <a:solidFill>
                  <a:srgbClr val="0000FF"/>
                </a:solidFill>
                <a:latin typeface="Calibri"/>
              </a:endParaRPr>
            </a:p>
          </p:txBody>
        </p:sp>
        <p:sp>
          <p:nvSpPr>
            <p:cNvPr id="279" name="Rectangle 68"/>
            <p:cNvSpPr>
              <a:spLocks noChangeArrowheads="1"/>
            </p:cNvSpPr>
            <p:nvPr/>
          </p:nvSpPr>
          <p:spPr bwMode="auto">
            <a:xfrm>
              <a:off x="2466100" y="1817781"/>
              <a:ext cx="46142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Rectangle 68"/>
            <p:cNvSpPr>
              <a:spLocks noChangeArrowheads="1"/>
            </p:cNvSpPr>
            <p:nvPr/>
          </p:nvSpPr>
          <p:spPr bwMode="auto">
            <a:xfrm>
              <a:off x="2731433" y="1929851"/>
              <a:ext cx="46142" cy="51046"/>
            </a:xfrm>
            <a:prstGeom prst="rect">
              <a:avLst/>
            </a:prstGeom>
            <a:noFill/>
            <a:ln w="19050">
              <a:solidFill>
                <a:schemeClr val="tx2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457177"/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693939" y="1782181"/>
              <a:ext cx="609375" cy="4308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177"/>
              <a:r>
                <a:rPr lang="en-US" sz="1100" dirty="0">
                  <a:solidFill>
                    <a:prstClr val="black"/>
                  </a:solidFill>
                  <a:latin typeface="Wingdings"/>
                  <a:ea typeface="Wingdings"/>
                  <a:cs typeface="Wingdings"/>
                  <a:sym typeface="Wingdings"/>
                </a:rPr>
                <a:t></a:t>
              </a:r>
              <a:endParaRPr lang="en-US" sz="1100" dirty="0">
                <a:solidFill>
                  <a:prstClr val="black"/>
                </a:solidFill>
                <a:latin typeface="Calibri"/>
              </a:endParaRPr>
            </a:p>
            <a:p>
              <a:pPr defTabSz="457177"/>
              <a:r>
                <a:rPr lang="en-US" sz="1100" dirty="0">
                  <a:solidFill>
                    <a:prstClr val="black"/>
                  </a:solidFill>
                  <a:latin typeface="Calibri"/>
                </a:rPr>
                <a:t>~ 5 min</a:t>
              </a:r>
            </a:p>
          </p:txBody>
        </p:sp>
        <p:sp>
          <p:nvSpPr>
            <p:cNvPr id="230" name="Rectangle 229"/>
            <p:cNvSpPr/>
            <p:nvPr/>
          </p:nvSpPr>
          <p:spPr>
            <a:xfrm>
              <a:off x="1616647" y="1332850"/>
              <a:ext cx="4960499" cy="1329683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177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277" name="TextBox 276"/>
          <p:cNvSpPr txBox="1"/>
          <p:nvPr/>
        </p:nvSpPr>
        <p:spPr>
          <a:xfrm>
            <a:off x="2475327" y="668805"/>
            <a:ext cx="2419041" cy="338550"/>
          </a:xfrm>
          <a:prstGeom prst="rect">
            <a:avLst/>
          </a:prstGeom>
          <a:noFill/>
        </p:spPr>
        <p:txBody>
          <a:bodyPr wrap="none" lIns="91435" tIns="45718" rIns="91435" bIns="45718" rtlCol="0">
            <a:spAutoFit/>
          </a:bodyPr>
          <a:lstStyle/>
          <a:p>
            <a:pPr defTabSz="457177"/>
            <a:r>
              <a:rPr lang="en-US" sz="1600" b="1" dirty="0" smtClean="0">
                <a:solidFill>
                  <a:srgbClr val="FF0000"/>
                </a:solidFill>
                <a:latin typeface="Calibri"/>
              </a:rPr>
              <a:t>Neuroimaging Experiment</a:t>
            </a:r>
            <a:endParaRPr lang="en-US" sz="16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11" name="Down Arrow 10"/>
          <p:cNvSpPr>
            <a:spLocks/>
          </p:cNvSpPr>
          <p:nvPr/>
        </p:nvSpPr>
        <p:spPr>
          <a:xfrm>
            <a:off x="2195933" y="2365044"/>
            <a:ext cx="157531" cy="396000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Down Arrow 277"/>
          <p:cNvSpPr>
            <a:spLocks/>
          </p:cNvSpPr>
          <p:nvPr/>
        </p:nvSpPr>
        <p:spPr>
          <a:xfrm rot="16200000">
            <a:off x="3753270" y="5801116"/>
            <a:ext cx="157531" cy="57599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177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80037" y="4841989"/>
            <a:ext cx="409711" cy="12311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800" b="1" dirty="0" smtClean="0"/>
              <a:t>6 mm      </a:t>
            </a:r>
            <a:endParaRPr lang="en-US" sz="8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6955974" y="3918070"/>
            <a:ext cx="1182084" cy="830993"/>
          </a:xfrm>
          <a:prstGeom prst="rect">
            <a:avLst/>
          </a:prstGeom>
          <a:solidFill>
            <a:srgbClr val="3366FF"/>
          </a:solidFill>
          <a:ln>
            <a:solidFill>
              <a:srgbClr val="000000"/>
            </a:solidFill>
          </a:ln>
        </p:spPr>
        <p:txBody>
          <a:bodyPr wrap="square" lIns="91435" tIns="45718" rIns="91435" bIns="45718" rtlCol="0">
            <a:spAutoFit/>
          </a:bodyPr>
          <a:lstStyle/>
          <a:p>
            <a:pPr algn="ctr" defTabSz="457177"/>
            <a:r>
              <a:rPr lang="en-US" sz="1200" b="1" dirty="0" smtClean="0">
                <a:solidFill>
                  <a:srgbClr val="FBFE1A"/>
                </a:solidFill>
                <a:latin typeface="Calibri"/>
              </a:rPr>
              <a:t>METRICS for TESTING</a:t>
            </a:r>
            <a:endParaRPr lang="en-US" sz="1200" b="1" dirty="0">
              <a:solidFill>
                <a:srgbClr val="FBFE1A"/>
              </a:solidFill>
              <a:latin typeface="Calibri"/>
            </a:endParaRPr>
          </a:p>
          <a:p>
            <a:pPr algn="ctr" defTabSz="457177"/>
            <a:r>
              <a:rPr lang="en-US" sz="1200" b="1" dirty="0" smtClean="0">
                <a:solidFill>
                  <a:srgbClr val="FBFE1A"/>
                </a:solidFill>
                <a:latin typeface="Calibri"/>
              </a:rPr>
              <a:t>OPTIMIZED outputs</a:t>
            </a:r>
            <a:endParaRPr lang="en-US" sz="1200" dirty="0">
              <a:solidFill>
                <a:srgbClr val="FBFE1A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48663" y="4841990"/>
            <a:ext cx="1607937" cy="1093454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888364" y="4874179"/>
            <a:ext cx="1288723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lIns="72000" tIns="0" rIns="72000" bIns="0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Crossvalidation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281" name="Rectangle 280"/>
          <p:cNvSpPr/>
          <p:nvPr/>
        </p:nvSpPr>
        <p:spPr>
          <a:xfrm>
            <a:off x="6553401" y="6240418"/>
            <a:ext cx="2590800" cy="646327"/>
          </a:xfrm>
          <a:prstGeom prst="rect">
            <a:avLst/>
          </a:prstGeom>
        </p:spPr>
        <p:txBody>
          <a:bodyPr wrap="square" lIns="91435" tIns="45718" rIns="91435" bIns="45718">
            <a:spAutoFit/>
          </a:bodyPr>
          <a:lstStyle/>
          <a:p>
            <a:pPr defTabSz="457177"/>
            <a:r>
              <a:rPr lang="en-US" sz="1200" dirty="0">
                <a:solidFill>
                  <a:prstClr val="black"/>
                </a:solidFill>
                <a:latin typeface="Calibri"/>
              </a:rPr>
              <a:t>Strother 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SC. IEEE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Eng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Med </a:t>
            </a:r>
            <a:r>
              <a:rPr lang="en-US" sz="1200" dirty="0" err="1">
                <a:solidFill>
                  <a:prstClr val="black"/>
                </a:solidFill>
                <a:latin typeface="Calibri"/>
              </a:rPr>
              <a:t>Biol</a:t>
            </a:r>
            <a:r>
              <a:rPr lang="en-US" sz="1200" dirty="0">
                <a:solidFill>
                  <a:prstClr val="black"/>
                </a:solidFill>
                <a:latin typeface="Calibri"/>
              </a:rPr>
              <a:t> Mag 25(2):27-</a:t>
            </a:r>
            <a:r>
              <a:rPr lang="en-US" sz="1200" dirty="0" smtClean="0">
                <a:solidFill>
                  <a:prstClr val="black"/>
                </a:solidFill>
                <a:latin typeface="Calibri"/>
              </a:rPr>
              <a:t>41, 2006</a:t>
            </a:r>
          </a:p>
          <a:p>
            <a:pPr defTabSz="457177"/>
            <a:r>
              <a:rPr lang="en-US" sz="1200" dirty="0"/>
              <a:t>Churchill NW, et al. </a:t>
            </a:r>
            <a:r>
              <a:rPr lang="en-US" sz="1200" i="1" dirty="0" err="1"/>
              <a:t>PLoS</a:t>
            </a:r>
            <a:r>
              <a:rPr lang="en-US" sz="1200" i="1" dirty="0"/>
              <a:t> One</a:t>
            </a:r>
            <a:r>
              <a:rPr lang="en-US" sz="1200" dirty="0"/>
              <a:t> (</a:t>
            </a:r>
            <a:r>
              <a:rPr lang="en-US" sz="1200" dirty="0" smtClean="0"/>
              <a:t>2015)</a:t>
            </a:r>
            <a:endParaRPr lang="en-US" sz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29851" y="6492875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2935" y="4114800"/>
            <a:ext cx="1967205" cy="58477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1600" b="1" dirty="0" err="1" smtClean="0"/>
              <a:t>Univariate</a:t>
            </a:r>
            <a:r>
              <a:rPr lang="en-US" sz="1600" b="1" dirty="0" smtClean="0"/>
              <a:t> GNB</a:t>
            </a:r>
          </a:p>
          <a:p>
            <a:pPr marL="342900" indent="-342900">
              <a:buAutoNum type="arabicPeriod"/>
            </a:pPr>
            <a:r>
              <a:rPr lang="en-US" sz="1600" b="1" dirty="0" smtClean="0"/>
              <a:t>Multivariate CVA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14450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0"/>
            <a:ext cx="91313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Finger Tapping Data Set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23" name="Content Placeholder 2"/>
          <p:cNvSpPr>
            <a:spLocks noGrp="1"/>
          </p:cNvSpPr>
          <p:nvPr>
            <p:ph idx="1"/>
          </p:nvPr>
        </p:nvSpPr>
        <p:spPr>
          <a:xfrm>
            <a:off x="788642" y="2142137"/>
            <a:ext cx="3569681" cy="3219433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en-US" sz="2400" b="1" dirty="0" smtClean="0"/>
              <a:t>Finger Tapping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10 alternating left then right-hand blocks of  20s paced finger taping at 1 Hz</a:t>
            </a:r>
          </a:p>
          <a:p>
            <a:pPr>
              <a:spcAft>
                <a:spcPts val="600"/>
              </a:spcAft>
            </a:pPr>
            <a:r>
              <a:rPr lang="en-US" sz="1800" dirty="0" smtClean="0"/>
              <a:t>3T </a:t>
            </a:r>
            <a:r>
              <a:rPr lang="en-US" sz="1800" dirty="0" err="1" smtClean="0"/>
              <a:t>fMRI</a:t>
            </a:r>
            <a:r>
              <a:rPr lang="en-US" sz="1800" dirty="0" smtClean="0"/>
              <a:t>, </a:t>
            </a:r>
            <a:r>
              <a:rPr lang="en-US" sz="1800" dirty="0" err="1" smtClean="0"/>
              <a:t>Tr</a:t>
            </a:r>
            <a:r>
              <a:rPr lang="en-US" sz="1800" dirty="0" smtClean="0"/>
              <a:t>=2.5s, 3mm</a:t>
            </a:r>
            <a:r>
              <a:rPr lang="en-US" sz="1800" baseline="30000" dirty="0" smtClean="0"/>
              <a:t>3</a:t>
            </a:r>
            <a:r>
              <a:rPr lang="en-US" sz="1800" dirty="0" smtClean="0"/>
              <a:t> </a:t>
            </a:r>
            <a:r>
              <a:rPr lang="en-US" sz="1800" dirty="0" err="1" smtClean="0"/>
              <a:t>voxels</a:t>
            </a:r>
            <a:endParaRPr lang="en-US" sz="1800" dirty="0" smtClean="0"/>
          </a:p>
          <a:p>
            <a:pPr>
              <a:spcAft>
                <a:spcPts val="600"/>
              </a:spcAft>
            </a:pPr>
            <a:r>
              <a:rPr lang="en-US" sz="1800" dirty="0" smtClean="0"/>
              <a:t>14 young, right-handed subjects</a:t>
            </a:r>
          </a:p>
          <a:p>
            <a:r>
              <a:rPr lang="en-US" sz="1800" dirty="0" smtClean="0"/>
              <a:t>1680 scans </a:t>
            </a:r>
            <a:r>
              <a:rPr lang="en-US" sz="1800" dirty="0" err="1" smtClean="0"/>
              <a:t>x</a:t>
            </a:r>
            <a:r>
              <a:rPr lang="en-US" sz="1800" dirty="0" smtClean="0"/>
              <a:t> 60k </a:t>
            </a:r>
            <a:r>
              <a:rPr lang="en-US" sz="1800" dirty="0" err="1" smtClean="0"/>
              <a:t>voxels</a:t>
            </a:r>
            <a:r>
              <a:rPr lang="en-US" sz="1800" dirty="0" smtClean="0"/>
              <a:t>/scan</a:t>
            </a:r>
          </a:p>
          <a:p>
            <a:endParaRPr lang="en-US" sz="1800" dirty="0"/>
          </a:p>
        </p:txBody>
      </p:sp>
      <p:grpSp>
        <p:nvGrpSpPr>
          <p:cNvPr id="51" name="Group 50"/>
          <p:cNvGrpSpPr/>
          <p:nvPr/>
        </p:nvGrpSpPr>
        <p:grpSpPr>
          <a:xfrm>
            <a:off x="4633926" y="2298018"/>
            <a:ext cx="4119155" cy="2831803"/>
            <a:chOff x="523198" y="3625185"/>
            <a:chExt cx="4119155" cy="2831803"/>
          </a:xfrm>
        </p:grpSpPr>
        <p:grpSp>
          <p:nvGrpSpPr>
            <p:cNvPr id="43" name="Group 42"/>
            <p:cNvGrpSpPr/>
            <p:nvPr/>
          </p:nvGrpSpPr>
          <p:grpSpPr>
            <a:xfrm>
              <a:off x="910879" y="3625185"/>
              <a:ext cx="3723047" cy="1225236"/>
              <a:chOff x="5381450" y="3087985"/>
              <a:chExt cx="3723047" cy="1225236"/>
            </a:xfrm>
          </p:grpSpPr>
          <p:pic>
            <p:nvPicPr>
              <p:cNvPr id="25" name="Picture 24" descr="FingerTap(SVMRmax)_Slices1-5.tiff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1450" y="3087985"/>
                <a:ext cx="3419856" cy="838200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6160890" y="4036222"/>
                <a:ext cx="119718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Cerebellum (CB)</a:t>
                </a:r>
                <a:endParaRPr lang="en-US" sz="12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7931129" y="4012022"/>
                <a:ext cx="1173368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err="1" smtClean="0"/>
                  <a:t>SubCortical</a:t>
                </a:r>
                <a:r>
                  <a:rPr lang="en-US" sz="1200" dirty="0" smtClean="0"/>
                  <a:t> (SC)</a:t>
                </a:r>
                <a:endParaRPr lang="en-US" sz="1200" dirty="0"/>
              </a:p>
            </p:txBody>
          </p:sp>
          <p:sp>
            <p:nvSpPr>
              <p:cNvPr id="30" name="Left Brace 29"/>
              <p:cNvSpPr/>
              <p:nvPr/>
            </p:nvSpPr>
            <p:spPr>
              <a:xfrm rot="16200000">
                <a:off x="6573254" y="2632768"/>
                <a:ext cx="321211" cy="2603246"/>
              </a:xfrm>
              <a:prstGeom prst="leftBrace">
                <a:avLst/>
              </a:prstGeom>
              <a:ln w="63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A" sz="1400" dirty="0"/>
              </a:p>
            </p:txBody>
          </p:sp>
        </p:grpSp>
        <p:grpSp>
          <p:nvGrpSpPr>
            <p:cNvPr id="48" name="Group 47"/>
            <p:cNvGrpSpPr/>
            <p:nvPr/>
          </p:nvGrpSpPr>
          <p:grpSpPr>
            <a:xfrm>
              <a:off x="523198" y="4863121"/>
              <a:ext cx="4119155" cy="1593867"/>
              <a:chOff x="523198" y="4863121"/>
              <a:chExt cx="4119155" cy="1593867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923565" y="4863121"/>
                <a:ext cx="3391281" cy="1593867"/>
                <a:chOff x="923565" y="4863121"/>
                <a:chExt cx="3391281" cy="1593867"/>
              </a:xfrm>
            </p:grpSpPr>
            <p:grpSp>
              <p:nvGrpSpPr>
                <p:cNvPr id="44" name="Group 43"/>
                <p:cNvGrpSpPr/>
                <p:nvPr/>
              </p:nvGrpSpPr>
              <p:grpSpPr>
                <a:xfrm>
                  <a:off x="923565" y="5129821"/>
                  <a:ext cx="3391281" cy="1327167"/>
                  <a:chOff x="5394136" y="4592621"/>
                  <a:chExt cx="3391281" cy="1327167"/>
                </a:xfrm>
              </p:grpSpPr>
              <p:graphicFrame>
                <p:nvGraphicFramePr>
                  <p:cNvPr id="34" name="Object 33"/>
                  <p:cNvGraphicFramePr>
                    <a:graphicFrameLocks noChangeAspect="1"/>
                  </p:cNvGraphicFramePr>
                  <p:nvPr/>
                </p:nvGraphicFramePr>
                <p:xfrm>
                  <a:off x="7091378" y="5470823"/>
                  <a:ext cx="127000" cy="19050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9264" name="Equation" r:id="rId5" imgW="127000" imgH="190500" progId="Equation.3">
                          <p:embed/>
                        </p:oleObj>
                      </mc:Choice>
                      <mc:Fallback>
                        <p:oleObj name="Equation" r:id="rId5" imgW="127000" imgH="1905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7091378" y="5470823"/>
                                <a:ext cx="127000" cy="190500"/>
                              </a:xfrm>
                              <a:prstGeom prst="rect">
                                <a:avLst/>
                              </a:prstGeom>
                              <a:noFill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rgbClr val="FFFFFF"/>
                                    </a:solidFill>
                                  </a14:hiddenFill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  <p:pic>
                <p:nvPicPr>
                  <p:cNvPr id="35" name="Picture 34" descr="FingerTap(SVMRmax)_Slices6-10.tiff"/>
                  <p:cNvPicPr>
                    <a:picLocks noChangeAspect="1"/>
                  </p:cNvPicPr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5394136" y="4592621"/>
                    <a:ext cx="3391281" cy="819150"/>
                  </a:xfrm>
                  <a:prstGeom prst="rect">
                    <a:avLst/>
                  </a:prstGeom>
                </p:spPr>
              </p:pic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5508436" y="5458123"/>
                    <a:ext cx="13869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Secondary </a:t>
                    </a:r>
                    <a:r>
                      <a:rPr lang="en-US" sz="1200" dirty="0" err="1" smtClean="0"/>
                      <a:t>Somat</a:t>
                    </a:r>
                    <a:r>
                      <a:rPr lang="en-US" sz="1200" dirty="0" smtClean="0"/>
                      <a:t>-</a:t>
                    </a:r>
                  </a:p>
                  <a:p>
                    <a:r>
                      <a:rPr lang="en-US" sz="1200" dirty="0" smtClean="0"/>
                      <a:t>sensory Cortex (S2)</a:t>
                    </a:r>
                    <a:endParaRPr lang="en-US" sz="1200" dirty="0"/>
                  </a:p>
                </p:txBody>
              </p:sp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7345378" y="5433923"/>
                    <a:ext cx="969135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dirty="0" smtClean="0"/>
                      <a:t>Supp. Motor</a:t>
                    </a:r>
                  </a:p>
                  <a:p>
                    <a:r>
                      <a:rPr lang="en-US" sz="1200" dirty="0" smtClean="0"/>
                      <a:t>Area (SMA)</a:t>
                    </a:r>
                    <a:endParaRPr lang="en-US" sz="1200" dirty="0"/>
                  </a:p>
                </p:txBody>
              </p:sp>
              <p:cxnSp>
                <p:nvCxnSpPr>
                  <p:cNvPr id="38" name="Straight Arrow Connector 37"/>
                  <p:cNvCxnSpPr/>
                  <p:nvPr/>
                </p:nvCxnSpPr>
                <p:spPr>
                  <a:xfrm rot="5220000" flipH="1" flipV="1">
                    <a:off x="7616662" y="5311998"/>
                    <a:ext cx="381000" cy="12686"/>
                  </a:xfrm>
                  <a:prstGeom prst="straightConnector1">
                    <a:avLst/>
                  </a:prstGeom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/>
                  <p:cNvCxnSpPr/>
                  <p:nvPr/>
                </p:nvCxnSpPr>
                <p:spPr>
                  <a:xfrm rot="17340000" flipH="1">
                    <a:off x="8276148" y="4852908"/>
                    <a:ext cx="279400" cy="12686"/>
                  </a:xfrm>
                  <a:prstGeom prst="straightConnector1">
                    <a:avLst/>
                  </a:prstGeom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/>
                  <p:cNvCxnSpPr/>
                  <p:nvPr/>
                </p:nvCxnSpPr>
                <p:spPr>
                  <a:xfrm rot="15300000" flipH="1">
                    <a:off x="8413904" y="4838366"/>
                    <a:ext cx="279400" cy="12686"/>
                  </a:xfrm>
                  <a:prstGeom prst="straightConnector1">
                    <a:avLst/>
                  </a:prstGeom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Arrow Connector 40"/>
                  <p:cNvCxnSpPr/>
                  <p:nvPr/>
                </p:nvCxnSpPr>
                <p:spPr>
                  <a:xfrm rot="17340000" flipH="1">
                    <a:off x="7547119" y="4860536"/>
                    <a:ext cx="304800" cy="12686"/>
                  </a:xfrm>
                  <a:prstGeom prst="straightConnector1">
                    <a:avLst/>
                  </a:prstGeom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Arrow Connector 41"/>
                  <p:cNvCxnSpPr/>
                  <p:nvPr/>
                </p:nvCxnSpPr>
                <p:spPr>
                  <a:xfrm rot="15300000" flipH="1">
                    <a:off x="7756940" y="4858001"/>
                    <a:ext cx="279400" cy="12686"/>
                  </a:xfrm>
                  <a:prstGeom prst="straightConnector1">
                    <a:avLst/>
                  </a:prstGeom>
                  <a:ln w="6350" cap="flat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triangle" w="med" len="med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3" name="TextBox 32"/>
                <p:cNvSpPr txBox="1"/>
                <p:nvPr/>
              </p:nvSpPr>
              <p:spPr>
                <a:xfrm>
                  <a:off x="3116107" y="4863121"/>
                  <a:ext cx="106952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dirty="0" err="1" smtClean="0"/>
                    <a:t>Sensorymotor</a:t>
                  </a:r>
                  <a:endParaRPr lang="en-US" sz="1200" dirty="0" smtClean="0"/>
                </a:p>
                <a:p>
                  <a:pPr algn="ctr"/>
                  <a:r>
                    <a:rPr lang="en-US" sz="1200" dirty="0" smtClean="0"/>
                    <a:t>Cortex (SMC)</a:t>
                  </a:r>
                  <a:endParaRPr lang="en-US" sz="1200" dirty="0"/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523198" y="5755986"/>
                <a:ext cx="480088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Right</a:t>
                </a:r>
                <a:endParaRPr lang="en-US" sz="110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4241338" y="5750861"/>
                <a:ext cx="401015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 smtClean="0"/>
                  <a:t>Left</a:t>
                </a:r>
                <a:endParaRPr lang="en-US" sz="1100" dirty="0"/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4178300" y="6376531"/>
            <a:ext cx="495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Rasmussen </a:t>
            </a:r>
            <a:r>
              <a:rPr lang="en-US" sz="1100" dirty="0" smtClean="0"/>
              <a:t>PM, et al. </a:t>
            </a:r>
            <a:r>
              <a:rPr lang="en-US" sz="1100" dirty="0"/>
              <a:t>Pattern reproducibility, interpretability, and </a:t>
            </a:r>
            <a:r>
              <a:rPr lang="en-US" sz="1100" dirty="0" err="1"/>
              <a:t>sparsity</a:t>
            </a:r>
            <a:r>
              <a:rPr lang="en-US" sz="1100" dirty="0"/>
              <a:t> in classiﬁcation models in neuroimaging</a:t>
            </a:r>
            <a:r>
              <a:rPr lang="en-US" sz="1100" b="1" i="1" dirty="0"/>
              <a:t>. Pattern Recognition </a:t>
            </a:r>
            <a:r>
              <a:rPr lang="en-US" sz="1100" dirty="0"/>
              <a:t>45(6):2085-</a:t>
            </a:r>
            <a:r>
              <a:rPr lang="en-US" sz="1100" dirty="0" smtClean="0"/>
              <a:t>2100, 2012</a:t>
            </a:r>
            <a:endParaRPr lang="en-US" sz="11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21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Finger Tapping: Model</a:t>
            </a:r>
            <a:r>
              <a:rPr lang="en-US" sz="3600" baseline="30000" dirty="0" smtClean="0">
                <a:solidFill>
                  <a:srgbClr val="0000FF"/>
                </a:solidFill>
                <a:latin typeface="Comic Sans MS"/>
                <a:cs typeface="Comic Sans MS"/>
              </a:rPr>
              <a:t>*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(P,R) Curves f(</a:t>
            </a:r>
            <a:r>
              <a:rPr lang="en-US" sz="36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4" name="Content Placeholder 3" descr="Rasmmusen_Fig6AFingerTapping_FDAPred-Reprodf(Reg).tiff"/>
          <p:cNvPicPr>
            <a:picLocks noGrp="1" noChangeAspect="1"/>
          </p:cNvPicPr>
          <p:nvPr>
            <p:ph idx="1"/>
          </p:nvPr>
        </p:nvPicPr>
        <p:blipFill>
          <a:blip r:embed="rId3"/>
          <a:srcRect t="-1682" b="-1682"/>
          <a:stretch>
            <a:fillRect/>
          </a:stretch>
        </p:blipFill>
        <p:spPr>
          <a:xfrm>
            <a:off x="304798" y="2407643"/>
            <a:ext cx="4277360" cy="2352399"/>
          </a:xfrm>
        </p:spPr>
      </p:pic>
      <p:grpSp>
        <p:nvGrpSpPr>
          <p:cNvPr id="7" name="Group 6"/>
          <p:cNvGrpSpPr/>
          <p:nvPr/>
        </p:nvGrpSpPr>
        <p:grpSpPr>
          <a:xfrm>
            <a:off x="4955064" y="1575863"/>
            <a:ext cx="4341336" cy="4214273"/>
            <a:chOff x="5014732" y="1754703"/>
            <a:chExt cx="4341336" cy="4214273"/>
          </a:xfrm>
        </p:grpSpPr>
        <p:pic>
          <p:nvPicPr>
            <p:cNvPr id="8" name="Content Placeholder 3" descr="repsparse 33.pd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14732" y="1754703"/>
              <a:ext cx="4341336" cy="4214273"/>
            </a:xfrm>
            <a:prstGeom prst="rect">
              <a:avLst/>
            </a:prstGeom>
          </p:spPr>
        </p:pic>
        <p:grpSp>
          <p:nvGrpSpPr>
            <p:cNvPr id="9" name="Group 48"/>
            <p:cNvGrpSpPr/>
            <p:nvPr/>
          </p:nvGrpSpPr>
          <p:grpSpPr>
            <a:xfrm>
              <a:off x="5085095" y="2505132"/>
              <a:ext cx="2698499" cy="2509950"/>
              <a:chOff x="5085095" y="2505132"/>
              <a:chExt cx="2698499" cy="2509950"/>
            </a:xfrm>
          </p:grpSpPr>
          <p:sp>
            <p:nvSpPr>
              <p:cNvPr id="10" name="TextBox 9"/>
              <p:cNvSpPr txBox="1"/>
              <p:nvPr/>
            </p:nvSpPr>
            <p:spPr>
              <a:xfrm rot="16200000">
                <a:off x="4015940" y="3574287"/>
                <a:ext cx="2509950" cy="37164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500" dirty="0" smtClean="0"/>
                  <a:t>Task coupling (prediction)</a:t>
                </a:r>
                <a:endParaRPr lang="en-US" sz="1500" dirty="0"/>
              </a:p>
            </p:txBody>
          </p:sp>
          <p:graphicFrame>
            <p:nvGraphicFramePr>
              <p:cNvPr id="11" name="Object 10"/>
              <p:cNvGraphicFramePr>
                <a:graphicFrameLocks noChangeAspect="1"/>
              </p:cNvGraphicFramePr>
              <p:nvPr/>
            </p:nvGraphicFramePr>
            <p:xfrm>
              <a:off x="6383948" y="3043960"/>
              <a:ext cx="481965" cy="23368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288" name="Equation" r:id="rId5" imgW="419100" imgH="203200" progId="Equation.3">
                      <p:embed/>
                    </p:oleObj>
                  </mc:Choice>
                  <mc:Fallback>
                    <p:oleObj name="Equation" r:id="rId5" imgW="4191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383948" y="3043960"/>
                            <a:ext cx="481965" cy="233680"/>
                          </a:xfrm>
                          <a:prstGeom prst="rect">
                            <a:avLst/>
                          </a:prstGeom>
                          <a:noFill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2" name="Freeform 11"/>
              <p:cNvSpPr/>
              <p:nvPr/>
            </p:nvSpPr>
            <p:spPr>
              <a:xfrm rot="20806698">
                <a:off x="7121501" y="3034831"/>
                <a:ext cx="662093" cy="876300"/>
              </a:xfrm>
              <a:custGeom>
                <a:avLst/>
                <a:gdLst>
                  <a:gd name="connsiteX0" fmla="*/ 482600 w 575733"/>
                  <a:gd name="connsiteY0" fmla="*/ 762000 h 762000"/>
                  <a:gd name="connsiteX1" fmla="*/ 495300 w 575733"/>
                  <a:gd name="connsiteY1" fmla="*/ 228600 h 762000"/>
                  <a:gd name="connsiteX2" fmla="*/ 0 w 575733"/>
                  <a:gd name="connsiteY2" fmla="*/ 0 h 762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75733" h="762000">
                    <a:moveTo>
                      <a:pt x="482600" y="762000"/>
                    </a:moveTo>
                    <a:cubicBezTo>
                      <a:pt x="529166" y="558800"/>
                      <a:pt x="575733" y="355600"/>
                      <a:pt x="495300" y="228600"/>
                    </a:cubicBezTo>
                    <a:cubicBezTo>
                      <a:pt x="414867" y="101600"/>
                      <a:pt x="207433" y="50800"/>
                      <a:pt x="0" y="0"/>
                    </a:cubicBezTo>
                  </a:path>
                </a:pathLst>
              </a:custGeom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Rectangle 4"/>
          <p:cNvSpPr/>
          <p:nvPr/>
        </p:nvSpPr>
        <p:spPr>
          <a:xfrm>
            <a:off x="383064" y="5220212"/>
            <a:ext cx="3896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"/>
              <a:defRPr/>
            </a:pP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Support </a:t>
            </a:r>
            <a:r>
              <a:rPr lang="en-US" sz="1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Vector Machine (</a:t>
            </a:r>
            <a:r>
              <a:rPr lang="en-U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SVM) </a:t>
            </a:r>
            <a:endParaRPr lang="en-US" sz="16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en-US" sz="1600" b="1" dirty="0">
                <a:solidFill>
                  <a:srgbClr val="00B050"/>
                </a:solidFill>
              </a:rPr>
              <a:t>Logistic Regression (</a:t>
            </a:r>
            <a:r>
              <a:rPr lang="en-US" sz="1600" b="1" dirty="0" err="1">
                <a:solidFill>
                  <a:srgbClr val="00B050"/>
                </a:solidFill>
              </a:rPr>
              <a:t>LogReg</a:t>
            </a:r>
            <a:r>
              <a:rPr lang="en-US" sz="1600" b="1" dirty="0" smtClean="0">
                <a:solidFill>
                  <a:srgbClr val="00B050"/>
                </a:solidFill>
              </a:rPr>
              <a:t>)</a:t>
            </a:r>
            <a:endParaRPr lang="en-US" sz="1600" dirty="0">
              <a:solidFill>
                <a:srgbClr val="00B050"/>
              </a:solidFill>
            </a:endParaRPr>
          </a:p>
          <a:p>
            <a:pPr marL="342900" indent="-342900">
              <a:buFont typeface="Wingdings" charset="2"/>
              <a:buChar char=""/>
              <a:defRPr/>
            </a:pPr>
            <a:r>
              <a:rPr lang="en-US" sz="1600" b="1" dirty="0">
                <a:solidFill>
                  <a:srgbClr val="FF6600"/>
                </a:solidFill>
              </a:rPr>
              <a:t>Fisher Discriminant Analysis (FDA)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78300" y="6376531"/>
            <a:ext cx="495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Rasmussen </a:t>
            </a:r>
            <a:r>
              <a:rPr lang="en-US" sz="1100" dirty="0" smtClean="0"/>
              <a:t>PM, et al. </a:t>
            </a:r>
            <a:r>
              <a:rPr lang="en-US" sz="1100" dirty="0"/>
              <a:t>Pattern reproducibility, interpretability, and </a:t>
            </a:r>
            <a:r>
              <a:rPr lang="en-US" sz="1100" dirty="0" err="1"/>
              <a:t>sparsity</a:t>
            </a:r>
            <a:r>
              <a:rPr lang="en-US" sz="1100" dirty="0"/>
              <a:t> in classiﬁcation models in neuroimaging</a:t>
            </a:r>
            <a:r>
              <a:rPr lang="en-US" sz="1100" b="1" i="1" dirty="0"/>
              <a:t>. Pattern Recognition </a:t>
            </a:r>
            <a:r>
              <a:rPr lang="en-US" sz="1100" dirty="0"/>
              <a:t>45(6):2085-</a:t>
            </a:r>
            <a:r>
              <a:rPr lang="en-US" sz="1100" dirty="0" smtClean="0"/>
              <a:t>2100, 2012</a:t>
            </a:r>
            <a:endParaRPr lang="en-US" sz="1100" dirty="0"/>
          </a:p>
        </p:txBody>
      </p:sp>
      <p:sp>
        <p:nvSpPr>
          <p:cNvPr id="3" name="Rectangle 2"/>
          <p:cNvSpPr/>
          <p:nvPr/>
        </p:nvSpPr>
        <p:spPr>
          <a:xfrm>
            <a:off x="776689" y="3130034"/>
            <a:ext cx="58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6600"/>
                </a:solidFill>
              </a:rPr>
              <a:t>FDA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798" y="4651576"/>
            <a:ext cx="427736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Regularisation</a:t>
            </a:r>
            <a:endParaRPr lang="en-US" sz="16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363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313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Finger Tapping: (P,R) Curves </a:t>
            </a:r>
            <a:r>
              <a:rPr lang="en-US" sz="3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f(</a:t>
            </a:r>
            <a:r>
              <a:rPr lang="en-US" sz="3600" dirty="0" err="1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λ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)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repsparse 34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2680" y="1531938"/>
            <a:ext cx="5481320" cy="2625090"/>
          </a:xfrm>
          <a:prstGeom prst="rect">
            <a:avLst/>
          </a:prstGeom>
        </p:spPr>
      </p:pic>
      <p:pic>
        <p:nvPicPr>
          <p:cNvPr id="7" name="Picture 6" descr="repsparse 39.pd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905977" y="3340099"/>
            <a:ext cx="5259324" cy="838200"/>
          </a:xfrm>
          <a:prstGeom prst="rect">
            <a:avLst/>
          </a:prstGeom>
        </p:spPr>
      </p:pic>
      <p:pic>
        <p:nvPicPr>
          <p:cNvPr id="10" name="Content Placeholder 3" descr="repsparse finger SVMimages 34.png"/>
          <p:cNvPicPr>
            <a:picLocks noChangeAspect="1"/>
          </p:cNvPicPr>
          <p:nvPr/>
        </p:nvPicPr>
        <p:blipFill>
          <a:blip r:embed="rId6"/>
          <a:srcRect t="-22744" b="-22744"/>
          <a:stretch>
            <a:fillRect/>
          </a:stretch>
        </p:blipFill>
        <p:spPr>
          <a:xfrm>
            <a:off x="3781615" y="3712403"/>
            <a:ext cx="4898846" cy="2694162"/>
          </a:xfrm>
          <a:prstGeom prst="rect">
            <a:avLst/>
          </a:prstGeom>
        </p:spPr>
      </p:pic>
      <p:grpSp>
        <p:nvGrpSpPr>
          <p:cNvPr id="3" name="Group 12"/>
          <p:cNvGrpSpPr/>
          <p:nvPr/>
        </p:nvGrpSpPr>
        <p:grpSpPr>
          <a:xfrm>
            <a:off x="128905" y="1947545"/>
            <a:ext cx="3775075" cy="3664585"/>
            <a:chOff x="5407027" y="2658745"/>
            <a:chExt cx="3775075" cy="3664585"/>
          </a:xfrm>
        </p:grpSpPr>
        <p:pic>
          <p:nvPicPr>
            <p:cNvPr id="14" name="Content Placeholder 3" descr="repsparse 33.pdf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07027" y="2658745"/>
              <a:ext cx="3775075" cy="3664585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 rot="16200000">
              <a:off x="4538512" y="4240992"/>
              <a:ext cx="2182565" cy="32316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sz="1500" dirty="0" smtClean="0"/>
                <a:t>Task coupling (prediction)</a:t>
              </a:r>
              <a:endParaRPr lang="en-US" sz="1500" dirty="0"/>
            </a:p>
          </p:txBody>
        </p:sp>
        <p:graphicFrame>
          <p:nvGraphicFramePr>
            <p:cNvPr id="16" name="Object 15"/>
            <p:cNvGraphicFramePr>
              <a:graphicFrameLocks noChangeAspect="1"/>
            </p:cNvGraphicFramePr>
            <p:nvPr/>
          </p:nvGraphicFramePr>
          <p:xfrm>
            <a:off x="6597650" y="3779838"/>
            <a:ext cx="419100" cy="203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12" name="Equation" r:id="rId8" imgW="419100" imgH="203200" progId="Equation.3">
                    <p:embed/>
                  </p:oleObj>
                </mc:Choice>
                <mc:Fallback>
                  <p:oleObj name="Equation" r:id="rId8" imgW="4191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97650" y="3779838"/>
                          <a:ext cx="419100" cy="203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Freeform 16"/>
            <p:cNvSpPr/>
            <p:nvPr/>
          </p:nvSpPr>
          <p:spPr>
            <a:xfrm rot="20806698">
              <a:off x="7239000" y="3771900"/>
              <a:ext cx="575733" cy="762000"/>
            </a:xfrm>
            <a:custGeom>
              <a:avLst/>
              <a:gdLst>
                <a:gd name="connsiteX0" fmla="*/ 482600 w 575733"/>
                <a:gd name="connsiteY0" fmla="*/ 762000 h 762000"/>
                <a:gd name="connsiteX1" fmla="*/ 495300 w 575733"/>
                <a:gd name="connsiteY1" fmla="*/ 228600 h 762000"/>
                <a:gd name="connsiteX2" fmla="*/ 0 w 575733"/>
                <a:gd name="connsiteY2" fmla="*/ 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5733" h="762000">
                  <a:moveTo>
                    <a:pt x="482600" y="762000"/>
                  </a:moveTo>
                  <a:cubicBezTo>
                    <a:pt x="529166" y="558800"/>
                    <a:pt x="575733" y="355600"/>
                    <a:pt x="495300" y="228600"/>
                  </a:cubicBezTo>
                  <a:cubicBezTo>
                    <a:pt x="414867" y="101600"/>
                    <a:pt x="207433" y="50800"/>
                    <a:pt x="0" y="0"/>
                  </a:cubicBezTo>
                </a:path>
              </a:pathLst>
            </a:cu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5854700" y="1646238"/>
            <a:ext cx="1905000" cy="57626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854700" y="4244495"/>
            <a:ext cx="1905000" cy="576262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759700" y="3891142"/>
            <a:ext cx="984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searchlight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78300" y="6376531"/>
            <a:ext cx="4952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dirty="0"/>
              <a:t>Rasmussen </a:t>
            </a:r>
            <a:r>
              <a:rPr lang="en-US" sz="1100" dirty="0" smtClean="0"/>
              <a:t>PM, et al. </a:t>
            </a:r>
            <a:r>
              <a:rPr lang="en-US" sz="1100" dirty="0"/>
              <a:t>Pattern reproducibility, interpretability, and </a:t>
            </a:r>
            <a:r>
              <a:rPr lang="en-US" sz="1100" dirty="0" err="1"/>
              <a:t>sparsity</a:t>
            </a:r>
            <a:r>
              <a:rPr lang="en-US" sz="1100" dirty="0"/>
              <a:t> in classiﬁcation models in neuroimaging</a:t>
            </a:r>
            <a:r>
              <a:rPr lang="en-US" sz="1100" b="1" i="1" dirty="0"/>
              <a:t>. Pattern Recognition </a:t>
            </a:r>
            <a:r>
              <a:rPr lang="en-US" sz="1100" dirty="0"/>
              <a:t>45(6):2085-</a:t>
            </a:r>
            <a:r>
              <a:rPr lang="en-US" sz="1100" dirty="0" smtClean="0"/>
              <a:t>2100, 2012</a:t>
            </a:r>
            <a:endParaRPr lang="en-US" sz="11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CA" sz="3600" dirty="0" smtClean="0">
                <a:solidFill>
                  <a:srgbClr val="000090"/>
                </a:solidFill>
                <a:latin typeface="Comic Sans MS"/>
                <a:cs typeface="Comic Sans MS"/>
              </a:rPr>
              <a:t>Individual-Subject Pipeline Optimization</a:t>
            </a:r>
            <a:endParaRPr lang="en-CA" sz="3600" dirty="0">
              <a:solidFill>
                <a:srgbClr val="000090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438" y="1600200"/>
            <a:ext cx="8626042" cy="4525963"/>
          </a:xfrm>
        </p:spPr>
        <p:txBody>
          <a:bodyPr>
            <a:normAutofit/>
          </a:bodyPr>
          <a:lstStyle/>
          <a:p>
            <a:r>
              <a:rPr lang="en-CA" sz="2400" dirty="0" smtClean="0"/>
              <a:t>Make sure individual pipeline optimization is not fitting to noise</a:t>
            </a:r>
          </a:p>
          <a:p>
            <a:r>
              <a:rPr lang="en-CA" sz="2400" dirty="0" smtClean="0"/>
              <a:t>Test in identically-distributed “subject” samples – greatest risk of bias!</a:t>
            </a:r>
            <a:endParaRPr lang="en-CA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356" y="2764160"/>
            <a:ext cx="605612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38" y="3789040"/>
            <a:ext cx="192929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5109840" y="6445482"/>
            <a:ext cx="39243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Churchill NW, et al., </a:t>
            </a:r>
            <a:r>
              <a:rPr lang="en-US" sz="1400" dirty="0" err="1"/>
              <a:t>PLoS</a:t>
            </a:r>
            <a:r>
              <a:rPr lang="en-US" sz="1400" dirty="0"/>
              <a:t> One 7(2):e31147, 2012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538" y="3447534"/>
            <a:ext cx="118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C63E0-2DA7-654C-9001-22A72C5F2DC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22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8533"/>
            <a:ext cx="9144000" cy="129910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0000FF"/>
                </a:solidFill>
                <a:latin typeface="Comic Sans MS"/>
                <a:cs typeface="Comic Sans MS"/>
              </a:rPr>
              <a:t>Principles for Studying and Optimizing P</a:t>
            </a:r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rocessing Pipelines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0009"/>
            <a:ext cx="8229600" cy="4969933"/>
          </a:xfrm>
        </p:spPr>
        <p:txBody>
          <a:bodyPr>
            <a:noAutofit/>
          </a:bodyPr>
          <a:lstStyle/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Simulated </a:t>
            </a:r>
            <a:r>
              <a:rPr lang="en-US" sz="2800" dirty="0"/>
              <a:t>data sets, while potentially useful, provide only a </a:t>
            </a:r>
            <a:r>
              <a:rPr lang="en-US" sz="2800" dirty="0" smtClean="0"/>
              <a:t>rough guide </a:t>
            </a:r>
            <a:r>
              <a:rPr lang="en-US" sz="2800" dirty="0"/>
              <a:t>for optimizing </a:t>
            </a:r>
            <a:r>
              <a:rPr lang="en-US" sz="2800" dirty="0" smtClean="0"/>
              <a:t>processing </a:t>
            </a:r>
            <a:r>
              <a:rPr lang="en-US" sz="2800" dirty="0"/>
              <a:t>pipelines, particularly for </a:t>
            </a:r>
            <a:r>
              <a:rPr lang="en-US" sz="2800" dirty="0" smtClean="0"/>
              <a:t>functional neuroimaging studies.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Seemingly </a:t>
            </a:r>
            <a:r>
              <a:rPr lang="en-US" sz="2800" dirty="0"/>
              <a:t>small changes within a </a:t>
            </a:r>
            <a:r>
              <a:rPr lang="en-US" sz="2800" dirty="0" smtClean="0"/>
              <a:t>processing </a:t>
            </a:r>
            <a:r>
              <a:rPr lang="en-US" sz="2800" dirty="0"/>
              <a:t>pipeline may </a:t>
            </a:r>
            <a:r>
              <a:rPr lang="en-US" sz="2800" dirty="0" smtClean="0"/>
              <a:t>lead to </a:t>
            </a:r>
            <a:r>
              <a:rPr lang="en-US" sz="2800" dirty="0"/>
              <a:t>large changes in the </a:t>
            </a:r>
            <a:r>
              <a:rPr lang="en-US" sz="2800" dirty="0" smtClean="0"/>
              <a:t>output. </a:t>
            </a:r>
          </a:p>
          <a:p>
            <a:pPr marL="514350" indent="-514350"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sz="2800" dirty="0" smtClean="0"/>
              <a:t>New </a:t>
            </a:r>
            <a:r>
              <a:rPr lang="en-US" sz="2800" dirty="0"/>
              <a:t>insights into human brain function may be obscured by </a:t>
            </a:r>
            <a:r>
              <a:rPr lang="en-US" sz="2800" dirty="0" smtClean="0"/>
              <a:t>poor or </a:t>
            </a:r>
            <a:r>
              <a:rPr lang="en-US" sz="2800" dirty="0"/>
              <a:t>limited choices in the </a:t>
            </a:r>
            <a:r>
              <a:rPr lang="en-US" sz="2800" dirty="0" smtClean="0"/>
              <a:t>processing </a:t>
            </a:r>
            <a:r>
              <a:rPr lang="en-US" sz="2800" dirty="0"/>
              <a:t>pipeline particularly as </a:t>
            </a:r>
            <a:r>
              <a:rPr lang="en-US" sz="2800" dirty="0" smtClean="0"/>
              <a:t>a function </a:t>
            </a:r>
            <a:r>
              <a:rPr lang="en-US" sz="2800" dirty="0"/>
              <a:t>of age and disease.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9225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10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318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Intra-Class Correlation</a:t>
            </a:r>
            <a:endParaRPr lang="en-US" sz="4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29982"/>
            <a:ext cx="86995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 				</a:t>
            </a:r>
            <a:r>
              <a:rPr lang="en-US" sz="2000" dirty="0"/>
              <a:t> </a:t>
            </a:r>
            <a:r>
              <a:rPr lang="en-US" sz="2000" dirty="0" smtClean="0"/>
              <a:t>  ,  </a:t>
            </a:r>
            <a:r>
              <a:rPr lang="en-US" sz="2000" dirty="0" smtClean="0"/>
              <a:t>where </a:t>
            </a:r>
            <a:r>
              <a:rPr lang="en-US" sz="2000" i="1" dirty="0" smtClean="0"/>
              <a:t>j </a:t>
            </a:r>
            <a:r>
              <a:rPr lang="en-US" sz="2000" dirty="0" smtClean="0"/>
              <a:t>= 1,…,J repeats measures for </a:t>
            </a:r>
            <a:r>
              <a:rPr lang="en-US" sz="2000" i="1" dirty="0" err="1"/>
              <a:t>i</a:t>
            </a:r>
            <a:r>
              <a:rPr lang="en-US" sz="2000" i="1" dirty="0" smtClean="0"/>
              <a:t> = </a:t>
            </a:r>
            <a:r>
              <a:rPr lang="en-US" sz="2000" dirty="0" smtClean="0"/>
              <a:t>1,…,N subjects</a:t>
            </a:r>
          </a:p>
          <a:p>
            <a:endParaRPr lang="en-US" sz="2000" dirty="0" smtClean="0"/>
          </a:p>
          <a:p>
            <a:r>
              <a:rPr lang="en-US" sz="2000" dirty="0" smtClean="0"/>
              <a:t>ICC</a:t>
            </a:r>
            <a:r>
              <a:rPr lang="en-US" sz="2000" dirty="0" smtClean="0"/>
              <a:t>(3,1) </a:t>
            </a:r>
            <a:r>
              <a:rPr lang="en-US" sz="2000" dirty="0" smtClean="0"/>
              <a:t>= 	 	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=		    , with assumed </a:t>
            </a:r>
            <a:r>
              <a:rPr lang="en-US" sz="2000" dirty="0" smtClean="0"/>
              <a:t>fixed </a:t>
            </a:r>
            <a:r>
              <a:rPr lang="en-US" sz="2000" dirty="0" smtClean="0"/>
              <a:t>session effect.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4850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582976"/>
            <a:ext cx="695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Shrout</a:t>
            </a:r>
            <a:r>
              <a:rPr lang="en-US" sz="1200" dirty="0" smtClean="0"/>
              <a:t> P, and Fleiss J, </a:t>
            </a:r>
            <a:r>
              <a:rPr lang="en-US" sz="1200" i="1" dirty="0" err="1" smtClean="0"/>
              <a:t>Psychol</a:t>
            </a:r>
            <a:r>
              <a:rPr lang="en-US" sz="1200" i="1" dirty="0" smtClean="0"/>
              <a:t> </a:t>
            </a:r>
            <a:r>
              <a:rPr lang="en-US" sz="1200" i="1" dirty="0"/>
              <a:t>Bull, </a:t>
            </a:r>
            <a:r>
              <a:rPr lang="en-US" sz="1200" dirty="0" smtClean="0"/>
              <a:t>86:420</a:t>
            </a:r>
            <a:r>
              <a:rPr lang="en-US" sz="1200" dirty="0"/>
              <a:t>-</a:t>
            </a:r>
            <a:r>
              <a:rPr lang="en-US" sz="1200" dirty="0" smtClean="0"/>
              <a:t>8, 1979.		</a:t>
            </a:r>
            <a:r>
              <a:rPr lang="en-US" sz="1200" dirty="0" err="1" smtClean="0"/>
              <a:t>Plichta</a:t>
            </a:r>
            <a:r>
              <a:rPr lang="en-US" sz="1200" dirty="0" smtClean="0"/>
              <a:t> </a:t>
            </a:r>
            <a:r>
              <a:rPr lang="en-US" sz="1200" dirty="0"/>
              <a:t>M, et al</a:t>
            </a:r>
            <a:r>
              <a:rPr lang="en-US" sz="1200" dirty="0" smtClean="0"/>
              <a:t>., </a:t>
            </a:r>
            <a:r>
              <a:rPr lang="en-US" sz="1200" dirty="0" err="1"/>
              <a:t>Neuroimage</a:t>
            </a:r>
            <a:r>
              <a:rPr lang="en-US" sz="1200" dirty="0"/>
              <a:t>, 60:1746-58, 2012.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891185"/>
              </p:ext>
            </p:extLst>
          </p:nvPr>
        </p:nvGraphicFramePr>
        <p:xfrm>
          <a:off x="38100" y="2940883"/>
          <a:ext cx="9055099" cy="3525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14"/>
                <a:gridCol w="810789"/>
                <a:gridCol w="913941"/>
                <a:gridCol w="827078"/>
                <a:gridCol w="865178"/>
                <a:gridCol w="1117600"/>
                <a:gridCol w="1086929"/>
                <a:gridCol w="791482"/>
                <a:gridCol w="898802"/>
                <a:gridCol w="791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Tasks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Emotional Faces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Motivational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N-Back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ROI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Amygdala-Left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Amydala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-Right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Ventral</a:t>
                      </a:r>
                      <a:r>
                        <a:rPr lang="en-US" sz="1200" baseline="0" dirty="0" smtClean="0"/>
                        <a:t> Striatum-L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Ventral</a:t>
                      </a:r>
                      <a:r>
                        <a:rPr lang="en-US" sz="1200" baseline="0" dirty="0" smtClean="0"/>
                        <a:t> Striatum-R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DLPFC-R1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DLPFC-R2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-Left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-Medial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-Right</a:t>
                      </a:r>
                      <a:endParaRPr lang="en-US" sz="1200" dirty="0"/>
                    </a:p>
                  </a:txBody>
                  <a:tcPr anchor="ctr"/>
                </a:tc>
              </a:tr>
              <a:tr h="47752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Within-subject (</a:t>
                      </a:r>
                      <a:r>
                        <a:rPr lang="en-US" sz="1600" b="1" dirty="0" err="1" smtClean="0"/>
                        <a:t>ROI</a:t>
                      </a:r>
                      <a:r>
                        <a:rPr lang="en-US" sz="1600" b="1" baseline="-25000" dirty="0" err="1" smtClean="0"/>
                        <a:t>mean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ICC(2,1)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(-.25,.52)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-.02</a:t>
                      </a:r>
                    </a:p>
                    <a:p>
                      <a:pPr algn="ctr"/>
                      <a:r>
                        <a:rPr lang="en-US" sz="1200" dirty="0" smtClean="0"/>
                        <a:t>(-.43,.38)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.51</a:t>
                      </a:r>
                    </a:p>
                    <a:p>
                      <a:pPr algn="ctr"/>
                      <a:r>
                        <a:rPr lang="en-US" sz="1200" dirty="0" smtClean="0"/>
                        <a:t>(.22,.77)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.61</a:t>
                      </a:r>
                    </a:p>
                    <a:p>
                      <a:pPr algn="ctr"/>
                      <a:r>
                        <a:rPr lang="en-US" sz="1200" dirty="0" smtClean="0"/>
                        <a:t>(.30,.80)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.39</a:t>
                      </a:r>
                    </a:p>
                    <a:p>
                      <a:pPr algn="ctr"/>
                      <a:r>
                        <a:rPr lang="en-US" sz="1200" dirty="0" smtClean="0"/>
                        <a:t>(.03,.67)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.13</a:t>
                      </a:r>
                    </a:p>
                    <a:p>
                      <a:pPr algn="ctr"/>
                      <a:r>
                        <a:rPr lang="en-US" sz="1200" dirty="0" smtClean="0"/>
                        <a:t>(-.19,.46)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.39</a:t>
                      </a:r>
                    </a:p>
                    <a:p>
                      <a:pPr algn="ctr"/>
                      <a:r>
                        <a:rPr lang="en-US" sz="1200" dirty="0" smtClean="0"/>
                        <a:t>(.03,.67)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.57</a:t>
                      </a:r>
                    </a:p>
                    <a:p>
                      <a:pPr algn="ctr"/>
                      <a:r>
                        <a:rPr lang="en-US" sz="1200" dirty="0" smtClean="0"/>
                        <a:t>(.24,.78)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.22</a:t>
                      </a:r>
                    </a:p>
                    <a:p>
                      <a:pPr algn="ctr"/>
                      <a:r>
                        <a:rPr lang="en-US" sz="1200" dirty="0" smtClean="0"/>
                        <a:t>(-.10,.53)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ICC(3,1)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(-.25,.51)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-.02</a:t>
                      </a:r>
                    </a:p>
                    <a:p>
                      <a:pPr algn="ctr"/>
                      <a:r>
                        <a:rPr lang="en-US" sz="1200" dirty="0" smtClean="0"/>
                        <a:t>(-.41,.37)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.56</a:t>
                      </a:r>
                    </a:p>
                    <a:p>
                      <a:pPr algn="ctr"/>
                      <a:r>
                        <a:rPr lang="en-US" sz="1200" dirty="0" smtClean="0"/>
                        <a:t>(.22,.78)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.62</a:t>
                      </a:r>
                    </a:p>
                    <a:p>
                      <a:pPr algn="ctr"/>
                      <a:r>
                        <a:rPr lang="en-US" sz="1200" dirty="0" smtClean="0"/>
                        <a:t>(.31,.82)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.44</a:t>
                      </a:r>
                    </a:p>
                    <a:p>
                      <a:pPr algn="ctr"/>
                      <a:r>
                        <a:rPr lang="en-US" sz="1200" dirty="0" smtClean="0"/>
                        <a:t>(.06,.71)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(-.25,51)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.58</a:t>
                      </a:r>
                    </a:p>
                    <a:p>
                      <a:pPr algn="ctr"/>
                      <a:r>
                        <a:rPr lang="en-US" sz="1200" dirty="0" smtClean="0"/>
                        <a:t>(.39,.74)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.66</a:t>
                      </a:r>
                    </a:p>
                    <a:p>
                      <a:pPr algn="ctr"/>
                      <a:r>
                        <a:rPr lang="en-US" sz="1200" dirty="0" smtClean="0"/>
                        <a:t>(.34,.87)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.54</a:t>
                      </a:r>
                    </a:p>
                    <a:p>
                      <a:pPr algn="ctr"/>
                      <a:r>
                        <a:rPr lang="en-US" sz="1200" dirty="0" smtClean="0"/>
                        <a:t>(.31,73)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 gridSpan="4"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Between-subject  (</a:t>
                      </a:r>
                      <a:r>
                        <a:rPr lang="en-US" sz="1600" b="1" dirty="0" err="1" smtClean="0"/>
                        <a:t>ROI</a:t>
                      </a:r>
                      <a:r>
                        <a:rPr lang="en-US" sz="1600" b="1" baseline="-25000" dirty="0" err="1" smtClean="0"/>
                        <a:t>mean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ICC(2,1)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.62</a:t>
                      </a:r>
                    </a:p>
                    <a:p>
                      <a:pPr algn="ctr"/>
                      <a:r>
                        <a:rPr lang="en-US" sz="1200" dirty="0" smtClean="0"/>
                        <a:t>(.48,.72)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.78</a:t>
                      </a:r>
                    </a:p>
                    <a:p>
                      <a:pPr algn="ctr"/>
                      <a:r>
                        <a:rPr lang="en-US" sz="1200" dirty="0" smtClean="0"/>
                        <a:t>(.72,.83)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.76</a:t>
                      </a:r>
                    </a:p>
                    <a:p>
                      <a:pPr algn="ctr"/>
                      <a:r>
                        <a:rPr lang="en-US" sz="1200" dirty="0" smtClean="0"/>
                        <a:t>(-.04,.93)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.74</a:t>
                      </a:r>
                    </a:p>
                    <a:p>
                      <a:pPr algn="ctr"/>
                      <a:r>
                        <a:rPr lang="en-US" sz="1200" dirty="0" smtClean="0"/>
                        <a:t>(-.06,.92)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.75</a:t>
                      </a:r>
                    </a:p>
                    <a:p>
                      <a:pPr algn="ctr"/>
                      <a:r>
                        <a:rPr lang="en-US" sz="1200" dirty="0" smtClean="0"/>
                        <a:t>(-.06,.93)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.48</a:t>
                      </a:r>
                    </a:p>
                    <a:p>
                      <a:pPr algn="ctr"/>
                      <a:r>
                        <a:rPr lang="en-US" sz="1200" dirty="0" smtClean="0"/>
                        <a:t>(-.01,.82)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.45</a:t>
                      </a:r>
                    </a:p>
                    <a:p>
                      <a:pPr algn="ctr"/>
                      <a:r>
                        <a:rPr lang="en-US" sz="1200" dirty="0" smtClean="0"/>
                        <a:t>(-.09,.76)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.96</a:t>
                      </a:r>
                    </a:p>
                    <a:p>
                      <a:pPr algn="ctr"/>
                      <a:r>
                        <a:rPr lang="en-US" sz="1200" dirty="0" smtClean="0"/>
                        <a:t>(.68,.99)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.45</a:t>
                      </a:r>
                    </a:p>
                    <a:p>
                      <a:pPr algn="ctr"/>
                      <a:r>
                        <a:rPr lang="en-US" sz="1200" dirty="0" smtClean="0"/>
                        <a:t>(-.07,.78)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ICC(3,1)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.66</a:t>
                      </a:r>
                    </a:p>
                    <a:p>
                      <a:pPr algn="ctr"/>
                      <a:r>
                        <a:rPr lang="en-US" sz="1200" dirty="0" smtClean="0"/>
                        <a:t>(.57,.73)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.79</a:t>
                      </a:r>
                    </a:p>
                    <a:p>
                      <a:pPr algn="ctr"/>
                      <a:r>
                        <a:rPr lang="en-US" sz="1200" dirty="0" smtClean="0"/>
                        <a:t>(.74,.83)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.96</a:t>
                      </a:r>
                    </a:p>
                    <a:p>
                      <a:pPr algn="ctr"/>
                      <a:r>
                        <a:rPr lang="en-US" sz="1200" dirty="0" smtClean="0"/>
                        <a:t>(.95,.97)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.92</a:t>
                      </a:r>
                    </a:p>
                    <a:p>
                      <a:pPr algn="ctr"/>
                      <a:r>
                        <a:rPr lang="en-US" sz="1200" dirty="0" smtClean="0"/>
                        <a:t>(.90,.94)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.95</a:t>
                      </a:r>
                    </a:p>
                    <a:p>
                      <a:pPr algn="ctr"/>
                      <a:r>
                        <a:rPr lang="en-US" sz="1200" dirty="0" smtClean="0"/>
                        <a:t>(.94,.95)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.97</a:t>
                      </a:r>
                    </a:p>
                    <a:p>
                      <a:pPr algn="ctr"/>
                      <a:r>
                        <a:rPr lang="en-US" sz="1200" dirty="0" smtClean="0"/>
                        <a:t>(.97,.98)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.77</a:t>
                      </a:r>
                    </a:p>
                    <a:p>
                      <a:pPr algn="ctr"/>
                      <a:r>
                        <a:rPr lang="en-US" sz="1200" dirty="0" smtClean="0"/>
                        <a:t>(.74,.79)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.98</a:t>
                      </a:r>
                    </a:p>
                    <a:p>
                      <a:pPr algn="ctr"/>
                      <a:r>
                        <a:rPr lang="en-US" sz="1200" dirty="0" smtClean="0"/>
                        <a:t>(.98,.99)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.83</a:t>
                      </a:r>
                    </a:p>
                    <a:p>
                      <a:pPr algn="ctr"/>
                      <a:r>
                        <a:rPr lang="en-US" sz="1200" dirty="0" smtClean="0"/>
                        <a:t>(.82,.85)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2700" y="3721100"/>
            <a:ext cx="9105900" cy="14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700" y="5156200"/>
            <a:ext cx="9105900" cy="143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2931505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9648675"/>
              </p:ext>
            </p:extLst>
          </p:nvPr>
        </p:nvGraphicFramePr>
        <p:xfrm>
          <a:off x="1114425" y="1371600"/>
          <a:ext cx="1730375" cy="40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Equation" r:id="rId6" imgW="977900" imgH="228600" progId="Equation.DSMT4">
                  <p:embed/>
                </p:oleObj>
              </mc:Choice>
              <mc:Fallback>
                <p:oleObj name="Equation" r:id="rId6" imgW="97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4425" y="1371600"/>
                        <a:ext cx="1730375" cy="40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990682"/>
              </p:ext>
            </p:extLst>
          </p:nvPr>
        </p:nvGraphicFramePr>
        <p:xfrm>
          <a:off x="1816100" y="1941325"/>
          <a:ext cx="1003300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8" imgW="647700" imgH="482600" progId="Equation.DSMT4">
                  <p:embed/>
                </p:oleObj>
              </mc:Choice>
              <mc:Fallback>
                <p:oleObj name="Equation" r:id="rId8" imgW="647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6100" y="1941325"/>
                        <a:ext cx="1003300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634953"/>
              </p:ext>
            </p:extLst>
          </p:nvPr>
        </p:nvGraphicFramePr>
        <p:xfrm>
          <a:off x="3232149" y="1915925"/>
          <a:ext cx="892915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10" imgW="546100" imgH="457200" progId="Equation.DSMT4">
                  <p:embed/>
                </p:oleObj>
              </mc:Choice>
              <mc:Fallback>
                <p:oleObj name="Equation" r:id="rId10" imgW="546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2149" y="1915925"/>
                        <a:ext cx="892915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312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CA" sz="3400" u="none" dirty="0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Measuring Pipeline/Model Performance</a:t>
            </a:r>
            <a:endParaRPr lang="en-CA" sz="34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16" y="1481137"/>
            <a:ext cx="7972484" cy="48307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Tx/>
            </a:pPr>
            <a:r>
              <a:rPr lang="en-CA" sz="2800" dirty="0" smtClean="0">
                <a:solidFill>
                  <a:srgbClr val="000000"/>
                </a:solidFill>
                <a:effectLst/>
              </a:rPr>
              <a:t>Use pseudo-ROC (</a:t>
            </a:r>
            <a:r>
              <a:rPr lang="en-CA" sz="2800" dirty="0" err="1" smtClean="0">
                <a:solidFill>
                  <a:srgbClr val="000000"/>
                </a:solidFill>
                <a:effectLst/>
              </a:rPr>
              <a:t>p</a:t>
            </a:r>
            <a:r>
              <a:rPr lang="en-CA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effectLst/>
              </a:rPr>
              <a:t>vs. </a:t>
            </a:r>
            <a:r>
              <a:rPr lang="en-CA" sz="2800" dirty="0" smtClean="0">
                <a:solidFill>
                  <a:srgbClr val="000000"/>
                </a:solidFill>
                <a:effectLst/>
              </a:rPr>
              <a:t>r) measures</a:t>
            </a:r>
          </a:p>
          <a:p>
            <a:pPr>
              <a:buNone/>
            </a:pPr>
            <a:r>
              <a:rPr lang="en-CA" sz="2400" dirty="0" smtClean="0">
                <a:solidFill>
                  <a:srgbClr val="000000"/>
                </a:solidFill>
                <a:effectLst/>
              </a:rPr>
              <a:t>    </a:t>
            </a:r>
            <a:r>
              <a:rPr lang="en-CA" sz="2000" u="sng" dirty="0" smtClean="0">
                <a:solidFill>
                  <a:srgbClr val="000000"/>
                </a:solidFill>
                <a:effectLst/>
              </a:rPr>
              <a:t>Define</a:t>
            </a:r>
            <a:r>
              <a:rPr lang="en-CA" sz="2000" dirty="0" smtClean="0">
                <a:solidFill>
                  <a:srgbClr val="000000"/>
                </a:solidFill>
                <a:effectLst/>
              </a:rPr>
              <a:t>: relative </a:t>
            </a:r>
          </a:p>
          <a:p>
            <a:pPr>
              <a:buNone/>
            </a:pPr>
            <a:r>
              <a:rPr lang="en-CA" sz="2000" dirty="0" smtClean="0">
                <a:solidFill>
                  <a:srgbClr val="000000"/>
                </a:solidFill>
                <a:effectLst/>
              </a:rPr>
              <a:t>     performance by </a:t>
            </a:r>
          </a:p>
          <a:p>
            <a:pPr>
              <a:spcAft>
                <a:spcPts val="1200"/>
              </a:spcAft>
              <a:buNone/>
            </a:pPr>
            <a:r>
              <a:rPr lang="en-CA" sz="2000" dirty="0" smtClean="0">
                <a:solidFill>
                  <a:srgbClr val="000000"/>
                </a:solidFill>
                <a:effectLst/>
              </a:rPr>
              <a:t>     distance </a:t>
            </a:r>
            <a:r>
              <a:rPr lang="en-CA" sz="2000" b="1" i="1" dirty="0" smtClean="0">
                <a:solidFill>
                  <a:srgbClr val="000000"/>
                </a:solidFill>
                <a:effectLst/>
              </a:rPr>
              <a:t>D</a:t>
            </a:r>
            <a:r>
              <a:rPr lang="en-CA" sz="2000" dirty="0" smtClean="0">
                <a:solidFill>
                  <a:srgbClr val="000000"/>
                </a:solidFill>
                <a:effectLst/>
              </a:rPr>
              <a:t> from:</a:t>
            </a:r>
          </a:p>
          <a:p>
            <a:pPr>
              <a:buNone/>
            </a:pPr>
            <a:r>
              <a:rPr lang="en-CA" sz="2000" dirty="0" smtClean="0">
                <a:solidFill>
                  <a:srgbClr val="FF0000"/>
                </a:solidFill>
                <a:effectLst/>
              </a:rPr>
              <a:t>      </a:t>
            </a:r>
            <a:r>
              <a:rPr lang="en-CA" sz="1800" dirty="0" smtClean="0">
                <a:solidFill>
                  <a:srgbClr val="FF0000"/>
                </a:solidFill>
                <a:effectLst/>
              </a:rPr>
              <a:t>reproducibility(r)  = 1</a:t>
            </a:r>
          </a:p>
          <a:p>
            <a:pPr>
              <a:buNone/>
            </a:pPr>
            <a:r>
              <a:rPr lang="en-CA" sz="1800" dirty="0" smtClean="0">
                <a:solidFill>
                  <a:srgbClr val="FF0000"/>
                </a:solidFill>
                <a:effectLst/>
              </a:rPr>
              <a:t>       prediction (p)        = 1</a:t>
            </a:r>
          </a:p>
          <a:p>
            <a:pPr>
              <a:buNone/>
            </a:pP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800" dirty="0" smtClean="0">
                <a:solidFill>
                  <a:srgbClr val="000000"/>
                </a:solidFill>
              </a:rPr>
              <a:t>ROC Substitutions</a:t>
            </a:r>
          </a:p>
          <a:p>
            <a:pPr>
              <a:buNone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   True positives -&gt; Exp. Prediction</a:t>
            </a:r>
          </a:p>
          <a:p>
            <a:pPr>
              <a:buNone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   False positives -&gt; (1 – </a:t>
            </a:r>
            <a:r>
              <a:rPr lang="en-CA" sz="2000" dirty="0" err="1" smtClean="0">
                <a:solidFill>
                  <a:srgbClr val="000000"/>
                </a:solidFill>
              </a:rPr>
              <a:t>gSNR</a:t>
            </a:r>
            <a:r>
              <a:rPr lang="en-CA" sz="2000" dirty="0" smtClean="0">
                <a:solidFill>
                  <a:srgbClr val="000000"/>
                </a:solidFill>
              </a:rPr>
              <a:t>(r))</a:t>
            </a:r>
            <a:endParaRPr lang="en-CA" sz="2400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4500772" y="2175344"/>
            <a:ext cx="4198728" cy="3927056"/>
            <a:chOff x="4081672" y="1997544"/>
            <a:chExt cx="4198728" cy="3927056"/>
          </a:xfrm>
        </p:grpSpPr>
        <p:sp>
          <p:nvSpPr>
            <p:cNvPr id="4" name="Rectangle 3"/>
            <p:cNvSpPr/>
            <p:nvPr/>
          </p:nvSpPr>
          <p:spPr>
            <a:xfrm>
              <a:off x="4114136" y="1997545"/>
              <a:ext cx="4028669" cy="3927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 Box 56"/>
            <p:cNvSpPr txBox="1">
              <a:spLocks noChangeArrowheads="1"/>
            </p:cNvSpPr>
            <p:nvPr/>
          </p:nvSpPr>
          <p:spPr bwMode="auto">
            <a:xfrm>
              <a:off x="5590430" y="5578096"/>
              <a:ext cx="1691641" cy="28024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Reproducibility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 rot="16200000">
              <a:off x="3495877" y="3421539"/>
              <a:ext cx="1476390" cy="3047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Prediction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4693065" y="2090447"/>
              <a:ext cx="3343755" cy="33189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11" name="AutoShape 61"/>
            <p:cNvCxnSpPr>
              <a:cxnSpLocks noChangeShapeType="1"/>
            </p:cNvCxnSpPr>
            <p:nvPr/>
          </p:nvCxnSpPr>
          <p:spPr bwMode="auto">
            <a:xfrm flipH="1">
              <a:off x="4640950" y="3756031"/>
              <a:ext cx="77332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62"/>
            <p:cNvCxnSpPr>
              <a:cxnSpLocks noChangeShapeType="1"/>
            </p:cNvCxnSpPr>
            <p:nvPr/>
          </p:nvCxnSpPr>
          <p:spPr bwMode="auto">
            <a:xfrm flipH="1">
              <a:off x="6355696" y="5382116"/>
              <a:ext cx="1121" cy="77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63"/>
            <p:cNvCxnSpPr>
              <a:cxnSpLocks noChangeShapeType="1"/>
            </p:cNvCxnSpPr>
            <p:nvPr/>
          </p:nvCxnSpPr>
          <p:spPr bwMode="auto">
            <a:xfrm flipH="1">
              <a:off x="4640950" y="2880960"/>
              <a:ext cx="7565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64"/>
            <p:cNvCxnSpPr>
              <a:cxnSpLocks noChangeShapeType="1"/>
            </p:cNvCxnSpPr>
            <p:nvPr/>
          </p:nvCxnSpPr>
          <p:spPr bwMode="auto">
            <a:xfrm flipH="1">
              <a:off x="4652718" y="4608293"/>
              <a:ext cx="7565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65"/>
            <p:cNvCxnSpPr>
              <a:cxnSpLocks noChangeShapeType="1"/>
            </p:cNvCxnSpPr>
            <p:nvPr/>
          </p:nvCxnSpPr>
          <p:spPr bwMode="auto">
            <a:xfrm>
              <a:off x="7204664" y="5382116"/>
              <a:ext cx="560" cy="83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66"/>
            <p:cNvCxnSpPr>
              <a:cxnSpLocks noChangeShapeType="1"/>
            </p:cNvCxnSpPr>
            <p:nvPr/>
          </p:nvCxnSpPr>
          <p:spPr bwMode="auto">
            <a:xfrm>
              <a:off x="5515135" y="5367652"/>
              <a:ext cx="560" cy="83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5304994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8"/>
            <p:cNvSpPr txBox="1">
              <a:spLocks noChangeArrowheads="1"/>
            </p:cNvSpPr>
            <p:nvPr/>
          </p:nvSpPr>
          <p:spPr bwMode="auto">
            <a:xfrm>
              <a:off x="6145556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0.</a:t>
              </a: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6986118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70"/>
            <p:cNvSpPr txBox="1">
              <a:spLocks noChangeArrowheads="1"/>
            </p:cNvSpPr>
            <p:nvPr/>
          </p:nvSpPr>
          <p:spPr bwMode="auto">
            <a:xfrm>
              <a:off x="7834902" y="53923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4283437" y="274708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4300248" y="4466068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4275031" y="3614919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</a:t>
              </a: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4371970" y="1997544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4511504" y="5334274"/>
              <a:ext cx="28074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auto">
            <a:xfrm>
              <a:off x="6164609" y="3617510"/>
              <a:ext cx="136731" cy="13573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28" name="AutoShape 78"/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6243621" y="2113256"/>
              <a:ext cx="1773025" cy="877853"/>
            </a:xfrm>
            <a:prstGeom prst="straightConnector1">
              <a:avLst/>
            </a:prstGeom>
            <a:noFill/>
            <a:ln w="9525">
              <a:solidFill>
                <a:srgbClr val="17365D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79"/>
            <p:cNvCxnSpPr>
              <a:cxnSpLocks noChangeShapeType="1"/>
              <a:stCxn id="26" idx="7"/>
            </p:cNvCxnSpPr>
            <p:nvPr/>
          </p:nvCxnSpPr>
          <p:spPr bwMode="auto">
            <a:xfrm rot="5400000" flipH="1" flipV="1">
              <a:off x="6367993" y="2026429"/>
              <a:ext cx="1524281" cy="169793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30" name="Arc 80"/>
            <p:cNvSpPr>
              <a:spLocks/>
            </p:cNvSpPr>
            <p:nvPr/>
          </p:nvSpPr>
          <p:spPr bwMode="auto">
            <a:xfrm flipH="1" flipV="1">
              <a:off x="5515135" y="2230080"/>
              <a:ext cx="2067782" cy="1844158"/>
            </a:xfrm>
            <a:custGeom>
              <a:avLst/>
              <a:gdLst>
                <a:gd name="G0" fmla="+- 0 0 0"/>
                <a:gd name="G1" fmla="+- 21468 0 0"/>
                <a:gd name="G2" fmla="+- 21600 0 0"/>
                <a:gd name="T0" fmla="*/ 2382 w 20575"/>
                <a:gd name="T1" fmla="*/ 0 h 21468"/>
                <a:gd name="T2" fmla="*/ 20575 w 20575"/>
                <a:gd name="T3" fmla="*/ 14894 h 21468"/>
                <a:gd name="T4" fmla="*/ 0 w 20575"/>
                <a:gd name="T5" fmla="*/ 21468 h 2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75" h="21468" fill="none" extrusionOk="0">
                  <a:moveTo>
                    <a:pt x="2382" y="-1"/>
                  </a:moveTo>
                  <a:cubicBezTo>
                    <a:pt x="10854" y="939"/>
                    <a:pt x="17980" y="6774"/>
                    <a:pt x="20575" y="14893"/>
                  </a:cubicBezTo>
                </a:path>
                <a:path w="20575" h="21468" stroke="0" extrusionOk="0">
                  <a:moveTo>
                    <a:pt x="2382" y="-1"/>
                  </a:moveTo>
                  <a:cubicBezTo>
                    <a:pt x="10854" y="939"/>
                    <a:pt x="17980" y="6774"/>
                    <a:pt x="20575" y="14893"/>
                  </a:cubicBezTo>
                  <a:lnTo>
                    <a:pt x="0" y="214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1" name="AutoShape 81"/>
            <p:cNvCxnSpPr>
              <a:cxnSpLocks noChangeShapeType="1"/>
              <a:stCxn id="30" idx="0"/>
              <a:endCxn id="30" idx="0"/>
            </p:cNvCxnSpPr>
            <p:nvPr/>
          </p:nvCxnSpPr>
          <p:spPr bwMode="auto">
            <a:xfrm>
              <a:off x="7343076" y="4074794"/>
              <a:ext cx="56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82"/>
            <p:cNvCxnSpPr>
              <a:cxnSpLocks noChangeShapeType="1"/>
            </p:cNvCxnSpPr>
            <p:nvPr/>
          </p:nvCxnSpPr>
          <p:spPr bwMode="auto">
            <a:xfrm flipV="1">
              <a:off x="6981635" y="3559654"/>
              <a:ext cx="200054" cy="458953"/>
            </a:xfrm>
            <a:prstGeom prst="straightConnector1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6591054" y="2192279"/>
              <a:ext cx="516665" cy="4910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CA" sz="2200" b="1" dirty="0" smtClean="0">
                  <a:solidFill>
                    <a:srgbClr val="558ED5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n-CA" sz="2200" b="1" i="0" u="none" strike="noStrike" cap="none" normalizeH="0" baseline="-25000" dirty="0" smtClean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558ED5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7064964" y="2754516"/>
              <a:ext cx="470715" cy="2581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CA" sz="2200" b="1" dirty="0" smtClean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n-CA" sz="22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85"/>
            <p:cNvSpPr txBox="1">
              <a:spLocks noChangeArrowheads="1"/>
            </p:cNvSpPr>
            <p:nvPr/>
          </p:nvSpPr>
          <p:spPr bwMode="auto">
            <a:xfrm>
              <a:off x="7233803" y="3683154"/>
              <a:ext cx="882590" cy="2959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20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itchFamily="34" charset="0"/>
                  <a:cs typeface="Arial" pitchFamily="34" charset="0"/>
                </a:rPr>
                <a:t>ΔD &gt; 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auto">
            <a:xfrm>
              <a:off x="6106890" y="2923239"/>
              <a:ext cx="136731" cy="13573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Arc 86"/>
            <p:cNvSpPr>
              <a:spLocks/>
            </p:cNvSpPr>
            <p:nvPr/>
          </p:nvSpPr>
          <p:spPr bwMode="auto">
            <a:xfrm flipH="1" flipV="1">
              <a:off x="5901793" y="2263459"/>
              <a:ext cx="1681684" cy="13529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79"/>
                <a:gd name="T1" fmla="*/ 0 h 21600"/>
                <a:gd name="T2" fmla="*/ 21579 w 21579"/>
                <a:gd name="T3" fmla="*/ 20644 h 21600"/>
                <a:gd name="T4" fmla="*/ 0 w 215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9" h="21600" fill="none" extrusionOk="0">
                  <a:moveTo>
                    <a:pt x="-1" y="0"/>
                  </a:moveTo>
                  <a:cubicBezTo>
                    <a:pt x="11557" y="0"/>
                    <a:pt x="21067" y="9097"/>
                    <a:pt x="21578" y="20644"/>
                  </a:cubicBezTo>
                </a:path>
                <a:path w="21579" h="21600" stroke="0" extrusionOk="0">
                  <a:moveTo>
                    <a:pt x="-1" y="0"/>
                  </a:moveTo>
                  <a:cubicBezTo>
                    <a:pt x="11557" y="0"/>
                    <a:pt x="21067" y="9097"/>
                    <a:pt x="21578" y="206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1871" y="48042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CA" sz="1400" b="1" dirty="0" smtClean="0">
                  <a:solidFill>
                    <a:srgbClr val="0070C0"/>
                  </a:solidFill>
                </a:rPr>
                <a:t>Processing pipeline/model 1</a:t>
              </a:r>
            </a:p>
            <a:p>
              <a:pPr>
                <a:spcAft>
                  <a:spcPts val="0"/>
                </a:spcAft>
              </a:pPr>
              <a:r>
                <a:rPr lang="en-CA" sz="1400" b="1" dirty="0" smtClean="0">
                  <a:solidFill>
                    <a:srgbClr val="C00000"/>
                  </a:solidFill>
                </a:rPr>
                <a:t>Processing pipeline/model 2</a:t>
              </a:r>
              <a:endParaRPr lang="en-CA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5533840" y="6210180"/>
            <a:ext cx="3545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Strother SC, et al.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 15(4):747-71, 2002</a:t>
            </a:r>
          </a:p>
          <a:p>
            <a:r>
              <a:rPr lang="en-US" sz="1200" dirty="0" err="1" smtClean="0"/>
              <a:t>LaConte</a:t>
            </a:r>
            <a:r>
              <a:rPr lang="en-US" sz="1200" dirty="0" smtClean="0"/>
              <a:t> S, et al. </a:t>
            </a:r>
            <a:r>
              <a:rPr lang="en-US" sz="1200" dirty="0" err="1" smtClean="0"/>
              <a:t>Neuroimage</a:t>
            </a:r>
            <a:r>
              <a:rPr lang="en-US" sz="1200" dirty="0" smtClean="0"/>
              <a:t> 18(1):10-27, 2003</a:t>
            </a:r>
          </a:p>
          <a:p>
            <a:r>
              <a:rPr lang="en-US" sz="1200" dirty="0"/>
              <a:t>Shaw ME</a:t>
            </a:r>
            <a:r>
              <a:rPr lang="en-US" sz="1200" dirty="0" smtClean="0"/>
              <a:t>, et al. </a:t>
            </a:r>
            <a:r>
              <a:rPr lang="en-US" sz="1200" dirty="0" err="1"/>
              <a:t>Neuroimage</a:t>
            </a:r>
            <a:r>
              <a:rPr lang="en-US" sz="1200" dirty="0"/>
              <a:t> 19(3):988-</a:t>
            </a:r>
            <a:r>
              <a:rPr lang="en-US" sz="1200" dirty="0" smtClean="0"/>
              <a:t>1001, 2003</a:t>
            </a:r>
            <a:endParaRPr lang="en-US" sz="12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82720" y="6510437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914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976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ROC and Reproducibility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5" descr="Fig5_Reprod-MTAS_Yourganovetal2014.tif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28"/>
          <a:stretch/>
        </p:blipFill>
        <p:spPr>
          <a:xfrm>
            <a:off x="3458800" y="3942275"/>
            <a:ext cx="4824000" cy="257286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99" y="1546599"/>
            <a:ext cx="1409401" cy="14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BrainSliceSPM_Yourganovetal2014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455" y="4334934"/>
            <a:ext cx="1332000" cy="1504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-1" y="6396335"/>
            <a:ext cx="33655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Lukic</a:t>
            </a:r>
            <a:r>
              <a:rPr lang="en-US" sz="1200" dirty="0" smtClean="0"/>
              <a:t> M, et al. </a:t>
            </a:r>
            <a:r>
              <a:rPr lang="en-US" sz="1200" i="1" dirty="0" err="1" smtClean="0"/>
              <a:t>Artif</a:t>
            </a:r>
            <a:r>
              <a:rPr lang="en-US" sz="1200" i="1" dirty="0" smtClean="0"/>
              <a:t> </a:t>
            </a:r>
            <a:r>
              <a:rPr lang="en-US" sz="1200" i="1" dirty="0" err="1"/>
              <a:t>Intell</a:t>
            </a:r>
            <a:r>
              <a:rPr lang="en-US" sz="1200" i="1" dirty="0"/>
              <a:t> Med, </a:t>
            </a:r>
            <a:r>
              <a:rPr lang="en-US" sz="1200" dirty="0" smtClean="0"/>
              <a:t>25:69</a:t>
            </a:r>
            <a:r>
              <a:rPr lang="en-US" sz="1200" dirty="0"/>
              <a:t>-</a:t>
            </a:r>
            <a:r>
              <a:rPr lang="en-US" sz="1200" dirty="0" smtClean="0"/>
              <a:t>88, </a:t>
            </a:r>
            <a:r>
              <a:rPr lang="en-US" sz="1200" dirty="0" smtClean="0"/>
              <a:t>2002</a:t>
            </a:r>
          </a:p>
          <a:p>
            <a:r>
              <a:rPr lang="en-US" sz="1200" dirty="0" err="1" smtClean="0"/>
              <a:t>Yourganov</a:t>
            </a:r>
            <a:r>
              <a:rPr lang="en-US" sz="1200" dirty="0" smtClean="0"/>
              <a:t> </a:t>
            </a:r>
            <a:r>
              <a:rPr lang="en-US" sz="1200" dirty="0" smtClean="0"/>
              <a:t>G, et al.,  </a:t>
            </a:r>
            <a:r>
              <a:rPr lang="en-US" sz="1200" i="1" dirty="0" err="1"/>
              <a:t>Neuroimage</a:t>
            </a:r>
            <a:r>
              <a:rPr lang="en-US" sz="1200" i="1" dirty="0"/>
              <a:t>, </a:t>
            </a:r>
            <a:r>
              <a:rPr lang="en-US" sz="1200" dirty="0" smtClean="0"/>
              <a:t>96:117</a:t>
            </a:r>
            <a:r>
              <a:rPr lang="en-US" sz="1200" dirty="0"/>
              <a:t>-32, </a:t>
            </a:r>
            <a:r>
              <a:rPr lang="en-US" sz="1200" dirty="0" smtClean="0"/>
              <a:t>2014</a:t>
            </a:r>
            <a:r>
              <a:rPr lang="en-US" sz="1200" dirty="0"/>
              <a:t>.</a:t>
            </a:r>
          </a:p>
        </p:txBody>
      </p:sp>
      <p:pic>
        <p:nvPicPr>
          <p:cNvPr id="11" name="Picture 5" descr="ROC_CurveAnaSi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579" y="1662797"/>
            <a:ext cx="1008998" cy="1186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" name="Picture 2" descr="Fig4Sim-ROCM=0.02&amp;0.03_Yourganovetal2014.tiff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11"/>
          <a:stretch/>
        </p:blipFill>
        <p:spPr>
          <a:xfrm>
            <a:off x="2540577" y="1152899"/>
            <a:ext cx="2571754" cy="2436430"/>
          </a:xfrm>
          <a:prstGeom prst="rect">
            <a:avLst/>
          </a:prstGeom>
        </p:spPr>
      </p:pic>
      <p:sp>
        <p:nvSpPr>
          <p:cNvPr id="12" name="Line 6"/>
          <p:cNvSpPr>
            <a:spLocks noChangeShapeType="1"/>
          </p:cNvSpPr>
          <p:nvPr/>
        </p:nvSpPr>
        <p:spPr bwMode="auto">
          <a:xfrm flipV="1">
            <a:off x="1769455" y="2527297"/>
            <a:ext cx="884846" cy="0"/>
          </a:xfrm>
          <a:prstGeom prst="line">
            <a:avLst/>
          </a:prstGeom>
          <a:noFill/>
          <a:ln w="6350" cmpd="sng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n w="6350" cmpd="sng">
                <a:solidFill>
                  <a:schemeClr val="tx1"/>
                </a:solidFill>
              </a:ln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292" y="3091934"/>
            <a:ext cx="127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Simulations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8085200" y="972149"/>
            <a:ext cx="1008000" cy="1584764"/>
            <a:chOff x="7022399" y="1680608"/>
            <a:chExt cx="1151993" cy="1811149"/>
          </a:xfrm>
        </p:grpSpPr>
        <p:pic>
          <p:nvPicPr>
            <p:cNvPr id="4" name="Picture 3" descr="Fig4Sim-ROC_KEY_Yourganovetal201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22399" y="2031093"/>
              <a:ext cx="1151993" cy="146066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022399" y="1680608"/>
              <a:ext cx="1124873" cy="3548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Model Key</a:t>
              </a:r>
              <a:endParaRPr lang="en-US" sz="16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760899" y="5923923"/>
            <a:ext cx="1081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Real Data</a:t>
            </a:r>
            <a:endParaRPr lang="en-US" dirty="0"/>
          </a:p>
        </p:txBody>
      </p:sp>
      <p:grpSp>
        <p:nvGrpSpPr>
          <p:cNvPr id="20" name="Group 19"/>
          <p:cNvGrpSpPr>
            <a:grpSpLocks noChangeAspect="1"/>
          </p:cNvGrpSpPr>
          <p:nvPr/>
        </p:nvGrpSpPr>
        <p:grpSpPr>
          <a:xfrm>
            <a:off x="5138073" y="1140198"/>
            <a:ext cx="2880000" cy="2460661"/>
            <a:chOff x="5138074" y="1190998"/>
            <a:chExt cx="2821603" cy="2410767"/>
          </a:xfrm>
        </p:grpSpPr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5367677" y="1190998"/>
              <a:ext cx="2592000" cy="2410767"/>
              <a:chOff x="5278777" y="1190999"/>
              <a:chExt cx="2496700" cy="2322130"/>
            </a:xfrm>
          </p:grpSpPr>
          <p:pic>
            <p:nvPicPr>
              <p:cNvPr id="15" name="Picture 14" descr="Fig3_Reprod-SIM-M=0.02_Yourganovetal2014.tiff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8777" y="1380783"/>
                <a:ext cx="2484000" cy="2132346"/>
              </a:xfrm>
              <a:prstGeom prst="rect">
                <a:avLst/>
              </a:prstGeom>
            </p:spPr>
          </p:pic>
          <p:pic>
            <p:nvPicPr>
              <p:cNvPr id="16" name="Picture 15" descr="Fig3_Reprod-SIM-M=0.02TitleOnly_Yourganovetal2014.tiff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91477" y="1190999"/>
                <a:ext cx="2484000" cy="553619"/>
              </a:xfrm>
              <a:prstGeom prst="rect">
                <a:avLst/>
              </a:prstGeom>
            </p:spPr>
          </p:pic>
        </p:grpSp>
        <p:sp>
          <p:nvSpPr>
            <p:cNvPr id="18" name="TextBox 17"/>
            <p:cNvSpPr txBox="1"/>
            <p:nvPr/>
          </p:nvSpPr>
          <p:spPr>
            <a:xfrm rot="16200000">
              <a:off x="4095786" y="2239261"/>
              <a:ext cx="2392356" cy="3077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Reproducibility</a:t>
              </a:r>
              <a:endParaRPr lang="en-US" sz="1400" dirty="0"/>
            </a:p>
          </p:txBody>
        </p:sp>
      </p:grpSp>
      <p:sp>
        <p:nvSpPr>
          <p:cNvPr id="21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15685" y="6515139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97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Outline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739900"/>
            <a:ext cx="8547100" cy="4356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A6A6A6"/>
                </a:solidFill>
              </a:rPr>
              <a:t>Neuroimaging </a:t>
            </a:r>
            <a:r>
              <a:rPr lang="en-US" sz="2800" dirty="0" smtClean="0">
                <a:solidFill>
                  <a:srgbClr val="A6A6A6"/>
                </a:solidFill>
              </a:rPr>
              <a:t>processing </a:t>
            </a:r>
            <a:r>
              <a:rPr lang="en-US" sz="2800" dirty="0" smtClean="0">
                <a:solidFill>
                  <a:srgbClr val="A6A6A6"/>
                </a:solidFill>
              </a:rPr>
              <a:t>pipeline </a:t>
            </a:r>
            <a:r>
              <a:rPr lang="en-US" sz="2800" dirty="0" smtClean="0">
                <a:solidFill>
                  <a:srgbClr val="A6A6A6"/>
                </a:solidFill>
              </a:rPr>
              <a:t>optimization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solidFill>
                  <a:srgbClr val="A6A6A6"/>
                </a:solidFill>
              </a:rPr>
              <a:t>Possible optimization metrics</a:t>
            </a:r>
            <a:endParaRPr lang="en-US" sz="2800" dirty="0" smtClean="0">
              <a:solidFill>
                <a:srgbClr val="A6A6A6"/>
              </a:solidFill>
            </a:endParaRPr>
          </a:p>
          <a:p>
            <a:pPr>
              <a:spcBef>
                <a:spcPts val="0"/>
              </a:spcBef>
            </a:pPr>
            <a:r>
              <a:rPr lang="en-US" sz="2800" dirty="0" smtClean="0"/>
              <a:t>Preprocessing </a:t>
            </a:r>
            <a:r>
              <a:rPr lang="en-US" sz="2800" dirty="0" smtClean="0"/>
              <a:t>pipelines for fixed and adaptive pipeline optimization</a:t>
            </a:r>
          </a:p>
          <a:p>
            <a:r>
              <a:rPr lang="en-US" sz="2800" dirty="0" smtClean="0">
                <a:solidFill>
                  <a:srgbClr val="000000"/>
                </a:solidFill>
              </a:rPr>
              <a:t>For multiple tasks with </a:t>
            </a:r>
            <a:r>
              <a:rPr lang="en-US" sz="2800" dirty="0" err="1" smtClean="0">
                <a:solidFill>
                  <a:srgbClr val="000000"/>
                </a:solidFill>
              </a:rPr>
              <a:t>univariate</a:t>
            </a:r>
            <a:r>
              <a:rPr lang="en-US" sz="2800" dirty="0" smtClean="0">
                <a:solidFill>
                  <a:srgbClr val="000000"/>
                </a:solidFill>
              </a:rPr>
              <a:t> and multivariate analysis models: </a:t>
            </a:r>
          </a:p>
          <a:p>
            <a:pPr lvl="1">
              <a:spcBef>
                <a:spcPts val="0"/>
              </a:spcBef>
              <a:spcAft>
                <a:spcPts val="40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Optimized training results for preprocessing pipeline choices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dirty="0" smtClean="0">
                <a:solidFill>
                  <a:schemeClr val="bg1">
                    <a:lumMod val="65000"/>
                  </a:schemeClr>
                </a:solidFill>
              </a:rPr>
              <a:t>Independent test results</a:t>
            </a:r>
          </a:p>
          <a:p>
            <a:r>
              <a:rPr lang="en-US" sz="2800" dirty="0" smtClean="0">
                <a:solidFill>
                  <a:schemeClr val="bg1">
                    <a:lumMod val="65000"/>
                  </a:schemeClr>
                </a:solidFill>
              </a:rPr>
              <a:t>Conclusions </a:t>
            </a:r>
          </a:p>
          <a:p>
            <a:pPr lvl="1"/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84937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012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9318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0000FF"/>
                </a:solidFill>
                <a:latin typeface="Comic Sans MS"/>
                <a:cs typeface="Comic Sans MS"/>
              </a:rPr>
              <a:t>Intra-Class Correlation</a:t>
            </a:r>
            <a:endParaRPr lang="en-US" sz="40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329982"/>
            <a:ext cx="8699500" cy="19050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For  				</a:t>
            </a:r>
            <a:r>
              <a:rPr lang="en-US" sz="2000" dirty="0"/>
              <a:t> </a:t>
            </a:r>
            <a:r>
              <a:rPr lang="en-US" sz="2000" dirty="0" smtClean="0"/>
              <a:t>  ,  </a:t>
            </a:r>
            <a:r>
              <a:rPr lang="en-US" sz="2000" dirty="0" smtClean="0"/>
              <a:t>where </a:t>
            </a:r>
            <a:r>
              <a:rPr lang="en-US" sz="2000" i="1" dirty="0" smtClean="0"/>
              <a:t>j </a:t>
            </a:r>
            <a:r>
              <a:rPr lang="en-US" sz="2000" dirty="0" smtClean="0"/>
              <a:t>= 1,…,J repeats measures for </a:t>
            </a:r>
            <a:r>
              <a:rPr lang="en-US" sz="2000" i="1" dirty="0" err="1"/>
              <a:t>i</a:t>
            </a:r>
            <a:r>
              <a:rPr lang="en-US" sz="2000" i="1" dirty="0" smtClean="0"/>
              <a:t> = </a:t>
            </a:r>
            <a:r>
              <a:rPr lang="en-US" sz="2000" dirty="0" smtClean="0"/>
              <a:t>1,…,N subjects</a:t>
            </a:r>
          </a:p>
          <a:p>
            <a:endParaRPr lang="en-US" sz="2000" dirty="0" smtClean="0"/>
          </a:p>
          <a:p>
            <a:r>
              <a:rPr lang="en-US" sz="2000" dirty="0" smtClean="0"/>
              <a:t>ICC</a:t>
            </a:r>
            <a:r>
              <a:rPr lang="en-US" sz="2000" dirty="0" smtClean="0"/>
              <a:t>(3,1) </a:t>
            </a:r>
            <a:r>
              <a:rPr lang="en-US" sz="2000" dirty="0" smtClean="0"/>
              <a:t>= 	 	</a:t>
            </a:r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 smtClean="0"/>
              <a:t>=		    , with assumed </a:t>
            </a:r>
            <a:r>
              <a:rPr lang="en-US" sz="2000" dirty="0" smtClean="0"/>
              <a:t>fixed </a:t>
            </a:r>
            <a:r>
              <a:rPr lang="en-US" sz="2000" dirty="0" smtClean="0"/>
              <a:t>session effect.</a:t>
            </a:r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4850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6582976"/>
            <a:ext cx="695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Shrout</a:t>
            </a:r>
            <a:r>
              <a:rPr lang="en-US" sz="1200" dirty="0" smtClean="0"/>
              <a:t> P, and Fleiss J, </a:t>
            </a:r>
            <a:r>
              <a:rPr lang="en-US" sz="1200" i="1" dirty="0" err="1" smtClean="0"/>
              <a:t>Psychol</a:t>
            </a:r>
            <a:r>
              <a:rPr lang="en-US" sz="1200" i="1" dirty="0" smtClean="0"/>
              <a:t> </a:t>
            </a:r>
            <a:r>
              <a:rPr lang="en-US" sz="1200" i="1" dirty="0"/>
              <a:t>Bull, </a:t>
            </a:r>
            <a:r>
              <a:rPr lang="en-US" sz="1200" dirty="0" smtClean="0"/>
              <a:t>86:420</a:t>
            </a:r>
            <a:r>
              <a:rPr lang="en-US" sz="1200" dirty="0"/>
              <a:t>-</a:t>
            </a:r>
            <a:r>
              <a:rPr lang="en-US" sz="1200" dirty="0" smtClean="0"/>
              <a:t>8, 1979.		</a:t>
            </a:r>
            <a:r>
              <a:rPr lang="en-US" sz="1200" dirty="0" err="1" smtClean="0"/>
              <a:t>Plichta</a:t>
            </a:r>
            <a:r>
              <a:rPr lang="en-US" sz="1200" dirty="0" smtClean="0"/>
              <a:t> </a:t>
            </a:r>
            <a:r>
              <a:rPr lang="en-US" sz="1200" dirty="0"/>
              <a:t>M, et al</a:t>
            </a:r>
            <a:r>
              <a:rPr lang="en-US" sz="1200" dirty="0" smtClean="0"/>
              <a:t>., </a:t>
            </a:r>
            <a:r>
              <a:rPr lang="en-US" sz="1200" dirty="0" err="1"/>
              <a:t>Neuroimage</a:t>
            </a:r>
            <a:r>
              <a:rPr lang="en-US" sz="1200" dirty="0"/>
              <a:t>, 60:1746-58, 2012.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260570"/>
              </p:ext>
            </p:extLst>
          </p:nvPr>
        </p:nvGraphicFramePr>
        <p:xfrm>
          <a:off x="38100" y="3182183"/>
          <a:ext cx="9055099" cy="224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1814"/>
                <a:gridCol w="810789"/>
                <a:gridCol w="913941"/>
                <a:gridCol w="827078"/>
                <a:gridCol w="865178"/>
                <a:gridCol w="1117600"/>
                <a:gridCol w="1086929"/>
                <a:gridCol w="791482"/>
                <a:gridCol w="898802"/>
                <a:gridCol w="79148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Tasks</a:t>
                      </a:r>
                      <a:endParaRPr lang="en-US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Emotional Faces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Motivational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N-Back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7752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ROI</a:t>
                      </a:r>
                      <a:endParaRPr lang="en-US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Amygdala-Left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/>
                        <a:t>Amydala</a:t>
                      </a:r>
                      <a:endParaRPr lang="en-US" sz="1200" dirty="0" smtClean="0"/>
                    </a:p>
                    <a:p>
                      <a:pPr algn="ctr"/>
                      <a:r>
                        <a:rPr lang="en-US" sz="1200" dirty="0" smtClean="0"/>
                        <a:t>-Right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Ventral</a:t>
                      </a:r>
                      <a:r>
                        <a:rPr lang="en-US" sz="1200" baseline="0" dirty="0" smtClean="0"/>
                        <a:t> Striatum-L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Ventral</a:t>
                      </a:r>
                      <a:r>
                        <a:rPr lang="en-US" sz="1200" baseline="0" dirty="0" smtClean="0"/>
                        <a:t> Striatum-R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DLPFC-R1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DLPFC-R2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-Left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-Medial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Parietal</a:t>
                      </a:r>
                    </a:p>
                    <a:p>
                      <a:pPr algn="ctr"/>
                      <a:r>
                        <a:rPr lang="en-US" sz="1200" dirty="0" smtClean="0"/>
                        <a:t>-Right</a:t>
                      </a:r>
                      <a:endParaRPr lang="en-US" sz="1200" dirty="0"/>
                    </a:p>
                  </a:txBody>
                  <a:tcPr anchor="ctr"/>
                </a:tc>
              </a:tr>
              <a:tr h="477520">
                <a:tc gridSpan="3">
                  <a:txBody>
                    <a:bodyPr/>
                    <a:lstStyle/>
                    <a:p>
                      <a:pPr algn="l"/>
                      <a:r>
                        <a:rPr lang="en-US" sz="1600" b="1" dirty="0" smtClean="0"/>
                        <a:t>Within-subject (</a:t>
                      </a:r>
                      <a:r>
                        <a:rPr lang="en-US" sz="1600" b="1" dirty="0" err="1" smtClean="0"/>
                        <a:t>ROI</a:t>
                      </a:r>
                      <a:r>
                        <a:rPr lang="en-US" sz="1600" b="1" baseline="-25000" dirty="0" err="1" smtClean="0"/>
                        <a:t>mean</a:t>
                      </a:r>
                      <a:r>
                        <a:rPr lang="en-US" sz="1600" b="1" baseline="0" dirty="0" smtClean="0"/>
                        <a:t>)</a:t>
                      </a:r>
                      <a:endParaRPr lang="en-US" sz="1600" b="1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ICC(2,1)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(-.25,.52)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-.02</a:t>
                      </a:r>
                    </a:p>
                    <a:p>
                      <a:pPr algn="ctr"/>
                      <a:r>
                        <a:rPr lang="en-US" sz="1200" dirty="0" smtClean="0"/>
                        <a:t>(-.43,.38)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.51</a:t>
                      </a:r>
                    </a:p>
                    <a:p>
                      <a:pPr algn="ctr"/>
                      <a:r>
                        <a:rPr lang="en-US" sz="1200" dirty="0" smtClean="0"/>
                        <a:t>(.22,.77)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.61</a:t>
                      </a:r>
                    </a:p>
                    <a:p>
                      <a:pPr algn="ctr"/>
                      <a:r>
                        <a:rPr lang="en-US" sz="1200" dirty="0" smtClean="0"/>
                        <a:t>(.30,.80)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.39</a:t>
                      </a:r>
                    </a:p>
                    <a:p>
                      <a:pPr algn="ctr"/>
                      <a:r>
                        <a:rPr lang="en-US" sz="1200" dirty="0" smtClean="0"/>
                        <a:t>(.03,.67)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.13</a:t>
                      </a:r>
                    </a:p>
                    <a:p>
                      <a:pPr algn="ctr"/>
                      <a:r>
                        <a:rPr lang="en-US" sz="1200" dirty="0" smtClean="0"/>
                        <a:t>(-.19,.46)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.39</a:t>
                      </a:r>
                    </a:p>
                    <a:p>
                      <a:pPr algn="ctr"/>
                      <a:r>
                        <a:rPr lang="en-US" sz="1200" dirty="0" smtClean="0"/>
                        <a:t>(.03,.67)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.57</a:t>
                      </a:r>
                    </a:p>
                    <a:p>
                      <a:pPr algn="ctr"/>
                      <a:r>
                        <a:rPr lang="en-US" sz="1200" dirty="0" smtClean="0"/>
                        <a:t>(.24,.78)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.22</a:t>
                      </a:r>
                    </a:p>
                    <a:p>
                      <a:pPr algn="ctr"/>
                      <a:r>
                        <a:rPr lang="en-US" sz="1200" dirty="0" smtClean="0"/>
                        <a:t>(-.10,.53)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ICC(3,1)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(-.25,.51)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-.02</a:t>
                      </a:r>
                    </a:p>
                    <a:p>
                      <a:pPr algn="ctr"/>
                      <a:r>
                        <a:rPr lang="en-US" sz="1200" dirty="0" smtClean="0"/>
                        <a:t>(-.41,.37)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.56</a:t>
                      </a:r>
                    </a:p>
                    <a:p>
                      <a:pPr algn="ctr"/>
                      <a:r>
                        <a:rPr lang="en-US" sz="1200" dirty="0" smtClean="0"/>
                        <a:t>(.22,.78)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.62</a:t>
                      </a:r>
                    </a:p>
                    <a:p>
                      <a:pPr algn="ctr"/>
                      <a:r>
                        <a:rPr lang="en-US" sz="1200" dirty="0" smtClean="0"/>
                        <a:t>(.31,.82)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.44</a:t>
                      </a:r>
                    </a:p>
                    <a:p>
                      <a:pPr algn="ctr"/>
                      <a:r>
                        <a:rPr lang="en-US" sz="1200" dirty="0" smtClean="0"/>
                        <a:t>(.06,.71)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.16</a:t>
                      </a:r>
                    </a:p>
                    <a:p>
                      <a:pPr algn="ctr"/>
                      <a:r>
                        <a:rPr lang="en-US" sz="1200" dirty="0" smtClean="0"/>
                        <a:t>(-.25,51)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.58</a:t>
                      </a:r>
                    </a:p>
                    <a:p>
                      <a:pPr algn="ctr"/>
                      <a:r>
                        <a:rPr lang="en-US" sz="1200" dirty="0" smtClean="0"/>
                        <a:t>(.39,.74)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.66</a:t>
                      </a:r>
                    </a:p>
                    <a:p>
                      <a:pPr algn="ctr"/>
                      <a:r>
                        <a:rPr lang="en-US" sz="1200" dirty="0" smtClean="0"/>
                        <a:t>(.34,.87)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.54</a:t>
                      </a:r>
                    </a:p>
                    <a:p>
                      <a:pPr algn="ctr"/>
                      <a:r>
                        <a:rPr lang="en-US" sz="1200" dirty="0" smtClean="0"/>
                        <a:t>(.31,73)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206160"/>
              </p:ext>
            </p:extLst>
          </p:nvPr>
        </p:nvGraphicFramePr>
        <p:xfrm>
          <a:off x="4514850" y="334645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5" name="Equation" r:id="rId4" imgW="114300" imgH="165100" progId="Equation.DSMT4">
                  <p:embed/>
                </p:oleObj>
              </mc:Choice>
              <mc:Fallback>
                <p:oleObj name="Equation" r:id="rId4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4645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904975"/>
              </p:ext>
            </p:extLst>
          </p:nvPr>
        </p:nvGraphicFramePr>
        <p:xfrm>
          <a:off x="1114425" y="1371600"/>
          <a:ext cx="1730375" cy="40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6" name="Equation" r:id="rId6" imgW="977900" imgH="228600" progId="Equation.DSMT4">
                  <p:embed/>
                </p:oleObj>
              </mc:Choice>
              <mc:Fallback>
                <p:oleObj name="Equation" r:id="rId6" imgW="97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114425" y="1371600"/>
                        <a:ext cx="1730375" cy="40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8687837"/>
              </p:ext>
            </p:extLst>
          </p:nvPr>
        </p:nvGraphicFramePr>
        <p:xfrm>
          <a:off x="1816100" y="1941325"/>
          <a:ext cx="1003300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7" name="Equation" r:id="rId8" imgW="647700" imgH="482600" progId="Equation.DSMT4">
                  <p:embed/>
                </p:oleObj>
              </mc:Choice>
              <mc:Fallback>
                <p:oleObj name="Equation" r:id="rId8" imgW="647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816100" y="1941325"/>
                        <a:ext cx="1003300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7012895"/>
              </p:ext>
            </p:extLst>
          </p:nvPr>
        </p:nvGraphicFramePr>
        <p:xfrm>
          <a:off x="3232149" y="1915925"/>
          <a:ext cx="892915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8" name="Equation" r:id="rId10" imgW="546100" imgH="457200" progId="Equation.DSMT4">
                  <p:embed/>
                </p:oleObj>
              </mc:Choice>
              <mc:Fallback>
                <p:oleObj name="Equation" r:id="rId10" imgW="546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232149" y="1915925"/>
                        <a:ext cx="892915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331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38"/>
            <a:ext cx="9144000" cy="11477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00FF"/>
                </a:solidFill>
                <a:latin typeface="Comic Sans MS"/>
                <a:cs typeface="Comic Sans MS"/>
              </a:rPr>
              <a:t>Image Intra-Class Correlation (I2C2)</a:t>
            </a:r>
            <a:endParaRPr lang="en-US" sz="3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6494850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4300" y="6494850"/>
            <a:ext cx="45211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Shou</a:t>
            </a:r>
            <a:r>
              <a:rPr lang="en-US" sz="1400" dirty="0"/>
              <a:t> </a:t>
            </a:r>
            <a:r>
              <a:rPr lang="en-US" sz="1400" dirty="0" smtClean="0"/>
              <a:t>H, et al., </a:t>
            </a:r>
            <a:r>
              <a:rPr lang="en-US" sz="1400" i="1" dirty="0" err="1" smtClean="0"/>
              <a:t>Cogn</a:t>
            </a:r>
            <a:r>
              <a:rPr lang="en-US" sz="1400" i="1" dirty="0" smtClean="0"/>
              <a:t> </a:t>
            </a:r>
            <a:r>
              <a:rPr lang="en-US" sz="1400" i="1" dirty="0"/>
              <a:t>Affect </a:t>
            </a:r>
            <a:r>
              <a:rPr lang="en-US" sz="1400" i="1" dirty="0" err="1"/>
              <a:t>Behav</a:t>
            </a:r>
            <a:r>
              <a:rPr lang="en-US" sz="1400" i="1" dirty="0"/>
              <a:t> </a:t>
            </a:r>
            <a:r>
              <a:rPr lang="en-US" sz="1400" i="1" dirty="0" err="1"/>
              <a:t>Neurosci</a:t>
            </a:r>
            <a:r>
              <a:rPr lang="en-US" sz="1400" i="1" dirty="0"/>
              <a:t>, </a:t>
            </a:r>
            <a:r>
              <a:rPr lang="en-US" sz="1400" dirty="0" smtClean="0"/>
              <a:t>13:714</a:t>
            </a:r>
            <a:r>
              <a:rPr lang="en-US" sz="1400" dirty="0"/>
              <a:t>-24, </a:t>
            </a:r>
            <a:r>
              <a:rPr lang="en-US" sz="1400" dirty="0" smtClean="0"/>
              <a:t>2013</a:t>
            </a:r>
            <a:r>
              <a:rPr lang="en-US" sz="1400" dirty="0"/>
              <a:t>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79400" y="1433341"/>
            <a:ext cx="8699500" cy="4372318"/>
          </a:xfrm>
          <a:prstGeom prst="rect">
            <a:avLst/>
          </a:prstGeom>
        </p:spPr>
        <p:txBody>
          <a:bodyPr vert="horz" lIns="91435" tIns="45718" rIns="91435" bIns="45718" rtlCol="0">
            <a:normAutofit/>
          </a:bodyPr>
          <a:lstStyle>
            <a:lvl1pPr marL="342882" indent="-342882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12" indent="-285736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42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18" indent="-228588" algn="l" defTabSz="457177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295" indent="-228588" algn="l" defTabSz="457177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7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48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25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01" indent="-228588" algn="l" defTabSz="457177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000" dirty="0" smtClean="0"/>
              <a:t>For  				   ,  where </a:t>
            </a:r>
            <a:r>
              <a:rPr lang="en-US" sz="2000" i="1" dirty="0" smtClean="0"/>
              <a:t>j </a:t>
            </a:r>
            <a:r>
              <a:rPr lang="en-US" sz="2000" dirty="0" smtClean="0"/>
              <a:t>= 1,…,J repeat sessions for </a:t>
            </a:r>
            <a:r>
              <a:rPr lang="en-US" sz="2000" i="1" dirty="0" err="1" smtClean="0"/>
              <a:t>i</a:t>
            </a:r>
            <a:r>
              <a:rPr lang="en-US" sz="2000" i="1" dirty="0" smtClean="0"/>
              <a:t> = </a:t>
            </a:r>
            <a:r>
              <a:rPr lang="en-US" sz="2000" dirty="0" smtClean="0"/>
              <a:t>1,…,I subjects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r>
              <a:rPr lang="en-US" sz="2000" dirty="0" smtClean="0"/>
              <a:t>ICC(3,1) = 	 	      =		    , with assumed fixed session effect.</a:t>
            </a:r>
          </a:p>
          <a:p>
            <a:pPr>
              <a:lnSpc>
                <a:spcPct val="110000"/>
              </a:lnSpc>
            </a:pPr>
            <a:endParaRPr lang="en-US" sz="2000" dirty="0" smtClean="0"/>
          </a:p>
          <a:p>
            <a:pPr>
              <a:lnSpc>
                <a:spcPct val="110000"/>
              </a:lnSpc>
            </a:pPr>
            <a:endParaRPr lang="en-US" sz="2000" dirty="0"/>
          </a:p>
          <a:p>
            <a:pPr>
              <a:lnSpc>
                <a:spcPct val="110000"/>
              </a:lnSpc>
            </a:pPr>
            <a:r>
              <a:rPr lang="en-US" sz="2000" dirty="0" smtClean="0"/>
              <a:t>If 					     , where </a:t>
            </a:r>
            <a:r>
              <a:rPr lang="en-US" sz="2000" i="1" dirty="0" smtClean="0">
                <a:latin typeface="Times"/>
                <a:cs typeface="Times"/>
              </a:rPr>
              <a:t>v</a:t>
            </a:r>
            <a:r>
              <a:rPr lang="en-US" sz="2000" dirty="0" smtClean="0">
                <a:latin typeface="Times"/>
                <a:cs typeface="Times"/>
              </a:rPr>
              <a:t> </a:t>
            </a:r>
            <a:r>
              <a:rPr lang="en-US" sz="2000" dirty="0" smtClean="0">
                <a:cs typeface="Times"/>
              </a:rPr>
              <a:t>are 1xV image vectors, and 		</a:t>
            </a:r>
            <a:r>
              <a:rPr lang="en-US" sz="2000" dirty="0">
                <a:cs typeface="Times"/>
              </a:rPr>
              <a:t>	</a:t>
            </a:r>
            <a:r>
              <a:rPr lang="en-US" sz="2000" dirty="0" smtClean="0">
                <a:cs typeface="Times"/>
              </a:rPr>
              <a:t>				       then by analogy with ICC(3,1)</a:t>
            </a:r>
          </a:p>
          <a:p>
            <a:pPr>
              <a:lnSpc>
                <a:spcPct val="110000"/>
              </a:lnSpc>
            </a:pPr>
            <a:endParaRPr lang="en-US" sz="2000" dirty="0" smtClean="0">
              <a:cs typeface="Times"/>
            </a:endParaRPr>
          </a:p>
          <a:p>
            <a:pPr>
              <a:lnSpc>
                <a:spcPct val="110000"/>
              </a:lnSpc>
            </a:pPr>
            <a:endParaRPr lang="en-US" sz="2000" dirty="0">
              <a:cs typeface="Times"/>
            </a:endParaRPr>
          </a:p>
          <a:p>
            <a:pPr>
              <a:lnSpc>
                <a:spcPct val="110000"/>
              </a:lnSpc>
            </a:pPr>
            <a:r>
              <a:rPr lang="en-US" sz="2400" dirty="0" smtClean="0">
                <a:cs typeface="Times"/>
              </a:rPr>
              <a:t>I2C2  = </a:t>
            </a:r>
            <a:r>
              <a:rPr lang="en-US" sz="2000" dirty="0" smtClean="0">
                <a:cs typeface="Times"/>
              </a:rPr>
              <a:t>					            ,      </a:t>
            </a:r>
            <a:r>
              <a:rPr lang="en-US" sz="2400" dirty="0" smtClean="0">
                <a:cs typeface="Times"/>
              </a:rPr>
              <a:t>and       </a:t>
            </a:r>
            <a:r>
              <a:rPr lang="en-US" sz="2400" dirty="0"/>
              <a:t>ICC(3,1)</a:t>
            </a:r>
            <a:r>
              <a:rPr lang="en-US" sz="2000" dirty="0"/>
              <a:t> </a:t>
            </a:r>
            <a:r>
              <a:rPr lang="en-US" sz="2000" dirty="0" smtClean="0"/>
              <a:t> = </a:t>
            </a:r>
            <a:endParaRPr lang="en-US" sz="2000" dirty="0" smtClean="0">
              <a:cs typeface="Times"/>
            </a:endParaRPr>
          </a:p>
          <a:p>
            <a:pPr>
              <a:lnSpc>
                <a:spcPct val="110000"/>
              </a:lnSpc>
            </a:pPr>
            <a:endParaRPr lang="en-US" sz="2000" dirty="0" smtClean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132309"/>
              </p:ext>
            </p:extLst>
          </p:nvPr>
        </p:nvGraphicFramePr>
        <p:xfrm>
          <a:off x="1114425" y="1500359"/>
          <a:ext cx="1730375" cy="404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4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14425" y="1500359"/>
                        <a:ext cx="1730375" cy="404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1466016"/>
              </p:ext>
            </p:extLst>
          </p:nvPr>
        </p:nvGraphicFramePr>
        <p:xfrm>
          <a:off x="1816100" y="2133584"/>
          <a:ext cx="1003300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5" name="Equation" r:id="rId6" imgW="647700" imgH="482600" progId="Equation.DSMT4">
                  <p:embed/>
                </p:oleObj>
              </mc:Choice>
              <mc:Fallback>
                <p:oleObj name="Equation" r:id="rId6" imgW="647700" imgH="482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816100" y="2133584"/>
                        <a:ext cx="1003300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5182525"/>
              </p:ext>
            </p:extLst>
          </p:nvPr>
        </p:nvGraphicFramePr>
        <p:xfrm>
          <a:off x="3232149" y="2108184"/>
          <a:ext cx="892915" cy="747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6" name="Equation" r:id="rId8" imgW="546100" imgH="457200" progId="Equation.DSMT4">
                  <p:embed/>
                </p:oleObj>
              </mc:Choice>
              <mc:Fallback>
                <p:oleObj name="Equation" r:id="rId8" imgW="546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32149" y="2108184"/>
                        <a:ext cx="892915" cy="7475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460475"/>
              </p:ext>
            </p:extLst>
          </p:nvPr>
        </p:nvGraphicFramePr>
        <p:xfrm>
          <a:off x="1065213" y="3494259"/>
          <a:ext cx="23368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7" name="Equation" r:id="rId10" imgW="1320800" imgH="228600" progId="Equation.DSMT4">
                  <p:embed/>
                </p:oleObj>
              </mc:Choice>
              <mc:Fallback>
                <p:oleObj name="Equation" r:id="rId10" imgW="13208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065213" y="3494259"/>
                        <a:ext cx="2336800" cy="404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5330762"/>
              </p:ext>
            </p:extLst>
          </p:nvPr>
        </p:nvGraphicFramePr>
        <p:xfrm>
          <a:off x="7237413" y="3456159"/>
          <a:ext cx="1649412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8" name="Equation" r:id="rId12" imgW="1066800" imgH="279400" progId="Equation.DSMT4">
                  <p:embed/>
                </p:oleObj>
              </mc:Choice>
              <mc:Fallback>
                <p:oleObj name="Equation" r:id="rId12" imgW="10668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237413" y="3456159"/>
                        <a:ext cx="1649412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0349037"/>
              </p:ext>
            </p:extLst>
          </p:nvPr>
        </p:nvGraphicFramePr>
        <p:xfrm>
          <a:off x="708764" y="3797472"/>
          <a:ext cx="177879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29" name="Equation" r:id="rId14" imgW="1054100" imgH="279400" progId="Equation.DSMT4">
                  <p:embed/>
                </p:oleObj>
              </mc:Choice>
              <mc:Fallback>
                <p:oleObj name="Equation" r:id="rId14" imgW="1054100" imgH="279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8764" y="3797472"/>
                        <a:ext cx="1778792" cy="471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681855"/>
              </p:ext>
            </p:extLst>
          </p:nvPr>
        </p:nvGraphicFramePr>
        <p:xfrm>
          <a:off x="1625599" y="4888152"/>
          <a:ext cx="2551831" cy="7887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0" name="Equation" r:id="rId16" imgW="1397000" imgH="431800" progId="Equation.DSMT4">
                  <p:embed/>
                </p:oleObj>
              </mc:Choice>
              <mc:Fallback>
                <p:oleObj name="Equation" r:id="rId16" imgW="13970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625599" y="4888152"/>
                        <a:ext cx="2551831" cy="7887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2703"/>
              </p:ext>
            </p:extLst>
          </p:nvPr>
        </p:nvGraphicFramePr>
        <p:xfrm>
          <a:off x="6977911" y="4832321"/>
          <a:ext cx="1008802" cy="84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31" name="Equation" r:id="rId18" imgW="546100" imgH="457200" progId="Equation.DSMT4">
                  <p:embed/>
                </p:oleObj>
              </mc:Choice>
              <mc:Fallback>
                <p:oleObj name="Equation" r:id="rId18" imgW="5461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977911" y="4832321"/>
                        <a:ext cx="1008802" cy="8445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42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500" y="312738"/>
            <a:ext cx="85725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An Image 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Reproducibility Metric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00" y="1674177"/>
            <a:ext cx="7882324" cy="360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500" y="5479534"/>
            <a:ext cx="87395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A necessary but not sufficient criterion for strong scientific inference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0600" y="6138932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"/>
              </a:spcAft>
            </a:pPr>
            <a:r>
              <a:rPr lang="en-US" sz="1200" dirty="0" smtClean="0"/>
              <a:t>Strother</a:t>
            </a:r>
            <a:r>
              <a:rPr lang="en-US" sz="1200" dirty="0"/>
              <a:t>, </a:t>
            </a:r>
            <a:r>
              <a:rPr lang="en-US" sz="1200" dirty="0" smtClean="0"/>
              <a:t>SC, et al., </a:t>
            </a:r>
            <a:r>
              <a:rPr lang="en-US" sz="1200" i="1" dirty="0" err="1" smtClean="0"/>
              <a:t>Neuroimage</a:t>
            </a:r>
            <a:r>
              <a:rPr lang="en-US" sz="1200" i="1" dirty="0"/>
              <a:t>, 15</a:t>
            </a:r>
            <a:r>
              <a:rPr lang="en-US" sz="1200" dirty="0"/>
              <a:t>(4), 747-</a:t>
            </a:r>
            <a:r>
              <a:rPr lang="en-US" sz="1200" dirty="0" smtClean="0"/>
              <a:t>771, </a:t>
            </a:r>
            <a:r>
              <a:rPr lang="en-US" sz="1200" dirty="0" smtClean="0"/>
              <a:t>2002 </a:t>
            </a:r>
          </a:p>
          <a:p>
            <a:pPr>
              <a:spcAft>
                <a:spcPts val="240"/>
              </a:spcAft>
            </a:pPr>
            <a:r>
              <a:rPr lang="en-US" sz="1200" dirty="0" smtClean="0"/>
              <a:t>Rasmussen P, et al.,  </a:t>
            </a:r>
            <a:r>
              <a:rPr lang="en-US" sz="1200" i="1" dirty="0" smtClean="0"/>
              <a:t>Pattern </a:t>
            </a:r>
            <a:r>
              <a:rPr lang="en-US" sz="1200" i="1" dirty="0"/>
              <a:t>Recognition, </a:t>
            </a:r>
            <a:r>
              <a:rPr lang="en-US" sz="1200" dirty="0"/>
              <a:t>vol. 45, pp. 2085-2100, </a:t>
            </a:r>
            <a:r>
              <a:rPr lang="en-US" sz="1200" dirty="0" smtClean="0"/>
              <a:t>2012</a:t>
            </a:r>
            <a:endParaRPr lang="en-US" sz="1200" dirty="0" smtClean="0"/>
          </a:p>
          <a:p>
            <a:pPr>
              <a:spcAft>
                <a:spcPts val="240"/>
              </a:spcAft>
            </a:pPr>
            <a:r>
              <a:rPr lang="en-US" sz="1200" dirty="0" err="1" smtClean="0"/>
              <a:t>Meinshausen</a:t>
            </a:r>
            <a:r>
              <a:rPr lang="en-US" sz="1200" dirty="0" smtClean="0"/>
              <a:t> </a:t>
            </a:r>
            <a:r>
              <a:rPr lang="en-US" sz="1200" dirty="0"/>
              <a:t>N, </a:t>
            </a:r>
            <a:r>
              <a:rPr lang="en-US" sz="1200" dirty="0" err="1"/>
              <a:t>Bühlmann</a:t>
            </a:r>
            <a:r>
              <a:rPr lang="en-US" sz="1200" dirty="0"/>
              <a:t> P. </a:t>
            </a:r>
            <a:r>
              <a:rPr lang="en-US" sz="1200" i="1" dirty="0" smtClean="0"/>
              <a:t>J</a:t>
            </a:r>
            <a:r>
              <a:rPr lang="en-US" sz="1200" i="1" dirty="0"/>
              <a:t>. Royal Stat. </a:t>
            </a:r>
            <a:r>
              <a:rPr lang="en-US" sz="1200" i="1" dirty="0" err="1"/>
              <a:t>Soc</a:t>
            </a:r>
            <a:r>
              <a:rPr lang="en-US" sz="1200" i="1" dirty="0"/>
              <a:t>: Series B (Statistical Methodology)</a:t>
            </a:r>
            <a:r>
              <a:rPr lang="en-US" sz="1200" dirty="0"/>
              <a:t> 72(4):417–473, </a:t>
            </a:r>
            <a:r>
              <a:rPr lang="en-US" sz="1200" dirty="0" smtClean="0"/>
              <a:t>2010</a:t>
            </a:r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26096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1143000"/>
          </a:xfrm>
        </p:spPr>
        <p:txBody>
          <a:bodyPr>
            <a:normAutofit/>
          </a:bodyPr>
          <a:lstStyle/>
          <a:p>
            <a:r>
              <a:rPr lang="en-CA" sz="3200" dirty="0" smtClean="0">
                <a:solidFill>
                  <a:srgbClr val="0000FF"/>
                </a:solidFill>
                <a:latin typeface="Comic Sans MS"/>
                <a:cs typeface="Comic Sans MS"/>
              </a:rPr>
              <a:t>Split-Half Resampling for the </a:t>
            </a:r>
            <a:br>
              <a:rPr lang="en-CA" sz="32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CA" sz="3200" u="none" dirty="0" smtClean="0">
                <a:solidFill>
                  <a:srgbClr val="0000FF"/>
                </a:solidFill>
                <a:latin typeface="Comic Sans MS"/>
                <a:cs typeface="Comic Sans MS"/>
              </a:rPr>
              <a:t>Trail</a:t>
            </a:r>
            <a:r>
              <a:rPr lang="en-CA" sz="3200" u="none" dirty="0" smtClean="0">
                <a:solidFill>
                  <a:srgbClr val="0000FF"/>
                </a:solidFill>
                <a:latin typeface="Comic Sans MS"/>
                <a:cs typeface="Comic Sans MS"/>
              </a:rPr>
              <a:t>-Making Task</a:t>
            </a:r>
            <a:endParaRPr lang="en-CA" sz="3200" u="none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42" name="Picture 3" descr="FIG5%20-%20User%20Configu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0718"/>
            <a:ext cx="2079227" cy="156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4648200"/>
            <a:ext cx="2057400" cy="15526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64973" y="4631266"/>
            <a:ext cx="2057293" cy="1549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0" name="Rectangle 49"/>
          <p:cNvSpPr/>
          <p:nvPr/>
        </p:nvSpPr>
        <p:spPr>
          <a:xfrm>
            <a:off x="4705961" y="6396335"/>
            <a:ext cx="4151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Tam F, et al. Hum Brain </a:t>
            </a:r>
            <a:r>
              <a:rPr lang="en-US" sz="1200" dirty="0" err="1" smtClean="0"/>
              <a:t>Mapp</a:t>
            </a:r>
            <a:r>
              <a:rPr lang="en-US" sz="1200" dirty="0" smtClean="0"/>
              <a:t> 32(2):240-8, 2011</a:t>
            </a:r>
          </a:p>
          <a:p>
            <a:r>
              <a:rPr lang="en-US" sz="1200" dirty="0"/>
              <a:t>Churchill NW, et al., Human Brain Mapping 33(3):609-27, </a:t>
            </a:r>
            <a:r>
              <a:rPr lang="en-US" sz="1200" dirty="0" smtClean="0"/>
              <a:t>2012</a:t>
            </a:r>
            <a:endParaRPr lang="en-US" sz="1200" dirty="0"/>
          </a:p>
        </p:txBody>
      </p:sp>
      <p:grpSp>
        <p:nvGrpSpPr>
          <p:cNvPr id="3" name="Group 79"/>
          <p:cNvGrpSpPr/>
          <p:nvPr/>
        </p:nvGrpSpPr>
        <p:grpSpPr>
          <a:xfrm>
            <a:off x="646082" y="2587822"/>
            <a:ext cx="8129618" cy="1813065"/>
            <a:chOff x="646082" y="2435422"/>
            <a:chExt cx="8129618" cy="1813065"/>
          </a:xfrm>
        </p:grpSpPr>
        <p:grpSp>
          <p:nvGrpSpPr>
            <p:cNvPr id="4" name="Group 51"/>
            <p:cNvGrpSpPr/>
            <p:nvPr/>
          </p:nvGrpSpPr>
          <p:grpSpPr>
            <a:xfrm>
              <a:off x="646082" y="2763142"/>
              <a:ext cx="7850086" cy="813546"/>
              <a:chOff x="928663" y="5072074"/>
              <a:chExt cx="6933407" cy="870745"/>
            </a:xfrm>
          </p:grpSpPr>
          <p:grpSp>
            <p:nvGrpSpPr>
              <p:cNvPr id="13" name="Group 54"/>
              <p:cNvGrpSpPr>
                <a:grpSpLocks/>
              </p:cNvGrpSpPr>
              <p:nvPr/>
            </p:nvGrpSpPr>
            <p:grpSpPr bwMode="auto">
              <a:xfrm>
                <a:off x="928663" y="5072074"/>
                <a:ext cx="6932613" cy="869950"/>
                <a:chOff x="962" y="2157"/>
                <a:chExt cx="4367" cy="548"/>
              </a:xfrm>
            </p:grpSpPr>
            <p:sp>
              <p:nvSpPr>
                <p:cNvPr id="5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975" y="2160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6" name="Line 32"/>
                <p:cNvSpPr>
                  <a:spLocks noChangeShapeType="1"/>
                </p:cNvSpPr>
                <p:nvPr/>
              </p:nvSpPr>
              <p:spPr bwMode="auto">
                <a:xfrm>
                  <a:off x="962" y="2157"/>
                  <a:ext cx="5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1519" y="2160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8" name="Line 34"/>
                <p:cNvSpPr>
                  <a:spLocks noChangeShapeType="1"/>
                </p:cNvSpPr>
                <p:nvPr/>
              </p:nvSpPr>
              <p:spPr bwMode="auto">
                <a:xfrm>
                  <a:off x="1520" y="2705"/>
                  <a:ext cx="5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9" name="Line 35"/>
                <p:cNvSpPr>
                  <a:spLocks noChangeShapeType="1"/>
                </p:cNvSpPr>
                <p:nvPr/>
              </p:nvSpPr>
              <p:spPr bwMode="auto">
                <a:xfrm flipV="1">
                  <a:off x="2064" y="2160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10" name="Line 36"/>
                <p:cNvSpPr>
                  <a:spLocks noChangeShapeType="1"/>
                </p:cNvSpPr>
                <p:nvPr/>
              </p:nvSpPr>
              <p:spPr bwMode="auto">
                <a:xfrm>
                  <a:off x="2064" y="2160"/>
                  <a:ext cx="5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11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2608" y="2160"/>
                  <a:ext cx="0" cy="545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sp>
              <p:nvSpPr>
                <p:cNvPr id="12" name="Line 38"/>
                <p:cNvSpPr>
                  <a:spLocks noChangeShapeType="1"/>
                </p:cNvSpPr>
                <p:nvPr/>
              </p:nvSpPr>
              <p:spPr bwMode="auto">
                <a:xfrm>
                  <a:off x="2608" y="2705"/>
                  <a:ext cx="544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CA" sz="1400"/>
                </a:p>
              </p:txBody>
            </p:sp>
            <p:grpSp>
              <p:nvGrpSpPr>
                <p:cNvPr id="22" name="Group 39"/>
                <p:cNvGrpSpPr>
                  <a:grpSpLocks/>
                </p:cNvGrpSpPr>
                <p:nvPr/>
              </p:nvGrpSpPr>
              <p:grpSpPr bwMode="auto">
                <a:xfrm>
                  <a:off x="3152" y="2160"/>
                  <a:ext cx="2177" cy="545"/>
                  <a:chOff x="3197" y="2704"/>
                  <a:chExt cx="2177" cy="545"/>
                </a:xfrm>
              </p:grpSpPr>
              <p:sp>
                <p:nvSpPr>
                  <p:cNvPr id="14" name="Line 4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197" y="2704"/>
                    <a:ext cx="0" cy="54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15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197" y="2704"/>
                    <a:ext cx="5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16" name="Line 4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742" y="2704"/>
                    <a:ext cx="0" cy="54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17" name="Line 43"/>
                  <p:cNvSpPr>
                    <a:spLocks noChangeShapeType="1"/>
                  </p:cNvSpPr>
                  <p:nvPr/>
                </p:nvSpPr>
                <p:spPr bwMode="auto">
                  <a:xfrm>
                    <a:off x="3742" y="3249"/>
                    <a:ext cx="5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18" name="Line 4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286" y="2704"/>
                    <a:ext cx="0" cy="54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19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4286" y="2704"/>
                    <a:ext cx="5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20" name="Line 4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830" y="2704"/>
                    <a:ext cx="0" cy="545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  <p:sp>
                <p:nvSpPr>
                  <p:cNvPr id="21" name="Line 47"/>
                  <p:cNvSpPr>
                    <a:spLocks noChangeShapeType="1"/>
                  </p:cNvSpPr>
                  <p:nvPr/>
                </p:nvSpPr>
                <p:spPr bwMode="auto">
                  <a:xfrm>
                    <a:off x="4830" y="3249"/>
                    <a:ext cx="544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CA" sz="1400"/>
                  </a:p>
                </p:txBody>
              </p:sp>
            </p:grpSp>
          </p:grpSp>
          <p:cxnSp>
            <p:nvCxnSpPr>
              <p:cNvPr id="23" name="Straight Connector 22"/>
              <p:cNvCxnSpPr/>
              <p:nvPr/>
            </p:nvCxnSpPr>
            <p:spPr>
              <a:xfrm rot="5400000" flipH="1">
                <a:off x="1368400" y="4632337"/>
                <a:ext cx="4763" cy="88423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rot="16200000" flipH="1">
                <a:off x="4837882" y="4644243"/>
                <a:ext cx="1588" cy="865188"/>
              </a:xfrm>
              <a:prstGeom prst="line">
                <a:avLst/>
              </a:prstGeom>
              <a:ln w="635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rot="16200000" flipV="1">
                <a:off x="3109888" y="4645037"/>
                <a:ext cx="1588" cy="8636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rot="16200000" flipV="1">
                <a:off x="3973488" y="5510225"/>
                <a:ext cx="1" cy="8636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rot="16200000" flipV="1">
                <a:off x="2246288" y="5510224"/>
                <a:ext cx="1588" cy="8636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 rot="16200000" flipV="1">
                <a:off x="5702276" y="5510225"/>
                <a:ext cx="1588" cy="8636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rot="16200000" flipV="1">
                <a:off x="6565876" y="4645037"/>
                <a:ext cx="1588" cy="863600"/>
              </a:xfrm>
              <a:prstGeom prst="line">
                <a:avLst/>
              </a:prstGeom>
              <a:ln w="635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 rot="16200000" flipV="1">
                <a:off x="7429476" y="5510225"/>
                <a:ext cx="1588" cy="86360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TextBox 52"/>
            <p:cNvSpPr txBox="1"/>
            <p:nvPr/>
          </p:nvSpPr>
          <p:spPr>
            <a:xfrm>
              <a:off x="812800" y="2435422"/>
              <a:ext cx="893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A</a:t>
              </a:r>
              <a:endParaRPr lang="en-CA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705961" y="2435422"/>
              <a:ext cx="95733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TASK A</a:t>
              </a:r>
              <a:endParaRPr lang="en-CA" sz="1400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791292" y="2435422"/>
              <a:ext cx="893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</a:rPr>
                <a:t>TASK B</a:t>
              </a:r>
              <a:endParaRPr lang="en-CA" sz="1400" dirty="0">
                <a:solidFill>
                  <a:srgbClr val="FF000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620630" y="2435422"/>
              <a:ext cx="89351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dirty="0" smtClean="0">
                  <a:solidFill>
                    <a:srgbClr val="FF0000"/>
                  </a:solidFill>
                </a:rPr>
                <a:t>TASK B</a:t>
              </a:r>
              <a:endParaRPr lang="en-CA" sz="1400" dirty="0">
                <a:solidFill>
                  <a:srgbClr val="FF0000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1771687" y="3306470"/>
              <a:ext cx="1132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solidFill>
                    <a:srgbClr val="00B050"/>
                  </a:solidFill>
                </a:rPr>
                <a:t>BASELINE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7643339" y="3306470"/>
              <a:ext cx="1132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solidFill>
                    <a:srgbClr val="00B050"/>
                  </a:solidFill>
                </a:rPr>
                <a:t>BASELINE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686356" y="3306470"/>
              <a:ext cx="1132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solidFill>
                    <a:srgbClr val="00B050"/>
                  </a:solidFill>
                </a:rPr>
                <a:t>BASELINE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648407" y="3306470"/>
              <a:ext cx="11323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200" dirty="0" smtClean="0">
                  <a:solidFill>
                    <a:srgbClr val="00B050"/>
                  </a:solidFill>
                </a:rPr>
                <a:t>BASELINE</a:t>
              </a:r>
              <a:endParaRPr lang="en-CA" sz="1200" dirty="0">
                <a:solidFill>
                  <a:srgbClr val="00B050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84883" y="3505199"/>
              <a:ext cx="66451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20 s</a:t>
              </a:r>
              <a:endParaRPr lang="en-CA" sz="1400" b="1" dirty="0"/>
            </a:p>
          </p:txBody>
        </p:sp>
        <p:sp>
          <p:nvSpPr>
            <p:cNvPr id="45" name="Left Brace 44"/>
            <p:cNvSpPr/>
            <p:nvPr/>
          </p:nvSpPr>
          <p:spPr>
            <a:xfrm rot="16200000">
              <a:off x="1001673" y="3323126"/>
              <a:ext cx="321211" cy="957335"/>
            </a:xfrm>
            <a:prstGeom prst="leftBrac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</p:txBody>
        </p:sp>
        <p:sp>
          <p:nvSpPr>
            <p:cNvPr id="52" name="Left Brace 51"/>
            <p:cNvSpPr/>
            <p:nvPr/>
          </p:nvSpPr>
          <p:spPr>
            <a:xfrm rot="16200000">
              <a:off x="2472819" y="2123906"/>
              <a:ext cx="321211" cy="3927950"/>
            </a:xfrm>
            <a:prstGeom prst="leftBrac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</p:txBody>
        </p:sp>
        <p:sp>
          <p:nvSpPr>
            <p:cNvPr id="61" name="Left Brace 60"/>
            <p:cNvSpPr/>
            <p:nvPr/>
          </p:nvSpPr>
          <p:spPr>
            <a:xfrm rot="16200000">
              <a:off x="6395031" y="2123907"/>
              <a:ext cx="321211" cy="3927950"/>
            </a:xfrm>
            <a:prstGeom prst="leftBrace">
              <a:avLst/>
            </a:prstGeom>
            <a:ln w="25400">
              <a:solidFill>
                <a:schemeClr val="bg2">
                  <a:lumMod val="20000"/>
                  <a:lumOff val="8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498600" y="3808511"/>
              <a:ext cx="2286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Split 1: 80s, 40 scans</a:t>
              </a:r>
              <a:endParaRPr lang="en-CA" sz="1400" b="1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635707" y="3808511"/>
              <a:ext cx="186904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A" sz="1400" b="1" dirty="0" smtClean="0"/>
                <a:t>Split 2: 80s, 40 scans</a:t>
              </a:r>
              <a:endParaRPr lang="en-CA" sz="1400" b="1" dirty="0"/>
            </a:p>
          </p:txBody>
        </p:sp>
      </p:grpSp>
      <p:pic>
        <p:nvPicPr>
          <p:cNvPr id="82" name="Picture 81" descr="trailsAB_base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7400" y="4648200"/>
            <a:ext cx="2057400" cy="1565075"/>
          </a:xfrm>
          <a:prstGeom prst="rect">
            <a:avLst/>
          </a:prstGeom>
        </p:spPr>
      </p:pic>
      <p:sp>
        <p:nvSpPr>
          <p:cNvPr id="65" name="Content Placeholder 2"/>
          <p:cNvSpPr txBox="1">
            <a:spLocks/>
          </p:cNvSpPr>
          <p:nvPr/>
        </p:nvSpPr>
        <p:spPr>
          <a:xfrm>
            <a:off x="304800" y="1206500"/>
            <a:ext cx="8534400" cy="1381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000" dirty="0" smtClean="0"/>
              <a:t>Task A &amp; Task B.</a:t>
            </a:r>
          </a:p>
          <a:p>
            <a:pPr lvl="1">
              <a:spcAft>
                <a:spcPts val="600"/>
              </a:spcAft>
            </a:pPr>
            <a:r>
              <a:rPr lang="en-CA" sz="1806" dirty="0" smtClean="0"/>
              <a:t>to compare executive function of set-switching and cognitive flexibility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CA" sz="2000" dirty="0" smtClean="0"/>
              <a:t>Block design task: </a:t>
            </a:r>
            <a:r>
              <a:rPr lang="en-US" sz="1800" dirty="0">
                <a:ea typeface="Times New Roman" charset="0"/>
                <a:cs typeface="Times New Roman" charset="0"/>
              </a:rPr>
              <a:t>2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5 healthy normal young adults (20-32yrs; 14 female; mean 25 </a:t>
            </a:r>
            <a:r>
              <a:rPr lang="en-US" sz="1800" dirty="0" err="1" smtClean="0">
                <a:ea typeface="Times New Roman" charset="0"/>
                <a:cs typeface="Times New Roman" charset="0"/>
              </a:rPr>
              <a:t>yrs</a:t>
            </a:r>
            <a:r>
              <a:rPr lang="en-US" sz="1800" dirty="0" smtClean="0">
                <a:ea typeface="Times New Roman" charset="0"/>
                <a:cs typeface="Times New Roman" charset="0"/>
              </a:rPr>
              <a:t>)</a:t>
            </a:r>
          </a:p>
          <a:p>
            <a:pPr marL="342900" lvl="1" indent="-342900"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ea typeface="Times New Roman" charset="0"/>
                <a:cs typeface="Times New Roman" charset="0"/>
              </a:rPr>
              <a:t>1 Run per Subject</a:t>
            </a:r>
          </a:p>
          <a:p>
            <a:pPr marL="342900" lvl="1" indent="-342900">
              <a:buFont typeface="Arial"/>
              <a:buChar char="•"/>
            </a:pPr>
            <a:r>
              <a:rPr lang="en-US" sz="2000" dirty="0" smtClean="0">
                <a:ea typeface="Times New Roman" charset="0"/>
                <a:cs typeface="Times New Roman" charset="0"/>
              </a:rPr>
              <a:t>FDA </a:t>
            </a:r>
            <a:r>
              <a:rPr lang="en-US" sz="2000" dirty="0" err="1" smtClean="0">
                <a:ea typeface="Times New Roman" charset="0"/>
                <a:cs typeface="Times New Roman" charset="0"/>
              </a:rPr>
              <a:t>regularised</a:t>
            </a:r>
            <a:r>
              <a:rPr lang="en-US" sz="2000" dirty="0" smtClean="0">
                <a:ea typeface="Times New Roman" charset="0"/>
                <a:cs typeface="Times New Roman" charset="0"/>
              </a:rPr>
              <a:t> f(PCA subspace) </a:t>
            </a:r>
            <a:r>
              <a:rPr lang="en-US" sz="2300" b="1" dirty="0" smtClean="0">
                <a:ea typeface="Times New Roman" charset="0"/>
                <a:cs typeface="Times New Roman" charset="0"/>
              </a:rPr>
              <a:t>PER SUBJECT</a:t>
            </a:r>
          </a:p>
          <a:p>
            <a:endParaRPr lang="en-CA" sz="2000" dirty="0"/>
          </a:p>
        </p:txBody>
      </p:sp>
      <p:sp>
        <p:nvSpPr>
          <p:cNvPr id="5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514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5229400" y="5556005"/>
            <a:ext cx="3439858" cy="123531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6538"/>
            <a:ext cx="9144000" cy="1143000"/>
          </a:xfrm>
        </p:spPr>
        <p:txBody>
          <a:bodyPr>
            <a:normAutofit/>
          </a:bodyPr>
          <a:lstStyle/>
          <a:p>
            <a:r>
              <a:rPr lang="en-US" sz="3800" dirty="0" smtClean="0">
                <a:solidFill>
                  <a:srgbClr val="0000FF"/>
                </a:solidFill>
                <a:latin typeface="Comic Sans MS"/>
                <a:cs typeface="Comic Sans MS"/>
              </a:rPr>
              <a:t>ICC and </a:t>
            </a:r>
            <a:r>
              <a:rPr lang="en-US" sz="3800" dirty="0" smtClean="0">
                <a:solidFill>
                  <a:srgbClr val="0000FF"/>
                </a:solidFill>
                <a:latin typeface="Comic Sans MS"/>
                <a:cs typeface="Comic Sans MS"/>
              </a:rPr>
              <a:t>Image Reproducibility Metrics</a:t>
            </a:r>
            <a:endParaRPr lang="en-US" sz="38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836" y="1367255"/>
            <a:ext cx="8318500" cy="365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600" dirty="0" smtClean="0"/>
              <a:t>R has form of Intra-Class Correlation Coefficient (ICC) for within-subject, test-retest reliability (k=2, n=1</a:t>
            </a:r>
            <a:r>
              <a:rPr lang="en-US" sz="2600" dirty="0" smtClean="0"/>
              <a:t>)</a:t>
            </a:r>
          </a:p>
          <a:p>
            <a:pPr>
              <a:spcAft>
                <a:spcPts val="600"/>
              </a:spcAft>
            </a:pPr>
            <a:endParaRPr lang="en-US" sz="2600" dirty="0" smtClean="0"/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400" dirty="0" smtClean="0"/>
              <a:t> ICC*(3,1</a:t>
            </a:r>
            <a:r>
              <a:rPr lang="en-US" sz="2400" dirty="0" smtClean="0"/>
              <a:t>)   </a:t>
            </a:r>
            <a:r>
              <a:rPr lang="en-US" sz="2400" dirty="0" smtClean="0"/>
              <a:t>=   </a:t>
            </a:r>
            <a:endParaRPr lang="en-US" sz="2400" dirty="0" smtClean="0"/>
          </a:p>
          <a:p>
            <a:pPr lvl="2">
              <a:lnSpc>
                <a:spcPct val="120000"/>
              </a:lnSpc>
            </a:pPr>
            <a:r>
              <a:rPr lang="en-US" sz="2400" dirty="0"/>
              <a:t> </a:t>
            </a:r>
            <a:r>
              <a:rPr lang="en-US" sz="2400" dirty="0" smtClean="0"/>
              <a:t>               </a:t>
            </a:r>
            <a:endParaRPr lang="en-US" sz="2400" dirty="0" smtClean="0"/>
          </a:p>
          <a:p>
            <a:pPr lvl="2">
              <a:lnSpc>
                <a:spcPct val="120000"/>
              </a:lnSpc>
            </a:pPr>
            <a:r>
              <a:rPr lang="en-US" sz="2400" dirty="0"/>
              <a:t>	 </a:t>
            </a:r>
            <a:r>
              <a:rPr lang="en-US" sz="2400" dirty="0" smtClean="0"/>
              <a:t>     </a:t>
            </a:r>
            <a:r>
              <a:rPr lang="en-US" sz="2400" dirty="0" smtClean="0"/>
              <a:t>=					</a:t>
            </a:r>
          </a:p>
          <a:p>
            <a:pPr lvl="2">
              <a:lnSpc>
                <a:spcPct val="120000"/>
              </a:lnSpc>
            </a:pPr>
            <a:endParaRPr lang="en-US" sz="2400" dirty="0"/>
          </a:p>
          <a:p>
            <a:pPr lvl="1">
              <a:lnSpc>
                <a:spcPct val="120000"/>
              </a:lnSpc>
            </a:pPr>
            <a:r>
              <a:rPr lang="en-US" sz="2400" dirty="0" smtClean="0"/>
              <a:t>ICC*(3,1)   =   R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3500" y="6096138"/>
            <a:ext cx="38481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40"/>
              </a:spcAft>
            </a:pPr>
            <a:r>
              <a:rPr lang="en-US" sz="1200" dirty="0" smtClean="0"/>
              <a:t>Strother</a:t>
            </a:r>
            <a:r>
              <a:rPr lang="en-US" sz="1200" dirty="0"/>
              <a:t>, </a:t>
            </a:r>
            <a:r>
              <a:rPr lang="en-US" sz="1200" dirty="0" smtClean="0"/>
              <a:t>SC, et al., </a:t>
            </a:r>
            <a:r>
              <a:rPr lang="en-US" sz="1200" i="1" dirty="0" err="1" smtClean="0"/>
              <a:t>Neuroimage</a:t>
            </a:r>
            <a:r>
              <a:rPr lang="en-US" sz="1200" i="1" dirty="0"/>
              <a:t>, 15</a:t>
            </a:r>
            <a:r>
              <a:rPr lang="en-US" sz="1200" dirty="0"/>
              <a:t>(4), 747-</a:t>
            </a:r>
            <a:r>
              <a:rPr lang="en-US" sz="1200" dirty="0" smtClean="0"/>
              <a:t>771, 2002 </a:t>
            </a:r>
          </a:p>
          <a:p>
            <a:pPr>
              <a:spcAft>
                <a:spcPts val="240"/>
              </a:spcAft>
            </a:pPr>
            <a:r>
              <a:rPr lang="en-US" sz="1200" dirty="0" err="1"/>
              <a:t>Raemaekers</a:t>
            </a:r>
            <a:r>
              <a:rPr lang="en-US" sz="1200" dirty="0"/>
              <a:t>, M.</a:t>
            </a:r>
            <a:r>
              <a:rPr lang="en-US" sz="1200" dirty="0" smtClean="0"/>
              <a:t>, et al. </a:t>
            </a:r>
            <a:r>
              <a:rPr lang="en-US" sz="1200" i="1" dirty="0" err="1"/>
              <a:t>Neuroimage</a:t>
            </a:r>
            <a:r>
              <a:rPr lang="en-US" sz="1200" i="1" dirty="0"/>
              <a:t>, 36</a:t>
            </a:r>
            <a:r>
              <a:rPr lang="en-US" sz="1200" dirty="0"/>
              <a:t>(3), 532-</a:t>
            </a:r>
            <a:r>
              <a:rPr lang="en-US" sz="1200" dirty="0" smtClean="0"/>
              <a:t>542, 2007</a:t>
            </a:r>
          </a:p>
          <a:p>
            <a:pPr>
              <a:spcAft>
                <a:spcPts val="840"/>
              </a:spcAft>
            </a:pPr>
            <a:r>
              <a:rPr lang="en-US" sz="1200" dirty="0" err="1"/>
              <a:t>Raemaekers</a:t>
            </a:r>
            <a:r>
              <a:rPr lang="en-US" sz="1200" dirty="0"/>
              <a:t>, M.</a:t>
            </a:r>
            <a:r>
              <a:rPr lang="en-US" sz="1200" dirty="0" smtClean="0"/>
              <a:t>, et al. </a:t>
            </a:r>
            <a:r>
              <a:rPr lang="en-US" sz="1200" i="1" dirty="0" err="1"/>
              <a:t>Neuroimage</a:t>
            </a:r>
            <a:r>
              <a:rPr lang="en-US" sz="1200" i="1" dirty="0"/>
              <a:t>, 60</a:t>
            </a:r>
            <a:r>
              <a:rPr lang="en-US" sz="1200" dirty="0"/>
              <a:t>(1), 717-</a:t>
            </a:r>
            <a:r>
              <a:rPr lang="en-US" sz="1200" dirty="0" smtClean="0"/>
              <a:t>727, </a:t>
            </a:r>
            <a:r>
              <a:rPr lang="en-US" sz="1200" dirty="0" smtClean="0"/>
              <a:t>2012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890211" y="2454561"/>
            <a:ext cx="3787818" cy="2987992"/>
            <a:chOff x="5183443" y="2603500"/>
            <a:chExt cx="3808157" cy="3004037"/>
          </a:xfrm>
        </p:grpSpPr>
        <p:sp>
          <p:nvSpPr>
            <p:cNvPr id="7" name="Rectangle 6"/>
            <p:cNvSpPr/>
            <p:nvPr/>
          </p:nvSpPr>
          <p:spPr bwMode="auto">
            <a:xfrm>
              <a:off x="8458200" y="2603500"/>
              <a:ext cx="533400" cy="26670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2100" marR="0" indent="-1778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 rot="60000">
              <a:off x="5524502" y="3752573"/>
              <a:ext cx="800100" cy="12700"/>
            </a:xfrm>
            <a:custGeom>
              <a:avLst/>
              <a:gdLst>
                <a:gd name="connsiteX0" fmla="*/ 831850 w 831850"/>
                <a:gd name="connsiteY0" fmla="*/ 0 h 12700"/>
                <a:gd name="connsiteX1" fmla="*/ 0 w 831850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1850" h="12700">
                  <a:moveTo>
                    <a:pt x="831850" y="0"/>
                  </a:moveTo>
                  <a:lnTo>
                    <a:pt x="0" y="127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2100" marR="0" indent="-1778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 rot="16200000">
              <a:off x="5617390" y="4476750"/>
              <a:ext cx="1435100" cy="12700"/>
            </a:xfrm>
            <a:custGeom>
              <a:avLst/>
              <a:gdLst>
                <a:gd name="connsiteX0" fmla="*/ 831850 w 831850"/>
                <a:gd name="connsiteY0" fmla="*/ 0 h 12700"/>
                <a:gd name="connsiteX1" fmla="*/ 0 w 831850"/>
                <a:gd name="connsiteY1" fmla="*/ 12700 h 12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31850" h="12700">
                  <a:moveTo>
                    <a:pt x="831850" y="0"/>
                  </a:moveTo>
                  <a:lnTo>
                    <a:pt x="0" y="12700"/>
                  </a:lnTo>
                </a:path>
              </a:pathLst>
            </a:cu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2100" marR="0" indent="-1778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0" name="Picture 9" descr="ScatterDist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1211" y="2625380"/>
              <a:ext cx="3354189" cy="2632420"/>
            </a:xfrm>
            <a:prstGeom prst="rect">
              <a:avLst/>
            </a:prstGeom>
            <a:ln w="19050" cmpd="sng">
              <a:solidFill>
                <a:schemeClr val="tx1"/>
              </a:solidFill>
            </a:ln>
          </p:spPr>
        </p:pic>
        <p:cxnSp>
          <p:nvCxnSpPr>
            <p:cNvPr id="11" name="Straight Connector 10"/>
            <p:cNvCxnSpPr/>
            <p:nvPr/>
          </p:nvCxnSpPr>
          <p:spPr bwMode="auto">
            <a:xfrm>
              <a:off x="6572250" y="3740150"/>
              <a:ext cx="0" cy="140399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/>
            <p:nvPr/>
          </p:nvCxnSpPr>
          <p:spPr bwMode="auto">
            <a:xfrm rot="16200000">
              <a:off x="6126400" y="3290151"/>
              <a:ext cx="0" cy="899999"/>
            </a:xfrm>
            <a:prstGeom prst="line">
              <a:avLst/>
            </a:prstGeom>
            <a:noFill/>
            <a:ln w="127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5805697" y="3426023"/>
              <a:ext cx="493503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v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SJ2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00244" y="4785211"/>
              <a:ext cx="493503" cy="3077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</a:rPr>
                <a:t>v</a:t>
              </a:r>
              <a:r>
                <a:rPr lang="en-US" sz="1400" baseline="-25000" dirty="0" smtClean="0">
                  <a:solidFill>
                    <a:srgbClr val="000000"/>
                  </a:solidFill>
                </a:rPr>
                <a:t>SJ1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15" name="Rectangle 14"/>
            <p:cNvSpPr>
              <a:spLocks noChangeAspect="1"/>
            </p:cNvSpPr>
            <p:nvPr/>
          </p:nvSpPr>
          <p:spPr bwMode="auto">
            <a:xfrm rot="18903676">
              <a:off x="6975617" y="3685986"/>
              <a:ext cx="107997" cy="107997"/>
            </a:xfrm>
            <a:prstGeom prst="rect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292100" marR="0" indent="-1778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50000"/>
                </a:spcAft>
                <a:buClr>
                  <a:schemeClr val="hlink"/>
                </a:buClr>
                <a:buSzTx/>
                <a:buFont typeface="Wingdings" charset="2"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cxnSp>
          <p:nvCxnSpPr>
            <p:cNvPr id="16" name="Straight Arrow Connector 15"/>
            <p:cNvCxnSpPr>
              <a:cxnSpLocks noChangeAspect="1"/>
            </p:cNvCxnSpPr>
            <p:nvPr/>
          </p:nvCxnSpPr>
          <p:spPr bwMode="auto">
            <a:xfrm flipV="1">
              <a:off x="6070600" y="3078686"/>
              <a:ext cx="1727999" cy="1645714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7" name="Straight Arrow Connector 16"/>
            <p:cNvCxnSpPr>
              <a:cxnSpLocks noChangeAspect="1"/>
            </p:cNvCxnSpPr>
            <p:nvPr/>
          </p:nvCxnSpPr>
          <p:spPr bwMode="auto">
            <a:xfrm rot="16200000" flipV="1">
              <a:off x="6510599" y="3327130"/>
              <a:ext cx="1058403" cy="1007998"/>
            </a:xfrm>
            <a:prstGeom prst="straightConnector1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687484" y="2667000"/>
              <a:ext cx="0" cy="22098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rot="5400000" flipV="1">
              <a:off x="7633200" y="3937500"/>
              <a:ext cx="0" cy="2412000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75284576"/>
                </p:ext>
              </p:extLst>
            </p:nvPr>
          </p:nvGraphicFramePr>
          <p:xfrm>
            <a:off x="7169698" y="4058737"/>
            <a:ext cx="1754031" cy="106135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2" name="Equation" r:id="rId4" imgW="1498600" imgH="914400" progId="Equation.3">
                    <p:embed/>
                  </p:oleObj>
                </mc:Choice>
                <mc:Fallback>
                  <p:oleObj name="Equation" r:id="rId4" imgW="1498600" imgH="9144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7169698" y="4058737"/>
                          <a:ext cx="1754031" cy="106135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2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19821296"/>
                </p:ext>
              </p:extLst>
            </p:nvPr>
          </p:nvGraphicFramePr>
          <p:xfrm>
            <a:off x="7113838" y="2682963"/>
            <a:ext cx="1868944" cy="7277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43" name="Equation" r:id="rId6" imgW="1739900" imgH="673100" progId="Equation.3">
                    <p:embed/>
                  </p:oleObj>
                </mc:Choice>
                <mc:Fallback>
                  <p:oleObj name="Equation" r:id="rId6" imgW="1739900" imgH="6731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7113838" y="2682963"/>
                          <a:ext cx="1868944" cy="72778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22" name="Picture 21" descr="SPM^J1-ReprodAxisLabel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3390" y="5272464"/>
              <a:ext cx="1294203" cy="335073"/>
            </a:xfrm>
            <a:prstGeom prst="rect">
              <a:avLst/>
            </a:prstGeom>
          </p:spPr>
        </p:pic>
        <p:pic>
          <p:nvPicPr>
            <p:cNvPr id="23" name="Picture 22" descr="SPM^J2-ReprodAxisLabel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4706847" y="3778523"/>
              <a:ext cx="1294202" cy="341009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7382629" y="3012930"/>
            <a:ext cx="1304171" cy="2879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7128629" y="3867540"/>
            <a:ext cx="1406585" cy="287999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>
          <a:xfrm>
            <a:off x="7010400" y="6511926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8838175"/>
              </p:ext>
            </p:extLst>
          </p:nvPr>
        </p:nvGraphicFramePr>
        <p:xfrm>
          <a:off x="2457450" y="2625725"/>
          <a:ext cx="185420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" name="Equation" r:id="rId10" imgW="1117600" imgH="419100" progId="Equation.DSMT4">
                  <p:embed/>
                </p:oleObj>
              </mc:Choice>
              <mc:Fallback>
                <p:oleObj name="Equation" r:id="rId10" imgW="1117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457450" y="2625725"/>
                        <a:ext cx="185420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687095"/>
              </p:ext>
            </p:extLst>
          </p:nvPr>
        </p:nvGraphicFramePr>
        <p:xfrm>
          <a:off x="2462213" y="3520930"/>
          <a:ext cx="1581723" cy="779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" name="Equation" r:id="rId12" imgW="850900" imgH="419100" progId="Equation.DSMT4">
                  <p:embed/>
                </p:oleObj>
              </mc:Choice>
              <mc:Fallback>
                <p:oleObj name="Equation" r:id="rId12" imgW="8509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462213" y="3520930"/>
                        <a:ext cx="1581723" cy="7792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57899"/>
              </p:ext>
            </p:extLst>
          </p:nvPr>
        </p:nvGraphicFramePr>
        <p:xfrm>
          <a:off x="5763859" y="5976137"/>
          <a:ext cx="2481262" cy="81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" name="Equation" r:id="rId14" imgW="1993900" imgH="584200" progId="Equation.DSMT4">
                  <p:embed/>
                </p:oleObj>
              </mc:Choice>
              <mc:Fallback>
                <p:oleObj name="Equation" r:id="rId14" imgW="1993900" imgH="584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3859" y="5976137"/>
                        <a:ext cx="2481262" cy="8151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301265" y="5556005"/>
            <a:ext cx="17964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Global Effect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68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Prediction Metric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185" y="1928177"/>
            <a:ext cx="7861515" cy="360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3280" y="6063734"/>
            <a:ext cx="6657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Helps to control bias inherent in optimizing R alone.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593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CA" sz="3400" u="none" dirty="0" smtClean="0">
                <a:solidFill>
                  <a:srgbClr val="0000FF"/>
                </a:solidFill>
                <a:effectLst/>
                <a:latin typeface="Comic Sans MS"/>
                <a:cs typeface="Comic Sans MS"/>
              </a:rPr>
              <a:t>Measuring Pipeline/Model Performance</a:t>
            </a:r>
            <a:endParaRPr lang="en-CA" sz="3400" u="none" dirty="0">
              <a:solidFill>
                <a:srgbClr val="0000FF"/>
              </a:solidFill>
              <a:effectLst/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16" y="1481137"/>
            <a:ext cx="7972484" cy="4830763"/>
          </a:xfrm>
        </p:spPr>
        <p:txBody>
          <a:bodyPr>
            <a:normAutofit/>
          </a:bodyPr>
          <a:lstStyle/>
          <a:p>
            <a:pPr>
              <a:spcAft>
                <a:spcPts val="2400"/>
              </a:spcAft>
              <a:buClrTx/>
            </a:pPr>
            <a:r>
              <a:rPr lang="en-CA" sz="2800" dirty="0" smtClean="0">
                <a:solidFill>
                  <a:srgbClr val="000000"/>
                </a:solidFill>
                <a:effectLst/>
              </a:rPr>
              <a:t>Use pseudo-ROC (</a:t>
            </a:r>
            <a:r>
              <a:rPr lang="en-CA" sz="2800" dirty="0" err="1" smtClean="0">
                <a:solidFill>
                  <a:srgbClr val="000000"/>
                </a:solidFill>
                <a:effectLst/>
              </a:rPr>
              <a:t>p</a:t>
            </a:r>
            <a:r>
              <a:rPr lang="en-CA" sz="2800" dirty="0" smtClean="0">
                <a:solidFill>
                  <a:srgbClr val="000000"/>
                </a:solidFill>
                <a:effectLst/>
              </a:rPr>
              <a:t> </a:t>
            </a:r>
            <a:r>
              <a:rPr lang="en-CA" sz="1800" dirty="0" smtClean="0">
                <a:solidFill>
                  <a:srgbClr val="000000"/>
                </a:solidFill>
                <a:effectLst/>
              </a:rPr>
              <a:t>vs. </a:t>
            </a:r>
            <a:r>
              <a:rPr lang="en-CA" sz="2800" dirty="0" smtClean="0">
                <a:solidFill>
                  <a:srgbClr val="000000"/>
                </a:solidFill>
                <a:effectLst/>
              </a:rPr>
              <a:t>r) measures</a:t>
            </a:r>
          </a:p>
          <a:p>
            <a:pPr>
              <a:buNone/>
            </a:pPr>
            <a:r>
              <a:rPr lang="en-CA" sz="2400" dirty="0" smtClean="0">
                <a:solidFill>
                  <a:srgbClr val="000000"/>
                </a:solidFill>
                <a:effectLst/>
              </a:rPr>
              <a:t>    </a:t>
            </a:r>
            <a:r>
              <a:rPr lang="en-CA" sz="2000" u="sng" dirty="0" smtClean="0">
                <a:solidFill>
                  <a:srgbClr val="000000"/>
                </a:solidFill>
                <a:effectLst/>
              </a:rPr>
              <a:t>Define</a:t>
            </a:r>
            <a:r>
              <a:rPr lang="en-CA" sz="2000" dirty="0" smtClean="0">
                <a:solidFill>
                  <a:srgbClr val="000000"/>
                </a:solidFill>
                <a:effectLst/>
              </a:rPr>
              <a:t>: relative </a:t>
            </a:r>
          </a:p>
          <a:p>
            <a:pPr>
              <a:buNone/>
            </a:pPr>
            <a:r>
              <a:rPr lang="en-CA" sz="2000" dirty="0" smtClean="0">
                <a:solidFill>
                  <a:srgbClr val="000000"/>
                </a:solidFill>
                <a:effectLst/>
              </a:rPr>
              <a:t>     performance by </a:t>
            </a:r>
          </a:p>
          <a:p>
            <a:pPr>
              <a:spcAft>
                <a:spcPts val="1200"/>
              </a:spcAft>
              <a:buNone/>
            </a:pPr>
            <a:r>
              <a:rPr lang="en-CA" sz="2000" dirty="0" smtClean="0">
                <a:solidFill>
                  <a:srgbClr val="000000"/>
                </a:solidFill>
                <a:effectLst/>
              </a:rPr>
              <a:t>     distance </a:t>
            </a:r>
            <a:r>
              <a:rPr lang="en-CA" sz="2000" b="1" i="1" dirty="0" smtClean="0">
                <a:solidFill>
                  <a:srgbClr val="000000"/>
                </a:solidFill>
                <a:effectLst/>
              </a:rPr>
              <a:t>D</a:t>
            </a:r>
            <a:r>
              <a:rPr lang="en-CA" sz="2000" dirty="0" smtClean="0">
                <a:solidFill>
                  <a:srgbClr val="000000"/>
                </a:solidFill>
                <a:effectLst/>
              </a:rPr>
              <a:t> from:</a:t>
            </a:r>
          </a:p>
          <a:p>
            <a:pPr>
              <a:buNone/>
            </a:pPr>
            <a:r>
              <a:rPr lang="en-CA" sz="2000" dirty="0" smtClean="0">
                <a:solidFill>
                  <a:srgbClr val="FF0000"/>
                </a:solidFill>
                <a:effectLst/>
              </a:rPr>
              <a:t>      </a:t>
            </a:r>
            <a:r>
              <a:rPr lang="en-CA" sz="1800" dirty="0" smtClean="0">
                <a:solidFill>
                  <a:srgbClr val="FF0000"/>
                </a:solidFill>
                <a:effectLst/>
              </a:rPr>
              <a:t>reproducibility(r)  = 1</a:t>
            </a:r>
          </a:p>
          <a:p>
            <a:pPr>
              <a:buNone/>
            </a:pPr>
            <a:r>
              <a:rPr lang="en-CA" sz="1800" dirty="0" smtClean="0">
                <a:solidFill>
                  <a:srgbClr val="FF0000"/>
                </a:solidFill>
                <a:effectLst/>
              </a:rPr>
              <a:t>       prediction (p)        = 1</a:t>
            </a:r>
          </a:p>
          <a:p>
            <a:pPr>
              <a:buNone/>
            </a:pPr>
            <a:endParaRPr lang="en-CA" sz="2000" dirty="0">
              <a:solidFill>
                <a:srgbClr val="FF0000"/>
              </a:solidFill>
            </a:endParaRPr>
          </a:p>
          <a:p>
            <a:r>
              <a:rPr lang="en-CA" sz="2800" dirty="0" smtClean="0">
                <a:solidFill>
                  <a:srgbClr val="000000"/>
                </a:solidFill>
              </a:rPr>
              <a:t>ROC Substitutions</a:t>
            </a:r>
          </a:p>
          <a:p>
            <a:pPr>
              <a:buNone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   True positives -&gt; Exp. Prediction</a:t>
            </a:r>
          </a:p>
          <a:p>
            <a:pPr>
              <a:buNone/>
            </a:pPr>
            <a:r>
              <a:rPr lang="en-CA" sz="2000" dirty="0">
                <a:solidFill>
                  <a:srgbClr val="000000"/>
                </a:solidFill>
              </a:rPr>
              <a:t> </a:t>
            </a:r>
            <a:r>
              <a:rPr lang="en-CA" sz="2000" dirty="0" smtClean="0">
                <a:solidFill>
                  <a:srgbClr val="000000"/>
                </a:solidFill>
              </a:rPr>
              <a:t>   False positives -&gt; (1 – </a:t>
            </a:r>
            <a:r>
              <a:rPr lang="en-CA" sz="2000" dirty="0" err="1" smtClean="0">
                <a:solidFill>
                  <a:srgbClr val="000000"/>
                </a:solidFill>
              </a:rPr>
              <a:t>gSNR</a:t>
            </a:r>
            <a:r>
              <a:rPr lang="en-CA" sz="2000" dirty="0" smtClean="0">
                <a:solidFill>
                  <a:srgbClr val="000000"/>
                </a:solidFill>
              </a:rPr>
              <a:t>(r))</a:t>
            </a:r>
            <a:endParaRPr lang="en-CA" sz="2400" dirty="0" smtClean="0">
              <a:solidFill>
                <a:srgbClr val="000000"/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4500772" y="2175344"/>
            <a:ext cx="4198728" cy="3927056"/>
            <a:chOff x="4081672" y="1997544"/>
            <a:chExt cx="4198728" cy="3927056"/>
          </a:xfrm>
        </p:grpSpPr>
        <p:sp>
          <p:nvSpPr>
            <p:cNvPr id="4" name="Rectangle 3"/>
            <p:cNvSpPr/>
            <p:nvPr/>
          </p:nvSpPr>
          <p:spPr>
            <a:xfrm>
              <a:off x="4114136" y="1997545"/>
              <a:ext cx="4028669" cy="392705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5" name="Text Box 56"/>
            <p:cNvSpPr txBox="1">
              <a:spLocks noChangeArrowheads="1"/>
            </p:cNvSpPr>
            <p:nvPr/>
          </p:nvSpPr>
          <p:spPr bwMode="auto">
            <a:xfrm>
              <a:off x="5590430" y="5578096"/>
              <a:ext cx="1691641" cy="28024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Reproducibility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Text Box 57"/>
            <p:cNvSpPr txBox="1">
              <a:spLocks noChangeArrowheads="1"/>
            </p:cNvSpPr>
            <p:nvPr/>
          </p:nvSpPr>
          <p:spPr bwMode="auto">
            <a:xfrm rot="16200000">
              <a:off x="3495877" y="3421539"/>
              <a:ext cx="1476390" cy="304799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Prediction</a:t>
              </a:r>
              <a:endPara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Rectangle 60"/>
            <p:cNvSpPr>
              <a:spLocks noChangeArrowheads="1"/>
            </p:cNvSpPr>
            <p:nvPr/>
          </p:nvSpPr>
          <p:spPr bwMode="auto">
            <a:xfrm>
              <a:off x="4693065" y="2090447"/>
              <a:ext cx="3343755" cy="33189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11" name="AutoShape 61"/>
            <p:cNvCxnSpPr>
              <a:cxnSpLocks noChangeShapeType="1"/>
            </p:cNvCxnSpPr>
            <p:nvPr/>
          </p:nvCxnSpPr>
          <p:spPr bwMode="auto">
            <a:xfrm flipH="1">
              <a:off x="4640950" y="3756031"/>
              <a:ext cx="77332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2" name="AutoShape 62"/>
            <p:cNvCxnSpPr>
              <a:cxnSpLocks noChangeShapeType="1"/>
            </p:cNvCxnSpPr>
            <p:nvPr/>
          </p:nvCxnSpPr>
          <p:spPr bwMode="auto">
            <a:xfrm flipH="1">
              <a:off x="6355696" y="5382116"/>
              <a:ext cx="1121" cy="77327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3" name="AutoShape 63"/>
            <p:cNvCxnSpPr>
              <a:cxnSpLocks noChangeShapeType="1"/>
            </p:cNvCxnSpPr>
            <p:nvPr/>
          </p:nvCxnSpPr>
          <p:spPr bwMode="auto">
            <a:xfrm flipH="1">
              <a:off x="4640950" y="2880960"/>
              <a:ext cx="7565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4" name="AutoShape 64"/>
            <p:cNvCxnSpPr>
              <a:cxnSpLocks noChangeShapeType="1"/>
            </p:cNvCxnSpPr>
            <p:nvPr/>
          </p:nvCxnSpPr>
          <p:spPr bwMode="auto">
            <a:xfrm flipH="1">
              <a:off x="4652718" y="4608293"/>
              <a:ext cx="75651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" name="AutoShape 65"/>
            <p:cNvCxnSpPr>
              <a:cxnSpLocks noChangeShapeType="1"/>
            </p:cNvCxnSpPr>
            <p:nvPr/>
          </p:nvCxnSpPr>
          <p:spPr bwMode="auto">
            <a:xfrm>
              <a:off x="7204664" y="5382116"/>
              <a:ext cx="560" cy="83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" name="AutoShape 66"/>
            <p:cNvCxnSpPr>
              <a:cxnSpLocks noChangeShapeType="1"/>
            </p:cNvCxnSpPr>
            <p:nvPr/>
          </p:nvCxnSpPr>
          <p:spPr bwMode="auto">
            <a:xfrm>
              <a:off x="5515135" y="5367652"/>
              <a:ext cx="560" cy="8344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sp>
          <p:nvSpPr>
            <p:cNvPr id="17" name="Text Box 67"/>
            <p:cNvSpPr txBox="1">
              <a:spLocks noChangeArrowheads="1"/>
            </p:cNvSpPr>
            <p:nvPr/>
          </p:nvSpPr>
          <p:spPr bwMode="auto">
            <a:xfrm>
              <a:off x="5304994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 Box 68"/>
            <p:cNvSpPr txBox="1">
              <a:spLocks noChangeArrowheads="1"/>
            </p:cNvSpPr>
            <p:nvPr/>
          </p:nvSpPr>
          <p:spPr bwMode="auto">
            <a:xfrm>
              <a:off x="6145556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Times New Roman" pitchFamily="18" charset="0"/>
                  <a:cs typeface="Arial" pitchFamily="34" charset="0"/>
                </a:rPr>
                <a:t>0.</a:t>
              </a: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 Box 69"/>
            <p:cNvSpPr txBox="1">
              <a:spLocks noChangeArrowheads="1"/>
            </p:cNvSpPr>
            <p:nvPr/>
          </p:nvSpPr>
          <p:spPr bwMode="auto">
            <a:xfrm>
              <a:off x="6986118" y="54177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 Box 70"/>
            <p:cNvSpPr txBox="1">
              <a:spLocks noChangeArrowheads="1"/>
            </p:cNvSpPr>
            <p:nvPr/>
          </p:nvSpPr>
          <p:spPr bwMode="auto">
            <a:xfrm>
              <a:off x="7834902" y="539232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effectLst/>
                  <a:latin typeface="Calibri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71"/>
            <p:cNvSpPr txBox="1">
              <a:spLocks noChangeArrowheads="1"/>
            </p:cNvSpPr>
            <p:nvPr/>
          </p:nvSpPr>
          <p:spPr bwMode="auto">
            <a:xfrm>
              <a:off x="4283437" y="2747080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0.75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72"/>
            <p:cNvSpPr txBox="1">
              <a:spLocks noChangeArrowheads="1"/>
            </p:cNvSpPr>
            <p:nvPr/>
          </p:nvSpPr>
          <p:spPr bwMode="auto">
            <a:xfrm>
              <a:off x="4300248" y="4466068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0.25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Text Box 73"/>
            <p:cNvSpPr txBox="1">
              <a:spLocks noChangeArrowheads="1"/>
            </p:cNvSpPr>
            <p:nvPr/>
          </p:nvSpPr>
          <p:spPr bwMode="auto">
            <a:xfrm>
              <a:off x="4275031" y="3614919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0.</a:t>
              </a: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50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74"/>
            <p:cNvSpPr txBox="1">
              <a:spLocks noChangeArrowheads="1"/>
            </p:cNvSpPr>
            <p:nvPr/>
          </p:nvSpPr>
          <p:spPr bwMode="auto">
            <a:xfrm>
              <a:off x="4371970" y="1997544"/>
              <a:ext cx="44549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1.0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75"/>
            <p:cNvSpPr txBox="1">
              <a:spLocks noChangeArrowheads="1"/>
            </p:cNvSpPr>
            <p:nvPr/>
          </p:nvSpPr>
          <p:spPr bwMode="auto">
            <a:xfrm>
              <a:off x="4511504" y="5334274"/>
              <a:ext cx="280748" cy="225304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Oval 76"/>
            <p:cNvSpPr>
              <a:spLocks noChangeArrowheads="1"/>
            </p:cNvSpPr>
            <p:nvPr/>
          </p:nvSpPr>
          <p:spPr bwMode="auto">
            <a:xfrm>
              <a:off x="6164609" y="3617510"/>
              <a:ext cx="136731" cy="135739"/>
            </a:xfrm>
            <a:prstGeom prst="ellipse">
              <a:avLst/>
            </a:prstGeom>
            <a:solidFill>
              <a:srgbClr val="FF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28" name="AutoShape 78"/>
            <p:cNvCxnSpPr>
              <a:cxnSpLocks noChangeShapeType="1"/>
              <a:stCxn id="27" idx="6"/>
            </p:cNvCxnSpPr>
            <p:nvPr/>
          </p:nvCxnSpPr>
          <p:spPr bwMode="auto">
            <a:xfrm flipV="1">
              <a:off x="6243621" y="2113256"/>
              <a:ext cx="1773025" cy="877853"/>
            </a:xfrm>
            <a:prstGeom prst="straightConnector1">
              <a:avLst/>
            </a:prstGeom>
            <a:noFill/>
            <a:ln w="9525">
              <a:solidFill>
                <a:srgbClr val="17365D"/>
              </a:solidFill>
              <a:round/>
              <a:headEnd/>
              <a:tailEnd type="triangle" w="med" len="med"/>
            </a:ln>
          </p:spPr>
        </p:cxnSp>
        <p:cxnSp>
          <p:nvCxnSpPr>
            <p:cNvPr id="29" name="AutoShape 79"/>
            <p:cNvCxnSpPr>
              <a:cxnSpLocks noChangeShapeType="1"/>
              <a:stCxn id="26" idx="7"/>
            </p:cNvCxnSpPr>
            <p:nvPr/>
          </p:nvCxnSpPr>
          <p:spPr bwMode="auto">
            <a:xfrm rot="5400000" flipH="1" flipV="1">
              <a:off x="6367993" y="2026429"/>
              <a:ext cx="1524281" cy="1697935"/>
            </a:xfrm>
            <a:prstGeom prst="straightConnector1">
              <a:avLst/>
            </a:prstGeom>
            <a:noFill/>
            <a:ln w="9525">
              <a:solidFill>
                <a:srgbClr val="C00000"/>
              </a:solidFill>
              <a:round/>
              <a:headEnd/>
              <a:tailEnd type="triangle" w="med" len="med"/>
            </a:ln>
          </p:spPr>
        </p:cxnSp>
        <p:sp>
          <p:nvSpPr>
            <p:cNvPr id="30" name="Arc 80"/>
            <p:cNvSpPr>
              <a:spLocks/>
            </p:cNvSpPr>
            <p:nvPr/>
          </p:nvSpPr>
          <p:spPr bwMode="auto">
            <a:xfrm flipH="1" flipV="1">
              <a:off x="5515135" y="2230080"/>
              <a:ext cx="2067782" cy="1844158"/>
            </a:xfrm>
            <a:custGeom>
              <a:avLst/>
              <a:gdLst>
                <a:gd name="G0" fmla="+- 0 0 0"/>
                <a:gd name="G1" fmla="+- 21468 0 0"/>
                <a:gd name="G2" fmla="+- 21600 0 0"/>
                <a:gd name="T0" fmla="*/ 2382 w 20575"/>
                <a:gd name="T1" fmla="*/ 0 h 21468"/>
                <a:gd name="T2" fmla="*/ 20575 w 20575"/>
                <a:gd name="T3" fmla="*/ 14894 h 21468"/>
                <a:gd name="T4" fmla="*/ 0 w 20575"/>
                <a:gd name="T5" fmla="*/ 21468 h 21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575" h="21468" fill="none" extrusionOk="0">
                  <a:moveTo>
                    <a:pt x="2382" y="-1"/>
                  </a:moveTo>
                  <a:cubicBezTo>
                    <a:pt x="10854" y="939"/>
                    <a:pt x="17980" y="6774"/>
                    <a:pt x="20575" y="14893"/>
                  </a:cubicBezTo>
                </a:path>
                <a:path w="20575" h="21468" stroke="0" extrusionOk="0">
                  <a:moveTo>
                    <a:pt x="2382" y="-1"/>
                  </a:moveTo>
                  <a:cubicBezTo>
                    <a:pt x="10854" y="939"/>
                    <a:pt x="17980" y="6774"/>
                    <a:pt x="20575" y="14893"/>
                  </a:cubicBezTo>
                  <a:lnTo>
                    <a:pt x="0" y="21468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cxnSp>
          <p:nvCxnSpPr>
            <p:cNvPr id="31" name="AutoShape 81"/>
            <p:cNvCxnSpPr>
              <a:cxnSpLocks noChangeShapeType="1"/>
              <a:stCxn id="30" idx="0"/>
              <a:endCxn id="30" idx="0"/>
            </p:cNvCxnSpPr>
            <p:nvPr/>
          </p:nvCxnSpPr>
          <p:spPr bwMode="auto">
            <a:xfrm>
              <a:off x="7343076" y="4074794"/>
              <a:ext cx="560" cy="55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32" name="AutoShape 82"/>
            <p:cNvCxnSpPr>
              <a:cxnSpLocks noChangeShapeType="1"/>
            </p:cNvCxnSpPr>
            <p:nvPr/>
          </p:nvCxnSpPr>
          <p:spPr bwMode="auto">
            <a:xfrm flipV="1">
              <a:off x="6981635" y="3559654"/>
              <a:ext cx="200054" cy="458953"/>
            </a:xfrm>
            <a:prstGeom prst="straightConnector1">
              <a:avLst/>
            </a:prstGeom>
            <a:noFill/>
            <a:ln w="34925">
              <a:solidFill>
                <a:srgbClr val="808080"/>
              </a:solidFill>
              <a:round/>
              <a:headEnd/>
              <a:tailEnd type="triangle" w="med" len="med"/>
            </a:ln>
          </p:spPr>
        </p:cxnSp>
        <p:sp>
          <p:nvSpPr>
            <p:cNvPr id="33" name="Text Box 83"/>
            <p:cNvSpPr txBox="1">
              <a:spLocks noChangeArrowheads="1"/>
            </p:cNvSpPr>
            <p:nvPr/>
          </p:nvSpPr>
          <p:spPr bwMode="auto">
            <a:xfrm>
              <a:off x="6591054" y="2192279"/>
              <a:ext cx="516665" cy="491063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CA" sz="2200" b="1" dirty="0" smtClean="0">
                  <a:solidFill>
                    <a:srgbClr val="558ED5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n-CA" sz="2200" b="1" i="0" u="none" strike="noStrike" cap="none" normalizeH="0" baseline="-25000" dirty="0" smtClean="0">
                  <a:ln>
                    <a:noFill/>
                  </a:ln>
                  <a:solidFill>
                    <a:srgbClr val="558ED5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rgbClr val="558ED5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Text Box 84"/>
            <p:cNvSpPr txBox="1">
              <a:spLocks noChangeArrowheads="1"/>
            </p:cNvSpPr>
            <p:nvPr/>
          </p:nvSpPr>
          <p:spPr bwMode="auto">
            <a:xfrm>
              <a:off x="7064964" y="2754516"/>
              <a:ext cx="470715" cy="2581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en-CA" sz="2200" b="1" dirty="0" smtClean="0">
                  <a:solidFill>
                    <a:srgbClr val="C00000"/>
                  </a:solidFill>
                  <a:latin typeface="Calibri" pitchFamily="34" charset="0"/>
                  <a:cs typeface="Arial" pitchFamily="34" charset="0"/>
                </a:rPr>
                <a:t>D</a:t>
              </a:r>
              <a:r>
                <a:rPr kumimoji="0" lang="en-CA" sz="2200" b="1" i="0" u="none" strike="noStrike" cap="none" normalizeH="0" baseline="-2500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Text Box 85"/>
            <p:cNvSpPr txBox="1">
              <a:spLocks noChangeArrowheads="1"/>
            </p:cNvSpPr>
            <p:nvPr/>
          </p:nvSpPr>
          <p:spPr bwMode="auto">
            <a:xfrm>
              <a:off x="7233803" y="3683154"/>
              <a:ext cx="882590" cy="295955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0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CA" sz="2000" b="1" i="0" u="none" strike="noStrike" cap="none" normalizeH="0" baseline="0" dirty="0" smtClean="0">
                  <a:ln>
                    <a:noFill/>
                  </a:ln>
                  <a:solidFill>
                    <a:srgbClr val="595959"/>
                  </a:solidFill>
                  <a:effectLst/>
                  <a:latin typeface="Calibri" pitchFamily="34" charset="0"/>
                  <a:cs typeface="Arial" pitchFamily="34" charset="0"/>
                </a:rPr>
                <a:t>ΔD &gt; 0</a:t>
              </a:r>
              <a:endPara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Oval 77"/>
            <p:cNvSpPr>
              <a:spLocks noChangeArrowheads="1"/>
            </p:cNvSpPr>
            <p:nvPr/>
          </p:nvSpPr>
          <p:spPr bwMode="auto">
            <a:xfrm>
              <a:off x="6106890" y="2923239"/>
              <a:ext cx="136731" cy="135739"/>
            </a:xfrm>
            <a:prstGeom prst="ellipse">
              <a:avLst/>
            </a:prstGeom>
            <a:solidFill>
              <a:srgbClr val="00B0F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9" name="Arc 86"/>
            <p:cNvSpPr>
              <a:spLocks/>
            </p:cNvSpPr>
            <p:nvPr/>
          </p:nvSpPr>
          <p:spPr bwMode="auto">
            <a:xfrm flipH="1" flipV="1">
              <a:off x="5901793" y="2263459"/>
              <a:ext cx="1681684" cy="1352939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79"/>
                <a:gd name="T1" fmla="*/ 0 h 21600"/>
                <a:gd name="T2" fmla="*/ 21579 w 21579"/>
                <a:gd name="T3" fmla="*/ 20644 h 21600"/>
                <a:gd name="T4" fmla="*/ 0 w 21579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79" h="21600" fill="none" extrusionOk="0">
                  <a:moveTo>
                    <a:pt x="-1" y="0"/>
                  </a:moveTo>
                  <a:cubicBezTo>
                    <a:pt x="11557" y="0"/>
                    <a:pt x="21067" y="9097"/>
                    <a:pt x="21578" y="20644"/>
                  </a:cubicBezTo>
                </a:path>
                <a:path w="21579" h="21600" stroke="0" extrusionOk="0">
                  <a:moveTo>
                    <a:pt x="-1" y="0"/>
                  </a:moveTo>
                  <a:cubicBezTo>
                    <a:pt x="11557" y="0"/>
                    <a:pt x="21067" y="9097"/>
                    <a:pt x="21578" y="20644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CA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681871" y="4804244"/>
              <a:ext cx="2286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en-CA" sz="1400" b="1" dirty="0" smtClean="0">
                  <a:solidFill>
                    <a:srgbClr val="0070C0"/>
                  </a:solidFill>
                </a:rPr>
                <a:t>Processing pipeline/model 1</a:t>
              </a:r>
            </a:p>
            <a:p>
              <a:pPr>
                <a:spcAft>
                  <a:spcPts val="0"/>
                </a:spcAft>
              </a:pPr>
              <a:r>
                <a:rPr lang="en-CA" sz="1400" b="1" dirty="0" smtClean="0">
                  <a:solidFill>
                    <a:srgbClr val="C00000"/>
                  </a:solidFill>
                </a:rPr>
                <a:t>Processing pipeline/model 2</a:t>
              </a:r>
              <a:endParaRPr lang="en-CA" sz="14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982720" y="6510437"/>
            <a:ext cx="2133600" cy="365125"/>
          </a:xfrm>
        </p:spPr>
        <p:txBody>
          <a:bodyPr/>
          <a:lstStyle/>
          <a:p>
            <a:fld id="{EB5C63E0-2DA7-654C-9001-22A72C5F2DC6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24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6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21531</TotalTime>
  <Words>6330</Words>
  <Application>Microsoft Macintosh PowerPoint</Application>
  <PresentationFormat>On-screen Show (4:3)</PresentationFormat>
  <Paragraphs>787</Paragraphs>
  <Slides>29</Slides>
  <Notes>15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Office Theme</vt:lpstr>
      <vt:lpstr>1_Office Theme</vt:lpstr>
      <vt:lpstr>Equation</vt:lpstr>
      <vt:lpstr>MathType 6.0 Equation</vt:lpstr>
      <vt:lpstr>Metrics for Evaluating Functional Neuroimaging Processing Pipelines.</vt:lpstr>
      <vt:lpstr>Neuroimaging Pipelines</vt:lpstr>
      <vt:lpstr>Intra-Class Correlation</vt:lpstr>
      <vt:lpstr>Image Intra-Class Correlation (I2C2)</vt:lpstr>
      <vt:lpstr>An Image Reproducibility Metric</vt:lpstr>
      <vt:lpstr>Split-Half Resampling for the  Trail-Making Task</vt:lpstr>
      <vt:lpstr>ICC and Image Reproducibility Metrics</vt:lpstr>
      <vt:lpstr>Prediction Metric</vt:lpstr>
      <vt:lpstr>Measuring Pipeline/Model Performance</vt:lpstr>
      <vt:lpstr>Pseudo-ROC (P, R) Curves:  Preprocessing vs. Models</vt:lpstr>
      <vt:lpstr>Preprocessing Pipeline Choices</vt:lpstr>
      <vt:lpstr>Neuroimaging Pipelines</vt:lpstr>
      <vt:lpstr>Session Training  (P, R)s for   Pipeline Choices </vt:lpstr>
      <vt:lpstr>Session Training (P, R)s  for  Tasks, Pipelines, Models</vt:lpstr>
      <vt:lpstr>More Reliable Between-Subject SPMs</vt:lpstr>
      <vt:lpstr>Test 1: Between-Subject Activation Overlap</vt:lpstr>
      <vt:lpstr>Test 2: Within-Subject Test-Retest Overlap</vt:lpstr>
      <vt:lpstr>Conclusions</vt:lpstr>
      <vt:lpstr>Individually Optimised Pipelines for:  Brain Network Detection in Resting State </vt:lpstr>
      <vt:lpstr>Neuroimaging Workflow</vt:lpstr>
      <vt:lpstr>Finger Tapping Data Set</vt:lpstr>
      <vt:lpstr>Finger Tapping: Model*(P,R) Curves f(λ)</vt:lpstr>
      <vt:lpstr>Finger Tapping: (P,R) Curves f(λ)</vt:lpstr>
      <vt:lpstr>Individual-Subject Pipeline Optimization</vt:lpstr>
      <vt:lpstr>Principles for Studying and Optimizing Processing Pipelines</vt:lpstr>
      <vt:lpstr>Intra-Class Correlation</vt:lpstr>
      <vt:lpstr>Measuring Pipeline/Model Performance</vt:lpstr>
      <vt:lpstr>ROC and Reproducibility</vt:lpstr>
      <vt:lpstr>Outline</vt:lpstr>
    </vt:vector>
  </TitlesOfParts>
  <Company>ROTMAN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Strother</dc:creator>
  <cp:lastModifiedBy>Stephen Strother</cp:lastModifiedBy>
  <cp:revision>510</cp:revision>
  <cp:lastPrinted>2011-05-06T23:57:41Z</cp:lastPrinted>
  <dcterms:created xsi:type="dcterms:W3CDTF">2011-05-15T21:42:49Z</dcterms:created>
  <dcterms:modified xsi:type="dcterms:W3CDTF">2016-02-01T22:17:09Z</dcterms:modified>
</cp:coreProperties>
</file>