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5"/>
  </p:notesMasterIdLst>
  <p:sldIdLst>
    <p:sldId id="257" r:id="rId2"/>
    <p:sldId id="258" r:id="rId3"/>
    <p:sldId id="259" r:id="rId4"/>
  </p:sldIdLst>
  <p:sldSz cx="6858000" cy="7772400"/>
  <p:notesSz cx="6858000" cy="7772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93"/>
    <p:restoredTop sz="90994"/>
  </p:normalViewPr>
  <p:slideViewPr>
    <p:cSldViewPr>
      <p:cViewPr>
        <p:scale>
          <a:sx n="72" d="100"/>
          <a:sy n="72" d="100"/>
        </p:scale>
        <p:origin x="256" y="200"/>
      </p:cViewPr>
      <p:guideLst>
        <p:guide orient="horz" pos="2448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18E97-0C3E-6046-9A41-239132011974}" type="datetimeFigureOut">
              <a:rPr lang="en-US" smtClean="0"/>
              <a:t>7/13/17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582613"/>
            <a:ext cx="257175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3692525"/>
            <a:ext cx="5486400" cy="34972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1875"/>
            <a:ext cx="2971800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7381875"/>
            <a:ext cx="2971800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136F9-361D-8B40-9614-18BAF357A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6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414588"/>
            <a:ext cx="5829300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403725"/>
            <a:ext cx="480060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7913" y="690563"/>
            <a:ext cx="1457325" cy="6210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2763" y="690563"/>
            <a:ext cx="4222750" cy="6210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4994275"/>
            <a:ext cx="5829300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294063"/>
            <a:ext cx="5829300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763" y="2244725"/>
            <a:ext cx="2840037" cy="4656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244725"/>
            <a:ext cx="2840038" cy="4656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11150"/>
            <a:ext cx="61722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739900"/>
            <a:ext cx="3030538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465388"/>
            <a:ext cx="3030538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1739900"/>
            <a:ext cx="3030537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465388"/>
            <a:ext cx="3030537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09563"/>
            <a:ext cx="2255838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09563"/>
            <a:ext cx="3833812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627188"/>
            <a:ext cx="2255838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5440363"/>
            <a:ext cx="4114800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693738"/>
            <a:ext cx="4114800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6083300"/>
            <a:ext cx="4114800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2763" y="690563"/>
            <a:ext cx="5832475" cy="1293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1294" tIns="39656" rIns="81294" bIns="396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2763" y="2244725"/>
            <a:ext cx="5832475" cy="4656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1294" tIns="39656" rIns="81294" bIns="396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55625" y="0"/>
            <a:ext cx="8223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+mj-lt"/>
          <a:ea typeface="+mj-ea"/>
          <a:cs typeface="+mj-cs"/>
        </a:defRPr>
      </a:lvl1pPr>
      <a:lvl2pPr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Helvetica" charset="0"/>
        </a:defRPr>
      </a:lvl2pPr>
      <a:lvl3pPr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Helvetica" charset="0"/>
        </a:defRPr>
      </a:lvl3pPr>
      <a:lvl4pPr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Helvetica" charset="0"/>
        </a:defRPr>
      </a:lvl4pPr>
      <a:lvl5pPr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Helvetica" charset="0"/>
        </a:defRPr>
      </a:lvl5pPr>
      <a:lvl6pPr marL="457200"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Helvetica" charset="0"/>
        </a:defRPr>
      </a:lvl6pPr>
      <a:lvl7pPr marL="914400"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Helvetica" charset="0"/>
        </a:defRPr>
      </a:lvl7pPr>
      <a:lvl8pPr marL="1371600"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Helvetica" charset="0"/>
        </a:defRPr>
      </a:lvl8pPr>
      <a:lvl9pPr marL="1828800" algn="ctr" defTabSz="798513" rtl="0" eaLnBrk="1" fontAlgn="base" hangingPunct="1">
        <a:spcBef>
          <a:spcPct val="0"/>
        </a:spcBef>
        <a:spcAft>
          <a:spcPct val="0"/>
        </a:spcAft>
        <a:defRPr sz="3900" b="1">
          <a:solidFill>
            <a:srgbClr val="063DE8"/>
          </a:solidFill>
          <a:latin typeface="Helvetica" charset="0"/>
        </a:defRPr>
      </a:lvl9pPr>
    </p:titleStyle>
    <p:bodyStyle>
      <a:lvl1pPr algn="l" defTabSz="798513" rtl="0" eaLnBrk="1" fontAlgn="base" hangingPunct="1">
        <a:spcBef>
          <a:spcPct val="20000"/>
        </a:spcBef>
        <a:spcAft>
          <a:spcPct val="0"/>
        </a:spcAft>
        <a:defRPr sz="2700" b="1">
          <a:solidFill>
            <a:schemeClr val="tx1"/>
          </a:solidFill>
          <a:latin typeface="+mn-lt"/>
          <a:ea typeface="+mn-ea"/>
          <a:cs typeface="+mn-cs"/>
        </a:defRPr>
      </a:lvl1pPr>
      <a:lvl2pPr marL="427038" indent="15875" algn="l" defTabSz="798513" rtl="0" eaLnBrk="1" fontAlgn="base" hangingPunct="1">
        <a:spcBef>
          <a:spcPct val="20000"/>
        </a:spcBef>
        <a:spcAft>
          <a:spcPct val="0"/>
        </a:spcAft>
        <a:defRPr sz="2500" b="1">
          <a:solidFill>
            <a:schemeClr val="tx1"/>
          </a:solidFill>
          <a:latin typeface="+mn-lt"/>
          <a:ea typeface="ＭＳ Ｐゴシック" charset="-128"/>
        </a:defRPr>
      </a:lvl2pPr>
      <a:lvl3pPr marL="782638" indent="15875" algn="l" defTabSz="798513" rtl="0" eaLnBrk="1" fontAlgn="base" hangingPunct="1">
        <a:spcBef>
          <a:spcPct val="20000"/>
        </a:spcBef>
        <a:spcAft>
          <a:spcPct val="0"/>
        </a:spcAft>
        <a:defRPr sz="2100" b="1">
          <a:solidFill>
            <a:schemeClr val="tx1"/>
          </a:solidFill>
          <a:latin typeface="+mn-lt"/>
          <a:ea typeface="ＭＳ Ｐゴシック" charset="-128"/>
        </a:defRPr>
      </a:lvl3pPr>
      <a:lvl4pPr marL="1209675" indent="-9525" algn="l" defTabSz="798513" rtl="0" eaLnBrk="1" fontAlgn="base" hangingPunct="1">
        <a:spcBef>
          <a:spcPct val="20000"/>
        </a:spcBef>
        <a:spcAft>
          <a:spcPct val="0"/>
        </a:spcAft>
        <a:defRPr sz="1700" b="1">
          <a:solidFill>
            <a:schemeClr val="tx1"/>
          </a:solidFill>
          <a:latin typeface="+mn-lt"/>
          <a:ea typeface="ＭＳ Ｐゴシック" charset="-128"/>
        </a:defRPr>
      </a:lvl4pPr>
      <a:lvl5pPr marL="1638300" indent="-39688" algn="l" defTabSz="798513" rtl="0" eaLnBrk="1" fontAlgn="base" hangingPunct="1">
        <a:spcBef>
          <a:spcPct val="20000"/>
        </a:spcBef>
        <a:spcAft>
          <a:spcPct val="0"/>
        </a:spcAft>
        <a:defRPr sz="1700" b="1">
          <a:solidFill>
            <a:schemeClr val="tx1"/>
          </a:solidFill>
          <a:latin typeface="+mn-lt"/>
          <a:ea typeface="ＭＳ Ｐゴシック" charset="-128"/>
        </a:defRPr>
      </a:lvl5pPr>
      <a:lvl6pPr marL="2095500" indent="-39688" algn="l" defTabSz="798513" rtl="0" eaLnBrk="1" fontAlgn="base" hangingPunct="1">
        <a:spcBef>
          <a:spcPct val="20000"/>
        </a:spcBef>
        <a:spcAft>
          <a:spcPct val="0"/>
        </a:spcAft>
        <a:defRPr sz="1700" b="1">
          <a:solidFill>
            <a:schemeClr val="tx1"/>
          </a:solidFill>
          <a:latin typeface="+mn-lt"/>
          <a:ea typeface="ＭＳ Ｐゴシック" charset="-128"/>
        </a:defRPr>
      </a:lvl6pPr>
      <a:lvl7pPr marL="2552700" indent="-39688" algn="l" defTabSz="798513" rtl="0" eaLnBrk="1" fontAlgn="base" hangingPunct="1">
        <a:spcBef>
          <a:spcPct val="20000"/>
        </a:spcBef>
        <a:spcAft>
          <a:spcPct val="0"/>
        </a:spcAft>
        <a:defRPr sz="1700" b="1">
          <a:solidFill>
            <a:schemeClr val="tx1"/>
          </a:solidFill>
          <a:latin typeface="+mn-lt"/>
          <a:ea typeface="ＭＳ Ｐゴシック" charset="-128"/>
        </a:defRPr>
      </a:lvl7pPr>
      <a:lvl8pPr marL="3009900" indent="-39688" algn="l" defTabSz="798513" rtl="0" eaLnBrk="1" fontAlgn="base" hangingPunct="1">
        <a:spcBef>
          <a:spcPct val="20000"/>
        </a:spcBef>
        <a:spcAft>
          <a:spcPct val="0"/>
        </a:spcAft>
        <a:defRPr sz="1700" b="1">
          <a:solidFill>
            <a:schemeClr val="tx1"/>
          </a:solidFill>
          <a:latin typeface="+mn-lt"/>
          <a:ea typeface="ＭＳ Ｐゴシック" charset="-128"/>
        </a:defRPr>
      </a:lvl8pPr>
      <a:lvl9pPr marL="3467100" indent="-39688" algn="l" defTabSz="798513" rtl="0" eaLnBrk="1" fontAlgn="base" hangingPunct="1">
        <a:spcBef>
          <a:spcPct val="20000"/>
        </a:spcBef>
        <a:spcAft>
          <a:spcPct val="0"/>
        </a:spcAft>
        <a:defRPr sz="1700" b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 of statisticians</a:t>
            </a:r>
          </a:p>
          <a:p>
            <a:pPr lvl="1"/>
            <a:r>
              <a:rPr lang="en-US" dirty="0" smtClean="0"/>
              <a:t>Blogs</a:t>
            </a:r>
          </a:p>
          <a:p>
            <a:pPr lvl="1"/>
            <a:r>
              <a:rPr lang="en-US" dirty="0" smtClean="0"/>
              <a:t>Articles</a:t>
            </a:r>
          </a:p>
          <a:p>
            <a:pPr lvl="1"/>
            <a:r>
              <a:rPr lang="en-US" dirty="0" smtClean="0"/>
              <a:t>Should junior people do this?</a:t>
            </a:r>
            <a:endParaRPr lang="en-US" dirty="0" smtClean="0"/>
          </a:p>
          <a:p>
            <a:r>
              <a:rPr lang="en-US" dirty="0" smtClean="0"/>
              <a:t>Role of journalists</a:t>
            </a:r>
          </a:p>
          <a:p>
            <a:pPr lvl="1"/>
            <a:r>
              <a:rPr lang="en-US" dirty="0" smtClean="0"/>
              <a:t>Pickup from blogs</a:t>
            </a:r>
          </a:p>
          <a:p>
            <a:pPr lvl="1"/>
            <a:r>
              <a:rPr lang="en-US" dirty="0" smtClean="0"/>
              <a:t>Following a scientist/problem instead of a paper</a:t>
            </a:r>
          </a:p>
          <a:p>
            <a:r>
              <a:rPr lang="en-US" dirty="0" smtClean="0"/>
              <a:t>Joint education?</a:t>
            </a:r>
          </a:p>
          <a:p>
            <a:pPr lvl="1"/>
            <a:r>
              <a:rPr lang="en-US" dirty="0" smtClean="0"/>
              <a:t>Certificate in uncertainty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68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University/research organization public relations office </a:t>
            </a:r>
          </a:p>
          <a:p>
            <a:r>
              <a:rPr lang="en-US" dirty="0" smtClean="0"/>
              <a:t>Personal relations with journalists</a:t>
            </a:r>
          </a:p>
          <a:p>
            <a:r>
              <a:rPr lang="en-US" dirty="0" smtClean="0"/>
              <a:t>Online popular science journals/blogs</a:t>
            </a:r>
          </a:p>
          <a:p>
            <a:r>
              <a:rPr lang="en-US" dirty="0" smtClean="0"/>
              <a:t>Going out to schools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0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science is settled on climate change”</a:t>
            </a:r>
          </a:p>
          <a:p>
            <a:r>
              <a:rPr lang="en-US" dirty="0" smtClean="0"/>
              <a:t>“</a:t>
            </a:r>
            <a:r>
              <a:rPr lang="en-US" dirty="0"/>
              <a:t>Abstain from drinking, smoking and </a:t>
            </a:r>
            <a:r>
              <a:rPr lang="en-US" dirty="0" smtClean="0"/>
              <a:t>drugs </a:t>
            </a:r>
            <a:r>
              <a:rPr lang="en-US" smtClean="0"/>
              <a:t>during pregnancy”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2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">
  <a:themeElements>
    <a:clrScheme name="Office Theme 8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FFFFFF"/>
      </a:accent1>
      <a:accent2>
        <a:srgbClr val="00AE00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 Them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FFFFFF"/>
        </a:accent1>
        <a:accent2>
          <a:srgbClr val="00AE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9D00"/>
        </a:accent6>
        <a:hlink>
          <a:srgbClr val="FC0128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</Template>
  <TotalTime>13</TotalTime>
  <Words>75</Words>
  <Application>Microsoft Macintosh PowerPoint</Application>
  <PresentationFormat>Custom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Helvetica</vt:lpstr>
      <vt:lpstr>ＭＳ Ｐゴシック</vt:lpstr>
      <vt:lpstr>Times</vt:lpstr>
      <vt:lpstr>My</vt:lpstr>
      <vt:lpstr>Popular science</vt:lpstr>
      <vt:lpstr>Where do we start</vt:lpstr>
      <vt:lpstr>Misstatements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Popular science</dc:title>
  <dc:creator>Peter Guttorp</dc:creator>
  <cp:lastModifiedBy>Peter Guttorp</cp:lastModifiedBy>
  <cp:revision>2</cp:revision>
  <dcterms:created xsi:type="dcterms:W3CDTF">2017-07-13T18:55:03Z</dcterms:created>
  <dcterms:modified xsi:type="dcterms:W3CDTF">2017-07-13T19:08:52Z</dcterms:modified>
</cp:coreProperties>
</file>