
<file path=[Content_Types].xml><?xml version="1.0" encoding="utf-8"?>
<Types xmlns="http://schemas.openxmlformats.org/package/2006/content-types">
  <Default Extension="jfif" ContentType="image/jpeg"/>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22"/>
  </p:notesMasterIdLst>
  <p:handoutMasterIdLst>
    <p:handoutMasterId r:id="rId23"/>
  </p:handoutMasterIdLst>
  <p:sldIdLst>
    <p:sldId id="458" r:id="rId2"/>
    <p:sldId id="495" r:id="rId3"/>
    <p:sldId id="496" r:id="rId4"/>
    <p:sldId id="497" r:id="rId5"/>
    <p:sldId id="499" r:id="rId6"/>
    <p:sldId id="498" r:id="rId7"/>
    <p:sldId id="500" r:id="rId8"/>
    <p:sldId id="494" r:id="rId9"/>
    <p:sldId id="483" r:id="rId10"/>
    <p:sldId id="485" r:id="rId11"/>
    <p:sldId id="486" r:id="rId12"/>
    <p:sldId id="487" r:id="rId13"/>
    <p:sldId id="488" r:id="rId14"/>
    <p:sldId id="489" r:id="rId15"/>
    <p:sldId id="491" r:id="rId16"/>
    <p:sldId id="490" r:id="rId17"/>
    <p:sldId id="501" r:id="rId18"/>
    <p:sldId id="492" r:id="rId19"/>
    <p:sldId id="505" r:id="rId20"/>
    <p:sldId id="467" r:id="rId21"/>
  </p:sldIdLst>
  <p:sldSz cx="9144000" cy="6858000" type="screen4x3"/>
  <p:notesSz cx="6888163" cy="9623425"/>
  <p:embeddedFontLst>
    <p:embeddedFont>
      <p:font typeface="CMR5" panose="020B0604020202020204"/>
      <p:regular r:id="rId24"/>
    </p:embeddedFont>
    <p:embeddedFont>
      <p:font typeface="CMSY5" panose="020B0604020202020204"/>
      <p:regular r:id="rId25"/>
    </p:embeddedFont>
    <p:embeddedFont>
      <p:font typeface="SimSun-ExtB" panose="02010609060101010101" pitchFamily="49" charset="-122"/>
      <p:regular r:id="rId26"/>
    </p:embeddedFont>
    <p:embeddedFont>
      <p:font typeface="CMR10" panose="020B0604020202020204"/>
      <p:regular r:id="rId27"/>
    </p:embeddedFont>
    <p:embeddedFont>
      <p:font typeface="CMR7" panose="020B0604020202020204"/>
      <p:regular r:id="rId28"/>
    </p:embeddedFont>
    <p:embeddedFont>
      <p:font typeface="CMMI10" panose="020B0604020202020204"/>
      <p:regular r:id="rId29"/>
    </p:embeddedFont>
    <p:embeddedFont>
      <p:font typeface="CMSY7" panose="020B0604020202020204"/>
      <p:regular r:id="rId30"/>
    </p:embeddedFont>
    <p:embeddedFont>
      <p:font typeface="CMMI5" panose="020B0604020202020204"/>
      <p:regular r:id="rId31"/>
    </p:embeddedFont>
    <p:embeddedFont>
      <p:font typeface="CMSY10ORIG" panose="020B0604020202020204"/>
      <p:regular r:id="rId32"/>
    </p:embeddedFont>
    <p:embeddedFont>
      <p:font typeface="Cambria Math" panose="02040503050406030204" pitchFamily="18" charset="0"/>
      <p:regular r:id="rId33"/>
    </p:embeddedFont>
    <p:embeddedFont>
      <p:font typeface="Calibri" panose="020F0502020204030204" pitchFamily="34" charset="0"/>
      <p:regular r:id="rId34"/>
      <p:bold r:id="rId35"/>
      <p:italic r:id="rId36"/>
      <p:boldItalic r:id="rId37"/>
    </p:embeddedFont>
    <p:embeddedFont>
      <p:font typeface="CMMI7" panose="020B0604020202020204"/>
      <p:regular r:id="rId38"/>
    </p:embeddedFont>
  </p:embeddedFontLst>
  <p:custDataLst>
    <p:tags r:id="rId39"/>
  </p:custDataLst>
  <p:defaultTextStyle>
    <a:defPPr>
      <a:defRPr lang="en-US"/>
    </a:defPPr>
    <a:lvl1pPr algn="l" rtl="0" eaLnBrk="0" fontAlgn="base" hangingPunct="0">
      <a:spcBef>
        <a:spcPct val="0"/>
      </a:spcBef>
      <a:spcAft>
        <a:spcPct val="0"/>
      </a:spcAft>
      <a:defRPr sz="16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6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6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E6E6"/>
    <a:srgbClr val="333399"/>
    <a:srgbClr val="FFCCCC"/>
    <a:srgbClr val="FF9999"/>
    <a:srgbClr val="FF33CC"/>
    <a:srgbClr val="FF9900"/>
    <a:srgbClr val="FFCC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autoAdjust="0"/>
  </p:normalViewPr>
  <p:slideViewPr>
    <p:cSldViewPr>
      <p:cViewPr varScale="1">
        <p:scale>
          <a:sx n="66" d="100"/>
          <a:sy n="66" d="100"/>
        </p:scale>
        <p:origin x="125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b="0"/>
            </a:lvl1pPr>
          </a:lstStyle>
          <a:p>
            <a:pPr>
              <a:defRPr/>
            </a:pPr>
            <a:endParaRPr lang="sv-SE"/>
          </a:p>
        </p:txBody>
      </p:sp>
      <p:sp>
        <p:nvSpPr>
          <p:cNvPr id="57347" name="Rectangle 3"/>
          <p:cNvSpPr>
            <a:spLocks noGrp="1" noChangeArrowheads="1"/>
          </p:cNvSpPr>
          <p:nvPr>
            <p:ph type="dt" sz="quarter" idx="1"/>
          </p:nvPr>
        </p:nvSpPr>
        <p:spPr bwMode="auto">
          <a:xfrm>
            <a:off x="3902075"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b="0"/>
            </a:lvl1pPr>
          </a:lstStyle>
          <a:p>
            <a:pPr>
              <a:defRPr/>
            </a:pPr>
            <a:endParaRPr lang="sv-SE"/>
          </a:p>
        </p:txBody>
      </p:sp>
      <p:sp>
        <p:nvSpPr>
          <p:cNvPr id="57348" name="Rectangle 4"/>
          <p:cNvSpPr>
            <a:spLocks noGrp="1" noChangeArrowheads="1"/>
          </p:cNvSpPr>
          <p:nvPr>
            <p:ph type="ftr" sz="quarter" idx="2"/>
          </p:nvPr>
        </p:nvSpPr>
        <p:spPr bwMode="auto">
          <a:xfrm>
            <a:off x="0" y="9140825"/>
            <a:ext cx="2984500" cy="481013"/>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b="0"/>
            </a:lvl1pPr>
          </a:lstStyle>
          <a:p>
            <a:pPr>
              <a:defRPr/>
            </a:pPr>
            <a:endParaRPr lang="sv-SE"/>
          </a:p>
        </p:txBody>
      </p:sp>
      <p:sp>
        <p:nvSpPr>
          <p:cNvPr id="57349" name="Rectangle 5"/>
          <p:cNvSpPr>
            <a:spLocks noGrp="1" noChangeArrowheads="1"/>
          </p:cNvSpPr>
          <p:nvPr>
            <p:ph type="sldNum" sz="quarter" idx="3"/>
          </p:nvPr>
        </p:nvSpPr>
        <p:spPr bwMode="auto">
          <a:xfrm>
            <a:off x="3902075" y="9140825"/>
            <a:ext cx="2984500" cy="481013"/>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b="0"/>
            </a:lvl1pPr>
          </a:lstStyle>
          <a:p>
            <a:pPr>
              <a:defRPr/>
            </a:pPr>
            <a:fld id="{91A7304A-8D59-49F6-867A-9117CB040D7B}" type="slidenum">
              <a:rPr lang="sv-SE"/>
              <a:pPr>
                <a:defRPr/>
              </a:pPr>
              <a:t>‹#›</a:t>
            </a:fld>
            <a:endParaRPr lang="sv-SE"/>
          </a:p>
        </p:txBody>
      </p:sp>
    </p:spTree>
    <p:extLst>
      <p:ext uri="{BB962C8B-B14F-4D97-AF65-F5344CB8AC3E}">
        <p14:creationId xmlns:p14="http://schemas.microsoft.com/office/powerpoint/2010/main" val="218891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b="0"/>
            </a:lvl1pPr>
          </a:lstStyle>
          <a:p>
            <a:pPr>
              <a:defRPr/>
            </a:pPr>
            <a:endParaRPr lang="sv-SE"/>
          </a:p>
        </p:txBody>
      </p:sp>
      <p:sp>
        <p:nvSpPr>
          <p:cNvPr id="19459" name="Rectangle 3"/>
          <p:cNvSpPr>
            <a:spLocks noGrp="1" noChangeArrowheads="1"/>
          </p:cNvSpPr>
          <p:nvPr>
            <p:ph type="dt"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b="0"/>
            </a:lvl1pPr>
          </a:lstStyle>
          <a:p>
            <a:pPr>
              <a:defRPr/>
            </a:pPr>
            <a:endParaRPr lang="sv-SE"/>
          </a:p>
        </p:txBody>
      </p:sp>
      <p:sp>
        <p:nvSpPr>
          <p:cNvPr id="9220" name="Rectangle 4"/>
          <p:cNvSpPr>
            <a:spLocks noGrp="1" noRot="1" noChangeAspect="1" noChangeArrowheads="1" noTextEdit="1"/>
          </p:cNvSpPr>
          <p:nvPr>
            <p:ph type="sldImg" idx="2"/>
          </p:nvPr>
        </p:nvSpPr>
        <p:spPr bwMode="auto">
          <a:xfrm>
            <a:off x="1038225" y="722313"/>
            <a:ext cx="4811713" cy="3608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19163" y="4570413"/>
            <a:ext cx="5049837" cy="433070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19462" name="Rectangle 6"/>
          <p:cNvSpPr>
            <a:spLocks noGrp="1" noChangeArrowheads="1"/>
          </p:cNvSpPr>
          <p:nvPr>
            <p:ph type="ftr" sz="quarter" idx="4"/>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b="0"/>
            </a:lvl1pPr>
          </a:lstStyle>
          <a:p>
            <a:pPr>
              <a:defRPr/>
            </a:pPr>
            <a:endParaRPr lang="sv-SE"/>
          </a:p>
        </p:txBody>
      </p:sp>
      <p:sp>
        <p:nvSpPr>
          <p:cNvPr id="19463" name="Rectangle 7"/>
          <p:cNvSpPr>
            <a:spLocks noGrp="1" noChangeArrowheads="1"/>
          </p:cNvSpPr>
          <p:nvPr>
            <p:ph type="sldNum" sz="quarter" idx="5"/>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b="0"/>
            </a:lvl1pPr>
          </a:lstStyle>
          <a:p>
            <a:pPr>
              <a:defRPr/>
            </a:pPr>
            <a:fld id="{3ECFA1D6-D116-4766-808F-6C5FDE22F470}" type="slidenum">
              <a:rPr lang="sv-SE"/>
              <a:pPr>
                <a:defRPr/>
              </a:pPr>
              <a:t>‹#›</a:t>
            </a:fld>
            <a:endParaRPr lang="sv-SE"/>
          </a:p>
        </p:txBody>
      </p:sp>
    </p:spTree>
    <p:extLst>
      <p:ext uri="{BB962C8B-B14F-4D97-AF65-F5344CB8AC3E}">
        <p14:creationId xmlns:p14="http://schemas.microsoft.com/office/powerpoint/2010/main" val="1615535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F94094-C8D4-4FF8-8338-4A18DE14475A}" type="slidenum">
              <a:rPr lang="en-US"/>
              <a:pPr>
                <a:defRPr/>
              </a:pPr>
              <a:t>‹#›</a:t>
            </a:fld>
            <a:endParaRPr lang="en-US"/>
          </a:p>
        </p:txBody>
      </p:sp>
    </p:spTree>
    <p:extLst>
      <p:ext uri="{BB962C8B-B14F-4D97-AF65-F5344CB8AC3E}">
        <p14:creationId xmlns:p14="http://schemas.microsoft.com/office/powerpoint/2010/main" val="29164152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7BD307-33A6-409D-9164-DBBFF9C76B6A}" type="slidenum">
              <a:rPr lang="en-US"/>
              <a:pPr>
                <a:defRPr/>
              </a:pPr>
              <a:t>‹#›</a:t>
            </a:fld>
            <a:endParaRPr lang="en-US"/>
          </a:p>
        </p:txBody>
      </p:sp>
    </p:spTree>
    <p:extLst>
      <p:ext uri="{BB962C8B-B14F-4D97-AF65-F5344CB8AC3E}">
        <p14:creationId xmlns:p14="http://schemas.microsoft.com/office/powerpoint/2010/main" val="17086222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0329C7-0EBA-45D2-9864-DF68C23345B3}" type="slidenum">
              <a:rPr lang="en-US"/>
              <a:pPr>
                <a:defRPr/>
              </a:pPr>
              <a:t>‹#›</a:t>
            </a:fld>
            <a:endParaRPr lang="en-US"/>
          </a:p>
        </p:txBody>
      </p:sp>
    </p:spTree>
    <p:extLst>
      <p:ext uri="{BB962C8B-B14F-4D97-AF65-F5344CB8AC3E}">
        <p14:creationId xmlns:p14="http://schemas.microsoft.com/office/powerpoint/2010/main" val="34100377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text 2"/>
          <p:cNvSpPr>
            <a:spLocks noGrp="1"/>
          </p:cNvSpPr>
          <p:nvPr>
            <p:ph type="body"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D3A907-C430-4737-8446-249988FF31E8}" type="slidenum">
              <a:rPr lang="en-US"/>
              <a:pPr>
                <a:defRPr/>
              </a:pPr>
              <a:t>‹#›</a:t>
            </a:fld>
            <a:endParaRPr lang="en-US"/>
          </a:p>
        </p:txBody>
      </p:sp>
    </p:spTree>
    <p:extLst>
      <p:ext uri="{BB962C8B-B14F-4D97-AF65-F5344CB8AC3E}">
        <p14:creationId xmlns:p14="http://schemas.microsoft.com/office/powerpoint/2010/main" val="25420316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4C8266-9DC5-47EA-8D0D-3569DC2D02D9}" type="slidenum">
              <a:rPr lang="en-US"/>
              <a:pPr>
                <a:defRPr/>
              </a:pPr>
              <a:t>‹#›</a:t>
            </a:fld>
            <a:endParaRPr lang="en-US"/>
          </a:p>
        </p:txBody>
      </p:sp>
    </p:spTree>
    <p:extLst>
      <p:ext uri="{BB962C8B-B14F-4D97-AF65-F5344CB8AC3E}">
        <p14:creationId xmlns:p14="http://schemas.microsoft.com/office/powerpoint/2010/main" val="17668300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62D9F8-B5F0-463A-9927-09D781470014}" type="slidenum">
              <a:rPr lang="en-US"/>
              <a:pPr>
                <a:defRPr/>
              </a:pPr>
              <a:t>‹#›</a:t>
            </a:fld>
            <a:endParaRPr lang="en-US"/>
          </a:p>
        </p:txBody>
      </p:sp>
    </p:spTree>
    <p:extLst>
      <p:ext uri="{BB962C8B-B14F-4D97-AF65-F5344CB8AC3E}">
        <p14:creationId xmlns:p14="http://schemas.microsoft.com/office/powerpoint/2010/main" val="23086437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C5B67-8A3F-47F6-9EED-EA71D43ABF55}" type="slidenum">
              <a:rPr lang="en-US"/>
              <a:pPr>
                <a:defRPr/>
              </a:pPr>
              <a:t>‹#›</a:t>
            </a:fld>
            <a:endParaRPr lang="en-US"/>
          </a:p>
        </p:txBody>
      </p:sp>
    </p:spTree>
    <p:extLst>
      <p:ext uri="{BB962C8B-B14F-4D97-AF65-F5344CB8AC3E}">
        <p14:creationId xmlns:p14="http://schemas.microsoft.com/office/powerpoint/2010/main" val="29236783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95DE6A-41CC-422E-8D32-E1FA3BCE1C1E}" type="slidenum">
              <a:rPr lang="en-US"/>
              <a:pPr>
                <a:defRPr/>
              </a:pPr>
              <a:t>‹#›</a:t>
            </a:fld>
            <a:endParaRPr lang="en-US"/>
          </a:p>
        </p:txBody>
      </p:sp>
    </p:spTree>
    <p:extLst>
      <p:ext uri="{BB962C8B-B14F-4D97-AF65-F5344CB8AC3E}">
        <p14:creationId xmlns:p14="http://schemas.microsoft.com/office/powerpoint/2010/main" val="15594870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D4A6FF-06F5-4EE6-BA85-5510BB3295D5}" type="slidenum">
              <a:rPr lang="en-US"/>
              <a:pPr>
                <a:defRPr/>
              </a:pPr>
              <a:t>‹#›</a:t>
            </a:fld>
            <a:endParaRPr lang="en-US"/>
          </a:p>
        </p:txBody>
      </p:sp>
    </p:spTree>
    <p:extLst>
      <p:ext uri="{BB962C8B-B14F-4D97-AF65-F5344CB8AC3E}">
        <p14:creationId xmlns:p14="http://schemas.microsoft.com/office/powerpoint/2010/main" val="14406197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760BD8-0C4A-4EDD-930B-8A6779A307C5}" type="slidenum">
              <a:rPr lang="en-US"/>
              <a:pPr>
                <a:defRPr/>
              </a:pPr>
              <a:t>‹#›</a:t>
            </a:fld>
            <a:endParaRPr lang="en-US"/>
          </a:p>
        </p:txBody>
      </p:sp>
    </p:spTree>
    <p:extLst>
      <p:ext uri="{BB962C8B-B14F-4D97-AF65-F5344CB8AC3E}">
        <p14:creationId xmlns:p14="http://schemas.microsoft.com/office/powerpoint/2010/main" val="1562491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1154F5-E004-4A1D-8453-B8B66E19E81D}" type="slidenum">
              <a:rPr lang="en-US"/>
              <a:pPr>
                <a:defRPr/>
              </a:pPr>
              <a:t>‹#›</a:t>
            </a:fld>
            <a:endParaRPr lang="en-US"/>
          </a:p>
        </p:txBody>
      </p:sp>
    </p:spTree>
    <p:extLst>
      <p:ext uri="{BB962C8B-B14F-4D97-AF65-F5344CB8AC3E}">
        <p14:creationId xmlns:p14="http://schemas.microsoft.com/office/powerpoint/2010/main" val="18594326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11E2A7-7E01-468A-B8AD-D4EC9742B025}" type="slidenum">
              <a:rPr lang="en-US"/>
              <a:pPr>
                <a:defRPr/>
              </a:pPr>
              <a:t>‹#›</a:t>
            </a:fld>
            <a:endParaRPr lang="en-US"/>
          </a:p>
        </p:txBody>
      </p:sp>
    </p:spTree>
    <p:extLst>
      <p:ext uri="{BB962C8B-B14F-4D97-AF65-F5344CB8AC3E}">
        <p14:creationId xmlns:p14="http://schemas.microsoft.com/office/powerpoint/2010/main" val="19606490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Klicka här för att ändra format på bakgrundsrubriken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A9C70686-D9E6-4C61-ACCC-AC17CD0CFA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fif"/><Relationship Id="rId4" Type="http://schemas.openxmlformats.org/officeDocument/2006/relationships/image" Target="../media/image14.jfif"/></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1"/>
          <p:cNvSpPr txBox="1">
            <a:spLocks noChangeArrowheads="1"/>
          </p:cNvSpPr>
          <p:nvPr/>
        </p:nvSpPr>
        <p:spPr bwMode="auto">
          <a:xfrm>
            <a:off x="827584" y="1323925"/>
            <a:ext cx="74888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algn="ctr"/>
            <a:r>
              <a:rPr lang="en-US" sz="6000" b="0" dirty="0">
                <a:latin typeface="Calibri" pitchFamily="34" charset="0"/>
                <a:cs typeface="Calibri" pitchFamily="34" charset="0"/>
              </a:rPr>
              <a:t>Design Life Level</a:t>
            </a:r>
          </a:p>
          <a:p>
            <a:pPr algn="ctr"/>
            <a:r>
              <a:rPr lang="en-US" sz="2400" b="0" dirty="0">
                <a:latin typeface="Calibri" pitchFamily="34" charset="0"/>
                <a:cs typeface="Arial" pitchFamily="34" charset="0"/>
              </a:rPr>
              <a:t>quantifying risk in a </a:t>
            </a:r>
            <a:r>
              <a:rPr lang="en-US" sz="2400" b="0">
                <a:latin typeface="Calibri" pitchFamily="34" charset="0"/>
                <a:cs typeface="Arial" pitchFamily="34" charset="0"/>
              </a:rPr>
              <a:t>changing climate </a:t>
            </a:r>
            <a:endParaRPr lang="en-US" sz="2400" b="0" dirty="0">
              <a:latin typeface="Calibri" pitchFamily="34" charset="0"/>
              <a:cs typeface="Arial" pitchFamily="34" charset="0"/>
            </a:endParaRPr>
          </a:p>
        </p:txBody>
      </p:sp>
      <p:sp>
        <p:nvSpPr>
          <p:cNvPr id="2" name="Rectangle 1"/>
          <p:cNvSpPr/>
          <p:nvPr/>
        </p:nvSpPr>
        <p:spPr>
          <a:xfrm>
            <a:off x="1043608" y="4913873"/>
            <a:ext cx="6912768" cy="1477328"/>
          </a:xfrm>
          <a:prstGeom prst="rect">
            <a:avLst/>
          </a:prstGeom>
        </p:spPr>
        <p:txBody>
          <a:bodyPr wrap="square">
            <a:spAutoFit/>
          </a:bodyPr>
          <a:lstStyle/>
          <a:p>
            <a:pPr>
              <a:spcAft>
                <a:spcPts val="600"/>
              </a:spcAft>
            </a:pPr>
            <a:r>
              <a:rPr lang="en-US" sz="2000" b="0" dirty="0">
                <a:latin typeface="Calibri" pitchFamily="34" charset="0"/>
                <a:cs typeface="Calibri" pitchFamily="34" charset="0"/>
              </a:rPr>
              <a:t>Holger Rootzén</a:t>
            </a:r>
          </a:p>
          <a:p>
            <a:pPr>
              <a:spcAft>
                <a:spcPts val="600"/>
              </a:spcAft>
            </a:pPr>
            <a:r>
              <a:rPr lang="en-US" sz="2000" b="0" dirty="0">
                <a:latin typeface="Calibri" pitchFamily="34" charset="0"/>
                <a:cs typeface="Calibri" pitchFamily="34" charset="0"/>
              </a:rPr>
              <a:t>http://www.math.chalmers.se/~rootzen/</a:t>
            </a:r>
          </a:p>
          <a:p>
            <a:r>
              <a:rPr lang="en-US" sz="2000" b="0" dirty="0">
                <a:latin typeface="Calibri" pitchFamily="34" charset="0"/>
                <a:cs typeface="Calibri" pitchFamily="34" charset="0"/>
              </a:rPr>
              <a:t>Rick Katz               </a:t>
            </a:r>
          </a:p>
          <a:p>
            <a:r>
              <a:rPr lang="en-US" sz="2000" b="0" dirty="0">
                <a:latin typeface="Calibri" pitchFamily="34" charset="0"/>
                <a:cs typeface="Calibri" pitchFamily="34" charset="0"/>
              </a:rPr>
              <a:t>http://www.isse.ucar.edu/staff/katz/</a:t>
            </a:r>
          </a:p>
        </p:txBody>
      </p:sp>
      <p:sp>
        <p:nvSpPr>
          <p:cNvPr id="3" name="TextBox 2"/>
          <p:cNvSpPr txBox="1"/>
          <p:nvPr>
            <p:custDataLst>
              <p:tags r:id="rId1"/>
            </p:custDataLst>
          </p:nvPr>
        </p:nvSpPr>
        <p:spPr>
          <a:xfrm>
            <a:off x="0" y="7112000"/>
            <a:ext cx="9144000" cy="584775"/>
          </a:xfrm>
          <a:prstGeom prst="rect">
            <a:avLst/>
          </a:prstGeom>
          <a:noFill/>
        </p:spPr>
        <p:txBody>
          <a:bodyPr vert="horz" rtlCol="0">
            <a:spAutoFit/>
          </a:bodyPr>
          <a:lstStyle/>
          <a:p>
            <a:r>
              <a:rPr lang="en-US" dirty="0" err="1"/>
              <a:t>TexPoint</a:t>
            </a:r>
            <a:r>
              <a:rPr lang="en-US"/>
              <a:t> fonts used in EMF. </a:t>
            </a:r>
          </a:p>
          <a:p>
            <a:r>
              <a:rPr lang="en-US"/>
              <a:t>Read the TexPoint manual before you delete this box.: </a:t>
            </a:r>
            <a:r>
              <a:rPr lang="en-US">
                <a:latin typeface="CMMI10"/>
              </a:rPr>
              <a:t>A</a:t>
            </a:r>
            <a:r>
              <a:rPr lang="en-US">
                <a:latin typeface="CMR10"/>
              </a:rPr>
              <a:t>A</a:t>
            </a:r>
            <a:r>
              <a:rPr lang="en-US">
                <a:latin typeface="CMSY10ORIG"/>
              </a:rPr>
              <a:t>A</a:t>
            </a:r>
            <a:r>
              <a:rPr lang="en-US">
                <a:latin typeface="CMMI7"/>
              </a:rPr>
              <a:t>A</a:t>
            </a:r>
            <a:r>
              <a:rPr lang="en-US">
                <a:latin typeface="CMSY7"/>
              </a:rPr>
              <a:t>A</a:t>
            </a:r>
            <a:r>
              <a:rPr lang="en-US">
                <a:latin typeface="CMR7"/>
              </a:rPr>
              <a:t>A</a:t>
            </a:r>
            <a:r>
              <a:rPr lang="en-US">
                <a:latin typeface="CMMI5"/>
              </a:rPr>
              <a:t>A</a:t>
            </a:r>
            <a:r>
              <a:rPr lang="en-US">
                <a:latin typeface="CMSY5"/>
              </a:rPr>
              <a:t>A</a:t>
            </a:r>
            <a:r>
              <a:rPr lang="en-US">
                <a:latin typeface="CMR5"/>
              </a:rPr>
              <a:t>A</a:t>
            </a:r>
            <a:endParaRPr lang="sv-SE"/>
          </a:p>
        </p:txBody>
      </p:sp>
    </p:spTree>
    <p:extLst>
      <p:ext uri="{BB962C8B-B14F-4D97-AF65-F5344CB8AC3E}">
        <p14:creationId xmlns:p14="http://schemas.microsoft.com/office/powerpoint/2010/main" val="23103013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764704"/>
            <a:ext cx="8460432" cy="3447098"/>
          </a:xfrm>
          <a:prstGeom prst="rect">
            <a:avLst/>
          </a:prstGeom>
        </p:spPr>
        <p:txBody>
          <a:bodyPr wrap="square">
            <a:spAutoFit/>
          </a:bodyPr>
          <a:lstStyle/>
          <a:p>
            <a:pPr algn="ctr"/>
            <a:r>
              <a:rPr lang="en-US" sz="2400" b="0" dirty="0">
                <a:latin typeface="Calibri" pitchFamily="34" charset="0"/>
                <a:cs typeface="Calibri" pitchFamily="34" charset="0"/>
              </a:rPr>
              <a:t>       Design Life   Prob.  </a:t>
            </a:r>
            <a:r>
              <a:rPr lang="en-US" sz="2400" b="0" dirty="0">
                <a:solidFill>
                  <a:srgbClr val="C00000"/>
                </a:solidFill>
                <a:latin typeface="Calibri" pitchFamily="34" charset="0"/>
                <a:cs typeface="Calibri" pitchFamily="34" charset="0"/>
              </a:rPr>
              <a:t>Design Life Level   </a:t>
            </a:r>
            <a:r>
              <a:rPr lang="en-US" sz="2400" b="0" dirty="0">
                <a:latin typeface="Calibri" pitchFamily="34" charset="0"/>
                <a:cs typeface="Calibri" pitchFamily="34" charset="0"/>
              </a:rPr>
              <a:t>Return Level   </a:t>
            </a:r>
          </a:p>
          <a:p>
            <a:pPr algn="ctr"/>
            <a:r>
              <a:rPr lang="sv-SE" sz="2000" b="0" i="1" dirty="0">
                <a:latin typeface="Calibri" pitchFamily="34" charset="0"/>
                <a:cs typeface="Calibri" pitchFamily="34" charset="0"/>
              </a:rPr>
              <a:t>                                                                                         (2015 climate)  </a:t>
            </a:r>
          </a:p>
          <a:p>
            <a:pPr algn="ctr"/>
            <a:r>
              <a:rPr lang="sv-SE" sz="2400" b="0" dirty="0">
                <a:latin typeface="Calibri" pitchFamily="34" charset="0"/>
                <a:cs typeface="Calibri" pitchFamily="34" charset="0"/>
              </a:rPr>
              <a:t>2015-2064    0.05              </a:t>
            </a:r>
            <a:r>
              <a:rPr lang="sv-SE" sz="2400" b="0" dirty="0">
                <a:solidFill>
                  <a:srgbClr val="C00000"/>
                </a:solidFill>
                <a:latin typeface="Calibri" pitchFamily="34" charset="0"/>
                <a:cs typeface="Calibri" pitchFamily="34" charset="0"/>
              </a:rPr>
              <a:t>11.5</a:t>
            </a:r>
            <a:r>
              <a:rPr lang="sv-SE" sz="2400" b="0" dirty="0">
                <a:latin typeface="Calibri" pitchFamily="34" charset="0"/>
                <a:cs typeface="Calibri" pitchFamily="34" charset="0"/>
              </a:rPr>
              <a:t>                      10.9</a:t>
            </a:r>
          </a:p>
          <a:p>
            <a:pPr algn="ctr"/>
            <a:r>
              <a:rPr lang="sv-SE" sz="2400" b="0" dirty="0">
                <a:latin typeface="Calibri" pitchFamily="34" charset="0"/>
                <a:cs typeface="Calibri" pitchFamily="34" charset="0"/>
              </a:rPr>
              <a:t>2015-2064    0.01             </a:t>
            </a:r>
            <a:r>
              <a:rPr lang="sv-SE" sz="2400" b="0" dirty="0">
                <a:solidFill>
                  <a:srgbClr val="FF0000"/>
                </a:solidFill>
                <a:latin typeface="Calibri" pitchFamily="34" charset="0"/>
                <a:cs typeface="Calibri" pitchFamily="34" charset="0"/>
              </a:rPr>
              <a:t> </a:t>
            </a:r>
            <a:r>
              <a:rPr lang="sv-SE" sz="2400" b="0" dirty="0">
                <a:solidFill>
                  <a:srgbClr val="C00000"/>
                </a:solidFill>
                <a:latin typeface="Calibri" pitchFamily="34" charset="0"/>
                <a:cs typeface="Calibri" pitchFamily="34" charset="0"/>
              </a:rPr>
              <a:t>15.2</a:t>
            </a:r>
            <a:r>
              <a:rPr lang="sv-SE" sz="2400" b="0" dirty="0">
                <a:solidFill>
                  <a:srgbClr val="FF0000"/>
                </a:solidFill>
                <a:latin typeface="Calibri" pitchFamily="34" charset="0"/>
                <a:cs typeface="Calibri" pitchFamily="34" charset="0"/>
              </a:rPr>
              <a:t>                      </a:t>
            </a:r>
            <a:r>
              <a:rPr lang="sv-SE" sz="2400" b="0" dirty="0">
                <a:latin typeface="Calibri" pitchFamily="34" charset="0"/>
                <a:cs typeface="Calibri" pitchFamily="34" charset="0"/>
              </a:rPr>
              <a:t>14.4</a:t>
            </a:r>
          </a:p>
          <a:p>
            <a:pPr algn="ctr"/>
            <a:r>
              <a:rPr lang="sv-SE" sz="2400" b="0" dirty="0">
                <a:latin typeface="Calibri" pitchFamily="34" charset="0"/>
                <a:cs typeface="Calibri" pitchFamily="34" charset="0"/>
              </a:rPr>
              <a:t>2065-2114    0.05              </a:t>
            </a:r>
            <a:r>
              <a:rPr lang="sv-SE" sz="2400" b="0" dirty="0">
                <a:solidFill>
                  <a:srgbClr val="C00000"/>
                </a:solidFill>
                <a:latin typeface="Calibri" pitchFamily="34" charset="0"/>
                <a:cs typeface="Calibri" pitchFamily="34" charset="0"/>
              </a:rPr>
              <a:t>12.6  </a:t>
            </a:r>
            <a:r>
              <a:rPr lang="sv-SE" sz="2400" b="0" dirty="0">
                <a:latin typeface="Calibri" pitchFamily="34" charset="0"/>
                <a:cs typeface="Calibri" pitchFamily="34" charset="0"/>
              </a:rPr>
              <a:t>                    10.9</a:t>
            </a:r>
          </a:p>
          <a:p>
            <a:pPr algn="ctr">
              <a:spcAft>
                <a:spcPts val="600"/>
              </a:spcAft>
            </a:pPr>
            <a:r>
              <a:rPr lang="sv-SE" sz="2400" b="0" dirty="0">
                <a:latin typeface="Calibri" pitchFamily="34" charset="0"/>
                <a:cs typeface="Calibri" pitchFamily="34" charset="0"/>
              </a:rPr>
              <a:t>2065-2114    0.01              </a:t>
            </a:r>
            <a:r>
              <a:rPr lang="sv-SE" sz="2400" b="0" dirty="0">
                <a:solidFill>
                  <a:srgbClr val="C00000"/>
                </a:solidFill>
                <a:latin typeface="Calibri" pitchFamily="34" charset="0"/>
                <a:cs typeface="Calibri" pitchFamily="34" charset="0"/>
              </a:rPr>
              <a:t>16.6</a:t>
            </a:r>
            <a:r>
              <a:rPr lang="sv-SE" sz="2400" b="0" dirty="0">
                <a:latin typeface="Calibri" pitchFamily="34" charset="0"/>
                <a:cs typeface="Calibri" pitchFamily="34" charset="0"/>
              </a:rPr>
              <a:t>                      14.4</a:t>
            </a:r>
          </a:p>
          <a:p>
            <a:pPr>
              <a:spcAft>
                <a:spcPts val="2400"/>
              </a:spcAft>
            </a:pPr>
            <a:r>
              <a:rPr lang="en-US" sz="2400" b="0" dirty="0">
                <a:latin typeface="Calibri" pitchFamily="34" charset="0"/>
                <a:cs typeface="Calibri" pitchFamily="34" charset="0"/>
              </a:rPr>
              <a:t>Return levels are for </a:t>
            </a:r>
            <a:r>
              <a:rPr lang="en-US" sz="2400" b="0" i="1" dirty="0">
                <a:latin typeface="Calibri" pitchFamily="34" charset="0"/>
                <a:cs typeface="Calibri" pitchFamily="34" charset="0"/>
              </a:rPr>
              <a:t>T </a:t>
            </a:r>
            <a:r>
              <a:rPr lang="en-US" sz="2400" b="0" dirty="0">
                <a:latin typeface="Calibri" pitchFamily="34" charset="0"/>
                <a:cs typeface="Calibri" pitchFamily="34" charset="0"/>
              </a:rPr>
              <a:t>= 975 and </a:t>
            </a:r>
            <a:r>
              <a:rPr lang="en-US" sz="2400" b="0" i="1" dirty="0">
                <a:latin typeface="Calibri" pitchFamily="34" charset="0"/>
                <a:cs typeface="Calibri" pitchFamily="34" charset="0"/>
              </a:rPr>
              <a:t>T </a:t>
            </a:r>
            <a:r>
              <a:rPr lang="en-US" sz="2400" b="0" dirty="0">
                <a:latin typeface="Calibri" pitchFamily="34" charset="0"/>
                <a:cs typeface="Calibri" pitchFamily="34" charset="0"/>
              </a:rPr>
              <a:t>= 4975, respectively.</a:t>
            </a:r>
            <a:endParaRPr lang="sv-SE" sz="2400" b="0" dirty="0">
              <a:latin typeface="Calibri" pitchFamily="34" charset="0"/>
              <a:cs typeface="Calibri" pitchFamily="34" charset="0"/>
            </a:endParaRPr>
          </a:p>
          <a:p>
            <a:r>
              <a:rPr lang="sv-SE" sz="2400" b="0" dirty="0" err="1">
                <a:latin typeface="Calibri" pitchFamily="34" charset="0"/>
                <a:cs typeface="Calibri" pitchFamily="34" charset="0"/>
              </a:rPr>
              <a:t>e.g</a:t>
            </a:r>
            <a:r>
              <a:rPr lang="sv-SE" sz="2400" b="0" dirty="0">
                <a:latin typeface="Calibri" pitchFamily="34" charset="0"/>
                <a:cs typeface="Calibri" pitchFamily="34" charset="0"/>
              </a:rPr>
              <a:t>. the 5% design </a:t>
            </a:r>
            <a:r>
              <a:rPr lang="sv-SE" sz="2400" b="0" dirty="0" err="1">
                <a:latin typeface="Calibri" pitchFamily="34" charset="0"/>
                <a:cs typeface="Calibri" pitchFamily="34" charset="0"/>
              </a:rPr>
              <a:t>life</a:t>
            </a:r>
            <a:r>
              <a:rPr lang="sv-SE" sz="2400" b="0" dirty="0">
                <a:latin typeface="Calibri" pitchFamily="34" charset="0"/>
                <a:cs typeface="Calibri" pitchFamily="34" charset="0"/>
              </a:rPr>
              <a:t> </a:t>
            </a:r>
            <a:r>
              <a:rPr lang="sv-SE" sz="2400" b="0" dirty="0" err="1">
                <a:latin typeface="Calibri" pitchFamily="34" charset="0"/>
                <a:cs typeface="Calibri" pitchFamily="34" charset="0"/>
              </a:rPr>
              <a:t>level</a:t>
            </a:r>
            <a:r>
              <a:rPr lang="sv-SE" sz="2400" b="0" dirty="0">
                <a:latin typeface="Calibri" pitchFamily="34" charset="0"/>
                <a:cs typeface="Calibri" pitchFamily="34" charset="0"/>
              </a:rPr>
              <a:t> for 2015-2064 is 11.5</a:t>
            </a:r>
          </a:p>
        </p:txBody>
      </p:sp>
      <p:sp>
        <p:nvSpPr>
          <p:cNvPr id="4" name="TextBox 1"/>
          <p:cNvSpPr txBox="1">
            <a:spLocks noChangeArrowheads="1"/>
          </p:cNvSpPr>
          <p:nvPr/>
        </p:nvSpPr>
        <p:spPr bwMode="auto">
          <a:xfrm>
            <a:off x="432035" y="169476"/>
            <a:ext cx="8352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r>
              <a:rPr lang="en-US" sz="2800" b="0" dirty="0">
                <a:latin typeface="Calibri" pitchFamily="34" charset="0"/>
                <a:cs typeface="Calibri" pitchFamily="34" charset="0"/>
              </a:rPr>
              <a:t>Results for hypothetical example</a:t>
            </a:r>
            <a:endParaRPr lang="en-US" b="0" dirty="0">
              <a:latin typeface="Calibri" pitchFamily="34" charset="0"/>
              <a:cs typeface="Calibri" pitchFamily="34" charset="0"/>
            </a:endParaRPr>
          </a:p>
        </p:txBody>
      </p:sp>
      <p:sp>
        <p:nvSpPr>
          <p:cNvPr id="5" name="TextBox 4"/>
          <p:cNvSpPr txBox="1"/>
          <p:nvPr/>
        </p:nvSpPr>
        <p:spPr>
          <a:xfrm>
            <a:off x="539552" y="4365104"/>
            <a:ext cx="8208912" cy="90794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sv-SE" sz="2400" b="0" dirty="0" err="1">
                <a:latin typeface="Calibri" pitchFamily="34" charset="0"/>
                <a:cs typeface="Calibri" pitchFamily="34" charset="0"/>
              </a:rPr>
              <a:t>Technical</a:t>
            </a:r>
            <a:r>
              <a:rPr lang="sv-SE" sz="2400" b="0" dirty="0">
                <a:latin typeface="Calibri" pitchFamily="34" charset="0"/>
                <a:cs typeface="Calibri" pitchFamily="34" charset="0"/>
              </a:rPr>
              <a:t> </a:t>
            </a:r>
            <a:r>
              <a:rPr lang="sv-SE" sz="2400" b="0" dirty="0" err="1">
                <a:latin typeface="Calibri" pitchFamily="34" charset="0"/>
                <a:cs typeface="Calibri" pitchFamily="34" charset="0"/>
              </a:rPr>
              <a:t>quantification</a:t>
            </a:r>
            <a:r>
              <a:rPr lang="sv-SE" sz="2400" b="0" dirty="0">
                <a:latin typeface="Calibri" pitchFamily="34" charset="0"/>
                <a:cs typeface="Calibri" pitchFamily="34" charset="0"/>
              </a:rPr>
              <a:t>/</a:t>
            </a:r>
            <a:r>
              <a:rPr lang="sv-SE" sz="2400" b="0" dirty="0" err="1">
                <a:latin typeface="Calibri" pitchFamily="34" charset="0"/>
                <a:cs typeface="Calibri" pitchFamily="34" charset="0"/>
              </a:rPr>
              <a:t>communication</a:t>
            </a:r>
            <a:r>
              <a:rPr lang="sv-SE" sz="2400" b="0" dirty="0">
                <a:latin typeface="Calibri" pitchFamily="34" charset="0"/>
                <a:cs typeface="Calibri" pitchFamily="34" charset="0"/>
              </a:rPr>
              <a:t>:</a:t>
            </a:r>
            <a:endParaRPr lang="en-US" sz="2400" b="0" dirty="0">
              <a:latin typeface="Calibri" pitchFamily="34" charset="0"/>
              <a:cs typeface="Calibri" pitchFamily="34" charset="0"/>
            </a:endParaRPr>
          </a:p>
          <a:p>
            <a:r>
              <a:rPr lang="en-US" sz="2400" b="0" dirty="0">
                <a:latin typeface="Calibri" pitchFamily="34" charset="0"/>
                <a:cs typeface="Calibri" pitchFamily="34" charset="0"/>
              </a:rPr>
              <a:t>         </a:t>
            </a:r>
            <a:r>
              <a:rPr lang="en-US" sz="2400" b="0" dirty="0">
                <a:solidFill>
                  <a:srgbClr val="C00000"/>
                </a:solidFill>
                <a:latin typeface="Calibri" pitchFamily="34" charset="0"/>
                <a:cs typeface="Calibri" pitchFamily="34" charset="0"/>
              </a:rPr>
              <a:t>“the 2015-2064 5 % highest water level is 11.5 m”</a:t>
            </a:r>
            <a:endParaRPr lang="sv-SE" sz="2400" b="0" dirty="0">
              <a:solidFill>
                <a:srgbClr val="C00000"/>
              </a:solidFill>
              <a:latin typeface="Calibri" pitchFamily="34" charset="0"/>
              <a:cs typeface="Calibri" pitchFamily="34" charset="0"/>
            </a:endParaRPr>
          </a:p>
        </p:txBody>
      </p:sp>
      <p:sp>
        <p:nvSpPr>
          <p:cNvPr id="2" name="TextBox 1"/>
          <p:cNvSpPr txBox="1"/>
          <p:nvPr/>
        </p:nvSpPr>
        <p:spPr>
          <a:xfrm>
            <a:off x="539552" y="5301208"/>
            <a:ext cx="8208912" cy="127727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sv-SE" sz="2400" b="0" dirty="0">
                <a:latin typeface="Calibri" pitchFamily="34" charset="0"/>
                <a:cs typeface="Calibri" pitchFamily="34" charset="0"/>
              </a:rPr>
              <a:t>Communication </a:t>
            </a:r>
            <a:r>
              <a:rPr lang="sv-SE" sz="2400" b="0" dirty="0" err="1">
                <a:latin typeface="Calibri" pitchFamily="34" charset="0"/>
                <a:cs typeface="Calibri" pitchFamily="34" charset="0"/>
              </a:rPr>
              <a:t>with</a:t>
            </a:r>
            <a:r>
              <a:rPr lang="sv-SE" sz="2400" b="0" dirty="0">
                <a:latin typeface="Calibri" pitchFamily="34" charset="0"/>
                <a:cs typeface="Calibri" pitchFamily="34" charset="0"/>
              </a:rPr>
              <a:t> the public:</a:t>
            </a:r>
            <a:endParaRPr lang="en-US" sz="2400" b="0" dirty="0">
              <a:latin typeface="Calibri" pitchFamily="34" charset="0"/>
              <a:cs typeface="Calibri" pitchFamily="34" charset="0"/>
            </a:endParaRPr>
          </a:p>
          <a:p>
            <a:pPr>
              <a:spcAft>
                <a:spcPts val="0"/>
              </a:spcAft>
            </a:pPr>
            <a:r>
              <a:rPr lang="en-US" sz="2400" b="0" dirty="0">
                <a:latin typeface="Calibri" pitchFamily="34" charset="0"/>
                <a:cs typeface="Calibri" pitchFamily="34" charset="0"/>
              </a:rPr>
              <a:t>        </a:t>
            </a:r>
            <a:r>
              <a:rPr lang="en-US" sz="2400" b="0" dirty="0">
                <a:solidFill>
                  <a:srgbClr val="C00000"/>
                </a:solidFill>
                <a:latin typeface="Calibri" pitchFamily="34" charset="0"/>
                <a:cs typeface="Calibri" pitchFamily="34" charset="0"/>
              </a:rPr>
              <a:t>”there is a 1 in 20 risk that the biggest flood during 2015-</a:t>
            </a:r>
          </a:p>
          <a:p>
            <a:pPr>
              <a:spcAft>
                <a:spcPts val="1200"/>
              </a:spcAft>
            </a:pPr>
            <a:r>
              <a:rPr lang="en-US" sz="2400" b="0" dirty="0">
                <a:solidFill>
                  <a:srgbClr val="C00000"/>
                </a:solidFill>
                <a:latin typeface="Calibri" pitchFamily="34" charset="0"/>
                <a:cs typeface="Calibri" pitchFamily="34" charset="0"/>
              </a:rPr>
              <a:t>         2064 will be higher than 11.5 m”</a:t>
            </a:r>
            <a:endParaRPr lang="en-US" sz="2400" b="0" dirty="0">
              <a:solidFill>
                <a:srgbClr val="C00000"/>
              </a:solidFill>
            </a:endParaRPr>
          </a:p>
        </p:txBody>
      </p:sp>
      <p:sp>
        <p:nvSpPr>
          <p:cNvPr id="6" name="Oval 5"/>
          <p:cNvSpPr/>
          <p:nvPr/>
        </p:nvSpPr>
        <p:spPr bwMode="auto">
          <a:xfrm>
            <a:off x="4809728" y="1412776"/>
            <a:ext cx="914400" cy="504056"/>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pitchFamily="18" charset="0"/>
            </a:endParaRPr>
          </a:p>
        </p:txBody>
      </p:sp>
      <p:sp>
        <p:nvSpPr>
          <p:cNvPr id="7" name="Rounded Rectangle 6"/>
          <p:cNvSpPr/>
          <p:nvPr/>
        </p:nvSpPr>
        <p:spPr bwMode="auto">
          <a:xfrm>
            <a:off x="4932040" y="1484784"/>
            <a:ext cx="2808312" cy="144016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0692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106160"/>
            <a:ext cx="8748464" cy="3139321"/>
          </a:xfrm>
          <a:prstGeom prst="rect">
            <a:avLst/>
          </a:prstGeom>
        </p:spPr>
        <p:txBody>
          <a:bodyPr wrap="square">
            <a:spAutoFit/>
          </a:bodyPr>
          <a:lstStyle/>
          <a:p>
            <a:r>
              <a:rPr lang="en-US" sz="2400" b="0" dirty="0">
                <a:latin typeface="Calibri" pitchFamily="34" charset="0"/>
                <a:cs typeface="Calibri" pitchFamily="34" charset="0"/>
              </a:rPr>
              <a:t>Design Life   Prob.  Design Life Level   Return Level    EWT       </a:t>
            </a:r>
            <a:r>
              <a:rPr lang="en-US" sz="2400" b="0" dirty="0" err="1">
                <a:latin typeface="Calibri" pitchFamily="34" charset="0"/>
                <a:cs typeface="Calibri" pitchFamily="34" charset="0"/>
              </a:rPr>
              <a:t>EWT</a:t>
            </a:r>
            <a:endParaRPr lang="en-US" sz="2400" b="0" dirty="0">
              <a:latin typeface="Calibri" pitchFamily="34" charset="0"/>
              <a:cs typeface="Calibri" pitchFamily="34" charset="0"/>
            </a:endParaRPr>
          </a:p>
          <a:p>
            <a:r>
              <a:rPr lang="sv-SE" sz="2000" b="0" i="1" dirty="0">
                <a:latin typeface="Calibri" pitchFamily="34" charset="0"/>
                <a:cs typeface="Calibri" pitchFamily="34" charset="0"/>
              </a:rPr>
              <a:t>                                                                                  2015 climate                  trend stopped</a:t>
            </a:r>
          </a:p>
          <a:p>
            <a:r>
              <a:rPr lang="sv-SE" sz="2400" b="0" dirty="0">
                <a:latin typeface="Calibri" pitchFamily="34" charset="0"/>
                <a:cs typeface="Calibri" pitchFamily="34" charset="0"/>
              </a:rPr>
              <a:t>2015-2064    0.05              11.5                      10.9             251         788</a:t>
            </a:r>
          </a:p>
          <a:p>
            <a:r>
              <a:rPr lang="sv-SE" sz="2400" b="0" dirty="0">
                <a:latin typeface="Calibri" pitchFamily="34" charset="0"/>
                <a:cs typeface="Calibri" pitchFamily="34" charset="0"/>
              </a:rPr>
              <a:t>2015-2064    0.01              15.2                      14.4             431       3839</a:t>
            </a:r>
          </a:p>
          <a:p>
            <a:r>
              <a:rPr lang="sv-SE" sz="2400" b="0" dirty="0">
                <a:latin typeface="Calibri" pitchFamily="34" charset="0"/>
                <a:cs typeface="Calibri" pitchFamily="34" charset="0"/>
              </a:rPr>
              <a:t>2065-2114    0.05              12.6                      10.9             262       1008</a:t>
            </a:r>
          </a:p>
          <a:p>
            <a:pPr>
              <a:spcAft>
                <a:spcPts val="1200"/>
              </a:spcAft>
            </a:pPr>
            <a:r>
              <a:rPr lang="sv-SE" sz="2400" b="0" dirty="0">
                <a:latin typeface="Calibri" pitchFamily="34" charset="0"/>
                <a:cs typeface="Calibri" pitchFamily="34" charset="0"/>
              </a:rPr>
              <a:t>2065-2114    0.01              16.6                      14.4             453       5002</a:t>
            </a:r>
          </a:p>
          <a:p>
            <a:r>
              <a:rPr lang="en-US" sz="2400" b="0" dirty="0">
                <a:latin typeface="Calibri" pitchFamily="34" charset="0"/>
                <a:cs typeface="Calibri" pitchFamily="34" charset="0"/>
              </a:rPr>
              <a:t>EWT is expected waiting time until first exceedance of the design life level</a:t>
            </a:r>
            <a:endParaRPr lang="sv-SE" sz="2400" dirty="0">
              <a:latin typeface="Calibri" pitchFamily="34" charset="0"/>
              <a:cs typeface="Calibri" pitchFamily="34" charset="0"/>
            </a:endParaRPr>
          </a:p>
        </p:txBody>
      </p:sp>
      <p:sp>
        <p:nvSpPr>
          <p:cNvPr id="5" name="TextBox 1"/>
          <p:cNvSpPr txBox="1">
            <a:spLocks noChangeArrowheads="1"/>
          </p:cNvSpPr>
          <p:nvPr/>
        </p:nvSpPr>
        <p:spPr bwMode="auto">
          <a:xfrm>
            <a:off x="432035" y="366916"/>
            <a:ext cx="8352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r>
              <a:rPr lang="en-US" sz="2800" b="0" dirty="0">
                <a:latin typeface="Calibri" pitchFamily="34" charset="0"/>
                <a:cs typeface="Calibri" pitchFamily="34" charset="0"/>
              </a:rPr>
              <a:t>Results for hypothetical example, </a:t>
            </a:r>
            <a:r>
              <a:rPr lang="en-US" sz="2800" b="0" dirty="0" err="1">
                <a:latin typeface="Calibri" pitchFamily="34" charset="0"/>
                <a:cs typeface="Calibri" pitchFamily="34" charset="0"/>
              </a:rPr>
              <a:t>cnt</a:t>
            </a:r>
            <a:r>
              <a:rPr lang="en-US" sz="2800" b="0" dirty="0">
                <a:latin typeface="Calibri" pitchFamily="34" charset="0"/>
                <a:cs typeface="Calibri" pitchFamily="34" charset="0"/>
              </a:rPr>
              <a:t>.</a:t>
            </a:r>
            <a:endParaRPr lang="en-US" b="0" dirty="0">
              <a:latin typeface="Calibri" pitchFamily="34" charset="0"/>
              <a:cs typeface="Calibri" pitchFamily="34" charset="0"/>
            </a:endParaRPr>
          </a:p>
        </p:txBody>
      </p:sp>
      <p:sp>
        <p:nvSpPr>
          <p:cNvPr id="6" name="TextBox 5"/>
          <p:cNvSpPr txBox="1"/>
          <p:nvPr/>
        </p:nvSpPr>
        <p:spPr>
          <a:xfrm>
            <a:off x="467544" y="4604935"/>
            <a:ext cx="8208912" cy="1200329"/>
          </a:xfrm>
          <a:prstGeom prst="rect">
            <a:avLst/>
          </a:prstGeom>
          <a:noFill/>
        </p:spPr>
        <p:txBody>
          <a:bodyPr wrap="square" rtlCol="0">
            <a:spAutoFit/>
          </a:bodyPr>
          <a:lstStyle/>
          <a:p>
            <a:r>
              <a:rPr lang="en-US" sz="2400" b="0" dirty="0">
                <a:latin typeface="Calibri" panose="020F0502020204030204" pitchFamily="34" charset="0"/>
              </a:rPr>
              <a:t>Expected waiting times make sense also in a non-stationary climate – but they are dramatically changed if one changes assumptions about what happens after the design life period </a:t>
            </a:r>
          </a:p>
        </p:txBody>
      </p:sp>
      <p:sp>
        <p:nvSpPr>
          <p:cNvPr id="7" name="Rounded Rectangle 6"/>
          <p:cNvSpPr/>
          <p:nvPr/>
        </p:nvSpPr>
        <p:spPr bwMode="auto">
          <a:xfrm>
            <a:off x="6804248" y="1826240"/>
            <a:ext cx="1800200" cy="144016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46531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1268760"/>
            <a:ext cx="8208912" cy="1200329"/>
          </a:xfrm>
          <a:prstGeom prst="rect">
            <a:avLst/>
          </a:prstGeom>
          <a:noFill/>
        </p:spPr>
        <p:txBody>
          <a:bodyPr wrap="square" rtlCol="0">
            <a:spAutoFit/>
          </a:bodyPr>
          <a:lstStyle/>
          <a:p>
            <a:r>
              <a:rPr lang="en-US" sz="2400" b="0" dirty="0">
                <a:latin typeface="Calibri" panose="020F0502020204030204" pitchFamily="34" charset="0"/>
              </a:rPr>
              <a:t>The </a:t>
            </a:r>
            <a:r>
              <a:rPr lang="en-US" sz="2400" b="0" i="1" dirty="0">
                <a:latin typeface="Calibri" panose="020F0502020204030204" pitchFamily="34" charset="0"/>
              </a:rPr>
              <a:t>p%</a:t>
            </a:r>
            <a:r>
              <a:rPr lang="en-US" sz="2400" b="0" dirty="0">
                <a:latin typeface="Calibri" panose="020F0502020204030204" pitchFamily="34" charset="0"/>
              </a:rPr>
              <a:t> </a:t>
            </a:r>
            <a:r>
              <a:rPr lang="en-US" sz="2400" b="0" i="1" dirty="0">
                <a:latin typeface="Calibri" panose="020F0502020204030204" pitchFamily="34" charset="0"/>
              </a:rPr>
              <a:t>Minimax</a:t>
            </a:r>
            <a:r>
              <a:rPr lang="en-US" sz="2400" b="0" dirty="0">
                <a:latin typeface="Calibri" panose="020F0502020204030204" pitchFamily="34" charset="0"/>
              </a:rPr>
              <a:t> </a:t>
            </a:r>
            <a:r>
              <a:rPr lang="en-US" sz="2400" b="0" i="1" dirty="0">
                <a:latin typeface="Calibri" panose="020F0502020204030204" pitchFamily="34" charset="0"/>
              </a:rPr>
              <a:t>Design Life Level </a:t>
            </a:r>
            <a:r>
              <a:rPr lang="en-US" sz="2400" b="0" dirty="0">
                <a:latin typeface="Calibri" panose="020F0502020204030204" pitchFamily="34" charset="0"/>
              </a:rPr>
              <a:t>is the level for which the maximal probability of exceedance in any one of the years in the design life period is at most p%</a:t>
            </a:r>
          </a:p>
        </p:txBody>
      </p:sp>
      <p:sp>
        <p:nvSpPr>
          <p:cNvPr id="5" name="TextBox 1"/>
          <p:cNvSpPr txBox="1">
            <a:spLocks noChangeArrowheads="1"/>
          </p:cNvSpPr>
          <p:nvPr/>
        </p:nvSpPr>
        <p:spPr bwMode="auto">
          <a:xfrm>
            <a:off x="432035" y="385500"/>
            <a:ext cx="8352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r>
              <a:rPr lang="en-US" sz="2800" b="0" dirty="0">
                <a:latin typeface="Calibri" pitchFamily="34" charset="0"/>
                <a:cs typeface="Calibri" pitchFamily="34" charset="0"/>
              </a:rPr>
              <a:t>Complementary concepts</a:t>
            </a:r>
            <a:endParaRPr lang="en-US" b="0" dirty="0">
              <a:latin typeface="Calibri" pitchFamily="34" charset="0"/>
              <a:cs typeface="Calibri" pitchFamily="34" charset="0"/>
            </a:endParaRPr>
          </a:p>
        </p:txBody>
      </p:sp>
      <p:sp>
        <p:nvSpPr>
          <p:cNvPr id="7" name="TextBox 6"/>
          <p:cNvSpPr txBox="1"/>
          <p:nvPr/>
        </p:nvSpPr>
        <p:spPr>
          <a:xfrm>
            <a:off x="539553" y="2708920"/>
            <a:ext cx="8064896" cy="127727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sv-SE" sz="2400" b="0" dirty="0">
                <a:latin typeface="Calibri" pitchFamily="34" charset="0"/>
                <a:cs typeface="Calibri" pitchFamily="34" charset="0"/>
              </a:rPr>
              <a:t>Technical quantification/communication:</a:t>
            </a:r>
            <a:endParaRPr lang="en-US" sz="2400" b="0" dirty="0">
              <a:latin typeface="Calibri" pitchFamily="34" charset="0"/>
              <a:cs typeface="Calibri" pitchFamily="34" charset="0"/>
            </a:endParaRPr>
          </a:p>
          <a:p>
            <a:r>
              <a:rPr lang="en-US" sz="2400" b="0" dirty="0">
                <a:solidFill>
                  <a:srgbClr val="C00000"/>
                </a:solidFill>
                <a:latin typeface="Calibri" pitchFamily="34" charset="0"/>
                <a:cs typeface="Calibri" pitchFamily="34" charset="0"/>
              </a:rPr>
              <a:t>        “the 2015-2064 0.1% bounded yearly risk highest water</a:t>
            </a:r>
          </a:p>
          <a:p>
            <a:r>
              <a:rPr lang="en-US" sz="2400" b="0" dirty="0">
                <a:solidFill>
                  <a:srgbClr val="C00000"/>
                </a:solidFill>
                <a:latin typeface="Calibri" pitchFamily="34" charset="0"/>
                <a:cs typeface="Calibri" pitchFamily="34" charset="0"/>
              </a:rPr>
              <a:t>         level is 12.0 m”</a:t>
            </a:r>
            <a:endParaRPr lang="sv-SE" sz="2400" b="0" dirty="0">
              <a:solidFill>
                <a:srgbClr val="C00000"/>
              </a:solidFill>
              <a:latin typeface="Calibri" pitchFamily="34" charset="0"/>
              <a:cs typeface="Calibri" pitchFamily="34" charset="0"/>
            </a:endParaRPr>
          </a:p>
        </p:txBody>
      </p:sp>
      <p:sp>
        <p:nvSpPr>
          <p:cNvPr id="8" name="TextBox 7"/>
          <p:cNvSpPr txBox="1"/>
          <p:nvPr/>
        </p:nvSpPr>
        <p:spPr>
          <a:xfrm>
            <a:off x="539552" y="4311967"/>
            <a:ext cx="8352928" cy="127727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sv-SE" sz="2400" b="0" dirty="0">
                <a:latin typeface="Calibri" pitchFamily="34" charset="0"/>
                <a:cs typeface="Calibri" pitchFamily="34" charset="0"/>
              </a:rPr>
              <a:t>Communication with the public:</a:t>
            </a:r>
          </a:p>
          <a:p>
            <a:r>
              <a:rPr lang="sv-SE" sz="2400" b="0" dirty="0">
                <a:solidFill>
                  <a:srgbClr val="FF0000"/>
                </a:solidFill>
                <a:latin typeface="Calibri" pitchFamily="34" charset="0"/>
                <a:cs typeface="Calibri" pitchFamily="34" charset="0"/>
              </a:rPr>
              <a:t>       </a:t>
            </a:r>
            <a:r>
              <a:rPr lang="sv-SE" sz="2400" b="0" dirty="0">
                <a:solidFill>
                  <a:srgbClr val="C00000"/>
                </a:solidFill>
                <a:latin typeface="Calibri" pitchFamily="34" charset="0"/>
                <a:cs typeface="Calibri" pitchFamily="34" charset="0"/>
              </a:rPr>
              <a:t>”</a:t>
            </a:r>
            <a:r>
              <a:rPr lang="en-US" sz="2400" b="0" dirty="0">
                <a:solidFill>
                  <a:srgbClr val="C00000"/>
                </a:solidFill>
                <a:latin typeface="Calibri" pitchFamily="34" charset="0"/>
              </a:rPr>
              <a:t>the risk that there will be a bigger flood than 12.0 m is less</a:t>
            </a:r>
          </a:p>
          <a:p>
            <a:r>
              <a:rPr lang="en-US" sz="2400" b="0" dirty="0">
                <a:solidFill>
                  <a:srgbClr val="C00000"/>
                </a:solidFill>
                <a:latin typeface="Calibri" pitchFamily="34" charset="0"/>
              </a:rPr>
              <a:t>        than 1 in 1000 for each year in the time period 2015-2064”</a:t>
            </a:r>
            <a:endParaRPr lang="en-US" sz="2400" b="0"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2768020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7544" y="1229851"/>
            <a:ext cx="83529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r>
              <a:rPr lang="en-US" sz="2400" b="0" dirty="0">
                <a:latin typeface="Calibri" pitchFamily="34" charset="0"/>
                <a:cs typeface="Calibri" pitchFamily="34" charset="0"/>
              </a:rPr>
              <a:t>The </a:t>
            </a:r>
            <a:r>
              <a:rPr lang="en-US" sz="2400" b="0" i="1" dirty="0">
                <a:latin typeface="Calibri" pitchFamily="34" charset="0"/>
                <a:cs typeface="Calibri" pitchFamily="34" charset="0"/>
              </a:rPr>
              <a:t>Risk Plot </a:t>
            </a:r>
            <a:r>
              <a:rPr lang="en-US" sz="2400" b="0" dirty="0">
                <a:latin typeface="Calibri" pitchFamily="34" charset="0"/>
              </a:rPr>
              <a:t>fixes a level and shows how the risk of exceeding this level varies for the different years in the design life period</a:t>
            </a:r>
            <a:endParaRPr lang="en-US" sz="2400" b="0" dirty="0">
              <a:latin typeface="Calibri" pitchFamily="34" charset="0"/>
              <a:cs typeface="Calibri" pitchFamily="34" charset="0"/>
            </a:endParaRPr>
          </a:p>
        </p:txBody>
      </p:sp>
      <p:sp>
        <p:nvSpPr>
          <p:cNvPr id="4" name="TextBox 3"/>
          <p:cNvSpPr txBox="1">
            <a:spLocks noChangeArrowheads="1"/>
          </p:cNvSpPr>
          <p:nvPr/>
        </p:nvSpPr>
        <p:spPr bwMode="auto">
          <a:xfrm>
            <a:off x="467544" y="3356992"/>
            <a:ext cx="83529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r>
              <a:rPr lang="en-US" sz="2400" b="0" dirty="0">
                <a:latin typeface="Calibri" pitchFamily="34" charset="0"/>
                <a:cs typeface="Calibri" pitchFamily="34" charset="0"/>
              </a:rPr>
              <a:t>The </a:t>
            </a:r>
            <a:r>
              <a:rPr lang="en-US" sz="2400" b="0" i="1" dirty="0">
                <a:latin typeface="Calibri" pitchFamily="34" charset="0"/>
                <a:cs typeface="Calibri" pitchFamily="34" charset="0"/>
              </a:rPr>
              <a:t>Constant Risk Plot </a:t>
            </a:r>
            <a:r>
              <a:rPr lang="en-US" sz="2400" b="0" dirty="0">
                <a:latin typeface="Calibri" pitchFamily="34" charset="0"/>
              </a:rPr>
              <a:t>fixes a probability and for each year in the design life period displays the level which is exceeded with this probability</a:t>
            </a:r>
            <a:endParaRPr lang="en-US" sz="2400" b="0" dirty="0">
              <a:latin typeface="Calibri" pitchFamily="34" charset="0"/>
              <a:cs typeface="Calibri" pitchFamily="34" charset="0"/>
            </a:endParaRPr>
          </a:p>
        </p:txBody>
      </p:sp>
    </p:spTree>
    <p:extLst>
      <p:ext uri="{BB962C8B-B14F-4D97-AF65-F5344CB8AC3E}">
        <p14:creationId xmlns:p14="http://schemas.microsoft.com/office/powerpoint/2010/main" val="29439966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933" t="11688" r="4788" b="16086"/>
          <a:stretch/>
        </p:blipFill>
        <p:spPr>
          <a:xfrm>
            <a:off x="4772444" y="303039"/>
            <a:ext cx="4023360" cy="2377440"/>
          </a:xfrm>
          <a:prstGeom prst="rect">
            <a:avLst/>
          </a:prstGeom>
        </p:spPr>
      </p:pic>
      <p:sp>
        <p:nvSpPr>
          <p:cNvPr id="6" name="TextBox 5"/>
          <p:cNvSpPr txBox="1"/>
          <p:nvPr/>
        </p:nvSpPr>
        <p:spPr>
          <a:xfrm>
            <a:off x="4920686" y="2967335"/>
            <a:ext cx="3899786" cy="461665"/>
          </a:xfrm>
          <a:prstGeom prst="rect">
            <a:avLst/>
          </a:prstGeom>
          <a:noFill/>
        </p:spPr>
        <p:txBody>
          <a:bodyPr wrap="none" rtlCol="0">
            <a:spAutoFit/>
          </a:bodyPr>
          <a:lstStyle/>
          <a:p>
            <a:r>
              <a:rPr lang="en-US" sz="2400" b="0" dirty="0">
                <a:latin typeface="Calibri" panose="020F0502020204030204" pitchFamily="34" charset="0"/>
              </a:rPr>
              <a:t>Yearly maximum daily rainfall</a:t>
            </a:r>
          </a:p>
        </p:txBody>
      </p:sp>
      <p:sp>
        <p:nvSpPr>
          <p:cNvPr id="7" name="TextBox 6"/>
          <p:cNvSpPr txBox="1"/>
          <p:nvPr/>
        </p:nvSpPr>
        <p:spPr>
          <a:xfrm>
            <a:off x="4427984" y="1887215"/>
            <a:ext cx="444352" cy="400110"/>
          </a:xfrm>
          <a:prstGeom prst="rect">
            <a:avLst/>
          </a:prstGeom>
          <a:noFill/>
        </p:spPr>
        <p:txBody>
          <a:bodyPr wrap="none" rtlCol="0">
            <a:spAutoFit/>
          </a:bodyPr>
          <a:lstStyle/>
          <a:p>
            <a:r>
              <a:rPr lang="en-US" sz="2000" b="0" dirty="0">
                <a:latin typeface="Calibri" panose="020F0502020204030204" pitchFamily="34" charset="0"/>
              </a:rPr>
              <a:t>40</a:t>
            </a:r>
          </a:p>
        </p:txBody>
      </p:sp>
      <p:sp>
        <p:nvSpPr>
          <p:cNvPr id="8" name="TextBox 7"/>
          <p:cNvSpPr txBox="1"/>
          <p:nvPr/>
        </p:nvSpPr>
        <p:spPr>
          <a:xfrm>
            <a:off x="6154308" y="2679303"/>
            <a:ext cx="704039" cy="400110"/>
          </a:xfrm>
          <a:prstGeom prst="rect">
            <a:avLst/>
          </a:prstGeom>
          <a:noFill/>
        </p:spPr>
        <p:txBody>
          <a:bodyPr wrap="none" rtlCol="0">
            <a:spAutoFit/>
          </a:bodyPr>
          <a:lstStyle/>
          <a:p>
            <a:r>
              <a:rPr lang="en-US" sz="2000" b="0" dirty="0">
                <a:latin typeface="Calibri" panose="020F0502020204030204" pitchFamily="34" charset="0"/>
              </a:rPr>
              <a:t>1960</a:t>
            </a:r>
          </a:p>
        </p:txBody>
      </p:sp>
      <p:sp>
        <p:nvSpPr>
          <p:cNvPr id="9" name="TextBox 8"/>
          <p:cNvSpPr txBox="1"/>
          <p:nvPr/>
        </p:nvSpPr>
        <p:spPr>
          <a:xfrm>
            <a:off x="7112865" y="2679303"/>
            <a:ext cx="704039" cy="400110"/>
          </a:xfrm>
          <a:prstGeom prst="rect">
            <a:avLst/>
          </a:prstGeom>
          <a:noFill/>
        </p:spPr>
        <p:txBody>
          <a:bodyPr wrap="none" rtlCol="0">
            <a:spAutoFit/>
          </a:bodyPr>
          <a:lstStyle/>
          <a:p>
            <a:r>
              <a:rPr lang="en-US" sz="2000" b="0" dirty="0">
                <a:latin typeface="Calibri" panose="020F0502020204030204" pitchFamily="34" charset="0"/>
              </a:rPr>
              <a:t>1980</a:t>
            </a:r>
          </a:p>
        </p:txBody>
      </p:sp>
      <p:sp>
        <p:nvSpPr>
          <p:cNvPr id="10" name="TextBox 9"/>
          <p:cNvSpPr txBox="1"/>
          <p:nvPr/>
        </p:nvSpPr>
        <p:spPr>
          <a:xfrm>
            <a:off x="8048969" y="2639233"/>
            <a:ext cx="704039" cy="400110"/>
          </a:xfrm>
          <a:prstGeom prst="rect">
            <a:avLst/>
          </a:prstGeom>
          <a:noFill/>
        </p:spPr>
        <p:txBody>
          <a:bodyPr wrap="none" rtlCol="0">
            <a:spAutoFit/>
          </a:bodyPr>
          <a:lstStyle/>
          <a:p>
            <a:r>
              <a:rPr lang="en-US" sz="2000" b="0" dirty="0">
                <a:latin typeface="Calibri" panose="020F0502020204030204" pitchFamily="34" charset="0"/>
              </a:rPr>
              <a:t>2000</a:t>
            </a:r>
          </a:p>
        </p:txBody>
      </p:sp>
      <p:sp>
        <p:nvSpPr>
          <p:cNvPr id="11" name="TextBox 10"/>
          <p:cNvSpPr txBox="1"/>
          <p:nvPr/>
        </p:nvSpPr>
        <p:spPr>
          <a:xfrm>
            <a:off x="4426116" y="767025"/>
            <a:ext cx="444352" cy="400110"/>
          </a:xfrm>
          <a:prstGeom prst="rect">
            <a:avLst/>
          </a:prstGeom>
          <a:noFill/>
        </p:spPr>
        <p:txBody>
          <a:bodyPr wrap="none" rtlCol="0">
            <a:spAutoFit/>
          </a:bodyPr>
          <a:lstStyle/>
          <a:p>
            <a:r>
              <a:rPr lang="en-US" sz="2000" b="0" dirty="0">
                <a:latin typeface="Calibri" panose="020F0502020204030204" pitchFamily="34" charset="0"/>
              </a:rPr>
              <a:t>80</a:t>
            </a:r>
          </a:p>
        </p:txBody>
      </p:sp>
      <p:sp>
        <p:nvSpPr>
          <p:cNvPr id="12" name="TextBox 11"/>
          <p:cNvSpPr txBox="1"/>
          <p:nvPr/>
        </p:nvSpPr>
        <p:spPr>
          <a:xfrm>
            <a:off x="4426116" y="1311151"/>
            <a:ext cx="444352" cy="400110"/>
          </a:xfrm>
          <a:prstGeom prst="rect">
            <a:avLst/>
          </a:prstGeom>
          <a:noFill/>
        </p:spPr>
        <p:txBody>
          <a:bodyPr wrap="none" rtlCol="0">
            <a:spAutoFit/>
          </a:bodyPr>
          <a:lstStyle/>
          <a:p>
            <a:r>
              <a:rPr lang="en-US" sz="2000" b="0" dirty="0">
                <a:latin typeface="Calibri" panose="020F0502020204030204" pitchFamily="34" charset="0"/>
              </a:rPr>
              <a:t>60</a:t>
            </a:r>
          </a:p>
        </p:txBody>
      </p:sp>
      <p:sp>
        <p:nvSpPr>
          <p:cNvPr id="14" name="TextBox 13"/>
          <p:cNvSpPr txBox="1"/>
          <p:nvPr/>
        </p:nvSpPr>
        <p:spPr>
          <a:xfrm>
            <a:off x="4355976" y="231031"/>
            <a:ext cx="574196" cy="400110"/>
          </a:xfrm>
          <a:prstGeom prst="rect">
            <a:avLst/>
          </a:prstGeom>
          <a:noFill/>
        </p:spPr>
        <p:txBody>
          <a:bodyPr wrap="none" rtlCol="0">
            <a:spAutoFit/>
          </a:bodyPr>
          <a:lstStyle/>
          <a:p>
            <a:r>
              <a:rPr lang="en-US" sz="2000" b="0" dirty="0">
                <a:latin typeface="Calibri" panose="020F0502020204030204" pitchFamily="34" charset="0"/>
              </a:rPr>
              <a:t>100</a:t>
            </a:r>
          </a:p>
        </p:txBody>
      </p:sp>
      <p:sp>
        <p:nvSpPr>
          <p:cNvPr id="15" name="TextBox 14"/>
          <p:cNvSpPr txBox="1"/>
          <p:nvPr/>
        </p:nvSpPr>
        <p:spPr>
          <a:xfrm>
            <a:off x="5162237" y="2679303"/>
            <a:ext cx="704039" cy="400110"/>
          </a:xfrm>
          <a:prstGeom prst="rect">
            <a:avLst/>
          </a:prstGeom>
          <a:noFill/>
        </p:spPr>
        <p:txBody>
          <a:bodyPr wrap="none" rtlCol="0">
            <a:spAutoFit/>
          </a:bodyPr>
          <a:lstStyle/>
          <a:p>
            <a:r>
              <a:rPr lang="en-US" sz="2000" b="0" dirty="0">
                <a:latin typeface="Calibri" panose="020F0502020204030204" pitchFamily="34" charset="0"/>
              </a:rPr>
              <a:t>1940</a:t>
            </a:r>
          </a:p>
        </p:txBody>
      </p:sp>
      <p:pic>
        <p:nvPicPr>
          <p:cNvPr id="1028" name="Picture 4" descr="http://zigazag.com/wp-content/uploads/2012/02/Albany-2012-267x.jpg"/>
          <p:cNvPicPr>
            <a:picLocks noChangeAspect="1" noChangeArrowheads="1"/>
          </p:cNvPicPr>
          <p:nvPr/>
        </p:nvPicPr>
        <p:blipFill rotWithShape="1">
          <a:blip r:embed="rId3">
            <a:extLst>
              <a:ext uri="{28A0092B-C50C-407E-A947-70E740481C1C}">
                <a14:useLocalDpi xmlns:a14="http://schemas.microsoft.com/office/drawing/2010/main" val="0"/>
              </a:ext>
            </a:extLst>
          </a:blip>
          <a:srcRect t="4650" b="15349"/>
          <a:stretch/>
        </p:blipFill>
        <p:spPr bwMode="auto">
          <a:xfrm>
            <a:off x="803921" y="404664"/>
            <a:ext cx="3047999" cy="18288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5536" y="2186280"/>
            <a:ext cx="4146175" cy="1200329"/>
          </a:xfrm>
          <a:prstGeom prst="rect">
            <a:avLst/>
          </a:prstGeom>
          <a:noFill/>
        </p:spPr>
        <p:txBody>
          <a:bodyPr wrap="square" rtlCol="0">
            <a:spAutoFit/>
          </a:bodyPr>
          <a:lstStyle/>
          <a:p>
            <a:r>
              <a:rPr lang="en-US" sz="2400" b="0" dirty="0">
                <a:latin typeface="Calibri" panose="020F0502020204030204" pitchFamily="34" charset="0"/>
              </a:rPr>
              <a:t>the 2011–2060 5% largest daily winter rainfall in </a:t>
            </a:r>
            <a:r>
              <a:rPr lang="en-US" sz="2400" b="0" dirty="0" err="1">
                <a:latin typeface="Calibri" panose="020F0502020204030204" pitchFamily="34" charset="0"/>
              </a:rPr>
              <a:t>Manjimup</a:t>
            </a:r>
            <a:r>
              <a:rPr lang="en-US" sz="2400" b="0" dirty="0">
                <a:latin typeface="Calibri" panose="020F0502020204030204" pitchFamily="34" charset="0"/>
              </a:rPr>
              <a:t> is 121 mm</a:t>
            </a:r>
            <a:endParaRPr lang="en-US" sz="2400" dirty="0">
              <a:latin typeface="Calibri" panose="020F0502020204030204" pitchFamily="34" charset="0"/>
            </a:endParaRP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9608" t="14285" r="4055" b="17140"/>
          <a:stretch/>
        </p:blipFill>
        <p:spPr>
          <a:xfrm>
            <a:off x="822960" y="3729608"/>
            <a:ext cx="3840480" cy="2194560"/>
          </a:xfrm>
          <a:prstGeom prst="rect">
            <a:avLst/>
          </a:prstGeom>
        </p:spPr>
      </p:pic>
      <p:sp>
        <p:nvSpPr>
          <p:cNvPr id="20" name="TextBox 19"/>
          <p:cNvSpPr txBox="1"/>
          <p:nvPr/>
        </p:nvSpPr>
        <p:spPr>
          <a:xfrm>
            <a:off x="683568" y="5909210"/>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2011</a:t>
            </a:r>
          </a:p>
        </p:txBody>
      </p:sp>
      <p:sp>
        <p:nvSpPr>
          <p:cNvPr id="21" name="TextBox 20"/>
          <p:cNvSpPr txBox="1"/>
          <p:nvPr/>
        </p:nvSpPr>
        <p:spPr>
          <a:xfrm>
            <a:off x="2339752" y="5909210"/>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2035</a:t>
            </a:r>
          </a:p>
        </p:txBody>
      </p:sp>
      <p:sp>
        <p:nvSpPr>
          <p:cNvPr id="22" name="TextBox 21"/>
          <p:cNvSpPr txBox="1"/>
          <p:nvPr/>
        </p:nvSpPr>
        <p:spPr>
          <a:xfrm>
            <a:off x="4139952" y="5877272"/>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2060</a:t>
            </a:r>
          </a:p>
        </p:txBody>
      </p:sp>
      <p:sp>
        <p:nvSpPr>
          <p:cNvPr id="23" name="TextBox 22"/>
          <p:cNvSpPr txBox="1"/>
          <p:nvPr/>
        </p:nvSpPr>
        <p:spPr>
          <a:xfrm>
            <a:off x="513074" y="5661248"/>
            <a:ext cx="314510" cy="400110"/>
          </a:xfrm>
          <a:prstGeom prst="rect">
            <a:avLst/>
          </a:prstGeom>
          <a:noFill/>
        </p:spPr>
        <p:txBody>
          <a:bodyPr wrap="none" rtlCol="0">
            <a:spAutoFit/>
          </a:bodyPr>
          <a:lstStyle/>
          <a:p>
            <a:r>
              <a:rPr lang="en-US" sz="2000" b="0" dirty="0">
                <a:latin typeface="Calibri" panose="020F0502020204030204" pitchFamily="34" charset="0"/>
              </a:rPr>
              <a:t>0</a:t>
            </a:r>
          </a:p>
        </p:txBody>
      </p:sp>
      <p:sp>
        <p:nvSpPr>
          <p:cNvPr id="24" name="TextBox 23"/>
          <p:cNvSpPr txBox="1"/>
          <p:nvPr/>
        </p:nvSpPr>
        <p:spPr>
          <a:xfrm>
            <a:off x="261276" y="4613066"/>
            <a:ext cx="638316" cy="400110"/>
          </a:xfrm>
          <a:prstGeom prst="rect">
            <a:avLst/>
          </a:prstGeom>
          <a:noFill/>
        </p:spPr>
        <p:txBody>
          <a:bodyPr wrap="none" rtlCol="0">
            <a:spAutoFit/>
          </a:bodyPr>
          <a:lstStyle/>
          <a:p>
            <a:r>
              <a:rPr lang="en-US" sz="2000" b="0" dirty="0">
                <a:latin typeface="Calibri" panose="020F0502020204030204" pitchFamily="34" charset="0"/>
              </a:rPr>
              <a:t>0.05</a:t>
            </a:r>
          </a:p>
        </p:txBody>
      </p:sp>
      <p:sp>
        <p:nvSpPr>
          <p:cNvPr id="25" name="TextBox 24"/>
          <p:cNvSpPr txBox="1"/>
          <p:nvPr/>
        </p:nvSpPr>
        <p:spPr>
          <a:xfrm>
            <a:off x="319111" y="3573016"/>
            <a:ext cx="508473" cy="400110"/>
          </a:xfrm>
          <a:prstGeom prst="rect">
            <a:avLst/>
          </a:prstGeom>
          <a:noFill/>
        </p:spPr>
        <p:txBody>
          <a:bodyPr wrap="none" rtlCol="0">
            <a:spAutoFit/>
          </a:bodyPr>
          <a:lstStyle/>
          <a:p>
            <a:r>
              <a:rPr lang="en-US" sz="2000" b="0" dirty="0">
                <a:latin typeface="Calibri" panose="020F0502020204030204" pitchFamily="34" charset="0"/>
              </a:rPr>
              <a:t>0.1</a:t>
            </a:r>
          </a:p>
        </p:txBody>
      </p:sp>
      <p:sp>
        <p:nvSpPr>
          <p:cNvPr id="26" name="TextBox 25"/>
          <p:cNvSpPr txBox="1"/>
          <p:nvPr/>
        </p:nvSpPr>
        <p:spPr>
          <a:xfrm>
            <a:off x="1175169" y="6172130"/>
            <a:ext cx="3033203" cy="461665"/>
          </a:xfrm>
          <a:prstGeom prst="rect">
            <a:avLst/>
          </a:prstGeom>
          <a:noFill/>
        </p:spPr>
        <p:txBody>
          <a:bodyPr wrap="none" rtlCol="0">
            <a:spAutoFit/>
          </a:bodyPr>
          <a:lstStyle/>
          <a:p>
            <a:r>
              <a:rPr lang="en-US" sz="2400" b="0" dirty="0">
                <a:latin typeface="Calibri" panose="020F0502020204030204" pitchFamily="34" charset="0"/>
              </a:rPr>
              <a:t>The 121 mm-s risk plot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9093" t="14461" r="6624" b="14109"/>
          <a:stretch/>
        </p:blipFill>
        <p:spPr>
          <a:xfrm>
            <a:off x="5120640" y="3784605"/>
            <a:ext cx="3749040" cy="2286000"/>
          </a:xfrm>
          <a:prstGeom prst="rect">
            <a:avLst/>
          </a:prstGeom>
        </p:spPr>
      </p:pic>
      <p:sp>
        <p:nvSpPr>
          <p:cNvPr id="28" name="TextBox 27"/>
          <p:cNvSpPr txBox="1"/>
          <p:nvPr/>
        </p:nvSpPr>
        <p:spPr>
          <a:xfrm>
            <a:off x="5004048" y="5909210"/>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2011</a:t>
            </a:r>
          </a:p>
        </p:txBody>
      </p:sp>
      <p:sp>
        <p:nvSpPr>
          <p:cNvPr id="29" name="TextBox 28"/>
          <p:cNvSpPr txBox="1"/>
          <p:nvPr/>
        </p:nvSpPr>
        <p:spPr>
          <a:xfrm>
            <a:off x="6676273" y="5909210"/>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2035</a:t>
            </a:r>
          </a:p>
        </p:txBody>
      </p:sp>
      <p:sp>
        <p:nvSpPr>
          <p:cNvPr id="30" name="TextBox 29"/>
          <p:cNvSpPr txBox="1"/>
          <p:nvPr/>
        </p:nvSpPr>
        <p:spPr>
          <a:xfrm>
            <a:off x="8404465" y="5944775"/>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2060</a:t>
            </a:r>
          </a:p>
        </p:txBody>
      </p:sp>
      <p:sp>
        <p:nvSpPr>
          <p:cNvPr id="31" name="TextBox 30"/>
          <p:cNvSpPr txBox="1"/>
          <p:nvPr/>
        </p:nvSpPr>
        <p:spPr>
          <a:xfrm>
            <a:off x="5292080" y="6165304"/>
            <a:ext cx="3544688" cy="461665"/>
          </a:xfrm>
          <a:prstGeom prst="rect">
            <a:avLst/>
          </a:prstGeom>
          <a:noFill/>
        </p:spPr>
        <p:txBody>
          <a:bodyPr wrap="none" rtlCol="0">
            <a:spAutoFit/>
          </a:bodyPr>
          <a:lstStyle/>
          <a:p>
            <a:r>
              <a:rPr lang="en-US" sz="2400" b="0" dirty="0">
                <a:latin typeface="Calibri" panose="020F0502020204030204" pitchFamily="34" charset="0"/>
              </a:rPr>
              <a:t>The 0.1% constant risk plot</a:t>
            </a:r>
          </a:p>
        </p:txBody>
      </p:sp>
      <p:sp>
        <p:nvSpPr>
          <p:cNvPr id="32" name="TextBox 31"/>
          <p:cNvSpPr txBox="1"/>
          <p:nvPr/>
        </p:nvSpPr>
        <p:spPr>
          <a:xfrm>
            <a:off x="4573868" y="3964994"/>
            <a:ext cx="574196" cy="400110"/>
          </a:xfrm>
          <a:prstGeom prst="rect">
            <a:avLst/>
          </a:prstGeom>
          <a:noFill/>
        </p:spPr>
        <p:txBody>
          <a:bodyPr wrap="none" rtlCol="0">
            <a:spAutoFit/>
          </a:bodyPr>
          <a:lstStyle/>
          <a:p>
            <a:r>
              <a:rPr lang="en-US" sz="2000" b="0" dirty="0">
                <a:latin typeface="Calibri" panose="020F0502020204030204" pitchFamily="34" charset="0"/>
              </a:rPr>
              <a:t>100</a:t>
            </a:r>
          </a:p>
        </p:txBody>
      </p:sp>
      <p:sp>
        <p:nvSpPr>
          <p:cNvPr id="33" name="TextBox 32"/>
          <p:cNvSpPr txBox="1"/>
          <p:nvPr/>
        </p:nvSpPr>
        <p:spPr>
          <a:xfrm>
            <a:off x="4703712" y="4653136"/>
            <a:ext cx="444352" cy="400110"/>
          </a:xfrm>
          <a:prstGeom prst="rect">
            <a:avLst/>
          </a:prstGeom>
          <a:noFill/>
        </p:spPr>
        <p:txBody>
          <a:bodyPr wrap="none" rtlCol="0">
            <a:spAutoFit/>
          </a:bodyPr>
          <a:lstStyle/>
          <a:p>
            <a:r>
              <a:rPr lang="en-US" sz="2000" b="0" dirty="0">
                <a:latin typeface="Calibri" panose="020F0502020204030204" pitchFamily="34" charset="0"/>
              </a:rPr>
              <a:t>60</a:t>
            </a:r>
          </a:p>
        </p:txBody>
      </p:sp>
      <p:sp>
        <p:nvSpPr>
          <p:cNvPr id="34" name="TextBox 33"/>
          <p:cNvSpPr txBox="1"/>
          <p:nvPr/>
        </p:nvSpPr>
        <p:spPr>
          <a:xfrm>
            <a:off x="4703712" y="5333146"/>
            <a:ext cx="444352" cy="400110"/>
          </a:xfrm>
          <a:prstGeom prst="rect">
            <a:avLst/>
          </a:prstGeom>
          <a:noFill/>
        </p:spPr>
        <p:txBody>
          <a:bodyPr wrap="none" rtlCol="0">
            <a:spAutoFit/>
          </a:bodyPr>
          <a:lstStyle/>
          <a:p>
            <a:r>
              <a:rPr lang="en-US" sz="2000" b="0" dirty="0">
                <a:latin typeface="Calibri" panose="020F0502020204030204" pitchFamily="34" charset="0"/>
              </a:rPr>
              <a:t>20</a:t>
            </a:r>
          </a:p>
        </p:txBody>
      </p:sp>
    </p:spTree>
    <p:extLst>
      <p:ext uri="{BB962C8B-B14F-4D97-AF65-F5344CB8AC3E}">
        <p14:creationId xmlns:p14="http://schemas.microsoft.com/office/powerpoint/2010/main" val="34116271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2040" y="2823319"/>
            <a:ext cx="3921073" cy="461665"/>
          </a:xfrm>
          <a:prstGeom prst="rect">
            <a:avLst/>
          </a:prstGeom>
          <a:noFill/>
        </p:spPr>
        <p:txBody>
          <a:bodyPr wrap="none" rtlCol="0">
            <a:spAutoFit/>
          </a:bodyPr>
          <a:lstStyle/>
          <a:p>
            <a:r>
              <a:rPr lang="en-US" sz="2400" b="0" dirty="0">
                <a:latin typeface="Calibri" panose="020F0502020204030204" pitchFamily="34" charset="0"/>
              </a:rPr>
              <a:t>Yearly minimum temperature </a:t>
            </a:r>
          </a:p>
        </p:txBody>
      </p:sp>
      <p:sp>
        <p:nvSpPr>
          <p:cNvPr id="7" name="TextBox 6"/>
          <p:cNvSpPr txBox="1"/>
          <p:nvPr/>
        </p:nvSpPr>
        <p:spPr>
          <a:xfrm>
            <a:off x="4499992" y="2207185"/>
            <a:ext cx="522900" cy="400110"/>
          </a:xfrm>
          <a:prstGeom prst="rect">
            <a:avLst/>
          </a:prstGeom>
          <a:noFill/>
        </p:spPr>
        <p:txBody>
          <a:bodyPr wrap="none" rtlCol="0">
            <a:spAutoFit/>
          </a:bodyPr>
          <a:lstStyle/>
          <a:p>
            <a:r>
              <a:rPr lang="en-US" sz="2000" b="0" dirty="0">
                <a:latin typeface="Calibri" panose="020F0502020204030204" pitchFamily="34" charset="0"/>
              </a:rPr>
              <a:t>-30</a:t>
            </a:r>
          </a:p>
        </p:txBody>
      </p:sp>
      <p:sp>
        <p:nvSpPr>
          <p:cNvPr id="8" name="TextBox 7"/>
          <p:cNvSpPr txBox="1"/>
          <p:nvPr/>
        </p:nvSpPr>
        <p:spPr>
          <a:xfrm>
            <a:off x="6964305" y="2535287"/>
            <a:ext cx="704039" cy="400110"/>
          </a:xfrm>
          <a:prstGeom prst="rect">
            <a:avLst/>
          </a:prstGeom>
          <a:noFill/>
        </p:spPr>
        <p:txBody>
          <a:bodyPr wrap="none" rtlCol="0">
            <a:spAutoFit/>
          </a:bodyPr>
          <a:lstStyle/>
          <a:p>
            <a:r>
              <a:rPr lang="en-US" sz="2000" b="0" dirty="0">
                <a:latin typeface="Calibri" panose="020F0502020204030204" pitchFamily="34" charset="0"/>
              </a:rPr>
              <a:t>1990</a:t>
            </a:r>
          </a:p>
        </p:txBody>
      </p:sp>
      <p:sp>
        <p:nvSpPr>
          <p:cNvPr id="10" name="TextBox 9"/>
          <p:cNvSpPr txBox="1"/>
          <p:nvPr/>
        </p:nvSpPr>
        <p:spPr>
          <a:xfrm>
            <a:off x="8404465" y="2535287"/>
            <a:ext cx="704039" cy="400110"/>
          </a:xfrm>
          <a:prstGeom prst="rect">
            <a:avLst/>
          </a:prstGeom>
          <a:noFill/>
        </p:spPr>
        <p:txBody>
          <a:bodyPr wrap="none" rtlCol="0">
            <a:spAutoFit/>
          </a:bodyPr>
          <a:lstStyle/>
          <a:p>
            <a:r>
              <a:rPr lang="en-US" sz="2000" b="0" dirty="0">
                <a:latin typeface="Calibri" panose="020F0502020204030204" pitchFamily="34" charset="0"/>
              </a:rPr>
              <a:t>2010</a:t>
            </a:r>
          </a:p>
        </p:txBody>
      </p:sp>
      <p:sp>
        <p:nvSpPr>
          <p:cNvPr id="11" name="TextBox 10"/>
          <p:cNvSpPr txBox="1"/>
          <p:nvPr/>
        </p:nvSpPr>
        <p:spPr>
          <a:xfrm>
            <a:off x="4481148" y="1089228"/>
            <a:ext cx="522900" cy="400110"/>
          </a:xfrm>
          <a:prstGeom prst="rect">
            <a:avLst/>
          </a:prstGeom>
          <a:noFill/>
        </p:spPr>
        <p:txBody>
          <a:bodyPr wrap="none" rtlCol="0">
            <a:spAutoFit/>
          </a:bodyPr>
          <a:lstStyle/>
          <a:p>
            <a:r>
              <a:rPr lang="en-US" sz="2000" b="0" dirty="0">
                <a:latin typeface="Calibri" panose="020F0502020204030204" pitchFamily="34" charset="0"/>
              </a:rPr>
              <a:t>-10</a:t>
            </a:r>
          </a:p>
        </p:txBody>
      </p:sp>
      <p:sp>
        <p:nvSpPr>
          <p:cNvPr id="12" name="TextBox 11"/>
          <p:cNvSpPr txBox="1"/>
          <p:nvPr/>
        </p:nvSpPr>
        <p:spPr>
          <a:xfrm>
            <a:off x="4481148" y="1633354"/>
            <a:ext cx="522900" cy="400110"/>
          </a:xfrm>
          <a:prstGeom prst="rect">
            <a:avLst/>
          </a:prstGeom>
          <a:noFill/>
        </p:spPr>
        <p:txBody>
          <a:bodyPr wrap="none" rtlCol="0">
            <a:spAutoFit/>
          </a:bodyPr>
          <a:lstStyle/>
          <a:p>
            <a:r>
              <a:rPr lang="en-US" sz="2000" b="0" dirty="0">
                <a:latin typeface="Calibri" panose="020F0502020204030204" pitchFamily="34" charset="0"/>
              </a:rPr>
              <a:t>-20</a:t>
            </a:r>
          </a:p>
        </p:txBody>
      </p:sp>
      <p:sp>
        <p:nvSpPr>
          <p:cNvPr id="14" name="TextBox 13"/>
          <p:cNvSpPr txBox="1"/>
          <p:nvPr/>
        </p:nvSpPr>
        <p:spPr>
          <a:xfrm>
            <a:off x="4689538" y="595625"/>
            <a:ext cx="314510" cy="400110"/>
          </a:xfrm>
          <a:prstGeom prst="rect">
            <a:avLst/>
          </a:prstGeom>
          <a:noFill/>
        </p:spPr>
        <p:txBody>
          <a:bodyPr wrap="none" rtlCol="0">
            <a:spAutoFit/>
          </a:bodyPr>
          <a:lstStyle/>
          <a:p>
            <a:r>
              <a:rPr lang="en-US" sz="2000" b="0" dirty="0">
                <a:latin typeface="Calibri" panose="020F0502020204030204" pitchFamily="34" charset="0"/>
              </a:rPr>
              <a:t>0</a:t>
            </a:r>
          </a:p>
        </p:txBody>
      </p:sp>
      <p:sp>
        <p:nvSpPr>
          <p:cNvPr id="15" name="TextBox 14"/>
          <p:cNvSpPr txBox="1"/>
          <p:nvPr/>
        </p:nvSpPr>
        <p:spPr>
          <a:xfrm>
            <a:off x="5524145" y="2567225"/>
            <a:ext cx="704039" cy="400110"/>
          </a:xfrm>
          <a:prstGeom prst="rect">
            <a:avLst/>
          </a:prstGeom>
          <a:noFill/>
        </p:spPr>
        <p:txBody>
          <a:bodyPr wrap="none" rtlCol="0">
            <a:spAutoFit/>
          </a:bodyPr>
          <a:lstStyle/>
          <a:p>
            <a:r>
              <a:rPr lang="en-US" sz="2000" b="0" dirty="0">
                <a:latin typeface="Calibri" panose="020F0502020204030204" pitchFamily="34" charset="0"/>
              </a:rPr>
              <a:t>1970</a:t>
            </a:r>
          </a:p>
        </p:txBody>
      </p:sp>
      <p:sp>
        <p:nvSpPr>
          <p:cNvPr id="17" name="TextBox 16"/>
          <p:cNvSpPr txBox="1"/>
          <p:nvPr/>
        </p:nvSpPr>
        <p:spPr>
          <a:xfrm>
            <a:off x="395536" y="2188601"/>
            <a:ext cx="4146175" cy="1200329"/>
          </a:xfrm>
          <a:prstGeom prst="rect">
            <a:avLst/>
          </a:prstGeom>
          <a:noFill/>
        </p:spPr>
        <p:txBody>
          <a:bodyPr wrap="square" rtlCol="0">
            <a:spAutoFit/>
          </a:bodyPr>
          <a:lstStyle/>
          <a:p>
            <a:r>
              <a:rPr lang="en-US" sz="2400" b="0" dirty="0">
                <a:latin typeface="Calibri" panose="020F0502020204030204" pitchFamily="34" charset="0"/>
              </a:rPr>
              <a:t>the 2021–2060 10 % highest minimum winter temperature in Fort Collins is 24 degrees</a:t>
            </a:r>
            <a:endParaRPr lang="en-US" sz="2400" dirty="0">
              <a:latin typeface="Calibri" panose="020F0502020204030204" pitchFamily="34" charset="0"/>
            </a:endParaRPr>
          </a:p>
        </p:txBody>
      </p:sp>
      <p:sp>
        <p:nvSpPr>
          <p:cNvPr id="20" name="TextBox 19"/>
          <p:cNvSpPr txBox="1"/>
          <p:nvPr/>
        </p:nvSpPr>
        <p:spPr>
          <a:xfrm>
            <a:off x="683568" y="5912767"/>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2021</a:t>
            </a:r>
          </a:p>
        </p:txBody>
      </p:sp>
      <p:sp>
        <p:nvSpPr>
          <p:cNvPr id="21" name="TextBox 20"/>
          <p:cNvSpPr txBox="1"/>
          <p:nvPr/>
        </p:nvSpPr>
        <p:spPr>
          <a:xfrm>
            <a:off x="2339752" y="5877202"/>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2060</a:t>
            </a:r>
          </a:p>
        </p:txBody>
      </p:sp>
      <p:sp>
        <p:nvSpPr>
          <p:cNvPr id="22" name="TextBox 21"/>
          <p:cNvSpPr txBox="1"/>
          <p:nvPr/>
        </p:nvSpPr>
        <p:spPr>
          <a:xfrm>
            <a:off x="4139952" y="5880829"/>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2100</a:t>
            </a:r>
          </a:p>
        </p:txBody>
      </p:sp>
      <p:sp>
        <p:nvSpPr>
          <p:cNvPr id="23" name="TextBox 22"/>
          <p:cNvSpPr txBox="1"/>
          <p:nvPr/>
        </p:nvSpPr>
        <p:spPr>
          <a:xfrm>
            <a:off x="513074" y="5664805"/>
            <a:ext cx="314510" cy="400110"/>
          </a:xfrm>
          <a:prstGeom prst="rect">
            <a:avLst/>
          </a:prstGeom>
          <a:noFill/>
        </p:spPr>
        <p:txBody>
          <a:bodyPr wrap="none" rtlCol="0">
            <a:spAutoFit/>
          </a:bodyPr>
          <a:lstStyle/>
          <a:p>
            <a:r>
              <a:rPr lang="en-US" sz="2000" b="0" dirty="0">
                <a:latin typeface="Calibri" panose="020F0502020204030204" pitchFamily="34" charset="0"/>
              </a:rPr>
              <a:t>0</a:t>
            </a:r>
          </a:p>
        </p:txBody>
      </p:sp>
      <p:sp>
        <p:nvSpPr>
          <p:cNvPr id="24" name="TextBox 23"/>
          <p:cNvSpPr txBox="1"/>
          <p:nvPr/>
        </p:nvSpPr>
        <p:spPr>
          <a:xfrm>
            <a:off x="319111" y="5013106"/>
            <a:ext cx="508473" cy="400110"/>
          </a:xfrm>
          <a:prstGeom prst="rect">
            <a:avLst/>
          </a:prstGeom>
          <a:noFill/>
        </p:spPr>
        <p:txBody>
          <a:bodyPr wrap="none" rtlCol="0">
            <a:spAutoFit/>
          </a:bodyPr>
          <a:lstStyle/>
          <a:p>
            <a:r>
              <a:rPr lang="en-US" sz="2000" b="0" dirty="0">
                <a:latin typeface="Calibri" panose="020F0502020204030204" pitchFamily="34" charset="0"/>
              </a:rPr>
              <a:t>0.5</a:t>
            </a:r>
          </a:p>
        </p:txBody>
      </p:sp>
      <p:sp>
        <p:nvSpPr>
          <p:cNvPr id="25" name="TextBox 24"/>
          <p:cNvSpPr txBox="1"/>
          <p:nvPr/>
        </p:nvSpPr>
        <p:spPr>
          <a:xfrm>
            <a:off x="369058" y="4365034"/>
            <a:ext cx="314510" cy="400110"/>
          </a:xfrm>
          <a:prstGeom prst="rect">
            <a:avLst/>
          </a:prstGeom>
          <a:noFill/>
        </p:spPr>
        <p:txBody>
          <a:bodyPr wrap="none" rtlCol="0">
            <a:spAutoFit/>
          </a:bodyPr>
          <a:lstStyle/>
          <a:p>
            <a:r>
              <a:rPr lang="en-US" sz="2000" b="0" dirty="0">
                <a:latin typeface="Calibri" panose="020F0502020204030204" pitchFamily="34" charset="0"/>
              </a:rPr>
              <a:t>1</a:t>
            </a:r>
          </a:p>
        </p:txBody>
      </p:sp>
      <p:sp>
        <p:nvSpPr>
          <p:cNvPr id="26" name="TextBox 25"/>
          <p:cNvSpPr txBox="1"/>
          <p:nvPr/>
        </p:nvSpPr>
        <p:spPr>
          <a:xfrm>
            <a:off x="1096362" y="6175687"/>
            <a:ext cx="3043590" cy="461665"/>
          </a:xfrm>
          <a:prstGeom prst="rect">
            <a:avLst/>
          </a:prstGeom>
          <a:noFill/>
        </p:spPr>
        <p:txBody>
          <a:bodyPr wrap="none" rtlCol="0">
            <a:spAutoFit/>
          </a:bodyPr>
          <a:lstStyle/>
          <a:p>
            <a:r>
              <a:rPr lang="en-US" sz="2400" b="0" dirty="0">
                <a:latin typeface="Calibri" panose="020F0502020204030204" pitchFamily="34" charset="0"/>
              </a:rPr>
              <a:t>The 24 degree risk plot</a:t>
            </a:r>
          </a:p>
        </p:txBody>
      </p:sp>
      <p:sp>
        <p:nvSpPr>
          <p:cNvPr id="31" name="TextBox 30"/>
          <p:cNvSpPr txBox="1"/>
          <p:nvPr/>
        </p:nvSpPr>
        <p:spPr>
          <a:xfrm>
            <a:off x="5364088" y="6168861"/>
            <a:ext cx="3544688" cy="461665"/>
          </a:xfrm>
          <a:prstGeom prst="rect">
            <a:avLst/>
          </a:prstGeom>
          <a:noFill/>
        </p:spPr>
        <p:txBody>
          <a:bodyPr wrap="none" rtlCol="0">
            <a:spAutoFit/>
          </a:bodyPr>
          <a:lstStyle/>
          <a:p>
            <a:r>
              <a:rPr lang="en-US" sz="2400" b="0" dirty="0">
                <a:latin typeface="Calibri" panose="020F0502020204030204" pitchFamily="34" charset="0"/>
              </a:rPr>
              <a:t>The 0.1% constant risk plot</a:t>
            </a:r>
          </a:p>
        </p:txBody>
      </p:sp>
      <p:pic>
        <p:nvPicPr>
          <p:cNvPr id="2050" name="Picture 2" descr="Image result for fort coll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7830"/>
            <a:ext cx="330717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179" t="13104" r="3427" b="15464"/>
          <a:stretch/>
        </p:blipFill>
        <p:spPr>
          <a:xfrm>
            <a:off x="4937760" y="303039"/>
            <a:ext cx="3931920" cy="2286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893" t="13249" r="6827" b="18178"/>
          <a:stretch/>
        </p:blipFill>
        <p:spPr>
          <a:xfrm>
            <a:off x="822960" y="3717032"/>
            <a:ext cx="3749040" cy="2194560"/>
          </a:xfrm>
          <a:prstGeom prst="rect">
            <a:avLst/>
          </a:prstGeom>
        </p:spPr>
      </p:pic>
      <p:sp>
        <p:nvSpPr>
          <p:cNvPr id="35" name="TextBox 34"/>
          <p:cNvSpPr txBox="1"/>
          <p:nvPr/>
        </p:nvSpPr>
        <p:spPr>
          <a:xfrm>
            <a:off x="323528" y="3788970"/>
            <a:ext cx="508473" cy="400110"/>
          </a:xfrm>
          <a:prstGeom prst="rect">
            <a:avLst/>
          </a:prstGeom>
          <a:noFill/>
        </p:spPr>
        <p:txBody>
          <a:bodyPr wrap="none" rtlCol="0">
            <a:spAutoFit/>
          </a:bodyPr>
          <a:lstStyle/>
          <a:p>
            <a:r>
              <a:rPr lang="en-US" sz="2000" b="0" dirty="0">
                <a:latin typeface="Calibri" panose="020F0502020204030204" pitchFamily="34" charset="0"/>
              </a:rPr>
              <a:t>1.5</a:t>
            </a: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9196" t="14784" r="6523" b="16640"/>
          <a:stretch/>
        </p:blipFill>
        <p:spPr>
          <a:xfrm>
            <a:off x="5101208" y="3794720"/>
            <a:ext cx="3749040" cy="2194560"/>
          </a:xfrm>
          <a:prstGeom prst="rect">
            <a:avLst/>
          </a:prstGeom>
        </p:spPr>
      </p:pic>
      <p:sp>
        <p:nvSpPr>
          <p:cNvPr id="36" name="TextBox 35"/>
          <p:cNvSpPr txBox="1"/>
          <p:nvPr/>
        </p:nvSpPr>
        <p:spPr>
          <a:xfrm>
            <a:off x="4948081" y="5917272"/>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2021</a:t>
            </a:r>
          </a:p>
        </p:txBody>
      </p:sp>
      <p:sp>
        <p:nvSpPr>
          <p:cNvPr id="38" name="TextBox 37"/>
          <p:cNvSpPr txBox="1"/>
          <p:nvPr/>
        </p:nvSpPr>
        <p:spPr>
          <a:xfrm>
            <a:off x="6748281" y="5912767"/>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2060</a:t>
            </a:r>
          </a:p>
        </p:txBody>
      </p:sp>
      <p:sp>
        <p:nvSpPr>
          <p:cNvPr id="39" name="TextBox 38"/>
          <p:cNvSpPr txBox="1"/>
          <p:nvPr/>
        </p:nvSpPr>
        <p:spPr>
          <a:xfrm>
            <a:off x="8404465" y="5912767"/>
            <a:ext cx="704039" cy="400110"/>
          </a:xfrm>
          <a:prstGeom prst="rect">
            <a:avLst/>
          </a:prstGeom>
          <a:solidFill>
            <a:schemeClr val="bg1"/>
          </a:solidFill>
        </p:spPr>
        <p:txBody>
          <a:bodyPr wrap="none" rtlCol="0">
            <a:spAutoFit/>
          </a:bodyPr>
          <a:lstStyle/>
          <a:p>
            <a:r>
              <a:rPr lang="en-US" sz="2000" b="0" dirty="0">
                <a:latin typeface="Calibri" panose="020F0502020204030204" pitchFamily="34" charset="0"/>
              </a:rPr>
              <a:t>2100</a:t>
            </a:r>
          </a:p>
        </p:txBody>
      </p:sp>
      <p:sp>
        <p:nvSpPr>
          <p:cNvPr id="40" name="TextBox 39"/>
          <p:cNvSpPr txBox="1"/>
          <p:nvPr/>
        </p:nvSpPr>
        <p:spPr>
          <a:xfrm>
            <a:off x="4833554" y="5661178"/>
            <a:ext cx="314510" cy="400110"/>
          </a:xfrm>
          <a:prstGeom prst="rect">
            <a:avLst/>
          </a:prstGeom>
          <a:noFill/>
        </p:spPr>
        <p:txBody>
          <a:bodyPr wrap="none" rtlCol="0">
            <a:spAutoFit/>
          </a:bodyPr>
          <a:lstStyle/>
          <a:p>
            <a:r>
              <a:rPr lang="en-US" sz="2000" b="0" dirty="0">
                <a:latin typeface="Calibri" panose="020F0502020204030204" pitchFamily="34" charset="0"/>
              </a:rPr>
              <a:t>0</a:t>
            </a:r>
          </a:p>
        </p:txBody>
      </p:sp>
      <p:sp>
        <p:nvSpPr>
          <p:cNvPr id="41" name="TextBox 40"/>
          <p:cNvSpPr txBox="1"/>
          <p:nvPr/>
        </p:nvSpPr>
        <p:spPr>
          <a:xfrm>
            <a:off x="4703712" y="4941098"/>
            <a:ext cx="444352" cy="400110"/>
          </a:xfrm>
          <a:prstGeom prst="rect">
            <a:avLst/>
          </a:prstGeom>
          <a:noFill/>
        </p:spPr>
        <p:txBody>
          <a:bodyPr wrap="none" rtlCol="0">
            <a:spAutoFit/>
          </a:bodyPr>
          <a:lstStyle/>
          <a:p>
            <a:r>
              <a:rPr lang="en-US" sz="2000" b="0" dirty="0">
                <a:latin typeface="Calibri" panose="020F0502020204030204" pitchFamily="34" charset="0"/>
              </a:rPr>
              <a:t>10</a:t>
            </a:r>
          </a:p>
        </p:txBody>
      </p:sp>
      <p:sp>
        <p:nvSpPr>
          <p:cNvPr id="42" name="TextBox 41"/>
          <p:cNvSpPr txBox="1"/>
          <p:nvPr/>
        </p:nvSpPr>
        <p:spPr>
          <a:xfrm>
            <a:off x="4716016" y="4117072"/>
            <a:ext cx="444352" cy="400110"/>
          </a:xfrm>
          <a:prstGeom prst="rect">
            <a:avLst/>
          </a:prstGeom>
          <a:noFill/>
        </p:spPr>
        <p:txBody>
          <a:bodyPr wrap="none" rtlCol="0">
            <a:spAutoFit/>
          </a:bodyPr>
          <a:lstStyle/>
          <a:p>
            <a:r>
              <a:rPr lang="en-US" sz="2000" b="0" dirty="0">
                <a:latin typeface="Calibri" panose="020F0502020204030204" pitchFamily="34" charset="0"/>
              </a:rPr>
              <a:t>20</a:t>
            </a:r>
          </a:p>
        </p:txBody>
      </p:sp>
    </p:spTree>
    <p:extLst>
      <p:ext uri="{BB962C8B-B14F-4D97-AF65-F5344CB8AC3E}">
        <p14:creationId xmlns:p14="http://schemas.microsoft.com/office/powerpoint/2010/main" val="40826674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933056"/>
            <a:ext cx="8064896" cy="2616101"/>
          </a:xfrm>
          <a:prstGeom prst="rect">
            <a:avLst/>
          </a:prstGeom>
          <a:ln w="19050">
            <a:noFill/>
          </a:ln>
        </p:spPr>
        <p:txBody>
          <a:bodyPr wrap="square">
            <a:spAutoFit/>
          </a:bodyPr>
          <a:lstStyle/>
          <a:p>
            <a:pPr marL="342900" indent="-342900">
              <a:spcAft>
                <a:spcPts val="1200"/>
              </a:spcAft>
              <a:buFont typeface="Arial" pitchFamily="34" charset="0"/>
              <a:buChar char="•"/>
            </a:pPr>
            <a:r>
              <a:rPr lang="en-US" sz="2400" b="0" dirty="0">
                <a:latin typeface="Calibri" pitchFamily="34" charset="0"/>
              </a:rPr>
              <a:t>In design phase plan for later modification to make the   construction more resistant, if need should arise.</a:t>
            </a:r>
          </a:p>
          <a:p>
            <a:pPr marL="342900" indent="-342900">
              <a:spcAft>
                <a:spcPts val="1200"/>
              </a:spcAft>
              <a:buFont typeface="Arial" pitchFamily="34" charset="0"/>
              <a:buChar char="•"/>
            </a:pPr>
            <a:r>
              <a:rPr lang="en-US" sz="2400" b="0" dirty="0">
                <a:latin typeface="Calibri" pitchFamily="34" charset="0"/>
              </a:rPr>
              <a:t>Plan for regular adjustment of rules for managing the construction.</a:t>
            </a:r>
          </a:p>
          <a:p>
            <a:pPr marL="342900" indent="-342900">
              <a:spcAft>
                <a:spcPts val="1200"/>
              </a:spcAft>
              <a:buFont typeface="Arial" pitchFamily="34" charset="0"/>
              <a:buChar char="•"/>
            </a:pPr>
            <a:r>
              <a:rPr lang="en-US" sz="2400" b="0" dirty="0">
                <a:latin typeface="Calibri" pitchFamily="34" charset="0"/>
              </a:rPr>
              <a:t>Plan for regular updating of risk measures as experience and  knowledge increases.</a:t>
            </a:r>
            <a:endParaRPr lang="en-US" sz="2400" dirty="0">
              <a:latin typeface="Calibri" pitchFamily="34" charset="0"/>
            </a:endParaRPr>
          </a:p>
        </p:txBody>
      </p:sp>
      <p:sp>
        <p:nvSpPr>
          <p:cNvPr id="3" name="TextBox 1"/>
          <p:cNvSpPr txBox="1">
            <a:spLocks noChangeArrowheads="1"/>
          </p:cNvSpPr>
          <p:nvPr/>
        </p:nvSpPr>
        <p:spPr bwMode="auto">
          <a:xfrm>
            <a:off x="467544" y="241484"/>
            <a:ext cx="8208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algn="ctr"/>
            <a:r>
              <a:rPr lang="en-US" sz="2800" b="0" dirty="0">
                <a:latin typeface="Calibri" pitchFamily="34" charset="0"/>
                <a:cs typeface="Calibri" pitchFamily="34" charset="0"/>
              </a:rPr>
              <a:t>Uncertainties</a:t>
            </a:r>
          </a:p>
        </p:txBody>
      </p:sp>
      <p:sp>
        <p:nvSpPr>
          <p:cNvPr id="4" name="TextBox 1"/>
          <p:cNvSpPr txBox="1">
            <a:spLocks noChangeArrowheads="1"/>
          </p:cNvSpPr>
          <p:nvPr/>
        </p:nvSpPr>
        <p:spPr bwMode="auto">
          <a:xfrm>
            <a:off x="539552" y="908720"/>
            <a:ext cx="8136904"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marL="342900" indent="-342900">
              <a:spcAft>
                <a:spcPts val="600"/>
              </a:spcAft>
              <a:buFont typeface="Arial" panose="020B0604020202020204" pitchFamily="34" charset="0"/>
              <a:buChar char="•"/>
            </a:pPr>
            <a:r>
              <a:rPr lang="en-US" sz="2400" b="0" dirty="0">
                <a:latin typeface="Calibri" pitchFamily="34" charset="0"/>
                <a:cs typeface="Calibri" pitchFamily="34" charset="0"/>
              </a:rPr>
              <a:t>Statistical uncertainties: </a:t>
            </a:r>
            <a:r>
              <a:rPr lang="en-US" sz="2400" b="0" dirty="0">
                <a:latin typeface="Calibri" pitchFamily="34" charset="0"/>
                <a:cs typeface="Calibri" pitchFamily="34" charset="0"/>
                <a:sym typeface="Wingdings" panose="05000000000000000000" pitchFamily="2" charset="2"/>
              </a:rPr>
              <a:t> confidence/prediction intervals</a:t>
            </a:r>
          </a:p>
          <a:p>
            <a:pPr marL="342900" indent="-342900">
              <a:spcAft>
                <a:spcPts val="600"/>
              </a:spcAft>
              <a:buFont typeface="Arial" panose="020B0604020202020204" pitchFamily="34" charset="0"/>
              <a:buChar char="•"/>
            </a:pPr>
            <a:r>
              <a:rPr lang="en-US" sz="2400" b="0" dirty="0">
                <a:latin typeface="Calibri" pitchFamily="34" charset="0"/>
                <a:cs typeface="Calibri" pitchFamily="34" charset="0"/>
                <a:sym typeface="Wingdings" panose="05000000000000000000" pitchFamily="2" charset="2"/>
              </a:rPr>
              <a:t>Model uncertainties: model comparison, e.g. via </a:t>
            </a:r>
            <a:r>
              <a:rPr lang="en-US" sz="2400" b="0">
                <a:latin typeface="Calibri" pitchFamily="34" charset="0"/>
                <a:cs typeface="Calibri" pitchFamily="34" charset="0"/>
                <a:sym typeface="Wingdings" panose="05000000000000000000" pitchFamily="2" charset="2"/>
              </a:rPr>
              <a:t>maximum likelihood</a:t>
            </a:r>
            <a:endParaRPr lang="en-US" sz="2400" b="0" dirty="0">
              <a:latin typeface="Calibri" pitchFamily="34" charset="0"/>
              <a:cs typeface="Calibri" pitchFamily="34" charset="0"/>
              <a:sym typeface="Wingdings" panose="05000000000000000000" pitchFamily="2" charset="2"/>
            </a:endParaRPr>
          </a:p>
          <a:p>
            <a:pPr marL="342900" indent="-342900">
              <a:spcAft>
                <a:spcPts val="600"/>
              </a:spcAft>
              <a:buFont typeface="Arial" panose="020B0604020202020204" pitchFamily="34" charset="0"/>
              <a:buChar char="•"/>
            </a:pPr>
            <a:r>
              <a:rPr lang="en-US" sz="2400" b="0" dirty="0">
                <a:latin typeface="Calibri" pitchFamily="34" charset="0"/>
                <a:cs typeface="Calibri" pitchFamily="34" charset="0"/>
                <a:sym typeface="Wingdings" panose="05000000000000000000" pitchFamily="2" charset="2"/>
              </a:rPr>
              <a:t>Trend uncertainties: difficult, sensitivity studies</a:t>
            </a:r>
          </a:p>
          <a:p>
            <a:pPr marL="342900" indent="-342900">
              <a:spcAft>
                <a:spcPts val="600"/>
              </a:spcAft>
              <a:buFont typeface="Arial" panose="020B0604020202020204" pitchFamily="34" charset="0"/>
              <a:buChar char="•"/>
            </a:pPr>
            <a:r>
              <a:rPr lang="en-US" sz="2400" b="0" dirty="0">
                <a:latin typeface="Calibri" pitchFamily="34" charset="0"/>
                <a:cs typeface="Calibri" pitchFamily="34" charset="0"/>
                <a:sym typeface="Wingdings" panose="05000000000000000000" pitchFamily="2" charset="2"/>
              </a:rPr>
              <a:t>GCM uncertainties: </a:t>
            </a:r>
            <a:r>
              <a:rPr lang="en-US" sz="2400" b="0" dirty="0">
                <a:latin typeface="Calibri" pitchFamily="34" charset="0"/>
                <a:cs typeface="Calibri" pitchFamily="34" charset="0"/>
              </a:rPr>
              <a:t>choice of spatial resolution; differential equation models; future changes in human activity; extremes not well caught by models</a:t>
            </a:r>
          </a:p>
        </p:txBody>
      </p:sp>
    </p:spTree>
    <p:extLst>
      <p:ext uri="{BB962C8B-B14F-4D97-AF65-F5344CB8AC3E}">
        <p14:creationId xmlns:p14="http://schemas.microsoft.com/office/powerpoint/2010/main" val="3873197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930D6A-768F-45C5-8835-A0C6D6DDDEDA}"/>
              </a:ext>
            </a:extLst>
          </p:cNvPr>
          <p:cNvSpPr/>
          <p:nvPr/>
        </p:nvSpPr>
        <p:spPr>
          <a:xfrm>
            <a:off x="467544" y="404664"/>
            <a:ext cx="8352928" cy="5909310"/>
          </a:xfrm>
          <a:prstGeom prst="rect">
            <a:avLst/>
          </a:prstGeom>
        </p:spPr>
        <p:txBody>
          <a:bodyPr wrap="square">
            <a:spAutoFit/>
          </a:bodyPr>
          <a:lstStyle/>
          <a:p>
            <a:r>
              <a:rPr lang="en-US" sz="2000" b="0" dirty="0">
                <a:latin typeface="Calibri" panose="020F0502020204030204" pitchFamily="34" charset="0"/>
                <a:cs typeface="Calibri" panose="020F0502020204030204" pitchFamily="34" charset="0"/>
              </a:rPr>
              <a:t>Rootzen, H. and R. </a:t>
            </a:r>
            <a:r>
              <a:rPr lang="en-US" sz="2000" b="0" dirty="0" err="1">
                <a:latin typeface="Calibri" panose="020F0502020204030204" pitchFamily="34" charset="0"/>
                <a:cs typeface="Calibri" panose="020F0502020204030204" pitchFamily="34" charset="0"/>
              </a:rPr>
              <a:t>W.Katz</a:t>
            </a:r>
            <a:r>
              <a:rPr lang="en-US" sz="2000" b="0" dirty="0">
                <a:latin typeface="Calibri" panose="020F0502020204030204" pitchFamily="34" charset="0"/>
                <a:cs typeface="Calibri" panose="020F0502020204030204" pitchFamily="34" charset="0"/>
              </a:rPr>
              <a:t> (2013). Design Life Level: Quantifying risk in a changing climate. </a:t>
            </a:r>
            <a:r>
              <a:rPr lang="en-US" sz="2000" b="0" i="1" dirty="0">
                <a:latin typeface="Calibri" panose="020F0502020204030204" pitchFamily="34" charset="0"/>
                <a:cs typeface="Calibri" panose="020F0502020204030204" pitchFamily="34" charset="0"/>
              </a:rPr>
              <a:t>Water </a:t>
            </a:r>
            <a:r>
              <a:rPr lang="en-US" sz="2000" b="0" i="1" dirty="0" err="1">
                <a:latin typeface="Calibri" panose="020F0502020204030204" pitchFamily="34" charset="0"/>
                <a:cs typeface="Calibri" panose="020F0502020204030204" pitchFamily="34" charset="0"/>
              </a:rPr>
              <a:t>Resourses</a:t>
            </a:r>
            <a:r>
              <a:rPr lang="en-US" sz="2000" b="0" i="1" dirty="0">
                <a:latin typeface="Calibri" panose="020F0502020204030204" pitchFamily="34" charset="0"/>
                <a:cs typeface="Calibri" panose="020F0502020204030204" pitchFamily="34" charset="0"/>
              </a:rPr>
              <a:t> Res., 49</a:t>
            </a:r>
            <a:r>
              <a:rPr lang="en-US" sz="2000" b="0" dirty="0">
                <a:latin typeface="Calibri" panose="020F0502020204030204" pitchFamily="34" charset="0"/>
                <a:cs typeface="Calibri" panose="020F0502020204030204" pitchFamily="34" charset="0"/>
              </a:rPr>
              <a:t>, </a:t>
            </a:r>
          </a:p>
          <a:p>
            <a:endParaRPr lang="en-US" sz="2000" b="0" dirty="0">
              <a:latin typeface="Calibri" panose="020F0502020204030204" pitchFamily="34" charset="0"/>
              <a:cs typeface="Calibri" panose="020F0502020204030204" pitchFamily="34" charset="0"/>
            </a:endParaRPr>
          </a:p>
          <a:p>
            <a:r>
              <a:rPr lang="en-US" sz="2400" b="0" dirty="0">
                <a:latin typeface="Calibri" panose="020F0502020204030204" pitchFamily="34" charset="0"/>
                <a:cs typeface="Calibri" panose="020F0502020204030204" pitchFamily="34" charset="0"/>
              </a:rPr>
              <a:t>Since then (examples):</a:t>
            </a:r>
          </a:p>
          <a:p>
            <a:endParaRPr lang="en-US" sz="2000" b="0" dirty="0">
              <a:latin typeface="Calibri" panose="020F0502020204030204" pitchFamily="34" charset="0"/>
              <a:cs typeface="Calibri" panose="020F0502020204030204" pitchFamily="34" charset="0"/>
            </a:endParaRPr>
          </a:p>
          <a:p>
            <a:r>
              <a:rPr lang="en-US" sz="2000" b="0" dirty="0" err="1">
                <a:latin typeface="Calibri" panose="020F0502020204030204" pitchFamily="34" charset="0"/>
                <a:cs typeface="Calibri" panose="020F0502020204030204" pitchFamily="34" charset="0"/>
              </a:rPr>
              <a:t>Lins</a:t>
            </a:r>
            <a:r>
              <a:rPr lang="en-US" sz="2000" b="0" dirty="0">
                <a:latin typeface="Calibri" panose="020F0502020204030204" pitchFamily="34" charset="0"/>
                <a:cs typeface="Calibri" panose="020F0502020204030204" pitchFamily="34" charset="0"/>
              </a:rPr>
              <a:t>, H.F., Cohn, T.A., (2011). Stationarity: wanted dead or alive?  </a:t>
            </a:r>
            <a:r>
              <a:rPr lang="en-US" sz="2000" b="0" i="1" dirty="0">
                <a:latin typeface="Calibri" panose="020F0502020204030204" pitchFamily="34" charset="0"/>
                <a:cs typeface="Calibri" panose="020F0502020204030204" pitchFamily="34" charset="0"/>
              </a:rPr>
              <a:t>J. Am. Water </a:t>
            </a:r>
            <a:r>
              <a:rPr lang="en-US" sz="2000" b="0" i="1" dirty="0" err="1">
                <a:latin typeface="Calibri" panose="020F0502020204030204" pitchFamily="34" charset="0"/>
                <a:cs typeface="Calibri" panose="020F0502020204030204" pitchFamily="34" charset="0"/>
              </a:rPr>
              <a:t>Resourses</a:t>
            </a:r>
            <a:r>
              <a:rPr lang="en-US" sz="2000" b="0" i="1" dirty="0">
                <a:latin typeface="Calibri" panose="020F0502020204030204" pitchFamily="34" charset="0"/>
                <a:cs typeface="Calibri" panose="020F0502020204030204" pitchFamily="34" charset="0"/>
              </a:rPr>
              <a:t> Assoc. 47</a:t>
            </a:r>
            <a:r>
              <a:rPr lang="en-US" sz="2000" b="0" dirty="0">
                <a:latin typeface="Calibri" panose="020F0502020204030204" pitchFamily="34" charset="0"/>
                <a:cs typeface="Calibri" panose="020F0502020204030204" pitchFamily="34" charset="0"/>
              </a:rPr>
              <a:t>, 969 475-480.</a:t>
            </a:r>
          </a:p>
          <a:p>
            <a:endParaRPr lang="en-US" b="0" dirty="0">
              <a:latin typeface="Calibri" panose="020F0502020204030204" pitchFamily="34" charset="0"/>
              <a:cs typeface="Calibri" panose="020F0502020204030204" pitchFamily="34" charset="0"/>
            </a:endParaRPr>
          </a:p>
          <a:p>
            <a:pPr>
              <a:spcAft>
                <a:spcPts val="600"/>
              </a:spcAft>
            </a:pPr>
            <a:r>
              <a:rPr lang="en-US" sz="2000" b="0" dirty="0" err="1">
                <a:latin typeface="Calibri" panose="020F0502020204030204" pitchFamily="34" charset="0"/>
                <a:cs typeface="Calibri" panose="020F0502020204030204" pitchFamily="34" charset="0"/>
              </a:rPr>
              <a:t>Yan,L</a:t>
            </a:r>
            <a:r>
              <a:rPr lang="en-US" sz="2000" b="0" dirty="0">
                <a:latin typeface="Calibri" panose="020F0502020204030204" pitchFamily="34" charset="0"/>
                <a:cs typeface="Calibri" panose="020F0502020204030204" pitchFamily="34" charset="0"/>
              </a:rPr>
              <a:t>., </a:t>
            </a:r>
            <a:r>
              <a:rPr lang="en-US" sz="2000" b="0" dirty="0" err="1">
                <a:latin typeface="Calibri" panose="020F0502020204030204" pitchFamily="34" charset="0"/>
                <a:cs typeface="Calibri" panose="020F0502020204030204" pitchFamily="34" charset="0"/>
              </a:rPr>
              <a:t>Xiong</a:t>
            </a:r>
            <a:r>
              <a:rPr lang="en-US" sz="2000" b="0" dirty="0">
                <a:latin typeface="Calibri" panose="020F0502020204030204" pitchFamily="34" charset="0"/>
                <a:cs typeface="Calibri" panose="020F0502020204030204" pitchFamily="34" charset="0"/>
              </a:rPr>
              <a:t>, L., Guo, S., Xu, C.,  Xia, J., and Du, T. (2017). Comparison of four nonstationary hydrologic design  methods for changing environment. </a:t>
            </a:r>
            <a:endParaRPr lang="en-US" b="0" dirty="0">
              <a:latin typeface="Calibri" panose="020F0502020204030204" pitchFamily="34" charset="0"/>
              <a:cs typeface="Calibri" panose="020F0502020204030204" pitchFamily="34" charset="0"/>
            </a:endParaRPr>
          </a:p>
          <a:p>
            <a:r>
              <a:rPr lang="en-US" sz="2400" b="0" dirty="0">
                <a:latin typeface="Calibri" panose="020F0502020204030204" pitchFamily="34" charset="0"/>
                <a:cs typeface="Calibri" panose="020F0502020204030204" pitchFamily="34" charset="0"/>
              </a:rPr>
              <a:t>DLL</a:t>
            </a:r>
          </a:p>
          <a:p>
            <a:r>
              <a:rPr lang="en-US" sz="2400" b="0" dirty="0">
                <a:latin typeface="Calibri" panose="020F0502020204030204" pitchFamily="34" charset="0"/>
                <a:cs typeface="Calibri" panose="020F0502020204030204" pitchFamily="34" charset="0"/>
              </a:rPr>
              <a:t>ENE = Equivalent Number of Exceedances</a:t>
            </a:r>
          </a:p>
          <a:p>
            <a:r>
              <a:rPr lang="en-US" sz="2400" b="0" dirty="0">
                <a:latin typeface="Calibri" panose="020F0502020204030204" pitchFamily="34" charset="0"/>
                <a:cs typeface="Calibri" panose="020F0502020204030204" pitchFamily="34" charset="0"/>
              </a:rPr>
              <a:t>ER = Equivalent Reliability</a:t>
            </a:r>
          </a:p>
          <a:p>
            <a:r>
              <a:rPr lang="en-US" sz="2400" b="0" dirty="0">
                <a:latin typeface="Calibri" panose="020F0502020204030204" pitchFamily="34" charset="0"/>
                <a:cs typeface="Calibri" panose="020F0502020204030204" pitchFamily="34" charset="0"/>
              </a:rPr>
              <a:t>ADLL=Average Design Life Level</a:t>
            </a:r>
          </a:p>
          <a:p>
            <a:endParaRPr lang="en-US" sz="2400" b="0" dirty="0">
              <a:latin typeface="Calibri" panose="020F0502020204030204" pitchFamily="34" charset="0"/>
              <a:cs typeface="Calibri" panose="020F0502020204030204" pitchFamily="34" charset="0"/>
            </a:endParaRPr>
          </a:p>
          <a:p>
            <a:r>
              <a:rPr lang="en-US" sz="2400" b="0" dirty="0">
                <a:latin typeface="Calibri" panose="020F0502020204030204" pitchFamily="34" charset="0"/>
                <a:ea typeface="SimSun-ExtB" panose="02010609060101010101" pitchFamily="49" charset="-122"/>
                <a:cs typeface="Calibri" panose="020F0502020204030204" pitchFamily="34" charset="0"/>
              </a:rPr>
              <a:t>EWRI Task Committee: Stochastic Methods for Analyzing Nonstationary Extreme Hydrologic Events</a:t>
            </a:r>
            <a:endParaRPr lang="en-US" sz="32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26044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395536" y="313492"/>
            <a:ext cx="8208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algn="ctr"/>
            <a:r>
              <a:rPr lang="en-US" sz="2800" b="0" dirty="0">
                <a:latin typeface="Calibri" pitchFamily="34" charset="0"/>
                <a:cs typeface="Calibri" pitchFamily="34" charset="0"/>
              </a:rPr>
              <a:t>Conclusions</a:t>
            </a:r>
          </a:p>
        </p:txBody>
      </p:sp>
      <p:sp>
        <p:nvSpPr>
          <p:cNvPr id="4" name="TextBox 1"/>
          <p:cNvSpPr txBox="1">
            <a:spLocks noChangeArrowheads="1"/>
          </p:cNvSpPr>
          <p:nvPr/>
        </p:nvSpPr>
        <p:spPr bwMode="auto">
          <a:xfrm>
            <a:off x="539552" y="1124744"/>
            <a:ext cx="81369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marL="342900" indent="-342900">
              <a:spcAft>
                <a:spcPts val="1200"/>
              </a:spcAft>
              <a:buFont typeface="Arial" panose="020B0604020202020204" pitchFamily="34" charset="0"/>
              <a:buChar char="•"/>
            </a:pPr>
            <a:r>
              <a:rPr lang="en-US" sz="2400" b="0" dirty="0">
                <a:latin typeface="Calibri" pitchFamily="34" charset="0"/>
                <a:cs typeface="Calibri" pitchFamily="34" charset="0"/>
                <a:sym typeface="Wingdings" panose="05000000000000000000" pitchFamily="2" charset="2"/>
              </a:rPr>
              <a:t>To handle and communicate risks in a changing climate one should specify both a period of time and a probability of failure</a:t>
            </a:r>
          </a:p>
        </p:txBody>
      </p:sp>
      <p:sp>
        <p:nvSpPr>
          <p:cNvPr id="5" name="TextBox 1"/>
          <p:cNvSpPr txBox="1">
            <a:spLocks noChangeArrowheads="1"/>
          </p:cNvSpPr>
          <p:nvPr/>
        </p:nvSpPr>
        <p:spPr bwMode="auto">
          <a:xfrm>
            <a:off x="539552" y="2598003"/>
            <a:ext cx="81369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marL="342900" indent="-342900">
              <a:spcAft>
                <a:spcPts val="1200"/>
              </a:spcAft>
              <a:buFont typeface="Arial" panose="020B0604020202020204" pitchFamily="34" charset="0"/>
              <a:buChar char="•"/>
            </a:pPr>
            <a:r>
              <a:rPr lang="en-US" sz="2400" b="0" dirty="0">
                <a:latin typeface="Calibri" pitchFamily="34" charset="0"/>
                <a:cs typeface="Calibri" pitchFamily="34" charset="0"/>
                <a:sym typeface="Wingdings" panose="05000000000000000000" pitchFamily="2" charset="2"/>
              </a:rPr>
              <a:t>If one is not aiming at design but just wants to illustrate the extent of changes simpler concepts may sometimes suffice</a:t>
            </a:r>
          </a:p>
        </p:txBody>
      </p:sp>
      <p:sp>
        <p:nvSpPr>
          <p:cNvPr id="6" name="TextBox 1"/>
          <p:cNvSpPr txBox="1">
            <a:spLocks noChangeArrowheads="1"/>
          </p:cNvSpPr>
          <p:nvPr/>
        </p:nvSpPr>
        <p:spPr bwMode="auto">
          <a:xfrm>
            <a:off x="539552" y="3731548"/>
            <a:ext cx="81369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marL="342900" indent="-342900">
              <a:spcAft>
                <a:spcPts val="1200"/>
              </a:spcAft>
              <a:buFont typeface="Arial" panose="020B0604020202020204" pitchFamily="34" charset="0"/>
              <a:buChar char="•"/>
            </a:pPr>
            <a:r>
              <a:rPr lang="en-US" sz="2400" b="0" dirty="0">
                <a:latin typeface="Calibri" pitchFamily="34" charset="0"/>
                <a:cs typeface="Calibri" pitchFamily="34" charset="0"/>
                <a:sym typeface="Wingdings" panose="05000000000000000000" pitchFamily="2" charset="2"/>
              </a:rPr>
              <a:t>We recognize that the concept of Design Life Level is a shift from more common standard-based to less common risk-based engineering design. But such a shift may be desirable even under a stationary climate.</a:t>
            </a:r>
          </a:p>
        </p:txBody>
      </p:sp>
    </p:spTree>
    <p:extLst>
      <p:ext uri="{BB962C8B-B14F-4D97-AF65-F5344CB8AC3E}">
        <p14:creationId xmlns:p14="http://schemas.microsoft.com/office/powerpoint/2010/main" val="3950850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647ABD-FC76-4455-80F0-F901EC5F1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32656"/>
            <a:ext cx="1137533" cy="1188720"/>
          </a:xfrm>
          <a:prstGeom prst="rect">
            <a:avLst/>
          </a:prstGeom>
        </p:spPr>
      </p:pic>
      <p:sp>
        <p:nvSpPr>
          <p:cNvPr id="4" name="TextBox 3">
            <a:extLst>
              <a:ext uri="{FF2B5EF4-FFF2-40B4-BE49-F238E27FC236}">
                <a16:creationId xmlns:a16="http://schemas.microsoft.com/office/drawing/2014/main" id="{3F67FCD1-F93D-4961-9192-BB21BDF5138A}"/>
              </a:ext>
            </a:extLst>
          </p:cNvPr>
          <p:cNvSpPr txBox="1"/>
          <p:nvPr/>
        </p:nvSpPr>
        <p:spPr>
          <a:xfrm>
            <a:off x="1907704" y="260648"/>
            <a:ext cx="2448272" cy="954107"/>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K</a:t>
            </a:r>
            <a:r>
              <a:rPr lang="en-US" sz="2400" b="0" dirty="0" err="1">
                <a:latin typeface="Calibri" panose="020F0502020204030204" pitchFamily="34" charset="0"/>
                <a:cs typeface="Calibri" panose="020F0502020204030204" pitchFamily="34" charset="0"/>
              </a:rPr>
              <a:t>uestions</a:t>
            </a:r>
            <a:r>
              <a:rPr lang="en-US" sz="2400" b="0" dirty="0">
                <a:latin typeface="Calibri" panose="020F0502020204030204" pitchFamily="34" charset="0"/>
                <a:cs typeface="Calibri" panose="020F0502020204030204" pitchFamily="34" charset="0"/>
              </a:rPr>
              <a:t> – more than answers</a:t>
            </a:r>
            <a:endParaRPr lang="en-US"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2B912BF-05FC-4145-AE86-5BA733F5FB69}"/>
              </a:ext>
            </a:extLst>
          </p:cNvPr>
          <p:cNvSpPr txBox="1"/>
          <p:nvPr/>
        </p:nvSpPr>
        <p:spPr>
          <a:xfrm>
            <a:off x="611560" y="1700808"/>
            <a:ext cx="3888432" cy="4770537"/>
          </a:xfrm>
          <a:prstGeom prst="rect">
            <a:avLst/>
          </a:prstGeom>
          <a:noFill/>
        </p:spPr>
        <p:txBody>
          <a:bodyPr wrap="square" rtlCol="0">
            <a:spAutoFit/>
          </a:bodyPr>
          <a:lstStyle/>
          <a:p>
            <a:pPr>
              <a:spcAft>
                <a:spcPts val="1200"/>
              </a:spcAft>
            </a:pPr>
            <a:r>
              <a:rPr lang="en-US" sz="2400" b="0" dirty="0">
                <a:latin typeface="Calibri" panose="020F0502020204030204" pitchFamily="34" charset="0"/>
                <a:cs typeface="Calibri" panose="020F0502020204030204" pitchFamily="34" charset="0"/>
              </a:rPr>
              <a:t>Design – risk estimation – regulation –  emergency planning </a:t>
            </a:r>
            <a:r>
              <a:rPr lang="en-US" sz="2400" b="0">
                <a:latin typeface="Calibri" panose="020F0502020204030204" pitchFamily="34" charset="0"/>
                <a:cs typeface="Calibri" panose="020F0502020204030204" pitchFamily="34" charset="0"/>
              </a:rPr>
              <a:t>– communication </a:t>
            </a:r>
            <a:r>
              <a:rPr lang="en-US" sz="2400" b="0" dirty="0">
                <a:latin typeface="Calibri" panose="020F0502020204030204" pitchFamily="34" charset="0"/>
                <a:cs typeface="Calibri" panose="020F0502020204030204" pitchFamily="34" charset="0"/>
              </a:rPr>
              <a:t>for</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Each location separately?</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River networks?</a:t>
            </a:r>
          </a:p>
          <a:p>
            <a:pPr marL="342900" indent="-342900">
              <a:spcAft>
                <a:spcPts val="1200"/>
              </a:spcAft>
              <a:buFont typeface="Arial" panose="020B0604020202020204" pitchFamily="34" charset="0"/>
              <a:buChar char="•"/>
            </a:pPr>
            <a:r>
              <a:rPr lang="en-US" sz="2400" b="0" dirty="0">
                <a:latin typeface="Calibri" panose="020F0502020204030204" pitchFamily="34" charset="0"/>
                <a:cs typeface="Calibri" panose="020F0502020204030204" pitchFamily="34" charset="0"/>
              </a:rPr>
              <a:t>An entire country?</a:t>
            </a:r>
          </a:p>
          <a:p>
            <a:pPr>
              <a:spcAft>
                <a:spcPts val="1200"/>
              </a:spcAft>
            </a:pPr>
            <a:r>
              <a:rPr lang="en-US" sz="2400" b="0" dirty="0">
                <a:latin typeface="Calibri" panose="020F0502020204030204" pitchFamily="34" charset="0"/>
                <a:cs typeface="Calibri" panose="020F0502020204030204" pitchFamily="34" charset="0"/>
              </a:rPr>
              <a:t>Small catastrophes – large catastrophes</a:t>
            </a:r>
          </a:p>
          <a:p>
            <a:pPr>
              <a:spcAft>
                <a:spcPts val="1200"/>
              </a:spcAft>
            </a:pPr>
            <a:r>
              <a:rPr lang="en-US" sz="2400" b="0" dirty="0">
                <a:latin typeface="Calibri" panose="020F0502020204030204" pitchFamily="34" charset="0"/>
                <a:cs typeface="Calibri" panose="020F0502020204030204" pitchFamily="34" charset="0"/>
              </a:rPr>
              <a:t>What dimensions can be handled right now? In future?</a:t>
            </a:r>
          </a:p>
          <a:p>
            <a:r>
              <a:rPr lang="en-US" sz="2400" b="0" dirty="0">
                <a:latin typeface="Calibri" panose="020F0502020204030204" pitchFamily="34" charset="0"/>
                <a:cs typeface="Calibri" panose="020F0502020204030204" pitchFamily="34" charset="0"/>
              </a:rPr>
              <a:t>Climate change?</a:t>
            </a:r>
          </a:p>
        </p:txBody>
      </p:sp>
      <p:pic>
        <p:nvPicPr>
          <p:cNvPr id="9" name="Picture 8">
            <a:extLst>
              <a:ext uri="{FF2B5EF4-FFF2-40B4-BE49-F238E27FC236}">
                <a16:creationId xmlns:a16="http://schemas.microsoft.com/office/drawing/2014/main" id="{F3BF657D-1F7B-471A-B183-597A94FA6A51}"/>
              </a:ext>
            </a:extLst>
          </p:cNvPr>
          <p:cNvPicPr>
            <a:picLocks noChangeAspect="1"/>
          </p:cNvPicPr>
          <p:nvPr/>
        </p:nvPicPr>
        <p:blipFill rotWithShape="1">
          <a:blip r:embed="rId3">
            <a:extLst>
              <a:ext uri="{28A0092B-C50C-407E-A947-70E740481C1C}">
                <a14:useLocalDpi xmlns:a14="http://schemas.microsoft.com/office/drawing/2010/main" val="0"/>
              </a:ext>
            </a:extLst>
          </a:blip>
          <a:srcRect l="-2" t="11331" r="19653" b="33479"/>
          <a:stretch/>
        </p:blipFill>
        <p:spPr>
          <a:xfrm>
            <a:off x="5527984" y="4682832"/>
            <a:ext cx="3017520" cy="1554480"/>
          </a:xfrm>
          <a:prstGeom prst="rect">
            <a:avLst/>
          </a:prstGeom>
        </p:spPr>
      </p:pic>
      <p:pic>
        <p:nvPicPr>
          <p:cNvPr id="13" name="Picture 12">
            <a:extLst>
              <a:ext uri="{FF2B5EF4-FFF2-40B4-BE49-F238E27FC236}">
                <a16:creationId xmlns:a16="http://schemas.microsoft.com/office/drawing/2014/main" id="{2DC418E7-78DC-4AAE-AC3C-30A2F60F958D}"/>
              </a:ext>
            </a:extLst>
          </p:cNvPr>
          <p:cNvPicPr>
            <a:picLocks noChangeAspect="1"/>
          </p:cNvPicPr>
          <p:nvPr/>
        </p:nvPicPr>
        <p:blipFill rotWithShape="1">
          <a:blip r:embed="rId4">
            <a:extLst>
              <a:ext uri="{28A0092B-C50C-407E-A947-70E740481C1C}">
                <a14:useLocalDpi xmlns:a14="http://schemas.microsoft.com/office/drawing/2010/main" val="0"/>
              </a:ext>
            </a:extLst>
          </a:blip>
          <a:srcRect t="3026" b="974"/>
          <a:stretch/>
        </p:blipFill>
        <p:spPr>
          <a:xfrm>
            <a:off x="5532065" y="2708920"/>
            <a:ext cx="3000375" cy="1463040"/>
          </a:xfrm>
          <a:prstGeom prst="rect">
            <a:avLst/>
          </a:prstGeom>
        </p:spPr>
      </p:pic>
      <p:pic>
        <p:nvPicPr>
          <p:cNvPr id="16" name="Picture 15">
            <a:extLst>
              <a:ext uri="{FF2B5EF4-FFF2-40B4-BE49-F238E27FC236}">
                <a16:creationId xmlns:a16="http://schemas.microsoft.com/office/drawing/2014/main" id="{39BDC299-3ACB-4DB2-8B70-149FAE0A0A95}"/>
              </a:ext>
            </a:extLst>
          </p:cNvPr>
          <p:cNvPicPr>
            <a:picLocks noChangeAspect="1"/>
          </p:cNvPicPr>
          <p:nvPr/>
        </p:nvPicPr>
        <p:blipFill rotWithShape="1">
          <a:blip r:embed="rId5">
            <a:extLst>
              <a:ext uri="{28A0092B-C50C-407E-A947-70E740481C1C}">
                <a14:useLocalDpi xmlns:a14="http://schemas.microsoft.com/office/drawing/2010/main" val="0"/>
              </a:ext>
            </a:extLst>
          </a:blip>
          <a:srcRect l="12155" t="20000" r="4239" b="8570"/>
          <a:stretch/>
        </p:blipFill>
        <p:spPr>
          <a:xfrm>
            <a:off x="5486400" y="764704"/>
            <a:ext cx="3108960" cy="1463040"/>
          </a:xfrm>
          <a:prstGeom prst="rect">
            <a:avLst/>
          </a:prstGeom>
        </p:spPr>
      </p:pic>
      <p:sp>
        <p:nvSpPr>
          <p:cNvPr id="17" name="TextBox 16">
            <a:extLst>
              <a:ext uri="{FF2B5EF4-FFF2-40B4-BE49-F238E27FC236}">
                <a16:creationId xmlns:a16="http://schemas.microsoft.com/office/drawing/2014/main" id="{34C992CE-8995-458D-A599-95CC425D45BB}"/>
              </a:ext>
            </a:extLst>
          </p:cNvPr>
          <p:cNvSpPr txBox="1"/>
          <p:nvPr/>
        </p:nvSpPr>
        <p:spPr>
          <a:xfrm>
            <a:off x="6300192" y="6135687"/>
            <a:ext cx="1678665" cy="461665"/>
          </a:xfrm>
          <a:prstGeom prst="rect">
            <a:avLst/>
          </a:prstGeom>
          <a:noFill/>
        </p:spPr>
        <p:txBody>
          <a:bodyPr wrap="none" rtlCol="0">
            <a:spAutoFit/>
          </a:bodyPr>
          <a:lstStyle/>
          <a:p>
            <a:r>
              <a:rPr lang="en-US" sz="2400" b="0" dirty="0">
                <a:latin typeface="Calibri" panose="020F0502020204030204" pitchFamily="34" charset="0"/>
                <a:cs typeface="Calibri" panose="020F0502020204030204" pitchFamily="34" charset="0"/>
              </a:rPr>
              <a:t>Dam breach</a:t>
            </a:r>
          </a:p>
        </p:txBody>
      </p:sp>
      <p:sp>
        <p:nvSpPr>
          <p:cNvPr id="18" name="TextBox 17">
            <a:extLst>
              <a:ext uri="{FF2B5EF4-FFF2-40B4-BE49-F238E27FC236}">
                <a16:creationId xmlns:a16="http://schemas.microsoft.com/office/drawing/2014/main" id="{1673865A-C158-4128-B85F-FC49C846A454}"/>
              </a:ext>
            </a:extLst>
          </p:cNvPr>
          <p:cNvSpPr txBox="1"/>
          <p:nvPr/>
        </p:nvSpPr>
        <p:spPr>
          <a:xfrm>
            <a:off x="6300192" y="2132856"/>
            <a:ext cx="1680268" cy="461665"/>
          </a:xfrm>
          <a:prstGeom prst="rect">
            <a:avLst/>
          </a:prstGeom>
          <a:noFill/>
        </p:spPr>
        <p:txBody>
          <a:bodyPr wrap="none" rtlCol="0">
            <a:spAutoFit/>
          </a:bodyPr>
          <a:lstStyle/>
          <a:p>
            <a:r>
              <a:rPr lang="en-US" sz="2400" b="0" dirty="0">
                <a:latin typeface="Calibri" panose="020F0502020204030204" pitchFamily="34" charset="0"/>
                <a:cs typeface="Calibri" panose="020F0502020204030204" pitchFamily="34" charset="0"/>
              </a:rPr>
              <a:t>Urban flood</a:t>
            </a:r>
          </a:p>
        </p:txBody>
      </p:sp>
      <p:sp>
        <p:nvSpPr>
          <p:cNvPr id="19" name="TextBox 18">
            <a:extLst>
              <a:ext uri="{FF2B5EF4-FFF2-40B4-BE49-F238E27FC236}">
                <a16:creationId xmlns:a16="http://schemas.microsoft.com/office/drawing/2014/main" id="{8102CAB8-DF73-4A50-9CDB-1D4CB93975E5}"/>
              </a:ext>
            </a:extLst>
          </p:cNvPr>
          <p:cNvSpPr txBox="1"/>
          <p:nvPr/>
        </p:nvSpPr>
        <p:spPr>
          <a:xfrm>
            <a:off x="6372353" y="4077072"/>
            <a:ext cx="1584023" cy="461665"/>
          </a:xfrm>
          <a:prstGeom prst="rect">
            <a:avLst/>
          </a:prstGeom>
          <a:noFill/>
        </p:spPr>
        <p:txBody>
          <a:bodyPr wrap="none" rtlCol="0">
            <a:spAutoFit/>
          </a:bodyPr>
          <a:lstStyle/>
          <a:p>
            <a:r>
              <a:rPr lang="en-US" sz="2400" b="0" dirty="0">
                <a:latin typeface="Calibri" panose="020F0502020204030204" pitchFamily="34" charset="0"/>
                <a:cs typeface="Calibri" panose="020F0502020204030204" pitchFamily="34" charset="0"/>
              </a:rPr>
              <a:t>Windstorm</a:t>
            </a:r>
          </a:p>
        </p:txBody>
      </p:sp>
    </p:spTree>
    <p:extLst>
      <p:ext uri="{BB962C8B-B14F-4D97-AF65-F5344CB8AC3E}">
        <p14:creationId xmlns:p14="http://schemas.microsoft.com/office/powerpoint/2010/main" val="37320127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774AB9-640C-40F0-8E52-D6E8B354536B}"/>
              </a:ext>
            </a:extLst>
          </p:cNvPr>
          <p:cNvSpPr txBox="1"/>
          <p:nvPr/>
        </p:nvSpPr>
        <p:spPr>
          <a:xfrm>
            <a:off x="3078791" y="6279703"/>
            <a:ext cx="2789353" cy="461665"/>
          </a:xfrm>
          <a:prstGeom prst="rect">
            <a:avLst/>
          </a:prstGeom>
          <a:noFill/>
        </p:spPr>
        <p:txBody>
          <a:bodyPr wrap="none" rtlCol="0">
            <a:spAutoFit/>
          </a:bodyPr>
          <a:lstStyle/>
          <a:p>
            <a:r>
              <a:rPr lang="en-US" sz="2400" b="0" dirty="0">
                <a:latin typeface="Calibri" panose="020F0502020204030204" pitchFamily="34" charset="0"/>
                <a:cs typeface="Calibri" panose="020F0502020204030204" pitchFamily="34" charset="0"/>
              </a:rPr>
              <a:t> BIRS 2010 workshop</a:t>
            </a:r>
          </a:p>
        </p:txBody>
      </p:sp>
      <p:pic>
        <p:nvPicPr>
          <p:cNvPr id="3" name="Picture 2">
            <a:extLst>
              <a:ext uri="{FF2B5EF4-FFF2-40B4-BE49-F238E27FC236}">
                <a16:creationId xmlns:a16="http://schemas.microsoft.com/office/drawing/2014/main" id="{162F6404-D501-4952-BFFB-4BAB3BDF2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3703"/>
            <a:ext cx="8128000" cy="6096000"/>
          </a:xfrm>
          <a:prstGeom prst="rect">
            <a:avLst/>
          </a:prstGeom>
        </p:spPr>
      </p:pic>
      <p:sp>
        <p:nvSpPr>
          <p:cNvPr id="4" name="Oval 3">
            <a:extLst>
              <a:ext uri="{FF2B5EF4-FFF2-40B4-BE49-F238E27FC236}">
                <a16:creationId xmlns:a16="http://schemas.microsoft.com/office/drawing/2014/main" id="{E855FFBE-4C49-41DE-BDE9-E8BB2A5594E7}"/>
              </a:ext>
            </a:extLst>
          </p:cNvPr>
          <p:cNvSpPr>
            <a:spLocks noChangeAspect="1"/>
          </p:cNvSpPr>
          <p:nvPr/>
        </p:nvSpPr>
        <p:spPr bwMode="auto">
          <a:xfrm>
            <a:off x="3419872" y="1885960"/>
            <a:ext cx="731520" cy="731520"/>
          </a:xfrm>
          <a:prstGeom prst="ellipse">
            <a:avLst/>
          </a:prstGeom>
          <a:noFill/>
          <a:ln w="38100" cap="flat" cmpd="sng" algn="ctr">
            <a:solidFill>
              <a:srgbClr val="E6E6E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332669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rootzen\Desktop\wallenberbild\syceef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9" y="1685925"/>
            <a:ext cx="3525237"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rootzen\Desktop\wallenberbild\sydb64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102" y="1701088"/>
            <a:ext cx="341333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725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692403"/>
            <a:ext cx="6912768" cy="1800493"/>
          </a:xfrm>
          <a:prstGeom prst="rect">
            <a:avLst/>
          </a:prstGeom>
        </p:spPr>
        <p:txBody>
          <a:bodyPr wrap="square">
            <a:spAutoFit/>
          </a:bodyPr>
          <a:lstStyle/>
          <a:p>
            <a:pPr>
              <a:spcAft>
                <a:spcPts val="600"/>
              </a:spcAft>
            </a:pPr>
            <a:r>
              <a:rPr lang="en-US" sz="2400" b="0" dirty="0">
                <a:latin typeface="Calibri" panose="020F0502020204030204" pitchFamily="34" charset="0"/>
                <a:cs typeface="Calibri" pitchFamily="34" charset="0"/>
              </a:rPr>
              <a:t>make dam 1.5 m higher</a:t>
            </a:r>
          </a:p>
          <a:p>
            <a:pPr>
              <a:spcAft>
                <a:spcPts val="1200"/>
              </a:spcAft>
            </a:pPr>
            <a:r>
              <a:rPr lang="en-US" sz="2400" b="0" dirty="0">
                <a:latin typeface="Calibri" panose="020F0502020204030204" pitchFamily="34" charset="0"/>
                <a:cs typeface="Calibri" pitchFamily="34" charset="0"/>
                <a:sym typeface="Wingdings" pitchFamily="2" charset="2"/>
              </a:rPr>
              <a:t>                       costs billions of Euros, popular protests</a:t>
            </a:r>
            <a:endParaRPr lang="en-US" sz="2400" b="0" dirty="0">
              <a:latin typeface="Calibri" panose="020F0502020204030204" pitchFamily="34" charset="0"/>
              <a:cs typeface="Calibri" pitchFamily="34" charset="0"/>
            </a:endParaRPr>
          </a:p>
          <a:p>
            <a:pPr>
              <a:spcAft>
                <a:spcPts val="0"/>
              </a:spcAft>
            </a:pPr>
            <a:r>
              <a:rPr lang="en-US" sz="2400" b="0" dirty="0">
                <a:latin typeface="Calibri" panose="020F0502020204030204" pitchFamily="34" charset="0"/>
                <a:cs typeface="Calibri" pitchFamily="34" charset="0"/>
              </a:rPr>
              <a:t>keep dam as is</a:t>
            </a:r>
          </a:p>
          <a:p>
            <a:pPr>
              <a:spcAft>
                <a:spcPts val="600"/>
              </a:spcAft>
            </a:pPr>
            <a:r>
              <a:rPr lang="en-US" sz="2400" b="0" dirty="0">
                <a:latin typeface="Calibri" panose="020F0502020204030204" pitchFamily="34" charset="0"/>
                <a:cs typeface="Calibri" pitchFamily="34" charset="0"/>
                <a:sym typeface="Wingdings" panose="05000000000000000000" pitchFamily="2" charset="2"/>
              </a:rPr>
              <a:t>                       (perhaps) thousands of deaths</a:t>
            </a:r>
          </a:p>
        </p:txBody>
      </p:sp>
      <p:pic>
        <p:nvPicPr>
          <p:cNvPr id="1026" name="Picture 2" descr="http://i.ytimg.com/vi/kFUVesgXLkY/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014811"/>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004" y="3014811"/>
            <a:ext cx="47625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8456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4" name="TextBox 1"/>
              <p:cNvSpPr txBox="1">
                <a:spLocks noChangeArrowheads="1"/>
              </p:cNvSpPr>
              <p:nvPr/>
            </p:nvSpPr>
            <p:spPr bwMode="auto">
              <a:xfrm>
                <a:off x="467544" y="1337900"/>
                <a:ext cx="8352928" cy="1216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marL="342900" indent="-342900">
                  <a:spcAft>
                    <a:spcPts val="0"/>
                  </a:spcAft>
                  <a:buFont typeface="Arial" panose="020B0604020202020204" pitchFamily="34" charset="0"/>
                  <a:buChar char="•"/>
                </a:pPr>
                <a:r>
                  <a:rPr lang="en-US" sz="2400" b="0" dirty="0">
                    <a:solidFill>
                      <a:schemeClr val="tx1"/>
                    </a:solidFill>
                    <a:latin typeface="Calibri" panose="020F0502020204030204" pitchFamily="34" charset="0"/>
                    <a:ea typeface="Cambria Math" pitchFamily="18" charset="0"/>
                    <a:cs typeface="Calibri" panose="020F0502020204030204" pitchFamily="34" charset="0"/>
                  </a:rPr>
                  <a:t>10,000</a:t>
                </a:r>
                <a:r>
                  <a:rPr lang="en-US" sz="2400" b="0" dirty="0">
                    <a:solidFill>
                      <a:schemeClr val="tx1"/>
                    </a:solidFill>
                    <a:latin typeface="Calibri" pitchFamily="34" charset="0"/>
                    <a:cs typeface="Calibri" pitchFamily="34" charset="0"/>
                  </a:rPr>
                  <a:t>-year flood:  water level </a:t>
                </a:r>
                <a:r>
                  <a:rPr lang="en-US" sz="2400" b="0" i="1" dirty="0">
                    <a:solidFill>
                      <a:schemeClr val="tx1"/>
                    </a:solidFill>
                    <a:latin typeface="Calibri" pitchFamily="34" charset="0"/>
                    <a:cs typeface="Calibri" pitchFamily="34" charset="0"/>
                  </a:rPr>
                  <a:t> </a:t>
                </a:r>
                <a14:m>
                  <m:oMath xmlns:m="http://schemas.openxmlformats.org/officeDocument/2006/math">
                    <m:sSub>
                      <m:sSubPr>
                        <m:ctrlPr>
                          <a:rPr lang="en-US" sz="2400" b="0" i="1" smtClean="0">
                            <a:solidFill>
                              <a:schemeClr val="tx1"/>
                            </a:solidFill>
                            <a:latin typeface="Cambria Math" panose="02040503050406030204" pitchFamily="18" charset="0"/>
                            <a:cs typeface="Calibri" pitchFamily="34" charset="0"/>
                          </a:rPr>
                        </m:ctrlPr>
                      </m:sSubPr>
                      <m:e>
                        <m:r>
                          <a:rPr lang="en-US" sz="2400" b="0" i="1" smtClean="0">
                            <a:solidFill>
                              <a:schemeClr val="tx1"/>
                            </a:solidFill>
                            <a:latin typeface="Cambria Math" panose="02040503050406030204" pitchFamily="18" charset="0"/>
                            <a:cs typeface="Calibri" pitchFamily="34" charset="0"/>
                          </a:rPr>
                          <m:t>𝑢</m:t>
                        </m:r>
                        <m:r>
                          <a:rPr lang="en-US" sz="2400" b="0" i="1" smtClean="0">
                            <a:solidFill>
                              <a:schemeClr val="tx1"/>
                            </a:solidFill>
                            <a:latin typeface="Cambria Math" panose="02040503050406030204" pitchFamily="18" charset="0"/>
                            <a:cs typeface="Calibri" pitchFamily="34" charset="0"/>
                          </a:rPr>
                          <m:t>=</m:t>
                        </m:r>
                        <m:r>
                          <a:rPr lang="sv-SE" sz="2400" b="0" i="1" smtClean="0">
                            <a:solidFill>
                              <a:schemeClr val="tx1"/>
                            </a:solidFill>
                            <a:latin typeface="Cambria Math"/>
                            <a:cs typeface="Calibri" pitchFamily="34" charset="0"/>
                          </a:rPr>
                          <m:t>𝑢</m:t>
                        </m:r>
                      </m:e>
                      <m:sub>
                        <m:r>
                          <a:rPr lang="sv-SE" sz="2400" b="0" i="1" smtClean="0">
                            <a:solidFill>
                              <a:schemeClr val="tx1"/>
                            </a:solidFill>
                            <a:latin typeface="Cambria Math"/>
                            <a:cs typeface="Calibri" pitchFamily="34" charset="0"/>
                          </a:rPr>
                          <m:t>10,000</m:t>
                        </m:r>
                      </m:sub>
                    </m:sSub>
                  </m:oMath>
                </a14:m>
                <a:r>
                  <a:rPr lang="en-US" sz="2400" b="0" i="1" dirty="0">
                    <a:solidFill>
                      <a:schemeClr val="tx1"/>
                    </a:solidFill>
                    <a:latin typeface="Calibri" pitchFamily="34" charset="0"/>
                    <a:cs typeface="Calibri" pitchFamily="34" charset="0"/>
                  </a:rPr>
                  <a:t>  </a:t>
                </a:r>
                <a:r>
                  <a:rPr lang="en-US" sz="2400" b="0" dirty="0">
                    <a:solidFill>
                      <a:schemeClr val="tx1"/>
                    </a:solidFill>
                    <a:latin typeface="Calibri" pitchFamily="34" charset="0"/>
                    <a:cs typeface="Calibri" pitchFamily="34" charset="0"/>
                  </a:rPr>
                  <a:t>which on the average is exceeded once every ten thousand years   </a:t>
                </a:r>
              </a:p>
              <a:p>
                <a:pPr>
                  <a:spcAft>
                    <a:spcPts val="0"/>
                  </a:spcAft>
                </a:pPr>
                <a:r>
                  <a:rPr lang="en-US" sz="2400" b="0" dirty="0">
                    <a:solidFill>
                      <a:schemeClr val="tx1"/>
                    </a:solidFill>
                    <a:latin typeface="Calibri" panose="020F0502020204030204" pitchFamily="34" charset="0"/>
                    <a:ea typeface="Cambria Math" pitchFamily="18" charset="0"/>
                    <a:cs typeface="Calibri" panose="020F0502020204030204" pitchFamily="34" charset="0"/>
                  </a:rPr>
                  <a:t>     = 1/10,000  </a:t>
                </a:r>
                <a:r>
                  <a:rPr lang="en-US" sz="2400" b="0" dirty="0">
                    <a:solidFill>
                      <a:schemeClr val="tx1"/>
                    </a:solidFill>
                    <a:latin typeface="Calibri" pitchFamily="34" charset="0"/>
                    <a:cs typeface="Calibri" pitchFamily="34" charset="0"/>
                  </a:rPr>
                  <a:t>quantile</a:t>
                </a:r>
                <a14:m>
                  <m:oMath xmlns:m="http://schemas.openxmlformats.org/officeDocument/2006/math">
                    <m:r>
                      <a:rPr lang="sv-SE" sz="2400" b="0" i="0" smtClean="0">
                        <a:solidFill>
                          <a:schemeClr val="tx1"/>
                        </a:solidFill>
                        <a:latin typeface="Cambria Math"/>
                        <a:cs typeface="Calibri" pitchFamily="34" charset="0"/>
                      </a:rPr>
                      <m:t> </m:t>
                    </m:r>
                    <m:r>
                      <m:rPr>
                        <m:sty m:val="p"/>
                      </m:rPr>
                      <a:rPr lang="sv-SE" sz="2400" b="0" i="0" smtClean="0">
                        <a:solidFill>
                          <a:schemeClr val="tx1"/>
                        </a:solidFill>
                        <a:latin typeface="Cambria Math"/>
                        <a:cs typeface="Calibri" pitchFamily="34" charset="0"/>
                      </a:rPr>
                      <m:t>of</m:t>
                    </m:r>
                    <m:r>
                      <a:rPr lang="sv-SE" sz="2400" b="0" i="1" smtClean="0">
                        <a:solidFill>
                          <a:schemeClr val="tx1"/>
                        </a:solidFill>
                        <a:latin typeface="Cambria Math"/>
                        <a:cs typeface="Calibri" pitchFamily="34" charset="0"/>
                      </a:rPr>
                      <m:t> </m:t>
                    </m:r>
                  </m:oMath>
                </a14:m>
                <a:r>
                  <a:rPr lang="en-US" sz="2400" b="0" dirty="0">
                    <a:solidFill>
                      <a:schemeClr val="tx1"/>
                    </a:solidFill>
                    <a:latin typeface="Calibri" pitchFamily="34" charset="0"/>
                    <a:cs typeface="Calibri" pitchFamily="34" charset="0"/>
                  </a:rPr>
                  <a:t> the yearly maximum flood distribution</a:t>
                </a:r>
              </a:p>
            </p:txBody>
          </p:sp>
        </mc:Choice>
        <mc:Fallback xmlns="">
          <p:sp>
            <p:nvSpPr>
              <p:cNvPr id="5124" name="TextBox 1"/>
              <p:cNvSpPr txBox="1">
                <a:spLocks noRot="1" noChangeAspect="1" noMove="1" noResize="1" noEditPoints="1" noAdjustHandles="1" noChangeArrowheads="1" noChangeShapeType="1" noTextEdit="1"/>
              </p:cNvSpPr>
              <p:nvPr/>
            </p:nvSpPr>
            <p:spPr bwMode="auto">
              <a:xfrm>
                <a:off x="467544" y="1337900"/>
                <a:ext cx="8352928" cy="1216551"/>
              </a:xfrm>
              <a:prstGeom prst="rect">
                <a:avLst/>
              </a:prstGeom>
              <a:blipFill>
                <a:blip r:embed="rId2"/>
                <a:stretch>
                  <a:fillRect l="-1022" t="-3500" b="-10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67544" y="3803556"/>
                <a:ext cx="7848872" cy="1569660"/>
              </a:xfrm>
              <a:prstGeom prst="rect">
                <a:avLst/>
              </a:prstGeom>
            </p:spPr>
            <p:txBody>
              <a:bodyPr wrap="square">
                <a:spAutoFit/>
              </a:bodyPr>
              <a:lstStyle/>
              <a:p>
                <a:pPr marL="342900" indent="-342900">
                  <a:buFont typeface="Arial" panose="020B0604020202020204" pitchFamily="34" charset="0"/>
                  <a:buChar char="•"/>
                </a:pPr>
                <a:r>
                  <a:rPr lang="en-US" sz="2400" b="0" dirty="0">
                    <a:latin typeface="Calibri" pitchFamily="34" charset="0"/>
                    <a:cs typeface="Calibri" pitchFamily="34" charset="0"/>
                  </a:rPr>
                  <a:t>One number gives you many things at once. E.g. if you design dykes to resist the </a:t>
                </a:r>
                <a:r>
                  <a:rPr lang="en-US" sz="2400" b="0" dirty="0">
                    <a:latin typeface="Calibri" panose="020F0502020204030204" pitchFamily="34" charset="0"/>
                    <a:ea typeface="Cambria Math" pitchFamily="18" charset="0"/>
                    <a:cs typeface="Calibri" panose="020F0502020204030204" pitchFamily="34" charset="0"/>
                  </a:rPr>
                  <a:t>10,000</a:t>
                </a:r>
                <a:r>
                  <a:rPr lang="en-US" sz="2400" b="0" dirty="0">
                    <a:latin typeface="Calibri" pitchFamily="34" charset="0"/>
                    <a:cs typeface="Calibri" pitchFamily="34" charset="0"/>
                  </a:rPr>
                  <a:t>-year flood, then you know that the 100-year probability of a catastrophe is </a:t>
                </a:r>
                <a14:m>
                  <m:oMath xmlns:m="http://schemas.openxmlformats.org/officeDocument/2006/math">
                    <m:sSup>
                      <m:sSupPr>
                        <m:ctrlPr>
                          <a:rPr lang="en-US" sz="2400" b="0" i="1">
                            <a:latin typeface="Cambria Math" panose="02040503050406030204" pitchFamily="18" charset="0"/>
                            <a:cs typeface="Calibri" pitchFamily="34" charset="0"/>
                          </a:rPr>
                        </m:ctrlPr>
                      </m:sSupPr>
                      <m:e>
                        <m:r>
                          <a:rPr lang="sv-SE" sz="2400" b="0" i="1" smtClean="0">
                            <a:latin typeface="Cambria Math"/>
                            <a:cs typeface="Calibri" pitchFamily="34" charset="0"/>
                          </a:rPr>
                          <m:t>1−</m:t>
                        </m:r>
                        <m:r>
                          <a:rPr lang="sv-SE" sz="2400" b="0" i="1">
                            <a:latin typeface="Cambria Math"/>
                            <a:cs typeface="Calibri" pitchFamily="34" charset="0"/>
                          </a:rPr>
                          <m:t>𝑒</m:t>
                        </m:r>
                      </m:e>
                      <m:sup>
                        <m:r>
                          <a:rPr lang="sv-SE" sz="2400" b="0" i="1">
                            <a:latin typeface="Cambria Math"/>
                            <a:cs typeface="Calibri" pitchFamily="34" charset="0"/>
                          </a:rPr>
                          <m:t>−0.01</m:t>
                        </m:r>
                      </m:sup>
                    </m:sSup>
                    <m:r>
                      <a:rPr lang="en-US" sz="2400" b="0" i="1">
                        <a:latin typeface="Cambria Math"/>
                        <a:ea typeface="Cambria Math"/>
                        <a:cs typeface="Calibri" pitchFamily="34" charset="0"/>
                      </a:rPr>
                      <m:t>≈</m:t>
                    </m:r>
                    <m:r>
                      <a:rPr lang="sv-SE" sz="2400" b="0" i="1">
                        <a:latin typeface="Cambria Math"/>
                        <a:ea typeface="Cambria Math"/>
                        <a:cs typeface="Calibri" pitchFamily="34" charset="0"/>
                      </a:rPr>
                      <m:t>0.01</m:t>
                    </m:r>
                    <m:r>
                      <a:rPr lang="sv-SE" sz="2400" b="0" i="0" smtClean="0">
                        <a:latin typeface="Cambria Math"/>
                        <a:ea typeface="Cambria Math"/>
                        <a:cs typeface="Calibri" pitchFamily="34" charset="0"/>
                      </a:rPr>
                      <m:t> </m:t>
                    </m:r>
                  </m:oMath>
                </a14:m>
                <a:r>
                  <a:rPr lang="sv-SE" sz="2400" b="0" i="0" dirty="0">
                    <a:latin typeface="Calibri" panose="020F0502020204030204" pitchFamily="34" charset="0"/>
                    <a:ea typeface="Cambria Math"/>
                    <a:cs typeface="Calibri" panose="020F0502020204030204" pitchFamily="34" charset="0"/>
                  </a:rPr>
                  <a:t>for any 100-year period.</a:t>
                </a:r>
                <a:endParaRPr lang="en-US" sz="2400" b="0" i="1" dirty="0">
                  <a:latin typeface="Calibri" pitchFamily="34" charset="0"/>
                  <a:cs typeface="Calibri"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67544" y="3803556"/>
                <a:ext cx="7848872" cy="1569660"/>
              </a:xfrm>
              <a:prstGeom prst="rect">
                <a:avLst/>
              </a:prstGeom>
              <a:blipFill>
                <a:blip r:embed="rId3"/>
                <a:stretch>
                  <a:fillRect l="-1088" t="-3113" b="-8171"/>
                </a:stretch>
              </a:blipFill>
            </p:spPr>
            <p:txBody>
              <a:bodyPr/>
              <a:lstStyle/>
              <a:p>
                <a:r>
                  <a:rPr lang="en-US">
                    <a:noFill/>
                  </a:rPr>
                  <a:t> </a:t>
                </a:r>
              </a:p>
            </p:txBody>
          </p:sp>
        </mc:Fallback>
      </mc:AlternateContent>
      <p:sp>
        <p:nvSpPr>
          <p:cNvPr id="7" name="TextBox 6"/>
          <p:cNvSpPr txBox="1"/>
          <p:nvPr/>
        </p:nvSpPr>
        <p:spPr>
          <a:xfrm>
            <a:off x="899592" y="5930116"/>
            <a:ext cx="7488832" cy="461665"/>
          </a:xfrm>
          <a:prstGeom prst="rect">
            <a:avLst/>
          </a:prstGeom>
          <a:noFill/>
          <a:ln>
            <a:noFill/>
          </a:ln>
        </p:spPr>
        <p:txBody>
          <a:bodyPr wrap="square" rtlCol="0">
            <a:spAutoFit/>
          </a:bodyPr>
          <a:lstStyle/>
          <a:p>
            <a:pPr algn="ctr"/>
            <a:r>
              <a:rPr lang="sv-SE" sz="2400" b="0" dirty="0">
                <a:latin typeface="Calibri" pitchFamily="34" charset="0"/>
                <a:cs typeface="Calibri" pitchFamily="34" charset="0"/>
              </a:rPr>
              <a:t> doesn’t make sense in a changing climate</a:t>
            </a:r>
          </a:p>
        </p:txBody>
      </p:sp>
      <mc:AlternateContent xmlns:mc="http://schemas.openxmlformats.org/markup-compatibility/2006" xmlns:a14="http://schemas.microsoft.com/office/drawing/2010/main">
        <mc:Choice Requires="a14">
          <p:sp>
            <p:nvSpPr>
              <p:cNvPr id="8" name="TextBox 1"/>
              <p:cNvSpPr txBox="1">
                <a:spLocks noChangeArrowheads="1"/>
              </p:cNvSpPr>
              <p:nvPr/>
            </p:nvSpPr>
            <p:spPr bwMode="auto">
              <a:xfrm>
                <a:off x="475928" y="2797804"/>
                <a:ext cx="8496944" cy="84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marL="342900" indent="-342900">
                  <a:spcAft>
                    <a:spcPts val="0"/>
                  </a:spcAft>
                  <a:buFont typeface="Arial" panose="020B0604020202020204" pitchFamily="34" charset="0"/>
                  <a:buChar char="•"/>
                </a:pPr>
                <a:r>
                  <a:rPr lang="en-US" sz="2400" b="0" dirty="0">
                    <a:latin typeface="Calibri" pitchFamily="34" charset="0"/>
                    <a:cs typeface="Calibri" pitchFamily="34" charset="0"/>
                  </a:rPr>
                  <a:t>In a stationary climate with independent years</a:t>
                </a:r>
                <a14:m>
                  <m:oMath xmlns:m="http://schemas.openxmlformats.org/officeDocument/2006/math">
                    <m:r>
                      <a:rPr lang="sv-SE" sz="2400" b="0" i="0" dirty="0" smtClean="0">
                        <a:latin typeface="Cambria Math"/>
                        <a:cs typeface="Calibri" pitchFamily="34" charset="0"/>
                      </a:rPr>
                      <m:t> </m:t>
                    </m:r>
                  </m:oMath>
                </a14:m>
                <a:endParaRPr lang="sv-SE" sz="2400" b="0" i="0" dirty="0">
                  <a:latin typeface="Calibri" panose="020F0502020204030204" pitchFamily="34" charset="0"/>
                  <a:cs typeface="Calibri" panose="020F0502020204030204" pitchFamily="34" charset="0"/>
                </a:endParaRPr>
              </a:p>
              <a:p>
                <a:pPr algn="ctr">
                  <a:spcAft>
                    <a:spcPts val="0"/>
                  </a:spcAft>
                </a:pPr>
                <a14:m>
                  <m:oMath xmlns:m="http://schemas.openxmlformats.org/officeDocument/2006/math">
                    <m:r>
                      <m:rPr>
                        <m:sty m:val="p"/>
                      </m:rPr>
                      <a:rPr lang="en-US" sz="2400" b="0" i="0" smtClean="0">
                        <a:latin typeface="Cambria Math" panose="02040503050406030204" pitchFamily="18" charset="0"/>
                        <a:cs typeface="Calibri" pitchFamily="34" charset="0"/>
                      </a:rPr>
                      <m:t>P</m:t>
                    </m:r>
                    <m:r>
                      <a:rPr lang="en-US" sz="2400" b="0" i="0" smtClean="0">
                        <a:latin typeface="Cambria Math" panose="02040503050406030204" pitchFamily="18" charset="0"/>
                        <a:cs typeface="Calibri" pitchFamily="34" charset="0"/>
                      </a:rPr>
                      <m:t>(10,000</m:t>
                    </m:r>
                    <m:sSub>
                      <m:sSubPr>
                        <m:ctrlPr>
                          <a:rPr lang="sv-SE" sz="2400" b="0" i="1" smtClean="0">
                            <a:latin typeface="Cambria Math" panose="02040503050406030204" pitchFamily="18" charset="0"/>
                            <a:cs typeface="Calibri" pitchFamily="34" charset="0"/>
                          </a:rPr>
                        </m:ctrlPr>
                      </m:sSubPr>
                      <m:e>
                        <m:r>
                          <m:rPr>
                            <m:sty m:val="p"/>
                          </m:rPr>
                          <a:rPr lang="en-US" sz="2400" b="0" i="0" smtClean="0">
                            <a:latin typeface="Cambria Math" panose="02040503050406030204" pitchFamily="18" charset="0"/>
                            <a:cs typeface="Calibri" pitchFamily="34" charset="0"/>
                          </a:rPr>
                          <m:t>yearmax</m:t>
                        </m:r>
                        <m:r>
                          <a:rPr lang="en-US" sz="2400" b="0" i="1" smtClean="0">
                            <a:latin typeface="Cambria Math" panose="02040503050406030204" pitchFamily="18" charset="0"/>
                            <a:cs typeface="Calibri" pitchFamily="34" charset="0"/>
                          </a:rPr>
                          <m:t>&gt;</m:t>
                        </m:r>
                        <m:r>
                          <a:rPr lang="sv-SE" sz="2400" b="0" i="1" smtClean="0">
                            <a:latin typeface="Cambria Math"/>
                            <a:cs typeface="Calibri" pitchFamily="34" charset="0"/>
                          </a:rPr>
                          <m:t>𝑢</m:t>
                        </m:r>
                      </m:e>
                      <m:sub>
                        <m:r>
                          <a:rPr lang="sv-SE" sz="2400" b="0" i="1" smtClean="0">
                            <a:latin typeface="Cambria Math"/>
                            <a:cs typeface="Calibri" pitchFamily="34" charset="0"/>
                          </a:rPr>
                          <m:t>10,000</m:t>
                        </m:r>
                      </m:sub>
                    </m:sSub>
                  </m:oMath>
                </a14:m>
                <a:r>
                  <a:rPr lang="sv-SE" sz="2400" b="0" i="0" dirty="0">
                    <a:latin typeface="Calibri" panose="020F0502020204030204" pitchFamily="34" charset="0"/>
                    <a:cs typeface="Calibri" panose="020F0502020204030204" pitchFamily="34" charset="0"/>
                  </a:rPr>
                  <a:t>) </a:t>
                </a:r>
                <a14:m>
                  <m:oMath xmlns:m="http://schemas.openxmlformats.org/officeDocument/2006/math">
                    <m:r>
                      <a:rPr lang="sv-SE" sz="2400" b="0" i="1" dirty="0" smtClean="0">
                        <a:latin typeface="Cambria Math"/>
                        <a:ea typeface="Cambria Math"/>
                        <a:cs typeface="Calibri" pitchFamily="34" charset="0"/>
                      </a:rPr>
                      <m:t>≈1−</m:t>
                    </m:r>
                    <m:sSup>
                      <m:sSupPr>
                        <m:ctrlPr>
                          <a:rPr lang="sv-SE" sz="2400" b="0" i="1" dirty="0" smtClean="0">
                            <a:latin typeface="Cambria Math" panose="02040503050406030204" pitchFamily="18" charset="0"/>
                            <a:ea typeface="Cambria Math"/>
                            <a:cs typeface="Calibri" pitchFamily="34" charset="0"/>
                          </a:rPr>
                        </m:ctrlPr>
                      </m:sSupPr>
                      <m:e>
                        <m:r>
                          <a:rPr lang="sv-SE" sz="2400" b="0" i="1" dirty="0" smtClean="0">
                            <a:latin typeface="Cambria Math"/>
                            <a:ea typeface="Cambria Math"/>
                            <a:cs typeface="Calibri" pitchFamily="34" charset="0"/>
                          </a:rPr>
                          <m:t>𝑒</m:t>
                        </m:r>
                      </m:e>
                      <m:sup>
                        <m:r>
                          <a:rPr lang="sv-SE" sz="2400" b="0" i="1" dirty="0" smtClean="0">
                            <a:latin typeface="Cambria Math"/>
                            <a:ea typeface="Cambria Math"/>
                            <a:cs typeface="Calibri" pitchFamily="34" charset="0"/>
                          </a:rPr>
                          <m:t>−1</m:t>
                        </m:r>
                      </m:sup>
                    </m:sSup>
                  </m:oMath>
                </a14:m>
                <a:r>
                  <a:rPr lang="sv-SE" sz="2400" b="0" dirty="0">
                    <a:latin typeface="Calibri" panose="020F0502020204030204" pitchFamily="34" charset="0"/>
                    <a:cs typeface="Calibri" panose="020F0502020204030204" pitchFamily="34" charset="0"/>
                  </a:rPr>
                  <a:t> </a:t>
                </a:r>
                <a14:m>
                  <m:oMath xmlns:m="http://schemas.openxmlformats.org/officeDocument/2006/math">
                    <m:r>
                      <a:rPr lang="sv-SE" sz="2400" b="0" i="1" dirty="0">
                        <a:latin typeface="Cambria Math"/>
                        <a:ea typeface="Cambria Math"/>
                        <a:cs typeface="Calibri" pitchFamily="34" charset="0"/>
                      </a:rPr>
                      <m:t>≈</m:t>
                    </m:r>
                  </m:oMath>
                </a14:m>
                <a:r>
                  <a:rPr lang="en-US" sz="2400" b="0" dirty="0">
                    <a:latin typeface="Calibri" pitchFamily="34" charset="0"/>
                    <a:cs typeface="Calibri" pitchFamily="34" charset="0"/>
                  </a:rPr>
                  <a:t> 0.63</a:t>
                </a:r>
              </a:p>
            </p:txBody>
          </p:sp>
        </mc:Choice>
        <mc:Fallback xmlns="">
          <p:sp>
            <p:nvSpPr>
              <p:cNvPr id="8" name="TextBox 1"/>
              <p:cNvSpPr txBox="1">
                <a:spLocks noRot="1" noChangeAspect="1" noMove="1" noResize="1" noEditPoints="1" noAdjustHandles="1" noChangeArrowheads="1" noChangeShapeType="1" noTextEdit="1"/>
              </p:cNvSpPr>
              <p:nvPr/>
            </p:nvSpPr>
            <p:spPr bwMode="auto">
              <a:xfrm>
                <a:off x="475928" y="2797804"/>
                <a:ext cx="8496944" cy="847220"/>
              </a:xfrm>
              <a:prstGeom prst="rect">
                <a:avLst/>
              </a:prstGeom>
              <a:blipFill>
                <a:blip r:embed="rId4"/>
                <a:stretch>
                  <a:fillRect l="-933" t="-5755" b="-143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TextBox 1"/>
          <p:cNvSpPr txBox="1">
            <a:spLocks noChangeArrowheads="1"/>
          </p:cNvSpPr>
          <p:nvPr/>
        </p:nvSpPr>
        <p:spPr bwMode="auto">
          <a:xfrm>
            <a:off x="323528" y="332656"/>
            <a:ext cx="84969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algn="ctr"/>
            <a:r>
              <a:rPr lang="en-US" sz="3200" dirty="0">
                <a:latin typeface="Calibri" pitchFamily="34" charset="0"/>
                <a:cs typeface="Calibri" pitchFamily="34" charset="0"/>
              </a:rPr>
              <a:t>Current stationary practice: return levels</a:t>
            </a:r>
          </a:p>
        </p:txBody>
      </p:sp>
    </p:spTree>
    <p:extLst>
      <p:ext uri="{BB962C8B-B14F-4D97-AF65-F5344CB8AC3E}">
        <p14:creationId xmlns:p14="http://schemas.microsoft.com/office/powerpoint/2010/main" val="3329015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4" name="TextBox 1"/>
              <p:cNvSpPr txBox="1">
                <a:spLocks noChangeArrowheads="1"/>
              </p:cNvSpPr>
              <p:nvPr/>
            </p:nvSpPr>
            <p:spPr bwMode="auto">
              <a:xfrm>
                <a:off x="467544" y="404664"/>
                <a:ext cx="8352928" cy="2420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algn="ctr"/>
                <a:r>
                  <a:rPr lang="en-US" sz="3200" dirty="0">
                    <a:solidFill>
                      <a:schemeClr val="tx1"/>
                    </a:solidFill>
                    <a:latin typeface="Calibri" panose="020F0502020204030204" pitchFamily="34" charset="0"/>
                    <a:cs typeface="Calibri" pitchFamily="34" charset="0"/>
                  </a:rPr>
                  <a:t>Current stationary practice: return periods</a:t>
                </a:r>
              </a:p>
              <a:p>
                <a:endParaRPr lang="en-US" sz="2400" b="0" dirty="0">
                  <a:solidFill>
                    <a:schemeClr val="tx1"/>
                  </a:solidFill>
                  <a:latin typeface="Calibri" pitchFamily="34" charset="0"/>
                  <a:cs typeface="Calibri" pitchFamily="34" charset="0"/>
                </a:endParaRPr>
              </a:p>
              <a:p>
                <a:pPr>
                  <a:spcAft>
                    <a:spcPts val="600"/>
                  </a:spcAft>
                </a:pPr>
                <a:r>
                  <a:rPr lang="en-US" sz="2400" b="0" dirty="0">
                    <a:solidFill>
                      <a:schemeClr val="tx1"/>
                    </a:solidFill>
                    <a:latin typeface="Calibri" pitchFamily="34" charset="0"/>
                    <a:cs typeface="Calibri" pitchFamily="34" charset="0"/>
                  </a:rPr>
                  <a:t>Return Period  </a:t>
                </a:r>
                <a14:m>
                  <m:oMath xmlns:m="http://schemas.openxmlformats.org/officeDocument/2006/math">
                    <m:sSub>
                      <m:sSubPr>
                        <m:ctrlPr>
                          <a:rPr lang="en-US" sz="2400" b="0" i="1">
                            <a:solidFill>
                              <a:schemeClr val="tx1"/>
                            </a:solidFill>
                            <a:latin typeface="Cambria Math" panose="02040503050406030204" pitchFamily="18" charset="0"/>
                            <a:cs typeface="Calibri" pitchFamily="34" charset="0"/>
                          </a:rPr>
                        </m:ctrlPr>
                      </m:sSubPr>
                      <m:e>
                        <m:r>
                          <a:rPr lang="sv-SE" sz="2400" b="0" i="1" smtClean="0">
                            <a:solidFill>
                              <a:schemeClr val="tx1"/>
                            </a:solidFill>
                            <a:latin typeface="Cambria Math"/>
                            <a:cs typeface="Calibri" pitchFamily="34" charset="0"/>
                          </a:rPr>
                          <m:t>𝑇</m:t>
                        </m:r>
                      </m:e>
                      <m:sub>
                        <m:r>
                          <a:rPr lang="sv-SE" sz="2400" b="0" i="1" smtClean="0">
                            <a:solidFill>
                              <a:schemeClr val="tx1"/>
                            </a:solidFill>
                            <a:latin typeface="Cambria Math"/>
                            <a:cs typeface="Calibri" pitchFamily="34" charset="0"/>
                          </a:rPr>
                          <m:t>𝑢</m:t>
                        </m:r>
                        <m:r>
                          <a:rPr lang="sv-SE" sz="2400" b="0" i="1" smtClean="0">
                            <a:solidFill>
                              <a:schemeClr val="tx1"/>
                            </a:solidFill>
                            <a:latin typeface="Cambria Math"/>
                            <a:cs typeface="Calibri" pitchFamily="34" charset="0"/>
                          </a:rPr>
                          <m:t> </m:t>
                        </m:r>
                      </m:sub>
                    </m:sSub>
                  </m:oMath>
                </a14:m>
                <a:r>
                  <a:rPr lang="en-US" sz="2400" b="0" dirty="0">
                    <a:solidFill>
                      <a:schemeClr val="tx1"/>
                    </a:solidFill>
                    <a:latin typeface="Calibri" panose="020F0502020204030204" pitchFamily="34" charset="0"/>
                    <a:cs typeface="Calibri" pitchFamily="34" charset="0"/>
                  </a:rPr>
                  <a:t>: average time </a:t>
                </a:r>
                <a:r>
                  <a:rPr lang="en-US" sz="2400" b="0" dirty="0">
                    <a:latin typeface="Calibri" panose="020F0502020204030204" pitchFamily="34" charset="0"/>
                    <a:cs typeface="Calibri" pitchFamily="34" charset="0"/>
                  </a:rPr>
                  <a:t>to</a:t>
                </a:r>
                <a:r>
                  <a:rPr lang="en-US" sz="2400" b="0" dirty="0">
                    <a:solidFill>
                      <a:schemeClr val="tx1"/>
                    </a:solidFill>
                    <a:latin typeface="Calibri" panose="020F0502020204030204" pitchFamily="34" charset="0"/>
                    <a:cs typeface="Calibri" pitchFamily="34" charset="0"/>
                  </a:rPr>
                  <a:t> exceedance of the level </a:t>
                </a:r>
                <a14:m>
                  <m:oMath xmlns:m="http://schemas.openxmlformats.org/officeDocument/2006/math">
                    <m:r>
                      <a:rPr lang="en-US" sz="2400" b="0" i="1">
                        <a:latin typeface="Cambria Math" panose="02040503050406030204" pitchFamily="18" charset="0"/>
                        <a:cs typeface="Calibri" pitchFamily="34" charset="0"/>
                      </a:rPr>
                      <m:t>𝑢</m:t>
                    </m:r>
                  </m:oMath>
                </a14:m>
                <a:endParaRPr lang="en-US" sz="2400" b="0" dirty="0">
                  <a:solidFill>
                    <a:schemeClr val="tx1"/>
                  </a:solidFill>
                  <a:latin typeface="Calibri" panose="020F0502020204030204" pitchFamily="34" charset="0"/>
                  <a:cs typeface="Calibri" pitchFamily="34" charset="0"/>
                </a:endParaRPr>
              </a:p>
              <a:p>
                <a:pPr>
                  <a:spcAft>
                    <a:spcPts val="600"/>
                  </a:spcAft>
                </a:pPr>
                <a:r>
                  <a:rPr lang="en-US" sz="2400" b="0" dirty="0">
                    <a:solidFill>
                      <a:schemeClr val="tx1"/>
                    </a:solidFill>
                    <a:latin typeface="Calibri" panose="020F0502020204030204" pitchFamily="34" charset="0"/>
                    <a:cs typeface="Calibri" pitchFamily="34" charset="0"/>
                  </a:rPr>
                  <a:t> </a:t>
                </a:r>
                <a14:m>
                  <m:oMath xmlns:m="http://schemas.openxmlformats.org/officeDocument/2006/math">
                    <m:r>
                      <a:rPr lang="sv-SE" sz="2400" b="0" i="1" smtClean="0">
                        <a:solidFill>
                          <a:schemeClr val="tx1"/>
                        </a:solidFill>
                        <a:latin typeface="Cambria Math"/>
                        <a:cs typeface="Calibri" pitchFamily="34" charset="0"/>
                      </a:rPr>
                      <m:t>   </m:t>
                    </m:r>
                    <m:r>
                      <a:rPr lang="sv-SE" sz="2400" b="0" i="1" smtClean="0">
                        <a:solidFill>
                          <a:schemeClr val="tx1"/>
                        </a:solidFill>
                        <a:latin typeface="Cambria Math"/>
                        <a:cs typeface="Calibri" pitchFamily="34" charset="0"/>
                      </a:rPr>
                      <m:t>𝐸</m:t>
                    </m:r>
                    <m:d>
                      <m:dPr>
                        <m:ctrlPr>
                          <a:rPr lang="sv-SE" sz="2400" b="0" i="1" smtClean="0">
                            <a:solidFill>
                              <a:schemeClr val="tx1"/>
                            </a:solidFill>
                            <a:latin typeface="Cambria Math" panose="02040503050406030204" pitchFamily="18" charset="0"/>
                            <a:cs typeface="Calibri" pitchFamily="34" charset="0"/>
                          </a:rPr>
                        </m:ctrlPr>
                      </m:dPr>
                      <m:e>
                        <m:r>
                          <m:rPr>
                            <m:sty m:val="p"/>
                          </m:rPr>
                          <a:rPr lang="sv-SE" sz="2400" b="0" i="0" smtClean="0">
                            <a:solidFill>
                              <a:schemeClr val="tx1"/>
                            </a:solidFill>
                            <a:latin typeface="Cambria Math"/>
                            <a:cs typeface="Calibri" pitchFamily="34" charset="0"/>
                          </a:rPr>
                          <m:t>time</m:t>
                        </m:r>
                        <m:r>
                          <a:rPr lang="sv-SE" sz="2400" b="0" i="0" smtClean="0">
                            <a:solidFill>
                              <a:schemeClr val="tx1"/>
                            </a:solidFill>
                            <a:latin typeface="Cambria Math"/>
                            <a:cs typeface="Calibri" pitchFamily="34" charset="0"/>
                          </a:rPr>
                          <m:t> </m:t>
                        </m:r>
                        <m:r>
                          <m:rPr>
                            <m:sty m:val="p"/>
                          </m:rPr>
                          <a:rPr lang="en-US" sz="2400" b="0" i="0" smtClean="0">
                            <a:solidFill>
                              <a:schemeClr val="tx1"/>
                            </a:solidFill>
                            <a:latin typeface="Cambria Math" panose="02040503050406030204" pitchFamily="18" charset="0"/>
                            <a:cs typeface="Calibri" pitchFamily="34" charset="0"/>
                          </a:rPr>
                          <m:t>to</m:t>
                        </m:r>
                        <m:r>
                          <a:rPr lang="sv-SE" sz="2400" b="0" i="0" smtClean="0">
                            <a:solidFill>
                              <a:schemeClr val="tx1"/>
                            </a:solidFill>
                            <a:latin typeface="Cambria Math"/>
                            <a:cs typeface="Calibri" pitchFamily="34" charset="0"/>
                          </a:rPr>
                          <m:t> </m:t>
                        </m:r>
                        <m:r>
                          <m:rPr>
                            <m:sty m:val="p"/>
                          </m:rPr>
                          <a:rPr lang="sv-SE" sz="2400" b="0" i="0" smtClean="0">
                            <a:solidFill>
                              <a:schemeClr val="tx1"/>
                            </a:solidFill>
                            <a:latin typeface="Cambria Math"/>
                            <a:cs typeface="Calibri" pitchFamily="34" charset="0"/>
                          </a:rPr>
                          <m:t>exceedances</m:t>
                        </m:r>
                        <m:r>
                          <a:rPr lang="sv-SE" sz="2400" b="0" i="0" smtClean="0">
                            <a:solidFill>
                              <a:schemeClr val="tx1"/>
                            </a:solidFill>
                            <a:latin typeface="Cambria Math"/>
                            <a:cs typeface="Calibri" pitchFamily="34" charset="0"/>
                          </a:rPr>
                          <m:t> </m:t>
                        </m:r>
                        <m:r>
                          <m:rPr>
                            <m:sty m:val="p"/>
                          </m:rPr>
                          <a:rPr lang="sv-SE" sz="2400" b="0" i="0" smtClean="0">
                            <a:solidFill>
                              <a:schemeClr val="tx1"/>
                            </a:solidFill>
                            <a:latin typeface="Cambria Math"/>
                            <a:cs typeface="Calibri" pitchFamily="34" charset="0"/>
                          </a:rPr>
                          <m:t>of</m:t>
                        </m:r>
                        <m:r>
                          <a:rPr lang="sv-SE" sz="2400" b="0" i="0" smtClean="0">
                            <a:solidFill>
                              <a:schemeClr val="tx1"/>
                            </a:solidFill>
                            <a:latin typeface="Cambria Math"/>
                            <a:cs typeface="Calibri" pitchFamily="34" charset="0"/>
                          </a:rPr>
                          <m:t> </m:t>
                        </m:r>
                        <m:r>
                          <m:rPr>
                            <m:sty m:val="p"/>
                          </m:rPr>
                          <a:rPr lang="sv-SE" sz="2400" b="0" i="0" smtClean="0">
                            <a:solidFill>
                              <a:schemeClr val="tx1"/>
                            </a:solidFill>
                            <a:latin typeface="Cambria Math"/>
                            <a:cs typeface="Calibri" pitchFamily="34" charset="0"/>
                          </a:rPr>
                          <m:t>u</m:t>
                        </m:r>
                      </m:e>
                    </m:d>
                    <m:r>
                      <a:rPr lang="sv-SE" sz="2400" b="0" i="0" smtClean="0">
                        <a:solidFill>
                          <a:schemeClr val="tx1"/>
                        </a:solidFill>
                        <a:latin typeface="Cambria Math"/>
                        <a:cs typeface="Calibri" pitchFamily="34" charset="0"/>
                      </a:rPr>
                      <m:t>=</m:t>
                    </m:r>
                    <m:sSub>
                      <m:sSubPr>
                        <m:ctrlPr>
                          <a:rPr lang="en-US" sz="2400" b="0" i="1">
                            <a:solidFill>
                              <a:schemeClr val="tx1"/>
                            </a:solidFill>
                            <a:latin typeface="Cambria Math" panose="02040503050406030204" pitchFamily="18" charset="0"/>
                            <a:cs typeface="Calibri" pitchFamily="34" charset="0"/>
                          </a:rPr>
                        </m:ctrlPr>
                      </m:sSubPr>
                      <m:e>
                        <m:r>
                          <a:rPr lang="sv-SE" sz="2400" b="0" i="1" smtClean="0">
                            <a:solidFill>
                              <a:schemeClr val="tx1"/>
                            </a:solidFill>
                            <a:latin typeface="Cambria Math"/>
                            <a:cs typeface="Calibri" pitchFamily="34" charset="0"/>
                          </a:rPr>
                          <m:t>𝑇</m:t>
                        </m:r>
                      </m:e>
                      <m:sub>
                        <m:r>
                          <a:rPr lang="sv-SE" sz="2400" b="0" i="1" smtClean="0">
                            <a:solidFill>
                              <a:schemeClr val="tx1"/>
                            </a:solidFill>
                            <a:latin typeface="Cambria Math"/>
                            <a:cs typeface="Calibri" pitchFamily="34" charset="0"/>
                          </a:rPr>
                          <m:t>𝑢</m:t>
                        </m:r>
                        <m:r>
                          <a:rPr lang="sv-SE" sz="2400" b="0" i="1" smtClean="0">
                            <a:solidFill>
                              <a:schemeClr val="tx1"/>
                            </a:solidFill>
                            <a:latin typeface="Cambria Math"/>
                            <a:cs typeface="Calibri" pitchFamily="34" charset="0"/>
                          </a:rPr>
                          <m:t> </m:t>
                        </m:r>
                      </m:sub>
                    </m:sSub>
                    <m:r>
                      <a:rPr lang="sv-SE" sz="2400" b="0" i="0" smtClean="0">
                        <a:solidFill>
                          <a:schemeClr val="tx1"/>
                        </a:solidFill>
                        <a:latin typeface="Cambria Math"/>
                        <a:cs typeface="Calibri" pitchFamily="34" charset="0"/>
                      </a:rPr>
                      <m:t>=</m:t>
                    </m:r>
                  </m:oMath>
                </a14:m>
                <a:r>
                  <a:rPr lang="en-US" sz="2400" b="0" dirty="0">
                    <a:solidFill>
                      <a:schemeClr val="tx1"/>
                    </a:solidFill>
                    <a:latin typeface="Calibri" panose="020F0502020204030204" pitchFamily="34" charset="0"/>
                    <a:cs typeface="Calibri" pitchFamily="34" charset="0"/>
                  </a:rPr>
                  <a:t> </a:t>
                </a:r>
                <a14:m>
                  <m:oMath xmlns:m="http://schemas.openxmlformats.org/officeDocument/2006/math">
                    <m:f>
                      <m:fPr>
                        <m:ctrlPr>
                          <a:rPr lang="en-US" sz="2400" b="0" i="1" dirty="0" smtClean="0">
                            <a:solidFill>
                              <a:schemeClr val="tx1"/>
                            </a:solidFill>
                            <a:latin typeface="Cambria Math" panose="02040503050406030204" pitchFamily="18" charset="0"/>
                            <a:cs typeface="Calibri" pitchFamily="34" charset="0"/>
                          </a:rPr>
                        </m:ctrlPr>
                      </m:fPr>
                      <m:num>
                        <m:r>
                          <a:rPr lang="sv-SE" sz="2400" b="0" i="1" dirty="0" smtClean="0">
                            <a:solidFill>
                              <a:schemeClr val="tx1"/>
                            </a:solidFill>
                            <a:latin typeface="Cambria Math"/>
                            <a:cs typeface="Calibri" pitchFamily="34" charset="0"/>
                          </a:rPr>
                          <m:t>1</m:t>
                        </m:r>
                      </m:num>
                      <m:den>
                        <m:r>
                          <m:rPr>
                            <m:nor/>
                          </m:rPr>
                          <a:rPr lang="en-US" sz="2400" b="0" i="1" dirty="0">
                            <a:solidFill>
                              <a:schemeClr val="tx1"/>
                            </a:solidFill>
                            <a:latin typeface="Calibri" panose="020F0502020204030204" pitchFamily="34" charset="0"/>
                            <a:cs typeface="Calibri" pitchFamily="34" charset="0"/>
                          </a:rPr>
                          <m:t>1−</m:t>
                        </m:r>
                        <m:r>
                          <m:rPr>
                            <m:nor/>
                          </m:rPr>
                          <a:rPr lang="en-US" sz="2400" b="0" i="1" dirty="0">
                            <a:solidFill>
                              <a:schemeClr val="tx1"/>
                            </a:solidFill>
                            <a:latin typeface="Calibri" panose="020F0502020204030204" pitchFamily="34" charset="0"/>
                            <a:cs typeface="Calibri" pitchFamily="34" charset="0"/>
                          </a:rPr>
                          <m:t>F</m:t>
                        </m:r>
                        <m:r>
                          <m:rPr>
                            <m:nor/>
                          </m:rPr>
                          <a:rPr lang="en-US" sz="2400" b="0" i="1" dirty="0">
                            <a:solidFill>
                              <a:schemeClr val="tx1"/>
                            </a:solidFill>
                            <a:latin typeface="Calibri" panose="020F0502020204030204" pitchFamily="34" charset="0"/>
                            <a:cs typeface="Calibri" pitchFamily="34" charset="0"/>
                          </a:rPr>
                          <m:t>(</m:t>
                        </m:r>
                        <m:sSub>
                          <m:sSubPr>
                            <m:ctrlPr>
                              <a:rPr lang="en-US" sz="2400" b="0" i="1">
                                <a:solidFill>
                                  <a:schemeClr val="tx1"/>
                                </a:solidFill>
                                <a:latin typeface="Cambria Math" panose="02040503050406030204" pitchFamily="18" charset="0"/>
                                <a:cs typeface="Calibri" pitchFamily="34" charset="0"/>
                              </a:rPr>
                            </m:ctrlPr>
                          </m:sSubPr>
                          <m:e>
                            <m:r>
                              <a:rPr lang="sv-SE" sz="2400" b="0" i="1" smtClean="0">
                                <a:solidFill>
                                  <a:schemeClr val="tx1"/>
                                </a:solidFill>
                                <a:latin typeface="Cambria Math"/>
                                <a:cs typeface="Calibri" pitchFamily="34" charset="0"/>
                              </a:rPr>
                              <m:t>𝑢</m:t>
                            </m:r>
                          </m:e>
                          <m:sub>
                            <m:r>
                              <a:rPr lang="sv-SE" sz="2400" b="0" i="1" smtClean="0">
                                <a:solidFill>
                                  <a:schemeClr val="tx1"/>
                                </a:solidFill>
                                <a:latin typeface="Cambria Math"/>
                                <a:cs typeface="Calibri" pitchFamily="34" charset="0"/>
                              </a:rPr>
                              <m:t>𝑇</m:t>
                            </m:r>
                            <m:r>
                              <a:rPr lang="sv-SE" sz="2400" b="0" i="1" smtClean="0">
                                <a:solidFill>
                                  <a:schemeClr val="tx1"/>
                                </a:solidFill>
                                <a:latin typeface="Cambria Math"/>
                                <a:cs typeface="Calibri" pitchFamily="34" charset="0"/>
                              </a:rPr>
                              <m:t> </m:t>
                            </m:r>
                          </m:sub>
                        </m:sSub>
                        <m:r>
                          <m:rPr>
                            <m:nor/>
                          </m:rPr>
                          <a:rPr lang="en-US" sz="2400" b="0" dirty="0">
                            <a:solidFill>
                              <a:schemeClr val="tx1"/>
                            </a:solidFill>
                            <a:latin typeface="Calibri" panose="020F0502020204030204" pitchFamily="34" charset="0"/>
                            <a:cs typeface="Calibri" pitchFamily="34" charset="0"/>
                          </a:rPr>
                          <m:t>)</m:t>
                        </m:r>
                      </m:den>
                    </m:f>
                  </m:oMath>
                </a14:m>
                <a:r>
                  <a:rPr lang="en-US" sz="2400" b="0" dirty="0">
                    <a:solidFill>
                      <a:schemeClr val="tx1"/>
                    </a:solidFill>
                    <a:latin typeface="Calibri" panose="020F0502020204030204" pitchFamily="34" charset="0"/>
                    <a:cs typeface="Calibri" pitchFamily="34" charset="0"/>
                  </a:rPr>
                  <a:t> </a:t>
                </a:r>
              </a:p>
              <a:p>
                <a:pPr algn="ctr"/>
                <a:endParaRPr lang="en-US" sz="2400" b="0" dirty="0">
                  <a:solidFill>
                    <a:schemeClr val="tx1"/>
                  </a:solidFill>
                  <a:latin typeface="Calibri" panose="020F0502020204030204" pitchFamily="34" charset="0"/>
                  <a:cs typeface="Calibri" pitchFamily="34" charset="0"/>
                </a:endParaRPr>
              </a:p>
            </p:txBody>
          </p:sp>
        </mc:Choice>
        <mc:Fallback xmlns="">
          <p:sp>
            <p:nvSpPr>
              <p:cNvPr id="5124" name="TextBox 1"/>
              <p:cNvSpPr txBox="1">
                <a:spLocks noRot="1" noChangeAspect="1" noMove="1" noResize="1" noEditPoints="1" noAdjustHandles="1" noChangeArrowheads="1" noChangeShapeType="1" noTextEdit="1"/>
              </p:cNvSpPr>
              <p:nvPr/>
            </p:nvSpPr>
            <p:spPr bwMode="auto">
              <a:xfrm>
                <a:off x="467544" y="404664"/>
                <a:ext cx="8352928" cy="2420599"/>
              </a:xfrm>
              <a:prstGeom prst="rect">
                <a:avLst/>
              </a:prstGeom>
              <a:blipFill>
                <a:blip r:embed="rId2"/>
                <a:stretch>
                  <a:fillRect l="-1168" t="-32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3"/>
          <p:cNvSpPr txBox="1"/>
          <p:nvPr/>
        </p:nvSpPr>
        <p:spPr>
          <a:xfrm>
            <a:off x="611560" y="4293097"/>
            <a:ext cx="7920880" cy="830997"/>
          </a:xfrm>
          <a:prstGeom prst="rect">
            <a:avLst/>
          </a:prstGeom>
          <a:noFill/>
          <a:ln>
            <a:noFill/>
          </a:ln>
        </p:spPr>
        <p:txBody>
          <a:bodyPr wrap="square" rtlCol="0">
            <a:spAutoFit/>
          </a:bodyPr>
          <a:lstStyle/>
          <a:p>
            <a:r>
              <a:rPr lang="sv-SE" sz="2400" b="0" dirty="0">
                <a:latin typeface="Calibri" pitchFamily="34" charset="0"/>
                <a:cs typeface="Calibri" pitchFamily="34" charset="0"/>
              </a:rPr>
              <a:t>tempting to use return periods also in non-stationary climate</a:t>
            </a:r>
          </a:p>
          <a:p>
            <a:r>
              <a:rPr lang="sv-SE" sz="2400" b="0" dirty="0">
                <a:latin typeface="Calibri" pitchFamily="34" charset="0"/>
                <a:cs typeface="Calibri" pitchFamily="34" charset="0"/>
              </a:rPr>
              <a:t> -- but  not a good idea</a:t>
            </a:r>
            <a:endParaRPr lang="en-US" sz="2400" b="0" dirty="0">
              <a:latin typeface="Calibri" pitchFamily="34" charset="0"/>
              <a:cs typeface="Calibri" pitchFamily="34" charset="0"/>
            </a:endParaRPr>
          </a:p>
        </p:txBody>
      </p:sp>
    </p:spTree>
    <p:extLst>
      <p:ext uri="{BB962C8B-B14F-4D97-AF65-F5344CB8AC3E}">
        <p14:creationId xmlns:p14="http://schemas.microsoft.com/office/powerpoint/2010/main" val="1790599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1"/>
          <p:cNvSpPr txBox="1">
            <a:spLocks noChangeArrowheads="1"/>
          </p:cNvSpPr>
          <p:nvPr/>
        </p:nvSpPr>
        <p:spPr bwMode="auto">
          <a:xfrm>
            <a:off x="539552" y="260648"/>
            <a:ext cx="828092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r>
              <a:rPr lang="en-US" sz="2000" dirty="0">
                <a:latin typeface="Calibri" pitchFamily="34" charset="0"/>
                <a:cs typeface="Calibri" pitchFamily="34" charset="0"/>
              </a:rPr>
              <a:t>French dams and Dutch dikes:  10,000 year return levels</a:t>
            </a:r>
          </a:p>
          <a:p>
            <a:endParaRPr lang="en-US" sz="2000" dirty="0">
              <a:latin typeface="Calibri" pitchFamily="34" charset="0"/>
              <a:cs typeface="Calibri" pitchFamily="34" charset="0"/>
            </a:endParaRPr>
          </a:p>
          <a:p>
            <a:r>
              <a:rPr lang="en-US" sz="2000" b="0" dirty="0">
                <a:latin typeface="Calibri" pitchFamily="34" charset="0"/>
                <a:cs typeface="Calibri" pitchFamily="34" charset="0"/>
              </a:rPr>
              <a:t>10,000 years ago, there were few humans and little civilization on earth. 10,000 year from now, our world will be completely and utterly different in ways we cannot even imagine now.</a:t>
            </a:r>
          </a:p>
        </p:txBody>
      </p:sp>
      <p:sp>
        <p:nvSpPr>
          <p:cNvPr id="3" name="TextBox 1"/>
          <p:cNvSpPr txBox="1">
            <a:spLocks noChangeArrowheads="1"/>
          </p:cNvSpPr>
          <p:nvPr/>
        </p:nvSpPr>
        <p:spPr bwMode="auto">
          <a:xfrm>
            <a:off x="539552" y="2132856"/>
            <a:ext cx="842493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r>
              <a:rPr lang="en-US" sz="2000" dirty="0">
                <a:latin typeface="Calibri" pitchFamily="34" charset="0"/>
                <a:cs typeface="Calibri" pitchFamily="34" charset="0"/>
              </a:rPr>
              <a:t>Common codes:  100 year return levels</a:t>
            </a:r>
          </a:p>
          <a:p>
            <a:endParaRPr lang="en-US" sz="2000" dirty="0">
              <a:latin typeface="Calibri" pitchFamily="34" charset="0"/>
              <a:cs typeface="Calibri" pitchFamily="34" charset="0"/>
            </a:endParaRPr>
          </a:p>
          <a:p>
            <a:r>
              <a:rPr lang="en-US" sz="2000" b="0" dirty="0">
                <a:latin typeface="Calibri" pitchFamily="34" charset="0"/>
                <a:cs typeface="Calibri" pitchFamily="34" charset="0"/>
              </a:rPr>
              <a:t>From 1913 to 2012 we have passed from a largely non-industrialized world to a post-industrial world. There has been two world wars, the Soviet Union has appeared and vanished, and China is rising to become the major superpower. Also 100 years from now the world will be completely different. But hopefully some major engineering structures will survive 100 years and more.</a:t>
            </a:r>
          </a:p>
        </p:txBody>
      </p:sp>
      <p:sp>
        <p:nvSpPr>
          <p:cNvPr id="4" name="TextBox 1"/>
          <p:cNvSpPr txBox="1">
            <a:spLocks noChangeArrowheads="1"/>
          </p:cNvSpPr>
          <p:nvPr/>
        </p:nvSpPr>
        <p:spPr bwMode="auto">
          <a:xfrm>
            <a:off x="539552" y="4750112"/>
            <a:ext cx="81369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r>
              <a:rPr lang="en-US" sz="2000" dirty="0">
                <a:latin typeface="Calibri" pitchFamily="34" charset="0"/>
                <a:cs typeface="Calibri" pitchFamily="34" charset="0"/>
              </a:rPr>
              <a:t>However interpretations like the following do make sense</a:t>
            </a:r>
          </a:p>
          <a:p>
            <a:endParaRPr lang="en-US" sz="2000" b="0" dirty="0">
              <a:latin typeface="Calibri" pitchFamily="34" charset="0"/>
              <a:cs typeface="Calibri" pitchFamily="34" charset="0"/>
            </a:endParaRPr>
          </a:p>
          <a:p>
            <a:r>
              <a:rPr lang="en-US" sz="2000" b="0" dirty="0">
                <a:latin typeface="Calibri" pitchFamily="34" charset="0"/>
                <a:cs typeface="Calibri" pitchFamily="34" charset="0"/>
              </a:rPr>
              <a:t>The probability that an individual dam will fail next year is 1/10,000. There are (perhaps?) 650 dams in France, so “on the average” 650 x 100/10.000 = 6.5 dams will fail during the next 100 years  -- but non-</a:t>
            </a:r>
            <a:r>
              <a:rPr lang="en-US" sz="2000" b="0" dirty="0" err="1">
                <a:latin typeface="Calibri" pitchFamily="34" charset="0"/>
                <a:cs typeface="Calibri" pitchFamily="34" charset="0"/>
              </a:rPr>
              <a:t>stationarity</a:t>
            </a:r>
            <a:r>
              <a:rPr lang="en-US" sz="2000" b="0" dirty="0">
                <a:latin typeface="Calibri" pitchFamily="34" charset="0"/>
                <a:cs typeface="Calibri" pitchFamily="34" charset="0"/>
              </a:rPr>
              <a:t> and dependence makes </a:t>
            </a:r>
            <a:r>
              <a:rPr lang="en-US" sz="2000" b="0">
                <a:latin typeface="Calibri" pitchFamily="34" charset="0"/>
                <a:cs typeface="Calibri" pitchFamily="34" charset="0"/>
              </a:rPr>
              <a:t>reality much more </a:t>
            </a:r>
            <a:r>
              <a:rPr lang="en-US" sz="2000" b="0" dirty="0">
                <a:latin typeface="Calibri" pitchFamily="34" charset="0"/>
                <a:cs typeface="Calibri" pitchFamily="34" charset="0"/>
              </a:rPr>
              <a:t>complex than this.</a:t>
            </a:r>
          </a:p>
        </p:txBody>
      </p:sp>
    </p:spTree>
    <p:extLst>
      <p:ext uri="{BB962C8B-B14F-4D97-AF65-F5344CB8AC3E}">
        <p14:creationId xmlns:p14="http://schemas.microsoft.com/office/powerpoint/2010/main" val="26725816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7544" y="260648"/>
            <a:ext cx="83529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pPr algn="ctr"/>
            <a:r>
              <a:rPr lang="en-US" sz="3200" dirty="0">
                <a:latin typeface="Calibri" pitchFamily="34" charset="0"/>
                <a:cs typeface="Calibri" pitchFamily="34" charset="0"/>
              </a:rPr>
              <a:t>New concepts and tools</a:t>
            </a:r>
            <a:endParaRPr lang="en-US" sz="1800" b="0" dirty="0">
              <a:latin typeface="Calibri" pitchFamily="34" charset="0"/>
              <a:cs typeface="Calibri" pitchFamily="34" charset="0"/>
            </a:endParaRPr>
          </a:p>
        </p:txBody>
      </p:sp>
      <p:sp>
        <p:nvSpPr>
          <p:cNvPr id="3" name="Rectangle 2"/>
          <p:cNvSpPr/>
          <p:nvPr/>
        </p:nvSpPr>
        <p:spPr>
          <a:xfrm>
            <a:off x="683568" y="3717032"/>
            <a:ext cx="7848872" cy="1107996"/>
          </a:xfrm>
          <a:prstGeom prst="rect">
            <a:avLst/>
          </a:prstGeom>
        </p:spPr>
        <p:txBody>
          <a:bodyPr wrap="square">
            <a:spAutoFit/>
          </a:bodyPr>
          <a:lstStyle/>
          <a:p>
            <a:pPr>
              <a:spcAft>
                <a:spcPts val="1200"/>
              </a:spcAft>
            </a:pPr>
            <a:r>
              <a:rPr lang="sv-SE" sz="2800" b="0" dirty="0">
                <a:solidFill>
                  <a:srgbClr val="FF0000"/>
                </a:solidFill>
                <a:latin typeface="Calibri" pitchFamily="34" charset="0"/>
                <a:cs typeface="Calibri" pitchFamily="34" charset="0"/>
              </a:rPr>
              <a:t>Design Life Level (DLL)</a:t>
            </a:r>
          </a:p>
          <a:p>
            <a:pPr>
              <a:spcAft>
                <a:spcPts val="2400"/>
              </a:spcAft>
            </a:pPr>
            <a:r>
              <a:rPr lang="sv-SE" sz="2800" b="0" dirty="0">
                <a:solidFill>
                  <a:srgbClr val="FF0000"/>
                </a:solidFill>
                <a:latin typeface="Calibri" pitchFamily="34" charset="0"/>
                <a:cs typeface="Calibri" pitchFamily="34" charset="0"/>
              </a:rPr>
              <a:t>Minimax Design Life Level (MDLL)</a:t>
            </a:r>
          </a:p>
        </p:txBody>
      </p:sp>
      <p:sp>
        <p:nvSpPr>
          <p:cNvPr id="4" name="Rectangle 3"/>
          <p:cNvSpPr/>
          <p:nvPr/>
        </p:nvSpPr>
        <p:spPr>
          <a:xfrm>
            <a:off x="683568" y="1124744"/>
            <a:ext cx="7920880" cy="2246769"/>
          </a:xfrm>
          <a:prstGeom prst="rect">
            <a:avLst/>
          </a:prstGeom>
        </p:spPr>
        <p:txBody>
          <a:bodyPr wrap="square">
            <a:spAutoFit/>
          </a:bodyPr>
          <a:lstStyle/>
          <a:p>
            <a:pPr>
              <a:spcAft>
                <a:spcPts val="1200"/>
              </a:spcAft>
            </a:pPr>
            <a:r>
              <a:rPr lang="en-US" sz="2400" b="0" dirty="0">
                <a:latin typeface="Calibri" pitchFamily="34" charset="0"/>
              </a:rPr>
              <a:t>Basic information for engineering design in a changing climate (whether global or local): </a:t>
            </a:r>
          </a:p>
          <a:p>
            <a:pPr marL="514350" indent="-514350">
              <a:spcAft>
                <a:spcPts val="1200"/>
              </a:spcAft>
              <a:buAutoNum type="romanLcParenBoth"/>
            </a:pPr>
            <a:r>
              <a:rPr lang="en-US" sz="2400" b="0" dirty="0">
                <a:latin typeface="Calibri" pitchFamily="34" charset="0"/>
              </a:rPr>
              <a:t>design life period (e.g., the next 50 yrs., say 2018-2067)</a:t>
            </a:r>
          </a:p>
          <a:p>
            <a:pPr marL="514350" indent="-514350">
              <a:spcAft>
                <a:spcPts val="1200"/>
              </a:spcAft>
              <a:buAutoNum type="romanLcParenBoth"/>
            </a:pPr>
            <a:r>
              <a:rPr lang="en-US" sz="2400" b="0" dirty="0">
                <a:latin typeface="Calibri" pitchFamily="34" charset="0"/>
              </a:rPr>
              <a:t>risk (e.g., 5% chance) of a hazardous event (typically, in the form of the hydrologic variable exceeding a high level)</a:t>
            </a:r>
            <a:endParaRPr lang="en-US" sz="2400" dirty="0">
              <a:latin typeface="Calibri" pitchFamily="34" charset="0"/>
            </a:endParaRPr>
          </a:p>
        </p:txBody>
      </p:sp>
      <p:sp>
        <p:nvSpPr>
          <p:cNvPr id="5" name="Rectangle 4"/>
          <p:cNvSpPr/>
          <p:nvPr/>
        </p:nvSpPr>
        <p:spPr>
          <a:xfrm>
            <a:off x="683568" y="5120024"/>
            <a:ext cx="7848872" cy="1477328"/>
          </a:xfrm>
          <a:prstGeom prst="rect">
            <a:avLst/>
          </a:prstGeom>
        </p:spPr>
        <p:txBody>
          <a:bodyPr wrap="square">
            <a:spAutoFit/>
          </a:bodyPr>
          <a:lstStyle/>
          <a:p>
            <a:pPr>
              <a:spcAft>
                <a:spcPts val="1200"/>
              </a:spcAft>
            </a:pPr>
            <a:r>
              <a:rPr lang="sv-SE" sz="2400" b="0" dirty="0">
                <a:latin typeface="Calibri" pitchFamily="34" charset="0"/>
                <a:cs typeface="Calibri" pitchFamily="34" charset="0"/>
              </a:rPr>
              <a:t>complemented by</a:t>
            </a:r>
            <a:endParaRPr lang="sv-SE" sz="2800" b="0" dirty="0">
              <a:solidFill>
                <a:srgbClr val="FF0000"/>
              </a:solidFill>
              <a:latin typeface="Calibri" pitchFamily="34" charset="0"/>
              <a:cs typeface="Calibri" pitchFamily="34" charset="0"/>
            </a:endParaRPr>
          </a:p>
          <a:p>
            <a:pPr>
              <a:spcAft>
                <a:spcPts val="0"/>
              </a:spcAft>
            </a:pPr>
            <a:r>
              <a:rPr lang="sv-SE" sz="2800" b="0" dirty="0">
                <a:solidFill>
                  <a:srgbClr val="FF0000"/>
                </a:solidFill>
                <a:latin typeface="Calibri" pitchFamily="34" charset="0"/>
                <a:cs typeface="Calibri" pitchFamily="34" charset="0"/>
              </a:rPr>
              <a:t>Risk plots</a:t>
            </a:r>
          </a:p>
          <a:p>
            <a:pPr>
              <a:spcAft>
                <a:spcPts val="0"/>
              </a:spcAft>
            </a:pPr>
            <a:r>
              <a:rPr lang="sv-SE" sz="2800" b="0" dirty="0">
                <a:solidFill>
                  <a:srgbClr val="FF0000"/>
                </a:solidFill>
                <a:latin typeface="Calibri" pitchFamily="34" charset="0"/>
                <a:cs typeface="Calibri" pitchFamily="34" charset="0"/>
              </a:rPr>
              <a:t>Constant risk plots</a:t>
            </a:r>
            <a:endParaRPr lang="en-US" sz="2400" b="0" dirty="0">
              <a:latin typeface="Calibri" pitchFamily="34" charset="0"/>
              <a:cs typeface="Calibri" pitchFamily="34" charset="0"/>
            </a:endParaRPr>
          </a:p>
        </p:txBody>
      </p:sp>
    </p:spTree>
    <p:extLst>
      <p:ext uri="{BB962C8B-B14F-4D97-AF65-F5344CB8AC3E}">
        <p14:creationId xmlns:p14="http://schemas.microsoft.com/office/powerpoint/2010/main" val="681879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1427292"/>
            <a:ext cx="8208912" cy="3046988"/>
          </a:xfrm>
          <a:prstGeom prst="rect">
            <a:avLst/>
          </a:prstGeom>
          <a:noFill/>
        </p:spPr>
        <p:txBody>
          <a:bodyPr wrap="square" rtlCol="0">
            <a:spAutoFit/>
          </a:bodyPr>
          <a:lstStyle/>
          <a:p>
            <a:r>
              <a:rPr lang="en-US" sz="2400" b="0" dirty="0">
                <a:latin typeface="Calibri" panose="020F0502020204030204" pitchFamily="34" charset="0"/>
              </a:rPr>
              <a:t>The </a:t>
            </a:r>
            <a:r>
              <a:rPr lang="en-US" sz="2400" b="0" i="1" dirty="0">
                <a:latin typeface="Calibri" panose="020F0502020204030204" pitchFamily="34" charset="0"/>
              </a:rPr>
              <a:t>Design Life Level </a:t>
            </a:r>
            <a:r>
              <a:rPr lang="en-US" sz="2400" b="0" dirty="0">
                <a:latin typeface="Calibri" panose="020F0502020204030204" pitchFamily="34" charset="0"/>
              </a:rPr>
              <a:t>is defined as an upper quantile (e.g. 5%) of the distribution of the maximum value of the hydrological variable (e.g. water level) over the design life period.</a:t>
            </a:r>
          </a:p>
          <a:p>
            <a:endParaRPr lang="en-US" sz="2400" b="0" dirty="0">
              <a:latin typeface="Calibri" panose="020F0502020204030204" pitchFamily="34" charset="0"/>
            </a:endParaRPr>
          </a:p>
          <a:p>
            <a:endParaRPr lang="en-US" sz="2400" b="0" dirty="0">
              <a:latin typeface="Calibri" panose="020F0502020204030204" pitchFamily="34" charset="0"/>
            </a:endParaRPr>
          </a:p>
          <a:p>
            <a:r>
              <a:rPr lang="en-US" sz="2400" b="0" dirty="0">
                <a:latin typeface="Calibri" panose="020F0502020204030204" pitchFamily="34" charset="0"/>
              </a:rPr>
              <a:t>The concept </a:t>
            </a:r>
            <a:r>
              <a:rPr lang="en-US" sz="2400" b="0" i="1" dirty="0">
                <a:latin typeface="Calibri" panose="020F0502020204030204" pitchFamily="34" charset="0"/>
              </a:rPr>
              <a:t>Design Life Level </a:t>
            </a:r>
            <a:r>
              <a:rPr lang="en-US" sz="2400" b="0" dirty="0">
                <a:latin typeface="Calibri" panose="020F0502020204030204" pitchFamily="34" charset="0"/>
              </a:rPr>
              <a:t>is general: it is not tied to any specific method, say statistical or GCM based way to calculate it, and it is equally useful for independent and dependent extremes</a:t>
            </a:r>
          </a:p>
        </p:txBody>
      </p:sp>
    </p:spTree>
    <p:extLst>
      <p:ext uri="{BB962C8B-B14F-4D97-AF65-F5344CB8AC3E}">
        <p14:creationId xmlns:p14="http://schemas.microsoft.com/office/powerpoint/2010/main" val="850774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1"/>
          <p:cNvSpPr txBox="1">
            <a:spLocks noChangeArrowheads="1"/>
          </p:cNvSpPr>
          <p:nvPr/>
        </p:nvSpPr>
        <p:spPr bwMode="auto">
          <a:xfrm>
            <a:off x="467544" y="332656"/>
            <a:ext cx="8352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Times New Roman" pitchFamily="18" charset="0"/>
              </a:defRPr>
            </a:lvl1pPr>
            <a:lvl2pPr marL="742950" indent="-285750">
              <a:defRPr sz="1600" b="1">
                <a:solidFill>
                  <a:schemeClr val="tx1"/>
                </a:solidFill>
                <a:latin typeface="Times New Roman" pitchFamily="18" charset="0"/>
              </a:defRPr>
            </a:lvl2pPr>
            <a:lvl3pPr marL="1143000" indent="-228600">
              <a:defRPr sz="1600" b="1">
                <a:solidFill>
                  <a:schemeClr val="tx1"/>
                </a:solidFill>
                <a:latin typeface="Times New Roman" pitchFamily="18" charset="0"/>
              </a:defRPr>
            </a:lvl3pPr>
            <a:lvl4pPr marL="1600200" indent="-228600">
              <a:defRPr sz="1600" b="1">
                <a:solidFill>
                  <a:schemeClr val="tx1"/>
                </a:solidFill>
                <a:latin typeface="Times New Roman" pitchFamily="18" charset="0"/>
              </a:defRPr>
            </a:lvl4pPr>
            <a:lvl5pPr marL="2057400" indent="-228600">
              <a:defRPr sz="1600" b="1">
                <a:solidFill>
                  <a:schemeClr val="tx1"/>
                </a:solidFill>
                <a:latin typeface="Times New Roman" pitchFamily="18" charset="0"/>
              </a:defRPr>
            </a:lvl5pPr>
            <a:lvl6pPr marL="2514600" indent="-228600" eaLnBrk="0" fontAlgn="base" hangingPunct="0">
              <a:spcBef>
                <a:spcPct val="0"/>
              </a:spcBef>
              <a:spcAft>
                <a:spcPct val="0"/>
              </a:spcAft>
              <a:defRPr sz="1600" b="1">
                <a:solidFill>
                  <a:schemeClr val="tx1"/>
                </a:solidFill>
                <a:latin typeface="Times New Roman" pitchFamily="18" charset="0"/>
              </a:defRPr>
            </a:lvl6pPr>
            <a:lvl7pPr marL="2971800" indent="-228600" eaLnBrk="0" fontAlgn="base" hangingPunct="0">
              <a:spcBef>
                <a:spcPct val="0"/>
              </a:spcBef>
              <a:spcAft>
                <a:spcPct val="0"/>
              </a:spcAft>
              <a:defRPr sz="1600" b="1">
                <a:solidFill>
                  <a:schemeClr val="tx1"/>
                </a:solidFill>
                <a:latin typeface="Times New Roman" pitchFamily="18" charset="0"/>
              </a:defRPr>
            </a:lvl7pPr>
            <a:lvl8pPr marL="3429000" indent="-228600" eaLnBrk="0" fontAlgn="base" hangingPunct="0">
              <a:spcBef>
                <a:spcPct val="0"/>
              </a:spcBef>
              <a:spcAft>
                <a:spcPct val="0"/>
              </a:spcAft>
              <a:defRPr sz="1600" b="1">
                <a:solidFill>
                  <a:schemeClr val="tx1"/>
                </a:solidFill>
                <a:latin typeface="Times New Roman" pitchFamily="18" charset="0"/>
              </a:defRPr>
            </a:lvl8pPr>
            <a:lvl9pPr marL="3886200" indent="-228600" eaLnBrk="0" fontAlgn="base" hangingPunct="0">
              <a:spcBef>
                <a:spcPct val="0"/>
              </a:spcBef>
              <a:spcAft>
                <a:spcPct val="0"/>
              </a:spcAft>
              <a:defRPr sz="1600" b="1">
                <a:solidFill>
                  <a:schemeClr val="tx1"/>
                </a:solidFill>
                <a:latin typeface="Times New Roman" pitchFamily="18" charset="0"/>
              </a:defRPr>
            </a:lvl9pPr>
          </a:lstStyle>
          <a:p>
            <a:r>
              <a:rPr lang="en-US" sz="2800" b="0" dirty="0">
                <a:latin typeface="Calibri" pitchFamily="34" charset="0"/>
                <a:cs typeface="Calibri" pitchFamily="34" charset="0"/>
              </a:rPr>
              <a:t>Hypothetical example: flooding of a dam</a:t>
            </a:r>
            <a:endParaRPr lang="en-US" b="0" dirty="0">
              <a:latin typeface="Calibri" pitchFamily="34" charset="0"/>
              <a:cs typeface="Calibri" pitchFamily="34" charset="0"/>
            </a:endParaRPr>
          </a:p>
        </p:txBody>
      </p:sp>
      <p:sp>
        <p:nvSpPr>
          <p:cNvPr id="13" name="Rectangle 12"/>
          <p:cNvSpPr/>
          <p:nvPr/>
        </p:nvSpPr>
        <p:spPr>
          <a:xfrm>
            <a:off x="539552" y="4154304"/>
            <a:ext cx="7848872" cy="1938992"/>
          </a:xfrm>
          <a:prstGeom prst="rect">
            <a:avLst/>
          </a:prstGeom>
        </p:spPr>
        <p:txBody>
          <a:bodyPr wrap="square">
            <a:spAutoFit/>
          </a:bodyPr>
          <a:lstStyle/>
          <a:p>
            <a:pPr marL="342900" indent="-342900">
              <a:buFont typeface="Arial" pitchFamily="34" charset="0"/>
              <a:buChar char="•"/>
            </a:pPr>
            <a:r>
              <a:rPr lang="sv-SE" sz="2400" b="0" dirty="0">
                <a:latin typeface="Calibri" pitchFamily="34" charset="0"/>
                <a:cs typeface="Calibri" pitchFamily="34" charset="0"/>
              </a:rPr>
              <a:t>0.2% increase in mean per year – could e.g. be caused by an increase in mean </a:t>
            </a:r>
            <a:r>
              <a:rPr lang="sv-SE" sz="2400" b="0" dirty="0" err="1">
                <a:latin typeface="Calibri" pitchFamily="34" charset="0"/>
                <a:cs typeface="Calibri" pitchFamily="34" charset="0"/>
              </a:rPr>
              <a:t>water</a:t>
            </a:r>
            <a:r>
              <a:rPr lang="sv-SE" sz="2400" b="0" dirty="0">
                <a:latin typeface="Calibri" pitchFamily="34" charset="0"/>
                <a:cs typeface="Calibri" pitchFamily="34" charset="0"/>
              </a:rPr>
              <a:t> </a:t>
            </a:r>
            <a:r>
              <a:rPr lang="sv-SE" sz="2400" b="0" dirty="0" err="1">
                <a:latin typeface="Calibri" pitchFamily="34" charset="0"/>
                <a:cs typeface="Calibri" pitchFamily="34" charset="0"/>
              </a:rPr>
              <a:t>level</a:t>
            </a:r>
            <a:endParaRPr lang="sv-SE" sz="2400" b="0" dirty="0">
              <a:latin typeface="Calibri" pitchFamily="34" charset="0"/>
              <a:cs typeface="Calibri" pitchFamily="34" charset="0"/>
            </a:endParaRPr>
          </a:p>
          <a:p>
            <a:pPr marL="342900" indent="-342900">
              <a:buFont typeface="Arial" pitchFamily="34" charset="0"/>
              <a:buChar char="•"/>
            </a:pPr>
            <a:endParaRPr lang="sv-SE" sz="2400" b="0" dirty="0">
              <a:latin typeface="Calibri" pitchFamily="34" charset="0"/>
              <a:cs typeface="Calibri" pitchFamily="34" charset="0"/>
            </a:endParaRPr>
          </a:p>
          <a:p>
            <a:pPr marL="342900" indent="-342900">
              <a:buFont typeface="Arial" pitchFamily="34" charset="0"/>
              <a:buChar char="•"/>
            </a:pPr>
            <a:r>
              <a:rPr lang="sv-SE" sz="2400" b="0" dirty="0">
                <a:latin typeface="Calibri" pitchFamily="34" charset="0"/>
                <a:cs typeface="Calibri" pitchFamily="34" charset="0"/>
              </a:rPr>
              <a:t>0.2% increase in scale per year – could e.g. be caused by climate becoming more variable</a:t>
            </a:r>
            <a:endParaRPr lang="en-US" sz="2400" b="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67544" y="1196752"/>
                <a:ext cx="8208912" cy="2532488"/>
              </a:xfrm>
              <a:prstGeom prst="rect">
                <a:avLst/>
              </a:prstGeom>
              <a:noFill/>
            </p:spPr>
            <p:txBody>
              <a:bodyPr wrap="square" rtlCol="0">
                <a:spAutoFit/>
              </a:bodyPr>
              <a:lstStyle/>
              <a:p>
                <a:pPr>
                  <a:spcAft>
                    <a:spcPts val="600"/>
                  </a:spcAft>
                </a:pPr>
                <a:r>
                  <a:rPr lang="en-US" sz="2400" b="0" dirty="0">
                    <a:latin typeface="Calibri" panose="020F0502020204030204" pitchFamily="34" charset="0"/>
                  </a:rPr>
                  <a:t>The distribution of the highest water level at the dam during year </a:t>
                </a:r>
                <a14:m>
                  <m:oMath xmlns:m="http://schemas.openxmlformats.org/officeDocument/2006/math">
                    <m:r>
                      <a:rPr lang="en-US" sz="2400" b="0" i="1" smtClean="0">
                        <a:latin typeface="Cambria Math" panose="02040503050406030204" pitchFamily="18" charset="0"/>
                      </a:rPr>
                      <m:t>𝑡</m:t>
                    </m:r>
                  </m:oMath>
                </a14:m>
                <a:r>
                  <a:rPr lang="en-US" sz="2400" b="0" dirty="0">
                    <a:latin typeface="Calibri" panose="020F0502020204030204" pitchFamily="34" charset="0"/>
                  </a:rPr>
                  <a:t> is assumed to follow a generalized extreme value </a:t>
                </a:r>
                <a:r>
                  <a:rPr lang="en-US" sz="2400" b="0" dirty="0" err="1">
                    <a:latin typeface="Calibri" panose="020F0502020204030204" pitchFamily="34" charset="0"/>
                  </a:rPr>
                  <a:t>cdf</a:t>
                </a:r>
                <a:endParaRPr lang="en-US" sz="2400" b="0" dirty="0">
                  <a:latin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𝑡</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𝑡</m:t>
                                      </m:r>
                                    </m:sub>
                                  </m:sSub>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𝑡</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𝑡</m:t>
                                          </m:r>
                                        </m:sub>
                                      </m:sSub>
                                    </m:den>
                                  </m:f>
                                </m:e>
                              </m:d>
                            </m:e>
                            <m:sup>
                              <m:r>
                                <a:rPr lang="en-US" sz="2400" b="0" i="1" smtClean="0">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𝑡</m:t>
                                  </m:r>
                                </m:sub>
                              </m:sSub>
                            </m:sup>
                          </m:sSup>
                        </m:sup>
                      </m:sSup>
                      <m:r>
                        <m:rPr>
                          <m:sty m:val="p"/>
                        </m:rPr>
                        <a:rPr lang="en-US" sz="2400" b="0" i="0" smtClean="0">
                          <a:latin typeface="Cambria Math" panose="02040503050406030204" pitchFamily="18" charset="0"/>
                        </a:rPr>
                        <m:t>for</m:t>
                      </m:r>
                      <m:r>
                        <a:rPr lang="en-US" sz="2400" b="0" i="1" smtClean="0">
                          <a:latin typeface="Cambria Math" panose="02040503050406030204" pitchFamily="18" charset="0"/>
                        </a:rPr>
                        <m:t>  </m:t>
                      </m:r>
                      <m:r>
                        <a:rPr lang="en-US" sz="2400" b="0" i="1">
                          <a:latin typeface="Cambria Math" panose="02040503050406030204" pitchFamily="18" charset="0"/>
                        </a:rPr>
                        <m:t>1+</m:t>
                      </m:r>
                      <m:sSub>
                        <m:sSubPr>
                          <m:ctrlPr>
                            <a:rPr lang="en-US" sz="2400" b="0" i="1">
                              <a:latin typeface="Cambria Math" panose="02040503050406030204" pitchFamily="18" charset="0"/>
                            </a:rPr>
                          </m:ctrlPr>
                        </m:sSubPr>
                        <m:e>
                          <m:r>
                            <a:rPr lang="en-US" sz="2400" b="0" i="1">
                              <a:latin typeface="Cambria Math" panose="02040503050406030204" pitchFamily="18" charset="0"/>
                            </a:rPr>
                            <m:t>𝜉</m:t>
                          </m:r>
                        </m:e>
                        <m:sub>
                          <m:r>
                            <a:rPr lang="en-US" sz="2400" b="0" i="1">
                              <a:latin typeface="Cambria Math" panose="02040503050406030204" pitchFamily="18" charset="0"/>
                            </a:rPr>
                            <m:t>𝑡</m:t>
                          </m:r>
                        </m:sub>
                      </m:sSub>
                      <m:f>
                        <m:fPr>
                          <m:ctrlPr>
                            <a:rPr lang="en-US" sz="2400" b="0" i="1">
                              <a:latin typeface="Cambria Math" panose="02040503050406030204" pitchFamily="18" charset="0"/>
                            </a:rPr>
                          </m:ctrlPr>
                        </m:fPr>
                        <m:num>
                          <m:r>
                            <a:rPr lang="en-US" sz="2400" b="0" i="1">
                              <a:latin typeface="Cambria Math" panose="02040503050406030204" pitchFamily="18" charset="0"/>
                            </a:rPr>
                            <m:t>𝑥</m:t>
                          </m:r>
                          <m:r>
                            <a:rPr lang="en-US" sz="2400" b="0" i="1">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𝜇</m:t>
                              </m:r>
                            </m:e>
                            <m:sub>
                              <m:r>
                                <a:rPr lang="en-US" sz="2400" b="0" i="1">
                                  <a:latin typeface="Cambria Math" panose="02040503050406030204" pitchFamily="18" charset="0"/>
                                </a:rPr>
                                <m:t>𝑡</m:t>
                              </m:r>
                            </m:sub>
                          </m:sSub>
                        </m:num>
                        <m:den>
                          <m:sSub>
                            <m:sSubPr>
                              <m:ctrlPr>
                                <a:rPr lang="en-US" sz="2400" b="0" i="1">
                                  <a:latin typeface="Cambria Math" panose="02040503050406030204" pitchFamily="18" charset="0"/>
                                </a:rPr>
                              </m:ctrlPr>
                            </m:sSubPr>
                            <m:e>
                              <m:r>
                                <a:rPr lang="en-US" sz="2400" b="0" i="1">
                                  <a:latin typeface="Cambria Math" panose="02040503050406030204" pitchFamily="18" charset="0"/>
                                </a:rPr>
                                <m:t>𝜎</m:t>
                              </m:r>
                            </m:e>
                            <m:sub>
                              <m:r>
                                <a:rPr lang="en-US" sz="2400" b="0" i="1">
                                  <a:latin typeface="Cambria Math" panose="02040503050406030204" pitchFamily="18" charset="0"/>
                                </a:rPr>
                                <m:t>𝑡</m:t>
                              </m:r>
                            </m:sub>
                          </m:sSub>
                        </m:den>
                      </m:f>
                      <m:r>
                        <a:rPr lang="en-US" sz="2400" b="0" i="0" smtClean="0">
                          <a:latin typeface="Cambria Math" panose="02040503050406030204" pitchFamily="18" charset="0"/>
                        </a:rPr>
                        <m:t>&gt;0</m:t>
                      </m:r>
                    </m:oMath>
                  </m:oMathPara>
                </a14:m>
                <a:endParaRPr lang="en-US" sz="2400" b="0" dirty="0">
                  <a:latin typeface="Calibri" panose="020F0502020204030204" pitchFamily="34" charset="0"/>
                </a:endParaRPr>
              </a:p>
              <a:p>
                <a:r>
                  <a:rPr lang="en-US" sz="2400" b="0" dirty="0">
                    <a:latin typeface="Calibri" panose="020F0502020204030204" pitchFamily="34" charset="0"/>
                  </a:rPr>
                  <a:t>with</a:t>
                </a: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=1+0.002</m:t>
                      </m:r>
                      <m:r>
                        <a:rPr lang="en-US" sz="2400" b="0" i="1" smtClean="0">
                          <a:latin typeface="Cambria Math" panose="02040503050406030204" pitchFamily="18" charset="0"/>
                        </a:rPr>
                        <m:t>𝑡</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=1+0.0002</m:t>
                      </m:r>
                      <m:r>
                        <a:rPr lang="en-US" sz="2400" b="0" i="1" smtClean="0">
                          <a:latin typeface="Cambria Math" panose="02040503050406030204" pitchFamily="18" charset="0"/>
                        </a:rPr>
                        <m:t>𝑡</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=0.1</m:t>
                      </m:r>
                    </m:oMath>
                  </m:oMathPara>
                </a14:m>
                <a:endParaRPr lang="en-US" sz="2400" b="0" dirty="0">
                  <a:latin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7544" y="1196752"/>
                <a:ext cx="8208912" cy="2532488"/>
              </a:xfrm>
              <a:prstGeom prst="rect">
                <a:avLst/>
              </a:prstGeom>
              <a:blipFill>
                <a:blip r:embed="rId2"/>
                <a:stretch>
                  <a:fillRect l="-1189" t="-1923" b="-2163"/>
                </a:stretch>
              </a:blipFill>
            </p:spPr>
            <p:txBody>
              <a:bodyPr/>
              <a:lstStyle/>
              <a:p>
                <a:r>
                  <a:rPr lang="en-US">
                    <a:noFill/>
                  </a:rPr>
                  <a:t> </a:t>
                </a:r>
              </a:p>
            </p:txBody>
          </p:sp>
        </mc:Fallback>
      </mc:AlternateContent>
    </p:spTree>
    <p:extLst>
      <p:ext uri="{BB962C8B-B14F-4D97-AF65-F5344CB8AC3E}">
        <p14:creationId xmlns:p14="http://schemas.microsoft.com/office/powerpoint/2010/main" val="3258083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DISPLAYSOURCE" val="\documentclass{article}\pagestyle{empty}&#10;\begin{document}&#10;&#10;\end{document}&#10;"/>
  <p:tag name="EMBEDFONTS" val="1"/>
  <p:tag name="FIRSTHOLGER@ELDCRITFUVWYY57I" val="3881"/>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Tom presentation">
  <a:themeElements>
    <a:clrScheme name="Tom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Tom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om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C:\Program\Microsoft Office\Mallar\Tom presentation.pot</Template>
  <TotalTime>37291</TotalTime>
  <Words>1473</Words>
  <Application>Microsoft Office PowerPoint</Application>
  <PresentationFormat>On-screen Show (4:3)</PresentationFormat>
  <Paragraphs>173</Paragraphs>
  <Slides>20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20</vt:i4>
      </vt:variant>
    </vt:vector>
  </HeadingPairs>
  <TitlesOfParts>
    <vt:vector size="36" baseType="lpstr">
      <vt:lpstr>CMR5</vt:lpstr>
      <vt:lpstr>Times New Roman</vt:lpstr>
      <vt:lpstr>CMSY5</vt:lpstr>
      <vt:lpstr>Arial</vt:lpstr>
      <vt:lpstr>SimSun-ExtB</vt:lpstr>
      <vt:lpstr>CMR10</vt:lpstr>
      <vt:lpstr>CMR7</vt:lpstr>
      <vt:lpstr>CMMI10</vt:lpstr>
      <vt:lpstr>CMSY7</vt:lpstr>
      <vt:lpstr>CMMI5</vt:lpstr>
      <vt:lpstr>CMSY10ORIG</vt:lpstr>
      <vt:lpstr>Cambria Math</vt:lpstr>
      <vt:lpstr>Calibri</vt:lpstr>
      <vt:lpstr>Wingdings</vt:lpstr>
      <vt:lpstr>CMMI7</vt:lpstr>
      <vt:lpstr>Tom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Chalmers Tekniska Högskola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bildrubrik</dc:title>
  <dc:creator>Holger Rootzén</dc:creator>
  <cp:lastModifiedBy>Holger Rootzen</cp:lastModifiedBy>
  <cp:revision>1199</cp:revision>
  <dcterms:created xsi:type="dcterms:W3CDTF">2000-10-01T20:51:33Z</dcterms:created>
  <dcterms:modified xsi:type="dcterms:W3CDTF">2017-07-11T03:28:10Z</dcterms:modified>
</cp:coreProperties>
</file>