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6" r:id="rId31"/>
    <p:sldId id="287" r:id="rId32"/>
    <p:sldId id="288" r:id="rId33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4"/>
    <p:restoredTop sz="94698"/>
  </p:normalViewPr>
  <p:slideViewPr>
    <p:cSldViewPr snapToGrid="0">
      <p:cViewPr varScale="1">
        <p:scale>
          <a:sx n="88" d="100"/>
          <a:sy n="88" d="100"/>
        </p:scale>
        <p:origin x="920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0645003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700294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224992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656357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985370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114243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83e7d81b58e91ee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g83e7d81b58e91ee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871524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810643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fce248bb6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fce248bb6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3913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ff85fb7c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3ff85fb7c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20073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827131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36445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393393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3fdba33ab4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g3fdba33ab4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50246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3fdba33ab4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g3fdba33ab4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165445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3fdba33ab4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g3fdba33ab4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479781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3fdba33ab4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g3fdba33ab4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845834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3fdba33ab4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g3fdba33ab4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485681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945178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997406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44c5dc454a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g44c5dc454a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0016430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401673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3fdcd0fe8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g3fdcd0fe8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429326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306928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349188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44c5dc454a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44c5dc454a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723780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943436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380722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74917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36919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256129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771960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fce248bb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g3fce248bb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63709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ni diapozitiv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n navpično besedilo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vpični naslov in besedil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lava odseka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n vsebina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e vsebini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imerjava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o naslov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azen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n vsebina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n slika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image" Target="../media/image26.png"/><Relationship Id="rId20" Type="http://schemas.openxmlformats.org/officeDocument/2006/relationships/image" Target="../media/image37.png"/><Relationship Id="rId21" Type="http://schemas.openxmlformats.org/officeDocument/2006/relationships/image" Target="../media/image38.png"/><Relationship Id="rId22" Type="http://schemas.openxmlformats.org/officeDocument/2006/relationships/image" Target="../media/image39.png"/><Relationship Id="rId23" Type="http://schemas.openxmlformats.org/officeDocument/2006/relationships/image" Target="../media/image40.png"/><Relationship Id="rId24" Type="http://schemas.openxmlformats.org/officeDocument/2006/relationships/image" Target="../media/image41.png"/><Relationship Id="rId10" Type="http://schemas.openxmlformats.org/officeDocument/2006/relationships/image" Target="../media/image27.png"/><Relationship Id="rId11" Type="http://schemas.openxmlformats.org/officeDocument/2006/relationships/image" Target="../media/image28.png"/><Relationship Id="rId12" Type="http://schemas.openxmlformats.org/officeDocument/2006/relationships/image" Target="../media/image29.png"/><Relationship Id="rId13" Type="http://schemas.openxmlformats.org/officeDocument/2006/relationships/image" Target="../media/image30.png"/><Relationship Id="rId14" Type="http://schemas.openxmlformats.org/officeDocument/2006/relationships/image" Target="../media/image31.png"/><Relationship Id="rId15" Type="http://schemas.openxmlformats.org/officeDocument/2006/relationships/image" Target="../media/image32.png"/><Relationship Id="rId16" Type="http://schemas.openxmlformats.org/officeDocument/2006/relationships/image" Target="../media/image33.png"/><Relationship Id="rId17" Type="http://schemas.openxmlformats.org/officeDocument/2006/relationships/image" Target="../media/image34.png"/><Relationship Id="rId18" Type="http://schemas.openxmlformats.org/officeDocument/2006/relationships/image" Target="../media/image35.png"/><Relationship Id="rId19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8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5" Type="http://schemas.openxmlformats.org/officeDocument/2006/relationships/image" Target="../media/image47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hyperlink" Target="mailto:d@bokal.net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ctrTitle"/>
          </p:nvPr>
        </p:nvSpPr>
        <p:spPr>
          <a:xfrm>
            <a:off x="827584" y="1710497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sl-SI" sz="3600" smtClean="0"/>
              <a:t>2-crossing-critical </a:t>
            </a:r>
            <a:r>
              <a:rPr lang="sl-SI" sz="3600"/>
              <a:t>graphs as LEGO bricks</a:t>
            </a:r>
            <a:br>
              <a:rPr lang="sl-SI" sz="3600"/>
            </a:br>
            <a:r>
              <a:rPr lang="sl-SI" sz="3600"/>
              <a:t>for inviting kids to graph theory</a:t>
            </a:r>
            <a:endParaRPr sz="3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1"/>
          </p:nvPr>
        </p:nvSpPr>
        <p:spPr>
          <a:xfrm>
            <a:off x="385261" y="4189330"/>
            <a:ext cx="8496900" cy="23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</a:pPr>
            <a:endParaRPr sz="28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</a:pPr>
            <a:r>
              <a:rPr lang="sl-SI" sz="2800"/>
              <a:t>How can crossing numbers contribute to </a:t>
            </a:r>
            <a:br>
              <a:rPr lang="sl-SI" sz="2800"/>
            </a:br>
            <a:r>
              <a:rPr lang="sl-SI" sz="2800"/>
              <a:t>more understanding in </a:t>
            </a:r>
            <a:br>
              <a:rPr lang="sl-SI" sz="2800"/>
            </a:br>
            <a:r>
              <a:rPr lang="sl-SI" sz="2800"/>
              <a:t>a diverse and polarized modern society.</a:t>
            </a:r>
            <a:endParaRPr sz="2800"/>
          </a:p>
        </p:txBody>
      </p:sp>
      <p:sp>
        <p:nvSpPr>
          <p:cNvPr id="86" name="Google Shape;86;p13"/>
          <p:cNvSpPr txBox="1"/>
          <p:nvPr/>
        </p:nvSpPr>
        <p:spPr>
          <a:xfrm>
            <a:off x="1513375" y="4434549"/>
            <a:ext cx="6400800" cy="16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sl-SI"/>
              <a:t>Crossing number, drawings: </a:t>
            </a:r>
            <a:br>
              <a:rPr lang="sl-SI"/>
            </a:br>
            <a:r>
              <a:rPr lang="sl-SI"/>
              <a:t>Three houses, three commodities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22"/>
          <p:cNvSpPr txBox="1"/>
          <p:nvPr/>
        </p:nvSpPr>
        <p:spPr>
          <a:xfrm>
            <a:off x="611560" y="1468105"/>
            <a:ext cx="2839880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5" name="Google Shape;14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46" y="2741395"/>
            <a:ext cx="3194075" cy="258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05625" y="2741400"/>
            <a:ext cx="4333875" cy="31560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sl-SI" sz="3600"/>
              <a:t>No planar solutions:</a:t>
            </a:r>
            <a:br>
              <a:rPr lang="sl-SI" sz="3600"/>
            </a:br>
            <a:r>
              <a:rPr lang="sl-SI" sz="3600"/>
              <a:t>Kuratowski theorem</a:t>
            </a:r>
            <a:endParaRPr sz="3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23"/>
          <p:cNvSpPr txBox="1"/>
          <p:nvPr/>
        </p:nvSpPr>
        <p:spPr>
          <a:xfrm>
            <a:off x="457200" y="1641925"/>
            <a:ext cx="8072700" cy="47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sl-SI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Graph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sl-SI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Planar graph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sl-SI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Complete (bipartite) graphs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sl-SI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Subdivision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sl-SI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Kuratowski theorem: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sl-SI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Improve understanding: Euler formula for the plane.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sl-SI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Graphs                            are not planar.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3" name="Google Shape;15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8775" y="3152775"/>
            <a:ext cx="7901124" cy="611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54250" y="4174700"/>
            <a:ext cx="1297100" cy="350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</a:pPr>
            <a:r>
              <a:rPr lang="sl-SI" sz="3800"/>
              <a:t>Out-of-the-box solutions</a:t>
            </a:r>
            <a:endParaRPr sz="3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24"/>
          <p:cNvSpPr txBox="1"/>
          <p:nvPr/>
        </p:nvSpPr>
        <p:spPr>
          <a:xfrm>
            <a:off x="457200" y="1340775"/>
            <a:ext cx="8002800" cy="45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arenR"/>
            </a:pPr>
            <a:r>
              <a:rPr lang="sl-SI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Houses are not dimensionless points, right?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arenR"/>
            </a:pPr>
            <a:r>
              <a:rPr lang="sl-SI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 tunnels allowed?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1" name="Google Shape;16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91775" y="1417651"/>
            <a:ext cx="3068215" cy="211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31475" y="3626126"/>
            <a:ext cx="4555325" cy="2238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sl-SI" sz="3200"/>
              <a:t>k-crossing-critical graphs and Kuratowski theorem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25"/>
          <p:cNvSpPr txBox="1"/>
          <p:nvPr/>
        </p:nvSpPr>
        <p:spPr>
          <a:xfrm>
            <a:off x="310350" y="1340775"/>
            <a:ext cx="8549700" cy="5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sl-SI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are crossing-critical graphs: any edge you remove, they become planar; ie. their crossing number drops.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sl-SI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Kuratowski:                             are the only two 3-connected 1-crossing-critical graphs.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sl-SI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Širáň, 1983: For any k&gt;=2, there are infinitely many 3-connected k-crossing-critical graphs.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sl-SI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Kochol, 1984: For any k&gt;=2, there are infinitely many 3-connected k-crossing-critical simple graphs.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sl-SI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Salazar, 2003: For any r in [4,6), for infinitely many k, there exists an infinite family of k-crossing-critical graphs with average degree r. If such a family exists for some k, then r in (3,6).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sl-SI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Pinontoan, Richter, 2003: For any r in [3.5,6), for infinitely many k, there exists an infinite family of k-crossing-critical graphs with average degree r.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sl-SI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Bokal, 2010: For any r in (3,6), for any sufficiently large k, there exists an infinite family of k-crossing-critical graphs with average degree r and crossing number k.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9" name="Google Shape;16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3200" y="1340775"/>
            <a:ext cx="1297100" cy="35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" y="1987450"/>
            <a:ext cx="8167575" cy="57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0175" y="2494325"/>
            <a:ext cx="1297100" cy="350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sl-SI" sz="3200"/>
              <a:t>k-crossing-critical graphs, structure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26"/>
          <p:cNvSpPr txBox="1"/>
          <p:nvPr/>
        </p:nvSpPr>
        <p:spPr>
          <a:xfrm>
            <a:off x="310350" y="1340775"/>
            <a:ext cx="8549700" cy="5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sl-SI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Richter, Thomassen, 1993: If G is a k-crossing-critical graph, then its crossing number is at most (5/2) k +16.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sl-SI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Pinontoan, Richter, 2003: For any r in [3.5,6), for infinitely many k, there exists an infinite family of k-crossing-critical graphs with average degree r.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sl-SI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Hlineny, 2003: k-crossing-critical graphs have bounded path-width.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sl-SI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Hlineny, 2008: k-crossing-critical graphs can have many veritces of even degrees up to 2k-2.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sl-SI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Dvorak, Mohar, 2010: k-crossing-critical graphs can have a vertex of arbitrarily large degree.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sl-SI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Bokal, Bračič, Hlineny, 2018: For any set D of integers containing 3,4, for any rational r in (3,6), and for any sufficiently large k, there exists an infinite family of k-crossing critical graphs with average degree r such that only degrees in D appear arbitrarily often.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sl-SI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Dvorak, Hlineny, Mohar, 2018: large k-crossing-critical graphs are composed of either a crossed band, a twisted band, or a twisted fan, and can be reduced to a small base graph.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sl-SI" sz="3600"/>
              <a:t>2-crossing-critical graphs: </a:t>
            </a:r>
            <a:endParaRPr sz="36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sl-SI" sz="3600"/>
              <a:t>the next step beyond Kuratowski thm.</a:t>
            </a:r>
            <a:endParaRPr sz="3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3" name="Google Shape;18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2525" y="1870402"/>
            <a:ext cx="8707750" cy="3545925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7"/>
          <p:cNvSpPr txBox="1"/>
          <p:nvPr/>
        </p:nvSpPr>
        <p:spPr>
          <a:xfrm>
            <a:off x="262525" y="5476400"/>
            <a:ext cx="8707800" cy="67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600">
                <a:solidFill>
                  <a:schemeClr val="dk1"/>
                </a:solidFill>
              </a:rPr>
              <a:t>Bokal, D., Oporowski, B., Richter, R. B., &amp; Salazar, G. (2016). </a:t>
            </a:r>
            <a:br>
              <a:rPr lang="sl-SI" sz="1600">
                <a:solidFill>
                  <a:schemeClr val="dk1"/>
                </a:solidFill>
              </a:rPr>
            </a:br>
            <a:r>
              <a:rPr lang="sl-SI" sz="1600">
                <a:solidFill>
                  <a:schemeClr val="dk1"/>
                </a:solidFill>
              </a:rPr>
              <a:t>Characterizing 2-crossing-critical graphs. </a:t>
            </a:r>
            <a:r>
              <a:rPr lang="sl-SI" sz="1600" i="1">
                <a:solidFill>
                  <a:schemeClr val="dk1"/>
                </a:solidFill>
              </a:rPr>
              <a:t>Advances in Applied Mathematics</a:t>
            </a:r>
            <a:r>
              <a:rPr lang="sl-SI" sz="1600">
                <a:solidFill>
                  <a:schemeClr val="dk1"/>
                </a:solidFill>
              </a:rPr>
              <a:t>, </a:t>
            </a:r>
            <a:r>
              <a:rPr lang="sl-SI" sz="1600" i="1">
                <a:solidFill>
                  <a:schemeClr val="dk1"/>
                </a:solidFill>
              </a:rPr>
              <a:t>74</a:t>
            </a:r>
            <a:r>
              <a:rPr lang="sl-SI" sz="1600">
                <a:solidFill>
                  <a:schemeClr val="dk1"/>
                </a:solidFill>
              </a:rPr>
              <a:t>, 23-208.</a:t>
            </a:r>
            <a:endParaRPr sz="19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/>
              <a:t>Large 2-crossing-critical graphs</a:t>
            </a:r>
            <a:endParaRPr/>
          </a:p>
        </p:txBody>
      </p:sp>
      <p:pic>
        <p:nvPicPr>
          <p:cNvPr id="190" name="Google Shape;19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1550025"/>
            <a:ext cx="8229600" cy="974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2676825"/>
            <a:ext cx="2871128" cy="1435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29683" y="2676826"/>
            <a:ext cx="5357116" cy="349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7196" y="4437284"/>
            <a:ext cx="2776575" cy="56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57200" y="5330571"/>
            <a:ext cx="3024883" cy="8447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/>
              <a:t>All the 42 tiles</a:t>
            </a:r>
            <a:endParaRPr/>
          </a:p>
        </p:txBody>
      </p:sp>
      <p:pic>
        <p:nvPicPr>
          <p:cNvPr id="200" name="Google Shape;20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70044"/>
            <a:ext cx="4419598" cy="667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2389928"/>
            <a:ext cx="4419599" cy="730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3273250"/>
            <a:ext cx="4419602" cy="683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866187" y="5827637"/>
            <a:ext cx="992016" cy="66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2400" y="4140501"/>
            <a:ext cx="2130567" cy="66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371300" y="4108784"/>
            <a:ext cx="2280254" cy="730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52398" y="4992106"/>
            <a:ext cx="1027314" cy="68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335123" y="5023830"/>
            <a:ext cx="1048889" cy="68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9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539423" y="4999929"/>
            <a:ext cx="1088102" cy="730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9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3548450" y="4968209"/>
            <a:ext cx="1103097" cy="730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9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633325" y="5827625"/>
            <a:ext cx="992024" cy="63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9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4921938" y="1570048"/>
            <a:ext cx="3826336" cy="66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9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4921950" y="2437175"/>
            <a:ext cx="846851" cy="56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9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5869150" y="2437176"/>
            <a:ext cx="2817649" cy="568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9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4818050" y="3239537"/>
            <a:ext cx="890670" cy="56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9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5708718" y="3205825"/>
            <a:ext cx="2978081" cy="63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29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4818050" y="4108775"/>
            <a:ext cx="1800586" cy="56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29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6857326" y="4097678"/>
            <a:ext cx="1829476" cy="56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29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4818050" y="4999925"/>
            <a:ext cx="972881" cy="66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29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5862356" y="5002275"/>
            <a:ext cx="929144" cy="63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29"/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6862923" y="4992099"/>
            <a:ext cx="992025" cy="645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29"/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7901425" y="4997975"/>
            <a:ext cx="846850" cy="5844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0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sl-SI" sz="3200"/>
              <a:t>RELEVANCE OF 2 CROSSING CRITICAL GRAPHS FOR BEGINNERS</a:t>
            </a:r>
            <a:endParaRPr sz="3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30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</a:pPr>
            <a:r>
              <a:rPr lang="sl-SI"/>
              <a:t>A forbidden question: why?</a:t>
            </a:r>
            <a:endParaRPr sz="20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sl-SI" sz="3600"/>
              <a:t>An analogy between society </a:t>
            </a:r>
            <a:endParaRPr sz="36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sl-SI" sz="3600"/>
              <a:t>and </a:t>
            </a:r>
            <a:r>
              <a:rPr lang="sl-SI" sz="3600" b="1"/>
              <a:t>k-crossing-critical graphs </a:t>
            </a:r>
            <a:endParaRPr sz="3600" b="1"/>
          </a:p>
        </p:txBody>
      </p:sp>
      <p:sp>
        <p:nvSpPr>
          <p:cNvPr id="233" name="Google Shape;233;p31"/>
          <p:cNvSpPr txBox="1">
            <a:spLocks noGrp="1"/>
          </p:cNvSpPr>
          <p:nvPr>
            <p:ph type="body" idx="1"/>
          </p:nvPr>
        </p:nvSpPr>
        <p:spPr>
          <a:xfrm>
            <a:off x="457200" y="141765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921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sl-SI" sz="2400"/>
              <a:t>Bounded resource: crossings, edges.</a:t>
            </a:r>
            <a:endParaRPr sz="2400"/>
          </a:p>
          <a:p>
            <a:pPr marL="342900" marR="0" lvl="0" indent="-2921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sl-SI" sz="2400"/>
              <a:t>                       are the only 3-connected graphs with minimal number of edges that are 1-crossing critical </a:t>
            </a:r>
            <a:endParaRPr sz="2400"/>
          </a:p>
          <a:p>
            <a:pPr marL="342900" marR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sl-SI" sz="2400"/>
              <a:t>(proof on 6 pages).</a:t>
            </a:r>
            <a:endParaRPr sz="2400"/>
          </a:p>
          <a:p>
            <a:pPr marL="342900" marR="0" lvl="0" indent="-2921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sl-SI" sz="2400"/>
              <a:t>There are infinitely many 3-connected 2-crossing-critical graphs, but they are either small, or rigidly structured </a:t>
            </a:r>
            <a:endParaRPr sz="2400"/>
          </a:p>
          <a:p>
            <a:pPr marL="342900" marR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sl-SI" sz="2400"/>
              <a:t>(185 pages). </a:t>
            </a:r>
            <a:endParaRPr sz="2400"/>
          </a:p>
          <a:p>
            <a:pPr marL="342900" marR="0" lvl="0" indent="-2921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sl-SI" sz="2400"/>
              <a:t>Total characterization of 3-crossing-critical graphs is </a:t>
            </a:r>
            <a:endParaRPr sz="2400"/>
          </a:p>
          <a:p>
            <a:pPr marL="342900" marR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sl-SI" sz="2400"/>
              <a:t>beyond comprehension. </a:t>
            </a:r>
            <a:endParaRPr sz="2400"/>
          </a:p>
          <a:p>
            <a:pPr marL="342900" marR="0" lvl="0" indent="-2921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sl-SI" sz="2400"/>
              <a:t>But structurally, all k-crossing-critical graphs are understood.</a:t>
            </a:r>
            <a:endParaRPr sz="2400"/>
          </a:p>
        </p:txBody>
      </p:sp>
      <p:pic>
        <p:nvPicPr>
          <p:cNvPr id="234" name="Google Shape;23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2910" y="1893312"/>
            <a:ext cx="1605625" cy="52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sl-SI"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EMOTIONAL STATES </a:t>
            </a:r>
            <a:br>
              <a:rPr lang="sl-SI"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l-SI"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DURING ACTIVITY</a:t>
            </a:r>
            <a:endParaRPr sz="4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</a:pPr>
            <a:r>
              <a:rPr lang="sl-SI"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Introduction: what </a:t>
            </a:r>
            <a:r>
              <a:rPr lang="sl-SI"/>
              <a:t>do we experience while studying and learning</a:t>
            </a:r>
            <a:r>
              <a:rPr lang="sl-SI"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20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sl-SI" sz="3600"/>
              <a:t>An analogy between </a:t>
            </a:r>
            <a:r>
              <a:rPr lang="sl-SI" sz="3600" b="1"/>
              <a:t>society </a:t>
            </a:r>
            <a:endParaRPr sz="3600" b="1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sl-SI" sz="3600"/>
              <a:t>and k-crossing-critical graphs </a:t>
            </a:r>
            <a:endParaRPr sz="3600"/>
          </a:p>
        </p:txBody>
      </p:sp>
      <p:sp>
        <p:nvSpPr>
          <p:cNvPr id="240" name="Google Shape;240;p3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794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sl-SI" sz="2200" dirty="0" err="1"/>
              <a:t>Traditionally</a:t>
            </a:r>
            <a:r>
              <a:rPr lang="sl-SI" sz="2200" dirty="0"/>
              <a:t>:</a:t>
            </a:r>
            <a:endParaRPr sz="2200" dirty="0"/>
          </a:p>
          <a:p>
            <a:pPr marL="742950" marR="0" lvl="1" indent="-2476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</a:pPr>
            <a:r>
              <a:rPr lang="sl-SI" sz="2200" dirty="0" err="1"/>
              <a:t>Bounded</a:t>
            </a:r>
            <a:r>
              <a:rPr lang="sl-SI" sz="2200" dirty="0"/>
              <a:t> </a:t>
            </a:r>
            <a:r>
              <a:rPr lang="sl-SI" sz="2200" dirty="0" err="1"/>
              <a:t>resource</a:t>
            </a:r>
            <a:r>
              <a:rPr lang="sl-SI" sz="2200" dirty="0"/>
              <a:t>: </a:t>
            </a:r>
            <a:r>
              <a:rPr lang="sl-SI" sz="2200" dirty="0" err="1"/>
              <a:t>manpower</a:t>
            </a:r>
            <a:r>
              <a:rPr lang="sl-SI" sz="2200" dirty="0"/>
              <a:t>, </a:t>
            </a:r>
            <a:r>
              <a:rPr lang="sl-SI" sz="2200" dirty="0" err="1"/>
              <a:t>survival</a:t>
            </a:r>
            <a:r>
              <a:rPr lang="sl-SI" sz="2200" dirty="0"/>
              <a:t>.</a:t>
            </a:r>
            <a:endParaRPr sz="2200" dirty="0"/>
          </a:p>
          <a:p>
            <a:pPr marL="742950" marR="0" lvl="1" indent="-247650" algn="l" rtl="0">
              <a:spcBef>
                <a:spcPts val="640"/>
              </a:spcBef>
              <a:spcAft>
                <a:spcPts val="0"/>
              </a:spcAft>
              <a:buSzPts val="2200"/>
              <a:buChar char="–"/>
            </a:pPr>
            <a:r>
              <a:rPr lang="sl-SI" sz="2200" dirty="0" err="1"/>
              <a:t>Hunters</a:t>
            </a:r>
            <a:r>
              <a:rPr lang="sl-SI" sz="2200" dirty="0"/>
              <a:t>, </a:t>
            </a:r>
            <a:r>
              <a:rPr lang="sl-SI" sz="2200" dirty="0" err="1"/>
              <a:t>gatherers</a:t>
            </a:r>
            <a:r>
              <a:rPr lang="sl-SI" sz="2200" dirty="0"/>
              <a:t>: </a:t>
            </a:r>
            <a:r>
              <a:rPr lang="sl-SI" sz="2200" dirty="0" err="1"/>
              <a:t>small</a:t>
            </a:r>
            <a:r>
              <a:rPr lang="sl-SI" sz="2200" dirty="0"/>
              <a:t>, </a:t>
            </a:r>
            <a:r>
              <a:rPr lang="sl-SI" sz="2200" dirty="0" err="1"/>
              <a:t>finite</a:t>
            </a:r>
            <a:r>
              <a:rPr lang="sl-SI" sz="2200" dirty="0"/>
              <a:t> </a:t>
            </a:r>
            <a:r>
              <a:rPr lang="sl-SI" sz="2200" dirty="0" err="1"/>
              <a:t>societies</a:t>
            </a:r>
            <a:r>
              <a:rPr lang="sl-SI" sz="2200" dirty="0"/>
              <a:t>.</a:t>
            </a:r>
            <a:endParaRPr sz="2200" dirty="0"/>
          </a:p>
          <a:p>
            <a:pPr marL="742950" marR="0" lvl="1" indent="-247650" algn="l" rtl="0">
              <a:spcBef>
                <a:spcPts val="640"/>
              </a:spcBef>
              <a:spcAft>
                <a:spcPts val="0"/>
              </a:spcAft>
              <a:buSzPts val="2200"/>
              <a:buChar char="–"/>
            </a:pPr>
            <a:r>
              <a:rPr lang="sl-SI" sz="2200" dirty="0" err="1"/>
              <a:t>Ancient</a:t>
            </a:r>
            <a:r>
              <a:rPr lang="sl-SI" sz="2200" dirty="0"/>
              <a:t> </a:t>
            </a:r>
            <a:r>
              <a:rPr lang="sl-SI" sz="2200" dirty="0" err="1"/>
              <a:t>civilizations</a:t>
            </a:r>
            <a:r>
              <a:rPr lang="sl-SI" sz="2200" dirty="0"/>
              <a:t>: A </a:t>
            </a:r>
            <a:r>
              <a:rPr lang="sl-SI" sz="2200" dirty="0" err="1"/>
              <a:t>better</a:t>
            </a:r>
            <a:r>
              <a:rPr lang="sl-SI" sz="2200" dirty="0"/>
              <a:t> </a:t>
            </a:r>
            <a:r>
              <a:rPr lang="sl-SI" sz="2200" dirty="0" err="1"/>
              <a:t>usage</a:t>
            </a:r>
            <a:r>
              <a:rPr lang="sl-SI" sz="2200" dirty="0"/>
              <a:t> </a:t>
            </a:r>
            <a:r>
              <a:rPr lang="sl-SI" sz="2200" dirty="0" err="1"/>
              <a:t>of</a:t>
            </a:r>
            <a:r>
              <a:rPr lang="sl-SI" sz="2200" dirty="0"/>
              <a:t> </a:t>
            </a:r>
            <a:r>
              <a:rPr lang="sl-SI" sz="2200" dirty="0" err="1"/>
              <a:t>the</a:t>
            </a:r>
            <a:r>
              <a:rPr lang="sl-SI" sz="2200" dirty="0"/>
              <a:t> </a:t>
            </a:r>
            <a:r>
              <a:rPr lang="sl-SI" sz="2200" dirty="0" err="1"/>
              <a:t>resources</a:t>
            </a:r>
            <a:r>
              <a:rPr lang="sl-SI" sz="2200" dirty="0"/>
              <a:t>, </a:t>
            </a:r>
            <a:br>
              <a:rPr lang="sl-SI" sz="2200" dirty="0"/>
            </a:br>
            <a:r>
              <a:rPr lang="sl-SI" sz="2200" dirty="0" err="1"/>
              <a:t>but</a:t>
            </a:r>
            <a:r>
              <a:rPr lang="sl-SI" sz="2200" dirty="0"/>
              <a:t> </a:t>
            </a:r>
            <a:r>
              <a:rPr lang="sl-SI" sz="2200" dirty="0" err="1"/>
              <a:t>authoritarian</a:t>
            </a:r>
            <a:r>
              <a:rPr lang="sl-SI" sz="2200" dirty="0"/>
              <a:t>, slave-</a:t>
            </a:r>
            <a:r>
              <a:rPr lang="sl-SI" sz="2200" dirty="0" err="1"/>
              <a:t>driven</a:t>
            </a:r>
            <a:r>
              <a:rPr lang="sl-SI" sz="2200" dirty="0"/>
              <a:t>.</a:t>
            </a:r>
            <a:endParaRPr sz="2200" dirty="0"/>
          </a:p>
          <a:p>
            <a:pPr marL="342900" marR="0" lvl="0" indent="-2794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sl-SI" sz="2200" dirty="0"/>
              <a:t>Modern </a:t>
            </a:r>
            <a:r>
              <a:rPr lang="sl-SI" sz="2200" dirty="0" err="1"/>
              <a:t>civilization</a:t>
            </a:r>
            <a:r>
              <a:rPr lang="sl-SI" sz="2200" dirty="0"/>
              <a:t>: </a:t>
            </a:r>
            <a:endParaRPr sz="2200" dirty="0"/>
          </a:p>
          <a:p>
            <a:pPr marL="742950" marR="0" lvl="1" indent="-247650" algn="l" rtl="0">
              <a:spcBef>
                <a:spcPts val="640"/>
              </a:spcBef>
              <a:spcAft>
                <a:spcPts val="0"/>
              </a:spcAft>
              <a:buSzPts val="2200"/>
              <a:buChar char="–"/>
            </a:pPr>
            <a:r>
              <a:rPr lang="sl-SI" sz="2200" dirty="0"/>
              <a:t>abundance </a:t>
            </a:r>
            <a:r>
              <a:rPr lang="sl-SI" sz="2200" dirty="0" err="1"/>
              <a:t>of</a:t>
            </a:r>
            <a:r>
              <a:rPr lang="sl-SI" sz="2200" dirty="0"/>
              <a:t> </a:t>
            </a:r>
            <a:r>
              <a:rPr lang="sl-SI" sz="2200" dirty="0" err="1"/>
              <a:t>ancient</a:t>
            </a:r>
            <a:r>
              <a:rPr lang="sl-SI" sz="2200" dirty="0"/>
              <a:t> </a:t>
            </a:r>
            <a:r>
              <a:rPr lang="sl-SI" sz="2200" dirty="0" err="1"/>
              <a:t>resources</a:t>
            </a:r>
            <a:r>
              <a:rPr lang="sl-SI" sz="2200" dirty="0"/>
              <a:t>, </a:t>
            </a:r>
            <a:br>
              <a:rPr lang="sl-SI" sz="2200" dirty="0"/>
            </a:br>
            <a:r>
              <a:rPr lang="sl-SI" sz="2200" dirty="0" err="1"/>
              <a:t>but</a:t>
            </a:r>
            <a:r>
              <a:rPr lang="sl-SI" sz="2200" dirty="0"/>
              <a:t> </a:t>
            </a:r>
            <a:r>
              <a:rPr lang="sl-SI" sz="2200" dirty="0" err="1"/>
              <a:t>incomprehensible</a:t>
            </a:r>
            <a:r>
              <a:rPr lang="sl-SI" sz="2200" dirty="0"/>
              <a:t>, </a:t>
            </a:r>
            <a:r>
              <a:rPr lang="sl-SI" sz="2200" dirty="0" err="1"/>
              <a:t>lacking</a:t>
            </a:r>
            <a:r>
              <a:rPr lang="sl-SI" sz="2200" dirty="0"/>
              <a:t> </a:t>
            </a:r>
            <a:r>
              <a:rPr lang="sl-SI" sz="2200" dirty="0" err="1"/>
              <a:t>unifying</a:t>
            </a:r>
            <a:r>
              <a:rPr lang="sl-SI" sz="2200" dirty="0"/>
              <a:t> </a:t>
            </a:r>
            <a:r>
              <a:rPr lang="sl-SI" sz="2200" dirty="0" err="1"/>
              <a:t>narrative</a:t>
            </a:r>
            <a:r>
              <a:rPr lang="sl-SI" sz="2200" dirty="0"/>
              <a:t>.</a:t>
            </a:r>
            <a:endParaRPr sz="2200" dirty="0"/>
          </a:p>
          <a:p>
            <a:pPr marL="742950" marR="0" lvl="1" indent="-247650" algn="l" rtl="0">
              <a:spcBef>
                <a:spcPts val="640"/>
              </a:spcBef>
              <a:spcAft>
                <a:spcPts val="0"/>
              </a:spcAft>
              <a:buSzPts val="2200"/>
              <a:buChar char="–"/>
            </a:pPr>
            <a:r>
              <a:rPr lang="sl-SI" sz="2200" b="1" dirty="0" err="1"/>
              <a:t>Limited</a:t>
            </a:r>
            <a:r>
              <a:rPr lang="sl-SI" sz="2200" b="1" dirty="0"/>
              <a:t> </a:t>
            </a:r>
            <a:r>
              <a:rPr lang="sl-SI" sz="2200" b="1" dirty="0" err="1"/>
              <a:t>resources</a:t>
            </a:r>
            <a:r>
              <a:rPr lang="sl-SI" sz="2200" b="1" dirty="0"/>
              <a:t> </a:t>
            </a:r>
            <a:r>
              <a:rPr lang="sl-SI" sz="2200" b="1" dirty="0" err="1"/>
              <a:t>of</a:t>
            </a:r>
            <a:r>
              <a:rPr lang="sl-SI" sz="2200" b="1" dirty="0"/>
              <a:t> modern </a:t>
            </a:r>
            <a:r>
              <a:rPr lang="sl-SI" sz="2200" b="1" dirty="0" err="1"/>
              <a:t>society</a:t>
            </a:r>
            <a:r>
              <a:rPr lang="sl-SI" sz="2200" b="1" dirty="0"/>
              <a:t>: </a:t>
            </a:r>
            <a:br>
              <a:rPr lang="sl-SI" sz="2200" b="1" dirty="0"/>
            </a:br>
            <a:r>
              <a:rPr lang="sl-SI" sz="2200" b="1" dirty="0"/>
              <a:t>time, </a:t>
            </a:r>
            <a:r>
              <a:rPr lang="sl-SI" sz="2200" b="1" dirty="0" err="1"/>
              <a:t>attention</a:t>
            </a:r>
            <a:r>
              <a:rPr lang="sl-SI" sz="2200" b="1" dirty="0"/>
              <a:t>, </a:t>
            </a:r>
            <a:r>
              <a:rPr lang="sl-SI" sz="2200" b="1" dirty="0" err="1" smtClean="0"/>
              <a:t>empathy</a:t>
            </a:r>
            <a:r>
              <a:rPr lang="sl-SI" sz="2200" b="1" dirty="0" smtClean="0"/>
              <a:t>, </a:t>
            </a:r>
            <a:r>
              <a:rPr lang="sl-SI" sz="2200" b="1" dirty="0" err="1" smtClean="0"/>
              <a:t>understanding</a:t>
            </a:r>
            <a:r>
              <a:rPr lang="sl-SI" sz="2200" b="1" dirty="0" smtClean="0"/>
              <a:t>. </a:t>
            </a:r>
            <a:r>
              <a:rPr lang="sl-SI" sz="2200" b="1" dirty="0"/>
              <a:t/>
            </a:r>
            <a:br>
              <a:rPr lang="sl-SI" sz="2200" b="1" dirty="0"/>
            </a:br>
            <a:r>
              <a:rPr lang="sl-SI" sz="2200" b="1" dirty="0" err="1"/>
              <a:t>What</a:t>
            </a:r>
            <a:r>
              <a:rPr lang="sl-SI" sz="2200" b="1" dirty="0"/>
              <a:t> </a:t>
            </a:r>
            <a:r>
              <a:rPr lang="sl-SI" sz="2200" b="1" dirty="0" err="1"/>
              <a:t>kind</a:t>
            </a:r>
            <a:r>
              <a:rPr lang="sl-SI" sz="2200" b="1" dirty="0"/>
              <a:t> </a:t>
            </a:r>
            <a:r>
              <a:rPr lang="sl-SI" sz="2200" b="1" dirty="0" err="1"/>
              <a:t>of</a:t>
            </a:r>
            <a:r>
              <a:rPr lang="sl-SI" sz="2200" b="1" dirty="0"/>
              <a:t> </a:t>
            </a:r>
            <a:r>
              <a:rPr lang="sl-SI" sz="2200" b="1" dirty="0" err="1"/>
              <a:t>society</a:t>
            </a:r>
            <a:r>
              <a:rPr lang="sl-SI" sz="2200" b="1" dirty="0"/>
              <a:t> </a:t>
            </a:r>
            <a:r>
              <a:rPr lang="sl-SI" sz="2200" b="1" dirty="0" err="1"/>
              <a:t>does</a:t>
            </a:r>
            <a:r>
              <a:rPr lang="sl-SI" sz="2200" b="1" dirty="0"/>
              <a:t> </a:t>
            </a:r>
            <a:r>
              <a:rPr lang="sl-SI" sz="2200" b="1" dirty="0" err="1"/>
              <a:t>that</a:t>
            </a:r>
            <a:r>
              <a:rPr lang="sl-SI" sz="2200" b="1" dirty="0"/>
              <a:t> </a:t>
            </a:r>
            <a:r>
              <a:rPr lang="sl-SI" sz="2200" b="1" dirty="0" err="1"/>
              <a:t>lead</a:t>
            </a:r>
            <a:r>
              <a:rPr lang="sl-SI" sz="2200" b="1" dirty="0"/>
              <a:t> to?</a:t>
            </a:r>
            <a:endParaRPr sz="2200" b="1" dirty="0"/>
          </a:p>
          <a:p>
            <a:pPr marL="742950" marR="0" lvl="1" indent="-247650" algn="l" rtl="0">
              <a:spcBef>
                <a:spcPts val="640"/>
              </a:spcBef>
              <a:spcAft>
                <a:spcPts val="0"/>
              </a:spcAft>
              <a:buSzPts val="2200"/>
              <a:buChar char="–"/>
            </a:pPr>
            <a:r>
              <a:rPr lang="sl-SI" sz="2200" b="1" dirty="0" err="1"/>
              <a:t>Publishing</a:t>
            </a:r>
            <a:r>
              <a:rPr lang="sl-SI" sz="2200" b="1" dirty="0"/>
              <a:t>: rule </a:t>
            </a:r>
            <a:r>
              <a:rPr lang="sl-SI" sz="2200" b="1" dirty="0" err="1"/>
              <a:t>of</a:t>
            </a:r>
            <a:r>
              <a:rPr lang="sl-SI" sz="2200" b="1" dirty="0"/>
              <a:t> data, </a:t>
            </a:r>
            <a:r>
              <a:rPr lang="sl-SI" sz="2200" b="1" dirty="0" err="1" smtClean="0"/>
              <a:t>structure</a:t>
            </a:r>
            <a:r>
              <a:rPr lang="sl-SI" sz="2200" b="1" dirty="0" smtClean="0"/>
              <a:t> </a:t>
            </a:r>
            <a:r>
              <a:rPr lang="sl-SI" sz="2200" b="1" dirty="0" err="1" smtClean="0"/>
              <a:t>of</a:t>
            </a:r>
            <a:r>
              <a:rPr lang="sl-SI" sz="2200" b="1" dirty="0" smtClean="0"/>
              <a:t> </a:t>
            </a:r>
            <a:r>
              <a:rPr lang="sl-SI" sz="2200" b="1" dirty="0" err="1" smtClean="0"/>
              <a:t>contributions</a:t>
            </a:r>
            <a:r>
              <a:rPr lang="sl-SI" sz="2200" b="1" dirty="0" smtClean="0"/>
              <a:t>. </a:t>
            </a:r>
            <a:endParaRPr sz="2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sl-SI" sz="3600"/>
              <a:t>Back to mathemathics</a:t>
            </a:r>
            <a:endParaRPr sz="3600"/>
          </a:p>
        </p:txBody>
      </p:sp>
      <p:sp>
        <p:nvSpPr>
          <p:cNvPr id="246" name="Google Shape;246;p3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302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sl-SI" sz="3000"/>
              <a:t>Three houses puzzle may attract attention and bring joy to learning discrete math.</a:t>
            </a:r>
            <a:endParaRPr sz="3000"/>
          </a:p>
          <a:p>
            <a:pPr marL="342900" marR="0" lvl="0" indent="-3302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sl-SI" sz="3000"/>
              <a:t>How far is it from the frontiers of human knowledge?</a:t>
            </a:r>
            <a:endParaRPr sz="3000"/>
          </a:p>
          <a:p>
            <a:pPr marL="342900" marR="0" lvl="0" indent="-3302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sl-SI" sz="3000"/>
              <a:t>The path from one to two-critical graphs seems short. </a:t>
            </a:r>
            <a:endParaRPr sz="3000"/>
          </a:p>
          <a:p>
            <a:pPr marL="342900" marR="0" lvl="0" indent="-3302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sl-SI" sz="3000"/>
              <a:t>With structural theorem it seems walkable.</a:t>
            </a:r>
            <a:endParaRPr sz="3000"/>
          </a:p>
          <a:p>
            <a:pPr marL="342900" marR="0" lvl="0" indent="-3302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sl-SI" sz="3000"/>
              <a:t>Applying the structural theorem, one can answer interesting, unanswered, yet solvable questions. </a:t>
            </a:r>
            <a:endParaRPr sz="3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sl-SI" sz="3600"/>
              <a:t>Three formulations of a corollary</a:t>
            </a:r>
            <a:endParaRPr sz="3600"/>
          </a:p>
        </p:txBody>
      </p:sp>
      <p:sp>
        <p:nvSpPr>
          <p:cNvPr id="252" name="Google Shape;252;p3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04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sl-SI" sz="2600"/>
              <a:t>Let G be a 2-crossing-critical graph containing a </a:t>
            </a:r>
            <a:br>
              <a:rPr lang="sl-SI" sz="2600"/>
            </a:br>
            <a:r>
              <a:rPr lang="sl-SI" sz="2600"/>
              <a:t>V</a:t>
            </a:r>
            <a:r>
              <a:rPr lang="sl-SI" sz="2600" baseline="-25000"/>
              <a:t>10</a:t>
            </a:r>
            <a:r>
              <a:rPr lang="sl-SI" sz="2600"/>
              <a:t> subdivision. Then G is Hamiltonian.</a:t>
            </a:r>
            <a:endParaRPr sz="2600"/>
          </a:p>
          <a:p>
            <a:pPr marL="342900" lvl="0" indent="-304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sl-SI" sz="2600"/>
              <a:t>There exists an integer N, such that every 3-connected 2-crossing-critical graph with more than N vertices is Hamiltonian.</a:t>
            </a:r>
            <a:endParaRPr sz="2600"/>
          </a:p>
          <a:p>
            <a:pPr marL="342900" lvl="0" indent="-304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sl-SI" sz="2600"/>
              <a:t>Let G be a 2-crossing-critical graph containing a V</a:t>
            </a:r>
            <a:r>
              <a:rPr lang="sl-SI" sz="2600" baseline="-25000"/>
              <a:t>10</a:t>
            </a:r>
            <a:r>
              <a:rPr lang="sl-SI" sz="2600"/>
              <a:t> subdivision and consisting of k tiles. There are functions 0&lt;l(k)&lt;u(k), such that G the number of different Hamiltonian cycles of G is between l(k) and u(k).</a:t>
            </a:r>
            <a:endParaRPr sz="2600"/>
          </a:p>
          <a:p>
            <a:pPr marL="342900" lvl="0" indent="-304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sl-SI" sz="2600"/>
              <a:t>Note: “large” is required due to Petersen Graph.</a:t>
            </a:r>
            <a:endParaRPr sz="2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sl-SI" sz="3600"/>
              <a:t>A simple proof</a:t>
            </a:r>
            <a:endParaRPr sz="3600"/>
          </a:p>
        </p:txBody>
      </p:sp>
      <p:pic>
        <p:nvPicPr>
          <p:cNvPr id="258" name="Google Shape;258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1417650"/>
            <a:ext cx="2871128" cy="1435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82083" y="1417651"/>
            <a:ext cx="5357116" cy="349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36913" y="4973676"/>
            <a:ext cx="5670173" cy="16370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sl-SI" sz="3600"/>
              <a:t>A simple proof</a:t>
            </a:r>
            <a:endParaRPr sz="3600"/>
          </a:p>
        </p:txBody>
      </p:sp>
      <p:pic>
        <p:nvPicPr>
          <p:cNvPr id="266" name="Google Shape;266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1413" y="1417645"/>
            <a:ext cx="5481176" cy="1582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31425" y="3128750"/>
            <a:ext cx="5481176" cy="1550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31424" y="4807823"/>
            <a:ext cx="5481174" cy="152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sl-SI"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CONCLUSION</a:t>
            </a:r>
            <a:endParaRPr sz="4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37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954143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900"/>
              <a:buFont typeface="Arial"/>
              <a:buNone/>
            </a:pPr>
            <a:r>
              <a:rPr lang="sl-SI" sz="1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What </a:t>
            </a:r>
            <a:r>
              <a:rPr lang="sl-SI" sz="1900"/>
              <a:t>can we take home from the talk</a:t>
            </a:r>
            <a:r>
              <a:rPr lang="sl-SI" sz="1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9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sl-SI"/>
              <a:t>Why</a:t>
            </a:r>
            <a:r>
              <a:rPr lang="sl-SI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38"/>
          <p:cNvSpPr txBox="1">
            <a:spLocks noGrp="1"/>
          </p:cNvSpPr>
          <p:nvPr>
            <p:ph type="body" idx="1"/>
          </p:nvPr>
        </p:nvSpPr>
        <p:spPr>
          <a:xfrm>
            <a:off x="334725" y="1600200"/>
            <a:ext cx="6487800" cy="51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None/>
            </a:pPr>
            <a:r>
              <a:rPr lang="sl-SI" sz="2700"/>
              <a:t>Professors shall be motivated through </a:t>
            </a:r>
            <a:br>
              <a:rPr lang="sl-SI" sz="2700"/>
            </a:br>
            <a:r>
              <a:rPr lang="sl-SI" sz="2700"/>
              <a:t>the talent they provide for the society.</a:t>
            </a:r>
            <a:endParaRPr sz="2700"/>
          </a:p>
          <a:p>
            <a:pPr marL="0" marR="0" lvl="0" indent="0" algn="r" rtl="0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None/>
            </a:pPr>
            <a:r>
              <a:rPr lang="sl-SI" sz="2100"/>
              <a:t>Katrien Maes, </a:t>
            </a:r>
            <a:br>
              <a:rPr lang="sl-SI" sz="2100"/>
            </a:br>
            <a:r>
              <a:rPr lang="sl-SI" sz="2100"/>
              <a:t>League of European Research Universities</a:t>
            </a:r>
            <a:endParaRPr sz="2100"/>
          </a:p>
          <a:p>
            <a:pPr marL="0" marR="0" lvl="0" indent="0" algn="r" rtl="0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None/>
            </a:pPr>
            <a:endParaRPr sz="2100"/>
          </a:p>
          <a:p>
            <a:pPr marL="0" marR="0" lvl="0" indent="0" algn="r" rtl="0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None/>
            </a:pPr>
            <a:r>
              <a:rPr lang="sl-SI" sz="2100"/>
              <a:t>Talent defines the potential. Flow defines its derivative. </a:t>
            </a:r>
            <a:br>
              <a:rPr lang="sl-SI" sz="2100"/>
            </a:br>
            <a:r>
              <a:rPr lang="sl-SI" sz="2100"/>
              <a:t>Love for understanding leads to grit.</a:t>
            </a:r>
            <a:endParaRPr sz="2100"/>
          </a:p>
          <a:p>
            <a:pPr marL="0" marR="0" lvl="0" indent="0" algn="r" rtl="0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None/>
            </a:pPr>
            <a:endParaRPr sz="2100"/>
          </a:p>
          <a:p>
            <a:pPr marL="0" marR="0" lvl="0" indent="0" algn="r" rtl="0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None/>
            </a:pPr>
            <a:r>
              <a:rPr lang="sl-SI" sz="2700"/>
              <a:t>The ethical imperative is to live a fulfilling life </a:t>
            </a:r>
            <a:br>
              <a:rPr lang="sl-SI" sz="2700"/>
            </a:br>
            <a:r>
              <a:rPr lang="sl-SI" sz="2700"/>
              <a:t>with others and for others in a just order.</a:t>
            </a:r>
            <a:br>
              <a:rPr lang="sl-SI" sz="2700"/>
            </a:br>
            <a:r>
              <a:rPr lang="sl-SI" sz="2100"/>
              <a:t>Jože Trontelj, </a:t>
            </a:r>
            <a:br>
              <a:rPr lang="sl-SI" sz="2100"/>
            </a:br>
            <a:r>
              <a:rPr lang="sl-SI" sz="2100"/>
              <a:t>Slovenian academy of Sciences and Arts </a:t>
            </a:r>
            <a:br>
              <a:rPr lang="sl-SI" sz="2100"/>
            </a:br>
            <a:r>
              <a:rPr lang="sl-SI" sz="2100"/>
              <a:t>based on Aristotle, Kant, Riceaou</a:t>
            </a:r>
            <a:endParaRPr sz="2100"/>
          </a:p>
        </p:txBody>
      </p:sp>
      <p:pic>
        <p:nvPicPr>
          <p:cNvPr id="281" name="Google Shape;281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04850" y="1600200"/>
            <a:ext cx="1781950" cy="173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04850" y="5103600"/>
            <a:ext cx="1781950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04850" y="3418825"/>
            <a:ext cx="1781950" cy="1600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sl-SI"/>
              <a:t>Why</a:t>
            </a:r>
            <a:r>
              <a:rPr lang="sl-SI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3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3877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6924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sl-SI" sz="1800"/>
              <a:t>To find joy in your work, to induce joy in your students.</a:t>
            </a:r>
            <a:endParaRPr sz="1800"/>
          </a:p>
          <a:p>
            <a:pPr marL="742950" marR="0" lvl="1" indent="-22225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</a:pPr>
            <a:r>
              <a:rPr lang="sl-SI" sz="1800"/>
              <a:t>Discussions with colleagues: fresh, open exercisces and freedom of challenge help students find joy with the content. Possibly a diploma/masters thesis.</a:t>
            </a:r>
            <a:endParaRPr sz="1800"/>
          </a:p>
          <a:p>
            <a:pPr marL="342900" marR="0" lvl="0" indent="-26924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sl-SI" sz="1800"/>
              <a:t>To spice up the game: </a:t>
            </a:r>
            <a:br>
              <a:rPr lang="sl-SI" sz="1800"/>
            </a:br>
            <a:r>
              <a:rPr lang="sl-SI" sz="1800"/>
              <a:t>solve an exercise no one has solved yet.</a:t>
            </a:r>
            <a:endParaRPr sz="1800"/>
          </a:p>
          <a:p>
            <a:pPr marL="742950" marR="0" lvl="1" indent="-22225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</a:pPr>
            <a:r>
              <a:rPr lang="sl-SI" sz="1800"/>
              <a:t>Administrative problems: seminar course, </a:t>
            </a:r>
            <a:br>
              <a:rPr lang="sl-SI" sz="1800"/>
            </a:br>
            <a:r>
              <a:rPr lang="sl-SI" sz="1800"/>
              <a:t>coursework as an optional replacement of exams.</a:t>
            </a:r>
            <a:endParaRPr sz="1800"/>
          </a:p>
          <a:p>
            <a:pPr marL="342900" marR="0" lvl="0" indent="-26924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sl-SI" sz="1800"/>
              <a:t>Balance the skills and the challenges.</a:t>
            </a:r>
            <a:endParaRPr sz="1800"/>
          </a:p>
          <a:p>
            <a:pPr marL="342900" marR="0" lvl="0" indent="-26924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sl-SI" sz="1800"/>
              <a:t>Engage in research questions early.</a:t>
            </a:r>
            <a:endParaRPr sz="1800"/>
          </a:p>
          <a:p>
            <a:pPr marL="742950" marR="0" lvl="1" indent="-22225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</a:pPr>
            <a:r>
              <a:rPr lang="sl-SI" sz="1800"/>
              <a:t>Introduction, prerequisite to an Erasmus exchange.</a:t>
            </a:r>
            <a:endParaRPr sz="1800"/>
          </a:p>
          <a:p>
            <a:pPr marL="342900" marR="0" lvl="0" indent="-26924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sl-SI" sz="1800"/>
              <a:t>Find joy in discovering and sharing new knowledge.</a:t>
            </a:r>
            <a:endParaRPr sz="1800"/>
          </a:p>
          <a:p>
            <a:pPr marL="342900" marR="0" lvl="0" indent="-269240" algn="l" rtl="0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sl-SI" sz="1800"/>
              <a:t>University in general and math in particular has lots of teachers and researchers. </a:t>
            </a:r>
            <a:br>
              <a:rPr lang="sl-SI" sz="1800"/>
            </a:br>
            <a:r>
              <a:rPr lang="sl-SI" sz="1800"/>
              <a:t>It is my opinion it could offer more mentors, who understand and induce flow.</a:t>
            </a:r>
            <a:endParaRPr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4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sl-SI"/>
              <a:t>How? Psychologically.</a:t>
            </a:r>
            <a:r>
              <a:rPr lang="sl-SI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4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365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80"/>
              <a:buFont typeface="Arial"/>
              <a:buChar char="•"/>
            </a:pPr>
            <a:r>
              <a:rPr lang="sl-SI" sz="23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 </a:t>
            </a:r>
            <a:r>
              <a:rPr lang="sl-SI" sz="238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increase</a:t>
            </a:r>
            <a:r>
              <a:rPr lang="sl-SI" sz="23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passion, perseverance, and learning ability, the fraction of individuals who reach the state of </a:t>
            </a:r>
            <a:r>
              <a:rPr lang="sl-SI" sz="238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flow </a:t>
            </a:r>
            <a:r>
              <a:rPr lang="sl-SI" sz="23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raises.</a:t>
            </a:r>
            <a:endParaRPr sz="3100"/>
          </a:p>
          <a:p>
            <a:pPr marL="342900" marR="0" lvl="0" indent="-33655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380"/>
              <a:buFont typeface="Arial"/>
              <a:buChar char="•"/>
            </a:pPr>
            <a:r>
              <a:rPr lang="sl-SI" sz="238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Certain level</a:t>
            </a:r>
            <a:r>
              <a:rPr lang="sl-SI" sz="23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</a:t>
            </a:r>
            <a:r>
              <a:rPr lang="sl-SI" sz="238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learning ability</a:t>
            </a:r>
            <a:r>
              <a:rPr lang="sl-SI" sz="23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sl-SI" sz="238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passion</a:t>
            </a:r>
            <a:r>
              <a:rPr lang="sl-SI" sz="23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sl-SI" sz="238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perseverance</a:t>
            </a:r>
            <a:r>
              <a:rPr lang="sl-SI" sz="23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needed to </a:t>
            </a:r>
            <a:r>
              <a:rPr lang="sl-SI" sz="238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achieve flow</a:t>
            </a:r>
            <a:r>
              <a:rPr lang="sl-SI" sz="23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38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3655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380"/>
              <a:buFont typeface="Arial"/>
              <a:buChar char="•"/>
            </a:pPr>
            <a:r>
              <a:rPr lang="sl-SI" sz="238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Actual observations are intuitively similar to the simulation results, but the model has not been tested empirically.</a:t>
            </a:r>
            <a:endParaRPr sz="3100"/>
          </a:p>
          <a:p>
            <a:pPr marL="342900" marR="0" lvl="0" indent="-33655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380"/>
              <a:buFont typeface="Arial"/>
              <a:buChar char="•"/>
            </a:pPr>
            <a:r>
              <a:rPr lang="sl-SI" sz="23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Mathematical model of psychological observations allows </a:t>
            </a:r>
            <a:r>
              <a:rPr lang="sl-SI" sz="238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quantitative presentation of qualitative results</a:t>
            </a:r>
            <a:r>
              <a:rPr lang="sl-SI" sz="23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3100"/>
          </a:p>
          <a:p>
            <a:pPr marL="342900" marR="0" lvl="0" indent="-33655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380"/>
              <a:buFont typeface="Arial"/>
              <a:buChar char="•"/>
            </a:pPr>
            <a:r>
              <a:rPr lang="sl-SI" sz="23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Key observation: </a:t>
            </a:r>
            <a:br>
              <a:rPr lang="sl-SI" sz="23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l-SI" sz="23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the model, </a:t>
            </a:r>
            <a:r>
              <a:rPr lang="sl-SI" sz="238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learning while working can become empowering experience, a comoponent of a quality life.</a:t>
            </a:r>
            <a:endParaRPr sz="31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sl-SI"/>
              <a:t>Who, when?</a:t>
            </a:r>
            <a:r>
              <a:rPr lang="sl-SI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41"/>
          <p:cNvSpPr txBox="1">
            <a:spLocks noGrp="1"/>
          </p:cNvSpPr>
          <p:nvPr>
            <p:ph type="body" idx="1"/>
          </p:nvPr>
        </p:nvSpPr>
        <p:spPr>
          <a:xfrm>
            <a:off x="457200" y="1600199"/>
            <a:ext cx="8229600" cy="4943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Font typeface="Arial"/>
              <a:buChar char="•"/>
            </a:pPr>
            <a:r>
              <a:rPr lang="sl-SI" sz="2480" dirty="0" err="1"/>
              <a:t>Students</a:t>
            </a:r>
            <a:r>
              <a:rPr lang="sl-SI" sz="2480" dirty="0"/>
              <a:t> </a:t>
            </a:r>
            <a:r>
              <a:rPr lang="sl-SI" sz="2480" dirty="0" err="1"/>
              <a:t>of</a:t>
            </a:r>
            <a:r>
              <a:rPr lang="sl-SI" sz="2480" dirty="0"/>
              <a:t> </a:t>
            </a:r>
            <a:r>
              <a:rPr lang="sl-SI" sz="2480" dirty="0" err="1"/>
              <a:t>BSc</a:t>
            </a:r>
            <a:r>
              <a:rPr lang="sl-SI" sz="2480" dirty="0"/>
              <a:t>, </a:t>
            </a:r>
            <a:r>
              <a:rPr lang="sl-SI" sz="2480" dirty="0" err="1"/>
              <a:t>MSc</a:t>
            </a:r>
            <a:r>
              <a:rPr lang="sl-SI" sz="2480" dirty="0"/>
              <a:t>, </a:t>
            </a:r>
            <a:r>
              <a:rPr lang="sl-SI" sz="2480" dirty="0" err="1"/>
              <a:t>PhD</a:t>
            </a:r>
            <a:r>
              <a:rPr lang="sl-SI" sz="2480" dirty="0"/>
              <a:t> </a:t>
            </a:r>
            <a:r>
              <a:rPr lang="sl-SI" sz="2480" dirty="0" err="1"/>
              <a:t>courses</a:t>
            </a:r>
            <a:r>
              <a:rPr lang="sl-SI" sz="2480" dirty="0"/>
              <a:t> in (</a:t>
            </a:r>
            <a:r>
              <a:rPr lang="sl-SI" sz="2480" dirty="0" err="1"/>
              <a:t>topological</a:t>
            </a:r>
            <a:r>
              <a:rPr lang="sl-SI" sz="2480" dirty="0"/>
              <a:t>) </a:t>
            </a:r>
            <a:r>
              <a:rPr lang="sl-SI" sz="2480" dirty="0" err="1"/>
              <a:t>graph</a:t>
            </a:r>
            <a:r>
              <a:rPr lang="sl-SI" sz="2480" dirty="0"/>
              <a:t> </a:t>
            </a:r>
            <a:r>
              <a:rPr lang="sl-SI" sz="2480" dirty="0" err="1"/>
              <a:t>theory</a:t>
            </a:r>
            <a:r>
              <a:rPr lang="sl-SI" sz="2480" dirty="0"/>
              <a:t>, </a:t>
            </a:r>
            <a:r>
              <a:rPr lang="sl-SI" sz="2480" dirty="0" err="1"/>
              <a:t>discrete</a:t>
            </a:r>
            <a:r>
              <a:rPr lang="sl-SI" sz="2480" dirty="0"/>
              <a:t> </a:t>
            </a:r>
            <a:r>
              <a:rPr lang="sl-SI" sz="2480" dirty="0" err="1"/>
              <a:t>mathematics</a:t>
            </a:r>
            <a:r>
              <a:rPr lang="sl-SI" sz="2480" dirty="0"/>
              <a:t>, (</a:t>
            </a:r>
            <a:r>
              <a:rPr lang="sl-SI" sz="2480" dirty="0" err="1"/>
              <a:t>less</a:t>
            </a:r>
            <a:r>
              <a:rPr lang="sl-SI" sz="2480" dirty="0"/>
              <a:t> </a:t>
            </a:r>
            <a:r>
              <a:rPr lang="sl-SI" sz="2480" dirty="0" err="1"/>
              <a:t>likely</a:t>
            </a:r>
            <a:r>
              <a:rPr lang="sl-SI" sz="2480" dirty="0"/>
              <a:t>) </a:t>
            </a:r>
            <a:r>
              <a:rPr lang="sl-SI" sz="2480" dirty="0" err="1"/>
              <a:t>topology</a:t>
            </a:r>
            <a:r>
              <a:rPr lang="sl-SI" sz="2480" dirty="0"/>
              <a:t> </a:t>
            </a:r>
            <a:r>
              <a:rPr lang="sl-SI" sz="2480" b="1" dirty="0" err="1"/>
              <a:t>with</a:t>
            </a:r>
            <a:r>
              <a:rPr lang="sl-SI" sz="2480" b="1" dirty="0"/>
              <a:t> </a:t>
            </a:r>
            <a:r>
              <a:rPr lang="sl-SI" sz="2480" b="1" dirty="0" err="1"/>
              <a:t>coursework</a:t>
            </a:r>
            <a:r>
              <a:rPr lang="sl-SI" sz="2480" dirty="0"/>
              <a:t>.</a:t>
            </a:r>
            <a:endParaRPr sz="2480" dirty="0"/>
          </a:p>
          <a:p>
            <a:pPr marL="342900" marR="0" lvl="0" indent="-34290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Font typeface="Arial"/>
              <a:buChar char="•"/>
            </a:pPr>
            <a:r>
              <a:rPr lang="sl-SI" sz="2480" dirty="0" err="1"/>
              <a:t>Coursework</a:t>
            </a:r>
            <a:r>
              <a:rPr lang="sl-SI" sz="2480" dirty="0"/>
              <a:t>: ~30 </a:t>
            </a:r>
            <a:r>
              <a:rPr lang="sl-SI" sz="2480" dirty="0" err="1"/>
              <a:t>structured</a:t>
            </a:r>
            <a:r>
              <a:rPr lang="sl-SI" sz="2480" dirty="0"/>
              <a:t> </a:t>
            </a:r>
            <a:r>
              <a:rPr lang="sl-SI" sz="2480" dirty="0" err="1"/>
              <a:t>short</a:t>
            </a:r>
            <a:r>
              <a:rPr lang="sl-SI" sz="2480" dirty="0"/>
              <a:t> </a:t>
            </a:r>
            <a:r>
              <a:rPr lang="sl-SI" sz="2480" dirty="0" err="1"/>
              <a:t>exercisces</a:t>
            </a:r>
            <a:r>
              <a:rPr lang="sl-SI" sz="2480" dirty="0"/>
              <a:t> </a:t>
            </a:r>
            <a:r>
              <a:rPr lang="sl-SI" sz="2480" dirty="0" err="1"/>
              <a:t>building</a:t>
            </a:r>
            <a:r>
              <a:rPr lang="sl-SI" sz="2480" dirty="0"/>
              <a:t> up </a:t>
            </a:r>
            <a:r>
              <a:rPr lang="sl-SI" sz="2480" dirty="0" err="1"/>
              <a:t>knowledge</a:t>
            </a:r>
            <a:r>
              <a:rPr lang="sl-SI" sz="2480" dirty="0"/>
              <a:t> to </a:t>
            </a:r>
            <a:r>
              <a:rPr lang="sl-SI" sz="2480" dirty="0" err="1"/>
              <a:t>understand</a:t>
            </a:r>
            <a:r>
              <a:rPr lang="sl-SI" sz="2480" dirty="0"/>
              <a:t> </a:t>
            </a:r>
            <a:r>
              <a:rPr lang="sl-SI" sz="2480" dirty="0" err="1"/>
              <a:t>the</a:t>
            </a:r>
            <a:r>
              <a:rPr lang="sl-SI" sz="2480" dirty="0"/>
              <a:t> (</a:t>
            </a:r>
            <a:r>
              <a:rPr lang="sl-SI" sz="2480" dirty="0" err="1"/>
              <a:t>proof</a:t>
            </a:r>
            <a:r>
              <a:rPr lang="sl-SI" sz="2480" dirty="0"/>
              <a:t> </a:t>
            </a:r>
            <a:r>
              <a:rPr lang="sl-SI" sz="2480" dirty="0" err="1"/>
              <a:t>of</a:t>
            </a:r>
            <a:r>
              <a:rPr lang="sl-SI" sz="2480" dirty="0"/>
              <a:t>) </a:t>
            </a:r>
            <a:r>
              <a:rPr lang="sl-SI" sz="2480" dirty="0" err="1"/>
              <a:t>the</a:t>
            </a:r>
            <a:r>
              <a:rPr lang="sl-SI" sz="2480" dirty="0"/>
              <a:t> </a:t>
            </a:r>
            <a:r>
              <a:rPr lang="sl-SI" sz="2480" dirty="0" err="1"/>
              <a:t>theorem</a:t>
            </a:r>
            <a:r>
              <a:rPr lang="sl-SI" sz="2480" dirty="0"/>
              <a:t>.</a:t>
            </a:r>
            <a:endParaRPr sz="2480" dirty="0"/>
          </a:p>
          <a:p>
            <a:pPr marL="342900" marR="0" lvl="0" indent="-34290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Font typeface="Arial"/>
              <a:buChar char="•"/>
            </a:pPr>
            <a:r>
              <a:rPr lang="sl-SI" sz="2480" b="1" dirty="0" err="1"/>
              <a:t>Spring</a:t>
            </a:r>
            <a:r>
              <a:rPr lang="sl-SI" sz="2480" b="1" dirty="0"/>
              <a:t> </a:t>
            </a:r>
            <a:r>
              <a:rPr lang="sl-SI" sz="2480" b="1" dirty="0" err="1"/>
              <a:t>or</a:t>
            </a:r>
            <a:r>
              <a:rPr lang="sl-SI" sz="2480" b="1" dirty="0"/>
              <a:t> </a:t>
            </a:r>
            <a:r>
              <a:rPr lang="sl-SI" sz="2480" b="1" dirty="0" err="1"/>
              <a:t>fall</a:t>
            </a:r>
            <a:r>
              <a:rPr lang="sl-SI" sz="2480" b="1" dirty="0"/>
              <a:t> semester </a:t>
            </a:r>
            <a:r>
              <a:rPr lang="sl-SI" sz="2480" b="1" dirty="0" err="1"/>
              <a:t>of</a:t>
            </a:r>
            <a:r>
              <a:rPr lang="sl-SI" sz="2480" b="1" dirty="0"/>
              <a:t> 2019: </a:t>
            </a:r>
            <a:br>
              <a:rPr lang="sl-SI" sz="2480" b="1" dirty="0"/>
            </a:br>
            <a:r>
              <a:rPr lang="sl-SI" sz="2480" b="1" dirty="0" err="1"/>
              <a:t>weekly</a:t>
            </a:r>
            <a:r>
              <a:rPr lang="sl-SI" sz="2480" b="1" dirty="0"/>
              <a:t> 10 minute </a:t>
            </a:r>
            <a:r>
              <a:rPr lang="sl-SI" sz="2480" b="1" dirty="0" err="1"/>
              <a:t>skype</a:t>
            </a:r>
            <a:r>
              <a:rPr lang="sl-SI" sz="2480" b="1" dirty="0"/>
              <a:t> </a:t>
            </a:r>
            <a:r>
              <a:rPr lang="sl-SI" sz="2480" b="1" dirty="0" err="1"/>
              <a:t>with</a:t>
            </a:r>
            <a:r>
              <a:rPr lang="sl-SI" sz="2480" b="1" dirty="0"/>
              <a:t> mentor (DB).</a:t>
            </a:r>
            <a:endParaRPr sz="2480" b="1" dirty="0"/>
          </a:p>
          <a:p>
            <a:pPr marL="342900" lvl="0" indent="-29718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Font typeface="Arial"/>
              <a:buChar char="•"/>
            </a:pPr>
            <a:r>
              <a:rPr lang="sl-SI" sz="2480" dirty="0" err="1"/>
              <a:t>Final</a:t>
            </a:r>
            <a:r>
              <a:rPr lang="sl-SI" sz="2480" dirty="0"/>
              <a:t> </a:t>
            </a:r>
            <a:r>
              <a:rPr lang="sl-SI" sz="2480" dirty="0" err="1"/>
              <a:t>task</a:t>
            </a:r>
            <a:r>
              <a:rPr lang="sl-SI" sz="2480" dirty="0"/>
              <a:t>: </a:t>
            </a:r>
            <a:r>
              <a:rPr lang="sl-SI" sz="2480" dirty="0" err="1"/>
              <a:t>analysing</a:t>
            </a:r>
            <a:r>
              <a:rPr lang="sl-SI" sz="2480" dirty="0"/>
              <a:t> </a:t>
            </a:r>
            <a:r>
              <a:rPr lang="sl-SI" sz="2480" dirty="0" err="1"/>
              <a:t>behavior</a:t>
            </a:r>
            <a:r>
              <a:rPr lang="sl-SI" sz="2480" dirty="0"/>
              <a:t> </a:t>
            </a:r>
            <a:r>
              <a:rPr lang="sl-SI" sz="2480" dirty="0" err="1"/>
              <a:t>of</a:t>
            </a:r>
            <a:r>
              <a:rPr lang="sl-SI" sz="2480" dirty="0"/>
              <a:t> </a:t>
            </a:r>
            <a:r>
              <a:rPr lang="sl-SI" sz="2480" dirty="0" err="1"/>
              <a:t>your</a:t>
            </a:r>
            <a:r>
              <a:rPr lang="sl-SI" sz="2480" dirty="0"/>
              <a:t> </a:t>
            </a:r>
            <a:r>
              <a:rPr lang="sl-SI" sz="2480" dirty="0" err="1"/>
              <a:t>favourite</a:t>
            </a:r>
            <a:r>
              <a:rPr lang="sl-SI" sz="2480" dirty="0"/>
              <a:t> invariant on 2-crossing-critical </a:t>
            </a:r>
            <a:r>
              <a:rPr lang="sl-SI" sz="2480" dirty="0" err="1"/>
              <a:t>graphs</a:t>
            </a:r>
            <a:r>
              <a:rPr lang="sl-SI" sz="2480" dirty="0"/>
              <a:t>.</a:t>
            </a:r>
            <a:endParaRPr sz="2480" dirty="0"/>
          </a:p>
          <a:p>
            <a:pPr marL="342900" marR="0" lvl="0" indent="-34290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Font typeface="Arial"/>
              <a:buChar char="•"/>
            </a:pPr>
            <a:r>
              <a:rPr lang="sl-SI" sz="2480" dirty="0" err="1"/>
              <a:t>If</a:t>
            </a:r>
            <a:r>
              <a:rPr lang="sl-SI" sz="2480" dirty="0"/>
              <a:t> </a:t>
            </a:r>
            <a:r>
              <a:rPr lang="sl-SI" sz="2480" dirty="0" err="1"/>
              <a:t>the</a:t>
            </a:r>
            <a:r>
              <a:rPr lang="sl-SI" sz="2480" dirty="0"/>
              <a:t> </a:t>
            </a:r>
            <a:r>
              <a:rPr lang="sl-SI" sz="2480" dirty="0" err="1"/>
              <a:t>result</a:t>
            </a:r>
            <a:r>
              <a:rPr lang="sl-SI" sz="2480" dirty="0"/>
              <a:t> is </a:t>
            </a:r>
            <a:r>
              <a:rPr lang="sl-SI" sz="2480" dirty="0" err="1"/>
              <a:t>complex</a:t>
            </a:r>
            <a:r>
              <a:rPr lang="sl-SI" sz="2480" dirty="0"/>
              <a:t> </a:t>
            </a:r>
            <a:r>
              <a:rPr lang="sl-SI" sz="2480" dirty="0" err="1"/>
              <a:t>enough</a:t>
            </a:r>
            <a:r>
              <a:rPr lang="sl-SI" sz="2480" dirty="0"/>
              <a:t>, </a:t>
            </a:r>
            <a:r>
              <a:rPr lang="sl-SI" sz="2480" dirty="0" err="1" smtClean="0"/>
              <a:t>invite</a:t>
            </a:r>
            <a:r>
              <a:rPr lang="sl-SI" sz="2480" dirty="0" smtClean="0"/>
              <a:t> to </a:t>
            </a:r>
            <a:br>
              <a:rPr lang="sl-SI" sz="2480" dirty="0" smtClean="0"/>
            </a:br>
            <a:r>
              <a:rPr lang="sl-SI" sz="2480" dirty="0" smtClean="0"/>
              <a:t>Maribor 2020 </a:t>
            </a:r>
            <a:r>
              <a:rPr lang="sl-SI" sz="2480" dirty="0" err="1" smtClean="0"/>
              <a:t>Crossing</a:t>
            </a:r>
            <a:r>
              <a:rPr lang="sl-SI" sz="2480" dirty="0" smtClean="0"/>
              <a:t> </a:t>
            </a:r>
            <a:r>
              <a:rPr lang="sl-SI" sz="2480" dirty="0" err="1" smtClean="0"/>
              <a:t>Number</a:t>
            </a:r>
            <a:r>
              <a:rPr lang="sl-SI" sz="2480" dirty="0" smtClean="0"/>
              <a:t> </a:t>
            </a:r>
            <a:r>
              <a:rPr lang="sl-SI" sz="2480" dirty="0" err="1" smtClean="0"/>
              <a:t>Workshop</a:t>
            </a:r>
            <a:r>
              <a:rPr lang="sl-SI" sz="2480" dirty="0" smtClean="0"/>
              <a:t>.</a:t>
            </a:r>
            <a:endParaRPr sz="2480" dirty="0"/>
          </a:p>
          <a:p>
            <a:pPr marL="342900" lvl="0" indent="-342900">
              <a:lnSpc>
                <a:spcPct val="80000"/>
              </a:lnSpc>
              <a:spcBef>
                <a:spcPts val="496"/>
              </a:spcBef>
              <a:buSzPts val="2480"/>
            </a:pPr>
            <a:r>
              <a:rPr lang="sl-SI" sz="2480" dirty="0" err="1" smtClean="0"/>
              <a:t>Measure</a:t>
            </a:r>
            <a:r>
              <a:rPr lang="sl-SI" sz="2480" dirty="0" smtClean="0"/>
              <a:t> </a:t>
            </a:r>
            <a:r>
              <a:rPr lang="sl-SI" sz="2480" dirty="0" err="1"/>
              <a:t>flow</a:t>
            </a:r>
            <a:r>
              <a:rPr lang="sl-SI" sz="2480" dirty="0"/>
              <a:t> </a:t>
            </a:r>
            <a:r>
              <a:rPr lang="sl-SI" sz="2480" dirty="0" err="1" smtClean="0"/>
              <a:t>amd</a:t>
            </a:r>
            <a:r>
              <a:rPr lang="sl-SI" sz="2480" dirty="0" smtClean="0"/>
              <a:t> </a:t>
            </a:r>
            <a:r>
              <a:rPr lang="sl-SI" sz="2480" dirty="0" err="1" smtClean="0"/>
              <a:t>analyse</a:t>
            </a:r>
            <a:r>
              <a:rPr lang="sl-SI" sz="2480" dirty="0" smtClean="0"/>
              <a:t> </a:t>
            </a:r>
            <a:r>
              <a:rPr lang="sl-SI" sz="2480" dirty="0" err="1"/>
              <a:t>the</a:t>
            </a:r>
            <a:r>
              <a:rPr lang="sl-SI" sz="2480" dirty="0"/>
              <a:t> </a:t>
            </a:r>
            <a:r>
              <a:rPr lang="sl-SI" sz="2480" dirty="0" err="1"/>
              <a:t>overall</a:t>
            </a:r>
            <a:r>
              <a:rPr lang="sl-SI" sz="2480" dirty="0"/>
              <a:t> </a:t>
            </a:r>
            <a:r>
              <a:rPr lang="sl-SI" sz="2480" dirty="0" err="1"/>
              <a:t>experience</a:t>
            </a:r>
            <a:r>
              <a:rPr lang="sl-SI" sz="2480" dirty="0"/>
              <a:t> </a:t>
            </a:r>
            <a:r>
              <a:rPr lang="sl-SI" sz="2480" dirty="0" smtClean="0"/>
              <a:t/>
            </a:r>
            <a:br>
              <a:rPr lang="sl-SI" sz="2480" dirty="0" smtClean="0"/>
            </a:br>
            <a:r>
              <a:rPr lang="sl-SI" sz="2480" dirty="0" err="1" smtClean="0"/>
              <a:t>for</a:t>
            </a:r>
            <a:r>
              <a:rPr lang="sl-SI" sz="2480" dirty="0" smtClean="0"/>
              <a:t> </a:t>
            </a:r>
            <a:r>
              <a:rPr lang="sl-SI" sz="2480" dirty="0"/>
              <a:t>a </a:t>
            </a:r>
            <a:r>
              <a:rPr lang="sl-SI" sz="2480" dirty="0" err="1"/>
              <a:t>didactics</a:t>
            </a:r>
            <a:r>
              <a:rPr lang="sl-SI" sz="2480" dirty="0"/>
              <a:t> </a:t>
            </a:r>
            <a:r>
              <a:rPr lang="sl-SI" sz="2480" dirty="0" err="1" smtClean="0"/>
              <a:t>journal</a:t>
            </a:r>
            <a:r>
              <a:rPr lang="sl-SI" sz="2480" dirty="0" smtClean="0"/>
              <a:t>.</a:t>
            </a:r>
          </a:p>
          <a:p>
            <a:pPr marL="342900" lvl="0" indent="-342900">
              <a:lnSpc>
                <a:spcPct val="80000"/>
              </a:lnSpc>
              <a:spcBef>
                <a:spcPts val="496"/>
              </a:spcBef>
              <a:buSzPts val="2480"/>
            </a:pPr>
            <a:r>
              <a:rPr lang="sl-SI" sz="2480" dirty="0" err="1" smtClean="0"/>
              <a:t>Similar</a:t>
            </a:r>
            <a:r>
              <a:rPr lang="sl-SI" sz="2480" dirty="0" smtClean="0"/>
              <a:t> </a:t>
            </a:r>
            <a:r>
              <a:rPr lang="sl-SI" sz="2480" dirty="0" err="1" smtClean="0"/>
              <a:t>approaches</a:t>
            </a:r>
            <a:r>
              <a:rPr lang="sl-SI" sz="2480" dirty="0" smtClean="0"/>
              <a:t> to </a:t>
            </a:r>
            <a:r>
              <a:rPr lang="sl-SI" sz="2480" dirty="0" err="1" smtClean="0"/>
              <a:t>other</a:t>
            </a:r>
            <a:r>
              <a:rPr lang="sl-SI" sz="2480" dirty="0" smtClean="0"/>
              <a:t> </a:t>
            </a:r>
            <a:r>
              <a:rPr lang="sl-SI" sz="2480" dirty="0" err="1" smtClean="0"/>
              <a:t>research</a:t>
            </a:r>
            <a:r>
              <a:rPr lang="sl-SI" sz="2480" dirty="0" smtClean="0"/>
              <a:t> </a:t>
            </a:r>
            <a:r>
              <a:rPr lang="sl-SI" sz="2480" dirty="0" err="1" smtClean="0"/>
              <a:t>and</a:t>
            </a:r>
            <a:r>
              <a:rPr lang="sl-SI" sz="2480" dirty="0" smtClean="0"/>
              <a:t> </a:t>
            </a:r>
            <a:r>
              <a:rPr lang="sl-SI" sz="2480" dirty="0" err="1" smtClean="0"/>
              <a:t>work</a:t>
            </a:r>
            <a:r>
              <a:rPr lang="sl-SI" sz="2480" dirty="0" smtClean="0"/>
              <a:t> </a:t>
            </a:r>
            <a:r>
              <a:rPr lang="sl-SI" sz="2480" dirty="0" err="1" smtClean="0"/>
              <a:t>topics</a:t>
            </a:r>
            <a:r>
              <a:rPr lang="sl-SI" sz="2480" dirty="0" smtClean="0"/>
              <a:t>.</a:t>
            </a:r>
            <a:endParaRPr sz="248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sl-SI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Activity and </a:t>
            </a:r>
            <a:r>
              <a:rPr lang="sl-SI"/>
              <a:t>experience</a:t>
            </a:r>
            <a:endParaRPr/>
          </a:p>
        </p:txBody>
      </p:sp>
      <p:sp>
        <p:nvSpPr>
          <p:cNvPr id="98" name="Google Shape;98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sl-SI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emotions do we experience while performing activities?</a:t>
            </a:r>
            <a:endParaRPr/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sl-SI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can acquiring knowledge be an enjoying experience?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9" name="Google Shape;99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9592" y="2771229"/>
            <a:ext cx="3275856" cy="2183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5"/>
          <p:cNvPicPr preferRelativeResize="0"/>
          <p:nvPr/>
        </p:nvPicPr>
        <p:blipFill rotWithShape="1">
          <a:blip r:embed="rId4">
            <a:alphaModFix/>
          </a:blip>
          <a:srcRect l="23006" t="12714" r="5072" b="9612"/>
          <a:stretch/>
        </p:blipFill>
        <p:spPr>
          <a:xfrm>
            <a:off x="5076056" y="2754306"/>
            <a:ext cx="3055168" cy="219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4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sl-SI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Bibliography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4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0"/>
              <a:buFont typeface="Arial"/>
              <a:buChar char="•"/>
            </a:pPr>
            <a:r>
              <a:rPr lang="sl-SI" sz="26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Csikszentmihalyi, M. (2013). </a:t>
            </a:r>
            <a:r>
              <a:rPr lang="sl-SI" sz="266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Flow: The psychology of happiness</a:t>
            </a:r>
            <a:r>
              <a:rPr lang="sl-SI" sz="26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Random House.</a:t>
            </a:r>
            <a:endParaRPr sz="266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2385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660"/>
              <a:buFont typeface="Arial"/>
              <a:buChar char="•"/>
            </a:pPr>
            <a:r>
              <a:rPr lang="sl-SI" sz="26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Duckworth, A. (2016). </a:t>
            </a:r>
            <a:r>
              <a:rPr lang="sl-SI" sz="266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Grit: The power of passion and perseverance</a:t>
            </a:r>
            <a:r>
              <a:rPr lang="sl-SI" sz="26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Simon and Schuster.</a:t>
            </a:r>
            <a:endParaRPr sz="266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2385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660"/>
              <a:buFont typeface="Arial"/>
              <a:buChar char="•"/>
            </a:pPr>
            <a:r>
              <a:rPr lang="sl-SI" sz="26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D. Bokal, M. Steinbacher (2018): Searching for phases of optimal experience: simulations of emotional states of learning, submitted. </a:t>
            </a:r>
            <a:endParaRPr sz="2660"/>
          </a:p>
          <a:p>
            <a:pPr marL="342900" marR="0" lvl="0" indent="-32385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660"/>
              <a:buFont typeface="Arial"/>
              <a:buChar char="•"/>
            </a:pPr>
            <a:r>
              <a:rPr lang="sl-SI" sz="2660"/>
              <a:t>A. Vegi Kalamar, T. Žerak, D. Bokal: Enjoying counting of Hamiltonian Cycles in 2-crossing-critical graphs. In preparation.</a:t>
            </a:r>
            <a:endParaRPr sz="266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4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/>
              <a:t>Thank you for your attention.</a:t>
            </a:r>
            <a:endParaRPr/>
          </a:p>
        </p:txBody>
      </p:sp>
      <p:sp>
        <p:nvSpPr>
          <p:cNvPr id="319" name="Google Shape;319;p4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sl-SI" dirty="0" err="1"/>
              <a:t>Want</a:t>
            </a:r>
            <a:r>
              <a:rPr lang="sl-SI" dirty="0"/>
              <a:t> to </a:t>
            </a:r>
            <a:r>
              <a:rPr lang="sl-SI" dirty="0" err="1"/>
              <a:t>try</a:t>
            </a:r>
            <a:r>
              <a:rPr lang="sl-SI" dirty="0"/>
              <a:t> </a:t>
            </a:r>
            <a:r>
              <a:rPr lang="sl-SI" dirty="0" err="1"/>
              <a:t>crossing</a:t>
            </a:r>
            <a:r>
              <a:rPr lang="sl-SI" dirty="0"/>
              <a:t> </a:t>
            </a:r>
            <a:r>
              <a:rPr lang="sl-SI" dirty="0" err="1"/>
              <a:t>number</a:t>
            </a:r>
            <a:r>
              <a:rPr lang="sl-SI" dirty="0"/>
              <a:t> </a:t>
            </a:r>
            <a:r>
              <a:rPr lang="sl-SI" dirty="0" err="1"/>
              <a:t>academy</a:t>
            </a:r>
            <a:r>
              <a:rPr lang="sl-SI" dirty="0"/>
              <a:t> as a/</a:t>
            </a:r>
            <a:r>
              <a:rPr lang="sl-SI" dirty="0" err="1"/>
              <a:t>with</a:t>
            </a:r>
            <a:r>
              <a:rPr lang="sl-SI" dirty="0"/>
              <a:t> a </a:t>
            </a:r>
            <a:r>
              <a:rPr lang="sl-SI" dirty="0" err="1"/>
              <a:t>student</a:t>
            </a:r>
            <a:r>
              <a:rPr lang="sl-SI" dirty="0"/>
              <a:t>? </a:t>
            </a:r>
            <a:br>
              <a:rPr lang="sl-SI" dirty="0"/>
            </a:br>
            <a:r>
              <a:rPr lang="sl-SI" dirty="0" err="1"/>
              <a:t>Contact</a:t>
            </a:r>
            <a:r>
              <a:rPr lang="sl-SI" dirty="0"/>
              <a:t> me at </a:t>
            </a:r>
            <a:r>
              <a:rPr lang="sl-SI" dirty="0" smtClean="0">
                <a:hlinkClick r:id="rId3"/>
              </a:rPr>
              <a:t>d@bokal.net</a:t>
            </a:r>
            <a:r>
              <a:rPr lang="sl-SI" dirty="0" smtClean="0"/>
              <a:t>.</a:t>
            </a:r>
            <a:br>
              <a:rPr lang="sl-SI" dirty="0" smtClean="0"/>
            </a:br>
            <a:r>
              <a:rPr lang="sl-SI" dirty="0" err="1" smtClean="0"/>
              <a:t>Preferably</a:t>
            </a:r>
            <a:r>
              <a:rPr lang="sl-SI" dirty="0" smtClean="0"/>
              <a:t> </a:t>
            </a:r>
            <a:r>
              <a:rPr lang="sl-SI" dirty="0" err="1" smtClean="0"/>
              <a:t>by</a:t>
            </a:r>
            <a:r>
              <a:rPr lang="sl-SI" dirty="0" smtClean="0"/>
              <a:t> December 1st, 2019.</a:t>
            </a:r>
            <a:endParaRPr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4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sl-SI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License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45"/>
          <p:cNvSpPr txBox="1"/>
          <p:nvPr/>
        </p:nvSpPr>
        <p:spPr>
          <a:xfrm>
            <a:off x="2294806" y="5949280"/>
            <a:ext cx="455438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https://creativecommons.org/licenses/by/4.0/</a:t>
            </a:r>
            <a:endParaRPr/>
          </a:p>
        </p:txBody>
      </p:sp>
      <p:pic>
        <p:nvPicPr>
          <p:cNvPr id="326" name="Google Shape;326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42803" y="2564904"/>
            <a:ext cx="4468291" cy="1575247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45"/>
          <p:cNvSpPr txBox="1"/>
          <p:nvPr/>
        </p:nvSpPr>
        <p:spPr>
          <a:xfrm>
            <a:off x="2342803" y="4437112"/>
            <a:ext cx="4702762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work has been published under the license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Creative Commons Attribution 4.0 International </a:t>
            </a:r>
            <a:br>
              <a:rPr lang="sl-SI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l-SI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(CC BY 4.0)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sl-SI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Flow 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sl-SI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Emotional states of individuals conducting various activities are classified according to </a:t>
            </a:r>
            <a:r>
              <a:rPr lang="sl-SI" sz="22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skill level </a:t>
            </a:r>
            <a:r>
              <a:rPr lang="sl-SI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lang="sl-SI" sz="22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challenge level </a:t>
            </a:r>
            <a:r>
              <a:rPr lang="sl-SI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they exhibit while performing the activity.</a:t>
            </a:r>
            <a:endParaRPr/>
          </a:p>
          <a:p>
            <a:pPr marL="342900" marR="0" lvl="0" indent="-20320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sl-SI" sz="2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Flow </a:t>
            </a:r>
            <a:r>
              <a:rPr lang="sl-SI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a state of complete focus,</a:t>
            </a:r>
            <a:r>
              <a:rPr lang="sl-SI" sz="2200"/>
              <a:t> </a:t>
            </a:r>
            <a:endParaRPr sz="2200"/>
          </a:p>
          <a:p>
            <a:pPr marL="342900" marR="0" lvl="0" indent="0" algn="l" rtl="0">
              <a:spcBef>
                <a:spcPts val="440"/>
              </a:spcBef>
              <a:spcAft>
                <a:spcPts val="0"/>
              </a:spcAft>
              <a:buNone/>
            </a:pPr>
            <a:r>
              <a:rPr lang="sl-SI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both skill level</a:t>
            </a:r>
            <a:r>
              <a:rPr lang="sl-SI" sz="2200"/>
              <a:t> </a:t>
            </a:r>
            <a:r>
              <a:rPr lang="sl-SI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challenge level</a:t>
            </a:r>
            <a:endParaRPr sz="2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0" algn="l" rtl="0">
              <a:spcBef>
                <a:spcPts val="440"/>
              </a:spcBef>
              <a:spcAft>
                <a:spcPts val="0"/>
              </a:spcAft>
              <a:buNone/>
            </a:pPr>
            <a:r>
              <a:rPr lang="sl-SI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 above individual</a:t>
            </a:r>
            <a:r>
              <a:rPr lang="sl-SI" sz="2200"/>
              <a:t>’s </a:t>
            </a:r>
            <a:r>
              <a:rPr lang="sl-SI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average.</a:t>
            </a:r>
            <a:endParaRPr/>
          </a:p>
          <a:p>
            <a:pPr marL="0" marR="0" lvl="0" indent="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/>
          </a:p>
        </p:txBody>
      </p:sp>
      <p:pic>
        <p:nvPicPr>
          <p:cNvPr id="107" name="Google Shape;10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44078" y="2883441"/>
            <a:ext cx="3242722" cy="32427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sl-SI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Grit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sl-SI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tool to achieve flow is </a:t>
            </a:r>
            <a:r>
              <a:rPr lang="sl-SI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grit</a:t>
            </a:r>
            <a:r>
              <a:rPr lang="sl-SI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marL="342900" marR="0" lvl="0" indent="-20320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sl-SI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is a combination of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sl-SI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  <a:r>
              <a:rPr lang="sl-SI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passion</a:t>
            </a:r>
            <a:r>
              <a:rPr lang="sl-SI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for the activity we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sl-SI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are performing and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sl-SI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  <a:r>
              <a:rPr lang="sl-SI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perseverance</a:t>
            </a:r>
            <a:r>
              <a:rPr lang="sl-SI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we exhibit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sl-SI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when facing obstacles.</a:t>
            </a:r>
            <a:endParaRPr/>
          </a:p>
        </p:txBody>
      </p:sp>
      <p:pic>
        <p:nvPicPr>
          <p:cNvPr id="114" name="Google Shape;114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39574" y="2204864"/>
            <a:ext cx="4347226" cy="4347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29288" y="2852936"/>
            <a:ext cx="3457512" cy="3457512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sl-SI"/>
              <a:t>Developing flow in learning 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8"/>
          <p:cNvSpPr txBox="1">
            <a:spLocks noGrp="1"/>
          </p:cNvSpPr>
          <p:nvPr>
            <p:ph type="body" idx="1"/>
          </p:nvPr>
        </p:nvSpPr>
        <p:spPr>
          <a:xfrm>
            <a:off x="457200" y="1268750"/>
            <a:ext cx="8229600" cy="53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5433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sl-SI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observ</a:t>
            </a:r>
            <a:r>
              <a:rPr lang="sl-SI" sz="2400"/>
              <a:t>ed</a:t>
            </a:r>
            <a:r>
              <a:rPr lang="sl-SI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emotional states of a</a:t>
            </a:r>
            <a:r>
              <a:rPr lang="sl-SI" sz="2400"/>
              <a:t> simulated</a:t>
            </a:r>
            <a:r>
              <a:rPr lang="sl-SI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individual 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l-SI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while learning at various </a:t>
            </a:r>
            <a:r>
              <a:rPr lang="sl-SI" sz="2400"/>
              <a:t>specified</a:t>
            </a:r>
            <a:r>
              <a:rPr lang="sl-SI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values of 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l-SI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learning ability</a:t>
            </a:r>
            <a:r>
              <a:rPr lang="sl-SI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sl-SI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perseverance</a:t>
            </a:r>
            <a:r>
              <a:rPr lang="sl-SI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sl-SI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passion</a:t>
            </a:r>
            <a:r>
              <a:rPr lang="sl-SI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5433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sl-SI" sz="2400"/>
              <a:t>The image displays a section of phase space where </a:t>
            </a:r>
            <a:endParaRPr sz="240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l-SI" sz="2400"/>
              <a:t>the domain of flow is flanked by </a:t>
            </a:r>
            <a:endParaRPr sz="240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l-SI" sz="2400"/>
              <a:t>domains of control and relaxation.</a:t>
            </a:r>
            <a:endParaRPr sz="2400"/>
          </a:p>
          <a:p>
            <a:pPr marL="342900" marR="0" lvl="0" indent="-35433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sl-SI" sz="2400"/>
              <a:t>Flow is developed through </a:t>
            </a:r>
            <a:endParaRPr sz="240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l-SI" sz="2400"/>
              <a:t>sufficient levels of</a:t>
            </a:r>
            <a:endParaRPr sz="2400"/>
          </a:p>
          <a:p>
            <a:pPr marL="742950" marR="0" lvl="1" indent="-260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–"/>
            </a:pPr>
            <a:r>
              <a:rPr lang="sl-SI" sz="2400"/>
              <a:t>passion (more is better),</a:t>
            </a:r>
            <a:endParaRPr sz="2400"/>
          </a:p>
          <a:p>
            <a:pPr marL="742950" marR="0" lvl="1" indent="-260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–"/>
            </a:pPr>
            <a:r>
              <a:rPr lang="sl-SI" sz="2400"/>
              <a:t>learning ability (more is better),</a:t>
            </a:r>
            <a:endParaRPr sz="2400"/>
          </a:p>
          <a:p>
            <a:pPr marL="742950" marR="0" lvl="1" indent="-260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–"/>
            </a:pPr>
            <a:r>
              <a:rPr lang="sl-SI" sz="2400"/>
              <a:t>perseverance </a:t>
            </a:r>
            <a:endParaRPr sz="2400"/>
          </a:p>
          <a:p>
            <a:pPr marL="9144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l-SI" sz="2400"/>
              <a:t>(enough, but not too much).</a:t>
            </a:r>
            <a:endParaRPr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sl-SI" dirty="0" err="1" smtClean="0"/>
              <a:t>Conditions</a:t>
            </a:r>
            <a:r>
              <a:rPr lang="sl-SI" dirty="0" smtClean="0"/>
              <a:t> </a:t>
            </a:r>
            <a:r>
              <a:rPr lang="sl-SI" dirty="0" err="1"/>
              <a:t>for</a:t>
            </a:r>
            <a:r>
              <a:rPr lang="sl-SI" dirty="0"/>
              <a:t> </a:t>
            </a:r>
            <a:r>
              <a:rPr lang="sl-SI" dirty="0" err="1"/>
              <a:t>flow</a:t>
            </a:r>
            <a:r>
              <a:rPr lang="sl-SI" dirty="0"/>
              <a:t> at </a:t>
            </a:r>
            <a:r>
              <a:rPr lang="sl-SI" dirty="0" err="1"/>
              <a:t>work</a:t>
            </a:r>
            <a:r>
              <a:rPr lang="sl-SI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4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20"/>
          <p:cNvSpPr txBox="1">
            <a:spLocks noGrp="1"/>
          </p:cNvSpPr>
          <p:nvPr>
            <p:ph type="body" idx="1"/>
          </p:nvPr>
        </p:nvSpPr>
        <p:spPr>
          <a:xfrm>
            <a:off x="323528" y="1600200"/>
            <a:ext cx="8363272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60"/>
              <a:buFont typeface="Arial"/>
              <a:buChar char="•"/>
            </a:pPr>
            <a:r>
              <a:rPr lang="sl-SI" sz="2560"/>
              <a:t>Conditions on the task:</a:t>
            </a:r>
            <a:endParaRPr sz="2560"/>
          </a:p>
          <a:p>
            <a:pPr marL="742950" marR="0" lvl="1" indent="-27051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60"/>
              <a:buFont typeface="Arial"/>
              <a:buChar char="–"/>
            </a:pPr>
            <a:r>
              <a:rPr lang="sl-SI" sz="2560" i="1"/>
              <a:t>Clear goals.</a:t>
            </a:r>
            <a:endParaRPr sz="2560" i="1"/>
          </a:p>
          <a:p>
            <a:pPr marL="742950" marR="0" lvl="1" indent="-27051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60"/>
              <a:buFont typeface="Arial"/>
              <a:buChar char="–"/>
            </a:pPr>
            <a:r>
              <a:rPr lang="sl-SI" sz="2560" i="1"/>
              <a:t>Immediate feedback.</a:t>
            </a:r>
            <a:endParaRPr sz="2560" i="1"/>
          </a:p>
          <a:p>
            <a:pPr marL="742950" marR="0" lvl="1" indent="-27051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60"/>
              <a:buFont typeface="Arial"/>
              <a:buChar char="–"/>
            </a:pPr>
            <a:r>
              <a:rPr lang="sl-SI" sz="2560" i="1"/>
              <a:t>Control is not a problem.</a:t>
            </a:r>
            <a:endParaRPr sz="2560" i="1"/>
          </a:p>
          <a:p>
            <a:pPr marL="342900" marR="0" lvl="0" indent="-30226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60"/>
              <a:buFont typeface="Arial"/>
              <a:buChar char="•"/>
            </a:pPr>
            <a:r>
              <a:rPr lang="sl-SI" sz="2560"/>
              <a:t>Conditions on the environment:</a:t>
            </a:r>
            <a:endParaRPr sz="2560"/>
          </a:p>
          <a:p>
            <a:pPr marL="742950" marR="0" lvl="1" indent="-27051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60"/>
              <a:buFont typeface="Arial"/>
              <a:buChar char="–"/>
            </a:pPr>
            <a:r>
              <a:rPr lang="sl-SI" sz="2560" i="1"/>
              <a:t>Deepened concentration.</a:t>
            </a:r>
            <a:endParaRPr sz="2560" i="1"/>
          </a:p>
          <a:p>
            <a:pPr marL="742950" marR="0" lvl="1" indent="-27051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60"/>
              <a:buFont typeface="Arial"/>
              <a:buChar char="–"/>
            </a:pPr>
            <a:r>
              <a:rPr lang="sl-SI" sz="2560" i="1"/>
              <a:t>Focus is on the present.</a:t>
            </a:r>
            <a:endParaRPr sz="2560" i="1"/>
          </a:p>
          <a:p>
            <a:pPr marL="342900" marR="0" lvl="0" indent="-30226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60"/>
              <a:buFont typeface="Arial"/>
              <a:buChar char="•"/>
            </a:pPr>
            <a:r>
              <a:rPr lang="sl-SI" sz="2560"/>
              <a:t>Conditions on the person:</a:t>
            </a:r>
            <a:endParaRPr sz="2560"/>
          </a:p>
          <a:p>
            <a:pPr marL="742950" marR="0" lvl="1" indent="-27051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60"/>
              <a:buFont typeface="Arial"/>
              <a:buChar char="–"/>
            </a:pPr>
            <a:r>
              <a:rPr lang="sl-SI" sz="2560" b="1" i="1"/>
              <a:t>Balance between challenge and skill.</a:t>
            </a:r>
            <a:endParaRPr sz="2560" b="1" i="1"/>
          </a:p>
          <a:p>
            <a:pPr marL="742950" marR="0" lvl="1" indent="-27051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60"/>
              <a:buFont typeface="Arial"/>
              <a:buChar char="–"/>
            </a:pPr>
            <a:r>
              <a:rPr lang="sl-SI" sz="2560"/>
              <a:t>Perception of time is altered.</a:t>
            </a:r>
            <a:endParaRPr sz="2560"/>
          </a:p>
          <a:p>
            <a:pPr marL="742950" marR="0" lvl="1" indent="-27051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60"/>
              <a:buFont typeface="Arial"/>
              <a:buChar char="–"/>
            </a:pPr>
            <a:r>
              <a:rPr lang="sl-SI" sz="2560"/>
              <a:t>Loss of ego.</a:t>
            </a:r>
            <a:endParaRPr sz="2560"/>
          </a:p>
          <a:p>
            <a:pPr marL="742950" marR="0" lvl="1" indent="-27051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60"/>
              <a:buFont typeface="Arial"/>
              <a:buChar char="–"/>
            </a:pPr>
            <a:r>
              <a:rPr lang="sl-SI" sz="2560"/>
              <a:t>Autotelic experience.</a:t>
            </a:r>
            <a:endParaRPr sz="256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1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sl-SI" sz="3200" dirty="0"/>
              <a:t>BEGINNER’S INTRODUCTION TO </a:t>
            </a:r>
            <a:r>
              <a:rPr lang="sl-SI" sz="3200" dirty="0" smtClean="0"/>
              <a:t/>
            </a:r>
            <a:br>
              <a:rPr lang="sl-SI" sz="3200" dirty="0" smtClean="0"/>
            </a:br>
            <a:r>
              <a:rPr lang="sl-SI" sz="3200" dirty="0" smtClean="0"/>
              <a:t>2-CROSSING-CRITICAL </a:t>
            </a:r>
            <a:r>
              <a:rPr lang="sl-SI" sz="3200" dirty="0"/>
              <a:t>GRAPHS</a:t>
            </a:r>
            <a:endParaRPr sz="32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21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</a:pPr>
            <a:r>
              <a:rPr lang="sl-SI"/>
              <a:t>Background of the problem</a:t>
            </a:r>
            <a:endParaRPr sz="20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1259</Words>
  <Application>Microsoft Macintosh PowerPoint</Application>
  <PresentationFormat>On-screen Show (4:3)</PresentationFormat>
  <Paragraphs>179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Arial</vt:lpstr>
      <vt:lpstr>Calibri</vt:lpstr>
      <vt:lpstr>Officeova tema</vt:lpstr>
      <vt:lpstr>2-crossing-critical graphs as LEGO bricks for inviting kids to graph theory</vt:lpstr>
      <vt:lpstr>EMOTIONAL STATES  DURING ACTIVITY</vt:lpstr>
      <vt:lpstr>Activity and experience</vt:lpstr>
      <vt:lpstr>Flow </vt:lpstr>
      <vt:lpstr>Grit</vt:lpstr>
      <vt:lpstr>Developing flow in learning </vt:lpstr>
      <vt:lpstr>PowerPoint Presentation</vt:lpstr>
      <vt:lpstr>Conditions for flow at work </vt:lpstr>
      <vt:lpstr>BEGINNER’S INTRODUCTION TO  2-CROSSING-CRITICAL GRAPHS</vt:lpstr>
      <vt:lpstr>Crossing number, drawings:  Three houses, three commodities</vt:lpstr>
      <vt:lpstr>No planar solutions: Kuratowski theorem</vt:lpstr>
      <vt:lpstr>Out-of-the-box solutions</vt:lpstr>
      <vt:lpstr>k-crossing-critical graphs and Kuratowski theorem</vt:lpstr>
      <vt:lpstr>k-crossing-critical graphs, structure</vt:lpstr>
      <vt:lpstr>2-crossing-critical graphs:  the next step beyond Kuratowski thm.</vt:lpstr>
      <vt:lpstr>Large 2-crossing-critical graphs</vt:lpstr>
      <vt:lpstr>All the 42 tiles</vt:lpstr>
      <vt:lpstr>RELEVANCE OF 2 CROSSING CRITICAL GRAPHS FOR BEGINNERS</vt:lpstr>
      <vt:lpstr>An analogy between society  and k-crossing-critical graphs </vt:lpstr>
      <vt:lpstr>An analogy between society  and k-crossing-critical graphs </vt:lpstr>
      <vt:lpstr>Back to mathemathics</vt:lpstr>
      <vt:lpstr>Three formulations of a corollary</vt:lpstr>
      <vt:lpstr>A simple proof</vt:lpstr>
      <vt:lpstr>A simple proof</vt:lpstr>
      <vt:lpstr>CONCLUSION</vt:lpstr>
      <vt:lpstr>Why?</vt:lpstr>
      <vt:lpstr>Why?</vt:lpstr>
      <vt:lpstr>How? Psychologically. </vt:lpstr>
      <vt:lpstr>Who, when? </vt:lpstr>
      <vt:lpstr>Bibliography</vt:lpstr>
      <vt:lpstr>Thank you for your attention.</vt:lpstr>
      <vt:lpstr>License</vt:lpstr>
    </vt:vector>
  </TitlesOfParts>
  <LinksUpToDate>false</LinksUpToDate>
  <SharedDoc>false</SharedDoc>
  <HyperlinksChanged>false</HyperlinksChanged>
  <AppVersion>15.0025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2-corssing-critical graphs as LEGO bricks for inviting kids to graph theory</dc:title>
  <dc:creator>Drago</dc:creator>
  <cp:lastModifiedBy>Microsoft Office User</cp:lastModifiedBy>
  <cp:revision>5</cp:revision>
  <dcterms:modified xsi:type="dcterms:W3CDTF">2018-10-25T14:46:47Z</dcterms:modified>
</cp:coreProperties>
</file>