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6.xml" ContentType="application/vnd.openxmlformats-officedocument.presentationml.notesSlide+xml"/>
  <Override PartName="/ppt/embeddings/oleObject3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4" r:id="rId3"/>
    <p:sldId id="333" r:id="rId4"/>
    <p:sldId id="351" r:id="rId5"/>
    <p:sldId id="354" r:id="rId6"/>
    <p:sldId id="358" r:id="rId7"/>
    <p:sldId id="361" r:id="rId8"/>
    <p:sldId id="375" r:id="rId9"/>
    <p:sldId id="389" r:id="rId10"/>
    <p:sldId id="383" r:id="rId11"/>
    <p:sldId id="384" r:id="rId12"/>
    <p:sldId id="386" r:id="rId13"/>
    <p:sldId id="387" r:id="rId14"/>
    <p:sldId id="388" r:id="rId15"/>
    <p:sldId id="390" r:id="rId16"/>
    <p:sldId id="399" r:id="rId17"/>
    <p:sldId id="396" r:id="rId18"/>
    <p:sldId id="400" r:id="rId19"/>
    <p:sldId id="401" r:id="rId20"/>
    <p:sldId id="392" r:id="rId21"/>
    <p:sldId id="378" r:id="rId22"/>
    <p:sldId id="394" r:id="rId23"/>
    <p:sldId id="395" r:id="rId24"/>
    <p:sldId id="398" r:id="rId25"/>
    <p:sldId id="340" r:id="rId26"/>
  </p:sldIdLst>
  <p:sldSz cx="9144000" cy="6858000" type="screen4x3"/>
  <p:notesSz cx="7038975" cy="918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23"/>
    <a:srgbClr val="800080"/>
    <a:srgbClr val="2E703E"/>
    <a:srgbClr val="43814E"/>
    <a:srgbClr val="818181"/>
    <a:srgbClr val="33CC33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1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t" anchorCtr="0" compatLnSpc="1">
            <a:prstTxWarp prst="textNoShape">
              <a:avLst/>
            </a:prstTxWarp>
          </a:bodyPr>
          <a:lstStyle>
            <a:lvl1pPr defTabSz="893763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t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3313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b" anchorCtr="0" compatLnSpc="1">
            <a:prstTxWarp prst="textNoShape">
              <a:avLst/>
            </a:prstTxWarp>
          </a:bodyPr>
          <a:lstStyle>
            <a:lvl1pPr defTabSz="893763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23313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37" tIns="44719" rIns="89437" bIns="44719" numCol="1" anchor="b" anchorCtr="0" compatLnSpc="1">
            <a:prstTxWarp prst="textNoShape">
              <a:avLst/>
            </a:prstTxWarp>
          </a:bodyPr>
          <a:lstStyle>
            <a:lvl1pPr algn="r" defTabSz="893763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1EFA1CA-D2C6-DA43-81CE-4D34B2762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95A18F-4732-5A4D-BE05-FAE5E3097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DCCB92-2692-A548-A90D-8E741ACE76E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7F757-6005-1447-B08E-0C1FBE1F8767}" type="slidenum">
              <a:rPr lang="en-US"/>
              <a:pPr/>
              <a:t>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75" y="688975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530" y="4363006"/>
            <a:ext cx="5161915" cy="4133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1923AB-A92F-284E-A844-A6EB8ACE047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5A18F-4732-5A4D-BE05-FAE5E3097B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E7962-D4EE-B843-AFA1-521B586EA2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E7962-D4EE-B843-AFA1-521B586EA2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E7962-D4EE-B843-AFA1-521B586EA2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7F757-6005-1447-B08E-0C1FBE1F8767}" type="slidenum">
              <a:rPr lang="en-US"/>
              <a:pPr/>
              <a:t>24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2375" y="688975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530" y="4363006"/>
            <a:ext cx="5161915" cy="41333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24F2C5-72EE-C04F-AF23-762B6DF37713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3963" y="688975"/>
            <a:ext cx="4594225" cy="34448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62450"/>
            <a:ext cx="5632450" cy="413385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A62D-BC55-C241-9B6F-B42E9D50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8A65-5524-1845-8811-F1274F39A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01BA-FB3A-1E4E-8988-77C8D1D3F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4DA6-1B8F-EB46-A4EB-8C62060A1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5EAF-E060-C34C-83C9-107FC93F7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F7AA-3B76-F341-A5EA-52973FAC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C569-BA8A-C246-A9C7-B8E2476F8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CC38-2E87-9D42-B14B-98CBCCAF9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D64A-2CC3-5446-80A3-932C1F8F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5038-EDE8-144D-803E-024177719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FC18-0511-CE42-99CA-2B0EC096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DF89982-ED7B-6640-A069-5671B49D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73175"/>
            <a:ext cx="70866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Using designs for  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crossing numbers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6324600" cy="2971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err="1" smtClean="0">
                <a:latin typeface="Chalkboard" charset="0"/>
                <a:ea typeface="ＭＳ Ｐゴシック" charset="0"/>
                <a:cs typeface="ＭＳ Ｐゴシック" charset="0"/>
              </a:rPr>
              <a:t>László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A. </a:t>
            </a:r>
            <a:r>
              <a:rPr lang="en-US" sz="2800" dirty="0" err="1" smtClean="0">
                <a:latin typeface="Chalkboard" charset="0"/>
                <a:ea typeface="ＭＳ Ｐゴシック" charset="0"/>
                <a:cs typeface="ＭＳ Ｐゴシック" charset="0"/>
              </a:rPr>
              <a:t>Székely</a:t>
            </a:r>
            <a:endParaRPr lang="en-US" sz="28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University of South Carolina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In collaboration with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John </a:t>
            </a:r>
            <a:r>
              <a:rPr lang="en-US" sz="2400" dirty="0" err="1" smtClean="0">
                <a:latin typeface="Chalkboard" charset="0"/>
                <a:ea typeface="ＭＳ Ｐゴシック" charset="0"/>
                <a:cs typeface="ＭＳ Ｐゴシック" charset="0"/>
              </a:rPr>
              <a:t>Asplund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, Eva </a:t>
            </a:r>
            <a:r>
              <a:rPr lang="en-US" sz="2400" dirty="0" err="1" smtClean="0">
                <a:latin typeface="Chalkboard" charset="0"/>
                <a:ea typeface="ＭＳ Ｐゴシック" charset="0"/>
                <a:cs typeface="ＭＳ Ｐゴシック" charset="0"/>
              </a:rPr>
              <a:t>Czabarka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, Gregory Clark, Garner Cochran, </a:t>
            </a:r>
            <a:r>
              <a:rPr lang="en-US" sz="2400" dirty="0" err="1" smtClean="0">
                <a:latin typeface="Chalkboard" charset="0"/>
                <a:ea typeface="ＭＳ Ｐゴシック" charset="0"/>
                <a:cs typeface="ＭＳ Ｐゴシック" charset="0"/>
              </a:rPr>
              <a:t>Arrun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 Hamm, Gwen Spencer, Libby Taylor, </a:t>
            </a:r>
            <a:r>
              <a:rPr lang="en-US" sz="2400" dirty="0" err="1" smtClean="0">
                <a:latin typeface="Chalkboard" charset="0"/>
                <a:ea typeface="ＭＳ Ｐゴシック" charset="0"/>
                <a:cs typeface="ＭＳ Ｐゴシック" charset="0"/>
              </a:rPr>
              <a:t>Zhiyu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 Wang</a:t>
            </a: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Banff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, October 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2018</a:t>
            </a:r>
            <a:endParaRPr lang="en-US" sz="28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371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for obtaining good </a:t>
            </a:r>
            <a:r>
              <a:rPr lang="en-US" b="0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-planar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410200"/>
          </a:xfrm>
        </p:spPr>
        <p:txBody>
          <a:bodyPr/>
          <a:lstStyle/>
          <a:p>
            <a:r>
              <a:rPr lang="en-US" sz="2000" dirty="0" smtClean="0"/>
              <a:t>Fix </a:t>
            </a:r>
            <a:r>
              <a:rPr lang="en-US" sz="2000" i="1" dirty="0" smtClean="0">
                <a:latin typeface="Times New Roman"/>
                <a:cs typeface="Times New Roman"/>
              </a:rPr>
              <a:t>k, </a:t>
            </a:r>
            <a:r>
              <a:rPr lang="en-US" sz="2000" dirty="0"/>
              <a:t>s</a:t>
            </a:r>
            <a:r>
              <a:rPr lang="en-US" sz="2000" dirty="0" smtClean="0"/>
              <a:t>elect </a:t>
            </a:r>
            <a:r>
              <a:rPr lang="en-US" sz="2000" i="1" dirty="0" smtClean="0">
                <a:latin typeface="Times New Roman"/>
                <a:cs typeface="Times New Roman"/>
              </a:rPr>
              <a:t>s. </a:t>
            </a:r>
            <a:r>
              <a:rPr lang="en-US" sz="2000" dirty="0"/>
              <a:t>Take an </a:t>
            </a:r>
            <a:r>
              <a:rPr lang="en-US" sz="2000" dirty="0">
                <a:solidFill>
                  <a:srgbClr val="2E703E"/>
                </a:solidFill>
              </a:rPr>
              <a:t>optimal drawing </a:t>
            </a:r>
            <a:r>
              <a:rPr lang="en-US" sz="2000" i="1" dirty="0">
                <a:solidFill>
                  <a:srgbClr val="2E703E"/>
                </a:solidFill>
                <a:latin typeface="Times New Roman"/>
                <a:cs typeface="Times New Roman"/>
              </a:rPr>
              <a:t>D</a:t>
            </a:r>
            <a:r>
              <a:rPr lang="en-US" sz="2000" dirty="0">
                <a:solidFill>
                  <a:srgbClr val="2E703E"/>
                </a:solidFill>
              </a:rPr>
              <a:t> of </a:t>
            </a:r>
            <a:r>
              <a:rPr lang="en-US" sz="2000" i="1" dirty="0">
                <a:solidFill>
                  <a:srgbClr val="2E703E"/>
                </a:solidFill>
                <a:latin typeface="Times New Roman"/>
                <a:cs typeface="Times New Roman"/>
              </a:rPr>
              <a:t>G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realizing </a:t>
            </a:r>
            <a:r>
              <a:rPr lang="en-US" sz="2000" dirty="0" err="1">
                <a:latin typeface="Times New Roman"/>
                <a:cs typeface="Times New Roman"/>
              </a:rPr>
              <a:t>cr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).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dirty="0" smtClean="0"/>
              <a:t>Partition </a:t>
            </a:r>
            <a:r>
              <a:rPr lang="en-US" sz="2000" i="1" dirty="0" smtClean="0">
                <a:latin typeface="Times New Roman"/>
                <a:cs typeface="Times New Roman"/>
              </a:rPr>
              <a:t>K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s</a:t>
            </a:r>
            <a:r>
              <a:rPr lang="en-US" sz="2000" i="1" baseline="30000" dirty="0" smtClean="0">
                <a:latin typeface="Times New Roman"/>
                <a:cs typeface="Times New Roman"/>
              </a:rPr>
              <a:t>o</a:t>
            </a:r>
            <a:r>
              <a:rPr lang="en-US" sz="2000" dirty="0" smtClean="0"/>
              <a:t>, the </a:t>
            </a:r>
            <a:r>
              <a:rPr lang="en-US" sz="2000" dirty="0" smtClean="0">
                <a:solidFill>
                  <a:srgbClr val="0000FF"/>
                </a:solidFill>
              </a:rPr>
              <a:t>complete graph with a loop 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every vertex</a:t>
            </a:r>
            <a:r>
              <a:rPr lang="en-US" sz="2000" dirty="0" smtClean="0"/>
              <a:t>, into </a:t>
            </a: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mr-IN" sz="2000" i="1" dirty="0" smtClean="0">
                <a:latin typeface="Times New Roman"/>
                <a:cs typeface="Times New Roman"/>
              </a:rPr>
              <a:t>…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k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Map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00FF"/>
                </a:solidFill>
              </a:rPr>
              <a:t>vertices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 </a:t>
            </a:r>
            <a:r>
              <a:rPr lang="en-US" sz="2000" dirty="0"/>
              <a:t>randomly, uniformly, independently to </a:t>
            </a:r>
            <a:r>
              <a:rPr lang="en-US" sz="2000" dirty="0">
                <a:solidFill>
                  <a:srgbClr val="2E703E"/>
                </a:solidFill>
              </a:rPr>
              <a:t>the vertices of </a:t>
            </a:r>
            <a:r>
              <a:rPr lang="en-US" sz="2000" i="1" dirty="0" smtClean="0">
                <a:solidFill>
                  <a:srgbClr val="2E703E"/>
                </a:solidFill>
                <a:latin typeface="Times New Roman"/>
                <a:cs typeface="Times New Roman"/>
              </a:rPr>
              <a:t>K</a:t>
            </a:r>
            <a:r>
              <a:rPr lang="en-US" sz="2000" i="1" baseline="-25000" dirty="0" smtClean="0">
                <a:solidFill>
                  <a:srgbClr val="2E703E"/>
                </a:solidFill>
                <a:latin typeface="Times New Roman"/>
                <a:cs typeface="Times New Roman"/>
              </a:rPr>
              <a:t>s</a:t>
            </a:r>
            <a:r>
              <a:rPr lang="en-US" sz="2000" i="1" baseline="30000" dirty="0" smtClean="0">
                <a:solidFill>
                  <a:srgbClr val="2E703E"/>
                </a:solidFill>
                <a:latin typeface="Times New Roman"/>
                <a:cs typeface="Times New Roman"/>
              </a:rPr>
              <a:t>o</a:t>
            </a:r>
            <a:endParaRPr lang="en-US" sz="2000" i="1" baseline="-25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Types</a:t>
            </a:r>
            <a:r>
              <a:rPr lang="en-US" sz="2000" dirty="0" smtClean="0"/>
              <a:t>: the connected components of </a:t>
            </a:r>
            <a:r>
              <a:rPr lang="en-US" sz="2000" i="1" dirty="0" err="1" smtClean="0">
                <a:latin typeface="Times New Roman"/>
                <a:cs typeface="Times New Roman"/>
              </a:rPr>
              <a:t>H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000" i="1" dirty="0" err="1" smtClean="0">
                <a:latin typeface="Times New Roman"/>
                <a:cs typeface="Times New Roman"/>
              </a:rPr>
              <a:t>’</a:t>
            </a:r>
            <a:r>
              <a:rPr lang="en-US" sz="2000" dirty="0" err="1" smtClean="0"/>
              <a:t>s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00FF"/>
                </a:solidFill>
              </a:rPr>
              <a:t>type of an edge in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is the type it maps to.</a:t>
            </a:r>
          </a:p>
          <a:p>
            <a:r>
              <a:rPr lang="en-US" sz="2000" i="1" dirty="0" err="1">
                <a:latin typeface="Times New Roman"/>
                <a:cs typeface="Times New Roman"/>
              </a:rPr>
              <a:t>G</a:t>
            </a:r>
            <a:r>
              <a:rPr lang="en-US" sz="2000" i="1" baseline="-25000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/>
              <a:t>be the </a:t>
            </a:r>
            <a:r>
              <a:rPr lang="en-US" sz="2000" dirty="0" err="1"/>
              <a:t>subgraph</a:t>
            </a:r>
            <a:r>
              <a:rPr lang="en-US" sz="2000" dirty="0"/>
              <a:t> </a:t>
            </a:r>
            <a:r>
              <a:rPr lang="en-US" sz="2000" dirty="0" smtClean="0"/>
              <a:t>formed by the edges of </a:t>
            </a:r>
            <a:r>
              <a:rPr lang="en-US" sz="2000" i="1" dirty="0">
                <a:latin typeface="Times New Roman"/>
                <a:cs typeface="Times New Roman"/>
              </a:rPr>
              <a:t>G </a:t>
            </a:r>
            <a:r>
              <a:rPr lang="en-US" sz="2000" dirty="0" smtClean="0"/>
              <a:t>that map to </a:t>
            </a:r>
            <a:r>
              <a:rPr lang="en-US" sz="2000" i="1" dirty="0" smtClean="0">
                <a:latin typeface="Times New Roman"/>
                <a:cs typeface="Times New Roman"/>
              </a:rPr>
              <a:t>H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/>
              <a:t>. Edges of </a:t>
            </a:r>
            <a:r>
              <a:rPr lang="en-US" sz="2000" i="1" dirty="0">
                <a:latin typeface="Times New Roman"/>
                <a:cs typeface="Times New Roman"/>
              </a:rPr>
              <a:t>G </a:t>
            </a:r>
            <a:r>
              <a:rPr lang="en-US" sz="2000" dirty="0" smtClean="0"/>
              <a:t>with </a:t>
            </a:r>
            <a:r>
              <a:rPr lang="en-US" sz="2000" dirty="0"/>
              <a:t>a given type in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i="1" baseline="-25000" dirty="0">
                <a:latin typeface="Times New Roman"/>
                <a:cs typeface="Times New Roman"/>
              </a:rPr>
              <a:t>i  </a:t>
            </a:r>
            <a:r>
              <a:rPr lang="en-US" sz="2000" dirty="0"/>
              <a:t>form a union of components of </a:t>
            </a:r>
            <a:r>
              <a:rPr lang="en-US" sz="2000" i="1" dirty="0" err="1" smtClean="0">
                <a:latin typeface="Times New Roman"/>
                <a:cs typeface="Times New Roman"/>
              </a:rPr>
              <a:t>G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i</a:t>
            </a:r>
            <a:endParaRPr lang="en-US" sz="2000" i="1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dirty="0" smtClean="0">
                <a:solidFill>
                  <a:srgbClr val="2E703E"/>
                </a:solidFill>
              </a:rPr>
              <a:t>ollowing </a:t>
            </a:r>
            <a:r>
              <a:rPr lang="en-US" sz="2000" dirty="0">
                <a:solidFill>
                  <a:srgbClr val="2E703E"/>
                </a:solidFill>
              </a:rPr>
              <a:t>the drawing </a:t>
            </a:r>
            <a:r>
              <a:rPr lang="en-US" sz="2000" i="1" dirty="0" smtClean="0">
                <a:solidFill>
                  <a:srgbClr val="2E703E"/>
                </a:solidFill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, draw </a:t>
            </a:r>
            <a:r>
              <a:rPr lang="en-US" sz="2000" dirty="0" smtClean="0">
                <a:solidFill>
                  <a:srgbClr val="FF0000"/>
                </a:solidFill>
              </a:rPr>
              <a:t>an </a:t>
            </a:r>
            <a:r>
              <a:rPr lang="en-US" sz="2000" dirty="0">
                <a:solidFill>
                  <a:srgbClr val="FF0000"/>
                </a:solidFill>
              </a:rPr>
              <a:t>edge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G </a:t>
            </a:r>
            <a:r>
              <a:rPr lang="en-US" sz="2000" dirty="0">
                <a:solidFill>
                  <a:srgbClr val="FF0000"/>
                </a:solidFill>
              </a:rPr>
              <a:t>in the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i="1" baseline="30000" dirty="0" err="1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plane </a:t>
            </a:r>
            <a:r>
              <a:rPr lang="en-US" sz="2000" dirty="0"/>
              <a:t>if </a:t>
            </a:r>
            <a:r>
              <a:rPr lang="en-US" sz="2000" dirty="0" smtClean="0"/>
              <a:t>it </a:t>
            </a:r>
            <a:r>
              <a:rPr lang="en-US" sz="2000" dirty="0" smtClean="0">
                <a:solidFill>
                  <a:srgbClr val="0000FF"/>
                </a:solidFill>
              </a:rPr>
              <a:t>maps to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</a:p>
          <a:p>
            <a:r>
              <a:rPr lang="en-US" sz="2000" dirty="0"/>
              <a:t>In </a:t>
            </a:r>
            <a:r>
              <a:rPr lang="en-US" sz="2000" dirty="0" smtClean="0"/>
              <a:t>each plane</a:t>
            </a:r>
            <a:r>
              <a:rPr lang="en-US" sz="2000" dirty="0"/>
              <a:t>, move by translation the vertex sets that map to different types so far from each other, that </a:t>
            </a:r>
            <a:r>
              <a:rPr lang="en-US" sz="2000" dirty="0">
                <a:solidFill>
                  <a:srgbClr val="FF0000"/>
                </a:solidFill>
              </a:rPr>
              <a:t>only edges of the same type can </a:t>
            </a:r>
            <a:r>
              <a:rPr lang="en-US" sz="2000" dirty="0" smtClean="0">
                <a:solidFill>
                  <a:srgbClr val="FF0000"/>
                </a:solidFill>
              </a:rPr>
              <a:t>cross</a:t>
            </a:r>
            <a:r>
              <a:rPr lang="en-US" sz="2000" dirty="0" smtClean="0"/>
              <a:t>.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90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good </a:t>
            </a:r>
            <a:r>
              <a:rPr lang="en-US" b="0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-planar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334000"/>
          </a:xfrm>
        </p:spPr>
        <p:txBody>
          <a:bodyPr/>
          <a:lstStyle/>
          <a:p>
            <a:r>
              <a:rPr lang="en-US" sz="2800" dirty="0" smtClean="0"/>
              <a:t>For an (unordered) </a:t>
            </a:r>
            <a:r>
              <a:rPr lang="en-US" sz="2800" dirty="0" smtClean="0">
                <a:solidFill>
                  <a:srgbClr val="0000FF"/>
                </a:solidFill>
              </a:rPr>
              <a:t>pair </a:t>
            </a:r>
            <a:r>
              <a:rPr lang="en-US" sz="2800" dirty="0">
                <a:solidFill>
                  <a:srgbClr val="0000FF"/>
                </a:solidFill>
              </a:rPr>
              <a:t>of crossing edges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uv,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wz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in </a:t>
            </a:r>
            <a:r>
              <a:rPr lang="en-US" sz="2800" i="1" dirty="0">
                <a:latin typeface="Times New Roman"/>
                <a:cs typeface="Times New Roman"/>
              </a:rPr>
              <a:t>D, </a:t>
            </a:r>
            <a:r>
              <a:rPr lang="en-US" sz="2800" dirty="0">
                <a:cs typeface="Times New Roman"/>
              </a:rPr>
              <a:t>define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q=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Prob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uv,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wz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has the same type]</a:t>
            </a:r>
          </a:p>
          <a:p>
            <a:r>
              <a:rPr lang="en-US" sz="2800" i="1" dirty="0">
                <a:solidFill>
                  <a:srgbClr val="2E703E"/>
                </a:solidFill>
                <a:latin typeface="Times New Roman"/>
                <a:cs typeface="Times New Roman"/>
              </a:rPr>
              <a:t>q </a:t>
            </a:r>
            <a:r>
              <a:rPr lang="en-US" sz="2800" dirty="0">
                <a:solidFill>
                  <a:srgbClr val="2E703E"/>
                </a:solidFill>
              </a:rPr>
              <a:t>is independent of the choice of </a:t>
            </a:r>
            <a:r>
              <a:rPr lang="en-US" sz="2800" i="1" dirty="0">
                <a:solidFill>
                  <a:srgbClr val="2E703E"/>
                </a:solidFill>
                <a:latin typeface="Times New Roman"/>
                <a:cs typeface="Times New Roman"/>
              </a:rPr>
              <a:t>uv, </a:t>
            </a:r>
            <a:r>
              <a:rPr lang="en-US" sz="2800" i="1" dirty="0" err="1">
                <a:solidFill>
                  <a:srgbClr val="2E703E"/>
                </a:solidFill>
                <a:latin typeface="Times New Roman"/>
                <a:cs typeface="Times New Roman"/>
              </a:rPr>
              <a:t>wz</a:t>
            </a:r>
            <a:r>
              <a:rPr lang="en-US" sz="2800" dirty="0">
                <a:solidFill>
                  <a:srgbClr val="2E703E"/>
                </a:solidFill>
              </a:rPr>
              <a:t> </a:t>
            </a:r>
            <a:endParaRPr lang="en-US" sz="2800" dirty="0" smtClean="0">
              <a:solidFill>
                <a:srgbClr val="2E703E"/>
              </a:solidFill>
            </a:endParaRPr>
          </a:p>
          <a:p>
            <a:r>
              <a:rPr lang="en-US" sz="2800" dirty="0" smtClean="0">
                <a:cs typeface="Times New Roman"/>
              </a:rPr>
              <a:t>There is a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dirty="0" smtClean="0">
                <a:cs typeface="Times New Roman"/>
              </a:rPr>
              <a:t>-planar drawing </a:t>
            </a:r>
            <a:r>
              <a:rPr lang="en-US" sz="2800" i="1" dirty="0" smtClean="0">
                <a:latin typeface="Times New Roman"/>
                <a:cs typeface="Times New Roman"/>
              </a:rPr>
              <a:t>D*</a:t>
            </a:r>
            <a:r>
              <a:rPr lang="en-US" sz="2800" dirty="0" smtClean="0">
                <a:cs typeface="Times New Roman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cr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(D*)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n-US" sz="2800" i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Times New Roman" charset="0"/>
              </a:rPr>
              <a:t>q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cs typeface="Times New Roman"/>
              </a:rPr>
              <a:t>cr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Lucida Grande" charset="0"/>
              </a:rPr>
              <a:t>α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k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q</a:t>
            </a:r>
          </a:p>
          <a:p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Czabarka</a:t>
            </a:r>
            <a:r>
              <a:rPr lang="en-US" sz="2800" dirty="0" err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-S</a:t>
            </a:r>
            <a:r>
              <a:rPr lang="en-US" altLang="ja-JP" sz="2800" dirty="0" err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ý</a:t>
            </a:r>
            <a:r>
              <a:rPr lang="en-US" sz="2800" dirty="0" err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kora-Sz-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Vr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Chalkboard (Body)" charset="0"/>
              </a:rPr>
              <a:t>ť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=2,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=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=2,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H</a:t>
            </a:r>
            <a:r>
              <a:rPr lang="en-US" sz="2800" baseline="-25000" dirty="0" smtClean="0">
                <a:latin typeface="Times New Roman"/>
                <a:ea typeface="ＭＳ Ｐゴシック" charset="0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= </a:t>
            </a:r>
            <a:r>
              <a:rPr lang="en-US" sz="2800" dirty="0" smtClean="0">
                <a:ea typeface="ＭＳ Ｐゴシック" charset="0"/>
                <a:cs typeface="Times New Roman"/>
              </a:rPr>
              <a:t>single edge, 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H</a:t>
            </a:r>
            <a:r>
              <a:rPr lang="en-US" sz="2800" i="1" baseline="-25000" dirty="0" smtClean="0"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ea typeface="ＭＳ Ｐゴシック" charset="0"/>
                <a:cs typeface="Times New Roman"/>
              </a:rPr>
              <a:t>=</a:t>
            </a:r>
            <a:r>
              <a:rPr lang="en-US" sz="2800" dirty="0" smtClean="0">
                <a:ea typeface="ＭＳ Ｐゴシック" charset="0"/>
                <a:cs typeface="Times New Roman"/>
              </a:rPr>
              <a:t> two loops</a:t>
            </a:r>
          </a:p>
          <a:p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Pach-Tóth-Tóth-Sz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arbitrary,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=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Times New Roman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odd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: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H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one loop and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k-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1)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/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matching edges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even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imes New Roman"/>
              </a:rPr>
              <a:t>: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H</a:t>
            </a:r>
            <a:r>
              <a:rPr lang="en-US" sz="2400" i="1" baseline="-25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either a perfect matching or two loops and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-2)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/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imes New Roman"/>
              </a:rPr>
              <a:t>matching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Times New Roman"/>
              </a:rPr>
              <a:t>edges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6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0" i="1" dirty="0" smtClean="0">
                <a:latin typeface="Times New Roman"/>
                <a:cs typeface="Times New Roman"/>
              </a:rPr>
              <a:t>k=</a:t>
            </a:r>
            <a:r>
              <a:rPr lang="en-US" b="0" dirty="0" smtClean="0">
                <a:latin typeface="Times New Roman"/>
                <a:cs typeface="Times New Roman"/>
              </a:rPr>
              <a:t>4, </a:t>
            </a:r>
            <a:r>
              <a:rPr lang="en-US" b="0" i="1" dirty="0" smtClean="0">
                <a:latin typeface="Times New Roman"/>
                <a:cs typeface="Times New Roman"/>
              </a:rPr>
              <a:t>s=</a:t>
            </a:r>
            <a:r>
              <a:rPr lang="en-US" b="0" dirty="0" smtClean="0">
                <a:latin typeface="Times New Roman"/>
                <a:cs typeface="Times New Roman"/>
              </a:rPr>
              <a:t>7,</a:t>
            </a:r>
            <a:r>
              <a:rPr lang="en-US" sz="4000" i="1" dirty="0">
                <a:latin typeface="Times New Roman" charset="0"/>
                <a:ea typeface="ＭＳ Ｐゴシック" charset="0"/>
                <a:cs typeface="Lucida Grande" charset="0"/>
              </a:rPr>
              <a:t> </a:t>
            </a:r>
            <a:r>
              <a:rPr lang="en-US" sz="4000" b="0" i="1" dirty="0">
                <a:latin typeface="Times New Roman" charset="0"/>
                <a:ea typeface="ＭＳ Ｐゴシック" charset="0"/>
                <a:cs typeface="Lucida Grande" charset="0"/>
              </a:rPr>
              <a:t>α</a:t>
            </a:r>
            <a:r>
              <a:rPr lang="en-US" sz="4000" b="0" i="1" baseline="-25000" dirty="0">
                <a:latin typeface="Times New Roman" charset="0"/>
                <a:ea typeface="ＭＳ Ｐゴシック" charset="0"/>
                <a:cs typeface="Times New Roman" charset="0"/>
              </a:rPr>
              <a:t>k</a:t>
            </a:r>
            <a:r>
              <a:rPr lang="en-US" sz="4000" b="0" baseline="-25000" dirty="0">
                <a:latin typeface="Times New Roman" charset="0"/>
                <a:ea typeface="ＭＳ Ｐゴシック" charset="0"/>
                <a:cs typeface="Times New Roman" charset="0"/>
              </a:rPr>
              <a:t>  </a:t>
            </a:r>
            <a:r>
              <a:rPr lang="en-US" sz="4000" b="0" dirty="0" smtClean="0">
                <a:latin typeface="Times New Roman" charset="0"/>
                <a:ea typeface="ＭＳ Ｐゴシック" charset="0"/>
                <a:cs typeface="Times New Roman" charset="0"/>
              </a:rPr>
              <a:t>≤235/2401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620000" cy="30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Kirkman’s</a:t>
            </a:r>
            <a:r>
              <a:rPr lang="en-US" dirty="0" smtClean="0"/>
              <a:t> Schoolgirl Problem (1847)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Sun ABC DEF GHI JKL MNO</a:t>
            </a:r>
          </a:p>
          <a:p>
            <a:pPr marL="0" indent="0">
              <a:buNone/>
            </a:pPr>
            <a:r>
              <a:rPr lang="en-US" dirty="0" smtClean="0"/>
              <a:t>Mon ADH BEK CIO FLN GJM</a:t>
            </a:r>
          </a:p>
          <a:p>
            <a:pPr marL="0" indent="0">
              <a:buNone/>
            </a:pPr>
            <a:r>
              <a:rPr lang="en-US" dirty="0" smtClean="0"/>
              <a:t>Tue AEM BHN CGK DIL FJO</a:t>
            </a:r>
          </a:p>
          <a:p>
            <a:pPr marL="0" indent="0">
              <a:buNone/>
            </a:pPr>
            <a:r>
              <a:rPr lang="en-US" dirty="0" smtClean="0"/>
              <a:t>Wed AFI BLO CHJ DKM EGN</a:t>
            </a:r>
          </a:p>
          <a:p>
            <a:pPr marL="0" indent="0">
              <a:buNone/>
            </a:pPr>
            <a:r>
              <a:rPr lang="en-US" dirty="0" smtClean="0"/>
              <a:t>Thu AGL BDJ CFM EHO IKN</a:t>
            </a:r>
          </a:p>
          <a:p>
            <a:pPr marL="0" indent="0">
              <a:buNone/>
            </a:pPr>
            <a:r>
              <a:rPr lang="en-US" dirty="0" smtClean="0"/>
              <a:t>Fri  AJN BIM CEL DOG FHK</a:t>
            </a:r>
          </a:p>
          <a:p>
            <a:pPr marL="0" indent="0">
              <a:buNone/>
            </a:pPr>
            <a:r>
              <a:rPr lang="en-US" dirty="0" smtClean="0"/>
              <a:t>Sat AKO BFG CDN EIJ HLM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2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Resolvable Balanced Incomplete Block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RBIBD(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Mistral"/>
                <a:cs typeface="Mistral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1)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is a collection of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cs typeface="Times New Roman"/>
              </a:rPr>
              <a:t> partitions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,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,</a:t>
            </a:r>
            <a:r>
              <a:rPr lang="mr-IN" i="1" dirty="0" smtClean="0">
                <a:latin typeface="Times New Roman"/>
                <a:cs typeface="Times New Roman"/>
              </a:rPr>
              <a:t>…</a:t>
            </a:r>
            <a:r>
              <a:rPr lang="en-US" i="1" dirty="0" smtClean="0">
                <a:latin typeface="Times New Roman"/>
                <a:cs typeface="Times New Roman"/>
              </a:rPr>
              <a:t>,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m 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of an underlying </a:t>
            </a:r>
            <a:r>
              <a:rPr lang="en-US" i="1" dirty="0" smtClean="0">
                <a:latin typeface="Times New Roman"/>
                <a:cs typeface="Times New Roman"/>
              </a:rPr>
              <a:t>s-</a:t>
            </a:r>
            <a:r>
              <a:rPr lang="en-US" dirty="0" smtClean="0">
                <a:cs typeface="Times New Roman"/>
              </a:rPr>
              <a:t>element set into 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cs typeface="Times New Roman"/>
              </a:rPr>
              <a:t>element subsets, such that every pair of the </a:t>
            </a:r>
            <a:r>
              <a:rPr lang="en-US" i="1" dirty="0">
                <a:latin typeface="Times New Roman"/>
                <a:cs typeface="Times New Roman"/>
              </a:rPr>
              <a:t>s-</a:t>
            </a:r>
            <a:r>
              <a:rPr lang="en-US" dirty="0">
                <a:cs typeface="Times New Roman"/>
              </a:rPr>
              <a:t>element set </a:t>
            </a:r>
            <a:r>
              <a:rPr lang="en-US" dirty="0" smtClean="0">
                <a:cs typeface="Times New Roman"/>
              </a:rPr>
              <a:t>is contained by exactly one of the </a:t>
            </a:r>
            <a:r>
              <a:rPr lang="en-US" i="1" dirty="0" err="1" smtClean="0">
                <a:latin typeface="Times New Roman"/>
                <a:cs typeface="Times New Roman"/>
              </a:rPr>
              <a:t>ms</a:t>
            </a:r>
            <a:r>
              <a:rPr lang="en-US" i="1" dirty="0" smtClean="0">
                <a:latin typeface="Times New Roman"/>
                <a:cs typeface="Times New Roman"/>
              </a:rPr>
              <a:t>/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-</a:t>
            </a:r>
            <a:r>
              <a:rPr lang="en-US" dirty="0">
                <a:cs typeface="Times New Roman"/>
              </a:rPr>
              <a:t>element </a:t>
            </a:r>
            <a:r>
              <a:rPr lang="en-US" dirty="0" smtClean="0">
                <a:cs typeface="Times New Roman"/>
              </a:rPr>
              <a:t>sets occurring as partition classes.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s=</a:t>
            </a:r>
            <a:r>
              <a:rPr lang="en-US" dirty="0" smtClean="0">
                <a:latin typeface="Times New Roman"/>
                <a:cs typeface="Times New Roman"/>
              </a:rPr>
              <a:t>15, 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=</a:t>
            </a:r>
            <a:r>
              <a:rPr lang="en-US" dirty="0" smtClean="0">
                <a:latin typeface="Times New Roman"/>
                <a:cs typeface="Times New Roman"/>
              </a:rPr>
              <a:t>3: </a:t>
            </a:r>
            <a:r>
              <a:rPr lang="en-US" dirty="0" err="1" smtClean="0">
                <a:solidFill>
                  <a:srgbClr val="0000FF"/>
                </a:solidFill>
                <a:cs typeface="Times New Roman"/>
              </a:rPr>
              <a:t>Kirkman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Times New Roman"/>
              </a:rPr>
              <a:t>Schoolgirl Problem</a:t>
            </a:r>
          </a:p>
          <a:p>
            <a:r>
              <a:rPr lang="en-US" dirty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=</a:t>
            </a:r>
            <a:r>
              <a:rPr lang="en-US" dirty="0" smtClean="0">
                <a:latin typeface="Times New Roman"/>
                <a:cs typeface="Times New Roman"/>
              </a:rPr>
              <a:t>2: </a:t>
            </a:r>
            <a:r>
              <a:rPr lang="en-US" dirty="0" smtClean="0">
                <a:cs typeface="Times New Roman"/>
              </a:rPr>
              <a:t>factorization of complete graph into     perfect </a:t>
            </a:r>
            <a:r>
              <a:rPr lang="en-US" dirty="0" err="1" smtClean="0">
                <a:cs typeface="Times New Roman"/>
              </a:rPr>
              <a:t>matchings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38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Resolvable Balanced Incomplete Block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11663"/>
          </a:xfrm>
        </p:spPr>
        <p:txBody>
          <a:bodyPr/>
          <a:lstStyle/>
          <a:p>
            <a:r>
              <a:rPr lang="en-US" dirty="0" smtClean="0">
                <a:cs typeface="Times New Roman"/>
              </a:rPr>
              <a:t>If an </a:t>
            </a:r>
            <a:r>
              <a:rPr lang="en-US" dirty="0" smtClean="0">
                <a:latin typeface="Times New Roman"/>
                <a:cs typeface="Times New Roman"/>
              </a:rPr>
              <a:t>RBIBD(</a:t>
            </a:r>
            <a:r>
              <a:rPr lang="en-US" i="1" dirty="0" smtClean="0">
                <a:latin typeface="Times New Roman"/>
                <a:cs typeface="Times New Roman"/>
              </a:rPr>
              <a:t>s,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,</a:t>
            </a:r>
            <a:r>
              <a:rPr lang="en-US" dirty="0" smtClean="0">
                <a:latin typeface="Times New Roman"/>
                <a:cs typeface="Times New Roman"/>
              </a:rPr>
              <a:t>1) </a:t>
            </a:r>
            <a:r>
              <a:rPr lang="en-US" dirty="0" smtClean="0">
                <a:cs typeface="Times New Roman"/>
              </a:rPr>
              <a:t>exists then the following hold (</a:t>
            </a:r>
            <a:r>
              <a:rPr lang="en-US" dirty="0" smtClean="0">
                <a:solidFill>
                  <a:srgbClr val="2E703E"/>
                </a:solidFill>
                <a:cs typeface="Times New Roman"/>
              </a:rPr>
              <a:t>necessary conditions</a:t>
            </a:r>
            <a:r>
              <a:rPr lang="en-US" dirty="0" smtClean="0"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divides</a:t>
            </a:r>
            <a:r>
              <a:rPr lang="en-US" i="1" dirty="0" smtClean="0">
                <a:latin typeface="Times New Roman"/>
                <a:cs typeface="Times New Roman"/>
              </a:rPr>
              <a:t> s </a:t>
            </a:r>
            <a:r>
              <a:rPr lang="en-US" dirty="0" smtClean="0">
                <a:cs typeface="Times New Roman"/>
              </a:rPr>
              <a:t>(partitions have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dirty="0" smtClean="0">
                <a:cs typeface="Mistral"/>
              </a:rPr>
              <a:t> classes</a:t>
            </a:r>
            <a:r>
              <a:rPr lang="en-US" dirty="0" smtClean="0">
                <a:cs typeface="Times New Roman"/>
              </a:rPr>
              <a:t>) </a:t>
            </a:r>
          </a:p>
          <a:p>
            <a:pPr lvl="1"/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−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divides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s−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(as             )</a:t>
            </a:r>
          </a:p>
          <a:p>
            <a:pPr marL="344487" lvl="1" indent="0">
              <a:buNone/>
            </a:pPr>
            <a:r>
              <a:rPr lang="en-US" dirty="0" smtClean="0">
                <a:cs typeface="Times New Roman"/>
              </a:rPr>
              <a:t>These combine as</a:t>
            </a:r>
          </a:p>
          <a:p>
            <a:r>
              <a:rPr lang="en-US" dirty="0" smtClean="0">
                <a:cs typeface="Times New Roman"/>
              </a:rPr>
              <a:t>This condition is also </a:t>
            </a:r>
            <a:r>
              <a:rPr lang="en-US" dirty="0" smtClean="0">
                <a:solidFill>
                  <a:srgbClr val="0000FF"/>
                </a:solidFill>
                <a:cs typeface="Times New Roman"/>
              </a:rPr>
              <a:t>sufficient</a:t>
            </a:r>
            <a:r>
              <a:rPr lang="en-US" dirty="0" smtClean="0">
                <a:cs typeface="Times New Roman"/>
              </a:rPr>
              <a:t> for </a:t>
            </a:r>
          </a:p>
          <a:p>
            <a:pPr lvl="1"/>
            <a:r>
              <a:rPr lang="en-US" dirty="0" smtClean="0">
                <a:latin typeface="Mistral"/>
                <a:cs typeface="Mistral"/>
              </a:rPr>
              <a:t>l</a:t>
            </a:r>
            <a:r>
              <a:rPr lang="en-US" i="1" dirty="0" smtClean="0">
                <a:latin typeface="Times New Roman"/>
                <a:cs typeface="Times New Roman"/>
              </a:rPr>
              <a:t>= </a:t>
            </a:r>
            <a:r>
              <a:rPr lang="en-US" dirty="0" smtClean="0">
                <a:latin typeface="Times New Roman"/>
                <a:cs typeface="Times New Roman"/>
              </a:rPr>
              <a:t>3 </a:t>
            </a:r>
            <a:r>
              <a:rPr lang="en-US" dirty="0" smtClean="0">
                <a:cs typeface="Times New Roman"/>
              </a:rPr>
              <a:t>or </a:t>
            </a:r>
            <a:r>
              <a:rPr lang="en-US" dirty="0" smtClean="0">
                <a:latin typeface="Times New Roman"/>
                <a:cs typeface="Times New Roman"/>
              </a:rPr>
              <a:t>4 </a:t>
            </a:r>
            <a:r>
              <a:rPr lang="en-US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Ray </a:t>
            </a:r>
            <a:r>
              <a:rPr lang="en-US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Chaudhuri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-Wilson 1971, </a:t>
            </a:r>
            <a:r>
              <a:rPr lang="en-US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Hanani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-Ray </a:t>
            </a:r>
            <a:r>
              <a:rPr lang="en-US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Chaudhuri</a:t>
            </a:r>
            <a:r>
              <a:rPr lang="en-US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-Wilson 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1972]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for any </a:t>
            </a:r>
            <a:r>
              <a:rPr lang="en-US" dirty="0">
                <a:latin typeface="Mistral"/>
                <a:cs typeface="Mistral"/>
              </a:rPr>
              <a:t>l</a:t>
            </a:r>
            <a:r>
              <a:rPr lang="en-US" dirty="0" smtClean="0">
                <a:cs typeface="Times New Roman"/>
              </a:rPr>
              <a:t> for sufficiently large </a:t>
            </a:r>
            <a:r>
              <a:rPr lang="en-US" i="1" dirty="0" smtClean="0">
                <a:latin typeface="Times New Roman"/>
                <a:cs typeface="Times New Roman"/>
              </a:rPr>
              <a:t>s 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[Ray </a:t>
            </a:r>
            <a:r>
              <a:rPr lang="en-US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Chaudhuri</a:t>
            </a:r>
            <a:r>
              <a:rPr lang="en-US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-Wilson 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1973, </a:t>
            </a:r>
            <a:r>
              <a:rPr lang="en-US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Yanxun</a:t>
            </a:r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Chang 2000]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96772"/>
              </p:ext>
            </p:extLst>
          </p:nvPr>
        </p:nvGraphicFramePr>
        <p:xfrm>
          <a:off x="3505200" y="3124200"/>
          <a:ext cx="144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9" name="Equation" r:id="rId4" imgW="1206500" imgH="508000" progId="Equation.DSMT4">
                  <p:embed/>
                </p:oleObj>
              </mc:Choice>
              <mc:Fallback>
                <p:oleObj name="Equation" r:id="rId4" imgW="1206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3124200"/>
                        <a:ext cx="1447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22218"/>
              </p:ext>
            </p:extLst>
          </p:nvPr>
        </p:nvGraphicFramePr>
        <p:xfrm>
          <a:off x="3343275" y="3657600"/>
          <a:ext cx="2486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0" name="Equation" r:id="rId6" imgW="1104900" imgH="203200" progId="Equation.DSMT4">
                  <p:embed/>
                </p:oleObj>
              </mc:Choice>
              <mc:Fallback>
                <p:oleObj name="Equation" r:id="rId6" imgW="110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3275" y="3657600"/>
                        <a:ext cx="24860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79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11663"/>
          </a:xfrm>
        </p:spPr>
        <p:txBody>
          <a:bodyPr/>
          <a:lstStyle/>
          <a:p>
            <a:r>
              <a:rPr lang="en-US" dirty="0">
                <a:solidFill>
                  <a:srgbClr val="2E703E"/>
                </a:solidFill>
                <a:latin typeface="Chalkboard" charset="0"/>
                <a:ea typeface="ＭＳ Ｐゴシック" charset="0"/>
                <a:cs typeface="ＭＳ Ｐゴシック" charset="0"/>
              </a:rPr>
              <a:t>Proof to the lower bound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err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Pach-Tóth-Tóth-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Sz</a:t>
            </a:r>
            <a:endParaRPr lang="en-US" sz="2800" dirty="0" smtClean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71073"/>
              </p:ext>
            </p:extLst>
          </p:nvPr>
        </p:nvGraphicFramePr>
        <p:xfrm>
          <a:off x="2895600" y="666750"/>
          <a:ext cx="3498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7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66750"/>
                        <a:ext cx="34988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98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116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Proof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to the upper bound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: F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ix arbitrary </a:t>
            </a:r>
            <a:r>
              <a:rPr lang="en-US" dirty="0" smtClean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 and sufficiently large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k, </a:t>
            </a:r>
            <a:r>
              <a:rPr lang="en-US" dirty="0" smtClean="0">
                <a:ea typeface="ＭＳ Ｐゴシック" charset="0"/>
                <a:cs typeface="Times New Roman"/>
              </a:rPr>
              <a:t>set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 s=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k−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1)(</a:t>
            </a:r>
            <a:r>
              <a:rPr lang="en-US" dirty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1)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+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1.</a:t>
            </a:r>
            <a:endParaRPr lang="en-US" i="1" dirty="0" smtClean="0">
              <a:latin typeface="Times New Roman"/>
              <a:ea typeface="ＭＳ Ｐゴシック" charset="0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RBIBD(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,1)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/>
              </a:rPr>
              <a:t>exists: </a:t>
            </a:r>
            <a:r>
              <a:rPr lang="en-US" dirty="0" smtClean="0">
                <a:ea typeface="ＭＳ Ｐゴシック" charset="0"/>
                <a:cs typeface="Times New Roman"/>
              </a:rPr>
              <a:t>set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H</a:t>
            </a:r>
            <a:r>
              <a:rPr lang="en-US" i="1" baseline="-25000" dirty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= s </a:t>
            </a:r>
            <a:r>
              <a:rPr lang="en-US" dirty="0" smtClean="0">
                <a:ea typeface="ＭＳ Ｐゴシック" charset="0"/>
                <a:cs typeface="Times New Roman"/>
              </a:rPr>
              <a:t>loops</a:t>
            </a:r>
            <a:r>
              <a:rPr lang="en-US" dirty="0" smtClean="0">
                <a:cs typeface="Times New Roman"/>
              </a:rPr>
              <a:t> and </a:t>
            </a:r>
            <a:r>
              <a:rPr lang="en-US" dirty="0" smtClean="0">
                <a:ea typeface="ＭＳ Ｐゴシック" charset="0"/>
                <a:cs typeface="Times New Roman"/>
              </a:rPr>
              <a:t>for   </a:t>
            </a:r>
            <a:r>
              <a:rPr lang="en-US" i="1" dirty="0" err="1" smtClean="0">
                <a:latin typeface="Times New Roman"/>
                <a:ea typeface="ＭＳ Ｐゴシック" charset="0"/>
                <a:cs typeface="Times New Roman"/>
              </a:rPr>
              <a:t>i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=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1,2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mr-IN" i="1" dirty="0" smtClean="0">
                <a:latin typeface="Times New Roman"/>
                <a:ea typeface="ＭＳ Ｐゴシック" charset="0"/>
                <a:cs typeface="Times New Roman"/>
              </a:rPr>
              <a:t>…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−1)/(</a:t>
            </a:r>
            <a:r>
              <a:rPr lang="en-US" dirty="0" smtClean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1)  </a:t>
            </a:r>
            <a:r>
              <a:rPr lang="en-US" dirty="0" smtClean="0">
                <a:ea typeface="ＭＳ Ｐゴシック" charset="0"/>
                <a:cs typeface="Times New Roman"/>
              </a:rPr>
              <a:t>set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H</a:t>
            </a:r>
            <a:r>
              <a:rPr lang="en-US" i="1" baseline="-25000" dirty="0" smtClean="0">
                <a:latin typeface="Times New Roman"/>
                <a:ea typeface="ＭＳ Ｐゴシック" charset="0"/>
                <a:cs typeface="Times New Roman"/>
              </a:rPr>
              <a:t>i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= </a:t>
            </a:r>
            <a:r>
              <a:rPr lang="en-US" dirty="0" smtClean="0">
                <a:ea typeface="ＭＳ Ｐゴシック" charset="0"/>
                <a:cs typeface="Times New Roman"/>
              </a:rPr>
              <a:t>disjoint union of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baseline="-25000" dirty="0" smtClean="0">
                <a:latin typeface="Mistral"/>
                <a:ea typeface="ＭＳ Ｐゴシック" charset="0"/>
                <a:cs typeface="Mistral"/>
              </a:rPr>
              <a:t>l </a:t>
            </a:r>
            <a:r>
              <a:rPr lang="en-US" dirty="0" smtClean="0">
                <a:ea typeface="ＭＳ Ｐゴシック" charset="0"/>
                <a:cs typeface="Times New Roman"/>
              </a:rPr>
              <a:t>s where each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baseline="-25000" dirty="0" smtClean="0">
                <a:latin typeface="Mistral"/>
                <a:ea typeface="ＭＳ Ｐゴシック" charset="0"/>
                <a:cs typeface="Mistral"/>
              </a:rPr>
              <a:t>l  </a:t>
            </a:r>
            <a:r>
              <a:rPr lang="en-US" dirty="0" smtClean="0">
                <a:ea typeface="ＭＳ Ｐゴシック" charset="0"/>
                <a:cs typeface="Times New Roman"/>
              </a:rPr>
              <a:t>is formed on an </a:t>
            </a:r>
            <a:r>
              <a:rPr lang="en-US" dirty="0" smtClean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ea typeface="ＭＳ Ｐゴシック" charset="0"/>
                <a:cs typeface="Times New Roman"/>
              </a:rPr>
              <a:t>-element set in a partition class of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ea typeface="ＭＳ Ｐゴシック" charset="0"/>
                <a:cs typeface="Times New Roman"/>
              </a:rPr>
              <a:t>i</a:t>
            </a:r>
            <a:r>
              <a:rPr lang="en-US" dirty="0" smtClean="0">
                <a:ea typeface="ＭＳ Ｐゴシック" charset="0"/>
                <a:cs typeface="Times New Roman"/>
              </a:rPr>
              <a:t>.</a:t>
            </a:r>
          </a:p>
          <a:p>
            <a:pPr marL="344487" lvl="1" indent="0">
              <a:buNone/>
            </a:pPr>
            <a:r>
              <a:rPr lang="en-US" dirty="0" smtClean="0">
                <a:ea typeface="ＭＳ Ｐゴシック" charset="0"/>
                <a:cs typeface="Times New Roman"/>
              </a:rPr>
              <a:t>   We have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36258"/>
              </p:ext>
            </p:extLst>
          </p:nvPr>
        </p:nvGraphicFramePr>
        <p:xfrm>
          <a:off x="2895600" y="666750"/>
          <a:ext cx="3498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9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66750"/>
                        <a:ext cx="34988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46352"/>
              </p:ext>
            </p:extLst>
          </p:nvPr>
        </p:nvGraphicFramePr>
        <p:xfrm>
          <a:off x="2743199" y="4572000"/>
          <a:ext cx="475210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0" name="Equation" r:id="rId5" imgW="2489200" imgH="558800" progId="Equation.DSMT4">
                  <p:embed/>
                </p:oleObj>
              </mc:Choice>
              <mc:Fallback>
                <p:oleObj name="Equation" r:id="rId5" imgW="2489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199" y="4572000"/>
                        <a:ext cx="4752109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58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11663"/>
          </a:xfrm>
        </p:spPr>
        <p:txBody>
          <a:bodyPr/>
          <a:lstStyle/>
          <a:p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Proof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to the upper bound: F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ix arbitrary </a:t>
            </a:r>
            <a:r>
              <a:rPr lang="en-US" dirty="0" smtClean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 and sufficiently large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k, </a:t>
            </a:r>
            <a:r>
              <a:rPr lang="en-US" dirty="0" smtClean="0">
                <a:ea typeface="ＭＳ Ｐゴシック" charset="0"/>
                <a:cs typeface="Times New Roman"/>
              </a:rPr>
              <a:t>set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 s=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k−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1)(</a:t>
            </a:r>
            <a:r>
              <a:rPr lang="en-US" dirty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1)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+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1.</a:t>
            </a:r>
            <a:endParaRPr lang="en-US" i="1" dirty="0" smtClean="0">
              <a:latin typeface="Times New Roman"/>
              <a:ea typeface="ＭＳ Ｐゴシック" charset="0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Times New Roman"/>
              </a:rPr>
              <a:t>If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RBIBD(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,1)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Times New Roman"/>
              </a:rPr>
              <a:t>exists</a:t>
            </a:r>
            <a:endParaRPr lang="en-US" dirty="0">
              <a:solidFill>
                <a:srgbClr val="0000FF"/>
              </a:solidFill>
              <a:ea typeface="ＭＳ Ｐゴシック" charset="0"/>
              <a:cs typeface="Times New Roman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ea typeface="ＭＳ Ｐゴシック" charset="0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RBIBD(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,1)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/>
              </a:rPr>
              <a:t>does not exist,</a:t>
            </a:r>
            <a:r>
              <a:rPr lang="en-US" dirty="0" smtClean="0">
                <a:ea typeface="ＭＳ Ｐゴシック" charset="0"/>
                <a:cs typeface="Times New Roman"/>
              </a:rPr>
              <a:t> sufficient conditions for existence give that there is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’ </a:t>
            </a:r>
            <a:r>
              <a:rPr lang="en-US" dirty="0" smtClean="0">
                <a:ea typeface="ＭＳ Ｐゴシック" charset="0"/>
                <a:cs typeface="Times New Roman"/>
              </a:rPr>
              <a:t>with             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s−</a:t>
            </a:r>
            <a:r>
              <a:rPr lang="en-US" dirty="0">
                <a:latin typeface="Mistral"/>
                <a:ea typeface="ＭＳ Ｐゴシック" charset="0"/>
                <a:cs typeface="Mistral"/>
              </a:rPr>
              <a:t>l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dirty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−1) &lt;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s’ ≤ s</a:t>
            </a:r>
            <a:r>
              <a:rPr lang="en-US" dirty="0" smtClean="0">
                <a:ea typeface="ＭＳ Ｐゴシック" charset="0"/>
                <a:cs typeface="Times New Roman"/>
              </a:rPr>
              <a:t> such that an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RBIBD(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s’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,</a:t>
            </a:r>
            <a:r>
              <a:rPr lang="en-US" dirty="0">
                <a:latin typeface="Mistral"/>
                <a:ea typeface="ＭＳ Ｐゴシック" charset="0"/>
                <a:cs typeface="Mistral"/>
              </a:rPr>
              <a:t>l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,1) </a:t>
            </a:r>
            <a:r>
              <a:rPr lang="en-US" dirty="0" smtClean="0">
                <a:ea typeface="ＭＳ Ｐゴシック" charset="0"/>
                <a:cs typeface="Times New Roman"/>
              </a:rPr>
              <a:t>exists.</a:t>
            </a:r>
            <a:br>
              <a:rPr lang="en-US" dirty="0" smtClean="0">
                <a:ea typeface="ＭＳ Ｐゴシック" charset="0"/>
                <a:cs typeface="Times New Roman"/>
              </a:rPr>
            </a:br>
            <a:r>
              <a:rPr lang="en-US" dirty="0" smtClean="0">
                <a:ea typeface="ＭＳ Ｐゴシック" charset="0"/>
                <a:cs typeface="Times New Roman"/>
              </a:rPr>
              <a:t>Set            then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dirty="0">
                <a:latin typeface="Mistral"/>
                <a:ea typeface="ＭＳ Ｐゴシック" charset="0"/>
                <a:cs typeface="Mistral"/>
              </a:rPr>
              <a:t>l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&lt;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k’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≤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dirty="0" smtClean="0">
                <a:ea typeface="ＭＳ Ｐゴシック" charset="0"/>
                <a:cs typeface="Times New Roman"/>
              </a:rPr>
              <a:t> and we get</a:t>
            </a:r>
            <a:endParaRPr lang="en-US" dirty="0" smtClean="0"/>
          </a:p>
          <a:p>
            <a:pPr marL="344487" lvl="1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21397"/>
              </p:ext>
            </p:extLst>
          </p:nvPr>
        </p:nvGraphicFramePr>
        <p:xfrm>
          <a:off x="2895600" y="666750"/>
          <a:ext cx="3498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8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66750"/>
                        <a:ext cx="34988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57971"/>
              </p:ext>
            </p:extLst>
          </p:nvPr>
        </p:nvGraphicFramePr>
        <p:xfrm>
          <a:off x="4724400" y="2590800"/>
          <a:ext cx="209550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9" name="Equation" r:id="rId5" imgW="1155700" imgH="571500" progId="Equation.3">
                  <p:embed/>
                </p:oleObj>
              </mc:Choice>
              <mc:Fallback>
                <p:oleObj name="Equation" r:id="rId5" imgW="1155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2590800"/>
                        <a:ext cx="2095500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01038"/>
              </p:ext>
            </p:extLst>
          </p:nvPr>
        </p:nvGraphicFramePr>
        <p:xfrm>
          <a:off x="1905000" y="4724400"/>
          <a:ext cx="11430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0" name="Equation" r:id="rId7" imgW="609600" imgH="419100" progId="Equation.DSMT4">
                  <p:embed/>
                </p:oleObj>
              </mc:Choice>
              <mc:Fallback>
                <p:oleObj name="Equation" r:id="rId7" imgW="609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724400"/>
                        <a:ext cx="1143000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1352"/>
              </p:ext>
            </p:extLst>
          </p:nvPr>
        </p:nvGraphicFramePr>
        <p:xfrm>
          <a:off x="2425700" y="5464175"/>
          <a:ext cx="47466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1" name="Equation" r:id="rId9" imgW="2616200" imgH="571500" progId="Equation.3">
                  <p:embed/>
                </p:oleObj>
              </mc:Choice>
              <mc:Fallback>
                <p:oleObj name="Equation" r:id="rId9" imgW="26162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5700" y="5464175"/>
                        <a:ext cx="4746625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90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sz="2800" dirty="0" smtClean="0"/>
              <a:t>, where</a:t>
            </a:r>
          </a:p>
          <a:p>
            <a:pPr eaLnBrk="1" hangingPunct="1"/>
            <a:r>
              <a:rPr lang="en-US" sz="2800" dirty="0">
                <a:solidFill>
                  <a:srgbClr val="2E703E"/>
                </a:solidFill>
                <a:latin typeface="Chalkboard" charset="0"/>
                <a:ea typeface="ＭＳ Ｐゴシック" charset="0"/>
                <a:cs typeface="ＭＳ Ｐゴシック" charset="0"/>
              </a:rPr>
              <a:t>Proof to the upper bound: 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800" i="1" dirty="0" err="1">
                <a:latin typeface="Times New Roman"/>
                <a:cs typeface="Times New Roman"/>
              </a:rPr>
              <a:t>K</a:t>
            </a:r>
            <a:r>
              <a:rPr lang="en-US" sz="2800" i="1" baseline="-25000" dirty="0" err="1">
                <a:latin typeface="Times New Roman"/>
                <a:cs typeface="Times New Roman"/>
              </a:rPr>
              <a:t>k,k</a:t>
            </a:r>
            <a:r>
              <a:rPr lang="en-US" sz="2800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 instead of </a:t>
            </a:r>
            <a:r>
              <a:rPr lang="en-US" sz="2800" i="1" dirty="0">
                <a:latin typeface="Times New Roman"/>
                <a:cs typeface="Times New Roman"/>
              </a:rPr>
              <a:t>K</a:t>
            </a:r>
            <a:r>
              <a:rPr lang="en-US" sz="2800" i="1" baseline="-25000" dirty="0">
                <a:latin typeface="Times New Roman"/>
                <a:cs typeface="Times New Roman"/>
              </a:rPr>
              <a:t>s</a:t>
            </a:r>
            <a:r>
              <a:rPr lang="en-US" sz="2800" i="1" baseline="30000" dirty="0">
                <a:latin typeface="Times New Roman"/>
                <a:cs typeface="Times New Roman"/>
              </a:rPr>
              <a:t>o  </a:t>
            </a:r>
            <a:r>
              <a:rPr lang="en-US" sz="2800" dirty="0"/>
              <a:t>and let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i="1" baseline="-25000" dirty="0">
                <a:latin typeface="Times New Roman"/>
                <a:cs typeface="Times New Roman"/>
              </a:rPr>
              <a:t>1</a:t>
            </a:r>
            <a:r>
              <a:rPr lang="en-US" sz="2800" i="1" dirty="0">
                <a:latin typeface="Times New Roman"/>
                <a:cs typeface="Times New Roman"/>
              </a:rPr>
              <a:t>, H</a:t>
            </a:r>
            <a:r>
              <a:rPr lang="en-US" sz="2800" i="1" baseline="-25000" dirty="0">
                <a:latin typeface="Times New Roman"/>
                <a:cs typeface="Times New Roman"/>
              </a:rPr>
              <a:t>2</a:t>
            </a:r>
            <a:r>
              <a:rPr lang="en-US" sz="2800" i="1" dirty="0">
                <a:latin typeface="Times New Roman"/>
                <a:cs typeface="Times New Roman"/>
              </a:rPr>
              <a:t>,</a:t>
            </a:r>
            <a:r>
              <a:rPr lang="mr-IN" sz="2800" i="1" dirty="0">
                <a:latin typeface="Times New Roman"/>
                <a:cs typeface="Times New Roman"/>
              </a:rPr>
              <a:t>…</a:t>
            </a:r>
            <a:r>
              <a:rPr lang="en-US" sz="2800" i="1" dirty="0">
                <a:latin typeface="Times New Roman"/>
                <a:cs typeface="Times New Roman"/>
              </a:rPr>
              <a:t>, H</a:t>
            </a:r>
            <a:r>
              <a:rPr lang="en-US" sz="2800" i="1" baseline="-25000" dirty="0">
                <a:latin typeface="Times New Roman"/>
                <a:cs typeface="Times New Roman"/>
              </a:rPr>
              <a:t>k  </a:t>
            </a:r>
            <a:r>
              <a:rPr lang="en-US" sz="2800" dirty="0">
                <a:latin typeface="Chalkboard" charset="0"/>
                <a:ea typeface="ＭＳ Ｐゴシック" charset="0"/>
                <a:cs typeface="ＭＳ Ｐゴシック" charset="0"/>
              </a:rPr>
              <a:t>be a factorization into perfect </a:t>
            </a:r>
            <a:r>
              <a:rPr lang="en-US" sz="2800" dirty="0" err="1" smtClean="0">
                <a:latin typeface="Chalkboard" charset="0"/>
                <a:ea typeface="ＭＳ Ｐゴシック" charset="0"/>
                <a:cs typeface="ＭＳ Ｐゴシック" charset="0"/>
              </a:rPr>
              <a:t>matchings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; compute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q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 as before.</a:t>
            </a:r>
            <a:endParaRPr lang="en-US" sz="28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Proof </a:t>
            </a:r>
            <a:r>
              <a:rPr lang="en-US" sz="2800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to the lower bound</a:t>
            </a:r>
            <a:r>
              <a:rPr lang="en-US" sz="2800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smtClean="0">
                <a:latin typeface="Chalkboard" charset="0"/>
                <a:ea typeface="ＭＳ Ｐゴシック" charset="0"/>
                <a:cs typeface="ＭＳ Ｐゴシック" charset="0"/>
              </a:rPr>
              <a:t>the lower bound proof for </a:t>
            </a:r>
            <a:r>
              <a:rPr lang="en-US" sz="2800" i="1" dirty="0" smtClean="0">
                <a:latin typeface="Times New Roman" charset="0"/>
                <a:ea typeface="ＭＳ Ｐゴシック" charset="0"/>
                <a:cs typeface="Lucida Grande" charset="0"/>
              </a:rPr>
              <a:t>α</a:t>
            </a:r>
            <a:r>
              <a:rPr lang="en-US" sz="2800" i="1" baseline="-25000" dirty="0" smtClean="0">
                <a:latin typeface="Times New Roman" charset="0"/>
                <a:ea typeface="ＭＳ Ｐゴシック" charset="0"/>
                <a:cs typeface="Lucida Grande" charset="0"/>
              </a:rPr>
              <a:t>k</a:t>
            </a:r>
            <a:r>
              <a:rPr lang="en-US" sz="2800" i="1" dirty="0" smtClean="0">
                <a:latin typeface="Times New Roman" charset="0"/>
                <a:ea typeface="ＭＳ Ｐゴシック" charset="0"/>
                <a:cs typeface="Lucida Grande" charset="0"/>
              </a:rPr>
              <a:t> </a:t>
            </a:r>
            <a:r>
              <a:rPr lang="en-US" sz="2800" i="1" dirty="0">
                <a:latin typeface="Times New Roman" charset="0"/>
                <a:ea typeface="ＭＳ Ｐゴシック" charset="0"/>
                <a:cs typeface="Lucida Grande" charset="0"/>
              </a:rPr>
              <a:t>≥</a:t>
            </a:r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</a:rPr>
              <a:t>1/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800" i="1" baseline="30000" dirty="0" smtClean="0"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800" dirty="0" smtClean="0">
                <a:ea typeface="ＭＳ Ｐゴシック" charset="0"/>
                <a:cs typeface="Times New Roman"/>
              </a:rPr>
              <a:t> uses the midrange crossing constant; it goes through verbatim for </a:t>
            </a:r>
            <a:r>
              <a:rPr lang="en-US" sz="2800" i="1" dirty="0" smtClean="0">
                <a:latin typeface="Times New Roman" charset="0"/>
                <a:ea typeface="ＭＳ Ｐゴシック" charset="0"/>
                <a:cs typeface="Lucida Grande" charset="0"/>
              </a:rPr>
              <a:t>β</a:t>
            </a:r>
            <a:r>
              <a:rPr lang="en-US" sz="2800" i="1" baseline="-25000" dirty="0" smtClean="0">
                <a:latin typeface="Times New Roman" charset="0"/>
                <a:ea typeface="ＭＳ Ｐゴシック" charset="0"/>
                <a:cs typeface="Lucida Grande" charset="0"/>
              </a:rPr>
              <a:t>k</a:t>
            </a:r>
            <a:r>
              <a:rPr lang="en-US" sz="2800" dirty="0" smtClean="0">
                <a:ea typeface="ＭＳ Ｐゴシック" charset="0"/>
                <a:cs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  <a:cs typeface="Times New Roman"/>
              </a:rPr>
              <a:t>if we have a midrange crossing constant on the class of bipartite graphs</a:t>
            </a:r>
            <a:endParaRPr lang="en-US" sz="2800" i="1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69376"/>
              </p:ext>
            </p:extLst>
          </p:nvPr>
        </p:nvGraphicFramePr>
        <p:xfrm>
          <a:off x="838200" y="1524000"/>
          <a:ext cx="1063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Equation" r:id="rId3" imgW="520700" imgH="419100" progId="Equation.3">
                  <p:embed/>
                </p:oleObj>
              </mc:Choice>
              <mc:Fallback>
                <p:oleObj name="Equation" r:id="rId3" imgW="52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10636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8222"/>
              </p:ext>
            </p:extLst>
          </p:nvPr>
        </p:nvGraphicFramePr>
        <p:xfrm>
          <a:off x="3200400" y="1752600"/>
          <a:ext cx="576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Equation" r:id="rId5" imgW="2882900" imgH="266700" progId="Equation.DSMT4">
                  <p:embed/>
                </p:oleObj>
              </mc:Choice>
              <mc:Fallback>
                <p:oleObj name="Equation" r:id="rId5" imgW="2882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1752600"/>
                        <a:ext cx="5765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71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rossing number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2C5818"/>
                </a:solidFill>
              </a:rPr>
              <a:t>graph drawing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Vertices mapped to points in the plane </a:t>
            </a:r>
            <a:r>
              <a:rPr lang="en-US" dirty="0" err="1"/>
              <a:t>injectively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Edges mapped to simple curves connecting their endpoints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Curves do not pass through vertex points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2C5818"/>
                </a:solidFill>
              </a:rPr>
              <a:t>crossing number of a graph drawing</a:t>
            </a:r>
            <a:r>
              <a:rPr lang="en-US" dirty="0"/>
              <a:t> is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cr(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,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crossing number of a graph 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</a:rPr>
              <a:t>G</a:t>
            </a:r>
            <a:r>
              <a:rPr lang="en-US" dirty="0"/>
              <a:t> is the minimum crossing number of its drawings.</a:t>
            </a:r>
          </a:p>
        </p:txBody>
      </p:sp>
      <p:graphicFrame>
        <p:nvGraphicFramePr>
          <p:cNvPr id="385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69070"/>
              </p:ext>
            </p:extLst>
          </p:nvPr>
        </p:nvGraphicFramePr>
        <p:xfrm>
          <a:off x="3581400" y="4405312"/>
          <a:ext cx="14478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" name="Equation" r:id="rId4" imgW="787400" imgH="381000" progId="Equation.DSMT4">
                  <p:embed/>
                </p:oleObj>
              </mc:Choice>
              <mc:Fallback>
                <p:oleObj name="Equation" r:id="rId4" imgW="787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05312"/>
                        <a:ext cx="14478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61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>
                <a:latin typeface="Times New Roman"/>
                <a:cs typeface="Times New Roman"/>
              </a:rPr>
              <a:t>n&lt;&lt; m &lt;&lt; n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</a:p>
          <a:p>
            <a:pPr>
              <a:buNone/>
            </a:pPr>
            <a:endParaRPr lang="en-US" dirty="0" smtClean="0">
              <a:cs typeface="Times New Roman"/>
            </a:endParaRPr>
          </a:p>
          <a:p>
            <a:pPr>
              <a:buNone/>
            </a:pPr>
            <a:endParaRPr lang="en-US" dirty="0">
              <a:cs typeface="Times New Roman"/>
            </a:endParaRPr>
          </a:p>
          <a:p>
            <a:pPr>
              <a:buNone/>
            </a:pPr>
            <a:endParaRPr lang="en-US" dirty="0" smtClean="0">
              <a:cs typeface="Times New Roman"/>
            </a:endParaRPr>
          </a:p>
          <a:p>
            <a:pPr>
              <a:buNone/>
            </a:pPr>
            <a:endParaRPr lang="en-US" dirty="0" smtClean="0">
              <a:cs typeface="Times New Roman"/>
            </a:endParaRPr>
          </a:p>
          <a:p>
            <a:pPr marL="109728" indent="0">
              <a:buNone/>
            </a:pPr>
            <a:r>
              <a:rPr lang="en-US" dirty="0"/>
              <a:t>c</a:t>
            </a:r>
            <a:r>
              <a:rPr lang="en-US" dirty="0" smtClean="0"/>
              <a:t>onverges to a constant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dirty="0" smtClean="0"/>
              <a:t>(conjectured by </a:t>
            </a:r>
            <a:r>
              <a:rPr lang="en-US" dirty="0" err="1" smtClean="0">
                <a:solidFill>
                  <a:srgbClr val="000090"/>
                </a:solidFill>
              </a:rPr>
              <a:t>Erdős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90"/>
                </a:solidFill>
              </a:rPr>
              <a:t>Guy</a:t>
            </a:r>
            <a:r>
              <a:rPr lang="en-US" dirty="0" smtClean="0"/>
              <a:t>)</a:t>
            </a:r>
            <a:endParaRPr lang="en-US" dirty="0" smtClean="0"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Midrange crossing constant </a:t>
            </a:r>
            <a:r>
              <a:rPr lang="en-US" dirty="0" err="1" smtClean="0">
                <a:solidFill>
                  <a:srgbClr val="000090"/>
                </a:solidFill>
              </a:rPr>
              <a:t>Pach</a:t>
            </a:r>
            <a:r>
              <a:rPr lang="en-US" dirty="0" smtClean="0">
                <a:solidFill>
                  <a:srgbClr val="000090"/>
                </a:solidFill>
              </a:rPr>
              <a:t>, Spencer, G. </a:t>
            </a:r>
            <a:r>
              <a:rPr lang="en-US" dirty="0" err="1" smtClean="0">
                <a:solidFill>
                  <a:srgbClr val="000090"/>
                </a:solidFill>
              </a:rPr>
              <a:t>Tóth</a:t>
            </a:r>
            <a:r>
              <a:rPr lang="en-US" dirty="0" smtClean="0"/>
              <a:t> (1999)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15162"/>
              </p:ext>
            </p:extLst>
          </p:nvPr>
        </p:nvGraphicFramePr>
        <p:xfrm>
          <a:off x="3290888" y="2286000"/>
          <a:ext cx="22240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3" name="Equation" r:id="rId4" imgW="990600" imgH="469900" progId="Equation.DSMT4">
                  <p:embed/>
                </p:oleObj>
              </mc:Choice>
              <mc:Fallback>
                <p:oleObj name="Equation" r:id="rId4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286000"/>
                        <a:ext cx="2224087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48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Proof to the lower bound (2014)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János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Pach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Csaba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Tóth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Géza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Tóth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LSz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4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ea typeface="Lucida Grande"/>
                <a:cs typeface="Lucida Grande"/>
              </a:rPr>
              <a:t>Proof. For a fixed </a:t>
            </a:r>
            <a:r>
              <a:rPr lang="en-US" sz="2400" i="1" dirty="0" err="1" smtClean="0">
                <a:latin typeface="Times New Roman"/>
                <a:ea typeface="Lucida Grande"/>
                <a:cs typeface="Times New Roman"/>
              </a:rPr>
              <a:t>ε</a:t>
            </a:r>
            <a:r>
              <a:rPr lang="en-US" sz="2400" i="1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Lucida Grande"/>
                <a:cs typeface="Times New Roman"/>
              </a:rPr>
              <a:t>&gt; 0</a:t>
            </a:r>
            <a:r>
              <a:rPr lang="en-US" sz="2400" dirty="0" smtClean="0">
                <a:ea typeface="Lucida Grande"/>
                <a:cs typeface="Lucida Grande"/>
              </a:rPr>
              <a:t>, </a:t>
            </a:r>
            <a:r>
              <a:rPr lang="en-US" sz="2400" dirty="0">
                <a:ea typeface="Lucida Grande"/>
                <a:cs typeface="Lucida Grande"/>
              </a:rPr>
              <a:t>s</a:t>
            </a:r>
            <a:r>
              <a:rPr lang="en-US" sz="2400" dirty="0" smtClean="0">
                <a:ea typeface="Lucida Grande"/>
                <a:cs typeface="Lucida Grande"/>
              </a:rPr>
              <a:t>elect a large graph </a:t>
            </a:r>
            <a:r>
              <a:rPr lang="en-US" sz="2400" i="1" dirty="0" smtClean="0">
                <a:latin typeface="Times New Roman"/>
                <a:ea typeface="Lucida Grande"/>
                <a:cs typeface="Times New Roman"/>
              </a:rPr>
              <a:t>G</a:t>
            </a:r>
            <a:r>
              <a:rPr lang="en-US" sz="2400" dirty="0" smtClean="0">
                <a:ea typeface="Lucida Grande"/>
                <a:cs typeface="Lucida Grande"/>
              </a:rPr>
              <a:t> such that</a:t>
            </a:r>
            <a:endParaRPr lang="en-US" sz="9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9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9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9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Assume </a:t>
            </a:r>
            <a:r>
              <a:rPr lang="en-US" sz="2400" i="1" dirty="0">
                <a:latin typeface="Times New Roman"/>
                <a:ea typeface="Lucida Grande"/>
                <a:cs typeface="Times New Roman"/>
              </a:rPr>
              <a:t>G </a:t>
            </a:r>
            <a:r>
              <a:rPr lang="en-US" sz="2400" dirty="0">
                <a:ea typeface="Lucida Grande"/>
                <a:cs typeface="Lucida Grande"/>
              </a:rPr>
              <a:t>is decomposed into </a:t>
            </a:r>
            <a:r>
              <a:rPr lang="en-US" sz="2400" i="1" dirty="0">
                <a:latin typeface="Times New Roman"/>
                <a:ea typeface="Lucida Grande"/>
                <a:cs typeface="Times New Roman"/>
              </a:rPr>
              <a:t>G</a:t>
            </a:r>
            <a:r>
              <a:rPr lang="en-US" sz="2400" baseline="-25000" dirty="0">
                <a:latin typeface="Times New Roman"/>
                <a:ea typeface="Lucida Grande"/>
                <a:cs typeface="Times New Roman"/>
              </a:rPr>
              <a:t>1</a:t>
            </a:r>
            <a:r>
              <a:rPr lang="en-US" sz="2400" i="1" dirty="0">
                <a:latin typeface="Times New Roman"/>
                <a:ea typeface="Lucida Grande"/>
                <a:cs typeface="Times New Roman"/>
              </a:rPr>
              <a:t>, G</a:t>
            </a:r>
            <a:r>
              <a:rPr lang="en-US" sz="2400" baseline="-25000" dirty="0">
                <a:latin typeface="Times New Roman"/>
                <a:ea typeface="Lucida Grande"/>
                <a:cs typeface="Times New Roman"/>
              </a:rPr>
              <a:t>2</a:t>
            </a:r>
            <a:r>
              <a:rPr lang="en-US" sz="2400" i="1" dirty="0">
                <a:latin typeface="Times New Roman"/>
                <a:ea typeface="Lucida Grande"/>
                <a:cs typeface="Times New Roman"/>
              </a:rPr>
              <a:t>,…, </a:t>
            </a:r>
            <a:r>
              <a:rPr lang="en-US" sz="2400" i="1" dirty="0" err="1" smtClean="0">
                <a:latin typeface="Times New Roman"/>
                <a:ea typeface="Lucida Grande"/>
                <a:cs typeface="Times New Roman"/>
              </a:rPr>
              <a:t>G</a:t>
            </a:r>
            <a:r>
              <a:rPr lang="en-US" sz="2400" i="1" baseline="-25000" dirty="0" err="1" smtClean="0">
                <a:latin typeface="Times New Roman"/>
                <a:ea typeface="Lucida Grande"/>
                <a:cs typeface="Times New Roman"/>
              </a:rPr>
              <a:t>k</a:t>
            </a:r>
            <a:r>
              <a:rPr lang="en-US" sz="2400" i="1" baseline="-25000" dirty="0" smtClean="0">
                <a:latin typeface="Times New Roman"/>
                <a:ea typeface="Lucida Grande"/>
                <a:cs typeface="Times New Roman"/>
              </a:rPr>
              <a:t>  </a:t>
            </a:r>
            <a:r>
              <a:rPr lang="en-US" sz="2400" dirty="0" smtClean="0">
                <a:ea typeface="Lucida Grande"/>
                <a:cs typeface="Lucida Grande"/>
              </a:rPr>
              <a:t>in </a:t>
            </a:r>
            <a:r>
              <a:rPr lang="en-US" sz="2400" dirty="0">
                <a:ea typeface="Lucida Grande"/>
                <a:cs typeface="Lucida Grande"/>
              </a:rPr>
              <a:t>an optimal </a:t>
            </a:r>
            <a:r>
              <a:rPr lang="en-US" sz="2400" i="1" dirty="0" smtClean="0">
                <a:latin typeface="Times New Roman"/>
                <a:ea typeface="Lucida Grande"/>
                <a:cs typeface="Times New Roman"/>
              </a:rPr>
              <a:t>k</a:t>
            </a:r>
            <a:r>
              <a:rPr lang="en-US" sz="2400" dirty="0" smtClean="0">
                <a:ea typeface="Lucida Grande"/>
                <a:cs typeface="Lucida Grande"/>
              </a:rPr>
              <a:t>-</a:t>
            </a:r>
            <a:r>
              <a:rPr lang="en-US" sz="2400" dirty="0">
                <a:ea typeface="Lucida Grande"/>
                <a:cs typeface="Lucida Grande"/>
              </a:rPr>
              <a:t>planar </a:t>
            </a:r>
            <a:r>
              <a:rPr lang="en-US" sz="2400" dirty="0" smtClean="0">
                <a:ea typeface="Lucida Grande"/>
                <a:cs typeface="Lucida Grande"/>
              </a:rPr>
              <a:t>drawing, and </a:t>
            </a:r>
            <a:r>
              <a:rPr lang="en-US" sz="2400" i="1" dirty="0" smtClean="0">
                <a:latin typeface="Times New Roman"/>
                <a:ea typeface="Lucida Grande"/>
                <a:cs typeface="Times New Roman"/>
              </a:rPr>
              <a:t>J</a:t>
            </a:r>
            <a:r>
              <a:rPr lang="en-US" sz="2400" dirty="0" smtClean="0">
                <a:ea typeface="Lucida Grande"/>
                <a:cs typeface="Lucida Grande"/>
              </a:rPr>
              <a:t> is a set such that</a:t>
            </a:r>
          </a:p>
          <a:p>
            <a:pPr marL="0" indent="0">
              <a:buNone/>
              <a:defRPr/>
            </a:pPr>
            <a:endParaRPr lang="en-US" sz="2400" dirty="0">
              <a:latin typeface="Chalkboard" charset="0"/>
              <a:ea typeface="Lucida Grande"/>
              <a:cs typeface="Lucida Grande"/>
            </a:endParaRPr>
          </a:p>
          <a:p>
            <a:pPr marL="0" indent="0">
              <a:buNone/>
              <a:defRPr/>
            </a:pPr>
            <a:endParaRPr lang="en-US" sz="2400" dirty="0" smtClean="0">
              <a:latin typeface="Chalkboard" charset="0"/>
              <a:ea typeface="Lucida Grande"/>
              <a:cs typeface="Lucida Grande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Chalkboard" charset="0"/>
                <a:ea typeface="Lucida Grande"/>
                <a:cs typeface="Lucida Grande"/>
              </a:rPr>
              <a:t>Consequently,</a:t>
            </a: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548591"/>
              </p:ext>
            </p:extLst>
          </p:nvPr>
        </p:nvGraphicFramePr>
        <p:xfrm>
          <a:off x="3910013" y="1676400"/>
          <a:ext cx="10350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7" name="Equation" r:id="rId3" imgW="508000" imgH="419100" progId="Equation.3">
                  <p:embed/>
                </p:oleObj>
              </mc:Choice>
              <mc:Fallback>
                <p:oleObj name="Equation" r:id="rId3" imgW="508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1676400"/>
                        <a:ext cx="10350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15228"/>
              </p:ext>
            </p:extLst>
          </p:nvPr>
        </p:nvGraphicFramePr>
        <p:xfrm>
          <a:off x="1676400" y="2743200"/>
          <a:ext cx="5562600" cy="79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8" name="Equation" r:id="rId5" imgW="3048000" imgH="431800" progId="Equation.DSMT4">
                  <p:embed/>
                </p:oleObj>
              </mc:Choice>
              <mc:Fallback>
                <p:oleObj name="Equation" r:id="rId5" imgW="3048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5562600" cy="791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79376"/>
              </p:ext>
            </p:extLst>
          </p:nvPr>
        </p:nvGraphicFramePr>
        <p:xfrm>
          <a:off x="6172200" y="3780004"/>
          <a:ext cx="2735262" cy="56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9" name="Equation" r:id="rId7" imgW="1485900" imgH="304800" progId="Equation.DSMT4">
                  <p:embed/>
                </p:oleObj>
              </mc:Choice>
              <mc:Fallback>
                <p:oleObj name="Equation" r:id="rId7" imgW="1485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80004"/>
                        <a:ext cx="2735262" cy="563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73944"/>
              </p:ext>
            </p:extLst>
          </p:nvPr>
        </p:nvGraphicFramePr>
        <p:xfrm>
          <a:off x="282575" y="4378325"/>
          <a:ext cx="21034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0" name="Equation" r:id="rId9" imgW="1168400" imgH="444500" progId="Equation.DSMT4">
                  <p:embed/>
                </p:oleObj>
              </mc:Choice>
              <mc:Fallback>
                <p:oleObj name="Equation" r:id="rId9" imgW="1168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4378325"/>
                        <a:ext cx="21034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20655"/>
              </p:ext>
            </p:extLst>
          </p:nvPr>
        </p:nvGraphicFramePr>
        <p:xfrm>
          <a:off x="2971800" y="5562600"/>
          <a:ext cx="22860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1" name="Equation" r:id="rId11" imgW="1270000" imgH="444500" progId="Equation.DSMT4">
                  <p:embed/>
                </p:oleObj>
              </mc:Choice>
              <mc:Fallback>
                <p:oleObj name="Equation" r:id="rId11" imgW="127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62600"/>
                        <a:ext cx="22860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29301"/>
              </p:ext>
            </p:extLst>
          </p:nvPr>
        </p:nvGraphicFramePr>
        <p:xfrm>
          <a:off x="2362200" y="4354513"/>
          <a:ext cx="23542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2" name="Equation" r:id="rId13" imgW="1308100" imgH="457200" progId="Equation.DSMT4">
                  <p:embed/>
                </p:oleObj>
              </mc:Choice>
              <mc:Fallback>
                <p:oleObj name="Equation" r:id="rId1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54513"/>
                        <a:ext cx="23542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34329"/>
              </p:ext>
            </p:extLst>
          </p:nvPr>
        </p:nvGraphicFramePr>
        <p:xfrm>
          <a:off x="4648200" y="4191000"/>
          <a:ext cx="243009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3" name="Equation" r:id="rId15" imgW="1511300" imgH="660400" progId="Equation.DSMT4">
                  <p:embed/>
                </p:oleObj>
              </mc:Choice>
              <mc:Fallback>
                <p:oleObj name="Equation" r:id="rId15" imgW="15113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243009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07239"/>
              </p:ext>
            </p:extLst>
          </p:nvPr>
        </p:nvGraphicFramePr>
        <p:xfrm>
          <a:off x="7129463" y="4343400"/>
          <a:ext cx="17589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4" name="Equation" r:id="rId17" imgW="977900" imgH="431800" progId="Equation.DSMT4">
                  <p:embed/>
                </p:oleObj>
              </mc:Choice>
              <mc:Fallback>
                <p:oleObj name="Equation" r:id="rId17" imgW="97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4343400"/>
                        <a:ext cx="17589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0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</a:t>
            </a:r>
            <a:r>
              <a:rPr lang="en-US" sz="2400" i="1" dirty="0">
                <a:solidFill>
                  <a:srgbClr val="FF0000"/>
                </a:solidFill>
                <a:latin typeface="Brush Script MT Italic"/>
                <a:cs typeface="Brush Script MT Italic"/>
              </a:rPr>
              <a:t>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a graph class closed </a:t>
            </a:r>
            <a:r>
              <a:rPr lang="en-US" sz="2400" dirty="0" smtClean="0"/>
              <a:t>under</a:t>
            </a:r>
            <a:endParaRPr lang="en-US" sz="2400" dirty="0"/>
          </a:p>
          <a:p>
            <a:pPr lvl="1"/>
            <a:r>
              <a:rPr lang="en-US" sz="2000" dirty="0"/>
              <a:t>Taking </a:t>
            </a:r>
            <a:r>
              <a:rPr lang="en-US" sz="2000" dirty="0" err="1"/>
              <a:t>subgraphs</a:t>
            </a:r>
            <a:endParaRPr lang="en-US" sz="2000" dirty="0"/>
          </a:p>
          <a:p>
            <a:pPr lvl="1"/>
            <a:r>
              <a:rPr lang="en-US" sz="2000" dirty="0"/>
              <a:t>Splitting a vertex</a:t>
            </a:r>
          </a:p>
          <a:p>
            <a:pPr lvl="1"/>
            <a:r>
              <a:rPr lang="en-US" sz="2000" dirty="0"/>
              <a:t>Adding disjoint copies of the graph</a:t>
            </a:r>
          </a:p>
          <a:p>
            <a:pPr lvl="1"/>
            <a:r>
              <a:rPr lang="en-US" sz="2000" dirty="0"/>
              <a:t>Substituting vertices with independent sets and edges between vertices with complete bipartite </a:t>
            </a:r>
            <a:r>
              <a:rPr lang="en-US" sz="2000" dirty="0" smtClean="0"/>
              <a:t>graphs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>
                <a:latin typeface="Times New Roman"/>
                <a:cs typeface="Times New Roman"/>
              </a:rPr>
              <a:t>n&lt;&lt; m &lt;&lt; n</a:t>
            </a:r>
            <a:r>
              <a:rPr lang="en-US" sz="2400" baseline="30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cs typeface="Times New Roman"/>
              </a:rPr>
              <a:t>, then                 </a:t>
            </a:r>
            <a:r>
              <a:rPr lang="en-US" sz="2400" dirty="0" smtClean="0"/>
              <a:t>converges to a constant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Brush Script MT Italic"/>
                <a:cs typeface="Brush Script MT Italic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Examples: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r>
              <a:rPr lang="en-US" sz="2400" i="1" baseline="-25000" dirty="0">
                <a:latin typeface="Times New Roman"/>
                <a:cs typeface="Times New Roman"/>
              </a:rPr>
              <a:t>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mr-IN" sz="2400" i="1" dirty="0">
                <a:latin typeface="Times New Roman"/>
                <a:cs typeface="Times New Roman"/>
              </a:rPr>
              <a:t>–</a:t>
            </a:r>
            <a:r>
              <a:rPr lang="en-US" sz="2400" dirty="0">
                <a:cs typeface="Times New Roman"/>
              </a:rPr>
              <a:t>free graphs,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c-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colorable </a:t>
            </a:r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graphs</a:t>
            </a:r>
            <a:r>
              <a:rPr lang="en-US" sz="2400" dirty="0" smtClean="0">
                <a:solidFill>
                  <a:srgbClr val="0000FF"/>
                </a:solidFill>
                <a:cs typeface="Times New Roman"/>
              </a:rPr>
              <a:t> (in particular bipartite graphs)</a:t>
            </a:r>
            <a:r>
              <a:rPr lang="en-US" sz="2400" dirty="0" smtClean="0">
                <a:cs typeface="Times New Roman"/>
              </a:rPr>
              <a:t>, </a:t>
            </a:r>
            <a:r>
              <a:rPr lang="en-US" sz="2400" dirty="0">
                <a:cs typeface="Times New Roman"/>
              </a:rPr>
              <a:t>graphs with </a:t>
            </a:r>
            <a:r>
              <a:rPr lang="en-US" sz="2400" i="1" u="sng" dirty="0"/>
              <a:t>odd girth </a:t>
            </a:r>
            <a:r>
              <a:rPr lang="en-US" sz="2400" dirty="0"/>
              <a:t>at least </a:t>
            </a:r>
            <a:r>
              <a:rPr lang="en-US" sz="2400" i="1" dirty="0" smtClean="0">
                <a:latin typeface="Times New Roman"/>
                <a:cs typeface="Times New Roman"/>
              </a:rPr>
              <a:t>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Midrange crossing constant for </a:t>
            </a:r>
            <a:br>
              <a:rPr lang="en-US" dirty="0" smtClean="0"/>
            </a:br>
            <a:r>
              <a:rPr lang="en-US" dirty="0" smtClean="0"/>
              <a:t>graph classes </a:t>
            </a:r>
            <a:r>
              <a:rPr lang="en-US" dirty="0">
                <a:solidFill>
                  <a:srgbClr val="000090"/>
                </a:solidFill>
              </a:rPr>
              <a:t>[</a:t>
            </a:r>
            <a:r>
              <a:rPr lang="en-US" dirty="0" err="1" smtClean="0">
                <a:solidFill>
                  <a:srgbClr val="000090"/>
                </a:solidFill>
              </a:rPr>
              <a:t>Czabarka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Reiswig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err="1" smtClean="0">
                <a:solidFill>
                  <a:srgbClr val="000090"/>
                </a:solidFill>
              </a:rPr>
              <a:t>Sz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Zhiyu</a:t>
            </a:r>
            <a:r>
              <a:rPr lang="en-US" dirty="0" smtClean="0">
                <a:solidFill>
                  <a:srgbClr val="000090"/>
                </a:solidFill>
              </a:rPr>
              <a:t> Wang </a:t>
            </a:r>
            <a:r>
              <a:rPr lang="en-US" dirty="0" smtClean="0"/>
              <a:t> (2018)]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909276"/>
              </p:ext>
            </p:extLst>
          </p:nvPr>
        </p:nvGraphicFramePr>
        <p:xfrm>
          <a:off x="4036647" y="3733800"/>
          <a:ext cx="160215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Equation" r:id="rId4" imgW="1041400" imgH="495300" progId="Equation.DSMT4">
                  <p:embed/>
                </p:oleObj>
              </mc:Choice>
              <mc:Fallback>
                <p:oleObj name="Equation" r:id="rId4" imgW="10414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6647" y="3733800"/>
                        <a:ext cx="160215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98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1537"/>
            <a:ext cx="8229600" cy="4411663"/>
          </a:xfrm>
        </p:spPr>
        <p:txBody>
          <a:bodyPr/>
          <a:lstStyle/>
          <a:p>
            <a:r>
              <a:rPr lang="en-US" dirty="0" err="1">
                <a:solidFill>
                  <a:srgbClr val="000090"/>
                </a:solidFill>
              </a:rPr>
              <a:t>Pach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Radoicic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Tardos</a:t>
            </a:r>
            <a:r>
              <a:rPr lang="en-US" dirty="0" smtClean="0">
                <a:solidFill>
                  <a:srgbClr val="000090"/>
                </a:solidFill>
              </a:rPr>
              <a:t>, G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 smtClean="0">
                <a:solidFill>
                  <a:srgbClr val="000090"/>
                </a:solidFill>
              </a:rPr>
              <a:t>Tóth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/>
              <a:t>(2006)</a:t>
            </a:r>
            <a:r>
              <a:rPr lang="en-US" dirty="0" smtClean="0">
                <a:solidFill>
                  <a:srgbClr val="000090"/>
                </a:solidFill>
              </a:rPr>
              <a:t>; Ackerman</a:t>
            </a:r>
            <a:r>
              <a:rPr lang="en-US" dirty="0" smtClean="0"/>
              <a:t> (2015)  </a:t>
            </a:r>
            <a:r>
              <a:rPr lang="en-US" dirty="0" smtClean="0">
                <a:latin typeface="Times New Roman"/>
                <a:cs typeface="Times New Roman"/>
              </a:rPr>
              <a:t>0.034 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≤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lang="en-US" i="1" dirty="0" smtClean="0">
                <a:latin typeface="Times New Roman"/>
                <a:cs typeface="Times New Roman"/>
              </a:rPr>
              <a:t>   </a:t>
            </a:r>
            <a:r>
              <a:rPr lang="en-US" i="1">
                <a:latin typeface="Times New Roman"/>
                <a:cs typeface="Times New Roman"/>
              </a:rPr>
              <a:t>≤ </a:t>
            </a:r>
            <a:r>
              <a:rPr lang="en-US" smtClean="0">
                <a:latin typeface="Times New Roman"/>
                <a:cs typeface="Times New Roman"/>
              </a:rPr>
              <a:t>0.06</a:t>
            </a:r>
            <a:endParaRPr lang="en-US" dirty="0" smtClean="0"/>
          </a:p>
          <a:p>
            <a:r>
              <a:rPr lang="en-US" dirty="0" err="1" smtClean="0">
                <a:solidFill>
                  <a:srgbClr val="000090"/>
                </a:solidFill>
              </a:rPr>
              <a:t>Angelini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Bekos</a:t>
            </a:r>
            <a:r>
              <a:rPr lang="en-US" dirty="0" smtClean="0">
                <a:solidFill>
                  <a:srgbClr val="000090"/>
                </a:solidFill>
              </a:rPr>
              <a:t>, Kaufman, </a:t>
            </a:r>
            <a:r>
              <a:rPr lang="en-US" dirty="0" err="1" smtClean="0">
                <a:solidFill>
                  <a:srgbClr val="000090"/>
                </a:solidFill>
              </a:rPr>
              <a:t>Pfister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Ueckardt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/>
              <a:t>(2015) </a:t>
            </a:r>
            <a:r>
              <a:rPr lang="en-US" dirty="0" smtClean="0"/>
              <a:t>              </a:t>
            </a:r>
            <a:r>
              <a:rPr lang="en-US" dirty="0" smtClean="0">
                <a:latin typeface="Times New Roman"/>
                <a:cs typeface="Times New Roman"/>
              </a:rPr>
              <a:t>0.055 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≤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bipartite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Midrange crossing constants of graph classes are likely different</a:t>
            </a:r>
            <a:endParaRPr lang="en-US" dirty="0" smtClean="0">
              <a:solidFill>
                <a:srgbClr val="FF0000"/>
              </a:solidFill>
              <a:cs typeface="Times New Roman"/>
            </a:endParaRPr>
          </a:p>
          <a:p>
            <a:pPr>
              <a:buNone/>
            </a:pPr>
            <a:endParaRPr lang="en-US" dirty="0">
              <a:cs typeface="Times New Roman"/>
            </a:endParaRPr>
          </a:p>
          <a:p>
            <a:pPr>
              <a:buNone/>
            </a:pPr>
            <a:endParaRPr lang="en-US" dirty="0" smtClean="0">
              <a:cs typeface="Times New Roman"/>
            </a:endParaRPr>
          </a:p>
          <a:p>
            <a:pPr>
              <a:buNone/>
            </a:pPr>
            <a:endParaRPr lang="en-US" dirty="0" smtClean="0"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of midrange crossing </a:t>
            </a:r>
            <a:br>
              <a:rPr lang="en-US" dirty="0" smtClean="0"/>
            </a:br>
            <a:r>
              <a:rPr lang="en-US" dirty="0" smtClean="0"/>
              <a:t>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Rectilinear drawings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2C5818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rectilinear graph drawing</a:t>
            </a:r>
            <a:r>
              <a:rPr lang="en-US" sz="2800" dirty="0"/>
              <a:t> </a:t>
            </a:r>
            <a:r>
              <a:rPr lang="en-US" sz="2800" dirty="0" smtClean="0"/>
              <a:t>is a graph drawing where </a:t>
            </a:r>
            <a:r>
              <a:rPr lang="en-US" sz="2800" dirty="0" smtClean="0">
                <a:solidFill>
                  <a:srgbClr val="0000FF"/>
                </a:solidFill>
              </a:rPr>
              <a:t>edges are mapped to straight line segments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rectilinear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crossing </a:t>
            </a:r>
            <a:r>
              <a:rPr lang="en-US" sz="2800" dirty="0">
                <a:solidFill>
                  <a:srgbClr val="FF0000"/>
                </a:solidFill>
              </a:rPr>
              <a:t>number of a graph </a:t>
            </a:r>
            <a:r>
              <a:rPr lang="en-US" sz="2800" i="1" dirty="0">
                <a:solidFill>
                  <a:srgbClr val="FF0000"/>
                </a:solidFill>
                <a:latin typeface="Times New Roman" charset="0"/>
              </a:rPr>
              <a:t>G</a:t>
            </a:r>
            <a:r>
              <a:rPr lang="en-US" sz="2800" dirty="0"/>
              <a:t> is the </a:t>
            </a:r>
            <a:r>
              <a:rPr lang="en-US" sz="2800" dirty="0">
                <a:solidFill>
                  <a:srgbClr val="0000FF"/>
                </a:solidFill>
              </a:rPr>
              <a:t>minimum crossing number of </a:t>
            </a:r>
            <a:r>
              <a:rPr lang="en-US" sz="2800" dirty="0" smtClean="0">
                <a:solidFill>
                  <a:srgbClr val="0000FF"/>
                </a:solidFill>
              </a:rPr>
              <a:t>its rectilinear </a:t>
            </a:r>
            <a:r>
              <a:rPr lang="en-US" sz="2800" dirty="0">
                <a:solidFill>
                  <a:srgbClr val="0000FF"/>
                </a:solidFill>
              </a:rPr>
              <a:t>drawings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There are </a:t>
            </a:r>
            <a:r>
              <a:rPr lang="en-US" sz="2800" dirty="0">
                <a:solidFill>
                  <a:srgbClr val="2E703E"/>
                </a:solidFill>
              </a:rPr>
              <a:t>2 models </a:t>
            </a:r>
            <a:r>
              <a:rPr lang="en-US" sz="2800" dirty="0"/>
              <a:t>of rectilinear </a:t>
            </a:r>
            <a:r>
              <a:rPr lang="en-US" sz="2800" i="1" dirty="0">
                <a:latin typeface="Times New Roman"/>
                <a:cs typeface="Times New Roman"/>
              </a:rPr>
              <a:t>k</a:t>
            </a:r>
            <a:r>
              <a:rPr lang="mr-IN" sz="2800" dirty="0"/>
              <a:t>–</a:t>
            </a:r>
            <a:r>
              <a:rPr lang="en-US" sz="2800" dirty="0"/>
              <a:t>plane drawings: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Identical vertex locations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Arbitrary vertex locations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All </a:t>
            </a:r>
            <a:r>
              <a:rPr lang="en-US" sz="2800" dirty="0">
                <a:solidFill>
                  <a:srgbClr val="FF0000"/>
                </a:solidFill>
              </a:rPr>
              <a:t>bounds presented extend to the rectilinear </a:t>
            </a:r>
            <a:r>
              <a:rPr lang="en-US" sz="2800" dirty="0" smtClean="0">
                <a:solidFill>
                  <a:srgbClr val="FF0000"/>
                </a:solidFill>
              </a:rPr>
              <a:t>version with arbitrary vertex locations.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ag0012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-planar crossing number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err="1">
                <a:latin typeface="Chalkboard" charset="0"/>
                <a:ea typeface="ＭＳ Ｐゴシック" charset="0"/>
                <a:cs typeface="ＭＳ Ｐゴシック" charset="0"/>
              </a:rPr>
              <a:t>Biplanar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600" i="1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-planar crossing number (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Owens 1971, Shahroki-S</a:t>
            </a:r>
            <a:r>
              <a:rPr lang="en-US" altLang="ja-JP" sz="2600" dirty="0">
                <a:solidFill>
                  <a:srgbClr val="00009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ý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kora-Székely-V</a:t>
            </a:r>
            <a:r>
              <a:rPr lang="en-US" sz="2600" dirty="0">
                <a:solidFill>
                  <a:srgbClr val="00009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600" dirty="0">
                <a:solidFill>
                  <a:srgbClr val="000090"/>
                </a:solidFill>
                <a:latin typeface="Chalkboard (Body)" charset="0"/>
                <a:ea typeface="ＭＳ Ｐゴシック" charset="0"/>
                <a:cs typeface="Chalkboard (Body)" charset="0"/>
              </a:rPr>
              <a:t>ť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o 2004, </a:t>
            </a:r>
            <a:r>
              <a:rPr lang="en-US" sz="26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Czabarka</a:t>
            </a:r>
            <a:r>
              <a:rPr lang="en-US" sz="26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-S</a:t>
            </a:r>
            <a:r>
              <a:rPr lang="en-US" altLang="ja-JP" sz="2600" dirty="0" err="1">
                <a:solidFill>
                  <a:srgbClr val="00009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ý</a:t>
            </a:r>
            <a:r>
              <a:rPr lang="en-US" sz="26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kora-Székely-</a:t>
            </a:r>
            <a:r>
              <a:rPr lang="en-US" sz="26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600" dirty="0" err="1" smtClean="0">
                <a:solidFill>
                  <a:srgbClr val="00009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600" dirty="0" err="1" smtClean="0">
                <a:solidFill>
                  <a:srgbClr val="000090"/>
                </a:solidFill>
                <a:latin typeface="Chalkboard (Body)" charset="0"/>
                <a:ea typeface="ＭＳ Ｐゴシック" charset="0"/>
                <a:cs typeface="Chalkboard (Body)" charset="0"/>
              </a:rPr>
              <a:t>ť</a:t>
            </a:r>
            <a:r>
              <a:rPr lang="en-US" sz="26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6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2003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): To find </a:t>
            </a:r>
            <a:r>
              <a:rPr lang="en-US" sz="2600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cr</a:t>
            </a:r>
            <a:r>
              <a:rPr lang="en-US" sz="2600" i="1" baseline="-25000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6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6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 draw </a:t>
            </a:r>
            <a:r>
              <a:rPr lang="en-US" sz="2600" i="1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 graphs on the vertices such that the union of their edges give </a:t>
            </a:r>
            <a:r>
              <a:rPr lang="en-US" sz="2600" i="1" dirty="0">
                <a:latin typeface="Times New Roman"/>
                <a:ea typeface="ＭＳ Ｐゴシック" charset="0"/>
                <a:cs typeface="Times New Roman"/>
              </a:rPr>
              <a:t>G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 and the </a:t>
            </a:r>
            <a:r>
              <a:rPr lang="en-US" sz="2600" dirty="0" smtClean="0">
                <a:latin typeface="Chalkboard" charset="0"/>
                <a:ea typeface="ＭＳ Ｐゴシック" charset="0"/>
                <a:cs typeface="ＭＳ Ｐゴシック" charset="0"/>
              </a:rPr>
              <a:t>sum of their crossing numbers </a:t>
            </a:r>
            <a:r>
              <a:rPr lang="en-US" sz="2600" dirty="0">
                <a:latin typeface="Chalkboard" charset="0"/>
                <a:ea typeface="ＭＳ Ｐゴシック" charset="0"/>
                <a:cs typeface="ＭＳ Ｐゴシック" charset="0"/>
              </a:rPr>
              <a:t>is minimal. </a:t>
            </a:r>
            <a:endParaRPr lang="en-US" sz="26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Thickness</a:t>
            </a:r>
            <a:r>
              <a:rPr lang="en-US" sz="2600" dirty="0" smtClean="0">
                <a:latin typeface="Chalkboard" charset="0"/>
                <a:ea typeface="ＭＳ Ｐゴシック" charset="0"/>
                <a:cs typeface="ＭＳ Ｐゴシック" charset="0"/>
              </a:rPr>
              <a:t>: the minimum </a:t>
            </a:r>
            <a:r>
              <a:rPr lang="en-US" sz="2600" i="1" dirty="0" smtClean="0">
                <a:latin typeface="Times New Roman" charset="0"/>
                <a:ea typeface="ＭＳ Ｐゴシック" charset="0"/>
                <a:cs typeface="Times New Roman" charset="0"/>
              </a:rPr>
              <a:t>k</a:t>
            </a:r>
            <a:r>
              <a:rPr lang="en-US" sz="2600" dirty="0" smtClean="0">
                <a:latin typeface="Chalkboard" charset="0"/>
                <a:ea typeface="ＭＳ Ｐゴシック" charset="0"/>
                <a:cs typeface="ＭＳ Ｐゴシック" charset="0"/>
              </a:rPr>
              <a:t> such that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cr</a:t>
            </a:r>
            <a:r>
              <a:rPr lang="en-US" sz="2600" i="1" baseline="-250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6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)=0</a:t>
            </a:r>
            <a:endParaRPr lang="en-US" sz="26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Owens 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1971, </a:t>
            </a:r>
            <a:r>
              <a:rPr lang="en-US" sz="26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Durocher, </a:t>
            </a:r>
            <a:r>
              <a:rPr lang="en-US" sz="26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Gethner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26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Mondal</a:t>
            </a:r>
            <a:r>
              <a:rPr lang="en-US" sz="26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2016</a:t>
            </a:r>
            <a:r>
              <a:rPr lang="en-US" sz="2800" dirty="0" smtClean="0">
                <a:latin typeface="Chalkboard" charset="0"/>
                <a:ea typeface="ＭＳ Ｐゴシック" charset="0"/>
                <a:cs typeface="Times New Roman" charset="0"/>
              </a:rPr>
              <a:t>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cr</a:t>
            </a:r>
            <a:r>
              <a:rPr lang="en-US" sz="2800" baseline="-25000" dirty="0" smtClean="0"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sz="2800" i="1" dirty="0" err="1" smtClean="0">
                <a:latin typeface="Times New Roman" charset="0"/>
                <a:ea typeface="ＭＳ Ｐゴシック" charset="0"/>
                <a:cs typeface="Times New Roman" charset="0"/>
              </a:rPr>
              <a:t>K</a:t>
            </a:r>
            <a:r>
              <a:rPr lang="en-US" sz="2800" i="1" baseline="-25000" dirty="0" err="1" smtClean="0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)≤ 7</a:t>
            </a:r>
            <a:r>
              <a:rPr lang="en-US" sz="2800" i="1" dirty="0" smtClean="0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800" baseline="30000" dirty="0" smtClean="0"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/1536+O(</a:t>
            </a:r>
            <a:r>
              <a:rPr lang="en-US" sz="2800" i="1" dirty="0" smtClean="0">
                <a:latin typeface="Times New Roman" charset="0"/>
                <a:ea typeface="ＭＳ Ｐゴシック" charset="0"/>
                <a:cs typeface="Times New Roman" charset="0"/>
              </a:rPr>
              <a:t>n</a:t>
            </a:r>
            <a:r>
              <a:rPr lang="en-US" sz="2800" baseline="30000" dirty="0" smtClean="0">
                <a:latin typeface="Times New Roman" charset="0"/>
                <a:ea typeface="ＭＳ Ｐゴシック" charset="0"/>
                <a:cs typeface="Times New Roman" charset="0"/>
              </a:rPr>
              <a:t>3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eaLnBrk="1" hangingPunct="1">
              <a:defRPr/>
            </a:pPr>
            <a:r>
              <a:rPr lang="en-US" sz="2600" dirty="0" smtClean="0">
                <a:latin typeface="Times New Roman"/>
                <a:ea typeface="ＭＳ Ｐゴシック" charset="0"/>
                <a:cs typeface="Times New Roman"/>
              </a:rPr>
              <a:t>7/1536=(7/24)(1/64)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-planar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crossing number and crossing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⅜ </a:t>
            </a:r>
            <a:r>
              <a:rPr lang="en-US" dirty="0" smtClean="0">
                <a:ea typeface="ＭＳ Ｐゴシック" charset="0"/>
                <a:cs typeface="Times New Roman" charset="0"/>
              </a:rPr>
              <a:t>Theorem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Czabarka-S</a:t>
            </a:r>
            <a:r>
              <a:rPr lang="en-US" altLang="ja-JP" sz="2800" dirty="0" err="1">
                <a:solidFill>
                  <a:srgbClr val="00009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ý</a:t>
            </a:r>
            <a:r>
              <a:rPr lang="en-US" sz="2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kora</a:t>
            </a:r>
            <a:r>
              <a:rPr lang="en-US" sz="2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-Sz</a:t>
            </a:r>
            <a:r>
              <a:rPr lang="en-US" sz="2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 err="1" smtClean="0">
                <a:solidFill>
                  <a:srgbClr val="00009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 err="1" smtClean="0">
                <a:solidFill>
                  <a:srgbClr val="000090"/>
                </a:solidFill>
                <a:latin typeface="Chalkboard (Body)" charset="0"/>
                <a:ea typeface="ＭＳ Ｐゴシック" charset="0"/>
                <a:cs typeface="Chalkboard (Body)" charset="0"/>
              </a:rPr>
              <a:t>ť</a:t>
            </a:r>
            <a:r>
              <a:rPr lang="en-US" sz="2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For all finite simple graphs, 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cr</a:t>
            </a:r>
            <a:r>
              <a:rPr lang="en-US" baseline="-25000" dirty="0"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G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)≤ ⅜ </a:t>
            </a:r>
            <a:r>
              <a:rPr lang="en-US" dirty="0" err="1">
                <a:latin typeface="Times New Roman" charset="0"/>
                <a:ea typeface="ＭＳ Ｐゴシック" charset="0"/>
                <a:cs typeface="Times New Roman" charset="0"/>
              </a:rPr>
              <a:t>cr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G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eaLnBrk="1" hangingPunct="1"/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is </a:t>
            </a:r>
            <a:r>
              <a:rPr lang="en-US" i="1" dirty="0" smtClean="0">
                <a:latin typeface="Times New Roman" charset="0"/>
                <a:ea typeface="ＭＳ Ｐゴシック" charset="0"/>
                <a:cs typeface="Lucida Grande" charset="0"/>
              </a:rPr>
              <a:t>α</a:t>
            </a:r>
            <a:r>
              <a:rPr lang="en-US" i="1" baseline="-25000" dirty="0" smtClean="0">
                <a:latin typeface="Times New Roman" charset="0"/>
                <a:ea typeface="ＭＳ Ｐゴシック" charset="0"/>
                <a:cs typeface="Times New Roman" charset="0"/>
              </a:rPr>
              <a:t>k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 (in particular </a:t>
            </a:r>
            <a:r>
              <a:rPr lang="en-US" i="1" dirty="0" smtClean="0">
                <a:latin typeface="Times New Roman" charset="0"/>
                <a:ea typeface="ＭＳ Ｐゴシック" charset="0"/>
                <a:cs typeface="Lucida Grande" charset="0"/>
              </a:rPr>
              <a:t>α</a:t>
            </a:r>
            <a:r>
              <a:rPr lang="en-US" baseline="-25000" dirty="0" smtClean="0"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where</a:t>
            </a:r>
          </a:p>
          <a:p>
            <a:pPr eaLnBrk="1" hangingPunct="1"/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ＭＳ Ｐゴシック" charset="0"/>
              </a:rPr>
              <a:t>Owens</a:t>
            </a:r>
            <a:r>
              <a:rPr lang="en-US" dirty="0" smtClean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drawing: perhaps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7/24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36445"/>
              </p:ext>
            </p:extLst>
          </p:nvPr>
        </p:nvGraphicFramePr>
        <p:xfrm>
          <a:off x="1866900" y="3124200"/>
          <a:ext cx="50260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3" imgW="2463800" imgH="266700" progId="Equation.DSMT4">
                  <p:embed/>
                </p:oleObj>
              </mc:Choice>
              <mc:Fallback>
                <p:oleObj name="Equation" r:id="rId3" imgW="2463800" imgH="266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124200"/>
                        <a:ext cx="50260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Proof to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⅜ </a:t>
            </a:r>
            <a:r>
              <a:rPr lang="en-US" dirty="0" smtClean="0">
                <a:ea typeface="ＭＳ Ｐゴシック" charset="0"/>
                <a:cs typeface="Times New Roman" charset="0"/>
              </a:rPr>
              <a:t>Theorem: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Randomized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Consider a random bipartition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;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W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V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G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: for every vertex, independently toss a fair coin, and if Head is obtained, add it to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, otherwise to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V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. Now any crossing in </a:t>
            </a:r>
            <a:r>
              <a:rPr lang="en-US" sz="2400" dirty="0">
                <a:latin typeface="Lucida Handwriting" charset="0"/>
                <a:ea typeface="ＭＳ Ｐゴシック" charset="0"/>
                <a:cs typeface="Lucida Handwriting" charset="0"/>
              </a:rPr>
              <a:t>D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occurs in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6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possible forms, according to which classes the endpoints of the crossing edges belong to:</a:t>
            </a:r>
          </a:p>
          <a:p>
            <a:pPr lvl="1"/>
            <a:r>
              <a:rPr lang="en-US" sz="2200" i="1" dirty="0">
                <a:latin typeface="Times New Roman" charset="0"/>
                <a:ea typeface="ＭＳ Ｐゴシック" charset="0"/>
                <a:cs typeface="Times New Roman" charset="0"/>
              </a:rPr>
              <a:t>UU,UU </a:t>
            </a:r>
            <a:r>
              <a:rPr lang="en-US" sz="2200" dirty="0">
                <a:latin typeface="Chalkboard" charset="0"/>
                <a:ea typeface="ＭＳ Ｐゴシック" charset="0"/>
              </a:rPr>
              <a:t>edges with probability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1/16</a:t>
            </a:r>
          </a:p>
          <a:p>
            <a:pPr lvl="1"/>
            <a:r>
              <a:rPr lang="en-US" sz="2200" i="1" dirty="0">
                <a:latin typeface="Times New Roman" charset="0"/>
                <a:ea typeface="ＭＳ Ｐゴシック" charset="0"/>
                <a:cs typeface="Times New Roman" charset="0"/>
              </a:rPr>
              <a:t>WW,WW </a:t>
            </a:r>
            <a:r>
              <a:rPr lang="en-US" sz="2200" dirty="0">
                <a:latin typeface="Chalkboard" charset="0"/>
                <a:ea typeface="ＭＳ Ｐゴシック" charset="0"/>
              </a:rPr>
              <a:t>edges with probability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1/16</a:t>
            </a:r>
          </a:p>
          <a:p>
            <a:pPr lvl="1"/>
            <a:r>
              <a:rPr lang="en-US" sz="2200" i="1" dirty="0">
                <a:latin typeface="Times New Roman" charset="0"/>
                <a:ea typeface="ＭＳ Ｐゴシック" charset="0"/>
                <a:cs typeface="Times New Roman" charset="0"/>
              </a:rPr>
              <a:t>UW,UW </a:t>
            </a:r>
            <a:r>
              <a:rPr lang="en-US" sz="2200" dirty="0">
                <a:latin typeface="Chalkboard" charset="0"/>
                <a:ea typeface="ＭＳ Ｐゴシック" charset="0"/>
              </a:rPr>
              <a:t>edges with probability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1/4</a:t>
            </a:r>
          </a:p>
          <a:p>
            <a:pPr lvl="1"/>
            <a:r>
              <a:rPr lang="en-US" sz="2200" i="1" dirty="0">
                <a:latin typeface="Times New Roman" charset="0"/>
                <a:ea typeface="ＭＳ Ｐゴシック" charset="0"/>
                <a:cs typeface="Times New Roman" charset="0"/>
              </a:rPr>
              <a:t>UU,WW </a:t>
            </a:r>
            <a:r>
              <a:rPr lang="en-US" sz="2200" dirty="0">
                <a:latin typeface="Chalkboard" charset="0"/>
                <a:ea typeface="ＭＳ Ｐゴシック" charset="0"/>
              </a:rPr>
              <a:t>edges with probability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1/8</a:t>
            </a:r>
          </a:p>
          <a:p>
            <a:pPr lvl="1"/>
            <a:r>
              <a:rPr lang="en-US" sz="2200" i="1" dirty="0">
                <a:latin typeface="Times New Roman" charset="0"/>
                <a:ea typeface="ＭＳ Ｐゴシック" charset="0"/>
                <a:cs typeface="Times New Roman" charset="0"/>
              </a:rPr>
              <a:t>UU,UW </a:t>
            </a:r>
            <a:r>
              <a:rPr lang="en-US" sz="2200" dirty="0">
                <a:latin typeface="Chalkboard" charset="0"/>
                <a:ea typeface="ＭＳ Ｐゴシック" charset="0"/>
              </a:rPr>
              <a:t>edges with probability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1/4</a:t>
            </a:r>
          </a:p>
          <a:p>
            <a:pPr lvl="1"/>
            <a:r>
              <a:rPr lang="en-US" sz="2200" i="1" dirty="0">
                <a:latin typeface="Times New Roman" charset="0"/>
                <a:ea typeface="ＭＳ Ｐゴシック" charset="0"/>
                <a:cs typeface="Times New Roman" charset="0"/>
              </a:rPr>
              <a:t>WW,UW </a:t>
            </a:r>
            <a:r>
              <a:rPr lang="en-US" sz="2200" dirty="0">
                <a:latin typeface="Chalkboard" charset="0"/>
                <a:ea typeface="ＭＳ Ｐゴシック" charset="0"/>
              </a:rPr>
              <a:t>edges with probability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1/4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72200" y="4191000"/>
            <a:ext cx="2528206" cy="838200"/>
            <a:chOff x="6172201" y="4495800"/>
            <a:chExt cx="2528206" cy="838200"/>
          </a:xfrm>
        </p:grpSpPr>
        <p:sp>
          <p:nvSpPr>
            <p:cNvPr id="7" name="Oval 6"/>
            <p:cNvSpPr/>
            <p:nvPr/>
          </p:nvSpPr>
          <p:spPr bwMode="auto">
            <a:xfrm>
              <a:off x="6172201" y="4495800"/>
              <a:ext cx="775607" cy="838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cs typeface="Times New Roman"/>
                </a:rPr>
                <a:t>U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Times New Roman"/>
                  <a:cs typeface="Times New Roman"/>
                </a:rPr>
                <a:t>(0)</a:t>
              </a:r>
              <a:endParaRPr kumimoji="0" lang="en-US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cxnSp>
          <p:nvCxnSpPr>
            <p:cNvPr id="14" name="Straight Connector 13"/>
            <p:cNvCxnSpPr>
              <a:stCxn id="19" idx="2"/>
              <a:endCxn id="7" idx="6"/>
            </p:cNvCxnSpPr>
            <p:nvPr/>
          </p:nvCxnSpPr>
          <p:spPr bwMode="auto">
            <a:xfrm flipH="1">
              <a:off x="6947808" y="4914900"/>
              <a:ext cx="976992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7924800" y="4495800"/>
              <a:ext cx="775607" cy="838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800" b="1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W</a:t>
              </a:r>
              <a:endParaRPr lang="en-US" sz="2800" b="1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(1)</a:t>
              </a:r>
              <a:endParaRPr lang="en-US" sz="16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72199" y="4267199"/>
            <a:ext cx="2473478" cy="1203959"/>
            <a:chOff x="6172199" y="4245429"/>
            <a:chExt cx="1997809" cy="859971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326451"/>
                </p:ext>
              </p:extLst>
            </p:nvPr>
          </p:nvGraphicFramePr>
          <p:xfrm>
            <a:off x="6172199" y="4953000"/>
            <a:ext cx="5715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7" name="Equation" r:id="rId3" imgW="571500" imgH="152400" progId="Equation.DSMT4">
                    <p:embed/>
                  </p:oleObj>
                </mc:Choice>
                <mc:Fallback>
                  <p:oleObj name="Equation" r:id="rId3" imgW="5715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172199" y="4953000"/>
                          <a:ext cx="571500" cy="15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135175"/>
                </p:ext>
              </p:extLst>
            </p:nvPr>
          </p:nvGraphicFramePr>
          <p:xfrm>
            <a:off x="7649308" y="4898571"/>
            <a:ext cx="5207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" name="Equation" r:id="rId5" imgW="520700" imgH="152400" progId="Equation.DSMT4">
                    <p:embed/>
                  </p:oleObj>
                </mc:Choice>
                <mc:Fallback>
                  <p:oleObj name="Equation" r:id="rId5" imgW="520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49308" y="4898571"/>
                          <a:ext cx="520700" cy="15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380073"/>
                </p:ext>
              </p:extLst>
            </p:nvPr>
          </p:nvGraphicFramePr>
          <p:xfrm>
            <a:off x="6972300" y="4245429"/>
            <a:ext cx="5334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" name="Equation" r:id="rId7" imgW="520700" imgH="152400" progId="Equation.DSMT4">
                    <p:embed/>
                  </p:oleObj>
                </mc:Choice>
                <mc:Fallback>
                  <p:oleObj name="Equation" r:id="rId7" imgW="520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72300" y="4245429"/>
                          <a:ext cx="533400" cy="15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Randomized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n 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the first plane 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draw the </a:t>
            </a:r>
            <a:r>
              <a:rPr lang="en-US" sz="2400" dirty="0" err="1">
                <a:latin typeface="Chalkboard" charset="0"/>
                <a:ea typeface="ＭＳ Ｐゴシック" charset="0"/>
                <a:cs typeface="ＭＳ Ｐゴシック" charset="0"/>
              </a:rPr>
              <a:t>subdrawings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spanned by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and spanned by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W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the second plane 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draw the </a:t>
            </a:r>
            <a:r>
              <a:rPr lang="en-US" sz="2400" dirty="0" err="1">
                <a:latin typeface="Chalkboard" charset="0"/>
                <a:ea typeface="ＭＳ Ｐゴシック" charset="0"/>
                <a:cs typeface="ＭＳ Ｐゴシック" charset="0"/>
              </a:rPr>
              <a:t>subdrawing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of edges connecting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W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In the second plane we have the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UW,UW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type crossings, in expectation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(1/4)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cr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sz="2400" dirty="0">
                <a:latin typeface="Lucida Handwriting" charset="0"/>
                <a:ea typeface="ＭＳ Ｐゴシック" charset="0"/>
                <a:cs typeface="Lucida Handwriting" charset="0"/>
              </a:rPr>
              <a:t>D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In the first plane, we have the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UU,UU 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WW,WW 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type crossings, in total expectation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(1/8)</a:t>
            </a:r>
            <a:r>
              <a:rPr lang="en-US" sz="2400" dirty="0" err="1">
                <a:latin typeface="Times New Roman" charset="0"/>
                <a:ea typeface="ＭＳ Ｐゴシック" charset="0"/>
                <a:cs typeface="Times New Roman" charset="0"/>
              </a:rPr>
              <a:t>cr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sz="2400" dirty="0">
                <a:latin typeface="Lucida Handwriting" charset="0"/>
                <a:ea typeface="ＭＳ Ｐゴシック" charset="0"/>
                <a:cs typeface="Lucida Handwriting" charset="0"/>
              </a:rPr>
              <a:t>D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; and also the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UU,WW 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type crossings. Get rid of the latter type of crossing, by a translation of the </a:t>
            </a:r>
            <a:r>
              <a:rPr lang="en-US" sz="2400" i="1" dirty="0">
                <a:latin typeface="Times New Roman" charset="0"/>
                <a:ea typeface="ＭＳ Ｐゴシック" charset="0"/>
                <a:cs typeface="Times New Roman" charset="0"/>
              </a:rPr>
              <a:t>W</a:t>
            </a: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point set and its induced edges to sufficiently far away.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1219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Randomized </a:t>
            </a:r>
            <a:r>
              <a:rPr lang="en-US" b="0" i="1" dirty="0">
                <a:latin typeface="Times New Roman" charset="0"/>
                <a:ea typeface="ＭＳ Ｐゴシック" charset="0"/>
                <a:cs typeface="Times New Roman" charset="0"/>
              </a:rPr>
              <a:t>k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-planar Algorithm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János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Pach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Csaba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Tóth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Géza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Tóth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Sz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 2014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Theorem: For all positive integer </a:t>
            </a:r>
            <a:r>
              <a:rPr lang="en-US" sz="2400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4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400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ea typeface="ＭＳ Ｐゴシック" charset="0"/>
                <a:cs typeface="Times New Roman"/>
              </a:rPr>
              <a:t>=2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 we get back the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⅜ </a:t>
            </a:r>
            <a:r>
              <a:rPr lang="en-US" sz="2400" dirty="0">
                <a:ea typeface="ＭＳ Ｐゴシック" charset="0"/>
                <a:cs typeface="Times New Roman" charset="0"/>
              </a:rPr>
              <a:t>Theorem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endParaRPr lang="en-US" sz="24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Posed the problem whether </a:t>
            </a:r>
            <a:r>
              <a:rPr lang="en-US" sz="2400" i="1" dirty="0" smtClean="0">
                <a:latin typeface="Times New Roman"/>
                <a:ea typeface="ＭＳ Ｐゴシック" charset="0"/>
                <a:cs typeface="Times New Roman"/>
              </a:rPr>
              <a:t>k</a:t>
            </a:r>
            <a:r>
              <a:rPr lang="en-US" sz="2400" i="1" baseline="30000" dirty="0" smtClean="0"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ea typeface="ＭＳ Ｐゴシック" charset="0"/>
                <a:cs typeface="Times New Roman"/>
              </a:rPr>
              <a:t>α</a:t>
            </a:r>
            <a:r>
              <a:rPr lang="en-US" sz="2400" i="1" baseline="-25000" dirty="0" smtClean="0">
                <a:latin typeface="Times New Roman"/>
                <a:ea typeface="ＭＳ Ｐゴシック" charset="0"/>
                <a:cs typeface="Times New Roman"/>
              </a:rPr>
              <a:t>k </a:t>
            </a:r>
            <a:r>
              <a:rPr lang="en-US" sz="2400" dirty="0" smtClean="0">
                <a:ea typeface="ＭＳ Ｐゴシック" charset="0"/>
                <a:cs typeface="Times New Roman"/>
              </a:rPr>
              <a:t>has a limit.</a:t>
            </a:r>
            <a:endParaRPr lang="en-US" sz="24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60678"/>
              </p:ext>
            </p:extLst>
          </p:nvPr>
        </p:nvGraphicFramePr>
        <p:xfrm>
          <a:off x="3048000" y="3200400"/>
          <a:ext cx="21240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" name="Equation" r:id="rId3" imgW="1041400" imgH="419100" progId="Equation.3">
                  <p:embed/>
                </p:oleObj>
              </mc:Choice>
              <mc:Fallback>
                <p:oleObj name="Equation" r:id="rId3" imgW="10414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21240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relevant partition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1066800" y="2514600"/>
            <a:ext cx="2438400" cy="3048000"/>
            <a:chOff x="990600" y="2743200"/>
            <a:chExt cx="2438400" cy="3048000"/>
          </a:xfrm>
        </p:grpSpPr>
        <p:grpSp>
          <p:nvGrpSpPr>
            <p:cNvPr id="38" name="Group 37"/>
            <p:cNvGrpSpPr/>
            <p:nvPr/>
          </p:nvGrpSpPr>
          <p:grpSpPr>
            <a:xfrm>
              <a:off x="990600" y="3352800"/>
              <a:ext cx="2438400" cy="2438400"/>
              <a:chOff x="1143000" y="2057400"/>
              <a:chExt cx="2438400" cy="243840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1143000" y="28956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2133600" y="2057400"/>
                <a:ext cx="381000" cy="3810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200400" y="2895600"/>
                <a:ext cx="381000" cy="381000"/>
              </a:xfrm>
              <a:prstGeom prst="ellipse">
                <a:avLst/>
              </a:prstGeom>
              <a:solidFill>
                <a:srgbClr val="FFB523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600200" y="4114800"/>
                <a:ext cx="381000" cy="381000"/>
              </a:xfrm>
              <a:prstGeom prst="ellipse">
                <a:avLst/>
              </a:prstGeom>
              <a:solidFill>
                <a:srgbClr val="2E703E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743200" y="4114800"/>
                <a:ext cx="381000" cy="381000"/>
              </a:xfrm>
              <a:prstGeom prst="ellipse">
                <a:avLst/>
              </a:prstGeom>
              <a:solidFill>
                <a:srgbClr val="6600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>
                <a:stCxn id="4" idx="6"/>
                <a:endCxn id="6" idx="2"/>
              </p:cNvCxnSpPr>
              <p:nvPr/>
            </p:nvCxnSpPr>
            <p:spPr bwMode="auto">
              <a:xfrm>
                <a:off x="1524000" y="3086100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>
                <a:stCxn id="7" idx="6"/>
                <a:endCxn id="8" idx="2"/>
              </p:cNvCxnSpPr>
              <p:nvPr/>
            </p:nvCxnSpPr>
            <p:spPr bwMode="auto">
              <a:xfrm>
                <a:off x="1981200" y="4305300"/>
                <a:ext cx="762000" cy="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>
                <a:stCxn id="5" idx="4"/>
                <a:endCxn id="7" idx="0"/>
              </p:cNvCxnSpPr>
              <p:nvPr/>
            </p:nvCxnSpPr>
            <p:spPr bwMode="auto">
              <a:xfrm flipH="1">
                <a:off x="1790700" y="2438400"/>
                <a:ext cx="533400" cy="167640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6" idx="4"/>
                <a:endCxn id="8" idx="7"/>
              </p:cNvCxnSpPr>
              <p:nvPr/>
            </p:nvCxnSpPr>
            <p:spPr bwMode="auto">
              <a:xfrm flipH="1">
                <a:off x="3068404" y="3276600"/>
                <a:ext cx="322496" cy="89399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4" idx="5"/>
                <a:endCxn id="8" idx="1"/>
              </p:cNvCxnSpPr>
              <p:nvPr/>
            </p:nvCxnSpPr>
            <p:spPr bwMode="auto">
              <a:xfrm>
                <a:off x="1468204" y="3220804"/>
                <a:ext cx="1330792" cy="94979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43814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>
                <a:stCxn id="5" idx="5"/>
                <a:endCxn id="6" idx="1"/>
              </p:cNvCxnSpPr>
              <p:nvPr/>
            </p:nvCxnSpPr>
            <p:spPr bwMode="auto">
              <a:xfrm>
                <a:off x="2458804" y="2382604"/>
                <a:ext cx="797392" cy="56879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43814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7" idx="7"/>
                <a:endCxn id="6" idx="3"/>
              </p:cNvCxnSpPr>
              <p:nvPr/>
            </p:nvCxnSpPr>
            <p:spPr bwMode="auto">
              <a:xfrm flipV="1">
                <a:off x="1925404" y="3220804"/>
                <a:ext cx="1330792" cy="94979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>
                <a:stCxn id="4" idx="7"/>
                <a:endCxn id="5" idx="3"/>
              </p:cNvCxnSpPr>
              <p:nvPr/>
            </p:nvCxnSpPr>
            <p:spPr bwMode="auto">
              <a:xfrm flipV="1">
                <a:off x="1468204" y="2382604"/>
                <a:ext cx="721192" cy="56879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>
                <a:stCxn id="8" idx="0"/>
                <a:endCxn id="5" idx="4"/>
              </p:cNvCxnSpPr>
              <p:nvPr/>
            </p:nvCxnSpPr>
            <p:spPr bwMode="auto">
              <a:xfrm flipH="1" flipV="1">
                <a:off x="2324100" y="2438400"/>
                <a:ext cx="609600" cy="167640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B5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>
                <a:stCxn id="7" idx="1"/>
                <a:endCxn id="4" idx="4"/>
              </p:cNvCxnSpPr>
              <p:nvPr/>
            </p:nvCxnSpPr>
            <p:spPr bwMode="auto">
              <a:xfrm flipH="1" flipV="1">
                <a:off x="1333500" y="3276600"/>
                <a:ext cx="322496" cy="89399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B5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Box 81"/>
            <p:cNvSpPr txBox="1"/>
            <p:nvPr/>
          </p:nvSpPr>
          <p:spPr>
            <a:xfrm>
              <a:off x="1600200" y="2743200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Odd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k</a:t>
              </a:r>
              <a:endParaRPr lang="en-US" sz="2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10200" y="2590800"/>
            <a:ext cx="2133600" cy="3124200"/>
            <a:chOff x="5410200" y="2667000"/>
            <a:chExt cx="2133600" cy="3124200"/>
          </a:xfrm>
        </p:grpSpPr>
        <p:grpSp>
          <p:nvGrpSpPr>
            <p:cNvPr id="81" name="Group 80"/>
            <p:cNvGrpSpPr/>
            <p:nvPr/>
          </p:nvGrpSpPr>
          <p:grpSpPr>
            <a:xfrm>
              <a:off x="5410200" y="3581400"/>
              <a:ext cx="2133600" cy="2209800"/>
              <a:chOff x="5410200" y="3581400"/>
              <a:chExt cx="2133600" cy="2209800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5410200" y="35814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162800" y="3581400"/>
                <a:ext cx="381000" cy="3810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7162800" y="54102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5410200" y="5410200"/>
                <a:ext cx="381000" cy="3810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5" name="Straight Connector 44"/>
              <p:cNvCxnSpPr>
                <a:stCxn id="40" idx="5"/>
                <a:endCxn id="42" idx="1"/>
              </p:cNvCxnSpPr>
              <p:nvPr/>
            </p:nvCxnSpPr>
            <p:spPr bwMode="auto">
              <a:xfrm>
                <a:off x="5735404" y="3906604"/>
                <a:ext cx="1483192" cy="155939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>
                <a:stCxn id="41" idx="3"/>
                <a:endCxn id="43" idx="7"/>
              </p:cNvCxnSpPr>
              <p:nvPr/>
            </p:nvCxnSpPr>
            <p:spPr bwMode="auto">
              <a:xfrm flipH="1">
                <a:off x="5735404" y="3906604"/>
                <a:ext cx="1483192" cy="155939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>
                <a:stCxn id="43" idx="6"/>
                <a:endCxn id="42" idx="2"/>
              </p:cNvCxnSpPr>
              <p:nvPr/>
            </p:nvCxnSpPr>
            <p:spPr bwMode="auto">
              <a:xfrm>
                <a:off x="5791200" y="5600700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43814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>
                <a:stCxn id="41" idx="2"/>
                <a:endCxn id="40" idx="6"/>
              </p:cNvCxnSpPr>
              <p:nvPr/>
            </p:nvCxnSpPr>
            <p:spPr bwMode="auto">
              <a:xfrm flipH="1">
                <a:off x="5791200" y="3771900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43814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stCxn id="42" idx="0"/>
                <a:endCxn id="41" idx="4"/>
              </p:cNvCxnSpPr>
              <p:nvPr/>
            </p:nvCxnSpPr>
            <p:spPr bwMode="auto">
              <a:xfrm flipV="1">
                <a:off x="7353300" y="3962400"/>
                <a:ext cx="0" cy="144780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B5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>
                <a:stCxn id="43" idx="0"/>
                <a:endCxn id="40" idx="4"/>
              </p:cNvCxnSpPr>
              <p:nvPr/>
            </p:nvCxnSpPr>
            <p:spPr bwMode="auto">
              <a:xfrm flipV="1">
                <a:off x="5600700" y="3962400"/>
                <a:ext cx="0" cy="1447800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B52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3" name="TextBox 82"/>
            <p:cNvSpPr txBox="1"/>
            <p:nvPr/>
          </p:nvSpPr>
          <p:spPr>
            <a:xfrm>
              <a:off x="5867400" y="2667000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Even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k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80394" y="1752600"/>
            <a:ext cx="6211006" cy="527050"/>
            <a:chOff x="1143000" y="1676400"/>
            <a:chExt cx="6211006" cy="527050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1676400"/>
              <a:ext cx="495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Edge in </a:t>
              </a:r>
              <a:r>
                <a:rPr lang="en-US" sz="2800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sz="2800" baseline="30000" dirty="0" err="1" smtClean="0"/>
                <a:t>th</a:t>
              </a:r>
              <a:r>
                <a:rPr lang="en-US" sz="2800" dirty="0" smtClean="0"/>
                <a:t> plane when</a:t>
              </a:r>
              <a:endParaRPr lang="en-US" sz="28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429439"/>
                </p:ext>
              </p:extLst>
            </p:nvPr>
          </p:nvGraphicFramePr>
          <p:xfrm>
            <a:off x="4953000" y="1676400"/>
            <a:ext cx="2401006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66" name="Equation" r:id="rId3" imgW="1041400" imgH="228600" progId="Equation.DSMT4">
                    <p:embed/>
                  </p:oleObj>
                </mc:Choice>
                <mc:Fallback>
                  <p:oleObj name="Equation" r:id="rId3" imgW="1041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53000" y="1676400"/>
                          <a:ext cx="2401006" cy="52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8751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1219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  <a:defRPr/>
            </a:pPr>
            <a:endParaRPr lang="en-US" sz="2400" dirty="0" smtClean="0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Chalkboard" charset="0"/>
                <a:ea typeface="ＭＳ Ｐゴシック" charset="0"/>
                <a:cs typeface="ＭＳ Ｐゴシック" charset="0"/>
              </a:rPr>
              <a:t>         , where </a:t>
            </a: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6288"/>
              </p:ext>
            </p:extLst>
          </p:nvPr>
        </p:nvGraphicFramePr>
        <p:xfrm>
          <a:off x="838200" y="1371600"/>
          <a:ext cx="3498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2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34988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92111"/>
              </p:ext>
            </p:extLst>
          </p:nvPr>
        </p:nvGraphicFramePr>
        <p:xfrm>
          <a:off x="914400" y="2286000"/>
          <a:ext cx="1063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3" name="Equation" r:id="rId5" imgW="520700" imgH="419100" progId="Equation.3">
                  <p:embed/>
                </p:oleObj>
              </mc:Choice>
              <mc:Fallback>
                <p:oleObj name="Equation" r:id="rId5" imgW="52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10636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37062"/>
              </p:ext>
            </p:extLst>
          </p:nvPr>
        </p:nvGraphicFramePr>
        <p:xfrm>
          <a:off x="3200400" y="2438400"/>
          <a:ext cx="576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4" name="Equation" r:id="rId7" imgW="2882900" imgH="266700" progId="Equation.DSMT4">
                  <p:embed/>
                </p:oleObj>
              </mc:Choice>
              <mc:Fallback>
                <p:oleObj name="Equation" r:id="rId7" imgW="2882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2438400"/>
                        <a:ext cx="5765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3124200"/>
            <a:ext cx="4953000" cy="33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13865</TotalTime>
  <Words>1733</Words>
  <Application>Microsoft Macintosh PowerPoint</Application>
  <PresentationFormat>On-screen Show (4:3)</PresentationFormat>
  <Paragraphs>163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Network</vt:lpstr>
      <vt:lpstr>Equation</vt:lpstr>
      <vt:lpstr>Using designs for    crossing numbers</vt:lpstr>
      <vt:lpstr>Crossing number</vt:lpstr>
      <vt:lpstr>k-planar crossing number </vt:lpstr>
      <vt:lpstr>k-planar crossing number and crossing number</vt:lpstr>
      <vt:lpstr>Proof to ⅜ Theorem: Randomized Algorithm</vt:lpstr>
      <vt:lpstr>Randomized Algorithm</vt:lpstr>
      <vt:lpstr>Randomized k-planar Algorithm (János Pach, Csaba Tóth, Géza Tóth, Sz  2014)</vt:lpstr>
      <vt:lpstr>The relevant partition</vt:lpstr>
      <vt:lpstr>Results</vt:lpstr>
      <vt:lpstr>Methodology for obtaining good k-planar drawings</vt:lpstr>
      <vt:lpstr>Using the good k-planar drawing</vt:lpstr>
      <vt:lpstr>Example: k=4, s=7, αk  ≤235/2401 </vt:lpstr>
      <vt:lpstr>Kirkman’s Schoolgirl Problem (1847)</vt:lpstr>
      <vt:lpstr>Resolvable Balanced Incomplete Block Designs</vt:lpstr>
      <vt:lpstr>Resolvable Balanced Incomplete Block Designs</vt:lpstr>
      <vt:lpstr>Proof to </vt:lpstr>
      <vt:lpstr>Proof to </vt:lpstr>
      <vt:lpstr>Proof to </vt:lpstr>
      <vt:lpstr>Bipartite version</vt:lpstr>
      <vt:lpstr>Midrange crossing constant Pach, Spencer, G. Tóth (1999)</vt:lpstr>
      <vt:lpstr>Proof to the lower bound (2014) (János Pach, Csaba Tóth, Géza Tóth, LSz )</vt:lpstr>
      <vt:lpstr>Midrange crossing constant for  graph classes [Czabarka, Reiswig,  Sz, Zhiyu Wang  (2018)]</vt:lpstr>
      <vt:lpstr>Value of midrange crossing  constant</vt:lpstr>
      <vt:lpstr>Rectilinear drawings</vt:lpstr>
      <vt:lpstr>PowerPoint Presentation</vt:lpstr>
    </vt:vector>
  </TitlesOfParts>
  <Company>Eva Czabarka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introduction to crossing numbers</dc:title>
  <cp:lastModifiedBy>Laszlo Szekely</cp:lastModifiedBy>
  <cp:revision>534</cp:revision>
  <dcterms:created xsi:type="dcterms:W3CDTF">2010-08-17T17:12:15Z</dcterms:created>
  <dcterms:modified xsi:type="dcterms:W3CDTF">2018-10-20T13:57:07Z</dcterms:modified>
</cp:coreProperties>
</file>