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Open Sans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OpenSans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OpenSans-italic.fntdata"/><Relationship Id="rId14" Type="http://schemas.openxmlformats.org/officeDocument/2006/relationships/font" Target="fonts/OpenSans-bold.fntdata"/><Relationship Id="rId16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Organ_(anatomy)" TargetMode="External"/><Relationship Id="rId3" Type="http://schemas.openxmlformats.org/officeDocument/2006/relationships/hyperlink" Target="https://en.wikipedia.org/wiki/Blood_vessel" TargetMode="External"/><Relationship Id="rId4" Type="http://schemas.openxmlformats.org/officeDocument/2006/relationships/hyperlink" Target="https://en.wikipedia.org/wiki/Body_cavities" TargetMode="External"/><Relationship Id="rId5" Type="http://schemas.openxmlformats.org/officeDocument/2006/relationships/hyperlink" Target="https://en.wikipedia.org/wiki/Epidermis" TargetMode="External"/><Relationship Id="rId6" Type="http://schemas.openxmlformats.org/officeDocument/2006/relationships/hyperlink" Target="https://en.wikipedia.org/wiki/Skin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577b2419b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577b2419b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Epithelial tissues line the outer surfaces of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2"/>
              </a:rPr>
              <a:t>organs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and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blood vessels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throughout the body, as well as the inner surfaces of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cavities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in many internal organs. An example is the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epidermis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, the outermost layer of the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skin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577b2419b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577b2419b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577b2419b_0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577b2419b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5c032aaab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5c032aaab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Phrase in terms as physical scientists as ourselves these things come to mind.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Swap out with video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577b2419b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577b2419b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577b2419b_0_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577b2419b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0.png"/><Relationship Id="rId8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gif"/><Relationship Id="rId4" Type="http://schemas.openxmlformats.org/officeDocument/2006/relationships/image" Target="../media/image14.gif"/><Relationship Id="rId5" Type="http://schemas.openxmlformats.org/officeDocument/2006/relationships/image" Target="../media/image16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5" Type="http://schemas.openxmlformats.org/officeDocument/2006/relationships/image" Target="../media/image8.gif"/><Relationship Id="rId6" Type="http://schemas.openxmlformats.org/officeDocument/2006/relationships/image" Target="../media/image14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Modelling Epithelial Morphogenesis</a:t>
            </a:r>
            <a:endParaRPr b="1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795875" y="3367525"/>
            <a:ext cx="7514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Clinton H. Durney</a:t>
            </a:r>
            <a:r>
              <a:rPr lang="en"/>
              <a:t>, James J. Feng, Tony J.C. Harris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Epithelial Tissues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50303" l="0" r="0" t="0"/>
          <a:stretch/>
        </p:blipFill>
        <p:spPr>
          <a:xfrm>
            <a:off x="1902150" y="1413425"/>
            <a:ext cx="2077700" cy="3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41680" l="0" r="0" t="0"/>
          <a:stretch/>
        </p:blipFill>
        <p:spPr>
          <a:xfrm>
            <a:off x="1902150" y="1903477"/>
            <a:ext cx="1984525" cy="4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b="17952" l="4113" r="0" t="0"/>
          <a:stretch/>
        </p:blipFill>
        <p:spPr>
          <a:xfrm>
            <a:off x="1902150" y="2457025"/>
            <a:ext cx="1570900" cy="9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6">
            <a:alphaModFix/>
          </a:blip>
          <a:srcRect b="15196" l="0" r="0" t="0"/>
          <a:stretch/>
        </p:blipFill>
        <p:spPr>
          <a:xfrm>
            <a:off x="1902150" y="3703611"/>
            <a:ext cx="163590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7">
            <a:alphaModFix/>
          </a:blip>
          <a:srcRect b="29612" l="0" r="0" t="0"/>
          <a:stretch/>
        </p:blipFill>
        <p:spPr>
          <a:xfrm>
            <a:off x="4794650" y="2811863"/>
            <a:ext cx="1849150" cy="6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8">
            <a:alphaModFix/>
          </a:blip>
          <a:srcRect b="13778" l="0" r="0" t="0"/>
          <a:stretch/>
        </p:blipFill>
        <p:spPr>
          <a:xfrm>
            <a:off x="4794650" y="1413423"/>
            <a:ext cx="1514475" cy="10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9">
            <a:alphaModFix/>
          </a:blip>
          <a:srcRect b="20508" l="0" r="0" t="0"/>
          <a:stretch/>
        </p:blipFill>
        <p:spPr>
          <a:xfrm>
            <a:off x="4794650" y="3807135"/>
            <a:ext cx="1600200" cy="8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Behavior of Epithelial Tissues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38484" r="30472" t="0"/>
          <a:stretch/>
        </p:blipFill>
        <p:spPr>
          <a:xfrm>
            <a:off x="99727" y="1732425"/>
            <a:ext cx="2468499" cy="231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4063" y="1859787"/>
            <a:ext cx="3655875" cy="205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5800" y="1711738"/>
            <a:ext cx="2352451" cy="235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Questions </a:t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is the </a:t>
            </a:r>
            <a:r>
              <a:rPr b="1" lang="en"/>
              <a:t>cause</a:t>
            </a:r>
            <a:r>
              <a:rPr lang="en"/>
              <a:t> of cellular </a:t>
            </a:r>
            <a:r>
              <a:rPr b="1" lang="en"/>
              <a:t>oscillations</a:t>
            </a:r>
            <a:r>
              <a:rPr lang="en"/>
              <a:t>?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is the </a:t>
            </a:r>
            <a:r>
              <a:rPr b="1" lang="en"/>
              <a:t>cause</a:t>
            </a:r>
            <a:r>
              <a:rPr lang="en"/>
              <a:t> of cellular </a:t>
            </a:r>
            <a:r>
              <a:rPr b="1" lang="en"/>
              <a:t>contraction</a:t>
            </a:r>
            <a:r>
              <a:rPr lang="en"/>
              <a:t>?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is the </a:t>
            </a:r>
            <a:r>
              <a:rPr b="1" lang="en"/>
              <a:t>cause</a:t>
            </a:r>
            <a:r>
              <a:rPr lang="en"/>
              <a:t> of out-of-plane </a:t>
            </a:r>
            <a:r>
              <a:rPr b="1" lang="en"/>
              <a:t>bending</a:t>
            </a:r>
            <a:r>
              <a:rPr lang="en"/>
              <a:t>? 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are the mechanical properties that </a:t>
            </a:r>
            <a:r>
              <a:rPr b="1" lang="en"/>
              <a:t>cause</a:t>
            </a:r>
            <a:r>
              <a:rPr lang="en"/>
              <a:t> </a:t>
            </a:r>
            <a:r>
              <a:rPr b="1" lang="en"/>
              <a:t>invagination</a:t>
            </a:r>
            <a:r>
              <a:rPr lang="en"/>
              <a:t>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b="0" l="0" r="0" t="57275"/>
          <a:stretch/>
        </p:blipFill>
        <p:spPr>
          <a:xfrm>
            <a:off x="74550" y="3672050"/>
            <a:ext cx="4497449" cy="9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/>
              <a:t>Drosophila </a:t>
            </a:r>
            <a:r>
              <a:rPr lang="en"/>
              <a:t>Dorsal Closure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6804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</a:t>
            </a:r>
            <a:r>
              <a:rPr i="1" lang="en"/>
              <a:t>causes </a:t>
            </a:r>
            <a:r>
              <a:rPr lang="en"/>
              <a:t>the AS cellular oscillations?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</a:t>
            </a:r>
            <a:r>
              <a:rPr i="1" lang="en"/>
              <a:t>causes</a:t>
            </a:r>
            <a:r>
              <a:rPr lang="en"/>
              <a:t> the loss of area during the Slow Phase?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 txBox="1"/>
          <p:nvPr/>
        </p:nvSpPr>
        <p:spPr>
          <a:xfrm>
            <a:off x="5069350" y="4248675"/>
            <a:ext cx="4231200" cy="11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 et. al, Development 137, 1645-1655, 2010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 et. al, Development 140, 4719-4729, 2013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 et. al., Nature, Vol 457, 2009</a:t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700" y="1523325"/>
            <a:ext cx="2969025" cy="20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7925" y="1486906"/>
            <a:ext cx="2969025" cy="2108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35205" y="0"/>
            <a:ext cx="2108794" cy="11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Ingredients of the model</a:t>
            </a:r>
            <a:endParaRPr/>
          </a:p>
        </p:txBody>
      </p:sp>
      <p:grpSp>
        <p:nvGrpSpPr>
          <p:cNvPr id="98" name="Google Shape;98;p18"/>
          <p:cNvGrpSpPr/>
          <p:nvPr/>
        </p:nvGrpSpPr>
        <p:grpSpPr>
          <a:xfrm>
            <a:off x="-107076" y="1901553"/>
            <a:ext cx="3388644" cy="2272398"/>
            <a:chOff x="1143000" y="0"/>
            <a:chExt cx="7924800" cy="5143500"/>
          </a:xfrm>
        </p:grpSpPr>
        <p:pic>
          <p:nvPicPr>
            <p:cNvPr id="99" name="Google Shape;99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43000" y="0"/>
              <a:ext cx="685800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96100" y="76200"/>
              <a:ext cx="2171700" cy="19240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1" name="Google Shape;101;p18"/>
            <p:cNvCxnSpPr/>
            <p:nvPr/>
          </p:nvCxnSpPr>
          <p:spPr>
            <a:xfrm flipH="1">
              <a:off x="6185950" y="1463650"/>
              <a:ext cx="918300" cy="7593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02" name="Google Shape;102;p18"/>
          <p:cNvGrpSpPr/>
          <p:nvPr/>
        </p:nvGrpSpPr>
        <p:grpSpPr>
          <a:xfrm>
            <a:off x="2259565" y="3410345"/>
            <a:ext cx="1712380" cy="1594466"/>
            <a:chOff x="6838380" y="3056180"/>
            <a:chExt cx="2216100" cy="1898400"/>
          </a:xfrm>
        </p:grpSpPr>
        <p:sp>
          <p:nvSpPr>
            <p:cNvPr id="103" name="Google Shape;103;p18"/>
            <p:cNvSpPr txBox="1"/>
            <p:nvPr/>
          </p:nvSpPr>
          <p:spPr>
            <a:xfrm>
              <a:off x="6838380" y="3056180"/>
              <a:ext cx="2216100" cy="18984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Nodal Motion: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4" name="Google Shape;104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21442" y="3451280"/>
              <a:ext cx="2096875" cy="3307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21430" y="3819980"/>
              <a:ext cx="2096875" cy="1093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Google Shape;106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08623" y="1545847"/>
            <a:ext cx="3699874" cy="289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1607400" y="1227050"/>
            <a:ext cx="15459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latin typeface="Open Sans"/>
                <a:ea typeface="Open Sans"/>
                <a:cs typeface="Open Sans"/>
                <a:sym typeface="Open Sans"/>
              </a:rPr>
              <a:t>Mechanical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6257963" y="1227050"/>
            <a:ext cx="16845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latin typeface="Open Sans"/>
                <a:ea typeface="Open Sans"/>
                <a:cs typeface="Open Sans"/>
                <a:sym typeface="Open Sans"/>
              </a:rPr>
              <a:t>Biochemical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 b="2391" l="2335" r="2335" t="0"/>
          <a:stretch/>
        </p:blipFill>
        <p:spPr>
          <a:xfrm>
            <a:off x="4907825" y="1193925"/>
            <a:ext cx="3798700" cy="291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 rotWithShape="1">
          <a:blip r:embed="rId4">
            <a:alphaModFix/>
          </a:blip>
          <a:srcRect b="1797" l="3117" r="2418" t="0"/>
          <a:stretch/>
        </p:blipFill>
        <p:spPr>
          <a:xfrm>
            <a:off x="381250" y="1193925"/>
            <a:ext cx="3680874" cy="286996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448525" y="4203050"/>
            <a:ext cx="35808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Cellular Oscillations</a:t>
            </a:r>
            <a:r>
              <a:rPr lang="en"/>
              <a:t>: Mutual inhibition creates negative feedback loop</a:t>
            </a:r>
            <a:endParaRPr/>
          </a:p>
        </p:txBody>
      </p:sp>
      <p:sp>
        <p:nvSpPr>
          <p:cNvPr id="117" name="Google Shape;117;p19"/>
          <p:cNvSpPr txBox="1"/>
          <p:nvPr/>
        </p:nvSpPr>
        <p:spPr>
          <a:xfrm>
            <a:off x="4868125" y="4203050"/>
            <a:ext cx="39069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Ratcheting </a:t>
            </a:r>
            <a:r>
              <a:rPr lang="en"/>
              <a:t>: Exhaustion of myosin inhibitor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