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sldIdLst>
    <p:sldId id="256" r:id="rId2"/>
    <p:sldId id="272" r:id="rId3"/>
    <p:sldId id="278" r:id="rId4"/>
    <p:sldId id="279" r:id="rId5"/>
    <p:sldId id="280" r:id="rId6"/>
    <p:sldId id="284" r:id="rId7"/>
    <p:sldId id="307" r:id="rId8"/>
    <p:sldId id="286" r:id="rId9"/>
    <p:sldId id="287" r:id="rId10"/>
    <p:sldId id="300" r:id="rId11"/>
    <p:sldId id="289" r:id="rId12"/>
    <p:sldId id="290" r:id="rId13"/>
    <p:sldId id="291" r:id="rId14"/>
    <p:sldId id="292" r:id="rId15"/>
    <p:sldId id="294" r:id="rId16"/>
    <p:sldId id="304" r:id="rId17"/>
    <p:sldId id="295" r:id="rId18"/>
    <p:sldId id="322" r:id="rId19"/>
    <p:sldId id="323" r:id="rId20"/>
    <p:sldId id="328" r:id="rId21"/>
    <p:sldId id="324" r:id="rId22"/>
    <p:sldId id="325" r:id="rId23"/>
    <p:sldId id="326" r:id="rId24"/>
    <p:sldId id="330" r:id="rId25"/>
    <p:sldId id="331" r:id="rId26"/>
    <p:sldId id="296" r:id="rId27"/>
    <p:sldId id="293" r:id="rId28"/>
    <p:sldId id="309" r:id="rId29"/>
    <p:sldId id="312" r:id="rId30"/>
    <p:sldId id="310" r:id="rId31"/>
    <p:sldId id="308" r:id="rId32"/>
    <p:sldId id="281" r:id="rId33"/>
    <p:sldId id="306" r:id="rId34"/>
    <p:sldId id="257"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A7392"/>
    <a:srgbClr val="2B9C6B"/>
    <a:srgbClr val="55B6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38" autoAdjust="0"/>
    <p:restoredTop sz="82382" autoAdjust="0"/>
  </p:normalViewPr>
  <p:slideViewPr>
    <p:cSldViewPr snapToGrid="0">
      <p:cViewPr varScale="1">
        <p:scale>
          <a:sx n="83" d="100"/>
          <a:sy n="83" d="100"/>
        </p:scale>
        <p:origin x="2370"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C3EADB-7D43-D64C-B01A-8A7A6AB9BF4C}" type="doc">
      <dgm:prSet loTypeId="urn:microsoft.com/office/officeart/2005/8/layout/cycle7" loCatId="" qsTypeId="urn:microsoft.com/office/officeart/2005/8/quickstyle/simple4" qsCatId="simple" csTypeId="urn:microsoft.com/office/officeart/2005/8/colors/colorful1" csCatId="colorful" phldr="1"/>
      <dgm:spPr/>
      <dgm:t>
        <a:bodyPr/>
        <a:lstStyle/>
        <a:p>
          <a:endParaRPr lang="en-US"/>
        </a:p>
      </dgm:t>
    </dgm:pt>
    <dgm:pt modelId="{AD3F0CBA-3472-6F4F-8ECE-8B2EA7B12D8A}">
      <dgm:prSet custT="1"/>
      <dgm:spPr/>
      <dgm:t>
        <a:bodyPr/>
        <a:lstStyle/>
        <a:p>
          <a:pPr rtl="0"/>
          <a:r>
            <a:rPr lang="en-US" sz="1000" b="1" dirty="0">
              <a:solidFill>
                <a:srgbClr val="000000"/>
              </a:solidFill>
            </a:rPr>
            <a:t>Cell position</a:t>
          </a:r>
        </a:p>
      </dgm:t>
    </dgm:pt>
    <dgm:pt modelId="{F8E04C56-E6B4-7044-AFD7-E38CB6DCA68B}" type="parTrans" cxnId="{D03CE47F-C8E3-F24A-B8C8-12B5969332E4}">
      <dgm:prSet/>
      <dgm:spPr/>
      <dgm:t>
        <a:bodyPr/>
        <a:lstStyle/>
        <a:p>
          <a:endParaRPr lang="en-US" sz="1000" b="1">
            <a:solidFill>
              <a:srgbClr val="000000"/>
            </a:solidFill>
          </a:endParaRPr>
        </a:p>
      </dgm:t>
    </dgm:pt>
    <dgm:pt modelId="{2E6A74DC-DF62-554F-B9C6-D9227F74787E}" type="sibTrans" cxnId="{D03CE47F-C8E3-F24A-B8C8-12B5969332E4}">
      <dgm:prSet custT="1"/>
      <dgm:spPr/>
      <dgm:t>
        <a:bodyPr/>
        <a:lstStyle/>
        <a:p>
          <a:endParaRPr lang="en-US" sz="1000" b="1">
            <a:solidFill>
              <a:srgbClr val="000000"/>
            </a:solidFill>
          </a:endParaRPr>
        </a:p>
      </dgm:t>
    </dgm:pt>
    <dgm:pt modelId="{107A4039-52F8-F947-99A0-0A9574F58C60}">
      <dgm:prSet custT="1"/>
      <dgm:spPr/>
      <dgm:t>
        <a:bodyPr/>
        <a:lstStyle/>
        <a:p>
          <a:pPr rtl="0"/>
          <a:r>
            <a:rPr lang="en-US" sz="1000" b="1" dirty="0">
              <a:solidFill>
                <a:srgbClr val="000000"/>
              </a:solidFill>
            </a:rPr>
            <a:t>Cell Divisions</a:t>
          </a:r>
        </a:p>
      </dgm:t>
    </dgm:pt>
    <dgm:pt modelId="{68E8368A-7A82-484C-AD88-EC6C23569788}" type="parTrans" cxnId="{ADEBE929-87C8-E546-8EEA-59E527656FF8}">
      <dgm:prSet/>
      <dgm:spPr/>
      <dgm:t>
        <a:bodyPr/>
        <a:lstStyle/>
        <a:p>
          <a:endParaRPr lang="en-US" sz="1000" b="1">
            <a:solidFill>
              <a:srgbClr val="000000"/>
            </a:solidFill>
          </a:endParaRPr>
        </a:p>
      </dgm:t>
    </dgm:pt>
    <dgm:pt modelId="{C054A345-7A90-004C-B5EC-61C6D9854555}" type="sibTrans" cxnId="{ADEBE929-87C8-E546-8EEA-59E527656FF8}">
      <dgm:prSet custT="1"/>
      <dgm:spPr/>
      <dgm:t>
        <a:bodyPr/>
        <a:lstStyle/>
        <a:p>
          <a:endParaRPr lang="en-US" sz="1000" b="1">
            <a:solidFill>
              <a:srgbClr val="000000"/>
            </a:solidFill>
          </a:endParaRPr>
        </a:p>
      </dgm:t>
    </dgm:pt>
    <dgm:pt modelId="{7BBCA3B5-F7D1-1242-AEB3-7689CA967BCC}">
      <dgm:prSet custT="1"/>
      <dgm:spPr/>
      <dgm:t>
        <a:bodyPr/>
        <a:lstStyle/>
        <a:p>
          <a:pPr rtl="0"/>
          <a:r>
            <a:rPr lang="en-US" sz="1000" b="1" dirty="0">
              <a:solidFill>
                <a:srgbClr val="000000"/>
              </a:solidFill>
            </a:rPr>
            <a:t>Cell movement</a:t>
          </a:r>
        </a:p>
      </dgm:t>
    </dgm:pt>
    <dgm:pt modelId="{B8A2BE55-AA74-9E4A-B208-BC7E78A478E3}" type="parTrans" cxnId="{EC81A5D1-646D-FF48-9ACA-01BFA2BDE051}">
      <dgm:prSet/>
      <dgm:spPr/>
      <dgm:t>
        <a:bodyPr/>
        <a:lstStyle/>
        <a:p>
          <a:endParaRPr lang="en-US" sz="1000" b="1">
            <a:solidFill>
              <a:srgbClr val="000000"/>
            </a:solidFill>
          </a:endParaRPr>
        </a:p>
      </dgm:t>
    </dgm:pt>
    <dgm:pt modelId="{4C9DF51F-A775-C44C-A6FF-97D0586915FF}" type="sibTrans" cxnId="{EC81A5D1-646D-FF48-9ACA-01BFA2BDE051}">
      <dgm:prSet custT="1"/>
      <dgm:spPr/>
      <dgm:t>
        <a:bodyPr/>
        <a:lstStyle/>
        <a:p>
          <a:endParaRPr lang="en-US" sz="1000" b="1">
            <a:solidFill>
              <a:srgbClr val="000000"/>
            </a:solidFill>
          </a:endParaRPr>
        </a:p>
      </dgm:t>
    </dgm:pt>
    <dgm:pt modelId="{8EFFCEF5-29A0-FF49-828A-34195A41E896}">
      <dgm:prSet custT="1"/>
      <dgm:spPr/>
      <dgm:t>
        <a:bodyPr/>
        <a:lstStyle/>
        <a:p>
          <a:pPr rtl="0"/>
          <a:r>
            <a:rPr lang="en-US" sz="1000" b="1" dirty="0">
              <a:solidFill>
                <a:srgbClr val="000000"/>
              </a:solidFill>
            </a:rPr>
            <a:t>Dynamic  gene expression</a:t>
          </a:r>
        </a:p>
      </dgm:t>
    </dgm:pt>
    <dgm:pt modelId="{438F390B-4BCB-4F42-914A-CF3CF3F3500A}" type="parTrans" cxnId="{183A4164-CB9D-6C4B-996F-BEFD78A6F430}">
      <dgm:prSet/>
      <dgm:spPr/>
      <dgm:t>
        <a:bodyPr/>
        <a:lstStyle/>
        <a:p>
          <a:endParaRPr lang="en-US" sz="1000" b="1">
            <a:solidFill>
              <a:srgbClr val="000000"/>
            </a:solidFill>
          </a:endParaRPr>
        </a:p>
      </dgm:t>
    </dgm:pt>
    <dgm:pt modelId="{DE99B861-FCB6-944D-A46E-EDF2EC8E0589}" type="sibTrans" cxnId="{183A4164-CB9D-6C4B-996F-BEFD78A6F430}">
      <dgm:prSet custT="1"/>
      <dgm:spPr/>
      <dgm:t>
        <a:bodyPr/>
        <a:lstStyle/>
        <a:p>
          <a:endParaRPr lang="en-US" sz="1000" b="1">
            <a:solidFill>
              <a:srgbClr val="000000"/>
            </a:solidFill>
          </a:endParaRPr>
        </a:p>
      </dgm:t>
    </dgm:pt>
    <dgm:pt modelId="{6426DC36-7463-E84F-B756-02608707AC02}" type="pres">
      <dgm:prSet presAssocID="{7EC3EADB-7D43-D64C-B01A-8A7A6AB9BF4C}" presName="Name0" presStyleCnt="0">
        <dgm:presLayoutVars>
          <dgm:dir/>
          <dgm:resizeHandles val="exact"/>
        </dgm:presLayoutVars>
      </dgm:prSet>
      <dgm:spPr/>
    </dgm:pt>
    <dgm:pt modelId="{CD1574FD-5884-0240-97ED-2CD378083889}" type="pres">
      <dgm:prSet presAssocID="{AD3F0CBA-3472-6F4F-8ECE-8B2EA7B12D8A}" presName="node" presStyleLbl="node1" presStyleIdx="0" presStyleCnt="4">
        <dgm:presLayoutVars>
          <dgm:bulletEnabled val="1"/>
        </dgm:presLayoutVars>
      </dgm:prSet>
      <dgm:spPr/>
    </dgm:pt>
    <dgm:pt modelId="{0CA1017E-E368-EE47-8F0F-9A71F9B7FFEE}" type="pres">
      <dgm:prSet presAssocID="{2E6A74DC-DF62-554F-B9C6-D9227F74787E}" presName="sibTrans" presStyleLbl="sibTrans2D1" presStyleIdx="0" presStyleCnt="4"/>
      <dgm:spPr/>
    </dgm:pt>
    <dgm:pt modelId="{84111618-FFAF-8248-AFCD-C64A8411620E}" type="pres">
      <dgm:prSet presAssocID="{2E6A74DC-DF62-554F-B9C6-D9227F74787E}" presName="connectorText" presStyleLbl="sibTrans2D1" presStyleIdx="0" presStyleCnt="4"/>
      <dgm:spPr/>
    </dgm:pt>
    <dgm:pt modelId="{C974C1B4-5A1C-7F47-BEEE-287FA9B8BD3D}" type="pres">
      <dgm:prSet presAssocID="{8EFFCEF5-29A0-FF49-828A-34195A41E896}" presName="node" presStyleLbl="node1" presStyleIdx="1" presStyleCnt="4">
        <dgm:presLayoutVars>
          <dgm:bulletEnabled val="1"/>
        </dgm:presLayoutVars>
      </dgm:prSet>
      <dgm:spPr/>
    </dgm:pt>
    <dgm:pt modelId="{A0F02AAA-CE87-664A-B0ED-D5B45EB32654}" type="pres">
      <dgm:prSet presAssocID="{DE99B861-FCB6-944D-A46E-EDF2EC8E0589}" presName="sibTrans" presStyleLbl="sibTrans2D1" presStyleIdx="1" presStyleCnt="4"/>
      <dgm:spPr/>
    </dgm:pt>
    <dgm:pt modelId="{DFFF6599-985F-0442-8CCB-7E8BA20E17CF}" type="pres">
      <dgm:prSet presAssocID="{DE99B861-FCB6-944D-A46E-EDF2EC8E0589}" presName="connectorText" presStyleLbl="sibTrans2D1" presStyleIdx="1" presStyleCnt="4"/>
      <dgm:spPr/>
    </dgm:pt>
    <dgm:pt modelId="{8849DF84-F1B4-7440-A764-ABAE0476D0FB}" type="pres">
      <dgm:prSet presAssocID="{107A4039-52F8-F947-99A0-0A9574F58C60}" presName="node" presStyleLbl="node1" presStyleIdx="2" presStyleCnt="4">
        <dgm:presLayoutVars>
          <dgm:bulletEnabled val="1"/>
        </dgm:presLayoutVars>
      </dgm:prSet>
      <dgm:spPr/>
    </dgm:pt>
    <dgm:pt modelId="{A45CCA4B-2E96-304C-AC95-3B65873C72F0}" type="pres">
      <dgm:prSet presAssocID="{C054A345-7A90-004C-B5EC-61C6D9854555}" presName="sibTrans" presStyleLbl="sibTrans2D1" presStyleIdx="2" presStyleCnt="4"/>
      <dgm:spPr/>
    </dgm:pt>
    <dgm:pt modelId="{7241370D-311D-494A-960F-883675A36AE4}" type="pres">
      <dgm:prSet presAssocID="{C054A345-7A90-004C-B5EC-61C6D9854555}" presName="connectorText" presStyleLbl="sibTrans2D1" presStyleIdx="2" presStyleCnt="4"/>
      <dgm:spPr/>
    </dgm:pt>
    <dgm:pt modelId="{E4D61F18-08DD-434D-A4EA-013CE625B0F5}" type="pres">
      <dgm:prSet presAssocID="{7BBCA3B5-F7D1-1242-AEB3-7689CA967BCC}" presName="node" presStyleLbl="node1" presStyleIdx="3" presStyleCnt="4" custRadScaleRad="152231" custRadScaleInc="4144">
        <dgm:presLayoutVars>
          <dgm:bulletEnabled val="1"/>
        </dgm:presLayoutVars>
      </dgm:prSet>
      <dgm:spPr/>
    </dgm:pt>
    <dgm:pt modelId="{33633EBC-1715-6942-9313-5B459F5CC010}" type="pres">
      <dgm:prSet presAssocID="{4C9DF51F-A775-C44C-A6FF-97D0586915FF}" presName="sibTrans" presStyleLbl="sibTrans2D1" presStyleIdx="3" presStyleCnt="4"/>
      <dgm:spPr/>
    </dgm:pt>
    <dgm:pt modelId="{3D490978-20FF-1B41-BC63-05AE4B7F749A}" type="pres">
      <dgm:prSet presAssocID="{4C9DF51F-A775-C44C-A6FF-97D0586915FF}" presName="connectorText" presStyleLbl="sibTrans2D1" presStyleIdx="3" presStyleCnt="4"/>
      <dgm:spPr/>
    </dgm:pt>
  </dgm:ptLst>
  <dgm:cxnLst>
    <dgm:cxn modelId="{6765C31A-660A-4556-B87A-D5381AC20F50}" type="presOf" srcId="{107A4039-52F8-F947-99A0-0A9574F58C60}" destId="{8849DF84-F1B4-7440-A764-ABAE0476D0FB}" srcOrd="0" destOrd="0" presId="urn:microsoft.com/office/officeart/2005/8/layout/cycle7"/>
    <dgm:cxn modelId="{7F303F28-E983-4B0B-9695-6D137EFCC2D7}" type="presOf" srcId="{4C9DF51F-A775-C44C-A6FF-97D0586915FF}" destId="{3D490978-20FF-1B41-BC63-05AE4B7F749A}" srcOrd="1" destOrd="0" presId="urn:microsoft.com/office/officeart/2005/8/layout/cycle7"/>
    <dgm:cxn modelId="{ADEBE929-87C8-E546-8EEA-59E527656FF8}" srcId="{7EC3EADB-7D43-D64C-B01A-8A7A6AB9BF4C}" destId="{107A4039-52F8-F947-99A0-0A9574F58C60}" srcOrd="2" destOrd="0" parTransId="{68E8368A-7A82-484C-AD88-EC6C23569788}" sibTransId="{C054A345-7A90-004C-B5EC-61C6D9854555}"/>
    <dgm:cxn modelId="{83DFE42E-59B4-495B-BCE8-D9B1F0609769}" type="presOf" srcId="{2E6A74DC-DF62-554F-B9C6-D9227F74787E}" destId="{0CA1017E-E368-EE47-8F0F-9A71F9B7FFEE}" srcOrd="0" destOrd="0" presId="urn:microsoft.com/office/officeart/2005/8/layout/cycle7"/>
    <dgm:cxn modelId="{183A4164-CB9D-6C4B-996F-BEFD78A6F430}" srcId="{7EC3EADB-7D43-D64C-B01A-8A7A6AB9BF4C}" destId="{8EFFCEF5-29A0-FF49-828A-34195A41E896}" srcOrd="1" destOrd="0" parTransId="{438F390B-4BCB-4F42-914A-CF3CF3F3500A}" sibTransId="{DE99B861-FCB6-944D-A46E-EDF2EC8E0589}"/>
    <dgm:cxn modelId="{FCDE1852-4988-4220-B299-CE257EA7E1B2}" type="presOf" srcId="{AD3F0CBA-3472-6F4F-8ECE-8B2EA7B12D8A}" destId="{CD1574FD-5884-0240-97ED-2CD378083889}" srcOrd="0" destOrd="0" presId="urn:microsoft.com/office/officeart/2005/8/layout/cycle7"/>
    <dgm:cxn modelId="{D03CE47F-C8E3-F24A-B8C8-12B5969332E4}" srcId="{7EC3EADB-7D43-D64C-B01A-8A7A6AB9BF4C}" destId="{AD3F0CBA-3472-6F4F-8ECE-8B2EA7B12D8A}" srcOrd="0" destOrd="0" parTransId="{F8E04C56-E6B4-7044-AFD7-E38CB6DCA68B}" sibTransId="{2E6A74DC-DF62-554F-B9C6-D9227F74787E}"/>
    <dgm:cxn modelId="{83F28485-C721-4463-B44C-77FF509BD8B6}" type="presOf" srcId="{C054A345-7A90-004C-B5EC-61C6D9854555}" destId="{7241370D-311D-494A-960F-883675A36AE4}" srcOrd="1" destOrd="0" presId="urn:microsoft.com/office/officeart/2005/8/layout/cycle7"/>
    <dgm:cxn modelId="{DCD9B18B-F603-4D1F-A2D5-200E53FBD30E}" type="presOf" srcId="{7BBCA3B5-F7D1-1242-AEB3-7689CA967BCC}" destId="{E4D61F18-08DD-434D-A4EA-013CE625B0F5}" srcOrd="0" destOrd="0" presId="urn:microsoft.com/office/officeart/2005/8/layout/cycle7"/>
    <dgm:cxn modelId="{4506A7A3-3DFF-4FAF-940E-5819EAE341AE}" type="presOf" srcId="{C054A345-7A90-004C-B5EC-61C6D9854555}" destId="{A45CCA4B-2E96-304C-AC95-3B65873C72F0}" srcOrd="0" destOrd="0" presId="urn:microsoft.com/office/officeart/2005/8/layout/cycle7"/>
    <dgm:cxn modelId="{921AABA8-6CF5-4D80-A358-7C079C2CD60C}" type="presOf" srcId="{7EC3EADB-7D43-D64C-B01A-8A7A6AB9BF4C}" destId="{6426DC36-7463-E84F-B756-02608707AC02}" srcOrd="0" destOrd="0" presId="urn:microsoft.com/office/officeart/2005/8/layout/cycle7"/>
    <dgm:cxn modelId="{6F8D36AB-D4AF-4502-BC34-9945E81692E8}" type="presOf" srcId="{2E6A74DC-DF62-554F-B9C6-D9227F74787E}" destId="{84111618-FFAF-8248-AFCD-C64A8411620E}" srcOrd="1" destOrd="0" presId="urn:microsoft.com/office/officeart/2005/8/layout/cycle7"/>
    <dgm:cxn modelId="{BC2DD7AD-2E80-45CC-BA6B-251AE5A9BA98}" type="presOf" srcId="{4C9DF51F-A775-C44C-A6FF-97D0586915FF}" destId="{33633EBC-1715-6942-9313-5B459F5CC010}" srcOrd="0" destOrd="0" presId="urn:microsoft.com/office/officeart/2005/8/layout/cycle7"/>
    <dgm:cxn modelId="{B0C4F3B0-6634-40C1-8FBF-250653263CE0}" type="presOf" srcId="{DE99B861-FCB6-944D-A46E-EDF2EC8E0589}" destId="{DFFF6599-985F-0442-8CCB-7E8BA20E17CF}" srcOrd="1" destOrd="0" presId="urn:microsoft.com/office/officeart/2005/8/layout/cycle7"/>
    <dgm:cxn modelId="{EC81A5D1-646D-FF48-9ACA-01BFA2BDE051}" srcId="{7EC3EADB-7D43-D64C-B01A-8A7A6AB9BF4C}" destId="{7BBCA3B5-F7D1-1242-AEB3-7689CA967BCC}" srcOrd="3" destOrd="0" parTransId="{B8A2BE55-AA74-9E4A-B208-BC7E78A478E3}" sibTransId="{4C9DF51F-A775-C44C-A6FF-97D0586915FF}"/>
    <dgm:cxn modelId="{3C8C83DA-8BFA-41E5-A404-C4815028AF7C}" type="presOf" srcId="{8EFFCEF5-29A0-FF49-828A-34195A41E896}" destId="{C974C1B4-5A1C-7F47-BEEE-287FA9B8BD3D}" srcOrd="0" destOrd="0" presId="urn:microsoft.com/office/officeart/2005/8/layout/cycle7"/>
    <dgm:cxn modelId="{BCAAEEDD-3B17-4D31-ADDC-DBC4E59F0710}" type="presOf" srcId="{DE99B861-FCB6-944D-A46E-EDF2EC8E0589}" destId="{A0F02AAA-CE87-664A-B0ED-D5B45EB32654}" srcOrd="0" destOrd="0" presId="urn:microsoft.com/office/officeart/2005/8/layout/cycle7"/>
    <dgm:cxn modelId="{65C579FE-6A12-4507-B40A-3A6B19661784}" type="presParOf" srcId="{6426DC36-7463-E84F-B756-02608707AC02}" destId="{CD1574FD-5884-0240-97ED-2CD378083889}" srcOrd="0" destOrd="0" presId="urn:microsoft.com/office/officeart/2005/8/layout/cycle7"/>
    <dgm:cxn modelId="{2438696B-C674-41DB-B283-590F6A2C39D6}" type="presParOf" srcId="{6426DC36-7463-E84F-B756-02608707AC02}" destId="{0CA1017E-E368-EE47-8F0F-9A71F9B7FFEE}" srcOrd="1" destOrd="0" presId="urn:microsoft.com/office/officeart/2005/8/layout/cycle7"/>
    <dgm:cxn modelId="{2FB51641-D357-4F37-9ABF-1E69761C26A9}" type="presParOf" srcId="{0CA1017E-E368-EE47-8F0F-9A71F9B7FFEE}" destId="{84111618-FFAF-8248-AFCD-C64A8411620E}" srcOrd="0" destOrd="0" presId="urn:microsoft.com/office/officeart/2005/8/layout/cycle7"/>
    <dgm:cxn modelId="{CBA6FEDC-CEA6-4DDE-AC6C-40C9424C6940}" type="presParOf" srcId="{6426DC36-7463-E84F-B756-02608707AC02}" destId="{C974C1B4-5A1C-7F47-BEEE-287FA9B8BD3D}" srcOrd="2" destOrd="0" presId="urn:microsoft.com/office/officeart/2005/8/layout/cycle7"/>
    <dgm:cxn modelId="{C5D2A6D7-6D6B-4307-BC33-C12D2F1E091E}" type="presParOf" srcId="{6426DC36-7463-E84F-B756-02608707AC02}" destId="{A0F02AAA-CE87-664A-B0ED-D5B45EB32654}" srcOrd="3" destOrd="0" presId="urn:microsoft.com/office/officeart/2005/8/layout/cycle7"/>
    <dgm:cxn modelId="{026AD1A7-C78F-4BF5-9FBA-87D7DB08D5C1}" type="presParOf" srcId="{A0F02AAA-CE87-664A-B0ED-D5B45EB32654}" destId="{DFFF6599-985F-0442-8CCB-7E8BA20E17CF}" srcOrd="0" destOrd="0" presId="urn:microsoft.com/office/officeart/2005/8/layout/cycle7"/>
    <dgm:cxn modelId="{C0C02C74-A6F8-42BC-876F-9BA3B1D17E8C}" type="presParOf" srcId="{6426DC36-7463-E84F-B756-02608707AC02}" destId="{8849DF84-F1B4-7440-A764-ABAE0476D0FB}" srcOrd="4" destOrd="0" presId="urn:microsoft.com/office/officeart/2005/8/layout/cycle7"/>
    <dgm:cxn modelId="{1E8DE5D7-F4E9-48BE-8E98-4F13EDB228F6}" type="presParOf" srcId="{6426DC36-7463-E84F-B756-02608707AC02}" destId="{A45CCA4B-2E96-304C-AC95-3B65873C72F0}" srcOrd="5" destOrd="0" presId="urn:microsoft.com/office/officeart/2005/8/layout/cycle7"/>
    <dgm:cxn modelId="{055C9BA4-B253-4D16-8679-BD468123437E}" type="presParOf" srcId="{A45CCA4B-2E96-304C-AC95-3B65873C72F0}" destId="{7241370D-311D-494A-960F-883675A36AE4}" srcOrd="0" destOrd="0" presId="urn:microsoft.com/office/officeart/2005/8/layout/cycle7"/>
    <dgm:cxn modelId="{77A9F26D-1BCC-488E-B590-19EB0FCA279B}" type="presParOf" srcId="{6426DC36-7463-E84F-B756-02608707AC02}" destId="{E4D61F18-08DD-434D-A4EA-013CE625B0F5}" srcOrd="6" destOrd="0" presId="urn:microsoft.com/office/officeart/2005/8/layout/cycle7"/>
    <dgm:cxn modelId="{EFDB1DC8-E6E6-460E-BF40-D564BC74E763}" type="presParOf" srcId="{6426DC36-7463-E84F-B756-02608707AC02}" destId="{33633EBC-1715-6942-9313-5B459F5CC010}" srcOrd="7" destOrd="0" presId="urn:microsoft.com/office/officeart/2005/8/layout/cycle7"/>
    <dgm:cxn modelId="{FC5056F1-CEBA-4995-B644-B7069CE7675D}" type="presParOf" srcId="{33633EBC-1715-6942-9313-5B459F5CC010}" destId="{3D490978-20FF-1B41-BC63-05AE4B7F749A}" srcOrd="0" destOrd="0" presId="urn:microsoft.com/office/officeart/2005/8/layout/cycle7"/>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1574FD-5884-0240-97ED-2CD378083889}">
      <dsp:nvSpPr>
        <dsp:cNvPr id="0" name=""/>
        <dsp:cNvSpPr/>
      </dsp:nvSpPr>
      <dsp:spPr>
        <a:xfrm>
          <a:off x="1284003" y="134736"/>
          <a:ext cx="1336430" cy="668215"/>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rtl="0">
            <a:lnSpc>
              <a:spcPct val="90000"/>
            </a:lnSpc>
            <a:spcBef>
              <a:spcPct val="0"/>
            </a:spcBef>
            <a:spcAft>
              <a:spcPct val="35000"/>
            </a:spcAft>
            <a:buNone/>
          </a:pPr>
          <a:r>
            <a:rPr lang="en-US" sz="1000" b="1" kern="1200" dirty="0">
              <a:solidFill>
                <a:srgbClr val="000000"/>
              </a:solidFill>
            </a:rPr>
            <a:t>Cell position</a:t>
          </a:r>
        </a:p>
      </dsp:txBody>
      <dsp:txXfrm>
        <a:off x="1303574" y="154307"/>
        <a:ext cx="1297288" cy="629073"/>
      </dsp:txXfrm>
    </dsp:sp>
    <dsp:sp modelId="{0CA1017E-E368-EE47-8F0F-9A71F9B7FFEE}">
      <dsp:nvSpPr>
        <dsp:cNvPr id="0" name=""/>
        <dsp:cNvSpPr/>
      </dsp:nvSpPr>
      <dsp:spPr>
        <a:xfrm rot="2700000">
          <a:off x="2273588" y="993735"/>
          <a:ext cx="640917" cy="233875"/>
        </a:xfrm>
        <a:prstGeom prst="leftRightArrow">
          <a:avLst>
            <a:gd name="adj1" fmla="val 60000"/>
            <a:gd name="adj2" fmla="val 5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b="1" kern="1200">
            <a:solidFill>
              <a:srgbClr val="000000"/>
            </a:solidFill>
          </a:endParaRPr>
        </a:p>
      </dsp:txBody>
      <dsp:txXfrm>
        <a:off x="2343751" y="1040510"/>
        <a:ext cx="500592" cy="140325"/>
      </dsp:txXfrm>
    </dsp:sp>
    <dsp:sp modelId="{C974C1B4-5A1C-7F47-BEEE-287FA9B8BD3D}">
      <dsp:nvSpPr>
        <dsp:cNvPr id="0" name=""/>
        <dsp:cNvSpPr/>
      </dsp:nvSpPr>
      <dsp:spPr>
        <a:xfrm>
          <a:off x="2567660" y="1418393"/>
          <a:ext cx="1336430" cy="668215"/>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rtl="0">
            <a:lnSpc>
              <a:spcPct val="90000"/>
            </a:lnSpc>
            <a:spcBef>
              <a:spcPct val="0"/>
            </a:spcBef>
            <a:spcAft>
              <a:spcPct val="35000"/>
            </a:spcAft>
            <a:buNone/>
          </a:pPr>
          <a:r>
            <a:rPr lang="en-US" sz="1000" b="1" kern="1200" dirty="0">
              <a:solidFill>
                <a:srgbClr val="000000"/>
              </a:solidFill>
            </a:rPr>
            <a:t>Dynamic  gene expression</a:t>
          </a:r>
        </a:p>
      </dsp:txBody>
      <dsp:txXfrm>
        <a:off x="2587231" y="1437964"/>
        <a:ext cx="1297288" cy="629073"/>
      </dsp:txXfrm>
    </dsp:sp>
    <dsp:sp modelId="{A0F02AAA-CE87-664A-B0ED-D5B45EB32654}">
      <dsp:nvSpPr>
        <dsp:cNvPr id="0" name=""/>
        <dsp:cNvSpPr/>
      </dsp:nvSpPr>
      <dsp:spPr>
        <a:xfrm rot="8100000">
          <a:off x="2273588" y="2277392"/>
          <a:ext cx="640917" cy="233875"/>
        </a:xfrm>
        <a:prstGeom prst="leftRightArrow">
          <a:avLst>
            <a:gd name="adj1" fmla="val 60000"/>
            <a:gd name="adj2" fmla="val 5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b="1" kern="1200">
            <a:solidFill>
              <a:srgbClr val="000000"/>
            </a:solidFill>
          </a:endParaRPr>
        </a:p>
      </dsp:txBody>
      <dsp:txXfrm rot="10800000">
        <a:off x="2343750" y="2324167"/>
        <a:ext cx="500592" cy="140325"/>
      </dsp:txXfrm>
    </dsp:sp>
    <dsp:sp modelId="{8849DF84-F1B4-7440-A764-ABAE0476D0FB}">
      <dsp:nvSpPr>
        <dsp:cNvPr id="0" name=""/>
        <dsp:cNvSpPr/>
      </dsp:nvSpPr>
      <dsp:spPr>
        <a:xfrm>
          <a:off x="1284003" y="2702050"/>
          <a:ext cx="1336430" cy="668215"/>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rtl="0">
            <a:lnSpc>
              <a:spcPct val="90000"/>
            </a:lnSpc>
            <a:spcBef>
              <a:spcPct val="0"/>
            </a:spcBef>
            <a:spcAft>
              <a:spcPct val="35000"/>
            </a:spcAft>
            <a:buNone/>
          </a:pPr>
          <a:r>
            <a:rPr lang="en-US" sz="1000" b="1" kern="1200" dirty="0">
              <a:solidFill>
                <a:srgbClr val="000000"/>
              </a:solidFill>
            </a:rPr>
            <a:t>Cell Divisions</a:t>
          </a:r>
        </a:p>
      </dsp:txBody>
      <dsp:txXfrm>
        <a:off x="1303574" y="2721621"/>
        <a:ext cx="1297288" cy="629073"/>
      </dsp:txXfrm>
    </dsp:sp>
    <dsp:sp modelId="{A45CCA4B-2E96-304C-AC95-3B65873C72F0}">
      <dsp:nvSpPr>
        <dsp:cNvPr id="0" name=""/>
        <dsp:cNvSpPr/>
      </dsp:nvSpPr>
      <dsp:spPr>
        <a:xfrm rot="13582612">
          <a:off x="989758" y="2245597"/>
          <a:ext cx="640917" cy="233875"/>
        </a:xfrm>
        <a:prstGeom prst="leftRightArrow">
          <a:avLst>
            <a:gd name="adj1" fmla="val 60000"/>
            <a:gd name="adj2" fmla="val 5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b="1" kern="1200">
            <a:solidFill>
              <a:srgbClr val="000000"/>
            </a:solidFill>
          </a:endParaRPr>
        </a:p>
      </dsp:txBody>
      <dsp:txXfrm rot="10800000">
        <a:off x="1059920" y="2292372"/>
        <a:ext cx="500592" cy="140325"/>
      </dsp:txXfrm>
    </dsp:sp>
    <dsp:sp modelId="{E4D61F18-08DD-434D-A4EA-013CE625B0F5}">
      <dsp:nvSpPr>
        <dsp:cNvPr id="0" name=""/>
        <dsp:cNvSpPr/>
      </dsp:nvSpPr>
      <dsp:spPr>
        <a:xfrm>
          <a:off x="0" y="1354804"/>
          <a:ext cx="1336430" cy="668215"/>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rtl="0">
            <a:lnSpc>
              <a:spcPct val="90000"/>
            </a:lnSpc>
            <a:spcBef>
              <a:spcPct val="0"/>
            </a:spcBef>
            <a:spcAft>
              <a:spcPct val="35000"/>
            </a:spcAft>
            <a:buNone/>
          </a:pPr>
          <a:r>
            <a:rPr lang="en-US" sz="1000" b="1" kern="1200" dirty="0">
              <a:solidFill>
                <a:srgbClr val="000000"/>
              </a:solidFill>
            </a:rPr>
            <a:t>Cell movement</a:t>
          </a:r>
        </a:p>
      </dsp:txBody>
      <dsp:txXfrm>
        <a:off x="19571" y="1374375"/>
        <a:ext cx="1297288" cy="629073"/>
      </dsp:txXfrm>
    </dsp:sp>
    <dsp:sp modelId="{33633EBC-1715-6942-9313-5B459F5CC010}">
      <dsp:nvSpPr>
        <dsp:cNvPr id="0" name=""/>
        <dsp:cNvSpPr/>
      </dsp:nvSpPr>
      <dsp:spPr>
        <a:xfrm rot="18987756">
          <a:off x="989758" y="961940"/>
          <a:ext cx="640917" cy="233875"/>
        </a:xfrm>
        <a:prstGeom prst="leftRightArrow">
          <a:avLst>
            <a:gd name="adj1" fmla="val 60000"/>
            <a:gd name="adj2" fmla="val 5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b="1" kern="1200">
            <a:solidFill>
              <a:srgbClr val="000000"/>
            </a:solidFill>
          </a:endParaRPr>
        </a:p>
      </dsp:txBody>
      <dsp:txXfrm>
        <a:off x="1059921" y="1008715"/>
        <a:ext cx="500592" cy="140325"/>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23E336-6BE3-4972-898C-9688F3A58E7E}" type="datetimeFigureOut">
              <a:rPr lang="en-GB" smtClean="0"/>
              <a:t>18/06/2019</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088FCE-E88B-42BA-8076-B39B4DF9A2F1}" type="slidenum">
              <a:rPr lang="en-GB" smtClean="0"/>
              <a:t>‹#›</a:t>
            </a:fld>
            <a:endParaRPr lang="en-GB"/>
          </a:p>
        </p:txBody>
      </p:sp>
    </p:spTree>
    <p:extLst>
      <p:ext uri="{BB962C8B-B14F-4D97-AF65-F5344CB8AC3E}">
        <p14:creationId xmlns:p14="http://schemas.microsoft.com/office/powerpoint/2010/main" val="9621387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Hi everyone, thanks for having me here today. Today I am going to talk about my research project with the title </a:t>
            </a:r>
            <a:r>
              <a:rPr lang="en-GB" dirty="0" err="1"/>
              <a:t>blabla</a:t>
            </a:r>
            <a:endParaRPr lang="en-GB" dirty="0"/>
          </a:p>
        </p:txBody>
      </p:sp>
      <p:sp>
        <p:nvSpPr>
          <p:cNvPr id="4" name="Slide Number Placeholder 3"/>
          <p:cNvSpPr>
            <a:spLocks noGrp="1"/>
          </p:cNvSpPr>
          <p:nvPr>
            <p:ph type="sldNum" sz="quarter" idx="10"/>
          </p:nvPr>
        </p:nvSpPr>
        <p:spPr/>
        <p:txBody>
          <a:bodyPr/>
          <a:lstStyle/>
          <a:p>
            <a:fld id="{49088FCE-E88B-42BA-8076-B39B4DF9A2F1}" type="slidenum">
              <a:rPr lang="en-GB" smtClean="0"/>
              <a:t>1</a:t>
            </a:fld>
            <a:endParaRPr lang="en-GB"/>
          </a:p>
        </p:txBody>
      </p:sp>
    </p:spTree>
    <p:extLst>
      <p:ext uri="{BB962C8B-B14F-4D97-AF65-F5344CB8AC3E}">
        <p14:creationId xmlns:p14="http://schemas.microsoft.com/office/powerpoint/2010/main" val="5867313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 traces </a:t>
            </a:r>
            <a:r>
              <a:rPr lang="en-GB" dirty="0" err="1"/>
              <a:t>oscilate</a:t>
            </a:r>
            <a:r>
              <a:rPr lang="en-GB" dirty="0"/>
              <a:t> and others don’t, power spectrum can help us understand this!</a:t>
            </a:r>
          </a:p>
        </p:txBody>
      </p:sp>
      <p:sp>
        <p:nvSpPr>
          <p:cNvPr id="4" name="Slide Number Placeholder 3"/>
          <p:cNvSpPr>
            <a:spLocks noGrp="1"/>
          </p:cNvSpPr>
          <p:nvPr>
            <p:ph type="sldNum" sz="quarter" idx="10"/>
          </p:nvPr>
        </p:nvSpPr>
        <p:spPr/>
        <p:txBody>
          <a:bodyPr/>
          <a:lstStyle/>
          <a:p>
            <a:fld id="{49088FCE-E88B-42BA-8076-B39B4DF9A2F1}" type="slidenum">
              <a:rPr lang="en-GB" smtClean="0"/>
              <a:t>12</a:t>
            </a:fld>
            <a:endParaRPr lang="en-GB"/>
          </a:p>
        </p:txBody>
      </p:sp>
    </p:spTree>
    <p:extLst>
      <p:ext uri="{BB962C8B-B14F-4D97-AF65-F5344CB8AC3E}">
        <p14:creationId xmlns:p14="http://schemas.microsoft.com/office/powerpoint/2010/main" val="20156869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Take all the traces that do oscillate – what’s their period distribution?</a:t>
            </a:r>
          </a:p>
        </p:txBody>
      </p:sp>
      <p:sp>
        <p:nvSpPr>
          <p:cNvPr id="4" name="Slide Number Placeholder 3"/>
          <p:cNvSpPr>
            <a:spLocks noGrp="1"/>
          </p:cNvSpPr>
          <p:nvPr>
            <p:ph type="sldNum" sz="quarter" idx="10"/>
          </p:nvPr>
        </p:nvSpPr>
        <p:spPr/>
        <p:txBody>
          <a:bodyPr/>
          <a:lstStyle/>
          <a:p>
            <a:fld id="{49088FCE-E88B-42BA-8076-B39B4DF9A2F1}" type="slidenum">
              <a:rPr lang="en-GB" smtClean="0"/>
              <a:t>13</a:t>
            </a:fld>
            <a:endParaRPr lang="en-GB"/>
          </a:p>
        </p:txBody>
      </p:sp>
    </p:spTree>
    <p:extLst>
      <p:ext uri="{BB962C8B-B14F-4D97-AF65-F5344CB8AC3E}">
        <p14:creationId xmlns:p14="http://schemas.microsoft.com/office/powerpoint/2010/main" val="15184478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Sensitivity analysis -&gt; distribution of response curve. Envelope of these</a:t>
            </a:r>
          </a:p>
        </p:txBody>
      </p:sp>
      <p:sp>
        <p:nvSpPr>
          <p:cNvPr id="4" name="Slide Number Placeholder 3"/>
          <p:cNvSpPr>
            <a:spLocks noGrp="1"/>
          </p:cNvSpPr>
          <p:nvPr>
            <p:ph type="sldNum" sz="quarter" idx="10"/>
          </p:nvPr>
        </p:nvSpPr>
        <p:spPr/>
        <p:txBody>
          <a:bodyPr/>
          <a:lstStyle/>
          <a:p>
            <a:fld id="{49088FCE-E88B-42BA-8076-B39B4DF9A2F1}" type="slidenum">
              <a:rPr lang="en-GB" smtClean="0"/>
              <a:t>14</a:t>
            </a:fld>
            <a:endParaRPr lang="en-GB"/>
          </a:p>
        </p:txBody>
      </p:sp>
    </p:spTree>
    <p:extLst>
      <p:ext uri="{BB962C8B-B14F-4D97-AF65-F5344CB8AC3E}">
        <p14:creationId xmlns:p14="http://schemas.microsoft.com/office/powerpoint/2010/main" val="15216525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Multiple options possible, and some more likely than others.</a:t>
            </a:r>
          </a:p>
        </p:txBody>
      </p:sp>
      <p:sp>
        <p:nvSpPr>
          <p:cNvPr id="4" name="Slide Number Placeholder 3"/>
          <p:cNvSpPr>
            <a:spLocks noGrp="1"/>
          </p:cNvSpPr>
          <p:nvPr>
            <p:ph type="sldNum" sz="quarter" idx="10"/>
          </p:nvPr>
        </p:nvSpPr>
        <p:spPr/>
        <p:txBody>
          <a:bodyPr/>
          <a:lstStyle/>
          <a:p>
            <a:fld id="{49088FCE-E88B-42BA-8076-B39B4DF9A2F1}" type="slidenum">
              <a:rPr lang="en-GB" smtClean="0"/>
              <a:t>15</a:t>
            </a:fld>
            <a:endParaRPr lang="en-GB"/>
          </a:p>
        </p:txBody>
      </p:sp>
    </p:spTree>
    <p:extLst>
      <p:ext uri="{BB962C8B-B14F-4D97-AF65-F5344CB8AC3E}">
        <p14:creationId xmlns:p14="http://schemas.microsoft.com/office/powerpoint/2010/main" val="20994378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Interesting aspect: stochastic </a:t>
            </a:r>
            <a:r>
              <a:rPr lang="en-GB" dirty="0" err="1"/>
              <a:t>oscilations</a:t>
            </a:r>
            <a:r>
              <a:rPr lang="en-GB" dirty="0"/>
              <a:t>: the stochastic </a:t>
            </a:r>
            <a:r>
              <a:rPr lang="en-GB" dirty="0" err="1"/>
              <a:t>sytem</a:t>
            </a:r>
            <a:r>
              <a:rPr lang="en-GB" dirty="0"/>
              <a:t> oscillates when the </a:t>
            </a:r>
            <a:r>
              <a:rPr lang="en-GB" dirty="0" err="1"/>
              <a:t>deteriministic</a:t>
            </a:r>
            <a:r>
              <a:rPr lang="en-GB" dirty="0"/>
              <a:t> system doesn’t. I am showing you here: Interestingly, the </a:t>
            </a:r>
            <a:r>
              <a:rPr lang="en-GB" dirty="0" err="1"/>
              <a:t>dde</a:t>
            </a:r>
            <a:r>
              <a:rPr lang="en-GB" dirty="0"/>
              <a:t> doesn’t break down: it </a:t>
            </a:r>
            <a:r>
              <a:rPr lang="en-GB" dirty="0" err="1"/>
              <a:t>stil</a:t>
            </a:r>
            <a:r>
              <a:rPr lang="en-GB" dirty="0"/>
              <a:t> correctly describes the mean </a:t>
            </a:r>
            <a:r>
              <a:rPr lang="en-GB" dirty="0" err="1"/>
              <a:t>behavoiour</a:t>
            </a:r>
            <a:r>
              <a:rPr lang="en-GB" dirty="0"/>
              <a:t> of the system (blue), whereas individual traces of the stochastic system oscillate (grey). Meaning that the </a:t>
            </a:r>
            <a:r>
              <a:rPr lang="en-GB" dirty="0" err="1"/>
              <a:t>dde</a:t>
            </a:r>
            <a:r>
              <a:rPr lang="en-GB" dirty="0"/>
              <a:t> isn’t wrong in any way, stochastic dynamics are </a:t>
            </a:r>
            <a:r>
              <a:rPr lang="en-GB" dirty="0" err="1"/>
              <a:t>hiden</a:t>
            </a:r>
            <a:r>
              <a:rPr lang="en-GB" dirty="0"/>
              <a:t> in higher </a:t>
            </a:r>
            <a:r>
              <a:rPr lang="en-GB" dirty="0" err="1"/>
              <a:t>moements</a:t>
            </a:r>
            <a:r>
              <a:rPr lang="en-GB" dirty="0"/>
              <a:t>.</a:t>
            </a:r>
          </a:p>
        </p:txBody>
      </p:sp>
      <p:sp>
        <p:nvSpPr>
          <p:cNvPr id="4" name="Slide Number Placeholder 3"/>
          <p:cNvSpPr>
            <a:spLocks noGrp="1"/>
          </p:cNvSpPr>
          <p:nvPr>
            <p:ph type="sldNum" sz="quarter" idx="10"/>
          </p:nvPr>
        </p:nvSpPr>
        <p:spPr/>
        <p:txBody>
          <a:bodyPr/>
          <a:lstStyle/>
          <a:p>
            <a:fld id="{49088FCE-E88B-42BA-8076-B39B4DF9A2F1}" type="slidenum">
              <a:rPr lang="en-GB" smtClean="0"/>
              <a:t>16</a:t>
            </a:fld>
            <a:endParaRPr lang="en-GB"/>
          </a:p>
        </p:txBody>
      </p:sp>
    </p:spTree>
    <p:extLst>
      <p:ext uri="{BB962C8B-B14F-4D97-AF65-F5344CB8AC3E}">
        <p14:creationId xmlns:p14="http://schemas.microsoft.com/office/powerpoint/2010/main" val="16417670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9088FCE-E88B-42BA-8076-B39B4DF9A2F1}" type="slidenum">
              <a:rPr lang="en-GB" smtClean="0"/>
              <a:t>22</a:t>
            </a:fld>
            <a:endParaRPr lang="en-GB"/>
          </a:p>
        </p:txBody>
      </p:sp>
    </p:spTree>
    <p:extLst>
      <p:ext uri="{BB962C8B-B14F-4D97-AF65-F5344CB8AC3E}">
        <p14:creationId xmlns:p14="http://schemas.microsoft.com/office/powerpoint/2010/main" val="403967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Tel me something I don’t know</a:t>
            </a:r>
          </a:p>
        </p:txBody>
      </p:sp>
      <p:sp>
        <p:nvSpPr>
          <p:cNvPr id="4" name="Slide Number Placeholder 3"/>
          <p:cNvSpPr>
            <a:spLocks noGrp="1"/>
          </p:cNvSpPr>
          <p:nvPr>
            <p:ph type="sldNum" sz="quarter" idx="10"/>
          </p:nvPr>
        </p:nvSpPr>
        <p:spPr/>
        <p:txBody>
          <a:bodyPr/>
          <a:lstStyle/>
          <a:p>
            <a:fld id="{49088FCE-E88B-42BA-8076-B39B4DF9A2F1}" type="slidenum">
              <a:rPr lang="en-GB" smtClean="0"/>
              <a:t>27</a:t>
            </a:fld>
            <a:endParaRPr lang="en-GB"/>
          </a:p>
        </p:txBody>
      </p:sp>
    </p:spTree>
    <p:extLst>
      <p:ext uri="{BB962C8B-B14F-4D97-AF65-F5344CB8AC3E}">
        <p14:creationId xmlns:p14="http://schemas.microsoft.com/office/powerpoint/2010/main" val="30201031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Colorcoded</a:t>
            </a:r>
            <a:r>
              <a:rPr lang="en-US" dirty="0"/>
              <a:t> by intensity</a:t>
            </a:r>
          </a:p>
          <a:p>
            <a:r>
              <a:rPr lang="en-US" dirty="0"/>
              <a:t>Change size scale</a:t>
            </a:r>
          </a:p>
        </p:txBody>
      </p:sp>
      <p:sp>
        <p:nvSpPr>
          <p:cNvPr id="4" name="Slide Number Placeholder 3"/>
          <p:cNvSpPr>
            <a:spLocks noGrp="1"/>
          </p:cNvSpPr>
          <p:nvPr>
            <p:ph type="sldNum" sz="quarter" idx="10"/>
          </p:nvPr>
        </p:nvSpPr>
        <p:spPr/>
        <p:txBody>
          <a:bodyPr/>
          <a:lstStyle/>
          <a:p>
            <a:fld id="{C5C8595E-3021-1E43-B6E4-05E69F0E5E82}" type="slidenum">
              <a:rPr lang="en-US" smtClean="0"/>
              <a:t>29</a:t>
            </a:fld>
            <a:endParaRPr lang="en-US"/>
          </a:p>
        </p:txBody>
      </p:sp>
    </p:spTree>
    <p:extLst>
      <p:ext uri="{BB962C8B-B14F-4D97-AF65-F5344CB8AC3E}">
        <p14:creationId xmlns:p14="http://schemas.microsoft.com/office/powerpoint/2010/main" val="20200435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order to make </a:t>
            </a:r>
            <a:r>
              <a:rPr lang="en-GB" dirty="0" err="1"/>
              <a:t>snese</a:t>
            </a:r>
            <a:r>
              <a:rPr lang="en-GB" dirty="0"/>
              <a:t> of this heterogeneity Cerys applied hierarchical clustering to identify different types of dynamics. What you see here is the dynamics of individual cells visualised. Cells are normalised to be able to compare the shapes rather than absolute levels. Each column one trace of gene expression, time goes downwards</a:t>
            </a:r>
          </a:p>
        </p:txBody>
      </p:sp>
      <p:sp>
        <p:nvSpPr>
          <p:cNvPr id="4" name="Slide Number Placeholder 3"/>
          <p:cNvSpPr>
            <a:spLocks noGrp="1"/>
          </p:cNvSpPr>
          <p:nvPr>
            <p:ph type="sldNum" sz="quarter" idx="10"/>
          </p:nvPr>
        </p:nvSpPr>
        <p:spPr/>
        <p:txBody>
          <a:bodyPr/>
          <a:lstStyle/>
          <a:p>
            <a:fld id="{49088FCE-E88B-42BA-8076-B39B4DF9A2F1}" type="slidenum">
              <a:rPr lang="en-GB" smtClean="0"/>
              <a:t>32</a:t>
            </a:fld>
            <a:endParaRPr lang="en-GB"/>
          </a:p>
        </p:txBody>
      </p:sp>
    </p:spTree>
    <p:extLst>
      <p:ext uri="{BB962C8B-B14F-4D97-AF65-F5344CB8AC3E}">
        <p14:creationId xmlns:p14="http://schemas.microsoft.com/office/powerpoint/2010/main" val="15315277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thought I start by introducing myself a bit. I am a mathematical biologist interested in developmental biology. Mainly because the dynamic increase in complexity and heterogeneity during embryogenesis perfectly lends itself to mathematical analysis and there are many open </a:t>
            </a:r>
            <a:r>
              <a:rPr lang="en-GB" dirty="0" err="1"/>
              <a:t>devbio</a:t>
            </a:r>
            <a:r>
              <a:rPr lang="en-GB" dirty="0"/>
              <a:t> questions today that may be answered with the help of mathematics and physics. </a:t>
            </a:r>
          </a:p>
        </p:txBody>
      </p:sp>
      <p:sp>
        <p:nvSpPr>
          <p:cNvPr id="4" name="Slide Number Placeholder 3"/>
          <p:cNvSpPr>
            <a:spLocks noGrp="1"/>
          </p:cNvSpPr>
          <p:nvPr>
            <p:ph type="sldNum" sz="quarter" idx="10"/>
          </p:nvPr>
        </p:nvSpPr>
        <p:spPr/>
        <p:txBody>
          <a:bodyPr/>
          <a:lstStyle/>
          <a:p>
            <a:fld id="{49088FCE-E88B-42BA-8076-B39B4DF9A2F1}" type="slidenum">
              <a:rPr lang="en-GB" smtClean="0"/>
              <a:t>34</a:t>
            </a:fld>
            <a:endParaRPr lang="en-GB"/>
          </a:p>
        </p:txBody>
      </p:sp>
    </p:spTree>
    <p:extLst>
      <p:ext uri="{BB962C8B-B14F-4D97-AF65-F5344CB8AC3E}">
        <p14:creationId xmlns:p14="http://schemas.microsoft.com/office/powerpoint/2010/main" val="1020103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State transitions are a widely studied field. Neural progenitor cells turn into neurons during embryogenesis and being able to understand this process to the extent that we may be able to control it may enable a whole range of science-fiction-like solutions for things like spinal cord injury or neurodegenerative diseases</a:t>
            </a:r>
          </a:p>
        </p:txBody>
      </p:sp>
      <p:sp>
        <p:nvSpPr>
          <p:cNvPr id="4" name="Slide Number Placeholder 3"/>
          <p:cNvSpPr>
            <a:spLocks noGrp="1"/>
          </p:cNvSpPr>
          <p:nvPr>
            <p:ph type="sldNum" sz="quarter" idx="10"/>
          </p:nvPr>
        </p:nvSpPr>
        <p:spPr/>
        <p:txBody>
          <a:bodyPr/>
          <a:lstStyle/>
          <a:p>
            <a:fld id="{49088FCE-E88B-42BA-8076-B39B4DF9A2F1}" type="slidenum">
              <a:rPr lang="en-GB" smtClean="0"/>
              <a:t>2</a:t>
            </a:fld>
            <a:endParaRPr lang="en-GB"/>
          </a:p>
        </p:txBody>
      </p:sp>
    </p:spTree>
    <p:extLst>
      <p:ext uri="{BB962C8B-B14F-4D97-AF65-F5344CB8AC3E}">
        <p14:creationId xmlns:p14="http://schemas.microsoft.com/office/powerpoint/2010/main" val="3139587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we think of cell state transitions we tend to think of genes that are on or off. We are now beginning to understand that the dynamics of gene expression may be equally important. The idea is that gene expression dynamics increases the amount of information that one gene can encode.</a:t>
            </a:r>
          </a:p>
        </p:txBody>
      </p:sp>
      <p:sp>
        <p:nvSpPr>
          <p:cNvPr id="4" name="Slide Number Placeholder 3"/>
          <p:cNvSpPr>
            <a:spLocks noGrp="1"/>
          </p:cNvSpPr>
          <p:nvPr>
            <p:ph type="sldNum" sz="quarter" idx="10"/>
          </p:nvPr>
        </p:nvSpPr>
        <p:spPr/>
        <p:txBody>
          <a:bodyPr/>
          <a:lstStyle/>
          <a:p>
            <a:fld id="{49088FCE-E88B-42BA-8076-B39B4DF9A2F1}" type="slidenum">
              <a:rPr lang="en-GB" smtClean="0"/>
              <a:t>3</a:t>
            </a:fld>
            <a:endParaRPr lang="en-GB"/>
          </a:p>
        </p:txBody>
      </p:sp>
    </p:spTree>
    <p:extLst>
      <p:ext uri="{BB962C8B-B14F-4D97-AF65-F5344CB8AC3E}">
        <p14:creationId xmlns:p14="http://schemas.microsoft.com/office/powerpoint/2010/main" val="30082576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 example of how dynamic gene expression can influence cell fate is this example that has been described by the </a:t>
            </a:r>
            <a:r>
              <a:rPr lang="en-GB" dirty="0" err="1"/>
              <a:t>papalopululab</a:t>
            </a:r>
            <a:r>
              <a:rPr lang="en-GB" dirty="0"/>
              <a:t>. Expression of a gene called hes1 oscillates. The oscillations lead to a stepwise accumulation of miR-9, which initiates differentiation when it exceeds a threshold</a:t>
            </a:r>
          </a:p>
        </p:txBody>
      </p:sp>
      <p:sp>
        <p:nvSpPr>
          <p:cNvPr id="4" name="Slide Number Placeholder 3"/>
          <p:cNvSpPr>
            <a:spLocks noGrp="1"/>
          </p:cNvSpPr>
          <p:nvPr>
            <p:ph type="sldNum" sz="quarter" idx="10"/>
          </p:nvPr>
        </p:nvSpPr>
        <p:spPr/>
        <p:txBody>
          <a:bodyPr/>
          <a:lstStyle/>
          <a:p>
            <a:fld id="{49088FCE-E88B-42BA-8076-B39B4DF9A2F1}" type="slidenum">
              <a:rPr lang="en-GB" smtClean="0"/>
              <a:t>4</a:t>
            </a:fld>
            <a:endParaRPr lang="en-GB"/>
          </a:p>
        </p:txBody>
      </p:sp>
    </p:spTree>
    <p:extLst>
      <p:ext uri="{BB962C8B-B14F-4D97-AF65-F5344CB8AC3E}">
        <p14:creationId xmlns:p14="http://schemas.microsoft.com/office/powerpoint/2010/main" val="1922999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Building on this work the lab has now moved towards understanding the role of these oscillations in a tissue context and I am showing you here experimental data collected by one of the post-docs in our lab. One of the benefits of my new job is that I </a:t>
            </a:r>
            <a:r>
              <a:rPr lang="en-GB" dirty="0" err="1"/>
              <a:t>hve</a:t>
            </a:r>
            <a:r>
              <a:rPr lang="en-GB" dirty="0"/>
              <a:t> had the privilege to work with some absolutely brilliant experimentalists and Cerys is certainly one of them. She was able to set up this fascinating experimental system that enables us to observe gene expression dynamics in a tissue context. Slice mouse embryo s </a:t>
            </a:r>
            <a:r>
              <a:rPr lang="en-GB" dirty="0" err="1"/>
              <a:t>pinal</a:t>
            </a:r>
            <a:r>
              <a:rPr lang="en-GB" dirty="0"/>
              <a:t> cords and then enabling it to remain alive in tissue culture. And with the help of mouse genetics we are able to see gene expression. In this section of the spinal cord the </a:t>
            </a:r>
            <a:r>
              <a:rPr lang="en-GB" dirty="0" err="1"/>
              <a:t>revant</a:t>
            </a:r>
            <a:r>
              <a:rPr lang="en-GB" dirty="0"/>
              <a:t> gene for differentiation is Hes5, which we see in yellow. Cells so close: </a:t>
            </a:r>
            <a:r>
              <a:rPr lang="en-GB" dirty="0" err="1"/>
              <a:t>Cyerys</a:t>
            </a:r>
            <a:r>
              <a:rPr lang="en-GB" dirty="0"/>
              <a:t> introduced mosaic nuclear labelling so now we are able to follow individual cells over time and observe their gene expression dynamics. Example traces, quite different behaviours</a:t>
            </a:r>
          </a:p>
        </p:txBody>
      </p:sp>
      <p:sp>
        <p:nvSpPr>
          <p:cNvPr id="4" name="Slide Number Placeholder 3"/>
          <p:cNvSpPr>
            <a:spLocks noGrp="1"/>
          </p:cNvSpPr>
          <p:nvPr>
            <p:ph type="sldNum" sz="quarter" idx="10"/>
          </p:nvPr>
        </p:nvSpPr>
        <p:spPr/>
        <p:txBody>
          <a:bodyPr/>
          <a:lstStyle/>
          <a:p>
            <a:fld id="{49088FCE-E88B-42BA-8076-B39B4DF9A2F1}" type="slidenum">
              <a:rPr lang="en-GB" smtClean="0"/>
              <a:t>5</a:t>
            </a:fld>
            <a:endParaRPr lang="en-GB"/>
          </a:p>
        </p:txBody>
      </p:sp>
    </p:spTree>
    <p:extLst>
      <p:ext uri="{BB962C8B-B14F-4D97-AF65-F5344CB8AC3E}">
        <p14:creationId xmlns:p14="http://schemas.microsoft.com/office/powerpoint/2010/main" val="37004550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Can we detect </a:t>
            </a:r>
            <a:r>
              <a:rPr lang="en-GB" dirty="0" err="1"/>
              <a:t>oscilations</a:t>
            </a:r>
            <a:r>
              <a:rPr lang="en-GB" dirty="0"/>
              <a:t> in these? If we look at these traces it’s easy to see shapes in the </a:t>
            </a:r>
            <a:r>
              <a:rPr lang="en-GB" dirty="0" err="1"/>
              <a:t>cloudes</a:t>
            </a:r>
            <a:r>
              <a:rPr lang="en-GB" dirty="0"/>
              <a:t> if you will and a previous </a:t>
            </a:r>
            <a:r>
              <a:rPr lang="en-GB" dirty="0" err="1"/>
              <a:t>phd</a:t>
            </a:r>
            <a:r>
              <a:rPr lang="en-GB" dirty="0"/>
              <a:t> student in the </a:t>
            </a:r>
            <a:r>
              <a:rPr lang="en-GB" dirty="0" err="1"/>
              <a:t>papalopululab</a:t>
            </a:r>
            <a:r>
              <a:rPr lang="en-GB" dirty="0"/>
              <a:t> has actually developed a rigorous statistical test to identify to what extent these traces are oscillatory – based on using gaussian processes with a covariance function that includes a term representing periodicity and one not representing periodicity and then </a:t>
            </a:r>
            <a:r>
              <a:rPr lang="en-GB" dirty="0" err="1"/>
              <a:t>conduciting</a:t>
            </a:r>
            <a:r>
              <a:rPr lang="en-GB" dirty="0"/>
              <a:t> model selection.</a:t>
            </a:r>
          </a:p>
        </p:txBody>
      </p:sp>
      <p:sp>
        <p:nvSpPr>
          <p:cNvPr id="4" name="Slide Number Placeholder 3"/>
          <p:cNvSpPr>
            <a:spLocks noGrp="1"/>
          </p:cNvSpPr>
          <p:nvPr>
            <p:ph type="sldNum" sz="quarter" idx="10"/>
          </p:nvPr>
        </p:nvSpPr>
        <p:spPr/>
        <p:txBody>
          <a:bodyPr/>
          <a:lstStyle/>
          <a:p>
            <a:fld id="{49088FCE-E88B-42BA-8076-B39B4DF9A2F1}" type="slidenum">
              <a:rPr lang="en-GB" smtClean="0"/>
              <a:t>6</a:t>
            </a:fld>
            <a:endParaRPr lang="en-GB"/>
          </a:p>
        </p:txBody>
      </p:sp>
    </p:spTree>
    <p:extLst>
      <p:ext uri="{BB962C8B-B14F-4D97-AF65-F5344CB8AC3E}">
        <p14:creationId xmlns:p14="http://schemas.microsoft.com/office/powerpoint/2010/main" val="3767588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Apply a model, let me talk you through this, model the dynamic changes in </a:t>
            </a:r>
            <a:r>
              <a:rPr lang="en-GB" dirty="0" err="1"/>
              <a:t>mrna</a:t>
            </a:r>
            <a:r>
              <a:rPr lang="en-GB" dirty="0"/>
              <a:t> and protein over time. Pool of </a:t>
            </a:r>
            <a:r>
              <a:rPr lang="en-GB" dirty="0" err="1"/>
              <a:t>mrna</a:t>
            </a:r>
            <a:r>
              <a:rPr lang="en-GB" dirty="0"/>
              <a:t>, pool of protein, this model has </a:t>
            </a:r>
            <a:r>
              <a:rPr lang="en-GB" dirty="0" err="1"/>
              <a:t>originaly</a:t>
            </a:r>
            <a:r>
              <a:rPr lang="en-GB" dirty="0"/>
              <a:t> been developed by nick monk and in order to be able to describe both aperiodic and oscillatory fluctuations we apply a noise term</a:t>
            </a:r>
          </a:p>
        </p:txBody>
      </p:sp>
      <p:sp>
        <p:nvSpPr>
          <p:cNvPr id="4" name="Slide Number Placeholder 3"/>
          <p:cNvSpPr>
            <a:spLocks noGrp="1"/>
          </p:cNvSpPr>
          <p:nvPr>
            <p:ph type="sldNum" sz="quarter" idx="10"/>
          </p:nvPr>
        </p:nvSpPr>
        <p:spPr/>
        <p:txBody>
          <a:bodyPr/>
          <a:lstStyle/>
          <a:p>
            <a:fld id="{49088FCE-E88B-42BA-8076-B39B4DF9A2F1}" type="slidenum">
              <a:rPr lang="en-GB" smtClean="0"/>
              <a:t>9</a:t>
            </a:fld>
            <a:endParaRPr lang="en-GB"/>
          </a:p>
        </p:txBody>
      </p:sp>
    </p:spTree>
    <p:extLst>
      <p:ext uri="{BB962C8B-B14F-4D97-AF65-F5344CB8AC3E}">
        <p14:creationId xmlns:p14="http://schemas.microsoft.com/office/powerpoint/2010/main" val="2060937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Example trace, initial behaviour depending on initial condition. We are interested in the long-term behaviour of this system. 1000 </a:t>
            </a:r>
            <a:r>
              <a:rPr lang="en-GB"/>
              <a:t>min and after </a:t>
            </a:r>
            <a:r>
              <a:rPr lang="en-GB" dirty="0"/>
              <a:t>that.</a:t>
            </a:r>
          </a:p>
        </p:txBody>
      </p:sp>
      <p:sp>
        <p:nvSpPr>
          <p:cNvPr id="4" name="Slide Number Placeholder 3"/>
          <p:cNvSpPr>
            <a:spLocks noGrp="1"/>
          </p:cNvSpPr>
          <p:nvPr>
            <p:ph type="sldNum" sz="quarter" idx="10"/>
          </p:nvPr>
        </p:nvSpPr>
        <p:spPr/>
        <p:txBody>
          <a:bodyPr/>
          <a:lstStyle/>
          <a:p>
            <a:fld id="{49088FCE-E88B-42BA-8076-B39B4DF9A2F1}" type="slidenum">
              <a:rPr lang="en-GB" smtClean="0"/>
              <a:t>10</a:t>
            </a:fld>
            <a:endParaRPr lang="en-GB"/>
          </a:p>
        </p:txBody>
      </p:sp>
    </p:spTree>
    <p:extLst>
      <p:ext uri="{BB962C8B-B14F-4D97-AF65-F5344CB8AC3E}">
        <p14:creationId xmlns:p14="http://schemas.microsoft.com/office/powerpoint/2010/main" val="11798982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Mayesian</a:t>
            </a:r>
            <a:r>
              <a:rPr lang="en-GB" dirty="0"/>
              <a:t> inference, priors, rejection sampling: mean and standard deviation of hes5. uncertainty high! Maybe it doesn’t matter?</a:t>
            </a:r>
          </a:p>
        </p:txBody>
      </p:sp>
      <p:sp>
        <p:nvSpPr>
          <p:cNvPr id="4" name="Slide Number Placeholder 3"/>
          <p:cNvSpPr>
            <a:spLocks noGrp="1"/>
          </p:cNvSpPr>
          <p:nvPr>
            <p:ph type="sldNum" sz="quarter" idx="10"/>
          </p:nvPr>
        </p:nvSpPr>
        <p:spPr/>
        <p:txBody>
          <a:bodyPr/>
          <a:lstStyle/>
          <a:p>
            <a:fld id="{49088FCE-E88B-42BA-8076-B39B4DF9A2F1}" type="slidenum">
              <a:rPr lang="en-GB" smtClean="0"/>
              <a:t>11</a:t>
            </a:fld>
            <a:endParaRPr lang="en-GB"/>
          </a:p>
        </p:txBody>
      </p:sp>
    </p:spTree>
    <p:extLst>
      <p:ext uri="{BB962C8B-B14F-4D97-AF65-F5344CB8AC3E}">
        <p14:creationId xmlns:p14="http://schemas.microsoft.com/office/powerpoint/2010/main" val="33794237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A51BC08-5468-4F93-B7E4-CA940C64BF55}" type="datetimeFigureOut">
              <a:rPr lang="en-GB" smtClean="0"/>
              <a:t>18/06/2019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61C23C5-87EE-4E75-9659-A398808A4CA0}" type="slidenum">
              <a:rPr lang="en-GB" smtClean="0"/>
              <a:t>‹#›</a:t>
            </a:fld>
            <a:endParaRPr lang="en-GB"/>
          </a:p>
        </p:txBody>
      </p:sp>
    </p:spTree>
    <p:extLst>
      <p:ext uri="{BB962C8B-B14F-4D97-AF65-F5344CB8AC3E}">
        <p14:creationId xmlns:p14="http://schemas.microsoft.com/office/powerpoint/2010/main" val="1273508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A51BC08-5468-4F93-B7E4-CA940C64BF55}" type="datetimeFigureOut">
              <a:rPr lang="en-GB" smtClean="0"/>
              <a:t>18/06/2019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61C23C5-87EE-4E75-9659-A398808A4CA0}" type="slidenum">
              <a:rPr lang="en-GB" smtClean="0"/>
              <a:t>‹#›</a:t>
            </a:fld>
            <a:endParaRPr lang="en-GB"/>
          </a:p>
        </p:txBody>
      </p:sp>
    </p:spTree>
    <p:extLst>
      <p:ext uri="{BB962C8B-B14F-4D97-AF65-F5344CB8AC3E}">
        <p14:creationId xmlns:p14="http://schemas.microsoft.com/office/powerpoint/2010/main" val="246541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A51BC08-5468-4F93-B7E4-CA940C64BF55}" type="datetimeFigureOut">
              <a:rPr lang="en-GB" smtClean="0"/>
              <a:t>18/06/2019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61C23C5-87EE-4E75-9659-A398808A4CA0}" type="slidenum">
              <a:rPr lang="en-GB" smtClean="0"/>
              <a:t>‹#›</a:t>
            </a:fld>
            <a:endParaRPr lang="en-GB"/>
          </a:p>
        </p:txBody>
      </p:sp>
    </p:spTree>
    <p:extLst>
      <p:ext uri="{BB962C8B-B14F-4D97-AF65-F5344CB8AC3E}">
        <p14:creationId xmlns:p14="http://schemas.microsoft.com/office/powerpoint/2010/main" val="1849459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A51BC08-5468-4F93-B7E4-CA940C64BF55}" type="datetimeFigureOut">
              <a:rPr lang="en-GB" smtClean="0"/>
              <a:t>18/06/2019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61C23C5-87EE-4E75-9659-A398808A4CA0}" type="slidenum">
              <a:rPr lang="en-GB" smtClean="0"/>
              <a:t>‹#›</a:t>
            </a:fld>
            <a:endParaRPr lang="en-GB"/>
          </a:p>
        </p:txBody>
      </p:sp>
    </p:spTree>
    <p:extLst>
      <p:ext uri="{BB962C8B-B14F-4D97-AF65-F5344CB8AC3E}">
        <p14:creationId xmlns:p14="http://schemas.microsoft.com/office/powerpoint/2010/main" val="3367960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A51BC08-5468-4F93-B7E4-CA940C64BF55}" type="datetimeFigureOut">
              <a:rPr lang="en-GB" smtClean="0"/>
              <a:t>18/06/2019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61C23C5-87EE-4E75-9659-A398808A4CA0}" type="slidenum">
              <a:rPr lang="en-GB" smtClean="0"/>
              <a:t>‹#›</a:t>
            </a:fld>
            <a:endParaRPr lang="en-GB"/>
          </a:p>
        </p:txBody>
      </p:sp>
    </p:spTree>
    <p:extLst>
      <p:ext uri="{BB962C8B-B14F-4D97-AF65-F5344CB8AC3E}">
        <p14:creationId xmlns:p14="http://schemas.microsoft.com/office/powerpoint/2010/main" val="14233732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A51BC08-5468-4F93-B7E4-CA940C64BF55}" type="datetimeFigureOut">
              <a:rPr lang="en-GB" smtClean="0"/>
              <a:t>18/06/2019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61C23C5-87EE-4E75-9659-A398808A4CA0}" type="slidenum">
              <a:rPr lang="en-GB" smtClean="0"/>
              <a:t>‹#›</a:t>
            </a:fld>
            <a:endParaRPr lang="en-GB"/>
          </a:p>
        </p:txBody>
      </p:sp>
    </p:spTree>
    <p:extLst>
      <p:ext uri="{BB962C8B-B14F-4D97-AF65-F5344CB8AC3E}">
        <p14:creationId xmlns:p14="http://schemas.microsoft.com/office/powerpoint/2010/main" val="2829258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51BC08-5468-4F93-B7E4-CA940C64BF55}" type="datetimeFigureOut">
              <a:rPr lang="en-GB" smtClean="0"/>
              <a:t>18/06/2019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61C23C5-87EE-4E75-9659-A398808A4CA0}" type="slidenum">
              <a:rPr lang="en-GB" smtClean="0"/>
              <a:t>‹#›</a:t>
            </a:fld>
            <a:endParaRPr lang="en-GB"/>
          </a:p>
        </p:txBody>
      </p:sp>
    </p:spTree>
    <p:extLst>
      <p:ext uri="{BB962C8B-B14F-4D97-AF65-F5344CB8AC3E}">
        <p14:creationId xmlns:p14="http://schemas.microsoft.com/office/powerpoint/2010/main" val="1452451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A51BC08-5468-4F93-B7E4-CA940C64BF55}" type="datetimeFigureOut">
              <a:rPr lang="en-GB" smtClean="0"/>
              <a:t>18/06/2019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1C23C5-87EE-4E75-9659-A398808A4CA0}" type="slidenum">
              <a:rPr lang="en-GB" smtClean="0"/>
              <a:t>‹#›</a:t>
            </a:fld>
            <a:endParaRPr lang="en-GB"/>
          </a:p>
        </p:txBody>
      </p:sp>
    </p:spTree>
    <p:extLst>
      <p:ext uri="{BB962C8B-B14F-4D97-AF65-F5344CB8AC3E}">
        <p14:creationId xmlns:p14="http://schemas.microsoft.com/office/powerpoint/2010/main" val="1155802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51BC08-5468-4F93-B7E4-CA940C64BF55}" type="datetimeFigureOut">
              <a:rPr lang="en-GB" smtClean="0"/>
              <a:t>18/06/2019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61C23C5-87EE-4E75-9659-A398808A4CA0}" type="slidenum">
              <a:rPr lang="en-GB" smtClean="0"/>
              <a:t>‹#›</a:t>
            </a:fld>
            <a:endParaRPr lang="en-GB"/>
          </a:p>
        </p:txBody>
      </p:sp>
    </p:spTree>
    <p:extLst>
      <p:ext uri="{BB962C8B-B14F-4D97-AF65-F5344CB8AC3E}">
        <p14:creationId xmlns:p14="http://schemas.microsoft.com/office/powerpoint/2010/main" val="39267488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A51BC08-5468-4F93-B7E4-CA940C64BF55}" type="datetimeFigureOut">
              <a:rPr lang="en-GB" smtClean="0"/>
              <a:t>18/06/2019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61C23C5-87EE-4E75-9659-A398808A4CA0}" type="slidenum">
              <a:rPr lang="en-GB" smtClean="0"/>
              <a:t>‹#›</a:t>
            </a:fld>
            <a:endParaRPr lang="en-GB"/>
          </a:p>
        </p:txBody>
      </p:sp>
    </p:spTree>
    <p:extLst>
      <p:ext uri="{BB962C8B-B14F-4D97-AF65-F5344CB8AC3E}">
        <p14:creationId xmlns:p14="http://schemas.microsoft.com/office/powerpoint/2010/main" val="41255339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A51BC08-5468-4F93-B7E4-CA940C64BF55}" type="datetimeFigureOut">
              <a:rPr lang="en-GB" smtClean="0"/>
              <a:t>18/06/2019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61C23C5-87EE-4E75-9659-A398808A4CA0}" type="slidenum">
              <a:rPr lang="en-GB" smtClean="0"/>
              <a:t>‹#›</a:t>
            </a:fld>
            <a:endParaRPr lang="en-GB"/>
          </a:p>
        </p:txBody>
      </p:sp>
    </p:spTree>
    <p:extLst>
      <p:ext uri="{BB962C8B-B14F-4D97-AF65-F5344CB8AC3E}">
        <p14:creationId xmlns:p14="http://schemas.microsoft.com/office/powerpoint/2010/main" val="5530494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 y="0"/>
            <a:ext cx="8999951" cy="70739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51BC08-5468-4F93-B7E4-CA940C64BF55}" type="datetimeFigureOut">
              <a:rPr lang="en-GB" smtClean="0"/>
              <a:t>18/06/2019</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1C23C5-87EE-4E75-9659-A398808A4CA0}" type="slidenum">
              <a:rPr lang="en-GB" smtClean="0"/>
              <a:t>‹#›</a:t>
            </a:fld>
            <a:endParaRPr lang="en-GB"/>
          </a:p>
        </p:txBody>
      </p:sp>
    </p:spTree>
    <p:extLst>
      <p:ext uri="{BB962C8B-B14F-4D97-AF65-F5344CB8AC3E}">
        <p14:creationId xmlns:p14="http://schemas.microsoft.com/office/powerpoint/2010/main" val="11857016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3600"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3.emf"/><Relationship Id="rId4" Type="http://schemas.openxmlformats.org/officeDocument/2006/relationships/image" Target="../media/image32.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2.xml"/><Relationship Id="rId7" Type="http://schemas.openxmlformats.org/officeDocument/2006/relationships/image" Target="../media/image3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6.jpg"/><Relationship Id="rId5" Type="http://schemas.openxmlformats.org/officeDocument/2006/relationships/image" Target="../media/image35.png"/><Relationship Id="rId4" Type="http://schemas.openxmlformats.org/officeDocument/2006/relationships/image" Target="../media/image34.jpg"/><Relationship Id="rId9" Type="http://schemas.openxmlformats.org/officeDocument/2006/relationships/image" Target="../media/image39.pn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video" Target="../media/media2.mp4"/><Relationship Id="rId7" Type="http://schemas.openxmlformats.org/officeDocument/2006/relationships/image" Target="../media/image67.png"/><Relationship Id="rId2" Type="http://schemas.microsoft.com/office/2007/relationships/media" Target="../media/media2.mp4"/><Relationship Id="rId1" Type="http://schemas.openxmlformats.org/officeDocument/2006/relationships/tags" Target="../tags/tag1.xml"/><Relationship Id="rId6" Type="http://schemas.openxmlformats.org/officeDocument/2006/relationships/image" Target="../media/image66.png"/><Relationship Id="rId11" Type="http://schemas.openxmlformats.org/officeDocument/2006/relationships/image" Target="../media/image69.tiff"/><Relationship Id="rId5" Type="http://schemas.openxmlformats.org/officeDocument/2006/relationships/notesSlide" Target="../notesSlides/notesSlide17.xml"/><Relationship Id="rId10" Type="http://schemas.openxmlformats.org/officeDocument/2006/relationships/image" Target="../media/image68.jpg"/><Relationship Id="rId4" Type="http://schemas.openxmlformats.org/officeDocument/2006/relationships/slideLayout" Target="../slideLayouts/slideLayout2.xml"/><Relationship Id="rId9"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32.xml.rels><?xml version="1.0" encoding="UTF-8" standalone="yes"?>
<Relationships xmlns="http://schemas.openxmlformats.org/package/2006/relationships"><Relationship Id="rId3" Type="http://schemas.openxmlformats.org/officeDocument/2006/relationships/image" Target="../media/image75.tif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76.tiff"/></Relationships>
</file>

<file path=ppt/slides/_rels/slide33.xml.rels><?xml version="1.0" encoding="UTF-8" standalone="yes"?>
<Relationships xmlns="http://schemas.openxmlformats.org/package/2006/relationships"><Relationship Id="rId8" Type="http://schemas.openxmlformats.org/officeDocument/2006/relationships/diagramLayout" Target="../diagrams/layout1.xml"/><Relationship Id="rId13" Type="http://schemas.openxmlformats.org/officeDocument/2006/relationships/image" Target="../media/image83.emf"/><Relationship Id="rId3" Type="http://schemas.openxmlformats.org/officeDocument/2006/relationships/image" Target="../media/image78.emf"/><Relationship Id="rId7" Type="http://schemas.openxmlformats.org/officeDocument/2006/relationships/diagramData" Target="../diagrams/data1.xml"/><Relationship Id="rId12" Type="http://schemas.openxmlformats.org/officeDocument/2006/relationships/image" Target="../media/image82.emf"/><Relationship Id="rId2" Type="http://schemas.openxmlformats.org/officeDocument/2006/relationships/image" Target="../media/image77.emf"/><Relationship Id="rId1" Type="http://schemas.openxmlformats.org/officeDocument/2006/relationships/slideLayout" Target="../slideLayouts/slideLayout2.xml"/><Relationship Id="rId6" Type="http://schemas.openxmlformats.org/officeDocument/2006/relationships/image" Target="../media/image81.tiff"/><Relationship Id="rId11" Type="http://schemas.microsoft.com/office/2007/relationships/diagramDrawing" Target="../diagrams/drawing1.xml"/><Relationship Id="rId5" Type="http://schemas.openxmlformats.org/officeDocument/2006/relationships/image" Target="../media/image80.tiff"/><Relationship Id="rId15" Type="http://schemas.openxmlformats.org/officeDocument/2006/relationships/image" Target="../media/image85.emf"/><Relationship Id="rId10" Type="http://schemas.openxmlformats.org/officeDocument/2006/relationships/diagramColors" Target="../diagrams/colors1.xml"/><Relationship Id="rId4" Type="http://schemas.openxmlformats.org/officeDocument/2006/relationships/image" Target="../media/image79.tiff"/><Relationship Id="rId9" Type="http://schemas.openxmlformats.org/officeDocument/2006/relationships/diagramQuickStyle" Target="../diagrams/quickStyle1.xml"/><Relationship Id="rId14" Type="http://schemas.openxmlformats.org/officeDocument/2006/relationships/image" Target="../media/image84.png"/></Relationships>
</file>

<file path=ppt/slides/_rels/slide3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slideLayout" Target="../slideLayouts/slideLayout2.xml"/><Relationship Id="rId7" Type="http://schemas.openxmlformats.org/officeDocument/2006/relationships/image" Target="../media/image5.em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emf"/><Relationship Id="rId11" Type="http://schemas.openxmlformats.org/officeDocument/2006/relationships/image" Target="../media/image9.jp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notesSlide" Target="../notesSlides/notesSlide5.xml"/><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12.emf"/><Relationship Id="rId4" Type="http://schemas.openxmlformats.org/officeDocument/2006/relationships/image" Target="../media/image11.emf"/></Relationships>
</file>

<file path=ppt/slides/_rels/slide7.xml.rels><?xml version="1.0" encoding="UTF-8" standalone="yes"?>
<Relationships xmlns="http://schemas.openxmlformats.org/package/2006/relationships"><Relationship Id="rId3" Type="http://schemas.openxmlformats.org/officeDocument/2006/relationships/image" Target="../media/image15.emf"/><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emf"/><Relationship Id="rId4" Type="http://schemas.openxmlformats.org/officeDocument/2006/relationships/image" Target="../media/image16.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47190-02EC-47E2-A53C-F93FF4BD415E}"/>
              </a:ext>
            </a:extLst>
          </p:cNvPr>
          <p:cNvSpPr>
            <a:spLocks noGrp="1"/>
          </p:cNvSpPr>
          <p:nvPr>
            <p:ph type="ctrTitle"/>
          </p:nvPr>
        </p:nvSpPr>
        <p:spPr>
          <a:xfrm>
            <a:off x="759542" y="1157747"/>
            <a:ext cx="7772400" cy="1054357"/>
          </a:xfrm>
        </p:spPr>
        <p:txBody>
          <a:bodyPr>
            <a:noAutofit/>
          </a:bodyPr>
          <a:lstStyle/>
          <a:p>
            <a:r>
              <a:rPr lang="en-GB" sz="3200" dirty="0"/>
              <a:t>Roles of noise in shaping gene expression dynamics</a:t>
            </a:r>
          </a:p>
        </p:txBody>
      </p:sp>
      <p:sp>
        <p:nvSpPr>
          <p:cNvPr id="3" name="Subtitle 2">
            <a:extLst>
              <a:ext uri="{FF2B5EF4-FFF2-40B4-BE49-F238E27FC236}">
                <a16:creationId xmlns:a16="http://schemas.microsoft.com/office/drawing/2014/main" id="{AD01B9F7-6CB1-4605-A9D0-23740A27E23A}"/>
              </a:ext>
            </a:extLst>
          </p:cNvPr>
          <p:cNvSpPr>
            <a:spLocks noGrp="1"/>
          </p:cNvSpPr>
          <p:nvPr>
            <p:ph type="subTitle" idx="1"/>
          </p:nvPr>
        </p:nvSpPr>
        <p:spPr>
          <a:xfrm>
            <a:off x="1143000" y="3821243"/>
            <a:ext cx="6858000" cy="1655762"/>
          </a:xfrm>
        </p:spPr>
        <p:txBody>
          <a:bodyPr/>
          <a:lstStyle/>
          <a:p>
            <a:r>
              <a:rPr lang="en-US" dirty="0"/>
              <a:t>Jochen </a:t>
            </a:r>
            <a:r>
              <a:rPr lang="en-US" dirty="0" err="1"/>
              <a:t>Kursawe</a:t>
            </a:r>
            <a:endParaRPr lang="en-GB" dirty="0"/>
          </a:p>
        </p:txBody>
      </p:sp>
    </p:spTree>
    <p:extLst>
      <p:ext uri="{BB962C8B-B14F-4D97-AF65-F5344CB8AC3E}">
        <p14:creationId xmlns:p14="http://schemas.microsoft.com/office/powerpoint/2010/main" val="25736231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73194-D421-46C5-848B-712DD350ABAB}"/>
              </a:ext>
            </a:extLst>
          </p:cNvPr>
          <p:cNvSpPr>
            <a:spLocks noGrp="1"/>
          </p:cNvSpPr>
          <p:nvPr>
            <p:ph type="title"/>
          </p:nvPr>
        </p:nvSpPr>
        <p:spPr>
          <a:xfrm>
            <a:off x="0" y="259644"/>
            <a:ext cx="8999951" cy="707395"/>
          </a:xfrm>
        </p:spPr>
        <p:txBody>
          <a:bodyPr>
            <a:normAutofit fontScale="90000"/>
          </a:bodyPr>
          <a:lstStyle/>
          <a:p>
            <a:r>
              <a:rPr lang="en-US" dirty="0"/>
              <a:t>The model generates time traces of Hes5 protein and mRNA expression</a:t>
            </a:r>
            <a:endParaRPr lang="en-GB" dirty="0"/>
          </a:p>
        </p:txBody>
      </p:sp>
      <p:pic>
        <p:nvPicPr>
          <p:cNvPr id="3" name="Picture 2">
            <a:extLst>
              <a:ext uri="{FF2B5EF4-FFF2-40B4-BE49-F238E27FC236}">
                <a16:creationId xmlns:a16="http://schemas.microsoft.com/office/drawing/2014/main" id="{EB6AD2D5-4860-453A-A2CA-A55B42A714D2}"/>
              </a:ext>
            </a:extLst>
          </p:cNvPr>
          <p:cNvPicPr>
            <a:picLocks noChangeAspect="1"/>
          </p:cNvPicPr>
          <p:nvPr/>
        </p:nvPicPr>
        <p:blipFill>
          <a:blip r:embed="rId3"/>
          <a:stretch>
            <a:fillRect/>
          </a:stretch>
        </p:blipFill>
        <p:spPr>
          <a:xfrm>
            <a:off x="481961" y="1666330"/>
            <a:ext cx="8036028" cy="4903803"/>
          </a:xfrm>
          <a:prstGeom prst="rect">
            <a:avLst/>
          </a:prstGeom>
        </p:spPr>
      </p:pic>
    </p:spTree>
    <p:extLst>
      <p:ext uri="{BB962C8B-B14F-4D97-AF65-F5344CB8AC3E}">
        <p14:creationId xmlns:p14="http://schemas.microsoft.com/office/powerpoint/2010/main" val="3699297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AEB7F-8E76-4023-A4CA-0734BC80F15C}"/>
              </a:ext>
            </a:extLst>
          </p:cNvPr>
          <p:cNvSpPr>
            <a:spLocks noGrp="1"/>
          </p:cNvSpPr>
          <p:nvPr>
            <p:ph type="title"/>
          </p:nvPr>
        </p:nvSpPr>
        <p:spPr>
          <a:xfrm>
            <a:off x="0" y="75156"/>
            <a:ext cx="8999951" cy="707395"/>
          </a:xfrm>
        </p:spPr>
        <p:txBody>
          <a:bodyPr>
            <a:normAutofit fontScale="90000"/>
          </a:bodyPr>
          <a:lstStyle/>
          <a:p>
            <a:r>
              <a:rPr lang="en-US" dirty="0"/>
              <a:t>Step two: apply Bayesian inference to </a:t>
            </a:r>
            <a:r>
              <a:rPr lang="en-US" dirty="0" err="1"/>
              <a:t>parameterise</a:t>
            </a:r>
            <a:r>
              <a:rPr lang="en-US" dirty="0"/>
              <a:t> the model</a:t>
            </a:r>
            <a:endParaRPr lang="en-GB" dirty="0"/>
          </a:p>
        </p:txBody>
      </p:sp>
      <p:sp>
        <p:nvSpPr>
          <p:cNvPr id="7" name="TextBox 6">
            <a:extLst>
              <a:ext uri="{FF2B5EF4-FFF2-40B4-BE49-F238E27FC236}">
                <a16:creationId xmlns:a16="http://schemas.microsoft.com/office/drawing/2014/main" id="{AA43F97B-FBCC-4708-9ECD-3B3044CA95C9}"/>
              </a:ext>
            </a:extLst>
          </p:cNvPr>
          <p:cNvSpPr txBox="1"/>
          <p:nvPr/>
        </p:nvSpPr>
        <p:spPr>
          <a:xfrm>
            <a:off x="56367" y="958241"/>
            <a:ext cx="3594970" cy="369332"/>
          </a:xfrm>
          <a:prstGeom prst="rect">
            <a:avLst/>
          </a:prstGeom>
          <a:noFill/>
        </p:spPr>
        <p:txBody>
          <a:bodyPr wrap="square" rtlCol="0">
            <a:spAutoFit/>
          </a:bodyPr>
          <a:lstStyle/>
          <a:p>
            <a:r>
              <a:rPr lang="en-US" dirty="0"/>
              <a:t>Prior probability p(</a:t>
            </a:r>
            <a:r>
              <a:rPr lang="el-GR" dirty="0">
                <a:latin typeface="Arial" panose="020B0604020202020204" pitchFamily="34" charset="0"/>
                <a:cs typeface="Arial" panose="020B0604020202020204" pitchFamily="34" charset="0"/>
              </a:rPr>
              <a:t>θ</a:t>
            </a:r>
            <a:r>
              <a:rPr lang="en-US" dirty="0">
                <a:latin typeface="Arial" panose="020B0604020202020204" pitchFamily="34" charset="0"/>
                <a:cs typeface="Arial" panose="020B0604020202020204" pitchFamily="34" charset="0"/>
              </a:rPr>
              <a:t>)</a:t>
            </a:r>
            <a:endParaRPr lang="en-GB" dirty="0"/>
          </a:p>
        </p:txBody>
      </p:sp>
      <p:sp>
        <p:nvSpPr>
          <p:cNvPr id="8" name="TextBox 7">
            <a:extLst>
              <a:ext uri="{FF2B5EF4-FFF2-40B4-BE49-F238E27FC236}">
                <a16:creationId xmlns:a16="http://schemas.microsoft.com/office/drawing/2014/main" id="{B829A052-3C08-48C8-A334-DABB7563CFC5}"/>
              </a:ext>
            </a:extLst>
          </p:cNvPr>
          <p:cNvSpPr txBox="1"/>
          <p:nvPr/>
        </p:nvSpPr>
        <p:spPr>
          <a:xfrm>
            <a:off x="56367" y="3623753"/>
            <a:ext cx="8658541"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Posterior probability p</a:t>
            </a:r>
            <a:r>
              <a:rPr lang="en-US" dirty="0"/>
              <a:t>(</a:t>
            </a:r>
            <a:r>
              <a:rPr lang="el-GR" dirty="0">
                <a:latin typeface="Arial" panose="020B0604020202020204" pitchFamily="34" charset="0"/>
                <a:cs typeface="Arial" panose="020B0604020202020204" pitchFamily="34" charset="0"/>
              </a:rPr>
              <a:t>θ</a:t>
            </a:r>
            <a:r>
              <a:rPr lang="en-US" dirty="0">
                <a:latin typeface="Arial" panose="020B0604020202020204" pitchFamily="34" charset="0"/>
                <a:cs typeface="Arial" panose="020B0604020202020204" pitchFamily="34" charset="0"/>
              </a:rPr>
              <a:t>|D) </a:t>
            </a:r>
            <a:r>
              <a:rPr lang="el-GR"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p(D|</a:t>
            </a:r>
            <a:r>
              <a:rPr lang="el-GR" dirty="0">
                <a:latin typeface="Arial" panose="020B0604020202020204" pitchFamily="34" charset="0"/>
                <a:cs typeface="Arial" panose="020B0604020202020204" pitchFamily="34" charset="0"/>
              </a:rPr>
              <a:t>θ</a:t>
            </a:r>
            <a:r>
              <a:rPr lang="en-US" dirty="0">
                <a:latin typeface="Arial" panose="020B0604020202020204" pitchFamily="34" charset="0"/>
                <a:cs typeface="Arial" panose="020B0604020202020204" pitchFamily="34" charset="0"/>
              </a:rPr>
              <a:t>)p(</a:t>
            </a:r>
            <a:r>
              <a:rPr lang="el-GR" dirty="0">
                <a:latin typeface="Arial" panose="020B0604020202020204" pitchFamily="34" charset="0"/>
                <a:cs typeface="Arial" panose="020B0604020202020204" pitchFamily="34" charset="0"/>
              </a:rPr>
              <a:t>θ</a:t>
            </a:r>
            <a:r>
              <a:rPr lang="en-US" dirty="0">
                <a:latin typeface="Arial" panose="020B0604020202020204" pitchFamily="34" charset="0"/>
                <a:cs typeface="Arial" panose="020B0604020202020204" pitchFamily="34" charset="0"/>
              </a:rPr>
              <a:t>), Summary statistics: mean and standard deviation of Hes5 expression</a:t>
            </a:r>
            <a:endParaRPr lang="en-GB"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573"/>
            <a:ext cx="8899567" cy="21382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098" y="4358574"/>
            <a:ext cx="8842426" cy="2040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06347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65953-B3EE-4D7E-989D-68432D75B369}"/>
              </a:ext>
            </a:extLst>
          </p:cNvPr>
          <p:cNvSpPr>
            <a:spLocks noGrp="1"/>
          </p:cNvSpPr>
          <p:nvPr>
            <p:ph type="title"/>
          </p:nvPr>
        </p:nvSpPr>
        <p:spPr>
          <a:xfrm>
            <a:off x="0" y="106471"/>
            <a:ext cx="8999951" cy="707395"/>
          </a:xfrm>
        </p:spPr>
        <p:txBody>
          <a:bodyPr>
            <a:normAutofit fontScale="90000"/>
          </a:bodyPr>
          <a:lstStyle/>
          <a:p>
            <a:r>
              <a:rPr lang="en-US" dirty="0"/>
              <a:t>Modelled traces of gene expression can exhibit aperiodic and oscillatory dynamics</a:t>
            </a:r>
            <a:endParaRPr lang="en-GB"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1333500"/>
            <a:ext cx="8860054" cy="347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85911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EA291-0AC4-4996-92A1-03FB3A1EA9BF}"/>
              </a:ext>
            </a:extLst>
          </p:cNvPr>
          <p:cNvSpPr>
            <a:spLocks noGrp="1"/>
          </p:cNvSpPr>
          <p:nvPr>
            <p:ph type="title"/>
          </p:nvPr>
        </p:nvSpPr>
        <p:spPr>
          <a:xfrm>
            <a:off x="0" y="87682"/>
            <a:ext cx="8999951" cy="707395"/>
          </a:xfrm>
        </p:spPr>
        <p:txBody>
          <a:bodyPr>
            <a:normAutofit fontScale="90000"/>
          </a:bodyPr>
          <a:lstStyle/>
          <a:p>
            <a:r>
              <a:rPr lang="en-US" dirty="0"/>
              <a:t>The model correctly predicts the period and amplitude of the oscillations</a:t>
            </a:r>
            <a:endParaRPr lang="en-GB"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213" y="1847850"/>
            <a:ext cx="8789987" cy="3162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64500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DF7C0-C1DE-45CF-9670-F317372A5632}"/>
              </a:ext>
            </a:extLst>
          </p:cNvPr>
          <p:cNvSpPr>
            <a:spLocks noGrp="1"/>
          </p:cNvSpPr>
          <p:nvPr>
            <p:ph type="title"/>
          </p:nvPr>
        </p:nvSpPr>
        <p:spPr>
          <a:xfrm>
            <a:off x="0" y="137786"/>
            <a:ext cx="8999951" cy="707395"/>
          </a:xfrm>
        </p:spPr>
        <p:txBody>
          <a:bodyPr>
            <a:normAutofit fontScale="90000"/>
          </a:bodyPr>
          <a:lstStyle/>
          <a:p>
            <a:r>
              <a:rPr lang="en-US" dirty="0"/>
              <a:t>The model is poised at the bifurcation point between aperiodic and oscillatory dynamics</a:t>
            </a:r>
            <a:endParaRPr lang="en-GB" dirty="0"/>
          </a:p>
        </p:txBody>
      </p:sp>
      <p:pic>
        <p:nvPicPr>
          <p:cNvPr id="3" name="Picture 2">
            <a:extLst>
              <a:ext uri="{FF2B5EF4-FFF2-40B4-BE49-F238E27FC236}">
                <a16:creationId xmlns:a16="http://schemas.microsoft.com/office/drawing/2014/main" id="{F3509B8E-FF26-4A23-85BD-8F5CC63E884F}"/>
              </a:ext>
            </a:extLst>
          </p:cNvPr>
          <p:cNvPicPr>
            <a:picLocks noChangeAspect="1"/>
          </p:cNvPicPr>
          <p:nvPr/>
        </p:nvPicPr>
        <p:blipFill>
          <a:blip r:embed="rId3"/>
          <a:stretch>
            <a:fillRect/>
          </a:stretch>
        </p:blipFill>
        <p:spPr>
          <a:xfrm>
            <a:off x="0" y="2165694"/>
            <a:ext cx="9144000" cy="2069412"/>
          </a:xfrm>
          <a:prstGeom prst="rect">
            <a:avLst/>
          </a:prstGeom>
        </p:spPr>
      </p:pic>
    </p:spTree>
    <p:extLst>
      <p:ext uri="{BB962C8B-B14F-4D97-AF65-F5344CB8AC3E}">
        <p14:creationId xmlns:p14="http://schemas.microsoft.com/office/powerpoint/2010/main" val="11795179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42542-0D20-4142-9634-8556834F4EC5}"/>
              </a:ext>
            </a:extLst>
          </p:cNvPr>
          <p:cNvSpPr>
            <a:spLocks noGrp="1"/>
          </p:cNvSpPr>
          <p:nvPr>
            <p:ph type="title"/>
          </p:nvPr>
        </p:nvSpPr>
        <p:spPr>
          <a:xfrm>
            <a:off x="72024" y="569934"/>
            <a:ext cx="8999951" cy="707395"/>
          </a:xfrm>
        </p:spPr>
        <p:txBody>
          <a:bodyPr>
            <a:normAutofit fontScale="90000"/>
          </a:bodyPr>
          <a:lstStyle/>
          <a:p>
            <a:r>
              <a:rPr lang="en-GB" dirty="0"/>
              <a:t>Transitions from aperiodic to oscillatory gene expression can be initiated by changes in individual model parameters</a:t>
            </a:r>
            <a:br>
              <a:rPr lang="en-GB" dirty="0"/>
            </a:br>
            <a:endParaRPr lang="en-GB" dirty="0"/>
          </a:p>
        </p:txBody>
      </p:sp>
      <p:pic>
        <p:nvPicPr>
          <p:cNvPr id="4" name="Picture 3">
            <a:extLst>
              <a:ext uri="{FF2B5EF4-FFF2-40B4-BE49-F238E27FC236}">
                <a16:creationId xmlns:a16="http://schemas.microsoft.com/office/drawing/2014/main" id="{87131364-A9D8-43E6-A8F0-D23F19FBAC18}"/>
              </a:ext>
            </a:extLst>
          </p:cNvPr>
          <p:cNvPicPr>
            <a:picLocks noChangeAspect="1"/>
          </p:cNvPicPr>
          <p:nvPr/>
        </p:nvPicPr>
        <p:blipFill>
          <a:blip r:embed="rId3"/>
          <a:stretch>
            <a:fillRect/>
          </a:stretch>
        </p:blipFill>
        <p:spPr>
          <a:xfrm>
            <a:off x="-1" y="3715168"/>
            <a:ext cx="9144000" cy="2696956"/>
          </a:xfrm>
          <a:prstGeom prst="rect">
            <a:avLst/>
          </a:prstGeom>
        </p:spPr>
      </p:pic>
      <p:cxnSp>
        <p:nvCxnSpPr>
          <p:cNvPr id="8" name="Straight Arrow Connector 7">
            <a:extLst>
              <a:ext uri="{FF2B5EF4-FFF2-40B4-BE49-F238E27FC236}">
                <a16:creationId xmlns:a16="http://schemas.microsoft.com/office/drawing/2014/main" id="{E23A58A0-89C2-47E2-9FA9-ED61388F1E5A}"/>
              </a:ext>
            </a:extLst>
          </p:cNvPr>
          <p:cNvCxnSpPr>
            <a:cxnSpLocks/>
          </p:cNvCxnSpPr>
          <p:nvPr/>
        </p:nvCxnSpPr>
        <p:spPr>
          <a:xfrm>
            <a:off x="4240060" y="2163625"/>
            <a:ext cx="958241"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CA4A92D-8343-4131-A004-D50A5B66CFEB}"/>
              </a:ext>
            </a:extLst>
          </p:cNvPr>
          <p:cNvSpPr txBox="1"/>
          <p:nvPr/>
        </p:nvSpPr>
        <p:spPr>
          <a:xfrm>
            <a:off x="1935271" y="1634624"/>
            <a:ext cx="3018773" cy="369332"/>
          </a:xfrm>
          <a:prstGeom prst="rect">
            <a:avLst/>
          </a:prstGeom>
          <a:noFill/>
        </p:spPr>
        <p:txBody>
          <a:bodyPr wrap="square" rtlCol="0">
            <a:spAutoFit/>
          </a:bodyPr>
          <a:lstStyle/>
          <a:p>
            <a:r>
              <a:rPr lang="en-GB" dirty="0"/>
              <a:t>aperiodic</a:t>
            </a:r>
          </a:p>
        </p:txBody>
      </p:sp>
      <p:sp>
        <p:nvSpPr>
          <p:cNvPr id="11" name="TextBox 10">
            <a:extLst>
              <a:ext uri="{FF2B5EF4-FFF2-40B4-BE49-F238E27FC236}">
                <a16:creationId xmlns:a16="http://schemas.microsoft.com/office/drawing/2014/main" id="{2A943376-FB2B-432B-9961-9AB4E24E56F5}"/>
              </a:ext>
            </a:extLst>
          </p:cNvPr>
          <p:cNvSpPr txBox="1"/>
          <p:nvPr/>
        </p:nvSpPr>
        <p:spPr>
          <a:xfrm>
            <a:off x="6125226" y="1593867"/>
            <a:ext cx="3018773" cy="369332"/>
          </a:xfrm>
          <a:prstGeom prst="rect">
            <a:avLst/>
          </a:prstGeom>
          <a:noFill/>
        </p:spPr>
        <p:txBody>
          <a:bodyPr wrap="square" rtlCol="0">
            <a:spAutoFit/>
          </a:bodyPr>
          <a:lstStyle/>
          <a:p>
            <a:r>
              <a:rPr lang="en-GB" dirty="0"/>
              <a:t>oscillatory</a:t>
            </a: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4607" y="2027256"/>
            <a:ext cx="3301456" cy="915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98301" y="2027256"/>
            <a:ext cx="3333415" cy="9415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30730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0B35F-15EE-4F61-AEAC-E1108698C8A9}"/>
              </a:ext>
            </a:extLst>
          </p:cNvPr>
          <p:cNvSpPr>
            <a:spLocks noGrp="1"/>
          </p:cNvSpPr>
          <p:nvPr>
            <p:ph type="title"/>
          </p:nvPr>
        </p:nvSpPr>
        <p:spPr>
          <a:xfrm>
            <a:off x="0" y="169334"/>
            <a:ext cx="8999951" cy="707395"/>
          </a:xfrm>
        </p:spPr>
        <p:txBody>
          <a:bodyPr>
            <a:normAutofit fontScale="90000"/>
          </a:bodyPr>
          <a:lstStyle/>
          <a:p>
            <a:r>
              <a:rPr lang="en-US" dirty="0"/>
              <a:t>Oscillations are an example of stochastic amplification </a:t>
            </a:r>
            <a:endParaRPr lang="en-GB" dirty="0"/>
          </a:p>
        </p:txBody>
      </p:sp>
      <p:pic>
        <p:nvPicPr>
          <p:cNvPr id="4" name="Picture 3">
            <a:extLst>
              <a:ext uri="{FF2B5EF4-FFF2-40B4-BE49-F238E27FC236}">
                <a16:creationId xmlns:a16="http://schemas.microsoft.com/office/drawing/2014/main" id="{61EE34FD-3A82-4AAC-AFA4-F4FFBC0E062E}"/>
              </a:ext>
            </a:extLst>
          </p:cNvPr>
          <p:cNvPicPr>
            <a:picLocks noChangeAspect="1"/>
          </p:cNvPicPr>
          <p:nvPr/>
        </p:nvPicPr>
        <p:blipFill>
          <a:blip r:embed="rId3"/>
          <a:stretch>
            <a:fillRect/>
          </a:stretch>
        </p:blipFill>
        <p:spPr>
          <a:xfrm>
            <a:off x="222695" y="1991873"/>
            <a:ext cx="4533068" cy="2775472"/>
          </a:xfrm>
          <a:prstGeom prst="rect">
            <a:avLst/>
          </a:prstGeom>
        </p:spPr>
      </p:pic>
      <p:sp>
        <p:nvSpPr>
          <p:cNvPr id="5" name="TextBox 4">
            <a:extLst>
              <a:ext uri="{FF2B5EF4-FFF2-40B4-BE49-F238E27FC236}">
                <a16:creationId xmlns:a16="http://schemas.microsoft.com/office/drawing/2014/main" id="{6AF983D3-F006-45CE-BE99-B208D2F181DD}"/>
              </a:ext>
            </a:extLst>
          </p:cNvPr>
          <p:cNvSpPr txBox="1"/>
          <p:nvPr/>
        </p:nvSpPr>
        <p:spPr>
          <a:xfrm>
            <a:off x="-4611" y="6002367"/>
            <a:ext cx="5833544" cy="923330"/>
          </a:xfrm>
          <a:prstGeom prst="rect">
            <a:avLst/>
          </a:prstGeom>
          <a:noFill/>
        </p:spPr>
        <p:txBody>
          <a:bodyPr wrap="square" rtlCol="0">
            <a:spAutoFit/>
          </a:bodyPr>
          <a:lstStyle/>
          <a:p>
            <a:r>
              <a:rPr lang="en-GB" dirty="0"/>
              <a:t>Manning, C. S., </a:t>
            </a:r>
            <a:r>
              <a:rPr lang="en-GB" dirty="0" err="1"/>
              <a:t>Biga</a:t>
            </a:r>
            <a:r>
              <a:rPr lang="en-GB" dirty="0"/>
              <a:t>, V., Boyd, J., </a:t>
            </a:r>
            <a:r>
              <a:rPr lang="en-GB" dirty="0" err="1"/>
              <a:t>Kursawe</a:t>
            </a:r>
            <a:r>
              <a:rPr lang="en-GB" dirty="0"/>
              <a:t>, J., </a:t>
            </a:r>
            <a:r>
              <a:rPr lang="en-GB" dirty="0" err="1"/>
              <a:t>Ymisson</a:t>
            </a:r>
            <a:r>
              <a:rPr lang="en-GB" dirty="0"/>
              <a:t>, B., Spiller, D. G., … </a:t>
            </a:r>
            <a:r>
              <a:rPr lang="en-GB" dirty="0" err="1"/>
              <a:t>Papalopulu</a:t>
            </a:r>
            <a:r>
              <a:rPr lang="en-GB" dirty="0"/>
              <a:t>, N. (2018). </a:t>
            </a:r>
            <a:r>
              <a:rPr lang="en-GB" dirty="0" err="1"/>
              <a:t>bioRxiv</a:t>
            </a:r>
            <a:r>
              <a:rPr lang="en-GB" dirty="0"/>
              <a:t>, DOI: 10.1101/373407</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2765" y="1531072"/>
            <a:ext cx="3099679" cy="2373019"/>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7516" y="4559547"/>
            <a:ext cx="2934928" cy="2246890"/>
          </a:xfrm>
          <a:prstGeom prst="rect">
            <a:avLst/>
          </a:prstGeom>
        </p:spPr>
      </p:pic>
      <p:sp>
        <p:nvSpPr>
          <p:cNvPr id="6" name="TextBox 5"/>
          <p:cNvSpPr txBox="1"/>
          <p:nvPr/>
        </p:nvSpPr>
        <p:spPr>
          <a:xfrm>
            <a:off x="5567516" y="848655"/>
            <a:ext cx="2234381" cy="369332"/>
          </a:xfrm>
          <a:prstGeom prst="rect">
            <a:avLst/>
          </a:prstGeom>
          <a:noFill/>
        </p:spPr>
        <p:txBody>
          <a:bodyPr wrap="square" rtlCol="0">
            <a:spAutoFit/>
          </a:bodyPr>
          <a:lstStyle/>
          <a:p>
            <a:r>
              <a:rPr lang="en-GB" dirty="0"/>
              <a:t>Stochastic model</a:t>
            </a:r>
          </a:p>
        </p:txBody>
      </p:sp>
      <p:sp>
        <p:nvSpPr>
          <p:cNvPr id="10" name="TextBox 9"/>
          <p:cNvSpPr txBox="1"/>
          <p:nvPr/>
        </p:nvSpPr>
        <p:spPr>
          <a:xfrm>
            <a:off x="5648631" y="4190215"/>
            <a:ext cx="2772698" cy="369332"/>
          </a:xfrm>
          <a:prstGeom prst="rect">
            <a:avLst/>
          </a:prstGeom>
          <a:noFill/>
        </p:spPr>
        <p:txBody>
          <a:bodyPr wrap="square" rtlCol="0">
            <a:spAutoFit/>
          </a:bodyPr>
          <a:lstStyle/>
          <a:p>
            <a:r>
              <a:rPr lang="en-GB" dirty="0"/>
              <a:t>.. vs deterministic model</a:t>
            </a:r>
          </a:p>
        </p:txBody>
      </p:sp>
    </p:spTree>
    <p:extLst>
      <p:ext uri="{BB962C8B-B14F-4D97-AF65-F5344CB8AC3E}">
        <p14:creationId xmlns:p14="http://schemas.microsoft.com/office/powerpoint/2010/main" val="23544515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155D2-D5DF-4A3A-BEF1-BA03B98FD149}"/>
              </a:ext>
            </a:extLst>
          </p:cNvPr>
          <p:cNvSpPr>
            <a:spLocks noGrp="1"/>
          </p:cNvSpPr>
          <p:nvPr>
            <p:ph type="title"/>
          </p:nvPr>
        </p:nvSpPr>
        <p:spPr/>
        <p:txBody>
          <a:bodyPr/>
          <a:lstStyle/>
          <a:p>
            <a:r>
              <a:rPr lang="en-GB" dirty="0"/>
              <a:t>Conclusions</a:t>
            </a:r>
          </a:p>
        </p:txBody>
      </p:sp>
      <p:sp>
        <p:nvSpPr>
          <p:cNvPr id="3" name="Content Placeholder 2">
            <a:extLst>
              <a:ext uri="{FF2B5EF4-FFF2-40B4-BE49-F238E27FC236}">
                <a16:creationId xmlns:a16="http://schemas.microsoft.com/office/drawing/2014/main" id="{B3F8706D-022A-4951-B361-DB74F925CD8E}"/>
              </a:ext>
            </a:extLst>
          </p:cNvPr>
          <p:cNvSpPr>
            <a:spLocks noGrp="1"/>
          </p:cNvSpPr>
          <p:nvPr>
            <p:ph idx="1"/>
          </p:nvPr>
        </p:nvSpPr>
        <p:spPr/>
        <p:txBody>
          <a:bodyPr/>
          <a:lstStyle/>
          <a:p>
            <a:r>
              <a:rPr lang="en-GB" dirty="0"/>
              <a:t>Hes5 oscillations in spinal cord neural progenitor cells can be described by a model of transcriptional </a:t>
            </a:r>
            <a:r>
              <a:rPr lang="en-GB"/>
              <a:t>autorepression with delay</a:t>
            </a:r>
            <a:endParaRPr lang="en-GB" dirty="0"/>
          </a:p>
          <a:p>
            <a:r>
              <a:rPr lang="en-GB" dirty="0"/>
              <a:t>The model can be used to make experimentally testable predictions</a:t>
            </a:r>
          </a:p>
          <a:p>
            <a:r>
              <a:rPr lang="en-GB" dirty="0"/>
              <a:t>Bayesian model interpretation enables the systematic evaluation of uncertainty for model parameters and predictions</a:t>
            </a:r>
          </a:p>
        </p:txBody>
      </p:sp>
    </p:spTree>
    <p:extLst>
      <p:ext uri="{BB962C8B-B14F-4D97-AF65-F5344CB8AC3E}">
        <p14:creationId xmlns:p14="http://schemas.microsoft.com/office/powerpoint/2010/main" val="35383015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70958-4DAF-4AFB-A082-A644DEBD2282}"/>
              </a:ext>
            </a:extLst>
          </p:cNvPr>
          <p:cNvSpPr>
            <a:spLocks noGrp="1"/>
          </p:cNvSpPr>
          <p:nvPr>
            <p:ph type="title"/>
          </p:nvPr>
        </p:nvSpPr>
        <p:spPr>
          <a:xfrm>
            <a:off x="0" y="110613"/>
            <a:ext cx="8999951" cy="707395"/>
          </a:xfrm>
        </p:spPr>
        <p:txBody>
          <a:bodyPr>
            <a:normAutofit fontScale="90000"/>
          </a:bodyPr>
          <a:lstStyle/>
          <a:p>
            <a:r>
              <a:rPr lang="en-GB" dirty="0"/>
              <a:t>New zebrafish line enables observation of oscillations in vivo</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854" y="1200563"/>
            <a:ext cx="1293417" cy="1293417"/>
          </a:xfrm>
          <a:prstGeom prst="rect">
            <a:avLst/>
          </a:prstGeom>
        </p:spPr>
      </p:pic>
      <p:pic>
        <p:nvPicPr>
          <p:cNvPr id="5" name="151017 ki18 start a 30hpf only movies_7_Zstack movie3 18Z 34 time serie 6fp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3235" t="32347" r="22830" b="32860"/>
          <a:stretch/>
        </p:blipFill>
        <p:spPr>
          <a:xfrm rot="5400000">
            <a:off x="3162259" y="1885594"/>
            <a:ext cx="3841291" cy="1657230"/>
          </a:xfrm>
          <a:prstGeom prst="rect">
            <a:avLst/>
          </a:prstGeom>
          <a:ln>
            <a:solidFill>
              <a:srgbClr val="FFFFFF"/>
            </a:solidFill>
          </a:ln>
        </p:spPr>
      </p:pic>
      <p:grpSp>
        <p:nvGrpSpPr>
          <p:cNvPr id="13" name="Group 12"/>
          <p:cNvGrpSpPr/>
          <p:nvPr/>
        </p:nvGrpSpPr>
        <p:grpSpPr>
          <a:xfrm rot="16200000" flipH="1">
            <a:off x="2180157" y="1297375"/>
            <a:ext cx="1666231" cy="1167436"/>
            <a:chOff x="6875764" y="4636642"/>
            <a:chExt cx="2374058" cy="1612251"/>
          </a:xfrm>
        </p:grpSpPr>
        <p:pic>
          <p:nvPicPr>
            <p:cNvPr id="14" name="Picture 13" descr="zebrafish-1024x668.jpg"/>
            <p:cNvPicPr>
              <a:picLocks noChangeAspect="1"/>
            </p:cNvPicPr>
            <p:nvPr/>
          </p:nvPicPr>
          <p:blipFill rotWithShape="1">
            <a:blip r:embed="rId6">
              <a:extLst>
                <a:ext uri="{28A0092B-C50C-407E-A947-70E740481C1C}">
                  <a14:useLocalDpi xmlns:a14="http://schemas.microsoft.com/office/drawing/2010/main" val="0"/>
                </a:ext>
              </a:extLst>
            </a:blip>
            <a:srcRect l="73333" t="37472" r="20417" b="35276"/>
            <a:stretch/>
          </p:blipFill>
          <p:spPr>
            <a:xfrm rot="5400000" flipH="1" flipV="1">
              <a:off x="7626140" y="4625210"/>
              <a:ext cx="923360" cy="2324005"/>
            </a:xfrm>
            <a:prstGeom prst="rect">
              <a:avLst/>
            </a:prstGeom>
          </p:spPr>
        </p:pic>
        <p:grpSp>
          <p:nvGrpSpPr>
            <p:cNvPr id="15" name="Group 14"/>
            <p:cNvGrpSpPr/>
            <p:nvPr/>
          </p:nvGrpSpPr>
          <p:grpSpPr>
            <a:xfrm>
              <a:off x="6875764" y="4645172"/>
              <a:ext cx="794922" cy="782488"/>
              <a:chOff x="1277297" y="498747"/>
              <a:chExt cx="794922" cy="782488"/>
            </a:xfrm>
          </p:grpSpPr>
          <p:sp>
            <p:nvSpPr>
              <p:cNvPr id="18" name="Trapezoid 17"/>
              <p:cNvSpPr/>
              <p:nvPr/>
            </p:nvSpPr>
            <p:spPr>
              <a:xfrm rot="10800000">
                <a:off x="1277297" y="498747"/>
                <a:ext cx="794922" cy="782488"/>
              </a:xfrm>
              <a:prstGeom prst="trapezoid">
                <a:avLst/>
              </a:prstGeom>
              <a:solidFill>
                <a:sysClr val="window" lastClr="FFFFFF">
                  <a:lumMod val="85000"/>
                </a:sysClr>
              </a:solidFill>
              <a:ln w="9525"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19" name="Straight Connector 18"/>
              <p:cNvCxnSpPr/>
              <p:nvPr/>
            </p:nvCxnSpPr>
            <p:spPr>
              <a:xfrm>
                <a:off x="1499464" y="1255580"/>
                <a:ext cx="355146" cy="0"/>
              </a:xfrm>
              <a:prstGeom prst="line">
                <a:avLst/>
              </a:prstGeom>
              <a:noFill/>
              <a:ln w="76200" cap="flat" cmpd="tri" algn="ctr">
                <a:solidFill>
                  <a:sysClr val="windowText" lastClr="000000"/>
                </a:solidFill>
                <a:prstDash val="solid"/>
              </a:ln>
              <a:effectLst>
                <a:outerShdw blurRad="40000" dist="20000" dir="5400000" rotWithShape="0">
                  <a:srgbClr val="000000">
                    <a:alpha val="38000"/>
                  </a:srgbClr>
                </a:outerShdw>
              </a:effectLst>
            </p:spPr>
          </p:cxnSp>
        </p:grpSp>
        <p:sp>
          <p:nvSpPr>
            <p:cNvPr id="16" name="TextBox 15"/>
            <p:cNvSpPr txBox="1"/>
            <p:nvPr/>
          </p:nvSpPr>
          <p:spPr>
            <a:xfrm>
              <a:off x="6885775" y="4636642"/>
              <a:ext cx="775400" cy="637568"/>
            </a:xfrm>
            <a:prstGeom prst="rect">
              <a:avLst/>
            </a:prstGeom>
            <a:noFill/>
          </p:spPr>
          <p:txBody>
            <a:bodyPr wrap="none" rtlCol="0">
              <a:spAutoFit/>
            </a:bodyPr>
            <a:lstStyle/>
            <a:p>
              <a:pPr algn="ctr"/>
              <a:r>
                <a:rPr lang="en-US" sz="1200" dirty="0">
                  <a:solidFill>
                    <a:srgbClr val="000000"/>
                  </a:solidFill>
                </a:rPr>
                <a:t>25xW </a:t>
              </a:r>
            </a:p>
            <a:p>
              <a:pPr algn="ctr"/>
              <a:r>
                <a:rPr lang="en-US" sz="1200" dirty="0">
                  <a:solidFill>
                    <a:srgbClr val="000000"/>
                  </a:solidFill>
                </a:rPr>
                <a:t>lens</a:t>
              </a:r>
            </a:p>
          </p:txBody>
        </p:sp>
        <p:sp>
          <p:nvSpPr>
            <p:cNvPr id="17" name="Freeform 16"/>
            <p:cNvSpPr/>
            <p:nvPr/>
          </p:nvSpPr>
          <p:spPr>
            <a:xfrm>
              <a:off x="7133165" y="5566835"/>
              <a:ext cx="199673" cy="84293"/>
            </a:xfrm>
            <a:custGeom>
              <a:avLst/>
              <a:gdLst>
                <a:gd name="connsiteX0" fmla="*/ 0 w 199673"/>
                <a:gd name="connsiteY0" fmla="*/ 71966 h 84293"/>
                <a:gd name="connsiteX1" fmla="*/ 0 w 199673"/>
                <a:gd name="connsiteY1" fmla="*/ 71966 h 84293"/>
                <a:gd name="connsiteX2" fmla="*/ 143934 w 199673"/>
                <a:gd name="connsiteY2" fmla="*/ 76200 h 84293"/>
                <a:gd name="connsiteX3" fmla="*/ 190500 w 199673"/>
                <a:gd name="connsiteY3" fmla="*/ 76200 h 84293"/>
                <a:gd name="connsiteX4" fmla="*/ 194734 w 199673"/>
                <a:gd name="connsiteY4" fmla="*/ 0 h 84293"/>
                <a:gd name="connsiteX5" fmla="*/ 46567 w 199673"/>
                <a:gd name="connsiteY5" fmla="*/ 4233 h 84293"/>
                <a:gd name="connsiteX6" fmla="*/ 33867 w 199673"/>
                <a:gd name="connsiteY6" fmla="*/ 16933 h 84293"/>
                <a:gd name="connsiteX7" fmla="*/ 12700 w 199673"/>
                <a:gd name="connsiteY7" fmla="*/ 38100 h 84293"/>
                <a:gd name="connsiteX8" fmla="*/ 0 w 199673"/>
                <a:gd name="connsiteY8" fmla="*/ 71966 h 84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673" h="84293">
                  <a:moveTo>
                    <a:pt x="0" y="71966"/>
                  </a:moveTo>
                  <a:lnTo>
                    <a:pt x="0" y="71966"/>
                  </a:lnTo>
                  <a:cubicBezTo>
                    <a:pt x="47978" y="73377"/>
                    <a:pt x="96005" y="73609"/>
                    <a:pt x="143934" y="76200"/>
                  </a:cubicBezTo>
                  <a:cubicBezTo>
                    <a:pt x="204067" y="79451"/>
                    <a:pt x="58793" y="92662"/>
                    <a:pt x="190500" y="76200"/>
                  </a:cubicBezTo>
                  <a:cubicBezTo>
                    <a:pt x="204341" y="34680"/>
                    <a:pt x="199708" y="59694"/>
                    <a:pt x="194734" y="0"/>
                  </a:cubicBezTo>
                  <a:cubicBezTo>
                    <a:pt x="145345" y="1411"/>
                    <a:pt x="95705" y="-939"/>
                    <a:pt x="46567" y="4233"/>
                  </a:cubicBezTo>
                  <a:cubicBezTo>
                    <a:pt x="40613" y="4860"/>
                    <a:pt x="37700" y="12334"/>
                    <a:pt x="33867" y="16933"/>
                  </a:cubicBezTo>
                  <a:cubicBezTo>
                    <a:pt x="16228" y="38100"/>
                    <a:pt x="35983" y="22577"/>
                    <a:pt x="12700" y="38100"/>
                  </a:cubicBezTo>
                  <a:cubicBezTo>
                    <a:pt x="-5016" y="64674"/>
                    <a:pt x="2117" y="66322"/>
                    <a:pt x="0" y="71966"/>
                  </a:cubicBezTo>
                  <a:close/>
                </a:path>
              </a:pathLst>
            </a:cu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0" name="TextBox 19"/>
          <p:cNvSpPr txBox="1"/>
          <p:nvPr/>
        </p:nvSpPr>
        <p:spPr>
          <a:xfrm>
            <a:off x="3837956" y="5257976"/>
            <a:ext cx="5188851" cy="1477328"/>
          </a:xfrm>
          <a:prstGeom prst="rect">
            <a:avLst/>
          </a:prstGeom>
          <a:noFill/>
        </p:spPr>
        <p:txBody>
          <a:bodyPr wrap="square" rtlCol="0">
            <a:spAutoFit/>
          </a:bodyPr>
          <a:lstStyle/>
          <a:p>
            <a:r>
              <a:rPr lang="en-GB" dirty="0"/>
              <a:t>New </a:t>
            </a:r>
            <a:r>
              <a:rPr lang="en-GB" dirty="0" err="1"/>
              <a:t>biorxiv</a:t>
            </a:r>
            <a:r>
              <a:rPr lang="en-GB" dirty="0"/>
              <a:t> preprint</a:t>
            </a:r>
          </a:p>
          <a:p>
            <a:r>
              <a:rPr lang="en-GB" dirty="0"/>
              <a:t>Soto et al., </a:t>
            </a:r>
            <a:r>
              <a:rPr lang="en-GB" b="1" dirty="0"/>
              <a:t>miR-9 mediated noise optimization of the her6 oscillator is needed for cell state progression in the Zebrafish hindbrain</a:t>
            </a:r>
          </a:p>
          <a:p>
            <a:r>
              <a:rPr lang="en-GB" dirty="0"/>
              <a:t>https://www.biorxiv.org/content/10.1101/608604v1</a:t>
            </a:r>
          </a:p>
        </p:txBody>
      </p:sp>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35612" y="924836"/>
            <a:ext cx="2462038" cy="23198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6115" y="3078385"/>
            <a:ext cx="3595763" cy="1556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0726" y="4884074"/>
            <a:ext cx="2072902" cy="16568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p:nvPr/>
        </p:nvSpPr>
        <p:spPr>
          <a:xfrm>
            <a:off x="227854" y="2493980"/>
            <a:ext cx="1752655" cy="369332"/>
          </a:xfrm>
          <a:prstGeom prst="rect">
            <a:avLst/>
          </a:prstGeom>
          <a:noFill/>
        </p:spPr>
        <p:txBody>
          <a:bodyPr wrap="square" rtlCol="0">
            <a:spAutoFit/>
          </a:bodyPr>
          <a:lstStyle/>
          <a:p>
            <a:r>
              <a:rPr lang="en-GB" dirty="0"/>
              <a:t>Ximena Soto</a:t>
            </a:r>
          </a:p>
        </p:txBody>
      </p:sp>
    </p:spTree>
    <p:extLst>
      <p:ext uri="{BB962C8B-B14F-4D97-AF65-F5344CB8AC3E}">
        <p14:creationId xmlns:p14="http://schemas.microsoft.com/office/powerpoint/2010/main" val="6903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3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repeatCount="10000" fill="hold" display="0">
                  <p:stCondLst>
                    <p:cond delay="indefinite"/>
                  </p:stCondLst>
                </p:cTn>
                <p:tgtEl>
                  <p:spTgt spid="5"/>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AAEB2-DD6F-4FE7-9F03-0FBD29347C79}"/>
              </a:ext>
            </a:extLst>
          </p:cNvPr>
          <p:cNvSpPr>
            <a:spLocks noGrp="1"/>
          </p:cNvSpPr>
          <p:nvPr>
            <p:ph type="title"/>
          </p:nvPr>
        </p:nvSpPr>
        <p:spPr>
          <a:xfrm>
            <a:off x="0" y="176981"/>
            <a:ext cx="8999951" cy="707395"/>
          </a:xfrm>
        </p:spPr>
        <p:txBody>
          <a:bodyPr>
            <a:normAutofit fontScale="90000"/>
          </a:bodyPr>
          <a:lstStyle/>
          <a:p>
            <a:r>
              <a:rPr lang="en-GB" dirty="0"/>
              <a:t>Perturbing microRNA binding enables perturbation of oscillations</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940" y="2464821"/>
            <a:ext cx="3097226" cy="1065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2653" r="34694"/>
          <a:stretch/>
        </p:blipFill>
        <p:spPr bwMode="auto">
          <a:xfrm>
            <a:off x="4061970" y="2563063"/>
            <a:ext cx="1743459" cy="13072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49168" b="1213"/>
          <a:stretch/>
        </p:blipFill>
        <p:spPr bwMode="auto">
          <a:xfrm>
            <a:off x="5889522" y="2914333"/>
            <a:ext cx="3362033" cy="14868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449" y="5261319"/>
            <a:ext cx="2721692" cy="1334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55501" y="5261319"/>
            <a:ext cx="5145349" cy="15879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70682" y="1319972"/>
            <a:ext cx="1112428" cy="646331"/>
          </a:xfrm>
          <a:prstGeom prst="rect">
            <a:avLst/>
          </a:prstGeom>
          <a:noFill/>
        </p:spPr>
        <p:txBody>
          <a:bodyPr wrap="square" rtlCol="0">
            <a:spAutoFit/>
          </a:bodyPr>
          <a:lstStyle/>
          <a:p>
            <a:r>
              <a:rPr lang="en-GB" dirty="0"/>
              <a:t>Upstream signal</a:t>
            </a:r>
          </a:p>
        </p:txBody>
      </p:sp>
      <p:sp>
        <p:nvSpPr>
          <p:cNvPr id="5" name="TextBox 4"/>
          <p:cNvSpPr txBox="1"/>
          <p:nvPr/>
        </p:nvSpPr>
        <p:spPr>
          <a:xfrm>
            <a:off x="2020529" y="1319972"/>
            <a:ext cx="1059612" cy="369332"/>
          </a:xfrm>
          <a:prstGeom prst="rect">
            <a:avLst/>
          </a:prstGeom>
          <a:noFill/>
        </p:spPr>
        <p:txBody>
          <a:bodyPr wrap="square" rtlCol="0">
            <a:spAutoFit/>
          </a:bodyPr>
          <a:lstStyle/>
          <a:p>
            <a:r>
              <a:rPr lang="en-GB" dirty="0"/>
              <a:t>Her6</a:t>
            </a:r>
          </a:p>
        </p:txBody>
      </p:sp>
      <p:sp>
        <p:nvSpPr>
          <p:cNvPr id="6" name="TextBox 5"/>
          <p:cNvSpPr txBox="1"/>
          <p:nvPr/>
        </p:nvSpPr>
        <p:spPr>
          <a:xfrm>
            <a:off x="1991033" y="2007000"/>
            <a:ext cx="1059612" cy="369332"/>
          </a:xfrm>
          <a:prstGeom prst="rect">
            <a:avLst/>
          </a:prstGeom>
          <a:noFill/>
        </p:spPr>
        <p:txBody>
          <a:bodyPr wrap="square" rtlCol="0">
            <a:spAutoFit/>
          </a:bodyPr>
          <a:lstStyle/>
          <a:p>
            <a:r>
              <a:rPr lang="en-GB" dirty="0"/>
              <a:t>mir-9</a:t>
            </a:r>
          </a:p>
        </p:txBody>
      </p:sp>
      <p:cxnSp>
        <p:nvCxnSpPr>
          <p:cNvPr id="8" name="Straight Arrow Connector 7"/>
          <p:cNvCxnSpPr/>
          <p:nvPr/>
        </p:nvCxnSpPr>
        <p:spPr>
          <a:xfrm>
            <a:off x="1283110" y="1508550"/>
            <a:ext cx="604684"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6" idx="1"/>
          </p:cNvCxnSpPr>
          <p:nvPr/>
        </p:nvCxnSpPr>
        <p:spPr>
          <a:xfrm>
            <a:off x="1165123" y="1672633"/>
            <a:ext cx="825910" cy="51903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2315497" y="1689304"/>
            <a:ext cx="1" cy="368088"/>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2234381" y="1672633"/>
            <a:ext cx="169606" cy="1"/>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153264" y="1747676"/>
            <a:ext cx="324465" cy="2617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2153264" y="1747676"/>
            <a:ext cx="324465" cy="2617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40"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r="50795" b="3420"/>
          <a:stretch/>
        </p:blipFill>
        <p:spPr bwMode="auto">
          <a:xfrm>
            <a:off x="5889522" y="1504638"/>
            <a:ext cx="3254478" cy="14536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7"/>
          <p:cNvPicPr>
            <a:picLocks noChangeAspect="1" noChangeArrowheads="1"/>
          </p:cNvPicPr>
          <p:nvPr/>
        </p:nvPicPr>
        <p:blipFill rotWithShape="1">
          <a:blip r:embed="rId7">
            <a:extLst>
              <a:ext uri="{28A0092B-C50C-407E-A947-70E740481C1C}">
                <a14:useLocalDpi xmlns:a14="http://schemas.microsoft.com/office/drawing/2010/main" val="0"/>
              </a:ext>
            </a:extLst>
          </a:blip>
          <a:srcRect l="64913"/>
          <a:stretch/>
        </p:blipFill>
        <p:spPr bwMode="auto">
          <a:xfrm>
            <a:off x="3974149" y="3692768"/>
            <a:ext cx="1873762"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8"/>
          <p:cNvPicPr>
            <a:picLocks noChangeAspect="1" noChangeArrowheads="1"/>
          </p:cNvPicPr>
          <p:nvPr/>
        </p:nvPicPr>
        <p:blipFill rotWithShape="1">
          <a:blip r:embed="rId8">
            <a:extLst>
              <a:ext uri="{28A0092B-C50C-407E-A947-70E740481C1C}">
                <a14:useLocalDpi xmlns:a14="http://schemas.microsoft.com/office/drawing/2010/main" val="0"/>
              </a:ext>
            </a:extLst>
          </a:blip>
          <a:srcRect r="50000"/>
          <a:stretch/>
        </p:blipFill>
        <p:spPr bwMode="auto">
          <a:xfrm>
            <a:off x="3966592" y="1358988"/>
            <a:ext cx="1743868"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52845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Arrow Connector 3">
            <a:extLst>
              <a:ext uri="{FF2B5EF4-FFF2-40B4-BE49-F238E27FC236}">
                <a16:creationId xmlns:a16="http://schemas.microsoft.com/office/drawing/2014/main" id="{EB68C93E-0534-458B-A08F-AA2D60FA65F5}"/>
              </a:ext>
            </a:extLst>
          </p:cNvPr>
          <p:cNvCxnSpPr/>
          <p:nvPr/>
        </p:nvCxnSpPr>
        <p:spPr>
          <a:xfrm>
            <a:off x="3746831" y="3217086"/>
            <a:ext cx="1021221" cy="1588"/>
          </a:xfrm>
          <a:prstGeom prst="straightConnector1">
            <a:avLst/>
          </a:prstGeom>
          <a:ln w="88900">
            <a:solidFill>
              <a:schemeClr val="tx1"/>
            </a:solidFill>
            <a:tailEnd type="arrow" w="med" len="lg"/>
          </a:ln>
        </p:spPr>
        <p:style>
          <a:lnRef idx="2">
            <a:schemeClr val="accent1"/>
          </a:lnRef>
          <a:fillRef idx="0">
            <a:schemeClr val="accent1"/>
          </a:fillRef>
          <a:effectRef idx="1">
            <a:schemeClr val="accent1"/>
          </a:effectRef>
          <a:fontRef idx="minor">
            <a:schemeClr val="tx1"/>
          </a:fontRef>
        </p:style>
      </p:cxnSp>
      <p:grpSp>
        <p:nvGrpSpPr>
          <p:cNvPr id="5" name="Group 4">
            <a:extLst>
              <a:ext uri="{FF2B5EF4-FFF2-40B4-BE49-F238E27FC236}">
                <a16:creationId xmlns:a16="http://schemas.microsoft.com/office/drawing/2014/main" id="{AE1CCD07-695E-44C9-809E-3B7C98C644A7}"/>
              </a:ext>
            </a:extLst>
          </p:cNvPr>
          <p:cNvGrpSpPr/>
          <p:nvPr/>
        </p:nvGrpSpPr>
        <p:grpSpPr>
          <a:xfrm>
            <a:off x="5126875" y="2603329"/>
            <a:ext cx="2758037" cy="1881134"/>
            <a:chOff x="6330383" y="2501398"/>
            <a:chExt cx="2758037" cy="1881134"/>
          </a:xfrm>
        </p:grpSpPr>
        <p:grpSp>
          <p:nvGrpSpPr>
            <p:cNvPr id="6" name="Group 8">
              <a:extLst>
                <a:ext uri="{FF2B5EF4-FFF2-40B4-BE49-F238E27FC236}">
                  <a16:creationId xmlns:a16="http://schemas.microsoft.com/office/drawing/2014/main" id="{0C0DAA9A-F16A-46C0-88CD-8BB0625A759F}"/>
                </a:ext>
              </a:extLst>
            </p:cNvPr>
            <p:cNvGrpSpPr/>
            <p:nvPr/>
          </p:nvGrpSpPr>
          <p:grpSpPr>
            <a:xfrm>
              <a:off x="6330383" y="2501398"/>
              <a:ext cx="2758037" cy="1367226"/>
              <a:chOff x="1532468" y="2253545"/>
              <a:chExt cx="6026854" cy="2871611"/>
            </a:xfrm>
          </p:grpSpPr>
          <p:sp>
            <p:nvSpPr>
              <p:cNvPr id="8" name="Freeform 6">
                <a:extLst>
                  <a:ext uri="{FF2B5EF4-FFF2-40B4-BE49-F238E27FC236}">
                    <a16:creationId xmlns:a16="http://schemas.microsoft.com/office/drawing/2014/main" id="{2244F016-F872-4F27-A12C-A0821909866A}"/>
                  </a:ext>
                </a:extLst>
              </p:cNvPr>
              <p:cNvSpPr/>
              <p:nvPr/>
            </p:nvSpPr>
            <p:spPr>
              <a:xfrm>
                <a:off x="1532468" y="2253545"/>
                <a:ext cx="6026854" cy="2871611"/>
              </a:xfrm>
              <a:custGeom>
                <a:avLst/>
                <a:gdLst>
                  <a:gd name="connsiteX0" fmla="*/ 1981200 w 6340122"/>
                  <a:gd name="connsiteY0" fmla="*/ 1641121 h 2871611"/>
                  <a:gd name="connsiteX1" fmla="*/ 2768600 w 6340122"/>
                  <a:gd name="connsiteY1" fmla="*/ 1861255 h 2871611"/>
                  <a:gd name="connsiteX2" fmla="*/ 3268133 w 6340122"/>
                  <a:gd name="connsiteY2" fmla="*/ 1962855 h 2871611"/>
                  <a:gd name="connsiteX3" fmla="*/ 3572933 w 6340122"/>
                  <a:gd name="connsiteY3" fmla="*/ 1979788 h 2871611"/>
                  <a:gd name="connsiteX4" fmla="*/ 4072467 w 6340122"/>
                  <a:gd name="connsiteY4" fmla="*/ 1971321 h 2871611"/>
                  <a:gd name="connsiteX5" fmla="*/ 4377267 w 6340122"/>
                  <a:gd name="connsiteY5" fmla="*/ 1835855 h 2871611"/>
                  <a:gd name="connsiteX6" fmla="*/ 4800600 w 6340122"/>
                  <a:gd name="connsiteY6" fmla="*/ 1531055 h 2871611"/>
                  <a:gd name="connsiteX7" fmla="*/ 5181600 w 6340122"/>
                  <a:gd name="connsiteY7" fmla="*/ 980721 h 2871611"/>
                  <a:gd name="connsiteX8" fmla="*/ 5342467 w 6340122"/>
                  <a:gd name="connsiteY8" fmla="*/ 557388 h 2871611"/>
                  <a:gd name="connsiteX9" fmla="*/ 5325533 w 6340122"/>
                  <a:gd name="connsiteY9" fmla="*/ 371121 h 2871611"/>
                  <a:gd name="connsiteX10" fmla="*/ 5240867 w 6340122"/>
                  <a:gd name="connsiteY10" fmla="*/ 303388 h 2871611"/>
                  <a:gd name="connsiteX11" fmla="*/ 5139267 w 6340122"/>
                  <a:gd name="connsiteY11" fmla="*/ 379588 h 2871611"/>
                  <a:gd name="connsiteX12" fmla="*/ 5080000 w 6340122"/>
                  <a:gd name="connsiteY12" fmla="*/ 311855 h 2871611"/>
                  <a:gd name="connsiteX13" fmla="*/ 5147733 w 6340122"/>
                  <a:gd name="connsiteY13" fmla="*/ 286455 h 2871611"/>
                  <a:gd name="connsiteX14" fmla="*/ 5130800 w 6340122"/>
                  <a:gd name="connsiteY14" fmla="*/ 218721 h 2871611"/>
                  <a:gd name="connsiteX15" fmla="*/ 5037667 w 6340122"/>
                  <a:gd name="connsiteY15" fmla="*/ 125588 h 2871611"/>
                  <a:gd name="connsiteX16" fmla="*/ 5181600 w 6340122"/>
                  <a:gd name="connsiteY16" fmla="*/ 117121 h 2871611"/>
                  <a:gd name="connsiteX17" fmla="*/ 5164667 w 6340122"/>
                  <a:gd name="connsiteY17" fmla="*/ 159455 h 2871611"/>
                  <a:gd name="connsiteX18" fmla="*/ 5359400 w 6340122"/>
                  <a:gd name="connsiteY18" fmla="*/ 261055 h 2871611"/>
                  <a:gd name="connsiteX19" fmla="*/ 5469467 w 6340122"/>
                  <a:gd name="connsiteY19" fmla="*/ 100188 h 2871611"/>
                  <a:gd name="connsiteX20" fmla="*/ 5520267 w 6340122"/>
                  <a:gd name="connsiteY20" fmla="*/ 7055 h 2871611"/>
                  <a:gd name="connsiteX21" fmla="*/ 5715000 w 6340122"/>
                  <a:gd name="connsiteY21" fmla="*/ 142521 h 2871611"/>
                  <a:gd name="connsiteX22" fmla="*/ 5647267 w 6340122"/>
                  <a:gd name="connsiteY22" fmla="*/ 210255 h 2871611"/>
                  <a:gd name="connsiteX23" fmla="*/ 5554133 w 6340122"/>
                  <a:gd name="connsiteY23" fmla="*/ 150988 h 2871611"/>
                  <a:gd name="connsiteX24" fmla="*/ 5461000 w 6340122"/>
                  <a:gd name="connsiteY24" fmla="*/ 269521 h 2871611"/>
                  <a:gd name="connsiteX25" fmla="*/ 5427133 w 6340122"/>
                  <a:gd name="connsiteY25" fmla="*/ 515055 h 2871611"/>
                  <a:gd name="connsiteX26" fmla="*/ 5816600 w 6340122"/>
                  <a:gd name="connsiteY26" fmla="*/ 303388 h 2871611"/>
                  <a:gd name="connsiteX27" fmla="*/ 5969000 w 6340122"/>
                  <a:gd name="connsiteY27" fmla="*/ 125588 h 2871611"/>
                  <a:gd name="connsiteX28" fmla="*/ 5994400 w 6340122"/>
                  <a:gd name="connsiteY28" fmla="*/ 15521 h 2871611"/>
                  <a:gd name="connsiteX29" fmla="*/ 6104467 w 6340122"/>
                  <a:gd name="connsiteY29" fmla="*/ 108655 h 2871611"/>
                  <a:gd name="connsiteX30" fmla="*/ 6121400 w 6340122"/>
                  <a:gd name="connsiteY30" fmla="*/ 235655 h 2871611"/>
                  <a:gd name="connsiteX31" fmla="*/ 6011333 w 6340122"/>
                  <a:gd name="connsiteY31" fmla="*/ 269521 h 2871611"/>
                  <a:gd name="connsiteX32" fmla="*/ 5748867 w 6340122"/>
                  <a:gd name="connsiteY32" fmla="*/ 421921 h 2871611"/>
                  <a:gd name="connsiteX33" fmla="*/ 5579533 w 6340122"/>
                  <a:gd name="connsiteY33" fmla="*/ 540455 h 2871611"/>
                  <a:gd name="connsiteX34" fmla="*/ 5435600 w 6340122"/>
                  <a:gd name="connsiteY34" fmla="*/ 599721 h 2871611"/>
                  <a:gd name="connsiteX35" fmla="*/ 5410200 w 6340122"/>
                  <a:gd name="connsiteY35" fmla="*/ 760588 h 2871611"/>
                  <a:gd name="connsiteX36" fmla="*/ 5452533 w 6340122"/>
                  <a:gd name="connsiteY36" fmla="*/ 819855 h 2871611"/>
                  <a:gd name="connsiteX37" fmla="*/ 5579533 w 6340122"/>
                  <a:gd name="connsiteY37" fmla="*/ 735188 h 2871611"/>
                  <a:gd name="connsiteX38" fmla="*/ 5681133 w 6340122"/>
                  <a:gd name="connsiteY38" fmla="*/ 633588 h 2871611"/>
                  <a:gd name="connsiteX39" fmla="*/ 5791200 w 6340122"/>
                  <a:gd name="connsiteY39" fmla="*/ 591255 h 2871611"/>
                  <a:gd name="connsiteX40" fmla="*/ 5842000 w 6340122"/>
                  <a:gd name="connsiteY40" fmla="*/ 472721 h 2871611"/>
                  <a:gd name="connsiteX41" fmla="*/ 5901267 w 6340122"/>
                  <a:gd name="connsiteY41" fmla="*/ 557388 h 2871611"/>
                  <a:gd name="connsiteX42" fmla="*/ 5943600 w 6340122"/>
                  <a:gd name="connsiteY42" fmla="*/ 650521 h 2871611"/>
                  <a:gd name="connsiteX43" fmla="*/ 5892800 w 6340122"/>
                  <a:gd name="connsiteY43" fmla="*/ 718255 h 2871611"/>
                  <a:gd name="connsiteX44" fmla="*/ 5825067 w 6340122"/>
                  <a:gd name="connsiteY44" fmla="*/ 658988 h 2871611"/>
                  <a:gd name="connsiteX45" fmla="*/ 5723467 w 6340122"/>
                  <a:gd name="connsiteY45" fmla="*/ 684388 h 2871611"/>
                  <a:gd name="connsiteX46" fmla="*/ 5681133 w 6340122"/>
                  <a:gd name="connsiteY46" fmla="*/ 743655 h 2871611"/>
                  <a:gd name="connsiteX47" fmla="*/ 5723467 w 6340122"/>
                  <a:gd name="connsiteY47" fmla="*/ 802921 h 2871611"/>
                  <a:gd name="connsiteX48" fmla="*/ 5884333 w 6340122"/>
                  <a:gd name="connsiteY48" fmla="*/ 811388 h 2871611"/>
                  <a:gd name="connsiteX49" fmla="*/ 6180667 w 6340122"/>
                  <a:gd name="connsiteY49" fmla="*/ 929921 h 2871611"/>
                  <a:gd name="connsiteX50" fmla="*/ 6324600 w 6340122"/>
                  <a:gd name="connsiteY50" fmla="*/ 946855 h 2871611"/>
                  <a:gd name="connsiteX51" fmla="*/ 6273800 w 6340122"/>
                  <a:gd name="connsiteY51" fmla="*/ 1116188 h 2871611"/>
                  <a:gd name="connsiteX52" fmla="*/ 6231467 w 6340122"/>
                  <a:gd name="connsiteY52" fmla="*/ 1014588 h 2871611"/>
                  <a:gd name="connsiteX53" fmla="*/ 6096000 w 6340122"/>
                  <a:gd name="connsiteY53" fmla="*/ 955321 h 2871611"/>
                  <a:gd name="connsiteX54" fmla="*/ 6002867 w 6340122"/>
                  <a:gd name="connsiteY54" fmla="*/ 921455 h 2871611"/>
                  <a:gd name="connsiteX55" fmla="*/ 6163733 w 6340122"/>
                  <a:gd name="connsiteY55" fmla="*/ 1124655 h 2871611"/>
                  <a:gd name="connsiteX56" fmla="*/ 6206067 w 6340122"/>
                  <a:gd name="connsiteY56" fmla="*/ 1429455 h 2871611"/>
                  <a:gd name="connsiteX57" fmla="*/ 6290733 w 6340122"/>
                  <a:gd name="connsiteY57" fmla="*/ 1514121 h 2871611"/>
                  <a:gd name="connsiteX58" fmla="*/ 6045200 w 6340122"/>
                  <a:gd name="connsiteY58" fmla="*/ 1497188 h 2871611"/>
                  <a:gd name="connsiteX59" fmla="*/ 6104467 w 6340122"/>
                  <a:gd name="connsiteY59" fmla="*/ 1378655 h 2871611"/>
                  <a:gd name="connsiteX60" fmla="*/ 6087533 w 6340122"/>
                  <a:gd name="connsiteY60" fmla="*/ 1243188 h 2871611"/>
                  <a:gd name="connsiteX61" fmla="*/ 6045200 w 6340122"/>
                  <a:gd name="connsiteY61" fmla="*/ 1107721 h 2871611"/>
                  <a:gd name="connsiteX62" fmla="*/ 5808133 w 6340122"/>
                  <a:gd name="connsiteY62" fmla="*/ 896055 h 2871611"/>
                  <a:gd name="connsiteX63" fmla="*/ 5571067 w 6340122"/>
                  <a:gd name="connsiteY63" fmla="*/ 887588 h 2871611"/>
                  <a:gd name="connsiteX64" fmla="*/ 5621867 w 6340122"/>
                  <a:gd name="connsiteY64" fmla="*/ 980721 h 2871611"/>
                  <a:gd name="connsiteX65" fmla="*/ 5731933 w 6340122"/>
                  <a:gd name="connsiteY65" fmla="*/ 1107721 h 2871611"/>
                  <a:gd name="connsiteX66" fmla="*/ 5630333 w 6340122"/>
                  <a:gd name="connsiteY66" fmla="*/ 1183921 h 2871611"/>
                  <a:gd name="connsiteX67" fmla="*/ 5621867 w 6340122"/>
                  <a:gd name="connsiteY67" fmla="*/ 1065388 h 2871611"/>
                  <a:gd name="connsiteX68" fmla="*/ 5554133 w 6340122"/>
                  <a:gd name="connsiteY68" fmla="*/ 972255 h 2871611"/>
                  <a:gd name="connsiteX69" fmla="*/ 5401733 w 6340122"/>
                  <a:gd name="connsiteY69" fmla="*/ 904521 h 2871611"/>
                  <a:gd name="connsiteX70" fmla="*/ 5291667 w 6340122"/>
                  <a:gd name="connsiteY70" fmla="*/ 1048455 h 2871611"/>
                  <a:gd name="connsiteX71" fmla="*/ 5105400 w 6340122"/>
                  <a:gd name="connsiteY71" fmla="*/ 1353255 h 2871611"/>
                  <a:gd name="connsiteX72" fmla="*/ 4851400 w 6340122"/>
                  <a:gd name="connsiteY72" fmla="*/ 1649588 h 2871611"/>
                  <a:gd name="connsiteX73" fmla="*/ 4368800 w 6340122"/>
                  <a:gd name="connsiteY73" fmla="*/ 2005188 h 2871611"/>
                  <a:gd name="connsiteX74" fmla="*/ 3937000 w 6340122"/>
                  <a:gd name="connsiteY74" fmla="*/ 2140655 h 2871611"/>
                  <a:gd name="connsiteX75" fmla="*/ 3361267 w 6340122"/>
                  <a:gd name="connsiteY75" fmla="*/ 2123721 h 2871611"/>
                  <a:gd name="connsiteX76" fmla="*/ 2726267 w 6340122"/>
                  <a:gd name="connsiteY76" fmla="*/ 2013655 h 2871611"/>
                  <a:gd name="connsiteX77" fmla="*/ 1989667 w 6340122"/>
                  <a:gd name="connsiteY77" fmla="*/ 1810455 h 2871611"/>
                  <a:gd name="connsiteX78" fmla="*/ 1888067 w 6340122"/>
                  <a:gd name="connsiteY78" fmla="*/ 1810455 h 2871611"/>
                  <a:gd name="connsiteX79" fmla="*/ 1642533 w 6340122"/>
                  <a:gd name="connsiteY79" fmla="*/ 1988255 h 2871611"/>
                  <a:gd name="connsiteX80" fmla="*/ 1676400 w 6340122"/>
                  <a:gd name="connsiteY80" fmla="*/ 2106788 h 2871611"/>
                  <a:gd name="connsiteX81" fmla="*/ 2048933 w 6340122"/>
                  <a:gd name="connsiteY81" fmla="*/ 2267655 h 2871611"/>
                  <a:gd name="connsiteX82" fmla="*/ 1879600 w 6340122"/>
                  <a:gd name="connsiteY82" fmla="*/ 2301521 h 2871611"/>
                  <a:gd name="connsiteX83" fmla="*/ 1905000 w 6340122"/>
                  <a:gd name="connsiteY83" fmla="*/ 2462388 h 2871611"/>
                  <a:gd name="connsiteX84" fmla="*/ 1540933 w 6340122"/>
                  <a:gd name="connsiteY84" fmla="*/ 2199921 h 2871611"/>
                  <a:gd name="connsiteX85" fmla="*/ 1473200 w 6340122"/>
                  <a:gd name="connsiteY85" fmla="*/ 2276121 h 2871611"/>
                  <a:gd name="connsiteX86" fmla="*/ 1600200 w 6340122"/>
                  <a:gd name="connsiteY86" fmla="*/ 2504721 h 2871611"/>
                  <a:gd name="connsiteX87" fmla="*/ 1744133 w 6340122"/>
                  <a:gd name="connsiteY87" fmla="*/ 2707921 h 2871611"/>
                  <a:gd name="connsiteX88" fmla="*/ 1600200 w 6340122"/>
                  <a:gd name="connsiteY88" fmla="*/ 2648655 h 2871611"/>
                  <a:gd name="connsiteX89" fmla="*/ 1337733 w 6340122"/>
                  <a:gd name="connsiteY89" fmla="*/ 2318455 h 2871611"/>
                  <a:gd name="connsiteX90" fmla="*/ 1159933 w 6340122"/>
                  <a:gd name="connsiteY90" fmla="*/ 2284588 h 2871611"/>
                  <a:gd name="connsiteX91" fmla="*/ 1117600 w 6340122"/>
                  <a:gd name="connsiteY91" fmla="*/ 2521655 h 2871611"/>
                  <a:gd name="connsiteX92" fmla="*/ 1100667 w 6340122"/>
                  <a:gd name="connsiteY92" fmla="*/ 2716388 h 2871611"/>
                  <a:gd name="connsiteX93" fmla="*/ 905933 w 6340122"/>
                  <a:gd name="connsiteY93" fmla="*/ 2851855 h 2871611"/>
                  <a:gd name="connsiteX94" fmla="*/ 1016000 w 6340122"/>
                  <a:gd name="connsiteY94" fmla="*/ 2597855 h 2871611"/>
                  <a:gd name="connsiteX95" fmla="*/ 745067 w 6340122"/>
                  <a:gd name="connsiteY95" fmla="*/ 2648655 h 2871611"/>
                  <a:gd name="connsiteX96" fmla="*/ 855133 w 6340122"/>
                  <a:gd name="connsiteY96" fmla="*/ 2555521 h 2871611"/>
                  <a:gd name="connsiteX97" fmla="*/ 1032933 w 6340122"/>
                  <a:gd name="connsiteY97" fmla="*/ 2420055 h 2871611"/>
                  <a:gd name="connsiteX98" fmla="*/ 990600 w 6340122"/>
                  <a:gd name="connsiteY98" fmla="*/ 2250721 h 2871611"/>
                  <a:gd name="connsiteX99" fmla="*/ 728133 w 6340122"/>
                  <a:gd name="connsiteY99" fmla="*/ 2182988 h 2871611"/>
                  <a:gd name="connsiteX100" fmla="*/ 110067 w 6340122"/>
                  <a:gd name="connsiteY100" fmla="*/ 2157588 h 2871611"/>
                  <a:gd name="connsiteX101" fmla="*/ 67733 w 6340122"/>
                  <a:gd name="connsiteY101" fmla="*/ 2182988 h 2871611"/>
                  <a:gd name="connsiteX102" fmla="*/ 110067 w 6340122"/>
                  <a:gd name="connsiteY102" fmla="*/ 2072921 h 2871611"/>
                  <a:gd name="connsiteX103" fmla="*/ 372533 w 6340122"/>
                  <a:gd name="connsiteY103" fmla="*/ 1988255 h 2871611"/>
                  <a:gd name="connsiteX104" fmla="*/ 550333 w 6340122"/>
                  <a:gd name="connsiteY104" fmla="*/ 1895121 h 2871611"/>
                  <a:gd name="connsiteX105" fmla="*/ 668867 w 6340122"/>
                  <a:gd name="connsiteY105" fmla="*/ 1734255 h 2871611"/>
                  <a:gd name="connsiteX106" fmla="*/ 499533 w 6340122"/>
                  <a:gd name="connsiteY106" fmla="*/ 1488721 h 2871611"/>
                  <a:gd name="connsiteX107" fmla="*/ 296333 w 6340122"/>
                  <a:gd name="connsiteY107" fmla="*/ 1454855 h 2871611"/>
                  <a:gd name="connsiteX108" fmla="*/ 67733 w 6340122"/>
                  <a:gd name="connsiteY108" fmla="*/ 1497188 h 2871611"/>
                  <a:gd name="connsiteX109" fmla="*/ 101600 w 6340122"/>
                  <a:gd name="connsiteY109" fmla="*/ 1446388 h 2871611"/>
                  <a:gd name="connsiteX110" fmla="*/ 237067 w 6340122"/>
                  <a:gd name="connsiteY110" fmla="*/ 1420988 h 2871611"/>
                  <a:gd name="connsiteX111" fmla="*/ 127000 w 6340122"/>
                  <a:gd name="connsiteY111" fmla="*/ 1175455 h 2871611"/>
                  <a:gd name="connsiteX112" fmla="*/ 110067 w 6340122"/>
                  <a:gd name="connsiteY112" fmla="*/ 1014588 h 2871611"/>
                  <a:gd name="connsiteX113" fmla="*/ 152400 w 6340122"/>
                  <a:gd name="connsiteY113" fmla="*/ 1056921 h 2871611"/>
                  <a:gd name="connsiteX114" fmla="*/ 262467 w 6340122"/>
                  <a:gd name="connsiteY114" fmla="*/ 1277055 h 2871611"/>
                  <a:gd name="connsiteX115" fmla="*/ 567267 w 6340122"/>
                  <a:gd name="connsiteY115" fmla="*/ 1302455 h 2871611"/>
                  <a:gd name="connsiteX116" fmla="*/ 745067 w 6340122"/>
                  <a:gd name="connsiteY116" fmla="*/ 1073855 h 2871611"/>
                  <a:gd name="connsiteX117" fmla="*/ 643467 w 6340122"/>
                  <a:gd name="connsiteY117" fmla="*/ 870655 h 2871611"/>
                  <a:gd name="connsiteX118" fmla="*/ 304800 w 6340122"/>
                  <a:gd name="connsiteY118" fmla="*/ 548921 h 2871611"/>
                  <a:gd name="connsiteX119" fmla="*/ 93133 w 6340122"/>
                  <a:gd name="connsiteY119" fmla="*/ 176388 h 2871611"/>
                  <a:gd name="connsiteX120" fmla="*/ 152400 w 6340122"/>
                  <a:gd name="connsiteY120" fmla="*/ 210255 h 2871611"/>
                  <a:gd name="connsiteX121" fmla="*/ 220133 w 6340122"/>
                  <a:gd name="connsiteY121" fmla="*/ 277988 h 2871611"/>
                  <a:gd name="connsiteX122" fmla="*/ 389467 w 6340122"/>
                  <a:gd name="connsiteY122" fmla="*/ 74788 h 2871611"/>
                  <a:gd name="connsiteX123" fmla="*/ 330200 w 6340122"/>
                  <a:gd name="connsiteY123" fmla="*/ 210255 h 2871611"/>
                  <a:gd name="connsiteX124" fmla="*/ 338667 w 6340122"/>
                  <a:gd name="connsiteY124" fmla="*/ 464255 h 2871611"/>
                  <a:gd name="connsiteX125" fmla="*/ 778933 w 6340122"/>
                  <a:gd name="connsiteY125" fmla="*/ 735188 h 2871611"/>
                  <a:gd name="connsiteX126" fmla="*/ 1083733 w 6340122"/>
                  <a:gd name="connsiteY126" fmla="*/ 980721 h 2871611"/>
                  <a:gd name="connsiteX127" fmla="*/ 1363133 w 6340122"/>
                  <a:gd name="connsiteY127" fmla="*/ 887588 h 2871611"/>
                  <a:gd name="connsiteX128" fmla="*/ 1515533 w 6340122"/>
                  <a:gd name="connsiteY128" fmla="*/ 616655 h 2871611"/>
                  <a:gd name="connsiteX129" fmla="*/ 1794933 w 6340122"/>
                  <a:gd name="connsiteY129" fmla="*/ 396521 h 2871611"/>
                  <a:gd name="connsiteX130" fmla="*/ 1735667 w 6340122"/>
                  <a:gd name="connsiteY130" fmla="*/ 134055 h 2871611"/>
                  <a:gd name="connsiteX131" fmla="*/ 1837267 w 6340122"/>
                  <a:gd name="connsiteY131" fmla="*/ 218721 h 2871611"/>
                  <a:gd name="connsiteX132" fmla="*/ 1938867 w 6340122"/>
                  <a:gd name="connsiteY132" fmla="*/ 218721 h 2871611"/>
                  <a:gd name="connsiteX133" fmla="*/ 2040467 w 6340122"/>
                  <a:gd name="connsiteY133" fmla="*/ 91721 h 2871611"/>
                  <a:gd name="connsiteX134" fmla="*/ 2065867 w 6340122"/>
                  <a:gd name="connsiteY134" fmla="*/ 210255 h 2871611"/>
                  <a:gd name="connsiteX135" fmla="*/ 1896533 w 6340122"/>
                  <a:gd name="connsiteY135" fmla="*/ 379588 h 2871611"/>
                  <a:gd name="connsiteX136" fmla="*/ 1803400 w 6340122"/>
                  <a:gd name="connsiteY136" fmla="*/ 625121 h 2871611"/>
                  <a:gd name="connsiteX137" fmla="*/ 1794933 w 6340122"/>
                  <a:gd name="connsiteY137" fmla="*/ 650521 h 2871611"/>
                  <a:gd name="connsiteX138" fmla="*/ 1727200 w 6340122"/>
                  <a:gd name="connsiteY138" fmla="*/ 946855 h 2871611"/>
                  <a:gd name="connsiteX139" fmla="*/ 1905000 w 6340122"/>
                  <a:gd name="connsiteY139" fmla="*/ 912988 h 2871611"/>
                  <a:gd name="connsiteX140" fmla="*/ 2142067 w 6340122"/>
                  <a:gd name="connsiteY140" fmla="*/ 853721 h 2871611"/>
                  <a:gd name="connsiteX141" fmla="*/ 2277533 w 6340122"/>
                  <a:gd name="connsiteY141" fmla="*/ 972255 h 2871611"/>
                  <a:gd name="connsiteX142" fmla="*/ 2184400 w 6340122"/>
                  <a:gd name="connsiteY142" fmla="*/ 963788 h 2871611"/>
                  <a:gd name="connsiteX143" fmla="*/ 1947333 w 6340122"/>
                  <a:gd name="connsiteY143" fmla="*/ 1116188 h 2871611"/>
                  <a:gd name="connsiteX144" fmla="*/ 1905000 w 6340122"/>
                  <a:gd name="connsiteY144" fmla="*/ 1327855 h 2871611"/>
                  <a:gd name="connsiteX145" fmla="*/ 1913467 w 6340122"/>
                  <a:gd name="connsiteY145" fmla="*/ 1573388 h 2871611"/>
                  <a:gd name="connsiteX146" fmla="*/ 2065867 w 6340122"/>
                  <a:gd name="connsiteY146" fmla="*/ 1666521 h 2871611"/>
                  <a:gd name="connsiteX147" fmla="*/ 2065867 w 6340122"/>
                  <a:gd name="connsiteY147" fmla="*/ 1658055 h 287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6340122" h="2871611">
                    <a:moveTo>
                      <a:pt x="1981200" y="1641121"/>
                    </a:moveTo>
                    <a:cubicBezTo>
                      <a:pt x="2267655" y="1724377"/>
                      <a:pt x="2554111" y="1807633"/>
                      <a:pt x="2768600" y="1861255"/>
                    </a:cubicBezTo>
                    <a:cubicBezTo>
                      <a:pt x="2983089" y="1914877"/>
                      <a:pt x="3134078" y="1943100"/>
                      <a:pt x="3268133" y="1962855"/>
                    </a:cubicBezTo>
                    <a:cubicBezTo>
                      <a:pt x="3402189" y="1982611"/>
                      <a:pt x="3572933" y="1979788"/>
                      <a:pt x="3572933" y="1979788"/>
                    </a:cubicBezTo>
                    <a:cubicBezTo>
                      <a:pt x="3706989" y="1981199"/>
                      <a:pt x="3938411" y="1995310"/>
                      <a:pt x="4072467" y="1971321"/>
                    </a:cubicBezTo>
                    <a:cubicBezTo>
                      <a:pt x="4206523" y="1947332"/>
                      <a:pt x="4255912" y="1909233"/>
                      <a:pt x="4377267" y="1835855"/>
                    </a:cubicBezTo>
                    <a:cubicBezTo>
                      <a:pt x="4498622" y="1762477"/>
                      <a:pt x="4666545" y="1673577"/>
                      <a:pt x="4800600" y="1531055"/>
                    </a:cubicBezTo>
                    <a:cubicBezTo>
                      <a:pt x="4934655" y="1388533"/>
                      <a:pt x="5091289" y="1142999"/>
                      <a:pt x="5181600" y="980721"/>
                    </a:cubicBezTo>
                    <a:cubicBezTo>
                      <a:pt x="5271911" y="818443"/>
                      <a:pt x="5318478" y="658988"/>
                      <a:pt x="5342467" y="557388"/>
                    </a:cubicBezTo>
                    <a:cubicBezTo>
                      <a:pt x="5366456" y="455788"/>
                      <a:pt x="5342466" y="413454"/>
                      <a:pt x="5325533" y="371121"/>
                    </a:cubicBezTo>
                    <a:cubicBezTo>
                      <a:pt x="5308600" y="328788"/>
                      <a:pt x="5271911" y="301977"/>
                      <a:pt x="5240867" y="303388"/>
                    </a:cubicBezTo>
                    <a:cubicBezTo>
                      <a:pt x="5209823" y="304799"/>
                      <a:pt x="5166078" y="378177"/>
                      <a:pt x="5139267" y="379588"/>
                    </a:cubicBezTo>
                    <a:cubicBezTo>
                      <a:pt x="5112456" y="380999"/>
                      <a:pt x="5078589" y="327377"/>
                      <a:pt x="5080000" y="311855"/>
                    </a:cubicBezTo>
                    <a:cubicBezTo>
                      <a:pt x="5081411" y="296333"/>
                      <a:pt x="5139266" y="301977"/>
                      <a:pt x="5147733" y="286455"/>
                    </a:cubicBezTo>
                    <a:cubicBezTo>
                      <a:pt x="5156200" y="270933"/>
                      <a:pt x="5149144" y="245532"/>
                      <a:pt x="5130800" y="218721"/>
                    </a:cubicBezTo>
                    <a:cubicBezTo>
                      <a:pt x="5112456" y="191910"/>
                      <a:pt x="5029200" y="142521"/>
                      <a:pt x="5037667" y="125588"/>
                    </a:cubicBezTo>
                    <a:cubicBezTo>
                      <a:pt x="5046134" y="108655"/>
                      <a:pt x="5160433" y="111477"/>
                      <a:pt x="5181600" y="117121"/>
                    </a:cubicBezTo>
                    <a:cubicBezTo>
                      <a:pt x="5202767" y="122765"/>
                      <a:pt x="5135034" y="135466"/>
                      <a:pt x="5164667" y="159455"/>
                    </a:cubicBezTo>
                    <a:cubicBezTo>
                      <a:pt x="5194300" y="183444"/>
                      <a:pt x="5308600" y="270933"/>
                      <a:pt x="5359400" y="261055"/>
                    </a:cubicBezTo>
                    <a:cubicBezTo>
                      <a:pt x="5410200" y="251177"/>
                      <a:pt x="5442656" y="142521"/>
                      <a:pt x="5469467" y="100188"/>
                    </a:cubicBezTo>
                    <a:cubicBezTo>
                      <a:pt x="5496278" y="57855"/>
                      <a:pt x="5479345" y="0"/>
                      <a:pt x="5520267" y="7055"/>
                    </a:cubicBezTo>
                    <a:cubicBezTo>
                      <a:pt x="5561189" y="14110"/>
                      <a:pt x="5693833" y="108654"/>
                      <a:pt x="5715000" y="142521"/>
                    </a:cubicBezTo>
                    <a:cubicBezTo>
                      <a:pt x="5736167" y="176388"/>
                      <a:pt x="5674078" y="208844"/>
                      <a:pt x="5647267" y="210255"/>
                    </a:cubicBezTo>
                    <a:cubicBezTo>
                      <a:pt x="5620456" y="211666"/>
                      <a:pt x="5585178" y="141110"/>
                      <a:pt x="5554133" y="150988"/>
                    </a:cubicBezTo>
                    <a:cubicBezTo>
                      <a:pt x="5523089" y="160866"/>
                      <a:pt x="5482167" y="208843"/>
                      <a:pt x="5461000" y="269521"/>
                    </a:cubicBezTo>
                    <a:cubicBezTo>
                      <a:pt x="5439833" y="330199"/>
                      <a:pt x="5367866" y="509411"/>
                      <a:pt x="5427133" y="515055"/>
                    </a:cubicBezTo>
                    <a:cubicBezTo>
                      <a:pt x="5486400" y="520699"/>
                      <a:pt x="5726289" y="368299"/>
                      <a:pt x="5816600" y="303388"/>
                    </a:cubicBezTo>
                    <a:cubicBezTo>
                      <a:pt x="5906911" y="238477"/>
                      <a:pt x="5939367" y="173566"/>
                      <a:pt x="5969000" y="125588"/>
                    </a:cubicBezTo>
                    <a:cubicBezTo>
                      <a:pt x="5998633" y="77610"/>
                      <a:pt x="5971822" y="18343"/>
                      <a:pt x="5994400" y="15521"/>
                    </a:cubicBezTo>
                    <a:cubicBezTo>
                      <a:pt x="6016978" y="12699"/>
                      <a:pt x="6083300" y="71966"/>
                      <a:pt x="6104467" y="108655"/>
                    </a:cubicBezTo>
                    <a:cubicBezTo>
                      <a:pt x="6125634" y="145344"/>
                      <a:pt x="6136922" y="208844"/>
                      <a:pt x="6121400" y="235655"/>
                    </a:cubicBezTo>
                    <a:cubicBezTo>
                      <a:pt x="6105878" y="262466"/>
                      <a:pt x="6073422" y="238477"/>
                      <a:pt x="6011333" y="269521"/>
                    </a:cubicBezTo>
                    <a:cubicBezTo>
                      <a:pt x="5949244" y="300565"/>
                      <a:pt x="5820834" y="376765"/>
                      <a:pt x="5748867" y="421921"/>
                    </a:cubicBezTo>
                    <a:cubicBezTo>
                      <a:pt x="5676900" y="467077"/>
                      <a:pt x="5631744" y="510822"/>
                      <a:pt x="5579533" y="540455"/>
                    </a:cubicBezTo>
                    <a:cubicBezTo>
                      <a:pt x="5527322" y="570088"/>
                      <a:pt x="5463822" y="563032"/>
                      <a:pt x="5435600" y="599721"/>
                    </a:cubicBezTo>
                    <a:cubicBezTo>
                      <a:pt x="5407378" y="636410"/>
                      <a:pt x="5407378" y="723899"/>
                      <a:pt x="5410200" y="760588"/>
                    </a:cubicBezTo>
                    <a:cubicBezTo>
                      <a:pt x="5413022" y="797277"/>
                      <a:pt x="5424311" y="824088"/>
                      <a:pt x="5452533" y="819855"/>
                    </a:cubicBezTo>
                    <a:cubicBezTo>
                      <a:pt x="5480755" y="815622"/>
                      <a:pt x="5541433" y="766232"/>
                      <a:pt x="5579533" y="735188"/>
                    </a:cubicBezTo>
                    <a:cubicBezTo>
                      <a:pt x="5617633" y="704144"/>
                      <a:pt x="5645855" y="657577"/>
                      <a:pt x="5681133" y="633588"/>
                    </a:cubicBezTo>
                    <a:cubicBezTo>
                      <a:pt x="5716411" y="609599"/>
                      <a:pt x="5764389" y="618066"/>
                      <a:pt x="5791200" y="591255"/>
                    </a:cubicBezTo>
                    <a:cubicBezTo>
                      <a:pt x="5818011" y="564444"/>
                      <a:pt x="5823656" y="478366"/>
                      <a:pt x="5842000" y="472721"/>
                    </a:cubicBezTo>
                    <a:cubicBezTo>
                      <a:pt x="5860345" y="467077"/>
                      <a:pt x="5884334" y="527755"/>
                      <a:pt x="5901267" y="557388"/>
                    </a:cubicBezTo>
                    <a:cubicBezTo>
                      <a:pt x="5918200" y="587021"/>
                      <a:pt x="5945011" y="623710"/>
                      <a:pt x="5943600" y="650521"/>
                    </a:cubicBezTo>
                    <a:cubicBezTo>
                      <a:pt x="5942189" y="677332"/>
                      <a:pt x="5912555" y="716844"/>
                      <a:pt x="5892800" y="718255"/>
                    </a:cubicBezTo>
                    <a:cubicBezTo>
                      <a:pt x="5873045" y="719666"/>
                      <a:pt x="5853289" y="664633"/>
                      <a:pt x="5825067" y="658988"/>
                    </a:cubicBezTo>
                    <a:cubicBezTo>
                      <a:pt x="5796845" y="653344"/>
                      <a:pt x="5747456" y="670277"/>
                      <a:pt x="5723467" y="684388"/>
                    </a:cubicBezTo>
                    <a:cubicBezTo>
                      <a:pt x="5699478" y="698499"/>
                      <a:pt x="5681133" y="723900"/>
                      <a:pt x="5681133" y="743655"/>
                    </a:cubicBezTo>
                    <a:cubicBezTo>
                      <a:pt x="5681133" y="763410"/>
                      <a:pt x="5689600" y="791632"/>
                      <a:pt x="5723467" y="802921"/>
                    </a:cubicBezTo>
                    <a:cubicBezTo>
                      <a:pt x="5757334" y="814210"/>
                      <a:pt x="5808133" y="790221"/>
                      <a:pt x="5884333" y="811388"/>
                    </a:cubicBezTo>
                    <a:cubicBezTo>
                      <a:pt x="5960533" y="832555"/>
                      <a:pt x="6107289" y="907343"/>
                      <a:pt x="6180667" y="929921"/>
                    </a:cubicBezTo>
                    <a:cubicBezTo>
                      <a:pt x="6254045" y="952499"/>
                      <a:pt x="6309078" y="915811"/>
                      <a:pt x="6324600" y="946855"/>
                    </a:cubicBezTo>
                    <a:cubicBezTo>
                      <a:pt x="6340122" y="977899"/>
                      <a:pt x="6289322" y="1104899"/>
                      <a:pt x="6273800" y="1116188"/>
                    </a:cubicBezTo>
                    <a:cubicBezTo>
                      <a:pt x="6258278" y="1127477"/>
                      <a:pt x="6261100" y="1041399"/>
                      <a:pt x="6231467" y="1014588"/>
                    </a:cubicBezTo>
                    <a:cubicBezTo>
                      <a:pt x="6201834" y="987777"/>
                      <a:pt x="6134100" y="970843"/>
                      <a:pt x="6096000" y="955321"/>
                    </a:cubicBezTo>
                    <a:cubicBezTo>
                      <a:pt x="6057900" y="939799"/>
                      <a:pt x="5991578" y="893233"/>
                      <a:pt x="6002867" y="921455"/>
                    </a:cubicBezTo>
                    <a:cubicBezTo>
                      <a:pt x="6014156" y="949677"/>
                      <a:pt x="6129866" y="1039988"/>
                      <a:pt x="6163733" y="1124655"/>
                    </a:cubicBezTo>
                    <a:cubicBezTo>
                      <a:pt x="6197600" y="1209322"/>
                      <a:pt x="6184900" y="1364544"/>
                      <a:pt x="6206067" y="1429455"/>
                    </a:cubicBezTo>
                    <a:cubicBezTo>
                      <a:pt x="6227234" y="1494366"/>
                      <a:pt x="6317544" y="1502832"/>
                      <a:pt x="6290733" y="1514121"/>
                    </a:cubicBezTo>
                    <a:cubicBezTo>
                      <a:pt x="6263922" y="1525410"/>
                      <a:pt x="6076244" y="1519766"/>
                      <a:pt x="6045200" y="1497188"/>
                    </a:cubicBezTo>
                    <a:cubicBezTo>
                      <a:pt x="6014156" y="1474610"/>
                      <a:pt x="6097412" y="1420988"/>
                      <a:pt x="6104467" y="1378655"/>
                    </a:cubicBezTo>
                    <a:cubicBezTo>
                      <a:pt x="6111522" y="1336322"/>
                      <a:pt x="6097411" y="1288344"/>
                      <a:pt x="6087533" y="1243188"/>
                    </a:cubicBezTo>
                    <a:cubicBezTo>
                      <a:pt x="6077655" y="1198032"/>
                      <a:pt x="6091767" y="1165576"/>
                      <a:pt x="6045200" y="1107721"/>
                    </a:cubicBezTo>
                    <a:cubicBezTo>
                      <a:pt x="5998633" y="1049866"/>
                      <a:pt x="5887155" y="932744"/>
                      <a:pt x="5808133" y="896055"/>
                    </a:cubicBezTo>
                    <a:cubicBezTo>
                      <a:pt x="5729111" y="859366"/>
                      <a:pt x="5602111" y="873477"/>
                      <a:pt x="5571067" y="887588"/>
                    </a:cubicBezTo>
                    <a:cubicBezTo>
                      <a:pt x="5540023" y="901699"/>
                      <a:pt x="5595056" y="944032"/>
                      <a:pt x="5621867" y="980721"/>
                    </a:cubicBezTo>
                    <a:cubicBezTo>
                      <a:pt x="5648678" y="1017410"/>
                      <a:pt x="5730522" y="1073854"/>
                      <a:pt x="5731933" y="1107721"/>
                    </a:cubicBezTo>
                    <a:cubicBezTo>
                      <a:pt x="5733344" y="1141588"/>
                      <a:pt x="5648677" y="1190977"/>
                      <a:pt x="5630333" y="1183921"/>
                    </a:cubicBezTo>
                    <a:cubicBezTo>
                      <a:pt x="5611989" y="1176866"/>
                      <a:pt x="5634567" y="1100666"/>
                      <a:pt x="5621867" y="1065388"/>
                    </a:cubicBezTo>
                    <a:cubicBezTo>
                      <a:pt x="5609167" y="1030110"/>
                      <a:pt x="5590822" y="999066"/>
                      <a:pt x="5554133" y="972255"/>
                    </a:cubicBezTo>
                    <a:cubicBezTo>
                      <a:pt x="5517444" y="945444"/>
                      <a:pt x="5445477" y="891821"/>
                      <a:pt x="5401733" y="904521"/>
                    </a:cubicBezTo>
                    <a:cubicBezTo>
                      <a:pt x="5357989" y="917221"/>
                      <a:pt x="5341056" y="973666"/>
                      <a:pt x="5291667" y="1048455"/>
                    </a:cubicBezTo>
                    <a:cubicBezTo>
                      <a:pt x="5242278" y="1123244"/>
                      <a:pt x="5178778" y="1253066"/>
                      <a:pt x="5105400" y="1353255"/>
                    </a:cubicBezTo>
                    <a:cubicBezTo>
                      <a:pt x="5032022" y="1453444"/>
                      <a:pt x="4974167" y="1540933"/>
                      <a:pt x="4851400" y="1649588"/>
                    </a:cubicBezTo>
                    <a:cubicBezTo>
                      <a:pt x="4728633" y="1758243"/>
                      <a:pt x="4521200" y="1923344"/>
                      <a:pt x="4368800" y="2005188"/>
                    </a:cubicBezTo>
                    <a:cubicBezTo>
                      <a:pt x="4216400" y="2087033"/>
                      <a:pt x="4104922" y="2120900"/>
                      <a:pt x="3937000" y="2140655"/>
                    </a:cubicBezTo>
                    <a:cubicBezTo>
                      <a:pt x="3769078" y="2160411"/>
                      <a:pt x="3563056" y="2144888"/>
                      <a:pt x="3361267" y="2123721"/>
                    </a:cubicBezTo>
                    <a:cubicBezTo>
                      <a:pt x="3159478" y="2102554"/>
                      <a:pt x="2954867" y="2065866"/>
                      <a:pt x="2726267" y="2013655"/>
                    </a:cubicBezTo>
                    <a:cubicBezTo>
                      <a:pt x="2497667" y="1961444"/>
                      <a:pt x="2129367" y="1844322"/>
                      <a:pt x="1989667" y="1810455"/>
                    </a:cubicBezTo>
                    <a:cubicBezTo>
                      <a:pt x="1849967" y="1776588"/>
                      <a:pt x="1945923" y="1780822"/>
                      <a:pt x="1888067" y="1810455"/>
                    </a:cubicBezTo>
                    <a:cubicBezTo>
                      <a:pt x="1830211" y="1840088"/>
                      <a:pt x="1677811" y="1938866"/>
                      <a:pt x="1642533" y="1988255"/>
                    </a:cubicBezTo>
                    <a:cubicBezTo>
                      <a:pt x="1607255" y="2037644"/>
                      <a:pt x="1608667" y="2060221"/>
                      <a:pt x="1676400" y="2106788"/>
                    </a:cubicBezTo>
                    <a:cubicBezTo>
                      <a:pt x="1744133" y="2153355"/>
                      <a:pt x="2015066" y="2235200"/>
                      <a:pt x="2048933" y="2267655"/>
                    </a:cubicBezTo>
                    <a:cubicBezTo>
                      <a:pt x="2082800" y="2300110"/>
                      <a:pt x="1903589" y="2269066"/>
                      <a:pt x="1879600" y="2301521"/>
                    </a:cubicBezTo>
                    <a:cubicBezTo>
                      <a:pt x="1855611" y="2333977"/>
                      <a:pt x="1961445" y="2479321"/>
                      <a:pt x="1905000" y="2462388"/>
                    </a:cubicBezTo>
                    <a:cubicBezTo>
                      <a:pt x="1848555" y="2445455"/>
                      <a:pt x="1612900" y="2230965"/>
                      <a:pt x="1540933" y="2199921"/>
                    </a:cubicBezTo>
                    <a:cubicBezTo>
                      <a:pt x="1468966" y="2168877"/>
                      <a:pt x="1463322" y="2225321"/>
                      <a:pt x="1473200" y="2276121"/>
                    </a:cubicBezTo>
                    <a:cubicBezTo>
                      <a:pt x="1483078" y="2326921"/>
                      <a:pt x="1555045" y="2432754"/>
                      <a:pt x="1600200" y="2504721"/>
                    </a:cubicBezTo>
                    <a:cubicBezTo>
                      <a:pt x="1645356" y="2576688"/>
                      <a:pt x="1744133" y="2683932"/>
                      <a:pt x="1744133" y="2707921"/>
                    </a:cubicBezTo>
                    <a:cubicBezTo>
                      <a:pt x="1744133" y="2731910"/>
                      <a:pt x="1667933" y="2713566"/>
                      <a:pt x="1600200" y="2648655"/>
                    </a:cubicBezTo>
                    <a:cubicBezTo>
                      <a:pt x="1532467" y="2583744"/>
                      <a:pt x="1411111" y="2379133"/>
                      <a:pt x="1337733" y="2318455"/>
                    </a:cubicBezTo>
                    <a:cubicBezTo>
                      <a:pt x="1264355" y="2257777"/>
                      <a:pt x="1196622" y="2250721"/>
                      <a:pt x="1159933" y="2284588"/>
                    </a:cubicBezTo>
                    <a:cubicBezTo>
                      <a:pt x="1123244" y="2318455"/>
                      <a:pt x="1127478" y="2449688"/>
                      <a:pt x="1117600" y="2521655"/>
                    </a:cubicBezTo>
                    <a:cubicBezTo>
                      <a:pt x="1107722" y="2593622"/>
                      <a:pt x="1135945" y="2661355"/>
                      <a:pt x="1100667" y="2716388"/>
                    </a:cubicBezTo>
                    <a:cubicBezTo>
                      <a:pt x="1065389" y="2771421"/>
                      <a:pt x="920044" y="2871611"/>
                      <a:pt x="905933" y="2851855"/>
                    </a:cubicBezTo>
                    <a:cubicBezTo>
                      <a:pt x="891822" y="2832099"/>
                      <a:pt x="1042811" y="2631722"/>
                      <a:pt x="1016000" y="2597855"/>
                    </a:cubicBezTo>
                    <a:cubicBezTo>
                      <a:pt x="989189" y="2563988"/>
                      <a:pt x="771878" y="2655711"/>
                      <a:pt x="745067" y="2648655"/>
                    </a:cubicBezTo>
                    <a:cubicBezTo>
                      <a:pt x="718256" y="2641599"/>
                      <a:pt x="807155" y="2593621"/>
                      <a:pt x="855133" y="2555521"/>
                    </a:cubicBezTo>
                    <a:cubicBezTo>
                      <a:pt x="903111" y="2517421"/>
                      <a:pt x="1010355" y="2470855"/>
                      <a:pt x="1032933" y="2420055"/>
                    </a:cubicBezTo>
                    <a:cubicBezTo>
                      <a:pt x="1055511" y="2369255"/>
                      <a:pt x="1041400" y="2290232"/>
                      <a:pt x="990600" y="2250721"/>
                    </a:cubicBezTo>
                    <a:cubicBezTo>
                      <a:pt x="939800" y="2211210"/>
                      <a:pt x="874888" y="2198510"/>
                      <a:pt x="728133" y="2182988"/>
                    </a:cubicBezTo>
                    <a:cubicBezTo>
                      <a:pt x="581378" y="2167466"/>
                      <a:pt x="220134" y="2157588"/>
                      <a:pt x="110067" y="2157588"/>
                    </a:cubicBezTo>
                    <a:cubicBezTo>
                      <a:pt x="0" y="2157588"/>
                      <a:pt x="67733" y="2197099"/>
                      <a:pt x="67733" y="2182988"/>
                    </a:cubicBezTo>
                    <a:cubicBezTo>
                      <a:pt x="67733" y="2168877"/>
                      <a:pt x="59267" y="2105377"/>
                      <a:pt x="110067" y="2072921"/>
                    </a:cubicBezTo>
                    <a:cubicBezTo>
                      <a:pt x="160867" y="2040466"/>
                      <a:pt x="299155" y="2017888"/>
                      <a:pt x="372533" y="1988255"/>
                    </a:cubicBezTo>
                    <a:cubicBezTo>
                      <a:pt x="445911" y="1958622"/>
                      <a:pt x="500944" y="1937454"/>
                      <a:pt x="550333" y="1895121"/>
                    </a:cubicBezTo>
                    <a:cubicBezTo>
                      <a:pt x="599722" y="1852788"/>
                      <a:pt x="677334" y="1801988"/>
                      <a:pt x="668867" y="1734255"/>
                    </a:cubicBezTo>
                    <a:cubicBezTo>
                      <a:pt x="660400" y="1666522"/>
                      <a:pt x="561622" y="1535288"/>
                      <a:pt x="499533" y="1488721"/>
                    </a:cubicBezTo>
                    <a:cubicBezTo>
                      <a:pt x="437444" y="1442154"/>
                      <a:pt x="368300" y="1453444"/>
                      <a:pt x="296333" y="1454855"/>
                    </a:cubicBezTo>
                    <a:cubicBezTo>
                      <a:pt x="224366" y="1456266"/>
                      <a:pt x="100188" y="1498599"/>
                      <a:pt x="67733" y="1497188"/>
                    </a:cubicBezTo>
                    <a:cubicBezTo>
                      <a:pt x="35278" y="1495777"/>
                      <a:pt x="73378" y="1459088"/>
                      <a:pt x="101600" y="1446388"/>
                    </a:cubicBezTo>
                    <a:cubicBezTo>
                      <a:pt x="129822" y="1433688"/>
                      <a:pt x="232834" y="1466143"/>
                      <a:pt x="237067" y="1420988"/>
                    </a:cubicBezTo>
                    <a:cubicBezTo>
                      <a:pt x="241300" y="1375833"/>
                      <a:pt x="148167" y="1243188"/>
                      <a:pt x="127000" y="1175455"/>
                    </a:cubicBezTo>
                    <a:cubicBezTo>
                      <a:pt x="105833" y="1107722"/>
                      <a:pt x="105834" y="1034344"/>
                      <a:pt x="110067" y="1014588"/>
                    </a:cubicBezTo>
                    <a:cubicBezTo>
                      <a:pt x="114300" y="994832"/>
                      <a:pt x="127000" y="1013177"/>
                      <a:pt x="152400" y="1056921"/>
                    </a:cubicBezTo>
                    <a:cubicBezTo>
                      <a:pt x="177800" y="1100665"/>
                      <a:pt x="193323" y="1236133"/>
                      <a:pt x="262467" y="1277055"/>
                    </a:cubicBezTo>
                    <a:cubicBezTo>
                      <a:pt x="331611" y="1317977"/>
                      <a:pt x="486834" y="1336322"/>
                      <a:pt x="567267" y="1302455"/>
                    </a:cubicBezTo>
                    <a:cubicBezTo>
                      <a:pt x="647700" y="1268588"/>
                      <a:pt x="732367" y="1145822"/>
                      <a:pt x="745067" y="1073855"/>
                    </a:cubicBezTo>
                    <a:cubicBezTo>
                      <a:pt x="757767" y="1001888"/>
                      <a:pt x="716845" y="958144"/>
                      <a:pt x="643467" y="870655"/>
                    </a:cubicBezTo>
                    <a:cubicBezTo>
                      <a:pt x="570089" y="783166"/>
                      <a:pt x="396522" y="664632"/>
                      <a:pt x="304800" y="548921"/>
                    </a:cubicBezTo>
                    <a:cubicBezTo>
                      <a:pt x="213078" y="433210"/>
                      <a:pt x="118533" y="232832"/>
                      <a:pt x="93133" y="176388"/>
                    </a:cubicBezTo>
                    <a:cubicBezTo>
                      <a:pt x="67733" y="119944"/>
                      <a:pt x="131233" y="193322"/>
                      <a:pt x="152400" y="210255"/>
                    </a:cubicBezTo>
                    <a:cubicBezTo>
                      <a:pt x="173567" y="227188"/>
                      <a:pt x="180622" y="300566"/>
                      <a:pt x="220133" y="277988"/>
                    </a:cubicBezTo>
                    <a:cubicBezTo>
                      <a:pt x="259644" y="255410"/>
                      <a:pt x="371123" y="86077"/>
                      <a:pt x="389467" y="74788"/>
                    </a:cubicBezTo>
                    <a:cubicBezTo>
                      <a:pt x="407811" y="63499"/>
                      <a:pt x="338667" y="145344"/>
                      <a:pt x="330200" y="210255"/>
                    </a:cubicBezTo>
                    <a:cubicBezTo>
                      <a:pt x="321733" y="275166"/>
                      <a:pt x="263878" y="376766"/>
                      <a:pt x="338667" y="464255"/>
                    </a:cubicBezTo>
                    <a:cubicBezTo>
                      <a:pt x="413456" y="551744"/>
                      <a:pt x="654755" y="649110"/>
                      <a:pt x="778933" y="735188"/>
                    </a:cubicBezTo>
                    <a:cubicBezTo>
                      <a:pt x="903111" y="821266"/>
                      <a:pt x="986366" y="955321"/>
                      <a:pt x="1083733" y="980721"/>
                    </a:cubicBezTo>
                    <a:cubicBezTo>
                      <a:pt x="1181100" y="1006121"/>
                      <a:pt x="1291166" y="948266"/>
                      <a:pt x="1363133" y="887588"/>
                    </a:cubicBezTo>
                    <a:cubicBezTo>
                      <a:pt x="1435100" y="826910"/>
                      <a:pt x="1443566" y="698499"/>
                      <a:pt x="1515533" y="616655"/>
                    </a:cubicBezTo>
                    <a:cubicBezTo>
                      <a:pt x="1587500" y="534811"/>
                      <a:pt x="1758244" y="476954"/>
                      <a:pt x="1794933" y="396521"/>
                    </a:cubicBezTo>
                    <a:cubicBezTo>
                      <a:pt x="1831622" y="316088"/>
                      <a:pt x="1728611" y="163688"/>
                      <a:pt x="1735667" y="134055"/>
                    </a:cubicBezTo>
                    <a:cubicBezTo>
                      <a:pt x="1742723" y="104422"/>
                      <a:pt x="1803400" y="204610"/>
                      <a:pt x="1837267" y="218721"/>
                    </a:cubicBezTo>
                    <a:cubicBezTo>
                      <a:pt x="1871134" y="232832"/>
                      <a:pt x="1905000" y="239888"/>
                      <a:pt x="1938867" y="218721"/>
                    </a:cubicBezTo>
                    <a:cubicBezTo>
                      <a:pt x="1972734" y="197554"/>
                      <a:pt x="2019300" y="93132"/>
                      <a:pt x="2040467" y="91721"/>
                    </a:cubicBezTo>
                    <a:cubicBezTo>
                      <a:pt x="2061634" y="90310"/>
                      <a:pt x="2089856" y="162277"/>
                      <a:pt x="2065867" y="210255"/>
                    </a:cubicBezTo>
                    <a:cubicBezTo>
                      <a:pt x="2041878" y="258233"/>
                      <a:pt x="1940277" y="310444"/>
                      <a:pt x="1896533" y="379588"/>
                    </a:cubicBezTo>
                    <a:cubicBezTo>
                      <a:pt x="1852789" y="448732"/>
                      <a:pt x="1820333" y="579966"/>
                      <a:pt x="1803400" y="625121"/>
                    </a:cubicBezTo>
                    <a:cubicBezTo>
                      <a:pt x="1786467" y="670276"/>
                      <a:pt x="1807633" y="596899"/>
                      <a:pt x="1794933" y="650521"/>
                    </a:cubicBezTo>
                    <a:cubicBezTo>
                      <a:pt x="1782233" y="704143"/>
                      <a:pt x="1708856" y="903111"/>
                      <a:pt x="1727200" y="946855"/>
                    </a:cubicBezTo>
                    <a:cubicBezTo>
                      <a:pt x="1745544" y="990599"/>
                      <a:pt x="1835856" y="928510"/>
                      <a:pt x="1905000" y="912988"/>
                    </a:cubicBezTo>
                    <a:cubicBezTo>
                      <a:pt x="1974144" y="897466"/>
                      <a:pt x="2079978" y="843843"/>
                      <a:pt x="2142067" y="853721"/>
                    </a:cubicBezTo>
                    <a:cubicBezTo>
                      <a:pt x="2204156" y="863599"/>
                      <a:pt x="2270478" y="953911"/>
                      <a:pt x="2277533" y="972255"/>
                    </a:cubicBezTo>
                    <a:cubicBezTo>
                      <a:pt x="2284589" y="990600"/>
                      <a:pt x="2239433" y="939799"/>
                      <a:pt x="2184400" y="963788"/>
                    </a:cubicBezTo>
                    <a:cubicBezTo>
                      <a:pt x="2129367" y="987777"/>
                      <a:pt x="1993900" y="1055510"/>
                      <a:pt x="1947333" y="1116188"/>
                    </a:cubicBezTo>
                    <a:cubicBezTo>
                      <a:pt x="1900766" y="1176866"/>
                      <a:pt x="1910644" y="1251655"/>
                      <a:pt x="1905000" y="1327855"/>
                    </a:cubicBezTo>
                    <a:cubicBezTo>
                      <a:pt x="1899356" y="1404055"/>
                      <a:pt x="1886656" y="1516944"/>
                      <a:pt x="1913467" y="1573388"/>
                    </a:cubicBezTo>
                    <a:cubicBezTo>
                      <a:pt x="1940278" y="1629832"/>
                      <a:pt x="2040467" y="1652410"/>
                      <a:pt x="2065867" y="1666521"/>
                    </a:cubicBezTo>
                    <a:cubicBezTo>
                      <a:pt x="2091267" y="1680632"/>
                      <a:pt x="2065867" y="1658055"/>
                      <a:pt x="2065867" y="1658055"/>
                    </a:cubicBezTo>
                  </a:path>
                </a:pathLst>
              </a:custGeom>
              <a:gradFill flip="none" rotWithShape="1">
                <a:gsLst>
                  <a:gs pos="0">
                    <a:schemeClr val="accent4">
                      <a:lumMod val="60000"/>
                      <a:lumOff val="40000"/>
                    </a:schemeClr>
                  </a:gs>
                  <a:gs pos="100000">
                    <a:srgbClr val="F477F1"/>
                  </a:gs>
                  <a:gs pos="50000">
                    <a:srgbClr val="8022DA"/>
                  </a:gs>
                </a:gsLst>
                <a:lin ang="0" scaled="1"/>
                <a:tileRect/>
              </a:gradFill>
              <a:ln w="3175" cap="flat" cmpd="sng" algn="ctr">
                <a:solidFill>
                  <a:srgbClr val="000000"/>
                </a:solidFill>
                <a:prstDash val="solid"/>
                <a:round/>
                <a:headEnd type="none" w="med" len="med"/>
                <a:tailEnd type="none" w="med" len="med"/>
              </a:ln>
              <a:effectLst>
                <a:outerShdw blurRad="69850" dist="76200" dir="5640000" sx="99000" sy="99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Oval 8">
                <a:extLst>
                  <a:ext uri="{FF2B5EF4-FFF2-40B4-BE49-F238E27FC236}">
                    <a16:creationId xmlns:a16="http://schemas.microsoft.com/office/drawing/2014/main" id="{42A70C66-6128-49D9-9B6E-6E5D3406D91C}"/>
                  </a:ext>
                </a:extLst>
              </p:cNvPr>
              <p:cNvSpPr/>
              <p:nvPr/>
            </p:nvSpPr>
            <p:spPr>
              <a:xfrm rot="2948392">
                <a:off x="2421466" y="3496734"/>
                <a:ext cx="491066" cy="618067"/>
              </a:xfrm>
              <a:prstGeom prst="ellipse">
                <a:avLst/>
              </a:prstGeom>
              <a:solidFill>
                <a:srgbClr val="FFFF00"/>
              </a:solidFill>
              <a:ln w="6350" cap="flat" cmpd="sng" algn="ctr">
                <a:solidFill>
                  <a:srgbClr val="000000"/>
                </a:solidFill>
                <a:prstDash val="solid"/>
                <a:round/>
                <a:headEnd type="none" w="med" len="med"/>
                <a:tailEnd type="none" w="med" len="med"/>
              </a:ln>
              <a:scene3d>
                <a:camera prst="orthographicFront"/>
                <a:lightRig rig="threePt" dir="t"/>
              </a:scene3d>
              <a:sp3d>
                <a:bevelT w="133350" h="19685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01B9C376-AD04-497F-9CA5-678A06084F57}"/>
                </a:ext>
              </a:extLst>
            </p:cNvPr>
            <p:cNvSpPr txBox="1"/>
            <p:nvPr/>
          </p:nvSpPr>
          <p:spPr>
            <a:xfrm>
              <a:off x="6525231" y="4013200"/>
              <a:ext cx="941747" cy="369332"/>
            </a:xfrm>
            <a:prstGeom prst="rect">
              <a:avLst/>
            </a:prstGeom>
            <a:noFill/>
          </p:spPr>
          <p:txBody>
            <a:bodyPr wrap="none" rtlCol="0">
              <a:spAutoFit/>
            </a:bodyPr>
            <a:lstStyle/>
            <a:p>
              <a:pPr algn="ctr"/>
              <a:r>
                <a:rPr lang="en-US" dirty="0">
                  <a:solidFill>
                    <a:srgbClr val="000000"/>
                  </a:solidFill>
                  <a:cs typeface="Arial"/>
                </a:rPr>
                <a:t>Neuron</a:t>
              </a:r>
            </a:p>
          </p:txBody>
        </p:sp>
      </p:grpSp>
      <p:sp>
        <p:nvSpPr>
          <p:cNvPr id="10" name="TextBox 9">
            <a:extLst>
              <a:ext uri="{FF2B5EF4-FFF2-40B4-BE49-F238E27FC236}">
                <a16:creationId xmlns:a16="http://schemas.microsoft.com/office/drawing/2014/main" id="{992D517F-58CF-4970-BE17-D830C9FC0E35}"/>
              </a:ext>
            </a:extLst>
          </p:cNvPr>
          <p:cNvSpPr txBox="1"/>
          <p:nvPr/>
        </p:nvSpPr>
        <p:spPr>
          <a:xfrm>
            <a:off x="218293" y="256457"/>
            <a:ext cx="8602179" cy="830997"/>
          </a:xfrm>
          <a:prstGeom prst="rect">
            <a:avLst/>
          </a:prstGeom>
          <a:noFill/>
          <a:ln>
            <a:noFill/>
          </a:ln>
        </p:spPr>
        <p:txBody>
          <a:bodyPr wrap="square" rtlCol="0">
            <a:spAutoFit/>
          </a:bodyPr>
          <a:lstStyle/>
          <a:p>
            <a:pPr algn="ctr"/>
            <a:r>
              <a:rPr lang="en-US" sz="2400" dirty="0">
                <a:latin typeface="Arial"/>
                <a:cs typeface="Arial"/>
              </a:rPr>
              <a:t>Cell state transitions are a key contributor to embryonic development</a:t>
            </a:r>
          </a:p>
        </p:txBody>
      </p:sp>
      <p:grpSp>
        <p:nvGrpSpPr>
          <p:cNvPr id="11" name="Group 10">
            <a:extLst>
              <a:ext uri="{FF2B5EF4-FFF2-40B4-BE49-F238E27FC236}">
                <a16:creationId xmlns:a16="http://schemas.microsoft.com/office/drawing/2014/main" id="{8B787EE0-F088-45A0-B475-00108CF89A12}"/>
              </a:ext>
            </a:extLst>
          </p:cNvPr>
          <p:cNvGrpSpPr/>
          <p:nvPr/>
        </p:nvGrpSpPr>
        <p:grpSpPr>
          <a:xfrm>
            <a:off x="-582964" y="1087454"/>
            <a:ext cx="4743727" cy="3438370"/>
            <a:chOff x="984040" y="564167"/>
            <a:chExt cx="4743727" cy="3438370"/>
          </a:xfrm>
        </p:grpSpPr>
        <p:grpSp>
          <p:nvGrpSpPr>
            <p:cNvPr id="12" name="Group 11">
              <a:extLst>
                <a:ext uri="{FF2B5EF4-FFF2-40B4-BE49-F238E27FC236}">
                  <a16:creationId xmlns:a16="http://schemas.microsoft.com/office/drawing/2014/main" id="{80678DED-4B58-4ADB-B8B8-46C58FD4CA0D}"/>
                </a:ext>
              </a:extLst>
            </p:cNvPr>
            <p:cNvGrpSpPr/>
            <p:nvPr/>
          </p:nvGrpSpPr>
          <p:grpSpPr>
            <a:xfrm>
              <a:off x="3528840" y="1703734"/>
              <a:ext cx="2198927" cy="2298803"/>
              <a:chOff x="3468324" y="2120499"/>
              <a:chExt cx="2198927" cy="2298803"/>
            </a:xfrm>
          </p:grpSpPr>
          <p:grpSp>
            <p:nvGrpSpPr>
              <p:cNvPr id="14" name="Group 108">
                <a:extLst>
                  <a:ext uri="{FF2B5EF4-FFF2-40B4-BE49-F238E27FC236}">
                    <a16:creationId xmlns:a16="http://schemas.microsoft.com/office/drawing/2014/main" id="{2C34A7AB-42BF-449D-9E66-6DC3E38A5E3E}"/>
                  </a:ext>
                </a:extLst>
              </p:cNvPr>
              <p:cNvGrpSpPr/>
              <p:nvPr/>
            </p:nvGrpSpPr>
            <p:grpSpPr>
              <a:xfrm>
                <a:off x="3912029" y="2606313"/>
                <a:ext cx="1074570" cy="1157397"/>
                <a:chOff x="914466" y="5715000"/>
                <a:chExt cx="609600" cy="609600"/>
              </a:xfrm>
              <a:scene3d>
                <a:camera prst="orthographicFront">
                  <a:rot lat="8274000" lon="0" rev="0"/>
                </a:camera>
                <a:lightRig rig="threePt" dir="t"/>
              </a:scene3d>
            </p:grpSpPr>
            <p:sp>
              <p:nvSpPr>
                <p:cNvPr id="18" name="Oval 17">
                  <a:extLst>
                    <a:ext uri="{FF2B5EF4-FFF2-40B4-BE49-F238E27FC236}">
                      <a16:creationId xmlns:a16="http://schemas.microsoft.com/office/drawing/2014/main" id="{BCFBC582-4B5B-4F28-AE1E-475FBA44D729}"/>
                    </a:ext>
                  </a:extLst>
                </p:cNvPr>
                <p:cNvSpPr/>
                <p:nvPr/>
              </p:nvSpPr>
              <p:spPr>
                <a:xfrm>
                  <a:off x="914466" y="5715000"/>
                  <a:ext cx="609600" cy="609600"/>
                </a:xfrm>
                <a:prstGeom prst="ellipse">
                  <a:avLst/>
                </a:prstGeom>
                <a:gradFill flip="none" rotWithShape="1">
                  <a:gsLst>
                    <a:gs pos="7000">
                      <a:srgbClr val="45469F"/>
                    </a:gs>
                    <a:gs pos="100000">
                      <a:srgbClr val="FFFFFF"/>
                    </a:gs>
                  </a:gsLst>
                  <a:lin ang="0" scaled="1"/>
                  <a:tileRect/>
                </a:gradFill>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5749D90-DB68-41B2-820B-AADE8888F358}"/>
                    </a:ext>
                  </a:extLst>
                </p:cNvPr>
                <p:cNvSpPr/>
                <p:nvPr/>
              </p:nvSpPr>
              <p:spPr>
                <a:xfrm>
                  <a:off x="990600" y="5867400"/>
                  <a:ext cx="381000" cy="381000"/>
                </a:xfrm>
                <a:prstGeom prst="ellipse">
                  <a:avLst/>
                </a:prstGeom>
                <a:solidFill>
                  <a:srgbClr val="8444E3"/>
                </a:solidFill>
                <a:effectLst>
                  <a:outerShdw blurRad="40000" dist="23000" dir="5400000" rotWithShape="0">
                    <a:srgbClr val="000000">
                      <a:alpha val="35000"/>
                    </a:srgbClr>
                  </a:outerShdw>
                </a:effectLst>
                <a:sp3d>
                  <a:bevelT prst="convex"/>
                  <a:bevelB prst="convex"/>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5" name="Freeform 82">
                <a:extLst>
                  <a:ext uri="{FF2B5EF4-FFF2-40B4-BE49-F238E27FC236}">
                    <a16:creationId xmlns:a16="http://schemas.microsoft.com/office/drawing/2014/main" id="{02B630E4-C227-4781-9069-9C429E3C54ED}"/>
                  </a:ext>
                </a:extLst>
              </p:cNvPr>
              <p:cNvSpPr/>
              <p:nvPr/>
            </p:nvSpPr>
            <p:spPr>
              <a:xfrm rot="11652997">
                <a:off x="4037372" y="2120499"/>
                <a:ext cx="738360" cy="538764"/>
              </a:xfrm>
              <a:custGeom>
                <a:avLst/>
                <a:gdLst>
                  <a:gd name="connsiteX0" fmla="*/ 641835 w 738360"/>
                  <a:gd name="connsiteY0" fmla="*/ 0 h 538764"/>
                  <a:gd name="connsiteX1" fmla="*/ 729571 w 738360"/>
                  <a:gd name="connsiteY1" fmla="*/ 127709 h 538764"/>
                  <a:gd name="connsiteX2" fmla="*/ 658137 w 738360"/>
                  <a:gd name="connsiteY2" fmla="*/ 127709 h 538764"/>
                  <a:gd name="connsiteX3" fmla="*/ 333463 w 738360"/>
                  <a:gd name="connsiteY3" fmla="*/ 536978 h 538764"/>
                  <a:gd name="connsiteX4" fmla="*/ 607956 w 738360"/>
                  <a:gd name="connsiteY4" fmla="*/ 127709 h 538764"/>
                  <a:gd name="connsiteX5" fmla="*/ 536521 w 738360"/>
                  <a:gd name="connsiteY5" fmla="*/ 127709 h 538764"/>
                  <a:gd name="connsiteX6" fmla="*/ 641835 w 738360"/>
                  <a:gd name="connsiteY6" fmla="*/ 0 h 538764"/>
                  <a:gd name="connsiteX0" fmla="*/ 308372 w 738360"/>
                  <a:gd name="connsiteY0" fmla="*/ 538764 h 538764"/>
                  <a:gd name="connsiteX1" fmla="*/ 0 w 738360"/>
                  <a:gd name="connsiteY1" fmla="*/ 0 h 538764"/>
                  <a:gd name="connsiteX2" fmla="*/ 50180 w 738360"/>
                  <a:gd name="connsiteY2" fmla="*/ 0 h 538764"/>
                  <a:gd name="connsiteX3" fmla="*/ 358552 w 738360"/>
                  <a:gd name="connsiteY3" fmla="*/ 538764 h 538764"/>
                  <a:gd name="connsiteX4" fmla="*/ 308372 w 738360"/>
                  <a:gd name="connsiteY4" fmla="*/ 538764 h 538764"/>
                  <a:gd name="connsiteX0" fmla="*/ 333463 w 738360"/>
                  <a:gd name="connsiteY0" fmla="*/ 536978 h 538764"/>
                  <a:gd name="connsiteX1" fmla="*/ 607956 w 738360"/>
                  <a:gd name="connsiteY1" fmla="*/ 127709 h 538764"/>
                  <a:gd name="connsiteX2" fmla="*/ 536521 w 738360"/>
                  <a:gd name="connsiteY2" fmla="*/ 127709 h 538764"/>
                  <a:gd name="connsiteX3" fmla="*/ 641835 w 738360"/>
                  <a:gd name="connsiteY3" fmla="*/ 0 h 538764"/>
                  <a:gd name="connsiteX4" fmla="*/ 729571 w 738360"/>
                  <a:gd name="connsiteY4" fmla="*/ 127709 h 538764"/>
                  <a:gd name="connsiteX5" fmla="*/ 658137 w 738360"/>
                  <a:gd name="connsiteY5" fmla="*/ 127709 h 538764"/>
                  <a:gd name="connsiteX6" fmla="*/ 358554 w 738360"/>
                  <a:gd name="connsiteY6" fmla="*/ 538765 h 538764"/>
                  <a:gd name="connsiteX7" fmla="*/ 308372 w 738360"/>
                  <a:gd name="connsiteY7" fmla="*/ 538764 h 538764"/>
                  <a:gd name="connsiteX8" fmla="*/ 0 w 738360"/>
                  <a:gd name="connsiteY8" fmla="*/ 0 h 538764"/>
                  <a:gd name="connsiteX9" fmla="*/ 50180 w 738360"/>
                  <a:gd name="connsiteY9" fmla="*/ 0 h 538764"/>
                  <a:gd name="connsiteX10" fmla="*/ 358552 w 738360"/>
                  <a:gd name="connsiteY10" fmla="*/ 538764 h 53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8360" h="538764" stroke="0" extrusionOk="0">
                    <a:moveTo>
                      <a:pt x="641835" y="0"/>
                    </a:moveTo>
                    <a:lnTo>
                      <a:pt x="729571" y="127709"/>
                    </a:lnTo>
                    <a:lnTo>
                      <a:pt x="658137" y="127709"/>
                    </a:lnTo>
                    <a:cubicBezTo>
                      <a:pt x="622203" y="385015"/>
                      <a:pt x="484555" y="558528"/>
                      <a:pt x="333463" y="536978"/>
                    </a:cubicBezTo>
                    <a:cubicBezTo>
                      <a:pt x="465866" y="518094"/>
                      <a:pt x="576467" y="353189"/>
                      <a:pt x="607956" y="127709"/>
                    </a:cubicBezTo>
                    <a:lnTo>
                      <a:pt x="536521" y="127709"/>
                    </a:lnTo>
                    <a:lnTo>
                      <a:pt x="641835" y="0"/>
                    </a:lnTo>
                    <a:close/>
                  </a:path>
                  <a:path w="738360" h="538764" fill="darkenLess" stroke="0" extrusionOk="0">
                    <a:moveTo>
                      <a:pt x="308372" y="538764"/>
                    </a:moveTo>
                    <a:cubicBezTo>
                      <a:pt x="138063" y="538764"/>
                      <a:pt x="0" y="297551"/>
                      <a:pt x="0" y="0"/>
                    </a:cubicBezTo>
                    <a:lnTo>
                      <a:pt x="50180" y="0"/>
                    </a:lnTo>
                    <a:cubicBezTo>
                      <a:pt x="50180" y="297551"/>
                      <a:pt x="188243" y="538764"/>
                      <a:pt x="358552" y="538764"/>
                    </a:cubicBezTo>
                    <a:lnTo>
                      <a:pt x="308372" y="538764"/>
                    </a:lnTo>
                    <a:close/>
                  </a:path>
                  <a:path w="738360" h="538764" fill="none" extrusionOk="0">
                    <a:moveTo>
                      <a:pt x="333463" y="536978"/>
                    </a:moveTo>
                    <a:cubicBezTo>
                      <a:pt x="465866" y="518094"/>
                      <a:pt x="576467" y="353189"/>
                      <a:pt x="607956" y="127709"/>
                    </a:cubicBezTo>
                    <a:lnTo>
                      <a:pt x="536521" y="127709"/>
                    </a:lnTo>
                    <a:lnTo>
                      <a:pt x="641835" y="0"/>
                    </a:lnTo>
                    <a:lnTo>
                      <a:pt x="729571" y="127709"/>
                    </a:lnTo>
                    <a:lnTo>
                      <a:pt x="658137" y="127709"/>
                    </a:lnTo>
                    <a:cubicBezTo>
                      <a:pt x="624441" y="368990"/>
                      <a:pt x="500707" y="538765"/>
                      <a:pt x="358554" y="538765"/>
                    </a:cubicBezTo>
                    <a:lnTo>
                      <a:pt x="308372" y="538764"/>
                    </a:lnTo>
                    <a:cubicBezTo>
                      <a:pt x="138063" y="538764"/>
                      <a:pt x="0" y="297551"/>
                      <a:pt x="0" y="0"/>
                    </a:cubicBezTo>
                    <a:lnTo>
                      <a:pt x="50180" y="0"/>
                    </a:lnTo>
                    <a:cubicBezTo>
                      <a:pt x="50180" y="297551"/>
                      <a:pt x="188243" y="538764"/>
                      <a:pt x="358552" y="538764"/>
                    </a:cubicBezTo>
                  </a:path>
                </a:pathLst>
              </a:custGeom>
              <a:solidFill>
                <a:schemeClr val="tx1"/>
              </a:solidFill>
              <a:ln w="0" cap="flat" cmpd="sng" algn="ctr">
                <a:solidFill>
                  <a:srgbClr val="0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6" name="TextBox 15">
                <a:extLst>
                  <a:ext uri="{FF2B5EF4-FFF2-40B4-BE49-F238E27FC236}">
                    <a16:creationId xmlns:a16="http://schemas.microsoft.com/office/drawing/2014/main" id="{30E35874-3706-4A78-A86A-B7E88444E692}"/>
                  </a:ext>
                </a:extLst>
              </p:cNvPr>
              <p:cNvSpPr txBox="1"/>
              <p:nvPr/>
            </p:nvSpPr>
            <p:spPr>
              <a:xfrm>
                <a:off x="3468324" y="3772971"/>
                <a:ext cx="2198927" cy="646331"/>
              </a:xfrm>
              <a:prstGeom prst="rect">
                <a:avLst/>
              </a:prstGeom>
              <a:noFill/>
            </p:spPr>
            <p:txBody>
              <a:bodyPr wrap="none" rtlCol="0">
                <a:spAutoFit/>
              </a:bodyPr>
              <a:lstStyle/>
              <a:p>
                <a:pPr algn="ctr"/>
                <a:r>
                  <a:rPr lang="en-US" dirty="0">
                    <a:solidFill>
                      <a:srgbClr val="000000"/>
                    </a:solidFill>
                    <a:cs typeface="Arial"/>
                  </a:rPr>
                  <a:t>Actively dividing</a:t>
                </a:r>
              </a:p>
              <a:p>
                <a:pPr algn="ctr"/>
                <a:r>
                  <a:rPr lang="en-US" dirty="0">
                    <a:solidFill>
                      <a:srgbClr val="000000"/>
                    </a:solidFill>
                    <a:cs typeface="Arial"/>
                  </a:rPr>
                  <a:t>stem/progenitor cell</a:t>
                </a:r>
              </a:p>
            </p:txBody>
          </p:sp>
          <p:sp>
            <p:nvSpPr>
              <p:cNvPr id="17" name="Oval 16">
                <a:extLst>
                  <a:ext uri="{FF2B5EF4-FFF2-40B4-BE49-F238E27FC236}">
                    <a16:creationId xmlns:a16="http://schemas.microsoft.com/office/drawing/2014/main" id="{F238DE03-9FC9-4B35-BB9E-0F1651A94F9A}"/>
                  </a:ext>
                </a:extLst>
              </p:cNvPr>
              <p:cNvSpPr/>
              <p:nvPr/>
            </p:nvSpPr>
            <p:spPr>
              <a:xfrm>
                <a:off x="4159955" y="2790963"/>
                <a:ext cx="692325" cy="745689"/>
              </a:xfrm>
              <a:prstGeom prst="ellipse">
                <a:avLst/>
              </a:prstGeom>
              <a:gradFill flip="none" rotWithShape="1">
                <a:gsLst>
                  <a:gs pos="0">
                    <a:srgbClr val="45469F"/>
                  </a:gs>
                  <a:gs pos="99000">
                    <a:srgbClr val="FFFFFF"/>
                  </a:gs>
                </a:gsLst>
                <a:path path="circle">
                  <a:fillToRect l="100000" t="100000"/>
                </a:path>
                <a:tileRect r="-100000" b="-100000"/>
              </a:gradFill>
              <a:effectLst>
                <a:outerShdw blurRad="40000" dist="23000" dir="5400000" rotWithShape="0">
                  <a:srgbClr val="000000">
                    <a:alpha val="35000"/>
                  </a:srgbClr>
                </a:outerShdw>
              </a:effectLst>
              <a:scene3d>
                <a:camera prst="orthographicFront">
                  <a:rot lat="8274000" lon="0" rev="0"/>
                </a:camera>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3" name="TextBox 12">
              <a:extLst>
                <a:ext uri="{FF2B5EF4-FFF2-40B4-BE49-F238E27FC236}">
                  <a16:creationId xmlns:a16="http://schemas.microsoft.com/office/drawing/2014/main" id="{60A83E5D-A974-44B3-BFE7-3FCE65473C56}"/>
                </a:ext>
              </a:extLst>
            </p:cNvPr>
            <p:cNvSpPr txBox="1"/>
            <p:nvPr/>
          </p:nvSpPr>
          <p:spPr>
            <a:xfrm>
              <a:off x="984040" y="564167"/>
              <a:ext cx="184666" cy="523220"/>
            </a:xfrm>
            <a:prstGeom prst="rect">
              <a:avLst/>
            </a:prstGeom>
            <a:noFill/>
          </p:spPr>
          <p:txBody>
            <a:bodyPr wrap="none" rtlCol="0">
              <a:spAutoFit/>
            </a:bodyPr>
            <a:lstStyle/>
            <a:p>
              <a:endParaRPr lang="en-GB" sz="2800" dirty="0">
                <a:solidFill>
                  <a:srgbClr val="000000"/>
                </a:solidFill>
              </a:endParaRPr>
            </a:p>
          </p:txBody>
        </p:sp>
      </p:grpSp>
    </p:spTree>
    <p:extLst>
      <p:ext uri="{BB962C8B-B14F-4D97-AF65-F5344CB8AC3E}">
        <p14:creationId xmlns:p14="http://schemas.microsoft.com/office/powerpoint/2010/main" val="10996359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Questions for a mathematical model</a:t>
            </a:r>
          </a:p>
        </p:txBody>
      </p:sp>
      <p:sp>
        <p:nvSpPr>
          <p:cNvPr id="4" name="Content Placeholder 2"/>
          <p:cNvSpPr txBox="1">
            <a:spLocks/>
          </p:cNvSpPr>
          <p:nvPr/>
        </p:nvSpPr>
        <p:spPr>
          <a:xfrm>
            <a:off x="463960" y="1336471"/>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Do we understand the emergence of the observed oscillations, and changes in dynamics under the MBS experiment?</a:t>
            </a:r>
          </a:p>
          <a:p>
            <a:pPr lvl="1"/>
            <a:r>
              <a:rPr lang="en-GB" dirty="0"/>
              <a:t>Are the observed changes in dynamics upon </a:t>
            </a:r>
            <a:br>
              <a:rPr lang="en-GB" dirty="0"/>
            </a:br>
            <a:r>
              <a:rPr lang="en-GB" dirty="0"/>
              <a:t>CTRL-&gt;MBS perturbation consistent with simply changing mRNA translation and degradation?</a:t>
            </a:r>
          </a:p>
          <a:p>
            <a:r>
              <a:rPr lang="en-GB" dirty="0"/>
              <a:t>How does noise in emerge in the Her6 oscillator? How does the noise get regulated micro-RNA?</a:t>
            </a:r>
          </a:p>
        </p:txBody>
      </p:sp>
    </p:spTree>
    <p:extLst>
      <p:ext uri="{BB962C8B-B14F-4D97-AF65-F5344CB8AC3E}">
        <p14:creationId xmlns:p14="http://schemas.microsoft.com/office/powerpoint/2010/main" val="25853239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F2492-6DE1-4DB9-9D67-9FE1C9E31E64}"/>
              </a:ext>
            </a:extLst>
          </p:cNvPr>
          <p:cNvSpPr>
            <a:spLocks noGrp="1"/>
          </p:cNvSpPr>
          <p:nvPr>
            <p:ph type="title"/>
          </p:nvPr>
        </p:nvSpPr>
        <p:spPr>
          <a:xfrm>
            <a:off x="0" y="206478"/>
            <a:ext cx="8999951" cy="707395"/>
          </a:xfrm>
        </p:spPr>
        <p:txBody>
          <a:bodyPr>
            <a:normAutofit fontScale="90000"/>
          </a:bodyPr>
          <a:lstStyle/>
          <a:p>
            <a:r>
              <a:rPr lang="en-GB" dirty="0"/>
              <a:t>We modify the mathematical model to account for transcriptional noise</a:t>
            </a:r>
          </a:p>
        </p:txBody>
      </p:sp>
      <p:sp>
        <p:nvSpPr>
          <p:cNvPr id="3" name="Content Placeholder 2">
            <a:extLst>
              <a:ext uri="{FF2B5EF4-FFF2-40B4-BE49-F238E27FC236}">
                <a16:creationId xmlns:a16="http://schemas.microsoft.com/office/drawing/2014/main" id="{93C8CE6D-338A-4254-94B1-141B559AE3D9}"/>
              </a:ext>
            </a:extLst>
          </p:cNvPr>
          <p:cNvSpPr>
            <a:spLocks noGrp="1"/>
          </p:cNvSpPr>
          <p:nvPr>
            <p:ph idx="1"/>
          </p:nvPr>
        </p:nvSpPr>
        <p:spPr>
          <a:xfrm>
            <a:off x="628650" y="3546987"/>
            <a:ext cx="7886700" cy="2629976"/>
          </a:xfrm>
        </p:spPr>
        <p:txBody>
          <a:bodyPr/>
          <a:lstStyle/>
          <a:p>
            <a:r>
              <a:rPr lang="en-GB" dirty="0"/>
              <a:t>The new term, </a:t>
            </a:r>
            <a:r>
              <a:rPr lang="el-GR" dirty="0"/>
              <a:t>σ</a:t>
            </a:r>
            <a:r>
              <a:rPr lang="en-GB" dirty="0"/>
              <a:t>, accounts for transcriptional noise due to bursting or upstream signal fluctuations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0271" y="1631797"/>
            <a:ext cx="5895975"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a:off x="6673645" y="1631797"/>
            <a:ext cx="324463" cy="41822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048444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08623-DA64-46BD-8872-2C0586BF5A55}"/>
              </a:ext>
            </a:extLst>
          </p:cNvPr>
          <p:cNvSpPr>
            <a:spLocks noGrp="1"/>
          </p:cNvSpPr>
          <p:nvPr>
            <p:ph type="title"/>
          </p:nvPr>
        </p:nvSpPr>
        <p:spPr>
          <a:xfrm>
            <a:off x="0" y="81117"/>
            <a:ext cx="8999951" cy="707395"/>
          </a:xfrm>
        </p:spPr>
        <p:txBody>
          <a:bodyPr>
            <a:normAutofit fontScale="90000"/>
          </a:bodyPr>
          <a:lstStyle/>
          <a:p>
            <a:r>
              <a:rPr lang="en-GB" dirty="0"/>
              <a:t>Inference on wildtype oscillations again reveals high parameter uncertainty</a:t>
            </a:r>
          </a:p>
        </p:txBody>
      </p:sp>
      <p:sp>
        <p:nvSpPr>
          <p:cNvPr id="4" name="TextBox 3"/>
          <p:cNvSpPr txBox="1"/>
          <p:nvPr/>
        </p:nvSpPr>
        <p:spPr>
          <a:xfrm>
            <a:off x="304800" y="1089752"/>
            <a:ext cx="8356600" cy="646331"/>
          </a:xfrm>
          <a:prstGeom prst="rect">
            <a:avLst/>
          </a:prstGeom>
          <a:noFill/>
        </p:spPr>
        <p:txBody>
          <a:bodyPr wrap="square" rtlCol="0">
            <a:spAutoFit/>
          </a:bodyPr>
          <a:lstStyle/>
          <a:p>
            <a:r>
              <a:rPr lang="en-GB" dirty="0"/>
              <a:t>Ximena measured a protein half-life of 11 minutes. For the other parameters, we need to make prior assumptions</a:t>
            </a:r>
          </a:p>
        </p:txBody>
      </p:sp>
      <p:sp>
        <p:nvSpPr>
          <p:cNvPr id="5" name="TextBox 4"/>
          <p:cNvSpPr txBox="1"/>
          <p:nvPr/>
        </p:nvSpPr>
        <p:spPr>
          <a:xfrm>
            <a:off x="114300" y="3675752"/>
            <a:ext cx="8839200" cy="923330"/>
          </a:xfrm>
          <a:prstGeom prst="rect">
            <a:avLst/>
          </a:prstGeom>
          <a:noFill/>
        </p:spPr>
        <p:txBody>
          <a:bodyPr wrap="square" rtlCol="0">
            <a:spAutoFit/>
          </a:bodyPr>
          <a:lstStyle/>
          <a:p>
            <a:r>
              <a:rPr lang="en-GB" dirty="0"/>
              <a:t>Knowing that there are 1000-2500 protein molecules per cell, the signal COV is 5-15%, and we see high-quality oscillations with periods below 150 minutes, we obtain posterior distributions </a:t>
            </a:r>
          </a:p>
        </p:txBody>
      </p:sp>
      <p:pic>
        <p:nvPicPr>
          <p:cNvPr id="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699" y="1670649"/>
            <a:ext cx="7870702" cy="2059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6441"/>
          <a:stretch/>
        </p:blipFill>
        <p:spPr bwMode="auto">
          <a:xfrm>
            <a:off x="536699" y="4721779"/>
            <a:ext cx="7870702" cy="1914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33153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23DEC-87BD-4924-8DBF-C43DDEE9EDBC}"/>
              </a:ext>
            </a:extLst>
          </p:cNvPr>
          <p:cNvSpPr>
            <a:spLocks noGrp="1"/>
          </p:cNvSpPr>
          <p:nvPr>
            <p:ph type="title"/>
          </p:nvPr>
        </p:nvSpPr>
        <p:spPr>
          <a:xfrm>
            <a:off x="0" y="140110"/>
            <a:ext cx="8999951" cy="707395"/>
          </a:xfrm>
        </p:spPr>
        <p:txBody>
          <a:bodyPr>
            <a:normAutofit fontScale="90000"/>
          </a:bodyPr>
          <a:lstStyle/>
          <a:p>
            <a:r>
              <a:rPr lang="en-GB" dirty="0"/>
              <a:t>Joint inference on wild-type oscillations and perturbation reduces parameter uncertainty</a:t>
            </a: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1682" y="4605720"/>
            <a:ext cx="8026400" cy="2051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5"/>
          <p:cNvSpPr/>
          <p:nvPr/>
        </p:nvSpPr>
        <p:spPr>
          <a:xfrm>
            <a:off x="7724262" y="5507629"/>
            <a:ext cx="292100" cy="5461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339213" y="4092677"/>
            <a:ext cx="7890387" cy="369332"/>
          </a:xfrm>
          <a:prstGeom prst="rect">
            <a:avLst/>
          </a:prstGeom>
          <a:noFill/>
        </p:spPr>
        <p:txBody>
          <a:bodyPr wrap="square" rtlCol="0">
            <a:spAutoFit/>
          </a:bodyPr>
          <a:lstStyle/>
          <a:p>
            <a:r>
              <a:rPr lang="en-GB" dirty="0"/>
              <a:t>CTRL scenario posterior distributions:</a:t>
            </a:r>
          </a:p>
        </p:txBody>
      </p:sp>
      <p:sp>
        <p:nvSpPr>
          <p:cNvPr id="9" name="TextBox 8"/>
          <p:cNvSpPr txBox="1"/>
          <p:nvPr/>
        </p:nvSpPr>
        <p:spPr>
          <a:xfrm>
            <a:off x="4395019" y="937161"/>
            <a:ext cx="4697362" cy="3139321"/>
          </a:xfrm>
          <a:prstGeom prst="rect">
            <a:avLst/>
          </a:prstGeom>
          <a:noFill/>
        </p:spPr>
        <p:txBody>
          <a:bodyPr wrap="square" rtlCol="0">
            <a:spAutoFit/>
          </a:bodyPr>
          <a:lstStyle/>
          <a:p>
            <a:r>
              <a:rPr lang="en-GB" dirty="0"/>
              <a:t>Joint fitting conditions:</a:t>
            </a:r>
          </a:p>
          <a:p>
            <a:pPr marL="285750" indent="-285750">
              <a:buFont typeface="Arial" panose="020B0604020202020204" pitchFamily="34" charset="0"/>
              <a:buChar char="•"/>
            </a:pPr>
            <a:r>
              <a:rPr lang="en-GB" dirty="0"/>
              <a:t>CTRL oscillations as before</a:t>
            </a:r>
          </a:p>
          <a:p>
            <a:pPr marL="285750" indent="-285750">
              <a:buFont typeface="Arial" panose="020B0604020202020204" pitchFamily="34" charset="0"/>
              <a:buChar char="•"/>
            </a:pPr>
            <a:r>
              <a:rPr lang="en-GB" dirty="0"/>
              <a:t>MBS translation rate and mRNA degradation rate are changed from CTRL oscillations by unknown amounts</a:t>
            </a:r>
          </a:p>
          <a:p>
            <a:pPr marL="285750" indent="-285750">
              <a:buFont typeface="Arial" panose="020B0604020202020204" pitchFamily="34" charset="0"/>
              <a:buChar char="•"/>
            </a:pPr>
            <a:r>
              <a:rPr lang="en-GB" dirty="0"/>
              <a:t>MBS levels are between 1.8 and 2.2 times CTRL levels</a:t>
            </a:r>
          </a:p>
          <a:p>
            <a:pPr marL="285750" indent="-285750">
              <a:buFont typeface="Arial" panose="020B0604020202020204" pitchFamily="34" charset="0"/>
              <a:buChar char="•"/>
            </a:pPr>
            <a:r>
              <a:rPr lang="en-GB" dirty="0"/>
              <a:t>MBS oscillation coherence is lower than CTRL </a:t>
            </a:r>
          </a:p>
          <a:p>
            <a:pPr marL="285750" indent="-285750">
              <a:buFont typeface="Arial" panose="020B0604020202020204" pitchFamily="34" charset="0"/>
              <a:buChar char="•"/>
            </a:pPr>
            <a:r>
              <a:rPr lang="en-GB" dirty="0"/>
              <a:t>Aperiodic </a:t>
            </a:r>
            <a:r>
              <a:rPr lang="en-GB" dirty="0" err="1"/>
              <a:t>lengthscale</a:t>
            </a:r>
            <a:r>
              <a:rPr lang="en-GB" dirty="0"/>
              <a:t> in MBS is higher than control by &gt;10%</a:t>
            </a:r>
          </a:p>
          <a:p>
            <a:pPr marL="285750" indent="-285750">
              <a:buFont typeface="Arial" panose="020B0604020202020204" pitchFamily="34" charset="0"/>
              <a:buChar char="•"/>
            </a:pPr>
            <a:endParaRPr lang="en-GB"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9213" y="1109411"/>
            <a:ext cx="3468834" cy="2617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92671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926"/>
            <a:ext cx="8999951" cy="707395"/>
          </a:xfrm>
        </p:spPr>
        <p:txBody>
          <a:bodyPr>
            <a:normAutofit fontScale="90000"/>
          </a:bodyPr>
          <a:lstStyle/>
          <a:p>
            <a:r>
              <a:rPr lang="en-GB" dirty="0"/>
              <a:t>Bayesian posterior predictions inform new experiments</a:t>
            </a:r>
          </a:p>
        </p:txBody>
      </p:sp>
      <p:sp>
        <p:nvSpPr>
          <p:cNvPr id="14" name="Rectangle 13"/>
          <p:cNvSpPr/>
          <p:nvPr/>
        </p:nvSpPr>
        <p:spPr>
          <a:xfrm>
            <a:off x="7507440" y="873591"/>
            <a:ext cx="914400" cy="2046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5159374" y="1092569"/>
            <a:ext cx="914400" cy="2046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5197474" y="3052043"/>
            <a:ext cx="914400" cy="2046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7532840" y="3027448"/>
            <a:ext cx="914400" cy="2046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892174" y="3083841"/>
            <a:ext cx="914400" cy="2046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211" y="1152350"/>
            <a:ext cx="1989139" cy="1844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12562" y="1236615"/>
            <a:ext cx="2027905" cy="1912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56099" y="1221792"/>
            <a:ext cx="2159993" cy="1960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49474" y="1236615"/>
            <a:ext cx="1985170" cy="1853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7865" y="3076521"/>
            <a:ext cx="1973263" cy="18258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65350" y="3090253"/>
            <a:ext cx="1877658" cy="1836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92780" y="3214202"/>
            <a:ext cx="1900070" cy="1796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1"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92220" y="3196975"/>
            <a:ext cx="1868588" cy="1783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462542" y="5120668"/>
            <a:ext cx="4511348" cy="1657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889000" y="984982"/>
            <a:ext cx="914400" cy="2046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 name="Straight Connector 4"/>
          <p:cNvCxnSpPr/>
          <p:nvPr/>
        </p:nvCxnSpPr>
        <p:spPr>
          <a:xfrm>
            <a:off x="4247999" y="975900"/>
            <a:ext cx="0" cy="414476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65881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Summary</a:t>
            </a:r>
          </a:p>
        </p:txBody>
      </p:sp>
      <p:sp>
        <p:nvSpPr>
          <p:cNvPr id="3" name="Content Placeholder 2"/>
          <p:cNvSpPr>
            <a:spLocks noGrp="1"/>
          </p:cNvSpPr>
          <p:nvPr>
            <p:ph idx="1"/>
          </p:nvPr>
        </p:nvSpPr>
        <p:spPr>
          <a:xfrm>
            <a:off x="466418" y="1132451"/>
            <a:ext cx="7886700" cy="4351338"/>
          </a:xfrm>
        </p:spPr>
        <p:txBody>
          <a:bodyPr>
            <a:normAutofit fontScale="92500" lnSpcReduction="20000"/>
          </a:bodyPr>
          <a:lstStyle/>
          <a:p>
            <a:r>
              <a:rPr lang="en-GB" dirty="0"/>
              <a:t>Mir9 counteracts detrimental effects of  transcriptional noise to enable coherent oscillations</a:t>
            </a:r>
          </a:p>
          <a:p>
            <a:r>
              <a:rPr lang="en-GB" dirty="0"/>
              <a:t>Mir9 achieves this by reducing the Her6 translation rate </a:t>
            </a:r>
          </a:p>
          <a:p>
            <a:r>
              <a:rPr lang="en-GB" dirty="0"/>
              <a:t>The model makes multiple experimentally testable predictions:</a:t>
            </a:r>
          </a:p>
          <a:p>
            <a:pPr lvl="1"/>
            <a:r>
              <a:rPr lang="en-GB" dirty="0"/>
              <a:t>Translation rate increases from CTRL-&gt;MBS by a factor &gt;=5</a:t>
            </a:r>
          </a:p>
          <a:p>
            <a:pPr lvl="1"/>
            <a:r>
              <a:rPr lang="en-GB" dirty="0"/>
              <a:t>The mRNA degradation rate is similar between CTRL and MBS mutant</a:t>
            </a:r>
          </a:p>
          <a:p>
            <a:pPr lvl="1"/>
            <a:r>
              <a:rPr lang="en-GB" dirty="0"/>
              <a:t>We expect the measured mRNA number in the MBS mutant to be smaller than in CTRL, despite the increase in absolute Her6 levels</a:t>
            </a:r>
          </a:p>
        </p:txBody>
      </p:sp>
    </p:spTree>
    <p:extLst>
      <p:ext uri="{BB962C8B-B14F-4D97-AF65-F5344CB8AC3E}">
        <p14:creationId xmlns:p14="http://schemas.microsoft.com/office/powerpoint/2010/main" val="13364173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E17D1-83FD-4599-A3AC-08292A9452B8}"/>
              </a:ext>
            </a:extLst>
          </p:cNvPr>
          <p:cNvSpPr>
            <a:spLocks noGrp="1"/>
          </p:cNvSpPr>
          <p:nvPr>
            <p:ph type="title"/>
          </p:nvPr>
        </p:nvSpPr>
        <p:spPr/>
        <p:txBody>
          <a:bodyPr/>
          <a:lstStyle/>
          <a:p>
            <a:r>
              <a:rPr lang="en-GB" dirty="0"/>
              <a:t>Acknowledgements</a:t>
            </a:r>
          </a:p>
        </p:txBody>
      </p:sp>
      <p:pic>
        <p:nvPicPr>
          <p:cNvPr id="13" name="Picture 12">
            <a:extLst>
              <a:ext uri="{FF2B5EF4-FFF2-40B4-BE49-F238E27FC236}">
                <a16:creationId xmlns:a16="http://schemas.microsoft.com/office/drawing/2014/main" id="{FA687F3A-4EF1-464A-8068-32AF80419F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1747" y="5930399"/>
            <a:ext cx="677080" cy="677080"/>
          </a:xfrm>
          <a:prstGeom prst="rect">
            <a:avLst/>
          </a:prstGeom>
        </p:spPr>
      </p:pic>
      <p:sp>
        <p:nvSpPr>
          <p:cNvPr id="15" name="TextBox 14">
            <a:extLst>
              <a:ext uri="{FF2B5EF4-FFF2-40B4-BE49-F238E27FC236}">
                <a16:creationId xmlns:a16="http://schemas.microsoft.com/office/drawing/2014/main" id="{B801D98F-7C82-4A76-B1AC-5759EA0797D1}"/>
              </a:ext>
            </a:extLst>
          </p:cNvPr>
          <p:cNvSpPr txBox="1"/>
          <p:nvPr/>
        </p:nvSpPr>
        <p:spPr>
          <a:xfrm>
            <a:off x="5944072" y="1457683"/>
            <a:ext cx="2300276" cy="3170099"/>
          </a:xfrm>
          <a:prstGeom prst="rect">
            <a:avLst/>
          </a:prstGeom>
          <a:noFill/>
        </p:spPr>
        <p:txBody>
          <a:bodyPr wrap="square" rtlCol="0">
            <a:spAutoFit/>
          </a:bodyPr>
          <a:lstStyle/>
          <a:p>
            <a:pPr defTabSz="829452" eaLnBrk="1" fontAlgn="auto" hangingPunct="1">
              <a:spcBef>
                <a:spcPts val="0"/>
              </a:spcBef>
              <a:spcAft>
                <a:spcPts val="0"/>
              </a:spcAft>
            </a:pPr>
            <a:r>
              <a:rPr lang="en-US" sz="2000" b="1" kern="0" dirty="0"/>
              <a:t>Cerys Manning</a:t>
            </a:r>
          </a:p>
          <a:p>
            <a:pPr defTabSz="829452" eaLnBrk="1" fontAlgn="auto" hangingPunct="1">
              <a:spcBef>
                <a:spcPts val="0"/>
              </a:spcBef>
              <a:spcAft>
                <a:spcPts val="0"/>
              </a:spcAft>
            </a:pPr>
            <a:r>
              <a:rPr lang="en-US" sz="2000" b="1" kern="0" dirty="0"/>
              <a:t>Veronica </a:t>
            </a:r>
            <a:r>
              <a:rPr lang="en-US" sz="2000" b="1" kern="0" dirty="0" err="1"/>
              <a:t>Biga</a:t>
            </a:r>
            <a:endParaRPr lang="en-US" sz="2000" b="1" kern="0" dirty="0"/>
          </a:p>
          <a:p>
            <a:pPr defTabSz="829452"/>
            <a:r>
              <a:rPr lang="en-US" sz="2000" b="1" kern="0" dirty="0"/>
              <a:t>Ximena Soto</a:t>
            </a:r>
          </a:p>
          <a:p>
            <a:pPr defTabSz="829452" eaLnBrk="1" fontAlgn="auto" hangingPunct="1">
              <a:spcBef>
                <a:spcPts val="0"/>
              </a:spcBef>
              <a:spcAft>
                <a:spcPts val="0"/>
              </a:spcAft>
            </a:pPr>
            <a:r>
              <a:rPr lang="en-US" sz="2000" kern="0" dirty="0"/>
              <a:t>Joshua Burton</a:t>
            </a:r>
          </a:p>
          <a:p>
            <a:pPr defTabSz="829452" eaLnBrk="1" fontAlgn="auto" hangingPunct="1">
              <a:spcBef>
                <a:spcPts val="0"/>
              </a:spcBef>
              <a:spcAft>
                <a:spcPts val="0"/>
              </a:spcAft>
            </a:pPr>
            <a:r>
              <a:rPr lang="en-US" sz="2000" kern="0" dirty="0"/>
              <a:t>Elli </a:t>
            </a:r>
            <a:r>
              <a:rPr lang="en-US" sz="2000" kern="0" dirty="0" err="1"/>
              <a:t>Marinapoulou</a:t>
            </a:r>
            <a:endParaRPr lang="en-US" sz="2000" kern="0" dirty="0"/>
          </a:p>
          <a:p>
            <a:pPr defTabSz="829452" eaLnBrk="1" fontAlgn="auto" hangingPunct="1">
              <a:spcBef>
                <a:spcPts val="0"/>
              </a:spcBef>
              <a:spcAft>
                <a:spcPts val="0"/>
              </a:spcAft>
            </a:pPr>
            <a:r>
              <a:rPr lang="en-US" sz="2000" kern="0" dirty="0"/>
              <a:t>Tom </a:t>
            </a:r>
            <a:r>
              <a:rPr lang="en-US" sz="2000" kern="0" dirty="0" err="1"/>
              <a:t>Minchington</a:t>
            </a:r>
            <a:endParaRPr lang="en-US" sz="2000" kern="0" dirty="0"/>
          </a:p>
          <a:p>
            <a:pPr defTabSz="829452" eaLnBrk="1" fontAlgn="auto" hangingPunct="1">
              <a:spcBef>
                <a:spcPts val="0"/>
              </a:spcBef>
              <a:spcAft>
                <a:spcPts val="0"/>
              </a:spcAft>
            </a:pPr>
            <a:r>
              <a:rPr lang="en-US" sz="2000" kern="0" dirty="0" err="1"/>
              <a:t>Anzy</a:t>
            </a:r>
            <a:r>
              <a:rPr lang="en-US" sz="2000" kern="0" dirty="0"/>
              <a:t> Miller</a:t>
            </a:r>
          </a:p>
          <a:p>
            <a:pPr defTabSz="829452" eaLnBrk="1" fontAlgn="auto" hangingPunct="1">
              <a:spcBef>
                <a:spcPts val="0"/>
              </a:spcBef>
              <a:spcAft>
                <a:spcPts val="0"/>
              </a:spcAft>
            </a:pPr>
            <a:r>
              <a:rPr lang="en-US" sz="2000" kern="0" dirty="0"/>
              <a:t>Nitin </a:t>
            </a:r>
            <a:r>
              <a:rPr lang="en-US" sz="2000" kern="0" dirty="0" err="1"/>
              <a:t>Sabherwal</a:t>
            </a:r>
            <a:endParaRPr lang="en-US" sz="2000" kern="0" dirty="0"/>
          </a:p>
          <a:p>
            <a:pPr defTabSz="829452" eaLnBrk="1" fontAlgn="auto" hangingPunct="1">
              <a:spcBef>
                <a:spcPts val="0"/>
              </a:spcBef>
              <a:spcAft>
                <a:spcPts val="0"/>
              </a:spcAft>
            </a:pPr>
            <a:r>
              <a:rPr lang="en-US" sz="2000" kern="0" dirty="0" err="1"/>
              <a:t>Parnian</a:t>
            </a:r>
            <a:r>
              <a:rPr lang="en-US" sz="2000" kern="0" dirty="0"/>
              <a:t> </a:t>
            </a:r>
            <a:r>
              <a:rPr lang="en-US" sz="2000" kern="0" dirty="0" err="1"/>
              <a:t>Doostdar</a:t>
            </a:r>
            <a:endParaRPr lang="en-US" sz="2000" b="1" kern="0" dirty="0"/>
          </a:p>
          <a:p>
            <a:pPr defTabSz="829452" eaLnBrk="1" fontAlgn="auto" hangingPunct="1">
              <a:spcBef>
                <a:spcPts val="0"/>
              </a:spcBef>
              <a:spcAft>
                <a:spcPts val="0"/>
              </a:spcAft>
            </a:pPr>
            <a:r>
              <a:rPr lang="en-US" sz="2000" b="1" kern="0" dirty="0"/>
              <a:t>Nancy </a:t>
            </a:r>
            <a:r>
              <a:rPr lang="en-US" sz="2000" b="1" kern="0" dirty="0" err="1"/>
              <a:t>Papalopulu</a:t>
            </a:r>
            <a:endParaRPr lang="en-US" sz="2000" b="1" kern="0"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760" y="1470730"/>
            <a:ext cx="5015751" cy="3329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04760" y="1039760"/>
            <a:ext cx="3333135" cy="369332"/>
          </a:xfrm>
          <a:prstGeom prst="rect">
            <a:avLst/>
          </a:prstGeom>
          <a:noFill/>
        </p:spPr>
        <p:txBody>
          <a:bodyPr wrap="square" rtlCol="0">
            <a:spAutoFit/>
          </a:bodyPr>
          <a:lstStyle/>
          <a:p>
            <a:r>
              <a:rPr lang="en-GB" dirty="0" err="1"/>
              <a:t>Papalopulu</a:t>
            </a:r>
            <a:r>
              <a:rPr lang="en-GB" dirty="0"/>
              <a:t> lab</a:t>
            </a:r>
          </a:p>
        </p:txBody>
      </p:sp>
    </p:spTree>
    <p:extLst>
      <p:ext uri="{BB962C8B-B14F-4D97-AF65-F5344CB8AC3E}">
        <p14:creationId xmlns:p14="http://schemas.microsoft.com/office/powerpoint/2010/main" val="39438094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10D52-4D98-4E19-BFF9-884FB2786956}"/>
              </a:ext>
            </a:extLst>
          </p:cNvPr>
          <p:cNvSpPr>
            <a:spLocks noGrp="1"/>
          </p:cNvSpPr>
          <p:nvPr>
            <p:ph type="title"/>
          </p:nvPr>
        </p:nvSpPr>
        <p:spPr>
          <a:xfrm>
            <a:off x="-43842" y="306887"/>
            <a:ext cx="8999951" cy="707395"/>
          </a:xfrm>
        </p:spPr>
        <p:txBody>
          <a:bodyPr>
            <a:normAutofit fontScale="90000"/>
          </a:bodyPr>
          <a:lstStyle/>
          <a:p>
            <a:r>
              <a:rPr lang="en-GB" dirty="0"/>
              <a:t>The model predicts that oscillation period can be controlled through changes in the protein degradation rate</a:t>
            </a:r>
          </a:p>
        </p:txBody>
      </p:sp>
      <p:pic>
        <p:nvPicPr>
          <p:cNvPr id="4" name="Picture 3">
            <a:extLst>
              <a:ext uri="{FF2B5EF4-FFF2-40B4-BE49-F238E27FC236}">
                <a16:creationId xmlns:a16="http://schemas.microsoft.com/office/drawing/2014/main" id="{D9932819-25C1-449E-9590-F4B1C2D6F98F}"/>
              </a:ext>
            </a:extLst>
          </p:cNvPr>
          <p:cNvPicPr>
            <a:picLocks noChangeAspect="1"/>
          </p:cNvPicPr>
          <p:nvPr/>
        </p:nvPicPr>
        <p:blipFill>
          <a:blip r:embed="rId3"/>
          <a:stretch>
            <a:fillRect/>
          </a:stretch>
        </p:blipFill>
        <p:spPr>
          <a:xfrm>
            <a:off x="0" y="1980069"/>
            <a:ext cx="9144000" cy="2897861"/>
          </a:xfrm>
          <a:prstGeom prst="rect">
            <a:avLst/>
          </a:prstGeom>
        </p:spPr>
      </p:pic>
    </p:spTree>
    <p:extLst>
      <p:ext uri="{BB962C8B-B14F-4D97-AF65-F5344CB8AC3E}">
        <p14:creationId xmlns:p14="http://schemas.microsoft.com/office/powerpoint/2010/main" val="33753430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3239"/>
            <a:ext cx="8999951" cy="707395"/>
          </a:xfrm>
        </p:spPr>
        <p:txBody>
          <a:bodyPr>
            <a:normAutofit fontScale="90000"/>
          </a:bodyPr>
          <a:lstStyle/>
          <a:p>
            <a:r>
              <a:rPr lang="en-GB" dirty="0"/>
              <a:t>Mathematical modelling is becoming key contributor to experimental design</a:t>
            </a:r>
          </a:p>
        </p:txBody>
      </p:sp>
      <p:sp>
        <p:nvSpPr>
          <p:cNvPr id="3" name="Content Placeholder 2"/>
          <p:cNvSpPr>
            <a:spLocks noGrp="1"/>
          </p:cNvSpPr>
          <p:nvPr>
            <p:ph idx="1"/>
          </p:nvPr>
        </p:nvSpPr>
        <p:spPr>
          <a:xfrm>
            <a:off x="0" y="1257811"/>
            <a:ext cx="3830637" cy="5045224"/>
          </a:xfrm>
        </p:spPr>
        <p:txBody>
          <a:bodyPr>
            <a:normAutofit/>
          </a:bodyPr>
          <a:lstStyle/>
          <a:p>
            <a:r>
              <a:rPr lang="en-GB" dirty="0"/>
              <a:t>Example: which parameter changes can explain differences in gene expression dynamics </a:t>
            </a:r>
            <a:r>
              <a:rPr lang="en-GB"/>
              <a:t>upon changing cell state?</a:t>
            </a:r>
            <a:endParaRPr lang="en-GB" dirty="0"/>
          </a:p>
          <a:p>
            <a:r>
              <a:rPr lang="en-GB" dirty="0"/>
              <a:t>Math modelling helps us decide which experiment to do next.</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30637" y="1009650"/>
            <a:ext cx="5313363" cy="52933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07656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Cell6.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2848" y="3360560"/>
            <a:ext cx="2628204" cy="1979365"/>
          </a:xfrm>
          <a:prstGeom prst="rect">
            <a:avLst/>
          </a:prstGeom>
        </p:spPr>
      </p:pic>
      <p:pic>
        <p:nvPicPr>
          <p:cNvPr id="18" name="Picture 17" descr="Cell2pass.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92848" y="1059068"/>
            <a:ext cx="2628204" cy="1979367"/>
          </a:xfrm>
          <a:prstGeom prst="rect">
            <a:avLst/>
          </a:prstGeom>
        </p:spPr>
      </p:pic>
      <p:sp>
        <p:nvSpPr>
          <p:cNvPr id="2" name="Rectangle 1"/>
          <p:cNvSpPr/>
          <p:nvPr/>
        </p:nvSpPr>
        <p:spPr>
          <a:xfrm>
            <a:off x="1197503" y="-141645"/>
            <a:ext cx="6095539" cy="584776"/>
          </a:xfrm>
          <a:prstGeom prst="rect">
            <a:avLst/>
          </a:prstGeom>
        </p:spPr>
        <p:txBody>
          <a:bodyPr wrap="none">
            <a:spAutoFit/>
          </a:bodyPr>
          <a:lstStyle/>
          <a:p>
            <a:r>
              <a:rPr lang="en-US" sz="3200" dirty="0"/>
              <a:t>Her6 single cell dynamic expression</a:t>
            </a:r>
          </a:p>
        </p:txBody>
      </p:sp>
      <p:grpSp>
        <p:nvGrpSpPr>
          <p:cNvPr id="103" name="Group 102"/>
          <p:cNvGrpSpPr/>
          <p:nvPr/>
        </p:nvGrpSpPr>
        <p:grpSpPr>
          <a:xfrm rot="16200000" flipH="1">
            <a:off x="19575" y="987667"/>
            <a:ext cx="1666231" cy="1167436"/>
            <a:chOff x="6875764" y="4636642"/>
            <a:chExt cx="2374058" cy="1612251"/>
          </a:xfrm>
        </p:grpSpPr>
        <p:pic>
          <p:nvPicPr>
            <p:cNvPr id="104" name="Picture 103" descr="zebrafish-1024x668.jpg"/>
            <p:cNvPicPr>
              <a:picLocks noChangeAspect="1"/>
            </p:cNvPicPr>
            <p:nvPr/>
          </p:nvPicPr>
          <p:blipFill rotWithShape="1">
            <a:blip r:embed="rId8">
              <a:extLst>
                <a:ext uri="{28A0092B-C50C-407E-A947-70E740481C1C}">
                  <a14:useLocalDpi xmlns:a14="http://schemas.microsoft.com/office/drawing/2010/main" val="0"/>
                </a:ext>
              </a:extLst>
            </a:blip>
            <a:srcRect l="73333" t="37472" r="20417" b="35276"/>
            <a:stretch/>
          </p:blipFill>
          <p:spPr>
            <a:xfrm rot="5400000" flipH="1" flipV="1">
              <a:off x="7626140" y="4625210"/>
              <a:ext cx="923360" cy="2324005"/>
            </a:xfrm>
            <a:prstGeom prst="rect">
              <a:avLst/>
            </a:prstGeom>
          </p:spPr>
        </p:pic>
        <p:grpSp>
          <p:nvGrpSpPr>
            <p:cNvPr id="105" name="Group 104"/>
            <p:cNvGrpSpPr/>
            <p:nvPr/>
          </p:nvGrpSpPr>
          <p:grpSpPr>
            <a:xfrm>
              <a:off x="6875764" y="4645172"/>
              <a:ext cx="794922" cy="782488"/>
              <a:chOff x="1277297" y="498747"/>
              <a:chExt cx="794922" cy="782488"/>
            </a:xfrm>
          </p:grpSpPr>
          <p:sp>
            <p:nvSpPr>
              <p:cNvPr id="108" name="Trapezoid 107"/>
              <p:cNvSpPr/>
              <p:nvPr/>
            </p:nvSpPr>
            <p:spPr>
              <a:xfrm rot="10800000">
                <a:off x="1277297" y="498747"/>
                <a:ext cx="794922" cy="782488"/>
              </a:xfrm>
              <a:prstGeom prst="trapezoid">
                <a:avLst/>
              </a:prstGeom>
              <a:solidFill>
                <a:sysClr val="window" lastClr="FFFFFF">
                  <a:lumMod val="85000"/>
                </a:sysClr>
              </a:solidFill>
              <a:ln w="9525"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109" name="Straight Connector 108"/>
              <p:cNvCxnSpPr/>
              <p:nvPr/>
            </p:nvCxnSpPr>
            <p:spPr>
              <a:xfrm>
                <a:off x="1499464" y="1255580"/>
                <a:ext cx="355146" cy="0"/>
              </a:xfrm>
              <a:prstGeom prst="line">
                <a:avLst/>
              </a:prstGeom>
              <a:noFill/>
              <a:ln w="76200" cap="flat" cmpd="tri" algn="ctr">
                <a:solidFill>
                  <a:sysClr val="windowText" lastClr="000000"/>
                </a:solidFill>
                <a:prstDash val="solid"/>
              </a:ln>
              <a:effectLst>
                <a:outerShdw blurRad="40000" dist="20000" dir="5400000" rotWithShape="0">
                  <a:srgbClr val="000000">
                    <a:alpha val="38000"/>
                  </a:srgbClr>
                </a:outerShdw>
              </a:effectLst>
            </p:spPr>
          </p:cxnSp>
        </p:grpSp>
        <p:sp>
          <p:nvSpPr>
            <p:cNvPr id="106" name="TextBox 105"/>
            <p:cNvSpPr txBox="1"/>
            <p:nvPr/>
          </p:nvSpPr>
          <p:spPr>
            <a:xfrm>
              <a:off x="6885775" y="4636642"/>
              <a:ext cx="775400" cy="637568"/>
            </a:xfrm>
            <a:prstGeom prst="rect">
              <a:avLst/>
            </a:prstGeom>
            <a:noFill/>
          </p:spPr>
          <p:txBody>
            <a:bodyPr wrap="none" rtlCol="0">
              <a:spAutoFit/>
            </a:bodyPr>
            <a:lstStyle/>
            <a:p>
              <a:pPr algn="ctr"/>
              <a:r>
                <a:rPr lang="en-US" sz="1200" dirty="0">
                  <a:solidFill>
                    <a:srgbClr val="000000"/>
                  </a:solidFill>
                </a:rPr>
                <a:t>25xW </a:t>
              </a:r>
            </a:p>
            <a:p>
              <a:pPr algn="ctr"/>
              <a:r>
                <a:rPr lang="en-US" sz="1200" dirty="0">
                  <a:solidFill>
                    <a:srgbClr val="000000"/>
                  </a:solidFill>
                </a:rPr>
                <a:t>lens</a:t>
              </a:r>
            </a:p>
          </p:txBody>
        </p:sp>
        <p:sp>
          <p:nvSpPr>
            <p:cNvPr id="107" name="Freeform 106"/>
            <p:cNvSpPr/>
            <p:nvPr/>
          </p:nvSpPr>
          <p:spPr>
            <a:xfrm>
              <a:off x="7133165" y="5566835"/>
              <a:ext cx="199673" cy="84293"/>
            </a:xfrm>
            <a:custGeom>
              <a:avLst/>
              <a:gdLst>
                <a:gd name="connsiteX0" fmla="*/ 0 w 199673"/>
                <a:gd name="connsiteY0" fmla="*/ 71966 h 84293"/>
                <a:gd name="connsiteX1" fmla="*/ 0 w 199673"/>
                <a:gd name="connsiteY1" fmla="*/ 71966 h 84293"/>
                <a:gd name="connsiteX2" fmla="*/ 143934 w 199673"/>
                <a:gd name="connsiteY2" fmla="*/ 76200 h 84293"/>
                <a:gd name="connsiteX3" fmla="*/ 190500 w 199673"/>
                <a:gd name="connsiteY3" fmla="*/ 76200 h 84293"/>
                <a:gd name="connsiteX4" fmla="*/ 194734 w 199673"/>
                <a:gd name="connsiteY4" fmla="*/ 0 h 84293"/>
                <a:gd name="connsiteX5" fmla="*/ 46567 w 199673"/>
                <a:gd name="connsiteY5" fmla="*/ 4233 h 84293"/>
                <a:gd name="connsiteX6" fmla="*/ 33867 w 199673"/>
                <a:gd name="connsiteY6" fmla="*/ 16933 h 84293"/>
                <a:gd name="connsiteX7" fmla="*/ 12700 w 199673"/>
                <a:gd name="connsiteY7" fmla="*/ 38100 h 84293"/>
                <a:gd name="connsiteX8" fmla="*/ 0 w 199673"/>
                <a:gd name="connsiteY8" fmla="*/ 71966 h 84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673" h="84293">
                  <a:moveTo>
                    <a:pt x="0" y="71966"/>
                  </a:moveTo>
                  <a:lnTo>
                    <a:pt x="0" y="71966"/>
                  </a:lnTo>
                  <a:cubicBezTo>
                    <a:pt x="47978" y="73377"/>
                    <a:pt x="96005" y="73609"/>
                    <a:pt x="143934" y="76200"/>
                  </a:cubicBezTo>
                  <a:cubicBezTo>
                    <a:pt x="204067" y="79451"/>
                    <a:pt x="58793" y="92662"/>
                    <a:pt x="190500" y="76200"/>
                  </a:cubicBezTo>
                  <a:cubicBezTo>
                    <a:pt x="204341" y="34680"/>
                    <a:pt x="199708" y="59694"/>
                    <a:pt x="194734" y="0"/>
                  </a:cubicBezTo>
                  <a:cubicBezTo>
                    <a:pt x="145345" y="1411"/>
                    <a:pt x="95705" y="-939"/>
                    <a:pt x="46567" y="4233"/>
                  </a:cubicBezTo>
                  <a:cubicBezTo>
                    <a:pt x="40613" y="4860"/>
                    <a:pt x="37700" y="12334"/>
                    <a:pt x="33867" y="16933"/>
                  </a:cubicBezTo>
                  <a:cubicBezTo>
                    <a:pt x="16228" y="38100"/>
                    <a:pt x="35983" y="22577"/>
                    <a:pt x="12700" y="38100"/>
                  </a:cubicBezTo>
                  <a:cubicBezTo>
                    <a:pt x="-5016" y="64674"/>
                    <a:pt x="2117" y="66322"/>
                    <a:pt x="0" y="71966"/>
                  </a:cubicBezTo>
                  <a:close/>
                </a:path>
              </a:pathLst>
            </a:cu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1" name="Rectangle 20"/>
          <p:cNvSpPr/>
          <p:nvPr/>
        </p:nvSpPr>
        <p:spPr>
          <a:xfrm>
            <a:off x="6549693" y="2754115"/>
            <a:ext cx="1178890" cy="246221"/>
          </a:xfrm>
          <a:prstGeom prst="rect">
            <a:avLst/>
          </a:prstGeom>
        </p:spPr>
        <p:txBody>
          <a:bodyPr wrap="square">
            <a:spAutoFit/>
          </a:bodyPr>
          <a:lstStyle/>
          <a:p>
            <a:r>
              <a:rPr lang="en-US" sz="1000" dirty="0">
                <a:solidFill>
                  <a:schemeClr val="bg1"/>
                </a:solidFill>
              </a:rPr>
              <a:t>Period=1.31hr </a:t>
            </a:r>
          </a:p>
        </p:txBody>
      </p:sp>
      <p:grpSp>
        <p:nvGrpSpPr>
          <p:cNvPr id="209" name="Group 208"/>
          <p:cNvGrpSpPr/>
          <p:nvPr/>
        </p:nvGrpSpPr>
        <p:grpSpPr>
          <a:xfrm>
            <a:off x="1146287" y="4815595"/>
            <a:ext cx="858156" cy="1523150"/>
            <a:chOff x="1808007" y="4045274"/>
            <a:chExt cx="858156" cy="1523149"/>
          </a:xfrm>
        </p:grpSpPr>
        <p:sp>
          <p:nvSpPr>
            <p:cNvPr id="30" name="Freeform 29"/>
            <p:cNvSpPr/>
            <p:nvPr/>
          </p:nvSpPr>
          <p:spPr>
            <a:xfrm>
              <a:off x="1890133" y="4130250"/>
              <a:ext cx="685723" cy="1178844"/>
            </a:xfrm>
            <a:custGeom>
              <a:avLst/>
              <a:gdLst>
                <a:gd name="connsiteX0" fmla="*/ 418251 w 418251"/>
                <a:gd name="connsiteY0" fmla="*/ 0 h 867415"/>
                <a:gd name="connsiteX1" fmla="*/ 418251 w 418251"/>
                <a:gd name="connsiteY1" fmla="*/ 0 h 867415"/>
                <a:gd name="connsiteX2" fmla="*/ 325320 w 418251"/>
                <a:gd name="connsiteY2" fmla="*/ 92938 h 867415"/>
                <a:gd name="connsiteX3" fmla="*/ 263366 w 418251"/>
                <a:gd name="connsiteY3" fmla="*/ 170386 h 867415"/>
                <a:gd name="connsiteX4" fmla="*/ 247878 w 418251"/>
                <a:gd name="connsiteY4" fmla="*/ 216854 h 867415"/>
                <a:gd name="connsiteX5" fmla="*/ 154947 w 418251"/>
                <a:gd name="connsiteY5" fmla="*/ 356260 h 867415"/>
                <a:gd name="connsiteX6" fmla="*/ 123970 w 418251"/>
                <a:gd name="connsiteY6" fmla="*/ 402729 h 867415"/>
                <a:gd name="connsiteX7" fmla="*/ 92993 w 418251"/>
                <a:gd name="connsiteY7" fmla="*/ 449198 h 867415"/>
                <a:gd name="connsiteX8" fmla="*/ 46528 w 418251"/>
                <a:gd name="connsiteY8" fmla="*/ 588603 h 867415"/>
                <a:gd name="connsiteX9" fmla="*/ 15551 w 418251"/>
                <a:gd name="connsiteY9" fmla="*/ 697030 h 867415"/>
                <a:gd name="connsiteX10" fmla="*/ 62 w 418251"/>
                <a:gd name="connsiteY10" fmla="*/ 867415 h 867415"/>
                <a:gd name="connsiteX11" fmla="*/ 62 w 418251"/>
                <a:gd name="connsiteY11" fmla="*/ 867415 h 867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8251" h="867415">
                  <a:moveTo>
                    <a:pt x="418251" y="0"/>
                  </a:moveTo>
                  <a:lnTo>
                    <a:pt x="418251" y="0"/>
                  </a:lnTo>
                  <a:cubicBezTo>
                    <a:pt x="387274" y="30979"/>
                    <a:pt x="354425" y="60193"/>
                    <a:pt x="325320" y="92938"/>
                  </a:cubicBezTo>
                  <a:cubicBezTo>
                    <a:pt x="168991" y="268820"/>
                    <a:pt x="399486" y="34252"/>
                    <a:pt x="263366" y="170386"/>
                  </a:cubicBezTo>
                  <a:cubicBezTo>
                    <a:pt x="258203" y="185875"/>
                    <a:pt x="255807" y="202581"/>
                    <a:pt x="247878" y="216854"/>
                  </a:cubicBezTo>
                  <a:cubicBezTo>
                    <a:pt x="247869" y="216871"/>
                    <a:pt x="170441" y="333017"/>
                    <a:pt x="154947" y="356260"/>
                  </a:cubicBezTo>
                  <a:lnTo>
                    <a:pt x="123970" y="402729"/>
                  </a:lnTo>
                  <a:lnTo>
                    <a:pt x="92993" y="449198"/>
                  </a:lnTo>
                  <a:lnTo>
                    <a:pt x="46528" y="588603"/>
                  </a:lnTo>
                  <a:cubicBezTo>
                    <a:pt x="34250" y="625439"/>
                    <a:pt x="22035" y="658124"/>
                    <a:pt x="15551" y="697030"/>
                  </a:cubicBezTo>
                  <a:cubicBezTo>
                    <a:pt x="-1859" y="801498"/>
                    <a:pt x="62" y="792276"/>
                    <a:pt x="62" y="867415"/>
                  </a:cubicBezTo>
                  <a:lnTo>
                    <a:pt x="62" y="867415"/>
                  </a:lnTo>
                </a:path>
              </a:pathLst>
            </a:custGeom>
            <a:ln>
              <a:gradFill flip="none" rotWithShape="1">
                <a:gsLst>
                  <a:gs pos="0">
                    <a:schemeClr val="tx1"/>
                  </a:gs>
                  <a:gs pos="100000">
                    <a:prstClr val="white"/>
                  </a:gs>
                </a:gsLst>
                <a:lin ang="0" scaled="1"/>
                <a:tileRect/>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gradFill flip="none" rotWithShape="1">
                    <a:gsLst>
                      <a:gs pos="0">
                        <a:schemeClr val="tx1"/>
                      </a:gs>
                      <a:gs pos="100000">
                        <a:prstClr val="white"/>
                      </a:gs>
                    </a:gsLst>
                    <a:lin ang="0" scaled="1"/>
                    <a:tileRect/>
                  </a:gradFill>
                </a:ln>
              </a:endParaRPr>
            </a:p>
          </p:txBody>
        </p:sp>
        <p:sp>
          <p:nvSpPr>
            <p:cNvPr id="31" name="Oval 30"/>
            <p:cNvSpPr/>
            <p:nvPr/>
          </p:nvSpPr>
          <p:spPr>
            <a:xfrm>
              <a:off x="1913255" y="5112060"/>
              <a:ext cx="142211" cy="108427"/>
            </a:xfrm>
            <a:prstGeom prst="ellipse">
              <a:avLst/>
            </a:prstGeom>
            <a:solidFill>
              <a:srgbClr val="AED15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2094874" y="4740604"/>
              <a:ext cx="142211" cy="108427"/>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2283121" y="4505178"/>
              <a:ext cx="142211" cy="108427"/>
            </a:xfrm>
            <a:prstGeom prst="ellipse">
              <a:avLst/>
            </a:prstGeom>
            <a:solidFill>
              <a:srgbClr val="8000C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2191710" y="5221555"/>
              <a:ext cx="142211" cy="10842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1808007" y="4045274"/>
              <a:ext cx="858156" cy="1523149"/>
            </a:xfrm>
            <a:prstGeom prst="rect">
              <a:avLst/>
            </a:prstGeom>
            <a:noFill/>
            <a:ln w="76200" cmpd="sng">
              <a:solidFill>
                <a:srgbClr val="FFFFFF"/>
              </a:solidFill>
            </a:ln>
            <a:scene3d>
              <a:camera prst="perspectiveBelow"/>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43" name="TextBox 42"/>
            <p:cNvSpPr txBox="1"/>
            <p:nvPr/>
          </p:nvSpPr>
          <p:spPr>
            <a:xfrm>
              <a:off x="2340471" y="4311206"/>
              <a:ext cx="262662" cy="276999"/>
            </a:xfrm>
            <a:prstGeom prst="rect">
              <a:avLst/>
            </a:prstGeom>
            <a:noFill/>
          </p:spPr>
          <p:txBody>
            <a:bodyPr wrap="none" rtlCol="0">
              <a:spAutoFit/>
            </a:bodyPr>
            <a:lstStyle/>
            <a:p>
              <a:r>
                <a:rPr lang="en-US" sz="1200" b="1" dirty="0">
                  <a:solidFill>
                    <a:srgbClr val="8000CD"/>
                  </a:solidFill>
                </a:rPr>
                <a:t>1</a:t>
              </a:r>
            </a:p>
          </p:txBody>
        </p:sp>
        <p:sp>
          <p:nvSpPr>
            <p:cNvPr id="46" name="TextBox 45"/>
            <p:cNvSpPr txBox="1"/>
            <p:nvPr/>
          </p:nvSpPr>
          <p:spPr>
            <a:xfrm>
              <a:off x="1879759" y="4136271"/>
              <a:ext cx="281673" cy="276999"/>
            </a:xfrm>
            <a:prstGeom prst="rect">
              <a:avLst/>
            </a:prstGeom>
            <a:noFill/>
          </p:spPr>
          <p:txBody>
            <a:bodyPr wrap="none" rtlCol="0">
              <a:spAutoFit/>
            </a:bodyPr>
            <a:lstStyle/>
            <a:p>
              <a:r>
                <a:rPr lang="en-US" sz="1200" b="1" dirty="0">
                  <a:solidFill>
                    <a:srgbClr val="FFFFFF"/>
                  </a:solidFill>
                </a:rPr>
                <a:t>D</a:t>
              </a:r>
            </a:p>
          </p:txBody>
        </p:sp>
        <p:sp>
          <p:nvSpPr>
            <p:cNvPr id="47" name="TextBox 46"/>
            <p:cNvSpPr txBox="1"/>
            <p:nvPr/>
          </p:nvSpPr>
          <p:spPr>
            <a:xfrm>
              <a:off x="2371011" y="5229508"/>
              <a:ext cx="275661" cy="276999"/>
            </a:xfrm>
            <a:prstGeom prst="rect">
              <a:avLst/>
            </a:prstGeom>
            <a:noFill/>
          </p:spPr>
          <p:txBody>
            <a:bodyPr wrap="none" rtlCol="0">
              <a:spAutoFit/>
            </a:bodyPr>
            <a:lstStyle/>
            <a:p>
              <a:r>
                <a:rPr lang="en-US" sz="1200" b="1" dirty="0">
                  <a:solidFill>
                    <a:srgbClr val="FFFFFF"/>
                  </a:solidFill>
                </a:rPr>
                <a:t>V</a:t>
              </a:r>
            </a:p>
          </p:txBody>
        </p:sp>
        <p:sp>
          <p:nvSpPr>
            <p:cNvPr id="55" name="TextBox 54"/>
            <p:cNvSpPr txBox="1"/>
            <p:nvPr/>
          </p:nvSpPr>
          <p:spPr>
            <a:xfrm>
              <a:off x="2094874" y="4529696"/>
              <a:ext cx="262662" cy="276999"/>
            </a:xfrm>
            <a:prstGeom prst="rect">
              <a:avLst/>
            </a:prstGeom>
            <a:noFill/>
          </p:spPr>
          <p:txBody>
            <a:bodyPr wrap="none" rtlCol="0">
              <a:spAutoFit/>
            </a:bodyPr>
            <a:lstStyle/>
            <a:p>
              <a:r>
                <a:rPr lang="en-US" sz="1200" b="1" dirty="0">
                  <a:solidFill>
                    <a:srgbClr val="999705"/>
                  </a:solidFill>
                </a:rPr>
                <a:t>2</a:t>
              </a:r>
            </a:p>
          </p:txBody>
        </p:sp>
        <p:sp>
          <p:nvSpPr>
            <p:cNvPr id="56" name="TextBox 55"/>
            <p:cNvSpPr txBox="1"/>
            <p:nvPr/>
          </p:nvSpPr>
          <p:spPr>
            <a:xfrm>
              <a:off x="1898735" y="4880379"/>
              <a:ext cx="262662" cy="276999"/>
            </a:xfrm>
            <a:prstGeom prst="rect">
              <a:avLst/>
            </a:prstGeom>
            <a:noFill/>
          </p:spPr>
          <p:txBody>
            <a:bodyPr wrap="none" rtlCol="0">
              <a:spAutoFit/>
            </a:bodyPr>
            <a:lstStyle/>
            <a:p>
              <a:r>
                <a:rPr lang="en-US" sz="1200" b="1" dirty="0">
                  <a:solidFill>
                    <a:srgbClr val="CCFFCC"/>
                  </a:solidFill>
                </a:rPr>
                <a:t>3</a:t>
              </a:r>
            </a:p>
          </p:txBody>
        </p:sp>
        <p:sp>
          <p:nvSpPr>
            <p:cNvPr id="57" name="TextBox 56"/>
            <p:cNvSpPr txBox="1"/>
            <p:nvPr/>
          </p:nvSpPr>
          <p:spPr>
            <a:xfrm>
              <a:off x="2158956" y="4722828"/>
              <a:ext cx="262662" cy="276999"/>
            </a:xfrm>
            <a:prstGeom prst="rect">
              <a:avLst/>
            </a:prstGeom>
            <a:noFill/>
          </p:spPr>
          <p:txBody>
            <a:bodyPr wrap="none" rtlCol="0">
              <a:spAutoFit/>
            </a:bodyPr>
            <a:lstStyle/>
            <a:p>
              <a:r>
                <a:rPr lang="en-US" sz="1200" b="1" dirty="0">
                  <a:solidFill>
                    <a:srgbClr val="70D0AB"/>
                  </a:solidFill>
                </a:rPr>
                <a:t>6</a:t>
              </a:r>
            </a:p>
          </p:txBody>
        </p:sp>
        <p:sp>
          <p:nvSpPr>
            <p:cNvPr id="58" name="TextBox 57"/>
            <p:cNvSpPr txBox="1"/>
            <p:nvPr/>
          </p:nvSpPr>
          <p:spPr>
            <a:xfrm>
              <a:off x="2203406" y="5015074"/>
              <a:ext cx="262662" cy="276999"/>
            </a:xfrm>
            <a:prstGeom prst="rect">
              <a:avLst/>
            </a:prstGeom>
            <a:noFill/>
          </p:spPr>
          <p:txBody>
            <a:bodyPr wrap="none" rtlCol="0">
              <a:spAutoFit/>
            </a:bodyPr>
            <a:lstStyle/>
            <a:p>
              <a:r>
                <a:rPr lang="en-US" sz="1200" b="1" dirty="0">
                  <a:solidFill>
                    <a:srgbClr val="9ED0F1"/>
                  </a:solidFill>
                </a:rPr>
                <a:t>5</a:t>
              </a:r>
            </a:p>
          </p:txBody>
        </p:sp>
        <p:sp>
          <p:nvSpPr>
            <p:cNvPr id="59" name="Oval 58"/>
            <p:cNvSpPr/>
            <p:nvPr/>
          </p:nvSpPr>
          <p:spPr>
            <a:xfrm>
              <a:off x="2206411" y="4931856"/>
              <a:ext cx="142211" cy="108427"/>
            </a:xfrm>
            <a:prstGeom prst="ellipse">
              <a:avLst/>
            </a:prstGeom>
            <a:solidFill>
              <a:srgbClr val="70D0AB"/>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2333921" y="4912117"/>
              <a:ext cx="142211" cy="108427"/>
            </a:xfrm>
            <a:prstGeom prst="ellipse">
              <a:avLst/>
            </a:prstGeom>
            <a:solidFill>
              <a:srgbClr val="70C2D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TextBox 61"/>
            <p:cNvSpPr txBox="1"/>
            <p:nvPr/>
          </p:nvSpPr>
          <p:spPr>
            <a:xfrm>
              <a:off x="2332094" y="4710155"/>
              <a:ext cx="262662" cy="276999"/>
            </a:xfrm>
            <a:prstGeom prst="rect">
              <a:avLst/>
            </a:prstGeom>
            <a:noFill/>
            <a:ln>
              <a:noFill/>
            </a:ln>
          </p:spPr>
          <p:txBody>
            <a:bodyPr wrap="none" rtlCol="0">
              <a:spAutoFit/>
            </a:bodyPr>
            <a:lstStyle/>
            <a:p>
              <a:r>
                <a:rPr lang="en-US" sz="1200" b="1" dirty="0">
                  <a:solidFill>
                    <a:srgbClr val="9EE4D8"/>
                  </a:solidFill>
                </a:rPr>
                <a:t>4</a:t>
              </a:r>
            </a:p>
          </p:txBody>
        </p:sp>
      </p:grpSp>
      <p:sp>
        <p:nvSpPr>
          <p:cNvPr id="241" name="TextBox 240"/>
          <p:cNvSpPr txBox="1"/>
          <p:nvPr/>
        </p:nvSpPr>
        <p:spPr>
          <a:xfrm>
            <a:off x="899069" y="4485290"/>
            <a:ext cx="1426286" cy="276999"/>
          </a:xfrm>
          <a:prstGeom prst="rect">
            <a:avLst/>
          </a:prstGeom>
          <a:noFill/>
        </p:spPr>
        <p:txBody>
          <a:bodyPr wrap="square" rtlCol="0">
            <a:spAutoFit/>
          </a:bodyPr>
          <a:lstStyle/>
          <a:p>
            <a:pPr algn="ctr"/>
            <a:r>
              <a:rPr lang="en-US" sz="1200" dirty="0"/>
              <a:t>Lateral view</a:t>
            </a:r>
          </a:p>
        </p:txBody>
      </p:sp>
      <p:pic>
        <p:nvPicPr>
          <p:cNvPr id="120" name="151017 ki18 start a 30hpf only movies_7_Zstack movie3 18Z 34 time serie 6fps.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9"/>
          <a:srcRect l="23235" t="32347" r="22830" b="32860"/>
          <a:stretch/>
        </p:blipFill>
        <p:spPr>
          <a:xfrm rot="5400000">
            <a:off x="1792502" y="2356510"/>
            <a:ext cx="6289527" cy="2713461"/>
          </a:xfrm>
          <a:prstGeom prst="rect">
            <a:avLst/>
          </a:prstGeom>
          <a:ln>
            <a:solidFill>
              <a:srgbClr val="FFFFFF"/>
            </a:solidFill>
          </a:ln>
        </p:spPr>
      </p:pic>
      <p:cxnSp>
        <p:nvCxnSpPr>
          <p:cNvPr id="121" name="Straight Connector 120"/>
          <p:cNvCxnSpPr/>
          <p:nvPr/>
        </p:nvCxnSpPr>
        <p:spPr>
          <a:xfrm>
            <a:off x="3796964" y="6610575"/>
            <a:ext cx="896400" cy="0"/>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122" name="TextBox 121"/>
          <p:cNvSpPr txBox="1"/>
          <p:nvPr/>
        </p:nvSpPr>
        <p:spPr>
          <a:xfrm>
            <a:off x="3949427" y="6247761"/>
            <a:ext cx="743939" cy="369332"/>
          </a:xfrm>
          <a:prstGeom prst="rect">
            <a:avLst/>
          </a:prstGeom>
          <a:noFill/>
        </p:spPr>
        <p:txBody>
          <a:bodyPr wrap="none" rtlCol="0">
            <a:spAutoFit/>
          </a:bodyPr>
          <a:lstStyle/>
          <a:p>
            <a:r>
              <a:rPr lang="en-US" dirty="0">
                <a:solidFill>
                  <a:srgbClr val="FFFFFF"/>
                </a:solidFill>
              </a:rPr>
              <a:t>20</a:t>
            </a:r>
            <a:r>
              <a:rPr lang="en-US" dirty="0">
                <a:solidFill>
                  <a:srgbClr val="FFFFFF"/>
                </a:solidFill>
                <a:latin typeface="Symbol" charset="2"/>
                <a:cs typeface="Symbol" charset="2"/>
              </a:rPr>
              <a:t>m</a:t>
            </a:r>
            <a:r>
              <a:rPr lang="en-US" dirty="0">
                <a:solidFill>
                  <a:srgbClr val="FFFFFF"/>
                </a:solidFill>
                <a:latin typeface="Arial"/>
                <a:cs typeface="Arial"/>
              </a:rPr>
              <a:t>m</a:t>
            </a:r>
            <a:endParaRPr lang="en-US" dirty="0">
              <a:solidFill>
                <a:srgbClr val="FFFFFF"/>
              </a:solidFill>
            </a:endParaRPr>
          </a:p>
        </p:txBody>
      </p:sp>
      <p:grpSp>
        <p:nvGrpSpPr>
          <p:cNvPr id="9" name="Group 8"/>
          <p:cNvGrpSpPr/>
          <p:nvPr/>
        </p:nvGrpSpPr>
        <p:grpSpPr>
          <a:xfrm>
            <a:off x="4690914" y="6419559"/>
            <a:ext cx="1519232" cy="197368"/>
            <a:chOff x="5295655" y="6141374"/>
            <a:chExt cx="1519232" cy="197368"/>
          </a:xfrm>
        </p:grpSpPr>
        <p:pic>
          <p:nvPicPr>
            <p:cNvPr id="123" name="Picture 122" descr="intensity mean scale bar 750-2100.jpg"/>
            <p:cNvPicPr>
              <a:picLocks noChangeAspect="1"/>
            </p:cNvPicPr>
            <p:nvPr/>
          </p:nvPicPr>
          <p:blipFill rotWithShape="1">
            <a:blip r:embed="rId10">
              <a:extLst>
                <a:ext uri="{28A0092B-C50C-407E-A947-70E740481C1C}">
                  <a14:useLocalDpi xmlns:a14="http://schemas.microsoft.com/office/drawing/2010/main" val="0"/>
                </a:ext>
              </a:extLst>
            </a:blip>
            <a:srcRect t="6670"/>
            <a:stretch/>
          </p:blipFill>
          <p:spPr>
            <a:xfrm>
              <a:off x="5400402" y="6267703"/>
              <a:ext cx="1262620" cy="71039"/>
            </a:xfrm>
            <a:prstGeom prst="rect">
              <a:avLst/>
            </a:prstGeom>
          </p:spPr>
        </p:pic>
        <p:sp>
          <p:nvSpPr>
            <p:cNvPr id="124" name="TextBox 123"/>
            <p:cNvSpPr txBox="1"/>
            <p:nvPr/>
          </p:nvSpPr>
          <p:spPr>
            <a:xfrm>
              <a:off x="5295655" y="6147725"/>
              <a:ext cx="301660" cy="184666"/>
            </a:xfrm>
            <a:prstGeom prst="rect">
              <a:avLst/>
            </a:prstGeom>
            <a:noFill/>
          </p:spPr>
          <p:txBody>
            <a:bodyPr wrap="none" rtlCol="0">
              <a:spAutoFit/>
            </a:bodyPr>
            <a:lstStyle/>
            <a:p>
              <a:r>
                <a:rPr lang="en-US" sz="600" dirty="0">
                  <a:solidFill>
                    <a:srgbClr val="FFFFFF"/>
                  </a:solidFill>
                </a:rPr>
                <a:t>750</a:t>
              </a:r>
            </a:p>
          </p:txBody>
        </p:sp>
        <p:sp>
          <p:nvSpPr>
            <p:cNvPr id="125" name="TextBox 124"/>
            <p:cNvSpPr txBox="1"/>
            <p:nvPr/>
          </p:nvSpPr>
          <p:spPr>
            <a:xfrm>
              <a:off x="6409874" y="6142358"/>
              <a:ext cx="405013" cy="184666"/>
            </a:xfrm>
            <a:prstGeom prst="rect">
              <a:avLst/>
            </a:prstGeom>
            <a:noFill/>
          </p:spPr>
          <p:txBody>
            <a:bodyPr wrap="square" rtlCol="0">
              <a:spAutoFit/>
            </a:bodyPr>
            <a:lstStyle/>
            <a:p>
              <a:r>
                <a:rPr lang="en-US" sz="600" dirty="0">
                  <a:solidFill>
                    <a:srgbClr val="FFFFFF"/>
                  </a:solidFill>
                </a:rPr>
                <a:t>2100</a:t>
              </a:r>
            </a:p>
          </p:txBody>
        </p:sp>
        <p:sp>
          <p:nvSpPr>
            <p:cNvPr id="126" name="TextBox 125"/>
            <p:cNvSpPr txBox="1"/>
            <p:nvPr/>
          </p:nvSpPr>
          <p:spPr>
            <a:xfrm>
              <a:off x="5745964" y="6141374"/>
              <a:ext cx="651741" cy="184666"/>
            </a:xfrm>
            <a:prstGeom prst="rect">
              <a:avLst/>
            </a:prstGeom>
            <a:noFill/>
          </p:spPr>
          <p:txBody>
            <a:bodyPr wrap="none" rtlCol="0">
              <a:spAutoFit/>
            </a:bodyPr>
            <a:lstStyle/>
            <a:p>
              <a:r>
                <a:rPr lang="en-US" sz="600" dirty="0">
                  <a:solidFill>
                    <a:srgbClr val="FFFFFF"/>
                  </a:solidFill>
                </a:rPr>
                <a:t>Intensity mean</a:t>
              </a:r>
            </a:p>
          </p:txBody>
        </p:sp>
      </p:grpSp>
      <p:cxnSp>
        <p:nvCxnSpPr>
          <p:cNvPr id="15" name="Straight Connector 14"/>
          <p:cNvCxnSpPr/>
          <p:nvPr/>
        </p:nvCxnSpPr>
        <p:spPr>
          <a:xfrm flipH="1" flipV="1">
            <a:off x="2004443" y="6276827"/>
            <a:ext cx="1576090" cy="542852"/>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2004446" y="568475"/>
            <a:ext cx="1576089" cy="4417856"/>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pic>
        <p:nvPicPr>
          <p:cNvPr id="128" name="Picture 127" descr="MAX_Ki 18 30hpf 2.5x 3ave 16Zstack every 6min 10h _8_Ki18 30hpf ev...20517 pseudocolor e cell tracked zoom 020617 ONLYT1 200617 Z12-16 intensity mean CH1.tif"/>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5149" y="2601189"/>
            <a:ext cx="1681896" cy="1681896"/>
          </a:xfrm>
          <a:prstGeom prst="rect">
            <a:avLst/>
          </a:prstGeom>
        </p:spPr>
      </p:pic>
      <p:sp>
        <p:nvSpPr>
          <p:cNvPr id="27" name="TextBox 26"/>
          <p:cNvSpPr txBox="1"/>
          <p:nvPr/>
        </p:nvSpPr>
        <p:spPr>
          <a:xfrm>
            <a:off x="942529" y="2593699"/>
            <a:ext cx="309007" cy="276999"/>
          </a:xfrm>
          <a:prstGeom prst="rect">
            <a:avLst/>
          </a:prstGeom>
          <a:noFill/>
        </p:spPr>
        <p:txBody>
          <a:bodyPr wrap="square" rtlCol="0">
            <a:spAutoFit/>
          </a:bodyPr>
          <a:lstStyle/>
          <a:p>
            <a:r>
              <a:rPr lang="en-US" sz="1200" dirty="0"/>
              <a:t>D</a:t>
            </a:r>
          </a:p>
        </p:txBody>
      </p:sp>
      <p:sp>
        <p:nvSpPr>
          <p:cNvPr id="129" name="TextBox 128"/>
          <p:cNvSpPr txBox="1"/>
          <p:nvPr/>
        </p:nvSpPr>
        <p:spPr>
          <a:xfrm>
            <a:off x="909034" y="3962622"/>
            <a:ext cx="309007" cy="276999"/>
          </a:xfrm>
          <a:prstGeom prst="rect">
            <a:avLst/>
          </a:prstGeom>
          <a:noFill/>
        </p:spPr>
        <p:txBody>
          <a:bodyPr wrap="square" rtlCol="0">
            <a:spAutoFit/>
          </a:bodyPr>
          <a:lstStyle/>
          <a:p>
            <a:r>
              <a:rPr lang="en-US" sz="1200" dirty="0"/>
              <a:t>V</a:t>
            </a:r>
          </a:p>
        </p:txBody>
      </p:sp>
      <p:sp>
        <p:nvSpPr>
          <p:cNvPr id="29" name="TextBox 28"/>
          <p:cNvSpPr txBox="1"/>
          <p:nvPr/>
        </p:nvSpPr>
        <p:spPr>
          <a:xfrm>
            <a:off x="2124365" y="773401"/>
            <a:ext cx="1229273" cy="1754327"/>
          </a:xfrm>
          <a:prstGeom prst="rect">
            <a:avLst/>
          </a:prstGeom>
          <a:noFill/>
        </p:spPr>
        <p:txBody>
          <a:bodyPr wrap="none" rtlCol="0">
            <a:spAutoFit/>
          </a:bodyPr>
          <a:lstStyle/>
          <a:p>
            <a:r>
              <a:rPr lang="en-US" dirty="0"/>
              <a:t>34hpf</a:t>
            </a:r>
          </a:p>
          <a:p>
            <a:r>
              <a:rPr lang="en-US" dirty="0"/>
              <a:t>8h movie</a:t>
            </a:r>
          </a:p>
          <a:p>
            <a:r>
              <a:rPr lang="en-US" dirty="0"/>
              <a:t>Every 6min</a:t>
            </a:r>
          </a:p>
          <a:p>
            <a:r>
              <a:rPr lang="en-US" dirty="0"/>
              <a:t>Z=16</a:t>
            </a:r>
          </a:p>
          <a:p>
            <a:endParaRPr lang="en-US" dirty="0"/>
          </a:p>
          <a:p>
            <a:r>
              <a:rPr lang="en-US" dirty="0"/>
              <a:t>28</a:t>
            </a:r>
            <a:r>
              <a:rPr lang="en-US" dirty="0">
                <a:latin typeface="Lucida Grande"/>
                <a:ea typeface="Lucida Grande"/>
                <a:cs typeface="Lucida Grande"/>
              </a:rPr>
              <a:t>°</a:t>
            </a:r>
            <a:r>
              <a:rPr lang="en-US" dirty="0"/>
              <a:t>C</a:t>
            </a:r>
          </a:p>
        </p:txBody>
      </p:sp>
      <p:sp>
        <p:nvSpPr>
          <p:cNvPr id="224" name="Rectangle 223"/>
          <p:cNvSpPr/>
          <p:nvPr/>
        </p:nvSpPr>
        <p:spPr>
          <a:xfrm>
            <a:off x="102497" y="418374"/>
            <a:ext cx="1738164" cy="307777"/>
          </a:xfrm>
          <a:prstGeom prst="rect">
            <a:avLst/>
          </a:prstGeom>
        </p:spPr>
        <p:txBody>
          <a:bodyPr wrap="none">
            <a:spAutoFit/>
          </a:bodyPr>
          <a:lstStyle/>
          <a:p>
            <a:r>
              <a:rPr lang="en-US" sz="1400" dirty="0">
                <a:solidFill>
                  <a:srgbClr val="FFFFFF"/>
                </a:solidFill>
              </a:rPr>
              <a:t>Sp5 Upright. Obj25x4</a:t>
            </a:r>
          </a:p>
        </p:txBody>
      </p:sp>
      <p:sp>
        <p:nvSpPr>
          <p:cNvPr id="130" name="TextBox 129"/>
          <p:cNvSpPr txBox="1"/>
          <p:nvPr/>
        </p:nvSpPr>
        <p:spPr>
          <a:xfrm>
            <a:off x="6600908" y="5619351"/>
            <a:ext cx="2333006" cy="1200329"/>
          </a:xfrm>
          <a:prstGeom prst="rect">
            <a:avLst/>
          </a:prstGeom>
          <a:noFill/>
        </p:spPr>
        <p:txBody>
          <a:bodyPr wrap="square" rtlCol="0">
            <a:spAutoFit/>
          </a:bodyPr>
          <a:lstStyle/>
          <a:p>
            <a:r>
              <a:rPr lang="en-US" dirty="0" err="1"/>
              <a:t>Analysed</a:t>
            </a:r>
            <a:r>
              <a:rPr lang="en-US" dirty="0"/>
              <a:t> by Veronica </a:t>
            </a:r>
            <a:r>
              <a:rPr lang="en-US" dirty="0" err="1"/>
              <a:t>Biga</a:t>
            </a:r>
            <a:r>
              <a:rPr lang="en-US" dirty="0"/>
              <a:t> with method in Phillips et al., PLOS </a:t>
            </a:r>
            <a:r>
              <a:rPr lang="en-US" dirty="0" err="1"/>
              <a:t>Comput</a:t>
            </a:r>
            <a:r>
              <a:rPr lang="en-US" dirty="0"/>
              <a:t> Biol. 2017</a:t>
            </a:r>
          </a:p>
        </p:txBody>
      </p:sp>
      <p:sp>
        <p:nvSpPr>
          <p:cNvPr id="48" name="TextBox 47"/>
          <p:cNvSpPr txBox="1"/>
          <p:nvPr/>
        </p:nvSpPr>
        <p:spPr>
          <a:xfrm>
            <a:off x="6418362" y="1143458"/>
            <a:ext cx="262662" cy="276999"/>
          </a:xfrm>
          <a:prstGeom prst="rect">
            <a:avLst/>
          </a:prstGeom>
          <a:noFill/>
        </p:spPr>
        <p:txBody>
          <a:bodyPr wrap="none" rtlCol="0">
            <a:spAutoFit/>
          </a:bodyPr>
          <a:lstStyle/>
          <a:p>
            <a:r>
              <a:rPr lang="en-US" sz="1200" b="1" dirty="0">
                <a:solidFill>
                  <a:srgbClr val="999705"/>
                </a:solidFill>
              </a:rPr>
              <a:t>2</a:t>
            </a:r>
          </a:p>
        </p:txBody>
      </p:sp>
      <p:sp>
        <p:nvSpPr>
          <p:cNvPr id="49" name="TextBox 48"/>
          <p:cNvSpPr txBox="1"/>
          <p:nvPr/>
        </p:nvSpPr>
        <p:spPr>
          <a:xfrm>
            <a:off x="6418362" y="3360561"/>
            <a:ext cx="262662" cy="276999"/>
          </a:xfrm>
          <a:prstGeom prst="rect">
            <a:avLst/>
          </a:prstGeom>
          <a:noFill/>
        </p:spPr>
        <p:txBody>
          <a:bodyPr wrap="none" rtlCol="0">
            <a:spAutoFit/>
          </a:bodyPr>
          <a:lstStyle/>
          <a:p>
            <a:r>
              <a:rPr lang="en-US" sz="1200" b="1" dirty="0">
                <a:solidFill>
                  <a:srgbClr val="70D0AB"/>
                </a:solidFill>
              </a:rPr>
              <a:t>6</a:t>
            </a:r>
          </a:p>
        </p:txBody>
      </p:sp>
      <p:sp>
        <p:nvSpPr>
          <p:cNvPr id="3" name="TextBox 2"/>
          <p:cNvSpPr txBox="1"/>
          <p:nvPr/>
        </p:nvSpPr>
        <p:spPr>
          <a:xfrm>
            <a:off x="2806095" y="4172857"/>
            <a:ext cx="184666" cy="369332"/>
          </a:xfrm>
          <a:prstGeom prst="rect">
            <a:avLst/>
          </a:prstGeom>
          <a:noFill/>
        </p:spPr>
        <p:txBody>
          <a:bodyPr wrap="none" rtlCol="0">
            <a:spAutoFit/>
          </a:bodyPr>
          <a:lstStyle/>
          <a:p>
            <a:endParaRPr lang="en-US" dirty="0"/>
          </a:p>
        </p:txBody>
      </p:sp>
      <p:sp>
        <p:nvSpPr>
          <p:cNvPr id="50" name="TextBox 49"/>
          <p:cNvSpPr txBox="1"/>
          <p:nvPr/>
        </p:nvSpPr>
        <p:spPr>
          <a:xfrm>
            <a:off x="4905958" y="2460967"/>
            <a:ext cx="208449" cy="276999"/>
          </a:xfrm>
          <a:prstGeom prst="rect">
            <a:avLst/>
          </a:prstGeom>
          <a:noFill/>
        </p:spPr>
        <p:txBody>
          <a:bodyPr wrap="square" rtlCol="0">
            <a:spAutoFit/>
          </a:bodyPr>
          <a:lstStyle/>
          <a:p>
            <a:r>
              <a:rPr lang="en-US" sz="1200" b="1" dirty="0">
                <a:solidFill>
                  <a:srgbClr val="999705"/>
                </a:solidFill>
              </a:rPr>
              <a:t>2</a:t>
            </a:r>
          </a:p>
        </p:txBody>
      </p:sp>
      <p:sp>
        <p:nvSpPr>
          <p:cNvPr id="51" name="TextBox 50"/>
          <p:cNvSpPr txBox="1"/>
          <p:nvPr/>
        </p:nvSpPr>
        <p:spPr>
          <a:xfrm>
            <a:off x="5169835" y="2887841"/>
            <a:ext cx="207868" cy="276999"/>
          </a:xfrm>
          <a:prstGeom prst="rect">
            <a:avLst/>
          </a:prstGeom>
          <a:noFill/>
        </p:spPr>
        <p:txBody>
          <a:bodyPr wrap="square" rtlCol="0">
            <a:spAutoFit/>
          </a:bodyPr>
          <a:lstStyle/>
          <a:p>
            <a:r>
              <a:rPr lang="en-US" sz="1200" b="1" dirty="0">
                <a:solidFill>
                  <a:srgbClr val="70D0AB"/>
                </a:solidFill>
              </a:rPr>
              <a:t>6</a:t>
            </a:r>
          </a:p>
        </p:txBody>
      </p:sp>
      <p:sp>
        <p:nvSpPr>
          <p:cNvPr id="52" name="TextBox 51"/>
          <p:cNvSpPr txBox="1"/>
          <p:nvPr/>
        </p:nvSpPr>
        <p:spPr>
          <a:xfrm>
            <a:off x="5352560" y="2899935"/>
            <a:ext cx="319950" cy="276999"/>
          </a:xfrm>
          <a:prstGeom prst="rect">
            <a:avLst/>
          </a:prstGeom>
          <a:noFill/>
          <a:ln>
            <a:noFill/>
          </a:ln>
        </p:spPr>
        <p:txBody>
          <a:bodyPr wrap="square" rtlCol="0">
            <a:spAutoFit/>
          </a:bodyPr>
          <a:lstStyle/>
          <a:p>
            <a:r>
              <a:rPr lang="en-US" sz="1200" b="1" dirty="0">
                <a:solidFill>
                  <a:schemeClr val="accent1">
                    <a:lumMod val="60000"/>
                    <a:lumOff val="40000"/>
                  </a:schemeClr>
                </a:solidFill>
              </a:rPr>
              <a:t>4</a:t>
            </a:r>
          </a:p>
        </p:txBody>
      </p:sp>
      <p:sp>
        <p:nvSpPr>
          <p:cNvPr id="53" name="TextBox 52"/>
          <p:cNvSpPr txBox="1"/>
          <p:nvPr/>
        </p:nvSpPr>
        <p:spPr>
          <a:xfrm>
            <a:off x="5412936" y="1931926"/>
            <a:ext cx="262662" cy="276999"/>
          </a:xfrm>
          <a:prstGeom prst="rect">
            <a:avLst/>
          </a:prstGeom>
          <a:noFill/>
        </p:spPr>
        <p:txBody>
          <a:bodyPr wrap="none" rtlCol="0">
            <a:spAutoFit/>
          </a:bodyPr>
          <a:lstStyle/>
          <a:p>
            <a:r>
              <a:rPr lang="en-US" sz="1200" b="1" dirty="0">
                <a:solidFill>
                  <a:srgbClr val="8000CD"/>
                </a:solidFill>
              </a:rPr>
              <a:t>1</a:t>
            </a:r>
          </a:p>
        </p:txBody>
      </p:sp>
      <p:sp>
        <p:nvSpPr>
          <p:cNvPr id="54" name="TextBox 53"/>
          <p:cNvSpPr txBox="1"/>
          <p:nvPr/>
        </p:nvSpPr>
        <p:spPr>
          <a:xfrm>
            <a:off x="4440224" y="3402299"/>
            <a:ext cx="262662" cy="276999"/>
          </a:xfrm>
          <a:prstGeom prst="rect">
            <a:avLst/>
          </a:prstGeom>
          <a:noFill/>
        </p:spPr>
        <p:txBody>
          <a:bodyPr wrap="none" rtlCol="0">
            <a:spAutoFit/>
          </a:bodyPr>
          <a:lstStyle/>
          <a:p>
            <a:r>
              <a:rPr lang="en-US" sz="1200" b="1" dirty="0">
                <a:solidFill>
                  <a:schemeClr val="accent5">
                    <a:lumMod val="60000"/>
                    <a:lumOff val="40000"/>
                  </a:schemeClr>
                </a:solidFill>
              </a:rPr>
              <a:t>3</a:t>
            </a:r>
          </a:p>
        </p:txBody>
      </p:sp>
      <p:sp>
        <p:nvSpPr>
          <p:cNvPr id="60" name="TextBox 59"/>
          <p:cNvSpPr txBox="1"/>
          <p:nvPr/>
        </p:nvSpPr>
        <p:spPr>
          <a:xfrm>
            <a:off x="5115041" y="3787837"/>
            <a:ext cx="262662" cy="276999"/>
          </a:xfrm>
          <a:prstGeom prst="rect">
            <a:avLst/>
          </a:prstGeom>
          <a:noFill/>
        </p:spPr>
        <p:txBody>
          <a:bodyPr wrap="none" rtlCol="0">
            <a:spAutoFit/>
          </a:bodyPr>
          <a:lstStyle/>
          <a:p>
            <a:r>
              <a:rPr lang="en-US" sz="1200" b="1" dirty="0">
                <a:solidFill>
                  <a:srgbClr val="9ED0F1"/>
                </a:solidFill>
              </a:rPr>
              <a:t>5</a:t>
            </a:r>
          </a:p>
        </p:txBody>
      </p:sp>
    </p:spTree>
    <p:custDataLst>
      <p:tags r:id="rId1"/>
    </p:custDataLst>
    <p:extLst>
      <p:ext uri="{BB962C8B-B14F-4D97-AF65-F5344CB8AC3E}">
        <p14:creationId xmlns:p14="http://schemas.microsoft.com/office/powerpoint/2010/main" val="4176327344"/>
      </p:ext>
    </p:extLst>
  </p:cSld>
  <p:clrMapOvr>
    <a:masterClrMapping/>
  </p:clrMapOvr>
  <mc:AlternateContent xmlns:mc="http://schemas.openxmlformats.org/markup-compatibility/2006" xmlns:p14="http://schemas.microsoft.com/office/powerpoint/2010/main">
    <mc:Choice Requires="p14">
      <p:transition spd="slow" p14:dur="2000" advTm="100516"/>
    </mc:Choice>
    <mc:Fallback xmlns="">
      <p:transition xmlns:p14="http://schemas.microsoft.com/office/powerpoint/2010/main" spd="slow" advTm="10051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50"/>
                                        </p:tgtEl>
                                      </p:cBhvr>
                                    </p:animEffect>
                                    <p:set>
                                      <p:cBhvr>
                                        <p:cTn id="7" dur="1" fill="hold">
                                          <p:stCondLst>
                                            <p:cond delay="499"/>
                                          </p:stCondLst>
                                        </p:cTn>
                                        <p:tgtEl>
                                          <p:spTgt spid="50"/>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51"/>
                                        </p:tgtEl>
                                      </p:cBhvr>
                                    </p:animEffect>
                                    <p:set>
                                      <p:cBhvr>
                                        <p:cTn id="10" dur="1" fill="hold">
                                          <p:stCondLst>
                                            <p:cond delay="499"/>
                                          </p:stCondLst>
                                        </p:cTn>
                                        <p:tgtEl>
                                          <p:spTgt spid="51"/>
                                        </p:tgtEl>
                                        <p:attrNameLst>
                                          <p:attrName>style.visibility</p:attrName>
                                        </p:attrNameLst>
                                      </p:cBhvr>
                                      <p:to>
                                        <p:strVal val="hidden"/>
                                      </p:to>
                                    </p:set>
                                  </p:childTnLst>
                                </p:cTn>
                              </p:par>
                              <p:par>
                                <p:cTn id="11" presetID="9" presetClass="exit" presetSubtype="0" fill="hold" grpId="0" nodeType="withEffect">
                                  <p:stCondLst>
                                    <p:cond delay="0"/>
                                  </p:stCondLst>
                                  <p:childTnLst>
                                    <p:animEffect transition="out" filter="dissolve">
                                      <p:cBhvr>
                                        <p:cTn id="12" dur="500"/>
                                        <p:tgtEl>
                                          <p:spTgt spid="52"/>
                                        </p:tgtEl>
                                      </p:cBhvr>
                                    </p:animEffect>
                                    <p:set>
                                      <p:cBhvr>
                                        <p:cTn id="13" dur="1" fill="hold">
                                          <p:stCondLst>
                                            <p:cond delay="499"/>
                                          </p:stCondLst>
                                        </p:cTn>
                                        <p:tgtEl>
                                          <p:spTgt spid="52"/>
                                        </p:tgtEl>
                                        <p:attrNameLst>
                                          <p:attrName>style.visibility</p:attrName>
                                        </p:attrNameLst>
                                      </p:cBhvr>
                                      <p:to>
                                        <p:strVal val="hidden"/>
                                      </p:to>
                                    </p:set>
                                  </p:childTnLst>
                                </p:cTn>
                              </p:par>
                              <p:par>
                                <p:cTn id="14" presetID="9" presetClass="exit" presetSubtype="0" fill="hold" grpId="0" nodeType="withEffect">
                                  <p:stCondLst>
                                    <p:cond delay="0"/>
                                  </p:stCondLst>
                                  <p:childTnLst>
                                    <p:animEffect transition="out" filter="dissolve">
                                      <p:cBhvr>
                                        <p:cTn id="15" dur="500"/>
                                        <p:tgtEl>
                                          <p:spTgt spid="54"/>
                                        </p:tgtEl>
                                      </p:cBhvr>
                                    </p:animEffect>
                                    <p:set>
                                      <p:cBhvr>
                                        <p:cTn id="16" dur="1" fill="hold">
                                          <p:stCondLst>
                                            <p:cond delay="499"/>
                                          </p:stCondLst>
                                        </p:cTn>
                                        <p:tgtEl>
                                          <p:spTgt spid="54"/>
                                        </p:tgtEl>
                                        <p:attrNameLst>
                                          <p:attrName>style.visibility</p:attrName>
                                        </p:attrNameLst>
                                      </p:cBhvr>
                                      <p:to>
                                        <p:strVal val="hidden"/>
                                      </p:to>
                                    </p:set>
                                  </p:childTnLst>
                                </p:cTn>
                              </p:par>
                              <p:par>
                                <p:cTn id="17" presetID="9" presetClass="exit" presetSubtype="0" fill="hold" grpId="0" nodeType="withEffect">
                                  <p:stCondLst>
                                    <p:cond delay="0"/>
                                  </p:stCondLst>
                                  <p:childTnLst>
                                    <p:animEffect transition="out" filter="dissolve">
                                      <p:cBhvr>
                                        <p:cTn id="18" dur="500"/>
                                        <p:tgtEl>
                                          <p:spTgt spid="60"/>
                                        </p:tgtEl>
                                      </p:cBhvr>
                                    </p:animEffect>
                                    <p:set>
                                      <p:cBhvr>
                                        <p:cTn id="19" dur="1" fill="hold">
                                          <p:stCondLst>
                                            <p:cond delay="499"/>
                                          </p:stCondLst>
                                        </p:cTn>
                                        <p:tgtEl>
                                          <p:spTgt spid="60"/>
                                        </p:tgtEl>
                                        <p:attrNameLst>
                                          <p:attrName>style.visibility</p:attrName>
                                        </p:attrNameLst>
                                      </p:cBhvr>
                                      <p:to>
                                        <p:strVal val="hidden"/>
                                      </p:to>
                                    </p:set>
                                  </p:childTnLst>
                                </p:cTn>
                              </p:par>
                              <p:par>
                                <p:cTn id="20" presetID="9" presetClass="exit" presetSubtype="0" fill="hold" grpId="0" nodeType="withEffect">
                                  <p:stCondLst>
                                    <p:cond delay="0"/>
                                  </p:stCondLst>
                                  <p:childTnLst>
                                    <p:animEffect transition="out" filter="dissolve">
                                      <p:cBhvr>
                                        <p:cTn id="21" dur="500"/>
                                        <p:tgtEl>
                                          <p:spTgt spid="53"/>
                                        </p:tgtEl>
                                      </p:cBhvr>
                                    </p:animEffect>
                                    <p:set>
                                      <p:cBhvr>
                                        <p:cTn id="22" dur="1" fill="hold">
                                          <p:stCondLst>
                                            <p:cond delay="499"/>
                                          </p:stCondLst>
                                        </p:cTn>
                                        <p:tgtEl>
                                          <p:spTgt spid="53"/>
                                        </p:tgtEl>
                                        <p:attrNameLst>
                                          <p:attrName>style.visibility</p:attrName>
                                        </p:attrNameLst>
                                      </p:cBhvr>
                                      <p:to>
                                        <p:strVal val="hidden"/>
                                      </p:to>
                                    </p:set>
                                  </p:childTnLst>
                                </p:cTn>
                              </p:par>
                              <p:par>
                                <p:cTn id="23" presetID="1" presetClass="mediacall" presetSubtype="0" fill="hold" nodeType="withEffect">
                                  <p:stCondLst>
                                    <p:cond delay="0"/>
                                  </p:stCondLst>
                                  <p:childTnLst>
                                    <p:cmd type="call" cmd="playFrom(0.0)">
                                      <p:cBhvr>
                                        <p:cTn id="24" dur="13334" fill="hold"/>
                                        <p:tgtEl>
                                          <p:spTgt spid="120"/>
                                        </p:tgtEl>
                                      </p:cBhvr>
                                    </p:cmd>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20"/>
                    </p:tgtEl>
                  </p:cond>
                </p:stCondLst>
                <p:endSync evt="end" delay="0">
                  <p:rtn val="all"/>
                </p:endSync>
                <p:childTnLst>
                  <p:par>
                    <p:cTn id="40" fill="hold">
                      <p:stCondLst>
                        <p:cond delay="0"/>
                      </p:stCondLst>
                      <p:childTnLst>
                        <p:par>
                          <p:cTn id="41" fill="hold">
                            <p:stCondLst>
                              <p:cond delay="0"/>
                            </p:stCondLst>
                            <p:childTnLst>
                              <p:par>
                                <p:cTn id="42" presetID="2" presetClass="mediacall" presetSubtype="0" fill="hold" nodeType="clickEffect">
                                  <p:stCondLst>
                                    <p:cond delay="0"/>
                                  </p:stCondLst>
                                  <p:childTnLst>
                                    <p:cmd type="call" cmd="togglePause">
                                      <p:cBhvr>
                                        <p:cTn id="43" dur="1" fill="hold"/>
                                        <p:tgtEl>
                                          <p:spTgt spid="120"/>
                                        </p:tgtEl>
                                      </p:cBhvr>
                                    </p:cmd>
                                  </p:childTnLst>
                                </p:cTn>
                              </p:par>
                            </p:childTnLst>
                          </p:cTn>
                        </p:par>
                      </p:childTnLst>
                    </p:cTn>
                  </p:par>
                </p:childTnLst>
              </p:cTn>
              <p:nextCondLst>
                <p:cond evt="onClick" delay="0">
                  <p:tgtEl>
                    <p:spTgt spid="120"/>
                  </p:tgtEl>
                </p:cond>
              </p:nextCondLst>
            </p:seq>
            <p:video>
              <p:cMediaNode vol="80000">
                <p:cTn id="44" repeatCount="10000" fill="hold" display="0">
                  <p:stCondLst>
                    <p:cond delay="indefinite"/>
                  </p:stCondLst>
                </p:cTn>
                <p:tgtEl>
                  <p:spTgt spid="120"/>
                </p:tgtEl>
              </p:cMediaNode>
            </p:video>
          </p:childTnLst>
        </p:cTn>
      </p:par>
    </p:tnLst>
    <p:bldLst>
      <p:bldP spid="21" grpId="0"/>
      <p:bldP spid="130" grpId="0"/>
      <p:bldP spid="48" grpId="0"/>
      <p:bldP spid="49" grpId="0"/>
      <p:bldP spid="50" grpId="0"/>
      <p:bldP spid="51" grpId="0"/>
      <p:bldP spid="52" grpId="0"/>
      <p:bldP spid="53" grpId="0"/>
      <p:bldP spid="54" grpId="0"/>
      <p:bldP spid="60" grpId="0"/>
    </p:bldLst>
  </p:timing>
  <p:extLst mod="1">
    <p:ext uri="{E180D4A7-C9FB-4DFB-919C-405C955672EB}">
      <p14:showEvtLst xmlns:p14="http://schemas.microsoft.com/office/powerpoint/2010/main">
        <p14:playEvt time="40064" objId="120"/>
        <p14:playEvt time="53528" objId="120"/>
        <p14:playEvt time="66968" objId="120"/>
        <p14:playEvt time="80405" objId="120"/>
        <p14:playEvt time="93859" objId="120"/>
        <p14:stopEvt time="100516" objId="120"/>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1CEB97D-D41E-4AC4-B42B-93E46AF85F9A}"/>
              </a:ext>
            </a:extLst>
          </p:cNvPr>
          <p:cNvSpPr txBox="1"/>
          <p:nvPr/>
        </p:nvSpPr>
        <p:spPr>
          <a:xfrm>
            <a:off x="1148160" y="2173426"/>
            <a:ext cx="1646605" cy="369332"/>
          </a:xfrm>
          <a:prstGeom prst="rect">
            <a:avLst/>
          </a:prstGeom>
          <a:noFill/>
        </p:spPr>
        <p:txBody>
          <a:bodyPr wrap="none" rtlCol="0">
            <a:spAutoFit/>
          </a:bodyPr>
          <a:lstStyle/>
          <a:p>
            <a:r>
              <a:rPr lang="en-US" dirty="0"/>
              <a:t>Classical view</a:t>
            </a:r>
          </a:p>
        </p:txBody>
      </p:sp>
      <p:sp>
        <p:nvSpPr>
          <p:cNvPr id="5" name="TextBox 4">
            <a:extLst>
              <a:ext uri="{FF2B5EF4-FFF2-40B4-BE49-F238E27FC236}">
                <a16:creationId xmlns:a16="http://schemas.microsoft.com/office/drawing/2014/main" id="{2560869A-3E79-4FAD-88A2-DC8430D89312}"/>
              </a:ext>
            </a:extLst>
          </p:cNvPr>
          <p:cNvSpPr txBox="1"/>
          <p:nvPr/>
        </p:nvSpPr>
        <p:spPr>
          <a:xfrm>
            <a:off x="2838967" y="6352602"/>
            <a:ext cx="6357119" cy="338554"/>
          </a:xfrm>
          <a:prstGeom prst="rect">
            <a:avLst/>
          </a:prstGeom>
          <a:noFill/>
        </p:spPr>
        <p:txBody>
          <a:bodyPr wrap="square" rtlCol="0">
            <a:spAutoFit/>
          </a:bodyPr>
          <a:lstStyle/>
          <a:p>
            <a:pPr algn="ctr"/>
            <a:r>
              <a:rPr lang="en-US" sz="1600" dirty="0"/>
              <a:t>Proposed and reviewed by </a:t>
            </a:r>
            <a:r>
              <a:rPr lang="en-US" sz="1600" dirty="0" err="1"/>
              <a:t>Kageyama</a:t>
            </a:r>
            <a:r>
              <a:rPr lang="en-US" sz="1600" dirty="0"/>
              <a:t> et al </a:t>
            </a:r>
            <a:r>
              <a:rPr lang="en-US" sz="1600" i="1" dirty="0"/>
              <a:t>Nature Neuroscience, </a:t>
            </a:r>
            <a:r>
              <a:rPr lang="en-US" sz="1600" dirty="0"/>
              <a:t>2008</a:t>
            </a:r>
          </a:p>
        </p:txBody>
      </p:sp>
      <p:pic>
        <p:nvPicPr>
          <p:cNvPr id="6" name="Content Placeholder 3">
            <a:extLst>
              <a:ext uri="{FF2B5EF4-FFF2-40B4-BE49-F238E27FC236}">
                <a16:creationId xmlns:a16="http://schemas.microsoft.com/office/drawing/2014/main" id="{9DBB3EC9-E963-4D72-9FCA-3F357B1648E1}"/>
              </a:ext>
            </a:extLst>
          </p:cNvPr>
          <p:cNvPicPr>
            <a:picLocks noGrp="1" noChangeAspect="1"/>
          </p:cNvPicPr>
          <p:nvPr>
            <p:ph idx="1"/>
          </p:nvPr>
        </p:nvPicPr>
        <p:blipFill rotWithShape="1">
          <a:blip r:embed="rId3"/>
          <a:srcRect l="-56" t="196" r="56" b="63596"/>
          <a:stretch/>
        </p:blipFill>
        <p:spPr>
          <a:xfrm>
            <a:off x="2966513" y="1510441"/>
            <a:ext cx="3361411" cy="2064634"/>
          </a:xfrm>
          <a:prstGeom prst="rect">
            <a:avLst/>
          </a:prstGeom>
          <a:effectLst/>
        </p:spPr>
      </p:pic>
      <p:pic>
        <p:nvPicPr>
          <p:cNvPr id="7" name="Content Placeholder 3">
            <a:extLst>
              <a:ext uri="{FF2B5EF4-FFF2-40B4-BE49-F238E27FC236}">
                <a16:creationId xmlns:a16="http://schemas.microsoft.com/office/drawing/2014/main" id="{6616B210-5CE4-4EE6-9B93-3C6FC66FF4FF}"/>
              </a:ext>
            </a:extLst>
          </p:cNvPr>
          <p:cNvPicPr>
            <a:picLocks noChangeAspect="1"/>
          </p:cNvPicPr>
          <p:nvPr/>
        </p:nvPicPr>
        <p:blipFill rotWithShape="1">
          <a:blip r:embed="rId3"/>
          <a:srcRect t="50697" b="12981"/>
          <a:stretch/>
        </p:blipFill>
        <p:spPr>
          <a:xfrm>
            <a:off x="2984108" y="3906720"/>
            <a:ext cx="3389223" cy="2088232"/>
          </a:xfrm>
          <a:prstGeom prst="rect">
            <a:avLst/>
          </a:prstGeom>
          <a:effectLst/>
        </p:spPr>
      </p:pic>
      <p:sp>
        <p:nvSpPr>
          <p:cNvPr id="8" name="Rectangle 7">
            <a:extLst>
              <a:ext uri="{FF2B5EF4-FFF2-40B4-BE49-F238E27FC236}">
                <a16:creationId xmlns:a16="http://schemas.microsoft.com/office/drawing/2014/main" id="{069049D4-7E0F-48CB-9F0A-B6A52612D949}"/>
              </a:ext>
            </a:extLst>
          </p:cNvPr>
          <p:cNvSpPr/>
          <p:nvPr/>
        </p:nvSpPr>
        <p:spPr>
          <a:xfrm>
            <a:off x="79304" y="194947"/>
            <a:ext cx="8964488" cy="830997"/>
          </a:xfrm>
          <a:prstGeom prst="rect">
            <a:avLst/>
          </a:prstGeom>
        </p:spPr>
        <p:txBody>
          <a:bodyPr wrap="square">
            <a:spAutoFit/>
          </a:bodyPr>
          <a:lstStyle/>
          <a:p>
            <a:pPr algn="ctr"/>
            <a:r>
              <a:rPr lang="en-US" sz="2400" dirty="0">
                <a:latin typeface="Calibri"/>
                <a:cs typeface="Calibri"/>
              </a:rPr>
              <a:t>Dynamic changes in gene expression </a:t>
            </a:r>
            <a:r>
              <a:rPr lang="en-US" sz="2400" dirty="0" err="1">
                <a:latin typeface="Calibri"/>
                <a:cs typeface="Calibri"/>
              </a:rPr>
              <a:t>underly</a:t>
            </a:r>
            <a:r>
              <a:rPr lang="en-US" sz="2400" dirty="0">
                <a:latin typeface="Calibri"/>
                <a:cs typeface="Calibri"/>
              </a:rPr>
              <a:t> novel mechanisms of cell state transitions  </a:t>
            </a:r>
          </a:p>
        </p:txBody>
      </p:sp>
      <p:sp>
        <p:nvSpPr>
          <p:cNvPr id="9" name="TextBox 8">
            <a:extLst>
              <a:ext uri="{FF2B5EF4-FFF2-40B4-BE49-F238E27FC236}">
                <a16:creationId xmlns:a16="http://schemas.microsoft.com/office/drawing/2014/main" id="{06B67ABF-E19C-4354-8EC1-D3DEC6A06795}"/>
              </a:ext>
            </a:extLst>
          </p:cNvPr>
          <p:cNvSpPr txBox="1"/>
          <p:nvPr/>
        </p:nvSpPr>
        <p:spPr>
          <a:xfrm>
            <a:off x="806947" y="4581504"/>
            <a:ext cx="2159566" cy="369332"/>
          </a:xfrm>
          <a:prstGeom prst="rect">
            <a:avLst/>
          </a:prstGeom>
          <a:noFill/>
        </p:spPr>
        <p:txBody>
          <a:bodyPr wrap="none" rtlCol="0">
            <a:spAutoFit/>
          </a:bodyPr>
          <a:lstStyle/>
          <a:p>
            <a:r>
              <a:rPr lang="en-US" dirty="0"/>
              <a:t>New, dynamic view</a:t>
            </a:r>
          </a:p>
        </p:txBody>
      </p:sp>
      <p:sp>
        <p:nvSpPr>
          <p:cNvPr id="10" name="TextBox 9">
            <a:extLst>
              <a:ext uri="{FF2B5EF4-FFF2-40B4-BE49-F238E27FC236}">
                <a16:creationId xmlns:a16="http://schemas.microsoft.com/office/drawing/2014/main" id="{588AE835-2078-49DD-AB24-81DE4779A8EF}"/>
              </a:ext>
            </a:extLst>
          </p:cNvPr>
          <p:cNvSpPr txBox="1"/>
          <p:nvPr/>
        </p:nvSpPr>
        <p:spPr>
          <a:xfrm>
            <a:off x="6536489" y="1700808"/>
            <a:ext cx="2431050" cy="1200329"/>
          </a:xfrm>
          <a:prstGeom prst="rect">
            <a:avLst/>
          </a:prstGeom>
          <a:noFill/>
        </p:spPr>
        <p:txBody>
          <a:bodyPr wrap="none" rtlCol="0">
            <a:spAutoFit/>
          </a:bodyPr>
          <a:lstStyle/>
          <a:p>
            <a:r>
              <a:rPr lang="en-US" dirty="0"/>
              <a:t>Genes are </a:t>
            </a:r>
            <a:r>
              <a:rPr lang="en-US" dirty="0" err="1"/>
              <a:t>upgregulated</a:t>
            </a:r>
            <a:endParaRPr lang="en-US" dirty="0"/>
          </a:p>
          <a:p>
            <a:r>
              <a:rPr lang="en-US" dirty="0"/>
              <a:t>or </a:t>
            </a:r>
            <a:r>
              <a:rPr lang="en-US" dirty="0" err="1"/>
              <a:t>downregulated</a:t>
            </a:r>
            <a:r>
              <a:rPr lang="en-US" dirty="0"/>
              <a:t> </a:t>
            </a:r>
          </a:p>
          <a:p>
            <a:r>
              <a:rPr lang="en-US" dirty="0"/>
              <a:t>over time as cells</a:t>
            </a:r>
          </a:p>
          <a:p>
            <a:r>
              <a:rPr lang="en-US" dirty="0"/>
              <a:t>change their fate</a:t>
            </a:r>
          </a:p>
        </p:txBody>
      </p:sp>
      <p:sp>
        <p:nvSpPr>
          <p:cNvPr id="11" name="TextBox 10">
            <a:extLst>
              <a:ext uri="{FF2B5EF4-FFF2-40B4-BE49-F238E27FC236}">
                <a16:creationId xmlns:a16="http://schemas.microsoft.com/office/drawing/2014/main" id="{05B60442-5F4B-4173-89F6-2E38729AA1CF}"/>
              </a:ext>
            </a:extLst>
          </p:cNvPr>
          <p:cNvSpPr txBox="1"/>
          <p:nvPr/>
        </p:nvSpPr>
        <p:spPr>
          <a:xfrm>
            <a:off x="6588224" y="4365104"/>
            <a:ext cx="2224850" cy="923330"/>
          </a:xfrm>
          <a:prstGeom prst="rect">
            <a:avLst/>
          </a:prstGeom>
          <a:noFill/>
        </p:spPr>
        <p:txBody>
          <a:bodyPr wrap="none" rtlCol="0">
            <a:spAutoFit/>
          </a:bodyPr>
          <a:lstStyle/>
          <a:p>
            <a:r>
              <a:rPr lang="en-US" dirty="0"/>
              <a:t>Genes oscillate and </a:t>
            </a:r>
          </a:p>
          <a:p>
            <a:r>
              <a:rPr lang="en-US" i="1" dirty="0"/>
              <a:t>change in dynamics</a:t>
            </a:r>
            <a:r>
              <a:rPr lang="en-US" dirty="0"/>
              <a:t> </a:t>
            </a:r>
          </a:p>
          <a:p>
            <a:r>
              <a:rPr lang="en-US" dirty="0"/>
              <a:t>drive transitions</a:t>
            </a:r>
          </a:p>
        </p:txBody>
      </p:sp>
    </p:spTree>
    <p:extLst>
      <p:ext uri="{BB962C8B-B14F-4D97-AF65-F5344CB8AC3E}">
        <p14:creationId xmlns:p14="http://schemas.microsoft.com/office/powerpoint/2010/main" val="2231663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1450"/>
            <a:ext cx="8999951" cy="707395"/>
          </a:xfrm>
        </p:spPr>
        <p:txBody>
          <a:bodyPr>
            <a:normAutofit fontScale="90000"/>
          </a:bodyPr>
          <a:lstStyle/>
          <a:p>
            <a:r>
              <a:rPr lang="en-GB" dirty="0"/>
              <a:t>How are changes in gene expression dynamics interpreted downstream?</a:t>
            </a: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50000"/>
          <a:stretch/>
        </p:blipFill>
        <p:spPr bwMode="auto">
          <a:xfrm>
            <a:off x="24054" y="2863312"/>
            <a:ext cx="3595815" cy="1684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5334" y="900606"/>
            <a:ext cx="5531026" cy="4585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a:stretch/>
        </p:blipFill>
        <p:spPr bwMode="auto">
          <a:xfrm>
            <a:off x="74000" y="4548245"/>
            <a:ext cx="3595816" cy="1684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6500" y="1200563"/>
            <a:ext cx="1293417" cy="1293417"/>
          </a:xfrm>
          <a:prstGeom prst="rect">
            <a:avLst/>
          </a:prstGeom>
        </p:spPr>
      </p:pic>
      <p:sp>
        <p:nvSpPr>
          <p:cNvPr id="4" name="TextBox 3"/>
          <p:cNvSpPr txBox="1"/>
          <p:nvPr/>
        </p:nvSpPr>
        <p:spPr>
          <a:xfrm>
            <a:off x="1122902" y="2493980"/>
            <a:ext cx="1752655" cy="369332"/>
          </a:xfrm>
          <a:prstGeom prst="rect">
            <a:avLst/>
          </a:prstGeom>
          <a:noFill/>
        </p:spPr>
        <p:txBody>
          <a:bodyPr wrap="square" rtlCol="0">
            <a:spAutoFit/>
          </a:bodyPr>
          <a:lstStyle/>
          <a:p>
            <a:r>
              <a:rPr lang="en-GB" dirty="0"/>
              <a:t>Ximena Soto</a:t>
            </a:r>
          </a:p>
        </p:txBody>
      </p:sp>
      <p:sp>
        <p:nvSpPr>
          <p:cNvPr id="6" name="TextBox 5"/>
          <p:cNvSpPr txBox="1"/>
          <p:nvPr/>
        </p:nvSpPr>
        <p:spPr>
          <a:xfrm>
            <a:off x="3619869" y="5390711"/>
            <a:ext cx="5188851" cy="1477328"/>
          </a:xfrm>
          <a:prstGeom prst="rect">
            <a:avLst/>
          </a:prstGeom>
          <a:noFill/>
        </p:spPr>
        <p:txBody>
          <a:bodyPr wrap="square" rtlCol="0">
            <a:spAutoFit/>
          </a:bodyPr>
          <a:lstStyle/>
          <a:p>
            <a:r>
              <a:rPr lang="en-GB" dirty="0"/>
              <a:t>New </a:t>
            </a:r>
            <a:r>
              <a:rPr lang="en-GB" dirty="0" err="1"/>
              <a:t>biorxiv</a:t>
            </a:r>
            <a:r>
              <a:rPr lang="en-GB" dirty="0"/>
              <a:t> preprint!</a:t>
            </a:r>
          </a:p>
          <a:p>
            <a:r>
              <a:rPr lang="en-GB" dirty="0"/>
              <a:t>Soto et al., </a:t>
            </a:r>
            <a:r>
              <a:rPr lang="en-GB" b="1" dirty="0"/>
              <a:t>miR-9 mediated noise optimization of the her6 oscillator is needed for cell state progression in the Zebrafish hindbrain</a:t>
            </a:r>
          </a:p>
          <a:p>
            <a:r>
              <a:rPr lang="en-GB" dirty="0"/>
              <a:t>https://www.biorxiv.org/content/10.1101/608604v1</a:t>
            </a:r>
          </a:p>
        </p:txBody>
      </p:sp>
    </p:spTree>
    <p:extLst>
      <p:ext uri="{BB962C8B-B14F-4D97-AF65-F5344CB8AC3E}">
        <p14:creationId xmlns:p14="http://schemas.microsoft.com/office/powerpoint/2010/main" val="40627821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55B9A-8E9D-4775-A26B-8C3762F48176}"/>
              </a:ext>
            </a:extLst>
          </p:cNvPr>
          <p:cNvSpPr>
            <a:spLocks noGrp="1"/>
          </p:cNvSpPr>
          <p:nvPr>
            <p:ph type="title"/>
          </p:nvPr>
        </p:nvSpPr>
        <p:spPr/>
        <p:txBody>
          <a:bodyPr/>
          <a:lstStyle/>
          <a:p>
            <a:r>
              <a:rPr lang="en-US" dirty="0"/>
              <a:t>Next step: inference on dynamic data</a:t>
            </a:r>
            <a:endParaRPr lang="en-GB" dirty="0"/>
          </a:p>
        </p:txBody>
      </p:sp>
      <p:sp>
        <p:nvSpPr>
          <p:cNvPr id="3" name="Content Placeholder 2">
            <a:extLst>
              <a:ext uri="{FF2B5EF4-FFF2-40B4-BE49-F238E27FC236}">
                <a16:creationId xmlns:a16="http://schemas.microsoft.com/office/drawing/2014/main" id="{95655CE0-7F8C-4E0A-9CC7-A18E34FD2EDB}"/>
              </a:ext>
            </a:extLst>
          </p:cNvPr>
          <p:cNvSpPr>
            <a:spLocks noGrp="1"/>
          </p:cNvSpPr>
          <p:nvPr>
            <p:ph idx="1"/>
          </p:nvPr>
        </p:nvSpPr>
        <p:spPr>
          <a:xfrm>
            <a:off x="362576" y="779554"/>
            <a:ext cx="7886700" cy="2276295"/>
          </a:xfrm>
        </p:spPr>
        <p:txBody>
          <a:bodyPr/>
          <a:lstStyle/>
          <a:p>
            <a:r>
              <a:rPr lang="en-US" dirty="0" err="1"/>
              <a:t>Kalman</a:t>
            </a:r>
            <a:r>
              <a:rPr lang="en-US" dirty="0"/>
              <a:t> filters can be used to infer parameters from </a:t>
            </a:r>
            <a:r>
              <a:rPr lang="en-US" i="1" dirty="0"/>
              <a:t>single traces</a:t>
            </a:r>
            <a:r>
              <a:rPr lang="en-US" dirty="0"/>
              <a:t> rather than summary statistics</a:t>
            </a:r>
            <a:endParaRPr lang="en-GB" dirty="0"/>
          </a:p>
        </p:txBody>
      </p:sp>
      <p:pic>
        <p:nvPicPr>
          <p:cNvPr id="4" name="Picture 3">
            <a:extLst>
              <a:ext uri="{FF2B5EF4-FFF2-40B4-BE49-F238E27FC236}">
                <a16:creationId xmlns:a16="http://schemas.microsoft.com/office/drawing/2014/main" id="{851A0487-D15E-4CB3-8099-06CA0C0F247D}"/>
              </a:ext>
            </a:extLst>
          </p:cNvPr>
          <p:cNvPicPr>
            <a:picLocks noChangeAspect="1"/>
          </p:cNvPicPr>
          <p:nvPr/>
        </p:nvPicPr>
        <p:blipFill>
          <a:blip r:embed="rId2"/>
          <a:stretch>
            <a:fillRect/>
          </a:stretch>
        </p:blipFill>
        <p:spPr>
          <a:xfrm>
            <a:off x="2374490" y="1526417"/>
            <a:ext cx="6469575" cy="1726775"/>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4229" y="3509106"/>
            <a:ext cx="3761917" cy="2822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9200" y="3509106"/>
            <a:ext cx="1668780" cy="2146676"/>
          </a:xfrm>
          <a:prstGeom prst="rect">
            <a:avLst/>
          </a:prstGeom>
        </p:spPr>
      </p:pic>
      <p:sp>
        <p:nvSpPr>
          <p:cNvPr id="6" name="TextBox 5"/>
          <p:cNvSpPr txBox="1"/>
          <p:nvPr/>
        </p:nvSpPr>
        <p:spPr>
          <a:xfrm>
            <a:off x="1219200" y="5760720"/>
            <a:ext cx="1729740" cy="369332"/>
          </a:xfrm>
          <a:prstGeom prst="rect">
            <a:avLst/>
          </a:prstGeom>
          <a:noFill/>
        </p:spPr>
        <p:txBody>
          <a:bodyPr wrap="square" rtlCol="0">
            <a:spAutoFit/>
          </a:bodyPr>
          <a:lstStyle/>
          <a:p>
            <a:r>
              <a:rPr lang="en-GB" dirty="0"/>
              <a:t>Joshua Burton</a:t>
            </a:r>
          </a:p>
        </p:txBody>
      </p:sp>
    </p:spTree>
    <p:extLst>
      <p:ext uri="{BB962C8B-B14F-4D97-AF65-F5344CB8AC3E}">
        <p14:creationId xmlns:p14="http://schemas.microsoft.com/office/powerpoint/2010/main" val="31744516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47C4C99-6CC0-4C23-BF97-3AB4BE0E83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0271" y="1057674"/>
            <a:ext cx="7323691" cy="5786212"/>
          </a:xfrm>
          <a:prstGeom prst="rect">
            <a:avLst/>
          </a:prstGeom>
        </p:spPr>
      </p:pic>
      <p:sp>
        <p:nvSpPr>
          <p:cNvPr id="6" name="TextBox 5">
            <a:extLst>
              <a:ext uri="{FF2B5EF4-FFF2-40B4-BE49-F238E27FC236}">
                <a16:creationId xmlns:a16="http://schemas.microsoft.com/office/drawing/2014/main" id="{6D936BFC-BDD1-44A9-9FFD-E64844C25731}"/>
              </a:ext>
            </a:extLst>
          </p:cNvPr>
          <p:cNvSpPr txBox="1"/>
          <p:nvPr/>
        </p:nvSpPr>
        <p:spPr>
          <a:xfrm>
            <a:off x="865862" y="1458121"/>
            <a:ext cx="1380839" cy="369332"/>
          </a:xfrm>
          <a:prstGeom prst="rect">
            <a:avLst/>
          </a:prstGeom>
          <a:noFill/>
        </p:spPr>
        <p:txBody>
          <a:bodyPr wrap="square" rtlCol="0">
            <a:spAutoFit/>
          </a:bodyPr>
          <a:lstStyle/>
          <a:p>
            <a:r>
              <a:rPr lang="en-US" dirty="0"/>
              <a:t>Cluster 1</a:t>
            </a:r>
          </a:p>
        </p:txBody>
      </p:sp>
      <p:sp>
        <p:nvSpPr>
          <p:cNvPr id="7" name="TextBox 6">
            <a:extLst>
              <a:ext uri="{FF2B5EF4-FFF2-40B4-BE49-F238E27FC236}">
                <a16:creationId xmlns:a16="http://schemas.microsoft.com/office/drawing/2014/main" id="{F21DAF93-5CEC-4C17-86DE-4BACCFDE3258}"/>
              </a:ext>
            </a:extLst>
          </p:cNvPr>
          <p:cNvSpPr txBox="1"/>
          <p:nvPr/>
        </p:nvSpPr>
        <p:spPr>
          <a:xfrm>
            <a:off x="2490958" y="1343027"/>
            <a:ext cx="1380839" cy="369332"/>
          </a:xfrm>
          <a:prstGeom prst="rect">
            <a:avLst/>
          </a:prstGeom>
          <a:noFill/>
        </p:spPr>
        <p:txBody>
          <a:bodyPr wrap="square" rtlCol="0">
            <a:spAutoFit/>
          </a:bodyPr>
          <a:lstStyle/>
          <a:p>
            <a:r>
              <a:rPr lang="en-US" dirty="0">
                <a:solidFill>
                  <a:srgbClr val="55B6E5"/>
                </a:solidFill>
              </a:rPr>
              <a:t>Cluster 2</a:t>
            </a:r>
          </a:p>
        </p:txBody>
      </p:sp>
      <p:sp>
        <p:nvSpPr>
          <p:cNvPr id="8" name="TextBox 7">
            <a:extLst>
              <a:ext uri="{FF2B5EF4-FFF2-40B4-BE49-F238E27FC236}">
                <a16:creationId xmlns:a16="http://schemas.microsoft.com/office/drawing/2014/main" id="{B4959AED-9555-4BB0-B996-A199F8BAFFC6}"/>
              </a:ext>
            </a:extLst>
          </p:cNvPr>
          <p:cNvSpPr txBox="1"/>
          <p:nvPr/>
        </p:nvSpPr>
        <p:spPr>
          <a:xfrm>
            <a:off x="4694912" y="1717320"/>
            <a:ext cx="1380839" cy="369332"/>
          </a:xfrm>
          <a:prstGeom prst="rect">
            <a:avLst/>
          </a:prstGeom>
          <a:noFill/>
        </p:spPr>
        <p:txBody>
          <a:bodyPr wrap="square" rtlCol="0">
            <a:spAutoFit/>
          </a:bodyPr>
          <a:lstStyle/>
          <a:p>
            <a:r>
              <a:rPr lang="en-US" dirty="0">
                <a:solidFill>
                  <a:srgbClr val="2B9C6B"/>
                </a:solidFill>
              </a:rPr>
              <a:t>Cluster 3</a:t>
            </a:r>
          </a:p>
        </p:txBody>
      </p:sp>
      <p:sp>
        <p:nvSpPr>
          <p:cNvPr id="9" name="TextBox 8">
            <a:extLst>
              <a:ext uri="{FF2B5EF4-FFF2-40B4-BE49-F238E27FC236}">
                <a16:creationId xmlns:a16="http://schemas.microsoft.com/office/drawing/2014/main" id="{31972DA0-279E-4FB7-862A-9F13331F9D47}"/>
              </a:ext>
            </a:extLst>
          </p:cNvPr>
          <p:cNvSpPr txBox="1"/>
          <p:nvPr/>
        </p:nvSpPr>
        <p:spPr>
          <a:xfrm>
            <a:off x="6898866" y="1735714"/>
            <a:ext cx="1380839" cy="369332"/>
          </a:xfrm>
          <a:prstGeom prst="rect">
            <a:avLst/>
          </a:prstGeom>
          <a:noFill/>
        </p:spPr>
        <p:txBody>
          <a:bodyPr wrap="square" rtlCol="0">
            <a:spAutoFit/>
          </a:bodyPr>
          <a:lstStyle/>
          <a:p>
            <a:r>
              <a:rPr lang="en-US" dirty="0">
                <a:solidFill>
                  <a:srgbClr val="AA7392"/>
                </a:solidFill>
              </a:rPr>
              <a:t>Cluster 4</a:t>
            </a:r>
          </a:p>
        </p:txBody>
      </p:sp>
      <p:sp>
        <p:nvSpPr>
          <p:cNvPr id="10" name="TextBox 9">
            <a:extLst>
              <a:ext uri="{FF2B5EF4-FFF2-40B4-BE49-F238E27FC236}">
                <a16:creationId xmlns:a16="http://schemas.microsoft.com/office/drawing/2014/main" id="{679D4E92-1F32-47D2-95A4-03A8E314C6BF}"/>
              </a:ext>
            </a:extLst>
          </p:cNvPr>
          <p:cNvSpPr txBox="1"/>
          <p:nvPr/>
        </p:nvSpPr>
        <p:spPr>
          <a:xfrm>
            <a:off x="0" y="-46145"/>
            <a:ext cx="9144000" cy="830997"/>
          </a:xfrm>
          <a:prstGeom prst="rect">
            <a:avLst/>
          </a:prstGeom>
          <a:noFill/>
        </p:spPr>
        <p:txBody>
          <a:bodyPr wrap="square" rtlCol="0">
            <a:spAutoFit/>
          </a:bodyPr>
          <a:lstStyle/>
          <a:p>
            <a:pPr algn="ctr"/>
            <a:r>
              <a:rPr lang="en-US" sz="2400" dirty="0"/>
              <a:t>Distinct patterns of Venus-Hes5 dynamics can be identified using hierarchical clustering</a:t>
            </a:r>
          </a:p>
        </p:txBody>
      </p:sp>
      <p:pic>
        <p:nvPicPr>
          <p:cNvPr id="15" name="Picture 14">
            <a:extLst>
              <a:ext uri="{FF2B5EF4-FFF2-40B4-BE49-F238E27FC236}">
                <a16:creationId xmlns:a16="http://schemas.microsoft.com/office/drawing/2014/main" id="{211B9092-13C1-4848-B5D1-65026D61ED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999855"/>
            <a:ext cx="1200150" cy="685800"/>
          </a:xfrm>
          <a:prstGeom prst="rect">
            <a:avLst/>
          </a:prstGeom>
        </p:spPr>
      </p:pic>
    </p:spTree>
    <p:extLst>
      <p:ext uri="{BB962C8B-B14F-4D97-AF65-F5344CB8AC3E}">
        <p14:creationId xmlns:p14="http://schemas.microsoft.com/office/powerpoint/2010/main" val="26407143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55" descr="Traj_perclust_alldata.ep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578" y="3172125"/>
            <a:ext cx="3065974" cy="1881996"/>
          </a:xfrm>
          <a:prstGeom prst="rect">
            <a:avLst/>
          </a:prstGeom>
        </p:spPr>
      </p:pic>
      <p:sp>
        <p:nvSpPr>
          <p:cNvPr id="12" name="TextBox 11"/>
          <p:cNvSpPr txBox="1"/>
          <p:nvPr/>
        </p:nvSpPr>
        <p:spPr>
          <a:xfrm>
            <a:off x="268815" y="6469547"/>
            <a:ext cx="8971652" cy="369332"/>
          </a:xfrm>
          <a:prstGeom prst="rect">
            <a:avLst/>
          </a:prstGeom>
          <a:noFill/>
        </p:spPr>
        <p:txBody>
          <a:bodyPr wrap="square" rtlCol="0">
            <a:spAutoFit/>
          </a:bodyPr>
          <a:lstStyle/>
          <a:p>
            <a:r>
              <a:rPr lang="en-US" b="1" dirty="0"/>
              <a:t>Clusters 1 &amp; 2 - dividing progenitors 		 Clusters 3 &amp; 4 - differentiating into neurons </a:t>
            </a:r>
          </a:p>
        </p:txBody>
      </p:sp>
      <p:grpSp>
        <p:nvGrpSpPr>
          <p:cNvPr id="9" name="Group 8"/>
          <p:cNvGrpSpPr/>
          <p:nvPr/>
        </p:nvGrpSpPr>
        <p:grpSpPr>
          <a:xfrm>
            <a:off x="3151249" y="4945529"/>
            <a:ext cx="3106974" cy="1628590"/>
            <a:chOff x="3840000" y="3119948"/>
            <a:chExt cx="4787900" cy="2592753"/>
          </a:xfrm>
        </p:grpSpPr>
        <p:pic>
          <p:nvPicPr>
            <p:cNvPr id="4" name="Picture 3"/>
            <p:cNvPicPr>
              <a:picLocks noChangeAspect="1"/>
            </p:cNvPicPr>
            <p:nvPr/>
          </p:nvPicPr>
          <p:blipFill rotWithShape="1">
            <a:blip r:embed="rId3"/>
            <a:srcRect t="10459"/>
            <a:stretch/>
          </p:blipFill>
          <p:spPr>
            <a:xfrm>
              <a:off x="3840000" y="3119948"/>
              <a:ext cx="4787900" cy="2592753"/>
            </a:xfrm>
            <a:prstGeom prst="rect">
              <a:avLst/>
            </a:prstGeom>
          </p:spPr>
        </p:pic>
        <p:cxnSp>
          <p:nvCxnSpPr>
            <p:cNvPr id="8" name="Straight Connector 7"/>
            <p:cNvCxnSpPr/>
            <p:nvPr/>
          </p:nvCxnSpPr>
          <p:spPr>
            <a:xfrm flipV="1">
              <a:off x="5820005" y="5304752"/>
              <a:ext cx="369780" cy="407949"/>
            </a:xfrm>
            <a:prstGeom prst="line">
              <a:avLst/>
            </a:prstGeom>
            <a:ln>
              <a:solidFill>
                <a:srgbClr val="009E73"/>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6422572" y="5304752"/>
              <a:ext cx="369780" cy="407949"/>
            </a:xfrm>
            <a:prstGeom prst="line">
              <a:avLst/>
            </a:prstGeom>
            <a:ln>
              <a:solidFill>
                <a:srgbClr val="CC799D"/>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5184614" y="5304752"/>
              <a:ext cx="369780" cy="407949"/>
            </a:xfrm>
            <a:prstGeom prst="line">
              <a:avLst/>
            </a:prstGeom>
            <a:ln>
              <a:solidFill>
                <a:srgbClr val="56B4E9"/>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4517739" y="5304752"/>
              <a:ext cx="369780" cy="40794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47" name="Group 46"/>
          <p:cNvGrpSpPr/>
          <p:nvPr/>
        </p:nvGrpSpPr>
        <p:grpSpPr>
          <a:xfrm>
            <a:off x="5173090" y="483488"/>
            <a:ext cx="1101214" cy="1321976"/>
            <a:chOff x="295911" y="1653958"/>
            <a:chExt cx="2387336" cy="2865928"/>
          </a:xfrm>
        </p:grpSpPr>
        <p:pic>
          <p:nvPicPr>
            <p:cNvPr id="48" name="Picture 47" descr="Cultured24hrs_1again0003.ti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7561" y="1703274"/>
              <a:ext cx="2325686" cy="930274"/>
            </a:xfrm>
            <a:prstGeom prst="rect">
              <a:avLst/>
            </a:prstGeom>
          </p:spPr>
        </p:pic>
        <p:pic>
          <p:nvPicPr>
            <p:cNvPr id="49" name="Picture 48" descr="Cultured24hrs_1again0002.ti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7561" y="2647009"/>
              <a:ext cx="2325686" cy="930274"/>
            </a:xfrm>
            <a:prstGeom prst="rect">
              <a:avLst/>
            </a:prstGeom>
          </p:spPr>
        </p:pic>
        <p:pic>
          <p:nvPicPr>
            <p:cNvPr id="52" name="Picture 51" descr="Cultured24hrs_1again0000.tif"/>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7561" y="3589612"/>
              <a:ext cx="2325686" cy="930274"/>
            </a:xfrm>
            <a:prstGeom prst="rect">
              <a:avLst/>
            </a:prstGeom>
          </p:spPr>
        </p:pic>
        <p:sp>
          <p:nvSpPr>
            <p:cNvPr id="55" name="TextBox 54"/>
            <p:cNvSpPr txBox="1"/>
            <p:nvPr/>
          </p:nvSpPr>
          <p:spPr>
            <a:xfrm>
              <a:off x="308241" y="1653958"/>
              <a:ext cx="2145364" cy="418591"/>
            </a:xfrm>
            <a:prstGeom prst="rect">
              <a:avLst/>
            </a:prstGeom>
            <a:noFill/>
          </p:spPr>
          <p:txBody>
            <a:bodyPr wrap="square" rtlCol="0">
              <a:spAutoFit/>
            </a:bodyPr>
            <a:lstStyle/>
            <a:p>
              <a:r>
                <a:rPr lang="en-US" sz="800" dirty="0">
                  <a:solidFill>
                    <a:srgbClr val="00FFFF"/>
                  </a:solidFill>
                </a:rPr>
                <a:t>Sox2 - progenitors</a:t>
              </a:r>
            </a:p>
          </p:txBody>
        </p:sp>
        <p:sp>
          <p:nvSpPr>
            <p:cNvPr id="57" name="TextBox 56"/>
            <p:cNvSpPr txBox="1"/>
            <p:nvPr/>
          </p:nvSpPr>
          <p:spPr>
            <a:xfrm>
              <a:off x="295911" y="2610022"/>
              <a:ext cx="2145364" cy="418591"/>
            </a:xfrm>
            <a:prstGeom prst="rect">
              <a:avLst/>
            </a:prstGeom>
            <a:noFill/>
          </p:spPr>
          <p:txBody>
            <a:bodyPr wrap="square" rtlCol="0">
              <a:spAutoFit/>
            </a:bodyPr>
            <a:lstStyle/>
            <a:p>
              <a:r>
                <a:rPr lang="en-US" sz="800" dirty="0" err="1">
                  <a:solidFill>
                    <a:srgbClr val="FF00FF"/>
                  </a:solidFill>
                </a:rPr>
                <a:t>NeuN</a:t>
              </a:r>
              <a:r>
                <a:rPr lang="en-US" sz="800" dirty="0">
                  <a:solidFill>
                    <a:srgbClr val="FF00FF"/>
                  </a:solidFill>
                </a:rPr>
                <a:t> - neurons</a:t>
              </a:r>
            </a:p>
          </p:txBody>
        </p:sp>
        <p:sp>
          <p:nvSpPr>
            <p:cNvPr id="58" name="TextBox 57"/>
            <p:cNvSpPr txBox="1"/>
            <p:nvPr/>
          </p:nvSpPr>
          <p:spPr>
            <a:xfrm>
              <a:off x="308241" y="3552625"/>
              <a:ext cx="2145364" cy="418591"/>
            </a:xfrm>
            <a:prstGeom prst="rect">
              <a:avLst/>
            </a:prstGeom>
            <a:noFill/>
          </p:spPr>
          <p:txBody>
            <a:bodyPr wrap="square" rtlCol="0">
              <a:spAutoFit/>
            </a:bodyPr>
            <a:lstStyle/>
            <a:p>
              <a:r>
                <a:rPr lang="en-US" sz="800" dirty="0">
                  <a:solidFill>
                    <a:srgbClr val="FFFF00"/>
                  </a:solidFill>
                </a:rPr>
                <a:t>Venus-Hes5</a:t>
              </a:r>
            </a:p>
          </p:txBody>
        </p:sp>
      </p:grpSp>
      <p:graphicFrame>
        <p:nvGraphicFramePr>
          <p:cNvPr id="33" name="Diagram 32"/>
          <p:cNvGraphicFramePr/>
          <p:nvPr>
            <p:extLst/>
          </p:nvPr>
        </p:nvGraphicFramePr>
        <p:xfrm>
          <a:off x="2407920" y="1645607"/>
          <a:ext cx="3904437" cy="350500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38" name="Group 37"/>
          <p:cNvGrpSpPr/>
          <p:nvPr/>
        </p:nvGrpSpPr>
        <p:grpSpPr>
          <a:xfrm>
            <a:off x="3497783" y="271696"/>
            <a:ext cx="1734509" cy="1530772"/>
            <a:chOff x="2987824" y="260649"/>
            <a:chExt cx="2608221" cy="2301858"/>
          </a:xfrm>
        </p:grpSpPr>
        <p:pic>
          <p:nvPicPr>
            <p:cNvPr id="37" name="Picture 36" descr="Traj_Exp1_newcolors.eps"/>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987824" y="260649"/>
              <a:ext cx="2608221" cy="2301858"/>
            </a:xfrm>
            <a:prstGeom prst="rect">
              <a:avLst/>
            </a:prstGeom>
          </p:spPr>
        </p:pic>
        <p:grpSp>
          <p:nvGrpSpPr>
            <p:cNvPr id="61" name="Group 60"/>
            <p:cNvGrpSpPr/>
            <p:nvPr/>
          </p:nvGrpSpPr>
          <p:grpSpPr>
            <a:xfrm>
              <a:off x="3226594" y="382601"/>
              <a:ext cx="2280428" cy="1940118"/>
              <a:chOff x="1683236" y="683204"/>
              <a:chExt cx="5566718" cy="5566042"/>
            </a:xfrm>
          </p:grpSpPr>
          <p:cxnSp>
            <p:nvCxnSpPr>
              <p:cNvPr id="69" name="Straight Connector 68"/>
              <p:cNvCxnSpPr/>
              <p:nvPr/>
            </p:nvCxnSpPr>
            <p:spPr>
              <a:xfrm flipV="1">
                <a:off x="4400303" y="747772"/>
                <a:ext cx="0" cy="5424902"/>
              </a:xfrm>
              <a:prstGeom prst="line">
                <a:avLst/>
              </a:prstGeom>
              <a:ln w="28575" cmpd="sng">
                <a:solidFill>
                  <a:schemeClr val="tx1"/>
                </a:solidFill>
                <a:prstDash val="dash"/>
              </a:ln>
            </p:spPr>
            <p:style>
              <a:lnRef idx="2">
                <a:schemeClr val="accent1"/>
              </a:lnRef>
              <a:fillRef idx="0">
                <a:schemeClr val="accent1"/>
              </a:fillRef>
              <a:effectRef idx="1">
                <a:schemeClr val="accent1"/>
              </a:effectRef>
              <a:fontRef idx="minor">
                <a:schemeClr val="tx1"/>
              </a:fontRef>
            </p:style>
          </p:cxnSp>
          <p:grpSp>
            <p:nvGrpSpPr>
              <p:cNvPr id="63" name="Group 62"/>
              <p:cNvGrpSpPr/>
              <p:nvPr/>
            </p:nvGrpSpPr>
            <p:grpSpPr>
              <a:xfrm>
                <a:off x="2122017" y="908971"/>
                <a:ext cx="4603243" cy="5208744"/>
                <a:chOff x="3841832" y="1001364"/>
                <a:chExt cx="4603243" cy="5208744"/>
              </a:xfrm>
            </p:grpSpPr>
            <p:sp>
              <p:nvSpPr>
                <p:cNvPr id="66" name="Rectangle 65"/>
                <p:cNvSpPr/>
                <p:nvPr/>
              </p:nvSpPr>
              <p:spPr>
                <a:xfrm>
                  <a:off x="3841832" y="1001364"/>
                  <a:ext cx="4603243" cy="5201747"/>
                </a:xfrm>
                <a:prstGeom prst="rect">
                  <a:avLst/>
                </a:prstGeom>
                <a:solidFill>
                  <a:schemeClr val="accent5">
                    <a:lumMod val="60000"/>
                    <a:lumOff val="40000"/>
                    <a:alpha val="12000"/>
                  </a:scheme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7" name="Freeform 66"/>
                <p:cNvSpPr/>
                <p:nvPr/>
              </p:nvSpPr>
              <p:spPr>
                <a:xfrm>
                  <a:off x="4226413" y="1001364"/>
                  <a:ext cx="3691329" cy="5208744"/>
                </a:xfrm>
                <a:custGeom>
                  <a:avLst/>
                  <a:gdLst>
                    <a:gd name="connsiteX0" fmla="*/ 0 w 4693095"/>
                    <a:gd name="connsiteY0" fmla="*/ 0 h 5208744"/>
                    <a:gd name="connsiteX1" fmla="*/ 4693095 w 4693095"/>
                    <a:gd name="connsiteY1" fmla="*/ 21524 h 5208744"/>
                    <a:gd name="connsiteX2" fmla="*/ 4284064 w 4693095"/>
                    <a:gd name="connsiteY2" fmla="*/ 2044755 h 5208744"/>
                    <a:gd name="connsiteX3" fmla="*/ 3444473 w 4693095"/>
                    <a:gd name="connsiteY3" fmla="*/ 3745130 h 5208744"/>
                    <a:gd name="connsiteX4" fmla="*/ 3013914 w 4693095"/>
                    <a:gd name="connsiteY4" fmla="*/ 4412366 h 5208744"/>
                    <a:gd name="connsiteX5" fmla="*/ 2777107 w 4693095"/>
                    <a:gd name="connsiteY5" fmla="*/ 5165697 h 5208744"/>
                    <a:gd name="connsiteX6" fmla="*/ 1959044 w 4693095"/>
                    <a:gd name="connsiteY6" fmla="*/ 5208744 h 5208744"/>
                    <a:gd name="connsiteX7" fmla="*/ 1614597 w 4693095"/>
                    <a:gd name="connsiteY7" fmla="*/ 4304747 h 5208744"/>
                    <a:gd name="connsiteX8" fmla="*/ 947230 w 4693095"/>
                    <a:gd name="connsiteY8" fmla="*/ 3228561 h 5208744"/>
                    <a:gd name="connsiteX9" fmla="*/ 365975 w 4693095"/>
                    <a:gd name="connsiteY9" fmla="*/ 1743423 h 5208744"/>
                    <a:gd name="connsiteX10" fmla="*/ 0 w 4693095"/>
                    <a:gd name="connsiteY10" fmla="*/ 0 h 5208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93095" h="5208744">
                      <a:moveTo>
                        <a:pt x="0" y="0"/>
                      </a:moveTo>
                      <a:lnTo>
                        <a:pt x="4693095" y="21524"/>
                      </a:lnTo>
                      <a:lnTo>
                        <a:pt x="4284064" y="2044755"/>
                      </a:lnTo>
                      <a:lnTo>
                        <a:pt x="3444473" y="3745130"/>
                      </a:lnTo>
                      <a:lnTo>
                        <a:pt x="3013914" y="4412366"/>
                      </a:lnTo>
                      <a:lnTo>
                        <a:pt x="2777107" y="5165697"/>
                      </a:lnTo>
                      <a:lnTo>
                        <a:pt x="1959044" y="5208744"/>
                      </a:lnTo>
                      <a:lnTo>
                        <a:pt x="1614597" y="4304747"/>
                      </a:lnTo>
                      <a:lnTo>
                        <a:pt x="947230" y="3228561"/>
                      </a:lnTo>
                      <a:lnTo>
                        <a:pt x="365975" y="1743423"/>
                      </a:lnTo>
                      <a:lnTo>
                        <a:pt x="0" y="0"/>
                      </a:lnTo>
                      <a:close/>
                    </a:path>
                  </a:pathLst>
                </a:custGeom>
                <a:solidFill>
                  <a:schemeClr val="bg1">
                    <a:lumMod val="65000"/>
                    <a:alpha val="1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64" name="TextBox 63"/>
              <p:cNvSpPr txBox="1"/>
              <p:nvPr/>
            </p:nvSpPr>
            <p:spPr>
              <a:xfrm>
                <a:off x="1683236" y="683204"/>
                <a:ext cx="2610681" cy="1156927"/>
              </a:xfrm>
              <a:prstGeom prst="rect">
                <a:avLst/>
              </a:prstGeom>
              <a:noFill/>
            </p:spPr>
            <p:txBody>
              <a:bodyPr wrap="square" rtlCol="0">
                <a:spAutoFit/>
              </a:bodyPr>
              <a:lstStyle/>
              <a:p>
                <a:pPr algn="ctr"/>
                <a:r>
                  <a:rPr lang="en-US" sz="800" dirty="0">
                    <a:solidFill>
                      <a:schemeClr val="bg1">
                        <a:lumMod val="50000"/>
                      </a:schemeClr>
                    </a:solidFill>
                  </a:rPr>
                  <a:t>Progenitor</a:t>
                </a:r>
              </a:p>
              <a:p>
                <a:pPr algn="ctr"/>
                <a:r>
                  <a:rPr lang="en-US" sz="800" dirty="0">
                    <a:solidFill>
                      <a:schemeClr val="bg1">
                        <a:lumMod val="50000"/>
                      </a:schemeClr>
                    </a:solidFill>
                  </a:rPr>
                  <a:t>zone</a:t>
                </a:r>
              </a:p>
            </p:txBody>
          </p:sp>
          <p:sp>
            <p:nvSpPr>
              <p:cNvPr id="65" name="TextBox 64"/>
              <p:cNvSpPr txBox="1"/>
              <p:nvPr/>
            </p:nvSpPr>
            <p:spPr>
              <a:xfrm>
                <a:off x="4997025" y="4671617"/>
                <a:ext cx="2252929" cy="1577629"/>
              </a:xfrm>
              <a:prstGeom prst="rect">
                <a:avLst/>
              </a:prstGeom>
              <a:noFill/>
            </p:spPr>
            <p:txBody>
              <a:bodyPr wrap="square" rtlCol="0">
                <a:spAutoFit/>
              </a:bodyPr>
              <a:lstStyle/>
              <a:p>
                <a:pPr algn="ctr"/>
                <a:r>
                  <a:rPr lang="en-US" sz="800" dirty="0">
                    <a:solidFill>
                      <a:schemeClr val="accent5">
                        <a:lumMod val="75000"/>
                      </a:schemeClr>
                    </a:solidFill>
                  </a:rPr>
                  <a:t>Mantle</a:t>
                </a:r>
              </a:p>
              <a:p>
                <a:pPr algn="ctr"/>
                <a:r>
                  <a:rPr lang="en-US" sz="800" dirty="0">
                    <a:solidFill>
                      <a:schemeClr val="accent5">
                        <a:lumMod val="75000"/>
                      </a:schemeClr>
                    </a:solidFill>
                  </a:rPr>
                  <a:t>Zone (Neurons)</a:t>
                </a:r>
              </a:p>
            </p:txBody>
          </p:sp>
        </p:grpSp>
      </p:grpSp>
      <p:grpSp>
        <p:nvGrpSpPr>
          <p:cNvPr id="34" name="Group 33"/>
          <p:cNvGrpSpPr/>
          <p:nvPr/>
        </p:nvGrpSpPr>
        <p:grpSpPr>
          <a:xfrm>
            <a:off x="6444497" y="2514962"/>
            <a:ext cx="2976264" cy="2217597"/>
            <a:chOff x="5587407" y="2482088"/>
            <a:chExt cx="3708942" cy="2763504"/>
          </a:xfrm>
          <a:effectLst/>
        </p:grpSpPr>
        <p:grpSp>
          <p:nvGrpSpPr>
            <p:cNvPr id="7" name="Group 6"/>
            <p:cNvGrpSpPr/>
            <p:nvPr/>
          </p:nvGrpSpPr>
          <p:grpSpPr>
            <a:xfrm>
              <a:off x="5587407" y="2482088"/>
              <a:ext cx="3708942" cy="2763504"/>
              <a:chOff x="5503512" y="2249672"/>
              <a:chExt cx="3708942" cy="2763504"/>
            </a:xfrm>
          </p:grpSpPr>
          <p:pic>
            <p:nvPicPr>
              <p:cNvPr id="5" name="Picture 4" descr="Mean_exp_perclust_exp1.eps"/>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503512" y="2539848"/>
                <a:ext cx="3416967" cy="2473328"/>
              </a:xfrm>
              <a:prstGeom prst="rect">
                <a:avLst/>
              </a:prstGeom>
              <a:effectLst/>
            </p:spPr>
          </p:pic>
          <p:grpSp>
            <p:nvGrpSpPr>
              <p:cNvPr id="40" name="Group 39"/>
              <p:cNvGrpSpPr/>
              <p:nvPr/>
            </p:nvGrpSpPr>
            <p:grpSpPr>
              <a:xfrm>
                <a:off x="6176821" y="2249672"/>
                <a:ext cx="3035633" cy="1556788"/>
                <a:chOff x="616311" y="777747"/>
                <a:chExt cx="3561948" cy="1826704"/>
              </a:xfrm>
            </p:grpSpPr>
            <p:sp>
              <p:nvSpPr>
                <p:cNvPr id="22" name="TextBox 21"/>
                <p:cNvSpPr txBox="1"/>
                <p:nvPr/>
              </p:nvSpPr>
              <p:spPr>
                <a:xfrm>
                  <a:off x="1050890" y="1423655"/>
                  <a:ext cx="492723" cy="306968"/>
                </a:xfrm>
                <a:prstGeom prst="rect">
                  <a:avLst/>
                </a:prstGeom>
                <a:noFill/>
              </p:spPr>
              <p:txBody>
                <a:bodyPr wrap="square" rtlCol="0">
                  <a:spAutoFit/>
                </a:bodyPr>
                <a:lstStyle/>
                <a:p>
                  <a:r>
                    <a:rPr lang="en-US" sz="1100" dirty="0">
                      <a:solidFill>
                        <a:srgbClr val="000000"/>
                      </a:solidFill>
                    </a:rPr>
                    <a:t>*</a:t>
                  </a:r>
                </a:p>
              </p:txBody>
            </p:sp>
            <p:sp>
              <p:nvSpPr>
                <p:cNvPr id="3" name="TextBox 2"/>
                <p:cNvSpPr txBox="1"/>
                <p:nvPr/>
              </p:nvSpPr>
              <p:spPr>
                <a:xfrm>
                  <a:off x="635802" y="1505879"/>
                  <a:ext cx="492723" cy="306968"/>
                </a:xfrm>
                <a:prstGeom prst="rect">
                  <a:avLst/>
                </a:prstGeom>
                <a:noFill/>
              </p:spPr>
              <p:txBody>
                <a:bodyPr wrap="square" rtlCol="0">
                  <a:spAutoFit/>
                </a:bodyPr>
                <a:lstStyle/>
                <a:p>
                  <a:r>
                    <a:rPr lang="en-US" sz="1100" dirty="0">
                      <a:solidFill>
                        <a:schemeClr val="bg1"/>
                      </a:solidFill>
                    </a:rPr>
                    <a:t>*</a:t>
                  </a:r>
                </a:p>
              </p:txBody>
            </p:sp>
            <p:sp>
              <p:nvSpPr>
                <p:cNvPr id="16" name="TextBox 15"/>
                <p:cNvSpPr txBox="1"/>
                <p:nvPr/>
              </p:nvSpPr>
              <p:spPr>
                <a:xfrm>
                  <a:off x="1285484" y="1403340"/>
                  <a:ext cx="492723" cy="306968"/>
                </a:xfrm>
                <a:prstGeom prst="rect">
                  <a:avLst/>
                </a:prstGeom>
                <a:noFill/>
              </p:spPr>
              <p:txBody>
                <a:bodyPr wrap="square" rtlCol="0">
                  <a:spAutoFit/>
                </a:bodyPr>
                <a:lstStyle/>
                <a:p>
                  <a:r>
                    <a:rPr lang="en-US" sz="1100" dirty="0">
                      <a:solidFill>
                        <a:srgbClr val="000000"/>
                      </a:solidFill>
                    </a:rPr>
                    <a:t>*</a:t>
                  </a:r>
                </a:p>
              </p:txBody>
            </p:sp>
            <p:sp>
              <p:nvSpPr>
                <p:cNvPr id="17" name="TextBox 16"/>
                <p:cNvSpPr txBox="1"/>
                <p:nvPr/>
              </p:nvSpPr>
              <p:spPr>
                <a:xfrm>
                  <a:off x="1389306" y="1466372"/>
                  <a:ext cx="492723" cy="306968"/>
                </a:xfrm>
                <a:prstGeom prst="rect">
                  <a:avLst/>
                </a:prstGeom>
                <a:noFill/>
              </p:spPr>
              <p:txBody>
                <a:bodyPr wrap="square" rtlCol="0">
                  <a:spAutoFit/>
                </a:bodyPr>
                <a:lstStyle/>
                <a:p>
                  <a:r>
                    <a:rPr lang="en-US" sz="1100" dirty="0">
                      <a:solidFill>
                        <a:srgbClr val="000000"/>
                      </a:solidFill>
                    </a:rPr>
                    <a:t>*</a:t>
                  </a:r>
                </a:p>
              </p:txBody>
            </p:sp>
            <p:sp>
              <p:nvSpPr>
                <p:cNvPr id="18" name="TextBox 17"/>
                <p:cNvSpPr txBox="1"/>
                <p:nvPr/>
              </p:nvSpPr>
              <p:spPr>
                <a:xfrm>
                  <a:off x="2951033" y="1479175"/>
                  <a:ext cx="492723" cy="306968"/>
                </a:xfrm>
                <a:prstGeom prst="rect">
                  <a:avLst/>
                </a:prstGeom>
                <a:noFill/>
              </p:spPr>
              <p:txBody>
                <a:bodyPr wrap="square" rtlCol="0">
                  <a:spAutoFit/>
                </a:bodyPr>
                <a:lstStyle/>
                <a:p>
                  <a:r>
                    <a:rPr lang="en-US" sz="1100" dirty="0">
                      <a:solidFill>
                        <a:schemeClr val="bg1"/>
                      </a:solidFill>
                    </a:rPr>
                    <a:t>*</a:t>
                  </a:r>
                </a:p>
              </p:txBody>
            </p:sp>
            <p:sp>
              <p:nvSpPr>
                <p:cNvPr id="19" name="TextBox 18"/>
                <p:cNvSpPr txBox="1"/>
                <p:nvPr/>
              </p:nvSpPr>
              <p:spPr>
                <a:xfrm>
                  <a:off x="2222354" y="1328389"/>
                  <a:ext cx="492723" cy="306968"/>
                </a:xfrm>
                <a:prstGeom prst="rect">
                  <a:avLst/>
                </a:prstGeom>
                <a:noFill/>
              </p:spPr>
              <p:txBody>
                <a:bodyPr wrap="square" rtlCol="0">
                  <a:spAutoFit/>
                </a:bodyPr>
                <a:lstStyle/>
                <a:p>
                  <a:r>
                    <a:rPr lang="en-US" sz="1100" dirty="0">
                      <a:solidFill>
                        <a:schemeClr val="bg1"/>
                      </a:solidFill>
                    </a:rPr>
                    <a:t>*</a:t>
                  </a:r>
                </a:p>
              </p:txBody>
            </p:sp>
            <p:sp>
              <p:nvSpPr>
                <p:cNvPr id="20" name="TextBox 19"/>
                <p:cNvSpPr txBox="1"/>
                <p:nvPr/>
              </p:nvSpPr>
              <p:spPr>
                <a:xfrm>
                  <a:off x="1136005" y="1403340"/>
                  <a:ext cx="225542" cy="306968"/>
                </a:xfrm>
                <a:prstGeom prst="rect">
                  <a:avLst/>
                </a:prstGeom>
                <a:noFill/>
              </p:spPr>
              <p:txBody>
                <a:bodyPr wrap="square" rtlCol="0">
                  <a:spAutoFit/>
                </a:bodyPr>
                <a:lstStyle/>
                <a:p>
                  <a:r>
                    <a:rPr lang="en-US" sz="1100" dirty="0">
                      <a:solidFill>
                        <a:srgbClr val="000000"/>
                      </a:solidFill>
                    </a:rPr>
                    <a:t>*</a:t>
                  </a:r>
                </a:p>
              </p:txBody>
            </p:sp>
            <p:sp>
              <p:nvSpPr>
                <p:cNvPr id="21" name="TextBox 20"/>
                <p:cNvSpPr txBox="1"/>
                <p:nvPr/>
              </p:nvSpPr>
              <p:spPr>
                <a:xfrm>
                  <a:off x="1334064" y="1412882"/>
                  <a:ext cx="492723" cy="306968"/>
                </a:xfrm>
                <a:prstGeom prst="rect">
                  <a:avLst/>
                </a:prstGeom>
                <a:noFill/>
              </p:spPr>
              <p:txBody>
                <a:bodyPr wrap="square" rtlCol="0">
                  <a:spAutoFit/>
                </a:bodyPr>
                <a:lstStyle/>
                <a:p>
                  <a:r>
                    <a:rPr lang="en-US" sz="1100" dirty="0">
                      <a:solidFill>
                        <a:srgbClr val="000000"/>
                      </a:solidFill>
                    </a:rPr>
                    <a:t>*</a:t>
                  </a:r>
                </a:p>
              </p:txBody>
            </p:sp>
            <p:sp>
              <p:nvSpPr>
                <p:cNvPr id="23" name="TextBox 22"/>
                <p:cNvSpPr txBox="1"/>
                <p:nvPr/>
              </p:nvSpPr>
              <p:spPr>
                <a:xfrm>
                  <a:off x="1788612" y="2117323"/>
                  <a:ext cx="492723" cy="306968"/>
                </a:xfrm>
                <a:prstGeom prst="rect">
                  <a:avLst/>
                </a:prstGeom>
                <a:noFill/>
              </p:spPr>
              <p:txBody>
                <a:bodyPr wrap="square" rtlCol="0">
                  <a:spAutoFit/>
                </a:bodyPr>
                <a:lstStyle/>
                <a:p>
                  <a:r>
                    <a:rPr lang="en-US" sz="1100" dirty="0">
                      <a:solidFill>
                        <a:srgbClr val="56B4E9"/>
                      </a:solidFill>
                    </a:rPr>
                    <a:t>*</a:t>
                  </a:r>
                </a:p>
              </p:txBody>
            </p:sp>
            <p:sp>
              <p:nvSpPr>
                <p:cNvPr id="25" name="TextBox 24"/>
                <p:cNvSpPr txBox="1"/>
                <p:nvPr/>
              </p:nvSpPr>
              <p:spPr>
                <a:xfrm>
                  <a:off x="2010406" y="2248127"/>
                  <a:ext cx="492723" cy="306968"/>
                </a:xfrm>
                <a:prstGeom prst="rect">
                  <a:avLst/>
                </a:prstGeom>
                <a:noFill/>
              </p:spPr>
              <p:txBody>
                <a:bodyPr wrap="square" rtlCol="0">
                  <a:spAutoFit/>
                </a:bodyPr>
                <a:lstStyle/>
                <a:p>
                  <a:r>
                    <a:rPr lang="en-US" sz="1100" dirty="0">
                      <a:solidFill>
                        <a:srgbClr val="56B4E9"/>
                      </a:solidFill>
                    </a:rPr>
                    <a:t>*</a:t>
                  </a:r>
                </a:p>
              </p:txBody>
            </p:sp>
            <p:sp>
              <p:nvSpPr>
                <p:cNvPr id="26" name="TextBox 25"/>
                <p:cNvSpPr txBox="1"/>
                <p:nvPr/>
              </p:nvSpPr>
              <p:spPr>
                <a:xfrm>
                  <a:off x="2072872" y="2255844"/>
                  <a:ext cx="492723" cy="306968"/>
                </a:xfrm>
                <a:prstGeom prst="rect">
                  <a:avLst/>
                </a:prstGeom>
                <a:noFill/>
              </p:spPr>
              <p:txBody>
                <a:bodyPr wrap="square" rtlCol="0">
                  <a:spAutoFit/>
                </a:bodyPr>
                <a:lstStyle/>
                <a:p>
                  <a:r>
                    <a:rPr lang="en-US" sz="1100" dirty="0">
                      <a:solidFill>
                        <a:srgbClr val="56B4E9"/>
                      </a:solidFill>
                    </a:rPr>
                    <a:t>*</a:t>
                  </a:r>
                </a:p>
              </p:txBody>
            </p:sp>
            <p:sp>
              <p:nvSpPr>
                <p:cNvPr id="27" name="TextBox 26"/>
                <p:cNvSpPr txBox="1"/>
                <p:nvPr/>
              </p:nvSpPr>
              <p:spPr>
                <a:xfrm>
                  <a:off x="2267191" y="2297483"/>
                  <a:ext cx="492723" cy="306968"/>
                </a:xfrm>
                <a:prstGeom prst="rect">
                  <a:avLst/>
                </a:prstGeom>
                <a:noFill/>
              </p:spPr>
              <p:txBody>
                <a:bodyPr wrap="square" rtlCol="0">
                  <a:spAutoFit/>
                </a:bodyPr>
                <a:lstStyle/>
                <a:p>
                  <a:r>
                    <a:rPr lang="en-US" sz="1100" dirty="0">
                      <a:solidFill>
                        <a:srgbClr val="56B4E9"/>
                      </a:solidFill>
                    </a:rPr>
                    <a:t>*</a:t>
                  </a:r>
                </a:p>
              </p:txBody>
            </p:sp>
            <p:sp>
              <p:nvSpPr>
                <p:cNvPr id="28" name="TextBox 27"/>
                <p:cNvSpPr txBox="1"/>
                <p:nvPr/>
              </p:nvSpPr>
              <p:spPr>
                <a:xfrm>
                  <a:off x="1271604" y="1550864"/>
                  <a:ext cx="492723" cy="306968"/>
                </a:xfrm>
                <a:prstGeom prst="rect">
                  <a:avLst/>
                </a:prstGeom>
                <a:noFill/>
              </p:spPr>
              <p:txBody>
                <a:bodyPr wrap="square" rtlCol="0">
                  <a:spAutoFit/>
                </a:bodyPr>
                <a:lstStyle/>
                <a:p>
                  <a:r>
                    <a:rPr lang="en-US" sz="1100" dirty="0">
                      <a:solidFill>
                        <a:srgbClr val="CC799D"/>
                      </a:solidFill>
                    </a:rPr>
                    <a:t>*</a:t>
                  </a:r>
                </a:p>
              </p:txBody>
            </p:sp>
            <p:sp>
              <p:nvSpPr>
                <p:cNvPr id="6" name="TextBox 5"/>
                <p:cNvSpPr txBox="1"/>
                <p:nvPr/>
              </p:nvSpPr>
              <p:spPr>
                <a:xfrm>
                  <a:off x="2943935" y="1279142"/>
                  <a:ext cx="1005352" cy="361139"/>
                </a:xfrm>
                <a:prstGeom prst="rect">
                  <a:avLst/>
                </a:prstGeom>
                <a:noFill/>
              </p:spPr>
              <p:txBody>
                <a:bodyPr wrap="square" rtlCol="0">
                  <a:spAutoFit/>
                </a:bodyPr>
                <a:lstStyle/>
                <a:p>
                  <a:r>
                    <a:rPr lang="en-US" sz="1000" dirty="0"/>
                    <a:t>*Division</a:t>
                  </a:r>
                </a:p>
              </p:txBody>
            </p:sp>
            <p:sp>
              <p:nvSpPr>
                <p:cNvPr id="29" name="TextBox 28"/>
                <p:cNvSpPr txBox="1"/>
                <p:nvPr/>
              </p:nvSpPr>
              <p:spPr>
                <a:xfrm>
                  <a:off x="616311" y="777747"/>
                  <a:ext cx="3561948" cy="356216"/>
                </a:xfrm>
                <a:prstGeom prst="rect">
                  <a:avLst/>
                </a:prstGeom>
                <a:noFill/>
              </p:spPr>
              <p:txBody>
                <a:bodyPr wrap="square" rtlCol="0">
                  <a:spAutoFit/>
                </a:bodyPr>
                <a:lstStyle/>
                <a:p>
                  <a:r>
                    <a:rPr lang="en-US" sz="1000" dirty="0">
                      <a:solidFill>
                        <a:srgbClr val="000000"/>
                      </a:solidFill>
                    </a:rPr>
                    <a:t>Expression mean of cells in cluster</a:t>
                  </a:r>
                </a:p>
              </p:txBody>
            </p:sp>
          </p:grpSp>
        </p:grpSp>
        <p:sp>
          <p:nvSpPr>
            <p:cNvPr id="30" name="Rectangle 29"/>
            <p:cNvSpPr/>
            <p:nvPr/>
          </p:nvSpPr>
          <p:spPr>
            <a:xfrm>
              <a:off x="6631081" y="2713184"/>
              <a:ext cx="1973368" cy="283768"/>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p>
          </p:txBody>
        </p:sp>
      </p:grpSp>
      <p:sp>
        <p:nvSpPr>
          <p:cNvPr id="42" name="Rectangle 41"/>
          <p:cNvSpPr/>
          <p:nvPr/>
        </p:nvSpPr>
        <p:spPr>
          <a:xfrm>
            <a:off x="85497" y="2566953"/>
            <a:ext cx="2008143" cy="338554"/>
          </a:xfrm>
          <a:prstGeom prst="rect">
            <a:avLst/>
          </a:prstGeom>
        </p:spPr>
        <p:txBody>
          <a:bodyPr wrap="square">
            <a:spAutoFit/>
          </a:bodyPr>
          <a:lstStyle/>
          <a:p>
            <a:pPr algn="ctr"/>
            <a:r>
              <a:rPr lang="en-US" sz="800" b="1" dirty="0">
                <a:solidFill>
                  <a:srgbClr val="000000"/>
                </a:solidFill>
              </a:rPr>
              <a:t>Distance Start point to Finish </a:t>
            </a:r>
          </a:p>
          <a:p>
            <a:pPr algn="ctr"/>
            <a:r>
              <a:rPr lang="en-US" sz="800" b="1" dirty="0">
                <a:solidFill>
                  <a:srgbClr val="000000"/>
                </a:solidFill>
              </a:rPr>
              <a:t>point of track</a:t>
            </a:r>
          </a:p>
        </p:txBody>
      </p:sp>
      <p:sp>
        <p:nvSpPr>
          <p:cNvPr id="51" name="TextBox 50"/>
          <p:cNvSpPr txBox="1"/>
          <p:nvPr/>
        </p:nvSpPr>
        <p:spPr>
          <a:xfrm>
            <a:off x="-48578" y="0"/>
            <a:ext cx="9144000"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Integrative analysis of live imaging data correlates cell position with cell state</a:t>
            </a:r>
          </a:p>
        </p:txBody>
      </p:sp>
      <p:sp>
        <p:nvSpPr>
          <p:cNvPr id="53" name="TextBox 52"/>
          <p:cNvSpPr txBox="1"/>
          <p:nvPr/>
        </p:nvSpPr>
        <p:spPr>
          <a:xfrm>
            <a:off x="6479383" y="726992"/>
            <a:ext cx="1303322" cy="461665"/>
          </a:xfrm>
          <a:prstGeom prst="rect">
            <a:avLst/>
          </a:prstGeom>
          <a:noFill/>
        </p:spPr>
        <p:txBody>
          <a:bodyPr wrap="square" rtlCol="0">
            <a:spAutoFit/>
          </a:bodyPr>
          <a:lstStyle/>
          <a:p>
            <a:r>
              <a:rPr lang="en-US" sz="1200" dirty="0"/>
              <a:t>Molecular Markers</a:t>
            </a:r>
          </a:p>
        </p:txBody>
      </p:sp>
      <p:pic>
        <p:nvPicPr>
          <p:cNvPr id="54" name="Picture 53"/>
          <p:cNvPicPr>
            <a:picLocks noChangeAspect="1"/>
          </p:cNvPicPr>
          <p:nvPr/>
        </p:nvPicPr>
        <p:blipFill rotWithShape="1">
          <a:blip r:embed="rId14"/>
          <a:srcRect t="34267" r="86352" b="47501"/>
          <a:stretch/>
        </p:blipFill>
        <p:spPr>
          <a:xfrm>
            <a:off x="1227859" y="5867441"/>
            <a:ext cx="879624" cy="626253"/>
          </a:xfrm>
          <a:prstGeom prst="rect">
            <a:avLst/>
          </a:prstGeom>
        </p:spPr>
      </p:pic>
      <p:sp>
        <p:nvSpPr>
          <p:cNvPr id="74" name="Freeform 73"/>
          <p:cNvSpPr/>
          <p:nvPr/>
        </p:nvSpPr>
        <p:spPr>
          <a:xfrm>
            <a:off x="6328550" y="5950303"/>
            <a:ext cx="903967" cy="519244"/>
          </a:xfrm>
          <a:custGeom>
            <a:avLst/>
            <a:gdLst>
              <a:gd name="connsiteX0" fmla="*/ 1981200 w 6340122"/>
              <a:gd name="connsiteY0" fmla="*/ 1641121 h 2871611"/>
              <a:gd name="connsiteX1" fmla="*/ 2768600 w 6340122"/>
              <a:gd name="connsiteY1" fmla="*/ 1861255 h 2871611"/>
              <a:gd name="connsiteX2" fmla="*/ 3268133 w 6340122"/>
              <a:gd name="connsiteY2" fmla="*/ 1962855 h 2871611"/>
              <a:gd name="connsiteX3" fmla="*/ 3572933 w 6340122"/>
              <a:gd name="connsiteY3" fmla="*/ 1979788 h 2871611"/>
              <a:gd name="connsiteX4" fmla="*/ 4072467 w 6340122"/>
              <a:gd name="connsiteY4" fmla="*/ 1971321 h 2871611"/>
              <a:gd name="connsiteX5" fmla="*/ 4377267 w 6340122"/>
              <a:gd name="connsiteY5" fmla="*/ 1835855 h 2871611"/>
              <a:gd name="connsiteX6" fmla="*/ 4800600 w 6340122"/>
              <a:gd name="connsiteY6" fmla="*/ 1531055 h 2871611"/>
              <a:gd name="connsiteX7" fmla="*/ 5181600 w 6340122"/>
              <a:gd name="connsiteY7" fmla="*/ 980721 h 2871611"/>
              <a:gd name="connsiteX8" fmla="*/ 5342467 w 6340122"/>
              <a:gd name="connsiteY8" fmla="*/ 557388 h 2871611"/>
              <a:gd name="connsiteX9" fmla="*/ 5325533 w 6340122"/>
              <a:gd name="connsiteY9" fmla="*/ 371121 h 2871611"/>
              <a:gd name="connsiteX10" fmla="*/ 5240867 w 6340122"/>
              <a:gd name="connsiteY10" fmla="*/ 303388 h 2871611"/>
              <a:gd name="connsiteX11" fmla="*/ 5139267 w 6340122"/>
              <a:gd name="connsiteY11" fmla="*/ 379588 h 2871611"/>
              <a:gd name="connsiteX12" fmla="*/ 5080000 w 6340122"/>
              <a:gd name="connsiteY12" fmla="*/ 311855 h 2871611"/>
              <a:gd name="connsiteX13" fmla="*/ 5147733 w 6340122"/>
              <a:gd name="connsiteY13" fmla="*/ 286455 h 2871611"/>
              <a:gd name="connsiteX14" fmla="*/ 5130800 w 6340122"/>
              <a:gd name="connsiteY14" fmla="*/ 218721 h 2871611"/>
              <a:gd name="connsiteX15" fmla="*/ 5037667 w 6340122"/>
              <a:gd name="connsiteY15" fmla="*/ 125588 h 2871611"/>
              <a:gd name="connsiteX16" fmla="*/ 5181600 w 6340122"/>
              <a:gd name="connsiteY16" fmla="*/ 117121 h 2871611"/>
              <a:gd name="connsiteX17" fmla="*/ 5164667 w 6340122"/>
              <a:gd name="connsiteY17" fmla="*/ 159455 h 2871611"/>
              <a:gd name="connsiteX18" fmla="*/ 5359400 w 6340122"/>
              <a:gd name="connsiteY18" fmla="*/ 261055 h 2871611"/>
              <a:gd name="connsiteX19" fmla="*/ 5469467 w 6340122"/>
              <a:gd name="connsiteY19" fmla="*/ 100188 h 2871611"/>
              <a:gd name="connsiteX20" fmla="*/ 5520267 w 6340122"/>
              <a:gd name="connsiteY20" fmla="*/ 7055 h 2871611"/>
              <a:gd name="connsiteX21" fmla="*/ 5715000 w 6340122"/>
              <a:gd name="connsiteY21" fmla="*/ 142521 h 2871611"/>
              <a:gd name="connsiteX22" fmla="*/ 5647267 w 6340122"/>
              <a:gd name="connsiteY22" fmla="*/ 210255 h 2871611"/>
              <a:gd name="connsiteX23" fmla="*/ 5554133 w 6340122"/>
              <a:gd name="connsiteY23" fmla="*/ 150988 h 2871611"/>
              <a:gd name="connsiteX24" fmla="*/ 5461000 w 6340122"/>
              <a:gd name="connsiteY24" fmla="*/ 269521 h 2871611"/>
              <a:gd name="connsiteX25" fmla="*/ 5427133 w 6340122"/>
              <a:gd name="connsiteY25" fmla="*/ 515055 h 2871611"/>
              <a:gd name="connsiteX26" fmla="*/ 5816600 w 6340122"/>
              <a:gd name="connsiteY26" fmla="*/ 303388 h 2871611"/>
              <a:gd name="connsiteX27" fmla="*/ 5969000 w 6340122"/>
              <a:gd name="connsiteY27" fmla="*/ 125588 h 2871611"/>
              <a:gd name="connsiteX28" fmla="*/ 5994400 w 6340122"/>
              <a:gd name="connsiteY28" fmla="*/ 15521 h 2871611"/>
              <a:gd name="connsiteX29" fmla="*/ 6104467 w 6340122"/>
              <a:gd name="connsiteY29" fmla="*/ 108655 h 2871611"/>
              <a:gd name="connsiteX30" fmla="*/ 6121400 w 6340122"/>
              <a:gd name="connsiteY30" fmla="*/ 235655 h 2871611"/>
              <a:gd name="connsiteX31" fmla="*/ 6011333 w 6340122"/>
              <a:gd name="connsiteY31" fmla="*/ 269521 h 2871611"/>
              <a:gd name="connsiteX32" fmla="*/ 5748867 w 6340122"/>
              <a:gd name="connsiteY32" fmla="*/ 421921 h 2871611"/>
              <a:gd name="connsiteX33" fmla="*/ 5579533 w 6340122"/>
              <a:gd name="connsiteY33" fmla="*/ 540455 h 2871611"/>
              <a:gd name="connsiteX34" fmla="*/ 5435600 w 6340122"/>
              <a:gd name="connsiteY34" fmla="*/ 599721 h 2871611"/>
              <a:gd name="connsiteX35" fmla="*/ 5410200 w 6340122"/>
              <a:gd name="connsiteY35" fmla="*/ 760588 h 2871611"/>
              <a:gd name="connsiteX36" fmla="*/ 5452533 w 6340122"/>
              <a:gd name="connsiteY36" fmla="*/ 819855 h 2871611"/>
              <a:gd name="connsiteX37" fmla="*/ 5579533 w 6340122"/>
              <a:gd name="connsiteY37" fmla="*/ 735188 h 2871611"/>
              <a:gd name="connsiteX38" fmla="*/ 5681133 w 6340122"/>
              <a:gd name="connsiteY38" fmla="*/ 633588 h 2871611"/>
              <a:gd name="connsiteX39" fmla="*/ 5791200 w 6340122"/>
              <a:gd name="connsiteY39" fmla="*/ 591255 h 2871611"/>
              <a:gd name="connsiteX40" fmla="*/ 5842000 w 6340122"/>
              <a:gd name="connsiteY40" fmla="*/ 472721 h 2871611"/>
              <a:gd name="connsiteX41" fmla="*/ 5901267 w 6340122"/>
              <a:gd name="connsiteY41" fmla="*/ 557388 h 2871611"/>
              <a:gd name="connsiteX42" fmla="*/ 5943600 w 6340122"/>
              <a:gd name="connsiteY42" fmla="*/ 650521 h 2871611"/>
              <a:gd name="connsiteX43" fmla="*/ 5892800 w 6340122"/>
              <a:gd name="connsiteY43" fmla="*/ 718255 h 2871611"/>
              <a:gd name="connsiteX44" fmla="*/ 5825067 w 6340122"/>
              <a:gd name="connsiteY44" fmla="*/ 658988 h 2871611"/>
              <a:gd name="connsiteX45" fmla="*/ 5723467 w 6340122"/>
              <a:gd name="connsiteY45" fmla="*/ 684388 h 2871611"/>
              <a:gd name="connsiteX46" fmla="*/ 5681133 w 6340122"/>
              <a:gd name="connsiteY46" fmla="*/ 743655 h 2871611"/>
              <a:gd name="connsiteX47" fmla="*/ 5723467 w 6340122"/>
              <a:gd name="connsiteY47" fmla="*/ 802921 h 2871611"/>
              <a:gd name="connsiteX48" fmla="*/ 5884333 w 6340122"/>
              <a:gd name="connsiteY48" fmla="*/ 811388 h 2871611"/>
              <a:gd name="connsiteX49" fmla="*/ 6180667 w 6340122"/>
              <a:gd name="connsiteY49" fmla="*/ 929921 h 2871611"/>
              <a:gd name="connsiteX50" fmla="*/ 6324600 w 6340122"/>
              <a:gd name="connsiteY50" fmla="*/ 946855 h 2871611"/>
              <a:gd name="connsiteX51" fmla="*/ 6273800 w 6340122"/>
              <a:gd name="connsiteY51" fmla="*/ 1116188 h 2871611"/>
              <a:gd name="connsiteX52" fmla="*/ 6231467 w 6340122"/>
              <a:gd name="connsiteY52" fmla="*/ 1014588 h 2871611"/>
              <a:gd name="connsiteX53" fmla="*/ 6096000 w 6340122"/>
              <a:gd name="connsiteY53" fmla="*/ 955321 h 2871611"/>
              <a:gd name="connsiteX54" fmla="*/ 6002867 w 6340122"/>
              <a:gd name="connsiteY54" fmla="*/ 921455 h 2871611"/>
              <a:gd name="connsiteX55" fmla="*/ 6163733 w 6340122"/>
              <a:gd name="connsiteY55" fmla="*/ 1124655 h 2871611"/>
              <a:gd name="connsiteX56" fmla="*/ 6206067 w 6340122"/>
              <a:gd name="connsiteY56" fmla="*/ 1429455 h 2871611"/>
              <a:gd name="connsiteX57" fmla="*/ 6290733 w 6340122"/>
              <a:gd name="connsiteY57" fmla="*/ 1514121 h 2871611"/>
              <a:gd name="connsiteX58" fmla="*/ 6045200 w 6340122"/>
              <a:gd name="connsiteY58" fmla="*/ 1497188 h 2871611"/>
              <a:gd name="connsiteX59" fmla="*/ 6104467 w 6340122"/>
              <a:gd name="connsiteY59" fmla="*/ 1378655 h 2871611"/>
              <a:gd name="connsiteX60" fmla="*/ 6087533 w 6340122"/>
              <a:gd name="connsiteY60" fmla="*/ 1243188 h 2871611"/>
              <a:gd name="connsiteX61" fmla="*/ 6045200 w 6340122"/>
              <a:gd name="connsiteY61" fmla="*/ 1107721 h 2871611"/>
              <a:gd name="connsiteX62" fmla="*/ 5808133 w 6340122"/>
              <a:gd name="connsiteY62" fmla="*/ 896055 h 2871611"/>
              <a:gd name="connsiteX63" fmla="*/ 5571067 w 6340122"/>
              <a:gd name="connsiteY63" fmla="*/ 887588 h 2871611"/>
              <a:gd name="connsiteX64" fmla="*/ 5621867 w 6340122"/>
              <a:gd name="connsiteY64" fmla="*/ 980721 h 2871611"/>
              <a:gd name="connsiteX65" fmla="*/ 5731933 w 6340122"/>
              <a:gd name="connsiteY65" fmla="*/ 1107721 h 2871611"/>
              <a:gd name="connsiteX66" fmla="*/ 5630333 w 6340122"/>
              <a:gd name="connsiteY66" fmla="*/ 1183921 h 2871611"/>
              <a:gd name="connsiteX67" fmla="*/ 5621867 w 6340122"/>
              <a:gd name="connsiteY67" fmla="*/ 1065388 h 2871611"/>
              <a:gd name="connsiteX68" fmla="*/ 5554133 w 6340122"/>
              <a:gd name="connsiteY68" fmla="*/ 972255 h 2871611"/>
              <a:gd name="connsiteX69" fmla="*/ 5401733 w 6340122"/>
              <a:gd name="connsiteY69" fmla="*/ 904521 h 2871611"/>
              <a:gd name="connsiteX70" fmla="*/ 5291667 w 6340122"/>
              <a:gd name="connsiteY70" fmla="*/ 1048455 h 2871611"/>
              <a:gd name="connsiteX71" fmla="*/ 5105400 w 6340122"/>
              <a:gd name="connsiteY71" fmla="*/ 1353255 h 2871611"/>
              <a:gd name="connsiteX72" fmla="*/ 4851400 w 6340122"/>
              <a:gd name="connsiteY72" fmla="*/ 1649588 h 2871611"/>
              <a:gd name="connsiteX73" fmla="*/ 4368800 w 6340122"/>
              <a:gd name="connsiteY73" fmla="*/ 2005188 h 2871611"/>
              <a:gd name="connsiteX74" fmla="*/ 3937000 w 6340122"/>
              <a:gd name="connsiteY74" fmla="*/ 2140655 h 2871611"/>
              <a:gd name="connsiteX75" fmla="*/ 3361267 w 6340122"/>
              <a:gd name="connsiteY75" fmla="*/ 2123721 h 2871611"/>
              <a:gd name="connsiteX76" fmla="*/ 2726267 w 6340122"/>
              <a:gd name="connsiteY76" fmla="*/ 2013655 h 2871611"/>
              <a:gd name="connsiteX77" fmla="*/ 1989667 w 6340122"/>
              <a:gd name="connsiteY77" fmla="*/ 1810455 h 2871611"/>
              <a:gd name="connsiteX78" fmla="*/ 1888067 w 6340122"/>
              <a:gd name="connsiteY78" fmla="*/ 1810455 h 2871611"/>
              <a:gd name="connsiteX79" fmla="*/ 1642533 w 6340122"/>
              <a:gd name="connsiteY79" fmla="*/ 1988255 h 2871611"/>
              <a:gd name="connsiteX80" fmla="*/ 1676400 w 6340122"/>
              <a:gd name="connsiteY80" fmla="*/ 2106788 h 2871611"/>
              <a:gd name="connsiteX81" fmla="*/ 2048933 w 6340122"/>
              <a:gd name="connsiteY81" fmla="*/ 2267655 h 2871611"/>
              <a:gd name="connsiteX82" fmla="*/ 1879600 w 6340122"/>
              <a:gd name="connsiteY82" fmla="*/ 2301521 h 2871611"/>
              <a:gd name="connsiteX83" fmla="*/ 1905000 w 6340122"/>
              <a:gd name="connsiteY83" fmla="*/ 2462388 h 2871611"/>
              <a:gd name="connsiteX84" fmla="*/ 1540933 w 6340122"/>
              <a:gd name="connsiteY84" fmla="*/ 2199921 h 2871611"/>
              <a:gd name="connsiteX85" fmla="*/ 1473200 w 6340122"/>
              <a:gd name="connsiteY85" fmla="*/ 2276121 h 2871611"/>
              <a:gd name="connsiteX86" fmla="*/ 1600200 w 6340122"/>
              <a:gd name="connsiteY86" fmla="*/ 2504721 h 2871611"/>
              <a:gd name="connsiteX87" fmla="*/ 1744133 w 6340122"/>
              <a:gd name="connsiteY87" fmla="*/ 2707921 h 2871611"/>
              <a:gd name="connsiteX88" fmla="*/ 1600200 w 6340122"/>
              <a:gd name="connsiteY88" fmla="*/ 2648655 h 2871611"/>
              <a:gd name="connsiteX89" fmla="*/ 1337733 w 6340122"/>
              <a:gd name="connsiteY89" fmla="*/ 2318455 h 2871611"/>
              <a:gd name="connsiteX90" fmla="*/ 1159933 w 6340122"/>
              <a:gd name="connsiteY90" fmla="*/ 2284588 h 2871611"/>
              <a:gd name="connsiteX91" fmla="*/ 1117600 w 6340122"/>
              <a:gd name="connsiteY91" fmla="*/ 2521655 h 2871611"/>
              <a:gd name="connsiteX92" fmla="*/ 1100667 w 6340122"/>
              <a:gd name="connsiteY92" fmla="*/ 2716388 h 2871611"/>
              <a:gd name="connsiteX93" fmla="*/ 905933 w 6340122"/>
              <a:gd name="connsiteY93" fmla="*/ 2851855 h 2871611"/>
              <a:gd name="connsiteX94" fmla="*/ 1016000 w 6340122"/>
              <a:gd name="connsiteY94" fmla="*/ 2597855 h 2871611"/>
              <a:gd name="connsiteX95" fmla="*/ 745067 w 6340122"/>
              <a:gd name="connsiteY95" fmla="*/ 2648655 h 2871611"/>
              <a:gd name="connsiteX96" fmla="*/ 855133 w 6340122"/>
              <a:gd name="connsiteY96" fmla="*/ 2555521 h 2871611"/>
              <a:gd name="connsiteX97" fmla="*/ 1032933 w 6340122"/>
              <a:gd name="connsiteY97" fmla="*/ 2420055 h 2871611"/>
              <a:gd name="connsiteX98" fmla="*/ 990600 w 6340122"/>
              <a:gd name="connsiteY98" fmla="*/ 2250721 h 2871611"/>
              <a:gd name="connsiteX99" fmla="*/ 728133 w 6340122"/>
              <a:gd name="connsiteY99" fmla="*/ 2182988 h 2871611"/>
              <a:gd name="connsiteX100" fmla="*/ 110067 w 6340122"/>
              <a:gd name="connsiteY100" fmla="*/ 2157588 h 2871611"/>
              <a:gd name="connsiteX101" fmla="*/ 67733 w 6340122"/>
              <a:gd name="connsiteY101" fmla="*/ 2182988 h 2871611"/>
              <a:gd name="connsiteX102" fmla="*/ 110067 w 6340122"/>
              <a:gd name="connsiteY102" fmla="*/ 2072921 h 2871611"/>
              <a:gd name="connsiteX103" fmla="*/ 372533 w 6340122"/>
              <a:gd name="connsiteY103" fmla="*/ 1988255 h 2871611"/>
              <a:gd name="connsiteX104" fmla="*/ 550333 w 6340122"/>
              <a:gd name="connsiteY104" fmla="*/ 1895121 h 2871611"/>
              <a:gd name="connsiteX105" fmla="*/ 668867 w 6340122"/>
              <a:gd name="connsiteY105" fmla="*/ 1734255 h 2871611"/>
              <a:gd name="connsiteX106" fmla="*/ 499533 w 6340122"/>
              <a:gd name="connsiteY106" fmla="*/ 1488721 h 2871611"/>
              <a:gd name="connsiteX107" fmla="*/ 296333 w 6340122"/>
              <a:gd name="connsiteY107" fmla="*/ 1454855 h 2871611"/>
              <a:gd name="connsiteX108" fmla="*/ 67733 w 6340122"/>
              <a:gd name="connsiteY108" fmla="*/ 1497188 h 2871611"/>
              <a:gd name="connsiteX109" fmla="*/ 101600 w 6340122"/>
              <a:gd name="connsiteY109" fmla="*/ 1446388 h 2871611"/>
              <a:gd name="connsiteX110" fmla="*/ 237067 w 6340122"/>
              <a:gd name="connsiteY110" fmla="*/ 1420988 h 2871611"/>
              <a:gd name="connsiteX111" fmla="*/ 127000 w 6340122"/>
              <a:gd name="connsiteY111" fmla="*/ 1175455 h 2871611"/>
              <a:gd name="connsiteX112" fmla="*/ 110067 w 6340122"/>
              <a:gd name="connsiteY112" fmla="*/ 1014588 h 2871611"/>
              <a:gd name="connsiteX113" fmla="*/ 152400 w 6340122"/>
              <a:gd name="connsiteY113" fmla="*/ 1056921 h 2871611"/>
              <a:gd name="connsiteX114" fmla="*/ 262467 w 6340122"/>
              <a:gd name="connsiteY114" fmla="*/ 1277055 h 2871611"/>
              <a:gd name="connsiteX115" fmla="*/ 567267 w 6340122"/>
              <a:gd name="connsiteY115" fmla="*/ 1302455 h 2871611"/>
              <a:gd name="connsiteX116" fmla="*/ 745067 w 6340122"/>
              <a:gd name="connsiteY116" fmla="*/ 1073855 h 2871611"/>
              <a:gd name="connsiteX117" fmla="*/ 643467 w 6340122"/>
              <a:gd name="connsiteY117" fmla="*/ 870655 h 2871611"/>
              <a:gd name="connsiteX118" fmla="*/ 304800 w 6340122"/>
              <a:gd name="connsiteY118" fmla="*/ 548921 h 2871611"/>
              <a:gd name="connsiteX119" fmla="*/ 93133 w 6340122"/>
              <a:gd name="connsiteY119" fmla="*/ 176388 h 2871611"/>
              <a:gd name="connsiteX120" fmla="*/ 152400 w 6340122"/>
              <a:gd name="connsiteY120" fmla="*/ 210255 h 2871611"/>
              <a:gd name="connsiteX121" fmla="*/ 220133 w 6340122"/>
              <a:gd name="connsiteY121" fmla="*/ 277988 h 2871611"/>
              <a:gd name="connsiteX122" fmla="*/ 389467 w 6340122"/>
              <a:gd name="connsiteY122" fmla="*/ 74788 h 2871611"/>
              <a:gd name="connsiteX123" fmla="*/ 330200 w 6340122"/>
              <a:gd name="connsiteY123" fmla="*/ 210255 h 2871611"/>
              <a:gd name="connsiteX124" fmla="*/ 338667 w 6340122"/>
              <a:gd name="connsiteY124" fmla="*/ 464255 h 2871611"/>
              <a:gd name="connsiteX125" fmla="*/ 778933 w 6340122"/>
              <a:gd name="connsiteY125" fmla="*/ 735188 h 2871611"/>
              <a:gd name="connsiteX126" fmla="*/ 1083733 w 6340122"/>
              <a:gd name="connsiteY126" fmla="*/ 980721 h 2871611"/>
              <a:gd name="connsiteX127" fmla="*/ 1363133 w 6340122"/>
              <a:gd name="connsiteY127" fmla="*/ 887588 h 2871611"/>
              <a:gd name="connsiteX128" fmla="*/ 1515533 w 6340122"/>
              <a:gd name="connsiteY128" fmla="*/ 616655 h 2871611"/>
              <a:gd name="connsiteX129" fmla="*/ 1794933 w 6340122"/>
              <a:gd name="connsiteY129" fmla="*/ 396521 h 2871611"/>
              <a:gd name="connsiteX130" fmla="*/ 1735667 w 6340122"/>
              <a:gd name="connsiteY130" fmla="*/ 134055 h 2871611"/>
              <a:gd name="connsiteX131" fmla="*/ 1837267 w 6340122"/>
              <a:gd name="connsiteY131" fmla="*/ 218721 h 2871611"/>
              <a:gd name="connsiteX132" fmla="*/ 1938867 w 6340122"/>
              <a:gd name="connsiteY132" fmla="*/ 218721 h 2871611"/>
              <a:gd name="connsiteX133" fmla="*/ 2040467 w 6340122"/>
              <a:gd name="connsiteY133" fmla="*/ 91721 h 2871611"/>
              <a:gd name="connsiteX134" fmla="*/ 2065867 w 6340122"/>
              <a:gd name="connsiteY134" fmla="*/ 210255 h 2871611"/>
              <a:gd name="connsiteX135" fmla="*/ 1896533 w 6340122"/>
              <a:gd name="connsiteY135" fmla="*/ 379588 h 2871611"/>
              <a:gd name="connsiteX136" fmla="*/ 1803400 w 6340122"/>
              <a:gd name="connsiteY136" fmla="*/ 625121 h 2871611"/>
              <a:gd name="connsiteX137" fmla="*/ 1794933 w 6340122"/>
              <a:gd name="connsiteY137" fmla="*/ 650521 h 2871611"/>
              <a:gd name="connsiteX138" fmla="*/ 1727200 w 6340122"/>
              <a:gd name="connsiteY138" fmla="*/ 946855 h 2871611"/>
              <a:gd name="connsiteX139" fmla="*/ 1905000 w 6340122"/>
              <a:gd name="connsiteY139" fmla="*/ 912988 h 2871611"/>
              <a:gd name="connsiteX140" fmla="*/ 2142067 w 6340122"/>
              <a:gd name="connsiteY140" fmla="*/ 853721 h 2871611"/>
              <a:gd name="connsiteX141" fmla="*/ 2277533 w 6340122"/>
              <a:gd name="connsiteY141" fmla="*/ 972255 h 2871611"/>
              <a:gd name="connsiteX142" fmla="*/ 2184400 w 6340122"/>
              <a:gd name="connsiteY142" fmla="*/ 963788 h 2871611"/>
              <a:gd name="connsiteX143" fmla="*/ 1947333 w 6340122"/>
              <a:gd name="connsiteY143" fmla="*/ 1116188 h 2871611"/>
              <a:gd name="connsiteX144" fmla="*/ 1905000 w 6340122"/>
              <a:gd name="connsiteY144" fmla="*/ 1327855 h 2871611"/>
              <a:gd name="connsiteX145" fmla="*/ 1913467 w 6340122"/>
              <a:gd name="connsiteY145" fmla="*/ 1573388 h 2871611"/>
              <a:gd name="connsiteX146" fmla="*/ 2065867 w 6340122"/>
              <a:gd name="connsiteY146" fmla="*/ 1666521 h 2871611"/>
              <a:gd name="connsiteX147" fmla="*/ 2065867 w 6340122"/>
              <a:gd name="connsiteY147" fmla="*/ 1658055 h 287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6340122" h="2871611">
                <a:moveTo>
                  <a:pt x="1981200" y="1641121"/>
                </a:moveTo>
                <a:cubicBezTo>
                  <a:pt x="2267655" y="1724377"/>
                  <a:pt x="2554111" y="1807633"/>
                  <a:pt x="2768600" y="1861255"/>
                </a:cubicBezTo>
                <a:cubicBezTo>
                  <a:pt x="2983089" y="1914877"/>
                  <a:pt x="3134078" y="1943100"/>
                  <a:pt x="3268133" y="1962855"/>
                </a:cubicBezTo>
                <a:cubicBezTo>
                  <a:pt x="3402189" y="1982611"/>
                  <a:pt x="3572933" y="1979788"/>
                  <a:pt x="3572933" y="1979788"/>
                </a:cubicBezTo>
                <a:cubicBezTo>
                  <a:pt x="3706989" y="1981199"/>
                  <a:pt x="3938411" y="1995310"/>
                  <a:pt x="4072467" y="1971321"/>
                </a:cubicBezTo>
                <a:cubicBezTo>
                  <a:pt x="4206523" y="1947332"/>
                  <a:pt x="4255912" y="1909233"/>
                  <a:pt x="4377267" y="1835855"/>
                </a:cubicBezTo>
                <a:cubicBezTo>
                  <a:pt x="4498622" y="1762477"/>
                  <a:pt x="4666545" y="1673577"/>
                  <a:pt x="4800600" y="1531055"/>
                </a:cubicBezTo>
                <a:cubicBezTo>
                  <a:pt x="4934655" y="1388533"/>
                  <a:pt x="5091289" y="1142999"/>
                  <a:pt x="5181600" y="980721"/>
                </a:cubicBezTo>
                <a:cubicBezTo>
                  <a:pt x="5271911" y="818443"/>
                  <a:pt x="5318478" y="658988"/>
                  <a:pt x="5342467" y="557388"/>
                </a:cubicBezTo>
                <a:cubicBezTo>
                  <a:pt x="5366456" y="455788"/>
                  <a:pt x="5342466" y="413454"/>
                  <a:pt x="5325533" y="371121"/>
                </a:cubicBezTo>
                <a:cubicBezTo>
                  <a:pt x="5308600" y="328788"/>
                  <a:pt x="5271911" y="301977"/>
                  <a:pt x="5240867" y="303388"/>
                </a:cubicBezTo>
                <a:cubicBezTo>
                  <a:pt x="5209823" y="304799"/>
                  <a:pt x="5166078" y="378177"/>
                  <a:pt x="5139267" y="379588"/>
                </a:cubicBezTo>
                <a:cubicBezTo>
                  <a:pt x="5112456" y="380999"/>
                  <a:pt x="5078589" y="327377"/>
                  <a:pt x="5080000" y="311855"/>
                </a:cubicBezTo>
                <a:cubicBezTo>
                  <a:pt x="5081411" y="296333"/>
                  <a:pt x="5139266" y="301977"/>
                  <a:pt x="5147733" y="286455"/>
                </a:cubicBezTo>
                <a:cubicBezTo>
                  <a:pt x="5156200" y="270933"/>
                  <a:pt x="5149144" y="245532"/>
                  <a:pt x="5130800" y="218721"/>
                </a:cubicBezTo>
                <a:cubicBezTo>
                  <a:pt x="5112456" y="191910"/>
                  <a:pt x="5029200" y="142521"/>
                  <a:pt x="5037667" y="125588"/>
                </a:cubicBezTo>
                <a:cubicBezTo>
                  <a:pt x="5046134" y="108655"/>
                  <a:pt x="5160433" y="111477"/>
                  <a:pt x="5181600" y="117121"/>
                </a:cubicBezTo>
                <a:cubicBezTo>
                  <a:pt x="5202767" y="122765"/>
                  <a:pt x="5135034" y="135466"/>
                  <a:pt x="5164667" y="159455"/>
                </a:cubicBezTo>
                <a:cubicBezTo>
                  <a:pt x="5194300" y="183444"/>
                  <a:pt x="5308600" y="270933"/>
                  <a:pt x="5359400" y="261055"/>
                </a:cubicBezTo>
                <a:cubicBezTo>
                  <a:pt x="5410200" y="251177"/>
                  <a:pt x="5442656" y="142521"/>
                  <a:pt x="5469467" y="100188"/>
                </a:cubicBezTo>
                <a:cubicBezTo>
                  <a:pt x="5496278" y="57855"/>
                  <a:pt x="5479345" y="0"/>
                  <a:pt x="5520267" y="7055"/>
                </a:cubicBezTo>
                <a:cubicBezTo>
                  <a:pt x="5561189" y="14110"/>
                  <a:pt x="5693833" y="108654"/>
                  <a:pt x="5715000" y="142521"/>
                </a:cubicBezTo>
                <a:cubicBezTo>
                  <a:pt x="5736167" y="176388"/>
                  <a:pt x="5674078" y="208844"/>
                  <a:pt x="5647267" y="210255"/>
                </a:cubicBezTo>
                <a:cubicBezTo>
                  <a:pt x="5620456" y="211666"/>
                  <a:pt x="5585178" y="141110"/>
                  <a:pt x="5554133" y="150988"/>
                </a:cubicBezTo>
                <a:cubicBezTo>
                  <a:pt x="5523089" y="160866"/>
                  <a:pt x="5482167" y="208843"/>
                  <a:pt x="5461000" y="269521"/>
                </a:cubicBezTo>
                <a:cubicBezTo>
                  <a:pt x="5439833" y="330199"/>
                  <a:pt x="5367866" y="509411"/>
                  <a:pt x="5427133" y="515055"/>
                </a:cubicBezTo>
                <a:cubicBezTo>
                  <a:pt x="5486400" y="520699"/>
                  <a:pt x="5726289" y="368299"/>
                  <a:pt x="5816600" y="303388"/>
                </a:cubicBezTo>
                <a:cubicBezTo>
                  <a:pt x="5906911" y="238477"/>
                  <a:pt x="5939367" y="173566"/>
                  <a:pt x="5969000" y="125588"/>
                </a:cubicBezTo>
                <a:cubicBezTo>
                  <a:pt x="5998633" y="77610"/>
                  <a:pt x="5971822" y="18343"/>
                  <a:pt x="5994400" y="15521"/>
                </a:cubicBezTo>
                <a:cubicBezTo>
                  <a:pt x="6016978" y="12699"/>
                  <a:pt x="6083300" y="71966"/>
                  <a:pt x="6104467" y="108655"/>
                </a:cubicBezTo>
                <a:cubicBezTo>
                  <a:pt x="6125634" y="145344"/>
                  <a:pt x="6136922" y="208844"/>
                  <a:pt x="6121400" y="235655"/>
                </a:cubicBezTo>
                <a:cubicBezTo>
                  <a:pt x="6105878" y="262466"/>
                  <a:pt x="6073422" y="238477"/>
                  <a:pt x="6011333" y="269521"/>
                </a:cubicBezTo>
                <a:cubicBezTo>
                  <a:pt x="5949244" y="300565"/>
                  <a:pt x="5820834" y="376765"/>
                  <a:pt x="5748867" y="421921"/>
                </a:cubicBezTo>
                <a:cubicBezTo>
                  <a:pt x="5676900" y="467077"/>
                  <a:pt x="5631744" y="510822"/>
                  <a:pt x="5579533" y="540455"/>
                </a:cubicBezTo>
                <a:cubicBezTo>
                  <a:pt x="5527322" y="570088"/>
                  <a:pt x="5463822" y="563032"/>
                  <a:pt x="5435600" y="599721"/>
                </a:cubicBezTo>
                <a:cubicBezTo>
                  <a:pt x="5407378" y="636410"/>
                  <a:pt x="5407378" y="723899"/>
                  <a:pt x="5410200" y="760588"/>
                </a:cubicBezTo>
                <a:cubicBezTo>
                  <a:pt x="5413022" y="797277"/>
                  <a:pt x="5424311" y="824088"/>
                  <a:pt x="5452533" y="819855"/>
                </a:cubicBezTo>
                <a:cubicBezTo>
                  <a:pt x="5480755" y="815622"/>
                  <a:pt x="5541433" y="766232"/>
                  <a:pt x="5579533" y="735188"/>
                </a:cubicBezTo>
                <a:cubicBezTo>
                  <a:pt x="5617633" y="704144"/>
                  <a:pt x="5645855" y="657577"/>
                  <a:pt x="5681133" y="633588"/>
                </a:cubicBezTo>
                <a:cubicBezTo>
                  <a:pt x="5716411" y="609599"/>
                  <a:pt x="5764389" y="618066"/>
                  <a:pt x="5791200" y="591255"/>
                </a:cubicBezTo>
                <a:cubicBezTo>
                  <a:pt x="5818011" y="564444"/>
                  <a:pt x="5823656" y="478366"/>
                  <a:pt x="5842000" y="472721"/>
                </a:cubicBezTo>
                <a:cubicBezTo>
                  <a:pt x="5860345" y="467077"/>
                  <a:pt x="5884334" y="527755"/>
                  <a:pt x="5901267" y="557388"/>
                </a:cubicBezTo>
                <a:cubicBezTo>
                  <a:pt x="5918200" y="587021"/>
                  <a:pt x="5945011" y="623710"/>
                  <a:pt x="5943600" y="650521"/>
                </a:cubicBezTo>
                <a:cubicBezTo>
                  <a:pt x="5942189" y="677332"/>
                  <a:pt x="5912555" y="716844"/>
                  <a:pt x="5892800" y="718255"/>
                </a:cubicBezTo>
                <a:cubicBezTo>
                  <a:pt x="5873045" y="719666"/>
                  <a:pt x="5853289" y="664633"/>
                  <a:pt x="5825067" y="658988"/>
                </a:cubicBezTo>
                <a:cubicBezTo>
                  <a:pt x="5796845" y="653344"/>
                  <a:pt x="5747456" y="670277"/>
                  <a:pt x="5723467" y="684388"/>
                </a:cubicBezTo>
                <a:cubicBezTo>
                  <a:pt x="5699478" y="698499"/>
                  <a:pt x="5681133" y="723900"/>
                  <a:pt x="5681133" y="743655"/>
                </a:cubicBezTo>
                <a:cubicBezTo>
                  <a:pt x="5681133" y="763410"/>
                  <a:pt x="5689600" y="791632"/>
                  <a:pt x="5723467" y="802921"/>
                </a:cubicBezTo>
                <a:cubicBezTo>
                  <a:pt x="5757334" y="814210"/>
                  <a:pt x="5808133" y="790221"/>
                  <a:pt x="5884333" y="811388"/>
                </a:cubicBezTo>
                <a:cubicBezTo>
                  <a:pt x="5960533" y="832555"/>
                  <a:pt x="6107289" y="907343"/>
                  <a:pt x="6180667" y="929921"/>
                </a:cubicBezTo>
                <a:cubicBezTo>
                  <a:pt x="6254045" y="952499"/>
                  <a:pt x="6309078" y="915811"/>
                  <a:pt x="6324600" y="946855"/>
                </a:cubicBezTo>
                <a:cubicBezTo>
                  <a:pt x="6340122" y="977899"/>
                  <a:pt x="6289322" y="1104899"/>
                  <a:pt x="6273800" y="1116188"/>
                </a:cubicBezTo>
                <a:cubicBezTo>
                  <a:pt x="6258278" y="1127477"/>
                  <a:pt x="6261100" y="1041399"/>
                  <a:pt x="6231467" y="1014588"/>
                </a:cubicBezTo>
                <a:cubicBezTo>
                  <a:pt x="6201834" y="987777"/>
                  <a:pt x="6134100" y="970843"/>
                  <a:pt x="6096000" y="955321"/>
                </a:cubicBezTo>
                <a:cubicBezTo>
                  <a:pt x="6057900" y="939799"/>
                  <a:pt x="5991578" y="893233"/>
                  <a:pt x="6002867" y="921455"/>
                </a:cubicBezTo>
                <a:cubicBezTo>
                  <a:pt x="6014156" y="949677"/>
                  <a:pt x="6129866" y="1039988"/>
                  <a:pt x="6163733" y="1124655"/>
                </a:cubicBezTo>
                <a:cubicBezTo>
                  <a:pt x="6197600" y="1209322"/>
                  <a:pt x="6184900" y="1364544"/>
                  <a:pt x="6206067" y="1429455"/>
                </a:cubicBezTo>
                <a:cubicBezTo>
                  <a:pt x="6227234" y="1494366"/>
                  <a:pt x="6317544" y="1502832"/>
                  <a:pt x="6290733" y="1514121"/>
                </a:cubicBezTo>
                <a:cubicBezTo>
                  <a:pt x="6263922" y="1525410"/>
                  <a:pt x="6076244" y="1519766"/>
                  <a:pt x="6045200" y="1497188"/>
                </a:cubicBezTo>
                <a:cubicBezTo>
                  <a:pt x="6014156" y="1474610"/>
                  <a:pt x="6097412" y="1420988"/>
                  <a:pt x="6104467" y="1378655"/>
                </a:cubicBezTo>
                <a:cubicBezTo>
                  <a:pt x="6111522" y="1336322"/>
                  <a:pt x="6097411" y="1288344"/>
                  <a:pt x="6087533" y="1243188"/>
                </a:cubicBezTo>
                <a:cubicBezTo>
                  <a:pt x="6077655" y="1198032"/>
                  <a:pt x="6091767" y="1165576"/>
                  <a:pt x="6045200" y="1107721"/>
                </a:cubicBezTo>
                <a:cubicBezTo>
                  <a:pt x="5998633" y="1049866"/>
                  <a:pt x="5887155" y="932744"/>
                  <a:pt x="5808133" y="896055"/>
                </a:cubicBezTo>
                <a:cubicBezTo>
                  <a:pt x="5729111" y="859366"/>
                  <a:pt x="5602111" y="873477"/>
                  <a:pt x="5571067" y="887588"/>
                </a:cubicBezTo>
                <a:cubicBezTo>
                  <a:pt x="5540023" y="901699"/>
                  <a:pt x="5595056" y="944032"/>
                  <a:pt x="5621867" y="980721"/>
                </a:cubicBezTo>
                <a:cubicBezTo>
                  <a:pt x="5648678" y="1017410"/>
                  <a:pt x="5730522" y="1073854"/>
                  <a:pt x="5731933" y="1107721"/>
                </a:cubicBezTo>
                <a:cubicBezTo>
                  <a:pt x="5733344" y="1141588"/>
                  <a:pt x="5648677" y="1190977"/>
                  <a:pt x="5630333" y="1183921"/>
                </a:cubicBezTo>
                <a:cubicBezTo>
                  <a:pt x="5611989" y="1176866"/>
                  <a:pt x="5634567" y="1100666"/>
                  <a:pt x="5621867" y="1065388"/>
                </a:cubicBezTo>
                <a:cubicBezTo>
                  <a:pt x="5609167" y="1030110"/>
                  <a:pt x="5590822" y="999066"/>
                  <a:pt x="5554133" y="972255"/>
                </a:cubicBezTo>
                <a:cubicBezTo>
                  <a:pt x="5517444" y="945444"/>
                  <a:pt x="5445477" y="891821"/>
                  <a:pt x="5401733" y="904521"/>
                </a:cubicBezTo>
                <a:cubicBezTo>
                  <a:pt x="5357989" y="917221"/>
                  <a:pt x="5341056" y="973666"/>
                  <a:pt x="5291667" y="1048455"/>
                </a:cubicBezTo>
                <a:cubicBezTo>
                  <a:pt x="5242278" y="1123244"/>
                  <a:pt x="5178778" y="1253066"/>
                  <a:pt x="5105400" y="1353255"/>
                </a:cubicBezTo>
                <a:cubicBezTo>
                  <a:pt x="5032022" y="1453444"/>
                  <a:pt x="4974167" y="1540933"/>
                  <a:pt x="4851400" y="1649588"/>
                </a:cubicBezTo>
                <a:cubicBezTo>
                  <a:pt x="4728633" y="1758243"/>
                  <a:pt x="4521200" y="1923344"/>
                  <a:pt x="4368800" y="2005188"/>
                </a:cubicBezTo>
                <a:cubicBezTo>
                  <a:pt x="4216400" y="2087033"/>
                  <a:pt x="4104922" y="2120900"/>
                  <a:pt x="3937000" y="2140655"/>
                </a:cubicBezTo>
                <a:cubicBezTo>
                  <a:pt x="3769078" y="2160411"/>
                  <a:pt x="3563056" y="2144888"/>
                  <a:pt x="3361267" y="2123721"/>
                </a:cubicBezTo>
                <a:cubicBezTo>
                  <a:pt x="3159478" y="2102554"/>
                  <a:pt x="2954867" y="2065866"/>
                  <a:pt x="2726267" y="2013655"/>
                </a:cubicBezTo>
                <a:cubicBezTo>
                  <a:pt x="2497667" y="1961444"/>
                  <a:pt x="2129367" y="1844322"/>
                  <a:pt x="1989667" y="1810455"/>
                </a:cubicBezTo>
                <a:cubicBezTo>
                  <a:pt x="1849967" y="1776588"/>
                  <a:pt x="1945923" y="1780822"/>
                  <a:pt x="1888067" y="1810455"/>
                </a:cubicBezTo>
                <a:cubicBezTo>
                  <a:pt x="1830211" y="1840088"/>
                  <a:pt x="1677811" y="1938866"/>
                  <a:pt x="1642533" y="1988255"/>
                </a:cubicBezTo>
                <a:cubicBezTo>
                  <a:pt x="1607255" y="2037644"/>
                  <a:pt x="1608667" y="2060221"/>
                  <a:pt x="1676400" y="2106788"/>
                </a:cubicBezTo>
                <a:cubicBezTo>
                  <a:pt x="1744133" y="2153355"/>
                  <a:pt x="2015066" y="2235200"/>
                  <a:pt x="2048933" y="2267655"/>
                </a:cubicBezTo>
                <a:cubicBezTo>
                  <a:pt x="2082800" y="2300110"/>
                  <a:pt x="1903589" y="2269066"/>
                  <a:pt x="1879600" y="2301521"/>
                </a:cubicBezTo>
                <a:cubicBezTo>
                  <a:pt x="1855611" y="2333977"/>
                  <a:pt x="1961445" y="2479321"/>
                  <a:pt x="1905000" y="2462388"/>
                </a:cubicBezTo>
                <a:cubicBezTo>
                  <a:pt x="1848555" y="2445455"/>
                  <a:pt x="1612900" y="2230965"/>
                  <a:pt x="1540933" y="2199921"/>
                </a:cubicBezTo>
                <a:cubicBezTo>
                  <a:pt x="1468966" y="2168877"/>
                  <a:pt x="1463322" y="2225321"/>
                  <a:pt x="1473200" y="2276121"/>
                </a:cubicBezTo>
                <a:cubicBezTo>
                  <a:pt x="1483078" y="2326921"/>
                  <a:pt x="1555045" y="2432754"/>
                  <a:pt x="1600200" y="2504721"/>
                </a:cubicBezTo>
                <a:cubicBezTo>
                  <a:pt x="1645356" y="2576688"/>
                  <a:pt x="1744133" y="2683932"/>
                  <a:pt x="1744133" y="2707921"/>
                </a:cubicBezTo>
                <a:cubicBezTo>
                  <a:pt x="1744133" y="2731910"/>
                  <a:pt x="1667933" y="2713566"/>
                  <a:pt x="1600200" y="2648655"/>
                </a:cubicBezTo>
                <a:cubicBezTo>
                  <a:pt x="1532467" y="2583744"/>
                  <a:pt x="1411111" y="2379133"/>
                  <a:pt x="1337733" y="2318455"/>
                </a:cubicBezTo>
                <a:cubicBezTo>
                  <a:pt x="1264355" y="2257777"/>
                  <a:pt x="1196622" y="2250721"/>
                  <a:pt x="1159933" y="2284588"/>
                </a:cubicBezTo>
                <a:cubicBezTo>
                  <a:pt x="1123244" y="2318455"/>
                  <a:pt x="1127478" y="2449688"/>
                  <a:pt x="1117600" y="2521655"/>
                </a:cubicBezTo>
                <a:cubicBezTo>
                  <a:pt x="1107722" y="2593622"/>
                  <a:pt x="1135945" y="2661355"/>
                  <a:pt x="1100667" y="2716388"/>
                </a:cubicBezTo>
                <a:cubicBezTo>
                  <a:pt x="1065389" y="2771421"/>
                  <a:pt x="920044" y="2871611"/>
                  <a:pt x="905933" y="2851855"/>
                </a:cubicBezTo>
                <a:cubicBezTo>
                  <a:pt x="891822" y="2832099"/>
                  <a:pt x="1042811" y="2631722"/>
                  <a:pt x="1016000" y="2597855"/>
                </a:cubicBezTo>
                <a:cubicBezTo>
                  <a:pt x="989189" y="2563988"/>
                  <a:pt x="771878" y="2655711"/>
                  <a:pt x="745067" y="2648655"/>
                </a:cubicBezTo>
                <a:cubicBezTo>
                  <a:pt x="718256" y="2641599"/>
                  <a:pt x="807155" y="2593621"/>
                  <a:pt x="855133" y="2555521"/>
                </a:cubicBezTo>
                <a:cubicBezTo>
                  <a:pt x="903111" y="2517421"/>
                  <a:pt x="1010355" y="2470855"/>
                  <a:pt x="1032933" y="2420055"/>
                </a:cubicBezTo>
                <a:cubicBezTo>
                  <a:pt x="1055511" y="2369255"/>
                  <a:pt x="1041400" y="2290232"/>
                  <a:pt x="990600" y="2250721"/>
                </a:cubicBezTo>
                <a:cubicBezTo>
                  <a:pt x="939800" y="2211210"/>
                  <a:pt x="874888" y="2198510"/>
                  <a:pt x="728133" y="2182988"/>
                </a:cubicBezTo>
                <a:cubicBezTo>
                  <a:pt x="581378" y="2167466"/>
                  <a:pt x="220134" y="2157588"/>
                  <a:pt x="110067" y="2157588"/>
                </a:cubicBezTo>
                <a:cubicBezTo>
                  <a:pt x="0" y="2157588"/>
                  <a:pt x="67733" y="2197099"/>
                  <a:pt x="67733" y="2182988"/>
                </a:cubicBezTo>
                <a:cubicBezTo>
                  <a:pt x="67733" y="2168877"/>
                  <a:pt x="59267" y="2105377"/>
                  <a:pt x="110067" y="2072921"/>
                </a:cubicBezTo>
                <a:cubicBezTo>
                  <a:pt x="160867" y="2040466"/>
                  <a:pt x="299155" y="2017888"/>
                  <a:pt x="372533" y="1988255"/>
                </a:cubicBezTo>
                <a:cubicBezTo>
                  <a:pt x="445911" y="1958622"/>
                  <a:pt x="500944" y="1937454"/>
                  <a:pt x="550333" y="1895121"/>
                </a:cubicBezTo>
                <a:cubicBezTo>
                  <a:pt x="599722" y="1852788"/>
                  <a:pt x="677334" y="1801988"/>
                  <a:pt x="668867" y="1734255"/>
                </a:cubicBezTo>
                <a:cubicBezTo>
                  <a:pt x="660400" y="1666522"/>
                  <a:pt x="561622" y="1535288"/>
                  <a:pt x="499533" y="1488721"/>
                </a:cubicBezTo>
                <a:cubicBezTo>
                  <a:pt x="437444" y="1442154"/>
                  <a:pt x="368300" y="1453444"/>
                  <a:pt x="296333" y="1454855"/>
                </a:cubicBezTo>
                <a:cubicBezTo>
                  <a:pt x="224366" y="1456266"/>
                  <a:pt x="100188" y="1498599"/>
                  <a:pt x="67733" y="1497188"/>
                </a:cubicBezTo>
                <a:cubicBezTo>
                  <a:pt x="35278" y="1495777"/>
                  <a:pt x="73378" y="1459088"/>
                  <a:pt x="101600" y="1446388"/>
                </a:cubicBezTo>
                <a:cubicBezTo>
                  <a:pt x="129822" y="1433688"/>
                  <a:pt x="232834" y="1466143"/>
                  <a:pt x="237067" y="1420988"/>
                </a:cubicBezTo>
                <a:cubicBezTo>
                  <a:pt x="241300" y="1375833"/>
                  <a:pt x="148167" y="1243188"/>
                  <a:pt x="127000" y="1175455"/>
                </a:cubicBezTo>
                <a:cubicBezTo>
                  <a:pt x="105833" y="1107722"/>
                  <a:pt x="105834" y="1034344"/>
                  <a:pt x="110067" y="1014588"/>
                </a:cubicBezTo>
                <a:cubicBezTo>
                  <a:pt x="114300" y="994832"/>
                  <a:pt x="127000" y="1013177"/>
                  <a:pt x="152400" y="1056921"/>
                </a:cubicBezTo>
                <a:cubicBezTo>
                  <a:pt x="177800" y="1100665"/>
                  <a:pt x="193323" y="1236133"/>
                  <a:pt x="262467" y="1277055"/>
                </a:cubicBezTo>
                <a:cubicBezTo>
                  <a:pt x="331611" y="1317977"/>
                  <a:pt x="486834" y="1336322"/>
                  <a:pt x="567267" y="1302455"/>
                </a:cubicBezTo>
                <a:cubicBezTo>
                  <a:pt x="647700" y="1268588"/>
                  <a:pt x="732367" y="1145822"/>
                  <a:pt x="745067" y="1073855"/>
                </a:cubicBezTo>
                <a:cubicBezTo>
                  <a:pt x="757767" y="1001888"/>
                  <a:pt x="716845" y="958144"/>
                  <a:pt x="643467" y="870655"/>
                </a:cubicBezTo>
                <a:cubicBezTo>
                  <a:pt x="570089" y="783166"/>
                  <a:pt x="396522" y="664632"/>
                  <a:pt x="304800" y="548921"/>
                </a:cubicBezTo>
                <a:cubicBezTo>
                  <a:pt x="213078" y="433210"/>
                  <a:pt x="118533" y="232832"/>
                  <a:pt x="93133" y="176388"/>
                </a:cubicBezTo>
                <a:cubicBezTo>
                  <a:pt x="67733" y="119944"/>
                  <a:pt x="131233" y="193322"/>
                  <a:pt x="152400" y="210255"/>
                </a:cubicBezTo>
                <a:cubicBezTo>
                  <a:pt x="173567" y="227188"/>
                  <a:pt x="180622" y="300566"/>
                  <a:pt x="220133" y="277988"/>
                </a:cubicBezTo>
                <a:cubicBezTo>
                  <a:pt x="259644" y="255410"/>
                  <a:pt x="371123" y="86077"/>
                  <a:pt x="389467" y="74788"/>
                </a:cubicBezTo>
                <a:cubicBezTo>
                  <a:pt x="407811" y="63499"/>
                  <a:pt x="338667" y="145344"/>
                  <a:pt x="330200" y="210255"/>
                </a:cubicBezTo>
                <a:cubicBezTo>
                  <a:pt x="321733" y="275166"/>
                  <a:pt x="263878" y="376766"/>
                  <a:pt x="338667" y="464255"/>
                </a:cubicBezTo>
                <a:cubicBezTo>
                  <a:pt x="413456" y="551744"/>
                  <a:pt x="654755" y="649110"/>
                  <a:pt x="778933" y="735188"/>
                </a:cubicBezTo>
                <a:cubicBezTo>
                  <a:pt x="903111" y="821266"/>
                  <a:pt x="986366" y="955321"/>
                  <a:pt x="1083733" y="980721"/>
                </a:cubicBezTo>
                <a:cubicBezTo>
                  <a:pt x="1181100" y="1006121"/>
                  <a:pt x="1291166" y="948266"/>
                  <a:pt x="1363133" y="887588"/>
                </a:cubicBezTo>
                <a:cubicBezTo>
                  <a:pt x="1435100" y="826910"/>
                  <a:pt x="1443566" y="698499"/>
                  <a:pt x="1515533" y="616655"/>
                </a:cubicBezTo>
                <a:cubicBezTo>
                  <a:pt x="1587500" y="534811"/>
                  <a:pt x="1758244" y="476954"/>
                  <a:pt x="1794933" y="396521"/>
                </a:cubicBezTo>
                <a:cubicBezTo>
                  <a:pt x="1831622" y="316088"/>
                  <a:pt x="1728611" y="163688"/>
                  <a:pt x="1735667" y="134055"/>
                </a:cubicBezTo>
                <a:cubicBezTo>
                  <a:pt x="1742723" y="104422"/>
                  <a:pt x="1803400" y="204610"/>
                  <a:pt x="1837267" y="218721"/>
                </a:cubicBezTo>
                <a:cubicBezTo>
                  <a:pt x="1871134" y="232832"/>
                  <a:pt x="1905000" y="239888"/>
                  <a:pt x="1938867" y="218721"/>
                </a:cubicBezTo>
                <a:cubicBezTo>
                  <a:pt x="1972734" y="197554"/>
                  <a:pt x="2019300" y="93132"/>
                  <a:pt x="2040467" y="91721"/>
                </a:cubicBezTo>
                <a:cubicBezTo>
                  <a:pt x="2061634" y="90310"/>
                  <a:pt x="2089856" y="162277"/>
                  <a:pt x="2065867" y="210255"/>
                </a:cubicBezTo>
                <a:cubicBezTo>
                  <a:pt x="2041878" y="258233"/>
                  <a:pt x="1940277" y="310444"/>
                  <a:pt x="1896533" y="379588"/>
                </a:cubicBezTo>
                <a:cubicBezTo>
                  <a:pt x="1852789" y="448732"/>
                  <a:pt x="1820333" y="579966"/>
                  <a:pt x="1803400" y="625121"/>
                </a:cubicBezTo>
                <a:cubicBezTo>
                  <a:pt x="1786467" y="670276"/>
                  <a:pt x="1807633" y="596899"/>
                  <a:pt x="1794933" y="650521"/>
                </a:cubicBezTo>
                <a:cubicBezTo>
                  <a:pt x="1782233" y="704143"/>
                  <a:pt x="1708856" y="903111"/>
                  <a:pt x="1727200" y="946855"/>
                </a:cubicBezTo>
                <a:cubicBezTo>
                  <a:pt x="1745544" y="990599"/>
                  <a:pt x="1835856" y="928510"/>
                  <a:pt x="1905000" y="912988"/>
                </a:cubicBezTo>
                <a:cubicBezTo>
                  <a:pt x="1974144" y="897466"/>
                  <a:pt x="2079978" y="843843"/>
                  <a:pt x="2142067" y="853721"/>
                </a:cubicBezTo>
                <a:cubicBezTo>
                  <a:pt x="2204156" y="863599"/>
                  <a:pt x="2270478" y="953911"/>
                  <a:pt x="2277533" y="972255"/>
                </a:cubicBezTo>
                <a:cubicBezTo>
                  <a:pt x="2284589" y="990600"/>
                  <a:pt x="2239433" y="939799"/>
                  <a:pt x="2184400" y="963788"/>
                </a:cubicBezTo>
                <a:cubicBezTo>
                  <a:pt x="2129367" y="987777"/>
                  <a:pt x="1993900" y="1055510"/>
                  <a:pt x="1947333" y="1116188"/>
                </a:cubicBezTo>
                <a:cubicBezTo>
                  <a:pt x="1900766" y="1176866"/>
                  <a:pt x="1910644" y="1251655"/>
                  <a:pt x="1905000" y="1327855"/>
                </a:cubicBezTo>
                <a:cubicBezTo>
                  <a:pt x="1899356" y="1404055"/>
                  <a:pt x="1886656" y="1516944"/>
                  <a:pt x="1913467" y="1573388"/>
                </a:cubicBezTo>
                <a:cubicBezTo>
                  <a:pt x="1940278" y="1629832"/>
                  <a:pt x="2040467" y="1652410"/>
                  <a:pt x="2065867" y="1666521"/>
                </a:cubicBezTo>
                <a:cubicBezTo>
                  <a:pt x="2091267" y="1680632"/>
                  <a:pt x="2065867" y="1658055"/>
                  <a:pt x="2065867" y="1658055"/>
                </a:cubicBezTo>
              </a:path>
            </a:pathLst>
          </a:custGeom>
          <a:solidFill>
            <a:schemeClr val="accent3">
              <a:lumMod val="75000"/>
            </a:schemeClr>
          </a:solidFill>
          <a:ln w="3175" cap="flat" cmpd="sng" algn="ctr">
            <a:solidFill>
              <a:srgbClr val="000000"/>
            </a:solidFill>
            <a:prstDash val="solid"/>
            <a:round/>
            <a:headEnd type="none" w="med" len="med"/>
            <a:tailEnd type="none" w="med" len="med"/>
          </a:ln>
          <a:effectLst>
            <a:outerShdw blurRad="69850" dist="76200" dir="5640000" sx="99000" sy="99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5" name="Oval 74"/>
          <p:cNvSpPr/>
          <p:nvPr/>
        </p:nvSpPr>
        <p:spPr>
          <a:xfrm rot="2948392">
            <a:off x="6464202" y="6184624"/>
            <a:ext cx="88794" cy="92704"/>
          </a:xfrm>
          <a:prstGeom prst="ellipse">
            <a:avLst/>
          </a:prstGeom>
          <a:solidFill>
            <a:srgbClr val="FFFF00"/>
          </a:solidFill>
          <a:ln w="6350" cap="flat" cmpd="sng" algn="ctr">
            <a:solidFill>
              <a:srgbClr val="000000"/>
            </a:solidFill>
            <a:prstDash val="solid"/>
            <a:round/>
            <a:headEnd type="none" w="med" len="med"/>
            <a:tailEnd type="none" w="med" len="med"/>
          </a:ln>
          <a:scene3d>
            <a:camera prst="orthographicFront"/>
            <a:lightRig rig="threePt" dir="t"/>
          </a:scene3d>
          <a:sp3d>
            <a:bevelT w="133350" h="19685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362077" y="6110213"/>
            <a:ext cx="1731563" cy="369332"/>
          </a:xfrm>
          <a:prstGeom prst="rect">
            <a:avLst/>
          </a:prstGeom>
          <a:noFill/>
        </p:spPr>
        <p:txBody>
          <a:bodyPr wrap="square" rtlCol="0">
            <a:spAutoFit/>
          </a:bodyPr>
          <a:lstStyle/>
          <a:p>
            <a:r>
              <a:rPr lang="en-US" dirty="0"/>
              <a:t>HES5 high</a:t>
            </a:r>
          </a:p>
        </p:txBody>
      </p:sp>
      <p:sp>
        <p:nvSpPr>
          <p:cNvPr id="76" name="TextBox 75"/>
          <p:cNvSpPr txBox="1"/>
          <p:nvPr/>
        </p:nvSpPr>
        <p:spPr>
          <a:xfrm>
            <a:off x="7292282" y="6077947"/>
            <a:ext cx="1731563" cy="369332"/>
          </a:xfrm>
          <a:prstGeom prst="rect">
            <a:avLst/>
          </a:prstGeom>
          <a:noFill/>
        </p:spPr>
        <p:txBody>
          <a:bodyPr wrap="square" rtlCol="0">
            <a:spAutoFit/>
          </a:bodyPr>
          <a:lstStyle/>
          <a:p>
            <a:r>
              <a:rPr lang="en-US" dirty="0"/>
              <a:t>Declining HES5</a:t>
            </a:r>
          </a:p>
        </p:txBody>
      </p:sp>
      <p:pic>
        <p:nvPicPr>
          <p:cNvPr id="59" name="Picture 58"/>
          <p:cNvPicPr>
            <a:picLocks noChangeAspect="1"/>
          </p:cNvPicPr>
          <p:nvPr/>
        </p:nvPicPr>
        <p:blipFill>
          <a:blip r:embed="rId15"/>
          <a:stretch>
            <a:fillRect/>
          </a:stretch>
        </p:blipFill>
        <p:spPr>
          <a:xfrm>
            <a:off x="724131" y="506236"/>
            <a:ext cx="2447807" cy="1807857"/>
          </a:xfrm>
          <a:prstGeom prst="rect">
            <a:avLst/>
          </a:prstGeom>
        </p:spPr>
      </p:pic>
    </p:spTree>
    <p:extLst>
      <p:ext uri="{BB962C8B-B14F-4D97-AF65-F5344CB8AC3E}">
        <p14:creationId xmlns:p14="http://schemas.microsoft.com/office/powerpoint/2010/main" val="3498390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1EC9F36-68C7-4365-A4B9-0E8CB2EFA058}"/>
              </a:ext>
            </a:extLst>
          </p:cNvPr>
          <p:cNvSpPr txBox="1">
            <a:spLocks/>
          </p:cNvSpPr>
          <p:nvPr/>
        </p:nvSpPr>
        <p:spPr>
          <a:xfrm>
            <a:off x="0" y="0"/>
            <a:ext cx="8451947" cy="1237029"/>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dirty="0"/>
              <a:t>D</a:t>
            </a:r>
            <a:r>
              <a:rPr lang="en-GB" dirty="0" err="1"/>
              <a:t>evelopmental</a:t>
            </a:r>
            <a:r>
              <a:rPr lang="en-GB" dirty="0"/>
              <a:t> biology can be described and understood with the help </a:t>
            </a:r>
            <a:r>
              <a:rPr lang="en-GB"/>
              <a:t>of mathematics</a:t>
            </a:r>
            <a:endParaRPr lang="en-GB" dirty="0"/>
          </a:p>
        </p:txBody>
      </p:sp>
      <p:sp>
        <p:nvSpPr>
          <p:cNvPr id="5" name="Content Placeholder 2">
            <a:extLst>
              <a:ext uri="{FF2B5EF4-FFF2-40B4-BE49-F238E27FC236}">
                <a16:creationId xmlns:a16="http://schemas.microsoft.com/office/drawing/2014/main" id="{4401A481-DC05-4A5A-90F9-C9A63E71BAB1}"/>
              </a:ext>
            </a:extLst>
          </p:cNvPr>
          <p:cNvSpPr txBox="1">
            <a:spLocks/>
          </p:cNvSpPr>
          <p:nvPr/>
        </p:nvSpPr>
        <p:spPr>
          <a:xfrm>
            <a:off x="251520" y="4149080"/>
            <a:ext cx="8366885" cy="1892893"/>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To elucidate the rules governing embryonic development</a:t>
            </a:r>
          </a:p>
          <a:p>
            <a:pPr lvl="1"/>
            <a:r>
              <a:rPr lang="en-GB" dirty="0"/>
              <a:t>Need to understand the interplay of many processes: biophysical constraints, molecular signalling, gene expression dynamics etc.</a:t>
            </a:r>
          </a:p>
          <a:p>
            <a:r>
              <a:rPr lang="en-GB" dirty="0"/>
              <a:t>Aim: closely integrate theoretical tools with experimental data to unravel key phenomena that </a:t>
            </a:r>
            <a:r>
              <a:rPr lang="en-GB" dirty="0" err="1"/>
              <a:t>underly</a:t>
            </a:r>
            <a:r>
              <a:rPr lang="en-GB" dirty="0"/>
              <a:t> morphogenesis</a:t>
            </a:r>
          </a:p>
        </p:txBody>
      </p:sp>
      <p:pic>
        <p:nvPicPr>
          <p:cNvPr id="6" name="Picture 5">
            <a:extLst>
              <a:ext uri="{FF2B5EF4-FFF2-40B4-BE49-F238E27FC236}">
                <a16:creationId xmlns:a16="http://schemas.microsoft.com/office/drawing/2014/main" id="{07BB0F6C-26B0-402D-B117-00547423CAC3}"/>
              </a:ext>
            </a:extLst>
          </p:cNvPr>
          <p:cNvPicPr>
            <a:picLocks noChangeAspect="1"/>
          </p:cNvPicPr>
          <p:nvPr/>
        </p:nvPicPr>
        <p:blipFill>
          <a:blip r:embed="rId3"/>
          <a:stretch>
            <a:fillRect/>
          </a:stretch>
        </p:blipFill>
        <p:spPr>
          <a:xfrm>
            <a:off x="251520" y="1411370"/>
            <a:ext cx="8460432" cy="2294642"/>
          </a:xfrm>
          <a:prstGeom prst="rect">
            <a:avLst/>
          </a:prstGeom>
        </p:spPr>
      </p:pic>
    </p:spTree>
    <p:extLst>
      <p:ext uri="{BB962C8B-B14F-4D97-AF65-F5344CB8AC3E}">
        <p14:creationId xmlns:p14="http://schemas.microsoft.com/office/powerpoint/2010/main" val="32343684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EDF0179-497D-4A62-9765-521032FB6073}"/>
              </a:ext>
            </a:extLst>
          </p:cNvPr>
          <p:cNvSpPr>
            <a:spLocks noGrp="1"/>
          </p:cNvSpPr>
          <p:nvPr>
            <p:ph type="title"/>
          </p:nvPr>
        </p:nvSpPr>
        <p:spPr>
          <a:xfrm>
            <a:off x="685800" y="-262532"/>
            <a:ext cx="8062664" cy="1430338"/>
          </a:xfrm>
        </p:spPr>
        <p:txBody>
          <a:bodyPr>
            <a:normAutofit/>
          </a:bodyPr>
          <a:lstStyle/>
          <a:p>
            <a:r>
              <a:rPr lang="en-US" sz="3200" dirty="0">
                <a:effectLst/>
                <a:latin typeface="Calibri"/>
                <a:cs typeface="Calibri"/>
              </a:rPr>
              <a:t>Embryonic </a:t>
            </a:r>
            <a:r>
              <a:rPr lang="en-US" sz="3200" dirty="0">
                <a:latin typeface="Calibri"/>
                <a:cs typeface="Calibri"/>
              </a:rPr>
              <a:t>neural differentiation</a:t>
            </a:r>
            <a:r>
              <a:rPr lang="en-US" sz="3200" dirty="0">
                <a:effectLst/>
                <a:latin typeface="Calibri"/>
                <a:cs typeface="Calibri"/>
              </a:rPr>
              <a:t> </a:t>
            </a:r>
            <a:r>
              <a:rPr lang="en-US" sz="3200" dirty="0">
                <a:latin typeface="Calibri"/>
                <a:cs typeface="Calibri"/>
              </a:rPr>
              <a:t>is controlled by a gene oscillator acting as a timer</a:t>
            </a:r>
            <a:endParaRPr lang="en-US" sz="3200" dirty="0">
              <a:effectLst/>
              <a:latin typeface="Calibri"/>
              <a:cs typeface="Calibri"/>
            </a:endParaRPr>
          </a:p>
        </p:txBody>
      </p:sp>
      <p:pic>
        <p:nvPicPr>
          <p:cNvPr id="5" name="Picture 4" descr="Graphical Abstract copy copy.tiff">
            <a:extLst>
              <a:ext uri="{FF2B5EF4-FFF2-40B4-BE49-F238E27FC236}">
                <a16:creationId xmlns:a16="http://schemas.microsoft.com/office/drawing/2014/main" id="{2C2729DE-1858-4DE4-AEBB-95F781DB95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2806" y="1070555"/>
            <a:ext cx="5568652" cy="3881182"/>
          </a:xfrm>
          <a:prstGeom prst="rect">
            <a:avLst/>
          </a:prstGeom>
        </p:spPr>
      </p:pic>
      <p:sp>
        <p:nvSpPr>
          <p:cNvPr id="7" name="TextBox 6">
            <a:extLst>
              <a:ext uri="{FF2B5EF4-FFF2-40B4-BE49-F238E27FC236}">
                <a16:creationId xmlns:a16="http://schemas.microsoft.com/office/drawing/2014/main" id="{9B95E1BA-90EF-438E-A5CA-D0381ACC723A}"/>
              </a:ext>
            </a:extLst>
          </p:cNvPr>
          <p:cNvSpPr txBox="1"/>
          <p:nvPr/>
        </p:nvSpPr>
        <p:spPr>
          <a:xfrm>
            <a:off x="4888339" y="5345216"/>
            <a:ext cx="4200338" cy="1200329"/>
          </a:xfrm>
          <a:prstGeom prst="rect">
            <a:avLst/>
          </a:prstGeom>
          <a:noFill/>
        </p:spPr>
        <p:txBody>
          <a:bodyPr wrap="none" rtlCol="0">
            <a:spAutoFit/>
          </a:bodyPr>
          <a:lstStyle/>
          <a:p>
            <a:r>
              <a:rPr lang="en-US" dirty="0" err="1"/>
              <a:t>Bonev</a:t>
            </a:r>
            <a:r>
              <a:rPr lang="en-US" dirty="0"/>
              <a:t> et al, (2012), Cell Reports</a:t>
            </a:r>
          </a:p>
          <a:p>
            <a:r>
              <a:rPr lang="en-US" dirty="0" err="1"/>
              <a:t>Goodfellow</a:t>
            </a:r>
            <a:r>
              <a:rPr lang="en-US" dirty="0"/>
              <a:t> et al., (2014) Nature </a:t>
            </a:r>
            <a:r>
              <a:rPr lang="en-US" dirty="0" err="1"/>
              <a:t>Comm</a:t>
            </a:r>
            <a:endParaRPr lang="en-US" dirty="0"/>
          </a:p>
          <a:p>
            <a:r>
              <a:rPr lang="en-US" dirty="0"/>
              <a:t>Phillips et al., (2017) </a:t>
            </a:r>
            <a:r>
              <a:rPr lang="en-US" dirty="0" err="1"/>
              <a:t>eLIFE</a:t>
            </a:r>
            <a:endParaRPr lang="en-US" dirty="0"/>
          </a:p>
          <a:p>
            <a:endParaRPr lang="en-US" dirty="0"/>
          </a:p>
        </p:txBody>
      </p:sp>
    </p:spTree>
    <p:extLst>
      <p:ext uri="{BB962C8B-B14F-4D97-AF65-F5344CB8AC3E}">
        <p14:creationId xmlns:p14="http://schemas.microsoft.com/office/powerpoint/2010/main" val="3189817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386287C-B43F-462E-89D0-34535C464473}"/>
              </a:ext>
            </a:extLst>
          </p:cNvPr>
          <p:cNvSpPr txBox="1"/>
          <p:nvPr/>
        </p:nvSpPr>
        <p:spPr>
          <a:xfrm>
            <a:off x="-22984" y="24465"/>
            <a:ext cx="6073007" cy="1384995"/>
          </a:xfrm>
          <a:prstGeom prst="rect">
            <a:avLst/>
          </a:prstGeom>
          <a:noFill/>
        </p:spPr>
        <p:txBody>
          <a:bodyPr wrap="square" rtlCol="0">
            <a:spAutoFit/>
          </a:bodyPr>
          <a:lstStyle/>
          <a:p>
            <a:pPr algn="ctr"/>
            <a:r>
              <a:rPr lang="en-US" dirty="0"/>
              <a:t>Live imaging of Hes5 dynamics in spinal cord neural progenitors enables analysis of oscillations in a tissue context</a:t>
            </a:r>
          </a:p>
          <a:p>
            <a:r>
              <a:rPr lang="en-US" sz="2400" b="1" i="1" dirty="0"/>
              <a:t>    </a:t>
            </a:r>
            <a:endParaRPr lang="en-US" sz="1400" b="1" dirty="0"/>
          </a:p>
          <a:p>
            <a:pPr algn="ctr"/>
            <a:endParaRPr lang="en-US" sz="2400" b="1" dirty="0"/>
          </a:p>
        </p:txBody>
      </p:sp>
      <p:pic>
        <p:nvPicPr>
          <p:cNvPr id="5" name="VH5het_E10_13012017_pos5_VVR_cropt30.mp4">
            <a:hlinkClick r:id="" action="ppaction://media"/>
            <a:extLst>
              <a:ext uri="{FF2B5EF4-FFF2-40B4-BE49-F238E27FC236}">
                <a16:creationId xmlns:a16="http://schemas.microsoft.com/office/drawing/2014/main" id="{26BF5B9E-29D5-4CB4-9DAC-BF48F290D99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01836" y="1124744"/>
            <a:ext cx="4392488" cy="4392490"/>
          </a:xfrm>
          <a:prstGeom prst="rect">
            <a:avLst/>
          </a:prstGeom>
        </p:spPr>
      </p:pic>
      <p:sp>
        <p:nvSpPr>
          <p:cNvPr id="6" name="TextBox 5">
            <a:extLst>
              <a:ext uri="{FF2B5EF4-FFF2-40B4-BE49-F238E27FC236}">
                <a16:creationId xmlns:a16="http://schemas.microsoft.com/office/drawing/2014/main" id="{4C944EFF-3B52-4807-94BF-957FE46E4376}"/>
              </a:ext>
            </a:extLst>
          </p:cNvPr>
          <p:cNvSpPr txBox="1"/>
          <p:nvPr/>
        </p:nvSpPr>
        <p:spPr>
          <a:xfrm>
            <a:off x="3" y="6146140"/>
            <a:ext cx="7092277" cy="523220"/>
          </a:xfrm>
          <a:prstGeom prst="rect">
            <a:avLst/>
          </a:prstGeom>
          <a:noFill/>
        </p:spPr>
        <p:txBody>
          <a:bodyPr wrap="square" rtlCol="0">
            <a:spAutoFit/>
          </a:bodyPr>
          <a:lstStyle/>
          <a:p>
            <a:r>
              <a:rPr lang="en-US" sz="1400" dirty="0"/>
              <a:t>E10 Mouse Spinal cord live section of Venus-Hes5</a:t>
            </a:r>
            <a:r>
              <a:rPr lang="en-US" sz="1400" baseline="30000" dirty="0"/>
              <a:t>+/-</a:t>
            </a:r>
            <a:r>
              <a:rPr lang="en-US" sz="1400" dirty="0"/>
              <a:t> Sox1CreERT2</a:t>
            </a:r>
            <a:r>
              <a:rPr lang="en-US" sz="1400" baseline="30000" dirty="0"/>
              <a:t>+/-</a:t>
            </a:r>
            <a:r>
              <a:rPr lang="en-US" sz="1400" dirty="0"/>
              <a:t> R26R H2BmCherry </a:t>
            </a:r>
            <a:r>
              <a:rPr lang="en-US" sz="1400" dirty="0" err="1"/>
              <a:t>loxP</a:t>
            </a:r>
            <a:r>
              <a:rPr lang="en-US" sz="1400" baseline="30000" dirty="0"/>
              <a:t>+/-</a:t>
            </a:r>
            <a:r>
              <a:rPr lang="en-US" sz="1400" dirty="0"/>
              <a:t> </a:t>
            </a:r>
          </a:p>
          <a:p>
            <a:r>
              <a:rPr lang="en-US" sz="1400" dirty="0"/>
              <a:t>2.5 mg of </a:t>
            </a:r>
            <a:r>
              <a:rPr lang="en-US" sz="1400" dirty="0" err="1"/>
              <a:t>Tamoxifen</a:t>
            </a:r>
            <a:r>
              <a:rPr lang="en-US" sz="1400" dirty="0"/>
              <a:t> administered I.P to pregnant female 18hrs before dissection</a:t>
            </a:r>
          </a:p>
        </p:txBody>
      </p:sp>
      <p:sp>
        <p:nvSpPr>
          <p:cNvPr id="7" name="TextBox 6">
            <a:extLst>
              <a:ext uri="{FF2B5EF4-FFF2-40B4-BE49-F238E27FC236}">
                <a16:creationId xmlns:a16="http://schemas.microsoft.com/office/drawing/2014/main" id="{20504CA3-59CD-4F91-9F3A-8BF1A0AE1C33}"/>
              </a:ext>
            </a:extLst>
          </p:cNvPr>
          <p:cNvSpPr txBox="1"/>
          <p:nvPr/>
        </p:nvSpPr>
        <p:spPr>
          <a:xfrm>
            <a:off x="3851920" y="1124744"/>
            <a:ext cx="2198103" cy="646331"/>
          </a:xfrm>
          <a:prstGeom prst="rect">
            <a:avLst/>
          </a:prstGeom>
          <a:noFill/>
        </p:spPr>
        <p:txBody>
          <a:bodyPr wrap="square" rtlCol="0">
            <a:spAutoFit/>
          </a:bodyPr>
          <a:lstStyle/>
          <a:p>
            <a:r>
              <a:rPr lang="en-US" dirty="0">
                <a:solidFill>
                  <a:srgbClr val="FFFF00"/>
                </a:solidFill>
              </a:rPr>
              <a:t>Venus-Hes5</a:t>
            </a:r>
          </a:p>
          <a:p>
            <a:r>
              <a:rPr lang="en-US" dirty="0">
                <a:solidFill>
                  <a:srgbClr val="FF0000"/>
                </a:solidFill>
              </a:rPr>
              <a:t>Mosaic H2B-mCherry</a:t>
            </a:r>
          </a:p>
        </p:txBody>
      </p:sp>
      <p:sp>
        <p:nvSpPr>
          <p:cNvPr id="8" name="TextBox 7">
            <a:extLst>
              <a:ext uri="{FF2B5EF4-FFF2-40B4-BE49-F238E27FC236}">
                <a16:creationId xmlns:a16="http://schemas.microsoft.com/office/drawing/2014/main" id="{E08B9A7C-53BD-44F9-8980-054B6369BE0B}"/>
              </a:ext>
            </a:extLst>
          </p:cNvPr>
          <p:cNvSpPr txBox="1"/>
          <p:nvPr/>
        </p:nvSpPr>
        <p:spPr>
          <a:xfrm rot="19529784">
            <a:off x="1499717" y="481165"/>
            <a:ext cx="2088232" cy="369332"/>
          </a:xfrm>
          <a:prstGeom prst="rect">
            <a:avLst/>
          </a:prstGeom>
          <a:noFill/>
        </p:spPr>
        <p:txBody>
          <a:bodyPr wrap="square" rtlCol="0">
            <a:spAutoFit/>
          </a:bodyPr>
          <a:lstStyle/>
          <a:p>
            <a:r>
              <a:rPr lang="en-US" dirty="0"/>
              <a:t>Dorsal</a:t>
            </a:r>
          </a:p>
        </p:txBody>
      </p:sp>
      <p:sp>
        <p:nvSpPr>
          <p:cNvPr id="9" name="TextBox 8">
            <a:extLst>
              <a:ext uri="{FF2B5EF4-FFF2-40B4-BE49-F238E27FC236}">
                <a16:creationId xmlns:a16="http://schemas.microsoft.com/office/drawing/2014/main" id="{21FE6332-33C9-4B2D-8E98-7114208A56CA}"/>
              </a:ext>
            </a:extLst>
          </p:cNvPr>
          <p:cNvSpPr txBox="1"/>
          <p:nvPr/>
        </p:nvSpPr>
        <p:spPr>
          <a:xfrm rot="19529784">
            <a:off x="5209047" y="5235314"/>
            <a:ext cx="2088232" cy="369332"/>
          </a:xfrm>
          <a:prstGeom prst="rect">
            <a:avLst/>
          </a:prstGeom>
          <a:noFill/>
        </p:spPr>
        <p:txBody>
          <a:bodyPr wrap="square" rtlCol="0">
            <a:spAutoFit/>
          </a:bodyPr>
          <a:lstStyle/>
          <a:p>
            <a:r>
              <a:rPr lang="en-US" dirty="0"/>
              <a:t>Ventral</a:t>
            </a:r>
          </a:p>
        </p:txBody>
      </p:sp>
      <p:sp>
        <p:nvSpPr>
          <p:cNvPr id="10" name="TextBox 9">
            <a:extLst>
              <a:ext uri="{FF2B5EF4-FFF2-40B4-BE49-F238E27FC236}">
                <a16:creationId xmlns:a16="http://schemas.microsoft.com/office/drawing/2014/main" id="{FF89AC2E-6D31-47F4-92B4-886B0C5489AC}"/>
              </a:ext>
            </a:extLst>
          </p:cNvPr>
          <p:cNvSpPr txBox="1"/>
          <p:nvPr/>
        </p:nvSpPr>
        <p:spPr>
          <a:xfrm>
            <a:off x="7486983" y="634733"/>
            <a:ext cx="1762622" cy="369332"/>
          </a:xfrm>
          <a:prstGeom prst="rect">
            <a:avLst/>
          </a:prstGeom>
          <a:noFill/>
        </p:spPr>
        <p:txBody>
          <a:bodyPr wrap="none" rtlCol="0">
            <a:spAutoFit/>
          </a:bodyPr>
          <a:lstStyle/>
          <a:p>
            <a:r>
              <a:rPr lang="en-US" dirty="0"/>
              <a:t>Hes5 dynamics</a:t>
            </a:r>
          </a:p>
        </p:txBody>
      </p:sp>
      <p:pic>
        <p:nvPicPr>
          <p:cNvPr id="11" name="Picture 10">
            <a:extLst>
              <a:ext uri="{FF2B5EF4-FFF2-40B4-BE49-F238E27FC236}">
                <a16:creationId xmlns:a16="http://schemas.microsoft.com/office/drawing/2014/main" id="{391132E1-173C-4A51-8A6C-05E054400202}"/>
              </a:ext>
            </a:extLst>
          </p:cNvPr>
          <p:cNvPicPr>
            <a:picLocks noChangeAspect="1"/>
          </p:cNvPicPr>
          <p:nvPr/>
        </p:nvPicPr>
        <p:blipFill rotWithShape="1">
          <a:blip r:embed="rId6"/>
          <a:srcRect t="9315"/>
          <a:stretch/>
        </p:blipFill>
        <p:spPr>
          <a:xfrm>
            <a:off x="6406983" y="2636912"/>
            <a:ext cx="2160000" cy="1692101"/>
          </a:xfrm>
          <a:prstGeom prst="rect">
            <a:avLst/>
          </a:prstGeom>
        </p:spPr>
      </p:pic>
      <p:pic>
        <p:nvPicPr>
          <p:cNvPr id="12" name="Picture 11">
            <a:extLst>
              <a:ext uri="{FF2B5EF4-FFF2-40B4-BE49-F238E27FC236}">
                <a16:creationId xmlns:a16="http://schemas.microsoft.com/office/drawing/2014/main" id="{A9A4C59C-2F8A-44DE-B021-D2976F3A483A}"/>
              </a:ext>
            </a:extLst>
          </p:cNvPr>
          <p:cNvPicPr>
            <a:picLocks noChangeAspect="1"/>
          </p:cNvPicPr>
          <p:nvPr/>
        </p:nvPicPr>
        <p:blipFill rotWithShape="1">
          <a:blip r:embed="rId7"/>
          <a:srcRect t="12751"/>
          <a:stretch/>
        </p:blipFill>
        <p:spPr>
          <a:xfrm>
            <a:off x="6413775" y="4390012"/>
            <a:ext cx="2160000" cy="1654938"/>
          </a:xfrm>
          <a:prstGeom prst="rect">
            <a:avLst/>
          </a:prstGeom>
        </p:spPr>
      </p:pic>
      <p:pic>
        <p:nvPicPr>
          <p:cNvPr id="13" name="Picture 12">
            <a:extLst>
              <a:ext uri="{FF2B5EF4-FFF2-40B4-BE49-F238E27FC236}">
                <a16:creationId xmlns:a16="http://schemas.microsoft.com/office/drawing/2014/main" id="{7A1B4F6F-0537-439F-8CBB-785D8E1FE9AA}"/>
              </a:ext>
            </a:extLst>
          </p:cNvPr>
          <p:cNvPicPr>
            <a:picLocks noChangeAspect="1"/>
          </p:cNvPicPr>
          <p:nvPr/>
        </p:nvPicPr>
        <p:blipFill rotWithShape="1">
          <a:blip r:embed="rId8"/>
          <a:srcRect t="11478"/>
          <a:stretch/>
        </p:blipFill>
        <p:spPr>
          <a:xfrm>
            <a:off x="6406983" y="920589"/>
            <a:ext cx="2160000" cy="1673538"/>
          </a:xfrm>
          <a:prstGeom prst="rect">
            <a:avLst/>
          </a:prstGeom>
        </p:spPr>
      </p:pic>
      <p:sp>
        <p:nvSpPr>
          <p:cNvPr id="14" name="TextBox 13">
            <a:extLst>
              <a:ext uri="{FF2B5EF4-FFF2-40B4-BE49-F238E27FC236}">
                <a16:creationId xmlns:a16="http://schemas.microsoft.com/office/drawing/2014/main" id="{7773486A-6CC4-4C3E-BA79-8231D32616CF}"/>
              </a:ext>
            </a:extLst>
          </p:cNvPr>
          <p:cNvSpPr txBox="1"/>
          <p:nvPr/>
        </p:nvSpPr>
        <p:spPr>
          <a:xfrm>
            <a:off x="-8217" y="885955"/>
            <a:ext cx="1737037" cy="369332"/>
          </a:xfrm>
          <a:prstGeom prst="rect">
            <a:avLst/>
          </a:prstGeom>
          <a:noFill/>
        </p:spPr>
        <p:txBody>
          <a:bodyPr wrap="none" rtlCol="0">
            <a:spAutoFit/>
          </a:bodyPr>
          <a:lstStyle/>
          <a:p>
            <a:r>
              <a:rPr lang="en-US" dirty="0" err="1"/>
              <a:t>Cerys</a:t>
            </a:r>
            <a:r>
              <a:rPr lang="en-US" dirty="0"/>
              <a:t> Manning</a:t>
            </a:r>
          </a:p>
        </p:txBody>
      </p:sp>
      <p:sp>
        <p:nvSpPr>
          <p:cNvPr id="16" name="Rectangle 15">
            <a:extLst>
              <a:ext uri="{FF2B5EF4-FFF2-40B4-BE49-F238E27FC236}">
                <a16:creationId xmlns:a16="http://schemas.microsoft.com/office/drawing/2014/main" id="{F8F9C13D-A381-45F8-A4BD-E714D50E7E80}"/>
              </a:ext>
            </a:extLst>
          </p:cNvPr>
          <p:cNvSpPr/>
          <p:nvPr/>
        </p:nvSpPr>
        <p:spPr>
          <a:xfrm>
            <a:off x="-22984" y="3084831"/>
            <a:ext cx="2037479" cy="738664"/>
          </a:xfrm>
          <a:prstGeom prst="rect">
            <a:avLst/>
          </a:prstGeom>
        </p:spPr>
        <p:txBody>
          <a:bodyPr wrap="square">
            <a:spAutoFit/>
          </a:bodyPr>
          <a:lstStyle/>
          <a:p>
            <a:pPr algn="ctr"/>
            <a:r>
              <a:rPr lang="en-US" sz="1400" dirty="0"/>
              <a:t>Dissect live embryos</a:t>
            </a:r>
          </a:p>
          <a:p>
            <a:pPr algn="ctr"/>
            <a:r>
              <a:rPr lang="en-US" sz="1400" dirty="0"/>
              <a:t> and slice using </a:t>
            </a:r>
            <a:r>
              <a:rPr lang="en-US" sz="1400" dirty="0" err="1"/>
              <a:t>vibratome</a:t>
            </a:r>
            <a:endParaRPr lang="en-US" sz="1400" dirty="0"/>
          </a:p>
        </p:txBody>
      </p:sp>
      <p:pic>
        <p:nvPicPr>
          <p:cNvPr id="17" name="Picture 16">
            <a:extLst>
              <a:ext uri="{FF2B5EF4-FFF2-40B4-BE49-F238E27FC236}">
                <a16:creationId xmlns:a16="http://schemas.microsoft.com/office/drawing/2014/main" id="{03181729-3C6C-487A-A9A0-B0E9FA17AB8B}"/>
              </a:ext>
            </a:extLst>
          </p:cNvPr>
          <p:cNvPicPr>
            <a:picLocks noChangeAspect="1"/>
          </p:cNvPicPr>
          <p:nvPr/>
        </p:nvPicPr>
        <p:blipFill rotWithShape="1">
          <a:blip r:embed="rId9"/>
          <a:srcRect t="-21807" r="35888" b="-1"/>
          <a:stretch/>
        </p:blipFill>
        <p:spPr>
          <a:xfrm>
            <a:off x="23544" y="2706450"/>
            <a:ext cx="2048366" cy="296248"/>
          </a:xfrm>
          <a:prstGeom prst="rect">
            <a:avLst/>
          </a:prstGeom>
        </p:spPr>
      </p:pic>
      <p:pic>
        <p:nvPicPr>
          <p:cNvPr id="19" name="Picture 18" descr="Imagingslices.png">
            <a:extLst>
              <a:ext uri="{FF2B5EF4-FFF2-40B4-BE49-F238E27FC236}">
                <a16:creationId xmlns:a16="http://schemas.microsoft.com/office/drawing/2014/main" id="{0D1448B9-99E7-4CAE-BE56-45C8CE161B1E}"/>
              </a:ext>
            </a:extLst>
          </p:cNvPr>
          <p:cNvPicPr>
            <a:picLocks noChangeAspect="1"/>
          </p:cNvPicPr>
          <p:nvPr/>
        </p:nvPicPr>
        <p:blipFill rotWithShape="1">
          <a:blip r:embed="rId10">
            <a:extLst>
              <a:ext uri="{28A0092B-C50C-407E-A947-70E740481C1C}">
                <a14:useLocalDpi xmlns:a14="http://schemas.microsoft.com/office/drawing/2010/main" val="0"/>
              </a:ext>
            </a:extLst>
          </a:blip>
          <a:srcRect l="49510"/>
          <a:stretch/>
        </p:blipFill>
        <p:spPr>
          <a:xfrm>
            <a:off x="23543" y="3871152"/>
            <a:ext cx="1870184" cy="1084978"/>
          </a:xfrm>
          <a:prstGeom prst="rect">
            <a:avLst/>
          </a:prstGeom>
          <a:solidFill>
            <a:sysClr val="window" lastClr="FFFFFF"/>
          </a:solidFill>
        </p:spPr>
      </p:pic>
      <p:pic>
        <p:nvPicPr>
          <p:cNvPr id="21" name="Picture 20">
            <a:extLst>
              <a:ext uri="{FF2B5EF4-FFF2-40B4-BE49-F238E27FC236}">
                <a16:creationId xmlns:a16="http://schemas.microsoft.com/office/drawing/2014/main" id="{807D1050-0B9C-491F-86AD-941470FF318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318" y="1193157"/>
            <a:ext cx="1431160" cy="1431160"/>
          </a:xfrm>
          <a:prstGeom prst="rect">
            <a:avLst/>
          </a:prstGeom>
        </p:spPr>
      </p:pic>
    </p:spTree>
    <p:extLst>
      <p:ext uri="{BB962C8B-B14F-4D97-AF65-F5344CB8AC3E}">
        <p14:creationId xmlns:p14="http://schemas.microsoft.com/office/powerpoint/2010/main" val="33535280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repeatCount="indefinite" fill="hold" display="0">
                  <p:stCondLst>
                    <p:cond delay="indefinite"/>
                  </p:st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B9ADDC-7CDD-413C-99AF-AC43D5986CFA}"/>
              </a:ext>
            </a:extLst>
          </p:cNvPr>
          <p:cNvPicPr>
            <a:picLocks noChangeAspect="1"/>
          </p:cNvPicPr>
          <p:nvPr/>
        </p:nvPicPr>
        <p:blipFill rotWithShape="1">
          <a:blip r:embed="rId3">
            <a:extLst>
              <a:ext uri="{28A0092B-C50C-407E-A947-70E740481C1C}">
                <a14:useLocalDpi xmlns:a14="http://schemas.microsoft.com/office/drawing/2010/main" val="0"/>
              </a:ext>
            </a:extLst>
          </a:blip>
          <a:srcRect t="1227"/>
          <a:stretch/>
        </p:blipFill>
        <p:spPr>
          <a:xfrm>
            <a:off x="3971995" y="1742216"/>
            <a:ext cx="4680520" cy="1679492"/>
          </a:xfrm>
          <a:prstGeom prst="rect">
            <a:avLst/>
          </a:prstGeom>
        </p:spPr>
      </p:pic>
      <p:sp>
        <p:nvSpPr>
          <p:cNvPr id="5" name="TextBox 4">
            <a:extLst>
              <a:ext uri="{FF2B5EF4-FFF2-40B4-BE49-F238E27FC236}">
                <a16:creationId xmlns:a16="http://schemas.microsoft.com/office/drawing/2014/main" id="{BE3CFF2D-D641-4168-80E7-96A39CCF77A9}"/>
              </a:ext>
            </a:extLst>
          </p:cNvPr>
          <p:cNvSpPr txBox="1"/>
          <p:nvPr/>
        </p:nvSpPr>
        <p:spPr>
          <a:xfrm>
            <a:off x="167635" y="1069238"/>
            <a:ext cx="9001000" cy="323165"/>
          </a:xfrm>
          <a:prstGeom prst="rect">
            <a:avLst/>
          </a:prstGeom>
          <a:noFill/>
        </p:spPr>
        <p:txBody>
          <a:bodyPr wrap="square" rtlCol="0">
            <a:spAutoFit/>
          </a:bodyPr>
          <a:lstStyle/>
          <a:p>
            <a:r>
              <a:rPr lang="en-US" dirty="0"/>
              <a:t>Tool to </a:t>
            </a:r>
            <a:r>
              <a:rPr lang="en-US" dirty="0" err="1"/>
              <a:t>analyse</a:t>
            </a:r>
            <a:r>
              <a:rPr lang="en-US" dirty="0"/>
              <a:t> periodicity in noisy data using Gaussian Processes.  </a:t>
            </a:r>
            <a:r>
              <a:rPr lang="en-US" i="1" dirty="0"/>
              <a:t>Phillips et al., 2017 </a:t>
            </a:r>
            <a:r>
              <a:rPr lang="en-US" i="1" dirty="0" err="1"/>
              <a:t>Plos</a:t>
            </a:r>
            <a:r>
              <a:rPr lang="en-US" i="1" dirty="0"/>
              <a:t> Com </a:t>
            </a:r>
            <a:r>
              <a:rPr lang="en-US" i="1" dirty="0" err="1"/>
              <a:t>Biol</a:t>
            </a:r>
            <a:endParaRPr lang="en-US" i="1" dirty="0"/>
          </a:p>
        </p:txBody>
      </p:sp>
      <p:sp>
        <p:nvSpPr>
          <p:cNvPr id="9" name="TextBox 8">
            <a:extLst>
              <a:ext uri="{FF2B5EF4-FFF2-40B4-BE49-F238E27FC236}">
                <a16:creationId xmlns:a16="http://schemas.microsoft.com/office/drawing/2014/main" id="{00CDF1B1-B3CC-4DB7-BCE8-957B12E62704}"/>
              </a:ext>
            </a:extLst>
          </p:cNvPr>
          <p:cNvSpPr txBox="1"/>
          <p:nvPr/>
        </p:nvSpPr>
        <p:spPr>
          <a:xfrm>
            <a:off x="2953182" y="4838560"/>
            <a:ext cx="2302714" cy="784830"/>
          </a:xfrm>
          <a:prstGeom prst="rect">
            <a:avLst/>
          </a:prstGeom>
          <a:noFill/>
        </p:spPr>
        <p:txBody>
          <a:bodyPr wrap="square" rtlCol="0">
            <a:spAutoFit/>
          </a:bodyPr>
          <a:lstStyle/>
          <a:p>
            <a:r>
              <a:rPr lang="en-US" dirty="0"/>
              <a:t>Model selection by</a:t>
            </a:r>
          </a:p>
          <a:p>
            <a:r>
              <a:rPr lang="en-US" dirty="0"/>
              <a:t>Log likelihood Ratio (LLR)</a:t>
            </a:r>
          </a:p>
          <a:p>
            <a:endParaRPr lang="en-US" dirty="0"/>
          </a:p>
        </p:txBody>
      </p:sp>
      <p:sp>
        <p:nvSpPr>
          <p:cNvPr id="10" name="TextBox 9">
            <a:extLst>
              <a:ext uri="{FF2B5EF4-FFF2-40B4-BE49-F238E27FC236}">
                <a16:creationId xmlns:a16="http://schemas.microsoft.com/office/drawing/2014/main" id="{311C1693-CEF6-4E2C-9F8C-2276198B7A28}"/>
              </a:ext>
            </a:extLst>
          </p:cNvPr>
          <p:cNvSpPr txBox="1"/>
          <p:nvPr/>
        </p:nvSpPr>
        <p:spPr>
          <a:xfrm>
            <a:off x="2437472" y="1929085"/>
            <a:ext cx="1728192" cy="923330"/>
          </a:xfrm>
          <a:prstGeom prst="rect">
            <a:avLst/>
          </a:prstGeom>
          <a:noFill/>
        </p:spPr>
        <p:txBody>
          <a:bodyPr wrap="square" rtlCol="0">
            <a:spAutoFit/>
          </a:bodyPr>
          <a:lstStyle/>
          <a:p>
            <a:r>
              <a:rPr lang="en-US" dirty="0"/>
              <a:t>Traces of gene expression</a:t>
            </a:r>
          </a:p>
          <a:p>
            <a:endParaRPr lang="en-US" dirty="0"/>
          </a:p>
        </p:txBody>
      </p:sp>
      <p:sp>
        <p:nvSpPr>
          <p:cNvPr id="11" name="Rectangle 10">
            <a:extLst>
              <a:ext uri="{FF2B5EF4-FFF2-40B4-BE49-F238E27FC236}">
                <a16:creationId xmlns:a16="http://schemas.microsoft.com/office/drawing/2014/main" id="{95600A63-797D-4131-A658-A7F935853376}"/>
              </a:ext>
            </a:extLst>
          </p:cNvPr>
          <p:cNvSpPr/>
          <p:nvPr/>
        </p:nvSpPr>
        <p:spPr>
          <a:xfrm>
            <a:off x="6312255" y="3260729"/>
            <a:ext cx="432048"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6206DA9-E4A8-46AF-A43C-BDBCD7E17080}"/>
              </a:ext>
            </a:extLst>
          </p:cNvPr>
          <p:cNvSpPr/>
          <p:nvPr/>
        </p:nvSpPr>
        <p:spPr>
          <a:xfrm>
            <a:off x="4104539" y="3260729"/>
            <a:ext cx="432048"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28A8953-9D54-461E-AC47-5805F5397AAD}"/>
              </a:ext>
            </a:extLst>
          </p:cNvPr>
          <p:cNvSpPr txBox="1"/>
          <p:nvPr/>
        </p:nvSpPr>
        <p:spPr>
          <a:xfrm>
            <a:off x="2972401" y="3517112"/>
            <a:ext cx="1728192" cy="553998"/>
          </a:xfrm>
          <a:prstGeom prst="rect">
            <a:avLst/>
          </a:prstGeom>
          <a:noFill/>
        </p:spPr>
        <p:txBody>
          <a:bodyPr wrap="square" rtlCol="0">
            <a:spAutoFit/>
          </a:bodyPr>
          <a:lstStyle/>
          <a:p>
            <a:r>
              <a:rPr lang="en-US" dirty="0"/>
              <a:t>Model fitting</a:t>
            </a:r>
          </a:p>
          <a:p>
            <a:endParaRPr lang="en-US" dirty="0"/>
          </a:p>
        </p:txBody>
      </p:sp>
      <p:sp>
        <p:nvSpPr>
          <p:cNvPr id="14" name="Rectangle 13">
            <a:extLst>
              <a:ext uri="{FF2B5EF4-FFF2-40B4-BE49-F238E27FC236}">
                <a16:creationId xmlns:a16="http://schemas.microsoft.com/office/drawing/2014/main" id="{776B4770-B445-48E4-AD1B-A5946BA31743}"/>
              </a:ext>
            </a:extLst>
          </p:cNvPr>
          <p:cNvSpPr/>
          <p:nvPr/>
        </p:nvSpPr>
        <p:spPr>
          <a:xfrm>
            <a:off x="3836497" y="1721363"/>
            <a:ext cx="432048" cy="249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A073CEF-7D48-4085-80E3-660E61B5C4EE}"/>
              </a:ext>
            </a:extLst>
          </p:cNvPr>
          <p:cNvSpPr/>
          <p:nvPr/>
        </p:nvSpPr>
        <p:spPr>
          <a:xfrm>
            <a:off x="6163868" y="1699857"/>
            <a:ext cx="432048" cy="249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A9AFE9E-2656-494A-938C-6F2DE9C00AB5}"/>
              </a:ext>
            </a:extLst>
          </p:cNvPr>
          <p:cNvSpPr/>
          <p:nvPr/>
        </p:nvSpPr>
        <p:spPr>
          <a:xfrm>
            <a:off x="4803474" y="1647470"/>
            <a:ext cx="1054071" cy="1234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ADD0CF1-6A94-4DBA-B8AC-CAEDC30C3153}"/>
              </a:ext>
            </a:extLst>
          </p:cNvPr>
          <p:cNvSpPr/>
          <p:nvPr/>
        </p:nvSpPr>
        <p:spPr>
          <a:xfrm>
            <a:off x="7224570" y="1647533"/>
            <a:ext cx="1054071" cy="1234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AFCE4E29-FAEA-4E63-9006-C5232350C21F}"/>
              </a:ext>
            </a:extLst>
          </p:cNvPr>
          <p:cNvPicPr>
            <a:picLocks noChangeAspect="1"/>
          </p:cNvPicPr>
          <p:nvPr/>
        </p:nvPicPr>
        <p:blipFill>
          <a:blip r:embed="rId4"/>
          <a:stretch>
            <a:fillRect/>
          </a:stretch>
        </p:blipFill>
        <p:spPr>
          <a:xfrm>
            <a:off x="4547469" y="3915482"/>
            <a:ext cx="2958632" cy="272425"/>
          </a:xfrm>
          <a:prstGeom prst="rect">
            <a:avLst/>
          </a:prstGeom>
        </p:spPr>
      </p:pic>
      <p:pic>
        <p:nvPicPr>
          <p:cNvPr id="19" name="Picture 18">
            <a:extLst>
              <a:ext uri="{FF2B5EF4-FFF2-40B4-BE49-F238E27FC236}">
                <a16:creationId xmlns:a16="http://schemas.microsoft.com/office/drawing/2014/main" id="{A13C2021-B079-4AAC-A1B9-F03D51D7B510}"/>
              </a:ext>
            </a:extLst>
          </p:cNvPr>
          <p:cNvPicPr>
            <a:picLocks noChangeAspect="1"/>
          </p:cNvPicPr>
          <p:nvPr/>
        </p:nvPicPr>
        <p:blipFill>
          <a:blip r:embed="rId5"/>
          <a:stretch>
            <a:fillRect/>
          </a:stretch>
        </p:blipFill>
        <p:spPr>
          <a:xfrm>
            <a:off x="4547469" y="3499819"/>
            <a:ext cx="2024328" cy="330802"/>
          </a:xfrm>
          <a:prstGeom prst="rect">
            <a:avLst/>
          </a:prstGeom>
        </p:spPr>
      </p:pic>
      <p:sp>
        <p:nvSpPr>
          <p:cNvPr id="20" name="TextBox 19">
            <a:extLst>
              <a:ext uri="{FF2B5EF4-FFF2-40B4-BE49-F238E27FC236}">
                <a16:creationId xmlns:a16="http://schemas.microsoft.com/office/drawing/2014/main" id="{3FA5B20D-33EA-4E5F-BCEF-DAC52363B30D}"/>
              </a:ext>
            </a:extLst>
          </p:cNvPr>
          <p:cNvSpPr txBox="1"/>
          <p:nvPr/>
        </p:nvSpPr>
        <p:spPr>
          <a:xfrm>
            <a:off x="6785381" y="3499819"/>
            <a:ext cx="2358619" cy="369332"/>
          </a:xfrm>
          <a:prstGeom prst="rect">
            <a:avLst/>
          </a:prstGeom>
          <a:noFill/>
        </p:spPr>
        <p:txBody>
          <a:bodyPr wrap="square" rtlCol="0">
            <a:spAutoFit/>
          </a:bodyPr>
          <a:lstStyle/>
          <a:p>
            <a:r>
              <a:rPr lang="en-US" dirty="0"/>
              <a:t>Aperiodic fluctuations</a:t>
            </a:r>
          </a:p>
        </p:txBody>
      </p:sp>
      <p:sp>
        <p:nvSpPr>
          <p:cNvPr id="21" name="TextBox 20">
            <a:extLst>
              <a:ext uri="{FF2B5EF4-FFF2-40B4-BE49-F238E27FC236}">
                <a16:creationId xmlns:a16="http://schemas.microsoft.com/office/drawing/2014/main" id="{D54FA138-98D5-4729-9837-17249716C936}"/>
              </a:ext>
            </a:extLst>
          </p:cNvPr>
          <p:cNvSpPr txBox="1"/>
          <p:nvPr/>
        </p:nvSpPr>
        <p:spPr>
          <a:xfrm>
            <a:off x="7751605" y="3889993"/>
            <a:ext cx="2060897" cy="323165"/>
          </a:xfrm>
          <a:prstGeom prst="rect">
            <a:avLst/>
          </a:prstGeom>
          <a:noFill/>
        </p:spPr>
        <p:txBody>
          <a:bodyPr wrap="square" rtlCol="0">
            <a:spAutoFit/>
          </a:bodyPr>
          <a:lstStyle/>
          <a:p>
            <a:r>
              <a:rPr lang="en-US" dirty="0"/>
              <a:t>Oscillations</a:t>
            </a:r>
          </a:p>
        </p:txBody>
      </p:sp>
      <p:sp>
        <p:nvSpPr>
          <p:cNvPr id="23" name="TextBox 22">
            <a:extLst>
              <a:ext uri="{FF2B5EF4-FFF2-40B4-BE49-F238E27FC236}">
                <a16:creationId xmlns:a16="http://schemas.microsoft.com/office/drawing/2014/main" id="{BC189795-0D67-48C0-8346-B722F107A5FA}"/>
              </a:ext>
            </a:extLst>
          </p:cNvPr>
          <p:cNvSpPr txBox="1"/>
          <p:nvPr/>
        </p:nvSpPr>
        <p:spPr>
          <a:xfrm>
            <a:off x="5544691" y="4265363"/>
            <a:ext cx="939113" cy="323165"/>
          </a:xfrm>
          <a:prstGeom prst="rect">
            <a:avLst/>
          </a:prstGeom>
          <a:noFill/>
        </p:spPr>
        <p:txBody>
          <a:bodyPr wrap="square" rtlCol="0">
            <a:spAutoFit/>
          </a:bodyPr>
          <a:lstStyle/>
          <a:p>
            <a:r>
              <a:rPr lang="en-GB" dirty="0"/>
              <a:t>Signal SD</a:t>
            </a:r>
          </a:p>
        </p:txBody>
      </p:sp>
      <p:cxnSp>
        <p:nvCxnSpPr>
          <p:cNvPr id="24" name="Straight Connector 23">
            <a:extLst>
              <a:ext uri="{FF2B5EF4-FFF2-40B4-BE49-F238E27FC236}">
                <a16:creationId xmlns:a16="http://schemas.microsoft.com/office/drawing/2014/main" id="{9328C585-54A8-46C3-B088-DBA912FC149B}"/>
              </a:ext>
            </a:extLst>
          </p:cNvPr>
          <p:cNvCxnSpPr/>
          <p:nvPr/>
        </p:nvCxnSpPr>
        <p:spPr>
          <a:xfrm>
            <a:off x="6948264" y="4234000"/>
            <a:ext cx="679622" cy="0"/>
          </a:xfrm>
          <a:prstGeom prst="line">
            <a:avLst/>
          </a:prstGeom>
        </p:spPr>
        <p:style>
          <a:lnRef idx="2">
            <a:schemeClr val="accent3"/>
          </a:lnRef>
          <a:fillRef idx="0">
            <a:schemeClr val="accent3"/>
          </a:fillRef>
          <a:effectRef idx="1">
            <a:schemeClr val="accent3"/>
          </a:effectRef>
          <a:fontRef idx="minor">
            <a:schemeClr val="tx1"/>
          </a:fontRef>
        </p:style>
      </p:cxn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1D3CB577-3F05-429A-BD04-8B3955A693F4}"/>
                  </a:ext>
                </a:extLst>
              </p:cNvPr>
              <p:cNvSpPr txBox="1"/>
              <p:nvPr/>
            </p:nvSpPr>
            <p:spPr>
              <a:xfrm>
                <a:off x="5255896" y="5008463"/>
                <a:ext cx="1910075" cy="2308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charset="0"/>
                            </a:rPr>
                            <m:t>𝐿𝐿𝑅</m:t>
                          </m:r>
                          <m:r>
                            <a:rPr lang="en-US" b="0" i="1" smtClean="0">
                              <a:latin typeface="Cambria Math" charset="0"/>
                            </a:rPr>
                            <m:t>=</m:t>
                          </m:r>
                          <m:r>
                            <a:rPr lang="en-US" b="0" i="1" smtClean="0">
                              <a:latin typeface="Cambria Math" charset="0"/>
                            </a:rPr>
                            <m:t>𝐿𝐿</m:t>
                          </m:r>
                        </m:e>
                        <m:sub>
                          <m:r>
                            <a:rPr lang="en-US" b="0" i="1" smtClean="0">
                              <a:latin typeface="Cambria Math" charset="0"/>
                            </a:rPr>
                            <m:t>𝑂𝑈𝑜𝑠𝑐</m:t>
                          </m:r>
                        </m:sub>
                      </m:sSub>
                      <m:r>
                        <a:rPr lang="en-US" b="0" i="1" smtClean="0">
                          <a:latin typeface="Cambria Math" charset="0"/>
                        </a:rPr>
                        <m:t>−</m:t>
                      </m:r>
                      <m:sSub>
                        <m:sSubPr>
                          <m:ctrlPr>
                            <a:rPr lang="en-US" b="0" i="1" smtClean="0">
                              <a:latin typeface="Cambria Math" panose="02040503050406030204" pitchFamily="18" charset="0"/>
                            </a:rPr>
                          </m:ctrlPr>
                        </m:sSubPr>
                        <m:e>
                          <m:r>
                            <a:rPr lang="en-US" b="0" i="1" smtClean="0">
                              <a:latin typeface="Cambria Math" charset="0"/>
                            </a:rPr>
                            <m:t>𝐿𝐿</m:t>
                          </m:r>
                        </m:e>
                        <m:sub>
                          <m:r>
                            <a:rPr lang="en-US" b="0" i="1" smtClean="0">
                              <a:latin typeface="Cambria Math" charset="0"/>
                            </a:rPr>
                            <m:t>𝑂𝑈</m:t>
                          </m:r>
                        </m:sub>
                      </m:sSub>
                    </m:oMath>
                  </m:oMathPara>
                </a14:m>
                <a:endParaRPr lang="en-US" dirty="0"/>
              </a:p>
            </p:txBody>
          </p:sp>
        </mc:Choice>
        <mc:Fallback xmlns="">
          <p:sp>
            <p:nvSpPr>
              <p:cNvPr id="28" name="TextBox 27">
                <a:extLst>
                  <a:ext uri="{FF2B5EF4-FFF2-40B4-BE49-F238E27FC236}">
                    <a16:creationId xmlns:a16="http://schemas.microsoft.com/office/drawing/2014/main" id="{1D3CB577-3F05-429A-BD04-8B3955A693F4}"/>
                  </a:ext>
                </a:extLst>
              </p:cNvPr>
              <p:cNvSpPr txBox="1">
                <a:spLocks noRot="1" noChangeAspect="1" noMove="1" noResize="1" noEditPoints="1" noAdjustHandles="1" noChangeArrowheads="1" noChangeShapeType="1" noTextEdit="1"/>
              </p:cNvSpPr>
              <p:nvPr/>
            </p:nvSpPr>
            <p:spPr>
              <a:xfrm>
                <a:off x="5255896" y="5008463"/>
                <a:ext cx="1910075" cy="230832"/>
              </a:xfrm>
              <a:prstGeom prst="rect">
                <a:avLst/>
              </a:prstGeom>
              <a:blipFill>
                <a:blip r:embed="rId6"/>
                <a:stretch>
                  <a:fillRect l="-4140" r="-18790" b="-40541"/>
                </a:stretch>
              </a:blipFill>
            </p:spPr>
            <p:txBody>
              <a:bodyPr/>
              <a:lstStyle/>
              <a:p>
                <a:r>
                  <a:rPr lang="en-GB">
                    <a:noFill/>
                  </a:rPr>
                  <a:t> </a:t>
                </a:r>
              </a:p>
            </p:txBody>
          </p:sp>
        </mc:Fallback>
      </mc:AlternateContent>
      <p:sp>
        <p:nvSpPr>
          <p:cNvPr id="29" name="TextBox 28">
            <a:extLst>
              <a:ext uri="{FF2B5EF4-FFF2-40B4-BE49-F238E27FC236}">
                <a16:creationId xmlns:a16="http://schemas.microsoft.com/office/drawing/2014/main" id="{2E99C65F-E692-4AD4-8D3D-3B8C2F29C5F4}"/>
              </a:ext>
            </a:extLst>
          </p:cNvPr>
          <p:cNvSpPr txBox="1"/>
          <p:nvPr/>
        </p:nvSpPr>
        <p:spPr>
          <a:xfrm>
            <a:off x="6744303" y="4284562"/>
            <a:ext cx="3043881" cy="553998"/>
          </a:xfrm>
          <a:prstGeom prst="rect">
            <a:avLst/>
          </a:prstGeom>
          <a:noFill/>
        </p:spPr>
        <p:txBody>
          <a:bodyPr wrap="square" rtlCol="0">
            <a:spAutoFit/>
          </a:bodyPr>
          <a:lstStyle/>
          <a:p>
            <a:r>
              <a:rPr lang="en-GB" dirty="0"/>
              <a:t>Periodicity </a:t>
            </a:r>
          </a:p>
          <a:p>
            <a:r>
              <a:rPr lang="en-GB" dirty="0"/>
              <a:t>of frequency </a:t>
            </a:r>
            <a:r>
              <a:rPr lang="el-GR" dirty="0"/>
              <a:t>β</a:t>
            </a:r>
            <a:endParaRPr lang="en-GB" dirty="0"/>
          </a:p>
        </p:txBody>
      </p:sp>
      <p:pic>
        <p:nvPicPr>
          <p:cNvPr id="31" name="Picture 30">
            <a:extLst>
              <a:ext uri="{FF2B5EF4-FFF2-40B4-BE49-F238E27FC236}">
                <a16:creationId xmlns:a16="http://schemas.microsoft.com/office/drawing/2014/main" id="{9CF281B1-98A7-48FF-AD3E-E57D44283DB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5272" y="3288891"/>
            <a:ext cx="1299637" cy="1299637"/>
          </a:xfrm>
          <a:prstGeom prst="rect">
            <a:avLst/>
          </a:prstGeom>
        </p:spPr>
      </p:pic>
      <p:sp>
        <p:nvSpPr>
          <p:cNvPr id="3" name="TextBox 2">
            <a:extLst>
              <a:ext uri="{FF2B5EF4-FFF2-40B4-BE49-F238E27FC236}">
                <a16:creationId xmlns:a16="http://schemas.microsoft.com/office/drawing/2014/main" id="{33E43A00-FAD9-4CC8-8A28-0CD509C7CC3D}"/>
              </a:ext>
            </a:extLst>
          </p:cNvPr>
          <p:cNvSpPr txBox="1"/>
          <p:nvPr/>
        </p:nvSpPr>
        <p:spPr>
          <a:xfrm>
            <a:off x="167635" y="0"/>
            <a:ext cx="8614418" cy="954107"/>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Identification of oscillatory dynamics requires statistical analysis</a:t>
            </a:r>
            <a:endParaRPr lang="en-GB" sz="28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70525CB-C6B1-4569-BC4E-A27E8D9F7642}"/>
              </a:ext>
            </a:extLst>
          </p:cNvPr>
          <p:cNvSpPr txBox="1"/>
          <p:nvPr/>
        </p:nvSpPr>
        <p:spPr>
          <a:xfrm>
            <a:off x="482730" y="4582478"/>
            <a:ext cx="1560135" cy="369332"/>
          </a:xfrm>
          <a:prstGeom prst="rect">
            <a:avLst/>
          </a:prstGeom>
          <a:noFill/>
        </p:spPr>
        <p:txBody>
          <a:bodyPr wrap="square" rtlCol="0">
            <a:spAutoFit/>
          </a:bodyPr>
          <a:lstStyle/>
          <a:p>
            <a:r>
              <a:rPr lang="en-GB" dirty="0"/>
              <a:t>Veronica </a:t>
            </a:r>
            <a:r>
              <a:rPr lang="en-GB" dirty="0" err="1"/>
              <a:t>Biga</a:t>
            </a:r>
            <a:endParaRPr lang="en-GB" dirty="0"/>
          </a:p>
        </p:txBody>
      </p:sp>
    </p:spTree>
    <p:extLst>
      <p:ext uri="{BB962C8B-B14F-4D97-AF65-F5344CB8AC3E}">
        <p14:creationId xmlns:p14="http://schemas.microsoft.com/office/powerpoint/2010/main" val="37748937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4892158" y="1353064"/>
            <a:ext cx="3640282" cy="243597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622659" y="515333"/>
            <a:ext cx="9195930" cy="369332"/>
          </a:xfrm>
          <a:prstGeom prst="rect">
            <a:avLst/>
          </a:prstGeom>
          <a:noFill/>
        </p:spPr>
        <p:txBody>
          <a:bodyPr wrap="square" rtlCol="0">
            <a:spAutoFit/>
          </a:bodyPr>
          <a:lstStyle/>
          <a:p>
            <a:r>
              <a:rPr lang="en-US" dirty="0"/>
              <a:t>Oscillations are more frequent in differentiating cells; dividing progenitors are noisy</a:t>
            </a:r>
          </a:p>
        </p:txBody>
      </p:sp>
      <p:grpSp>
        <p:nvGrpSpPr>
          <p:cNvPr id="3" name="Group 2"/>
          <p:cNvGrpSpPr/>
          <p:nvPr/>
        </p:nvGrpSpPr>
        <p:grpSpPr>
          <a:xfrm>
            <a:off x="6763854" y="884665"/>
            <a:ext cx="2511260" cy="2917393"/>
            <a:chOff x="1342671" y="732527"/>
            <a:chExt cx="2511260" cy="2917393"/>
          </a:xfrm>
        </p:grpSpPr>
        <p:sp>
          <p:nvSpPr>
            <p:cNvPr id="16" name="TextBox 15"/>
            <p:cNvSpPr txBox="1"/>
            <p:nvPr/>
          </p:nvSpPr>
          <p:spPr>
            <a:xfrm>
              <a:off x="1747259" y="732527"/>
              <a:ext cx="1363998" cy="368360"/>
            </a:xfrm>
            <a:prstGeom prst="rect">
              <a:avLst/>
            </a:prstGeom>
            <a:noFill/>
          </p:spPr>
          <p:txBody>
            <a:bodyPr wrap="square" rtlCol="0">
              <a:spAutoFit/>
            </a:bodyPr>
            <a:lstStyle/>
            <a:p>
              <a:pPr algn="ctr"/>
              <a:r>
                <a:rPr lang="en-US" b="1" dirty="0"/>
                <a:t>Noise</a:t>
              </a:r>
            </a:p>
          </p:txBody>
        </p:sp>
        <p:sp>
          <p:nvSpPr>
            <p:cNvPr id="2" name="TextBox 1"/>
            <p:cNvSpPr txBox="1"/>
            <p:nvPr/>
          </p:nvSpPr>
          <p:spPr>
            <a:xfrm>
              <a:off x="1342671" y="3372921"/>
              <a:ext cx="983281" cy="276999"/>
            </a:xfrm>
            <a:prstGeom prst="rect">
              <a:avLst/>
            </a:prstGeom>
            <a:noFill/>
          </p:spPr>
          <p:txBody>
            <a:bodyPr wrap="square" rtlCol="0">
              <a:spAutoFit/>
            </a:bodyPr>
            <a:lstStyle/>
            <a:p>
              <a:r>
                <a:rPr lang="en-US" sz="1200" i="1" dirty="0">
                  <a:solidFill>
                    <a:srgbClr val="FF6600"/>
                  </a:solidFill>
                </a:rPr>
                <a:t>Progenitors</a:t>
              </a:r>
            </a:p>
          </p:txBody>
        </p:sp>
        <p:sp>
          <p:nvSpPr>
            <p:cNvPr id="17" name="TextBox 16"/>
            <p:cNvSpPr txBox="1"/>
            <p:nvPr/>
          </p:nvSpPr>
          <p:spPr>
            <a:xfrm>
              <a:off x="2429258" y="3336182"/>
              <a:ext cx="1424673" cy="276999"/>
            </a:xfrm>
            <a:prstGeom prst="rect">
              <a:avLst/>
            </a:prstGeom>
            <a:noFill/>
          </p:spPr>
          <p:txBody>
            <a:bodyPr wrap="square" rtlCol="0">
              <a:spAutoFit/>
            </a:bodyPr>
            <a:lstStyle/>
            <a:p>
              <a:r>
                <a:rPr lang="en-US" sz="1200" i="1" dirty="0">
                  <a:solidFill>
                    <a:srgbClr val="FF6600"/>
                  </a:solidFill>
                </a:rPr>
                <a:t>Differentiating</a:t>
              </a:r>
            </a:p>
          </p:txBody>
        </p:sp>
      </p:grpSp>
      <p:sp>
        <p:nvSpPr>
          <p:cNvPr id="27" name="TextBox 26"/>
          <p:cNvSpPr txBox="1"/>
          <p:nvPr/>
        </p:nvSpPr>
        <p:spPr>
          <a:xfrm>
            <a:off x="2590131" y="4637305"/>
            <a:ext cx="3948429" cy="369332"/>
          </a:xfrm>
          <a:prstGeom prst="rect">
            <a:avLst/>
          </a:prstGeom>
          <a:noFill/>
        </p:spPr>
        <p:txBody>
          <a:bodyPr wrap="none" rtlCol="0">
            <a:spAutoFit/>
          </a:bodyPr>
          <a:lstStyle/>
          <a:p>
            <a:r>
              <a:rPr lang="en-US" dirty="0"/>
              <a:t>“Oscillatory-while-declining” example</a:t>
            </a:r>
          </a:p>
        </p:txBody>
      </p:sp>
      <p:pic>
        <p:nvPicPr>
          <p:cNvPr id="31" name="Picture 30">
            <a:extLst>
              <a:ext uri="{FF2B5EF4-FFF2-40B4-BE49-F238E27FC236}">
                <a16:creationId xmlns:a16="http://schemas.microsoft.com/office/drawing/2014/main" id="{6A703036-C385-4B9F-8EA8-FE986F2EC1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0809" y="5046115"/>
            <a:ext cx="2283031" cy="1620000"/>
          </a:xfrm>
          <a:prstGeom prst="rect">
            <a:avLst/>
          </a:prstGeom>
          <a:solidFill>
            <a:srgbClr val="FFFFFF"/>
          </a:solidFill>
        </p:spPr>
      </p:pic>
      <p:sp>
        <p:nvSpPr>
          <p:cNvPr id="25" name="TextBox 24"/>
          <p:cNvSpPr txBox="1"/>
          <p:nvPr/>
        </p:nvSpPr>
        <p:spPr>
          <a:xfrm>
            <a:off x="329874" y="4637305"/>
            <a:ext cx="2147844" cy="369332"/>
          </a:xfrm>
          <a:prstGeom prst="rect">
            <a:avLst/>
          </a:prstGeom>
          <a:noFill/>
        </p:spPr>
        <p:txBody>
          <a:bodyPr wrap="none" rtlCol="0">
            <a:spAutoFit/>
          </a:bodyPr>
          <a:lstStyle/>
          <a:p>
            <a:r>
              <a:rPr lang="en-US" dirty="0"/>
              <a:t>Aperiodic but noisy </a:t>
            </a:r>
          </a:p>
        </p:txBody>
      </p:sp>
      <p:pic>
        <p:nvPicPr>
          <p:cNvPr id="12" name="Picture 11" descr="StDevdetrendedtissuemeannorm_Allexps_newcols.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3213" y="1225717"/>
            <a:ext cx="3100787" cy="2154129"/>
          </a:xfrm>
          <a:prstGeom prst="rect">
            <a:avLst/>
          </a:prstGeom>
        </p:spPr>
      </p:pic>
      <p:cxnSp>
        <p:nvCxnSpPr>
          <p:cNvPr id="33" name="Straight Connector 32"/>
          <p:cNvCxnSpPr/>
          <p:nvPr/>
        </p:nvCxnSpPr>
        <p:spPr>
          <a:xfrm>
            <a:off x="6916533" y="3478460"/>
            <a:ext cx="798916" cy="0"/>
          </a:xfrm>
          <a:prstGeom prst="line">
            <a:avLst/>
          </a:prstGeom>
          <a:ln w="952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7933320" y="3482241"/>
            <a:ext cx="798916" cy="0"/>
          </a:xfrm>
          <a:prstGeom prst="line">
            <a:avLst/>
          </a:prstGeom>
          <a:ln w="9525" cmpd="sng">
            <a:solidFill>
              <a:schemeClr val="tx1"/>
            </a:solidFill>
          </a:ln>
        </p:spPr>
        <p:style>
          <a:lnRef idx="2">
            <a:schemeClr val="accent1"/>
          </a:lnRef>
          <a:fillRef idx="0">
            <a:schemeClr val="accent1"/>
          </a:fillRef>
          <a:effectRef idx="1">
            <a:schemeClr val="accent1"/>
          </a:effectRef>
          <a:fontRef idx="minor">
            <a:schemeClr val="tx1"/>
          </a:fontRef>
        </p:style>
      </p:cxnSp>
      <p:pic>
        <p:nvPicPr>
          <p:cNvPr id="28" name="Picture 27"/>
          <p:cNvPicPr>
            <a:picLocks noChangeAspect="1"/>
          </p:cNvPicPr>
          <p:nvPr/>
        </p:nvPicPr>
        <p:blipFill>
          <a:blip r:embed="rId4"/>
          <a:stretch>
            <a:fillRect/>
          </a:stretch>
        </p:blipFill>
        <p:spPr>
          <a:xfrm>
            <a:off x="3165128" y="5111022"/>
            <a:ext cx="2352857" cy="1620000"/>
          </a:xfrm>
          <a:prstGeom prst="rect">
            <a:avLst/>
          </a:prstGeom>
        </p:spPr>
      </p:pic>
      <p:sp>
        <p:nvSpPr>
          <p:cNvPr id="39" name="TextBox 38"/>
          <p:cNvSpPr txBox="1"/>
          <p:nvPr/>
        </p:nvSpPr>
        <p:spPr>
          <a:xfrm>
            <a:off x="0" y="0"/>
            <a:ext cx="9144000" cy="461665"/>
          </a:xfrm>
          <a:prstGeom prst="rect">
            <a:avLst/>
          </a:prstGeom>
          <a:noFill/>
        </p:spPr>
        <p:txBody>
          <a:bodyPr wrap="square" rtlCol="0">
            <a:spAutoFit/>
          </a:bodyPr>
          <a:lstStyle/>
          <a:p>
            <a:pPr algn="ctr"/>
            <a:r>
              <a:rPr lang="en-US" sz="2400" b="1" dirty="0"/>
              <a:t>Which cell states show oscillatory HES5 dynamics?</a:t>
            </a:r>
          </a:p>
        </p:txBody>
      </p:sp>
      <p:pic>
        <p:nvPicPr>
          <p:cNvPr id="37" name="Picture 36"/>
          <p:cNvPicPr>
            <a:picLocks noChangeAspect="1"/>
          </p:cNvPicPr>
          <p:nvPr/>
        </p:nvPicPr>
        <p:blipFill rotWithShape="1">
          <a:blip r:embed="rId5"/>
          <a:srcRect r="7408"/>
          <a:stretch/>
        </p:blipFill>
        <p:spPr>
          <a:xfrm>
            <a:off x="134864" y="1279483"/>
            <a:ext cx="2599649" cy="1963051"/>
          </a:xfrm>
          <a:prstGeom prst="rect">
            <a:avLst/>
          </a:prstGeom>
        </p:spPr>
      </p:pic>
      <p:grpSp>
        <p:nvGrpSpPr>
          <p:cNvPr id="40" name="Group 39"/>
          <p:cNvGrpSpPr/>
          <p:nvPr/>
        </p:nvGrpSpPr>
        <p:grpSpPr>
          <a:xfrm>
            <a:off x="697658" y="3379846"/>
            <a:ext cx="2113509" cy="276999"/>
            <a:chOff x="1047688" y="3635042"/>
            <a:chExt cx="2708978" cy="410577"/>
          </a:xfrm>
        </p:grpSpPr>
        <p:sp>
          <p:nvSpPr>
            <p:cNvPr id="42" name="TextBox 41"/>
            <p:cNvSpPr txBox="1"/>
            <p:nvPr/>
          </p:nvSpPr>
          <p:spPr>
            <a:xfrm>
              <a:off x="1047688" y="3635042"/>
              <a:ext cx="1279483" cy="410577"/>
            </a:xfrm>
            <a:prstGeom prst="rect">
              <a:avLst/>
            </a:prstGeom>
            <a:noFill/>
          </p:spPr>
          <p:txBody>
            <a:bodyPr wrap="square" rtlCol="0">
              <a:spAutoFit/>
            </a:bodyPr>
            <a:lstStyle/>
            <a:p>
              <a:r>
                <a:rPr lang="en-US" sz="1200" i="1" dirty="0">
                  <a:solidFill>
                    <a:srgbClr val="FF6600"/>
                  </a:solidFill>
                </a:rPr>
                <a:t>Progenitors</a:t>
              </a:r>
            </a:p>
          </p:txBody>
        </p:sp>
        <p:sp>
          <p:nvSpPr>
            <p:cNvPr id="43" name="TextBox 42"/>
            <p:cNvSpPr txBox="1"/>
            <p:nvPr/>
          </p:nvSpPr>
          <p:spPr>
            <a:xfrm>
              <a:off x="2331993" y="3648315"/>
              <a:ext cx="1424673" cy="277000"/>
            </a:xfrm>
            <a:prstGeom prst="rect">
              <a:avLst/>
            </a:prstGeom>
            <a:noFill/>
          </p:spPr>
          <p:txBody>
            <a:bodyPr wrap="square" rtlCol="0">
              <a:spAutoFit/>
            </a:bodyPr>
            <a:lstStyle/>
            <a:p>
              <a:r>
                <a:rPr lang="en-US" sz="1200" i="1" dirty="0">
                  <a:solidFill>
                    <a:srgbClr val="FF6600"/>
                  </a:solidFill>
                </a:rPr>
                <a:t>Differentiating</a:t>
              </a:r>
            </a:p>
          </p:txBody>
        </p:sp>
      </p:grpSp>
      <p:cxnSp>
        <p:nvCxnSpPr>
          <p:cNvPr id="44" name="Straight Connector 43"/>
          <p:cNvCxnSpPr/>
          <p:nvPr/>
        </p:nvCxnSpPr>
        <p:spPr>
          <a:xfrm>
            <a:off x="811385" y="3352961"/>
            <a:ext cx="623303" cy="0"/>
          </a:xfrm>
          <a:prstGeom prst="line">
            <a:avLst/>
          </a:prstGeom>
          <a:ln w="952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1780770" y="3352961"/>
            <a:ext cx="623303" cy="0"/>
          </a:xfrm>
          <a:prstGeom prst="line">
            <a:avLst/>
          </a:prstGeom>
          <a:ln w="9525"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735636" y="3574619"/>
            <a:ext cx="1350941" cy="261610"/>
          </a:xfrm>
          <a:prstGeom prst="rect">
            <a:avLst/>
          </a:prstGeom>
          <a:noFill/>
        </p:spPr>
        <p:txBody>
          <a:bodyPr wrap="square" rtlCol="0">
            <a:spAutoFit/>
          </a:bodyPr>
          <a:lstStyle/>
          <a:p>
            <a:r>
              <a:rPr lang="en-US" sz="1100" i="1" dirty="0"/>
              <a:t>HES5 high</a:t>
            </a:r>
          </a:p>
        </p:txBody>
      </p:sp>
      <p:sp>
        <p:nvSpPr>
          <p:cNvPr id="36" name="TextBox 35"/>
          <p:cNvSpPr txBox="1"/>
          <p:nvPr/>
        </p:nvSpPr>
        <p:spPr>
          <a:xfrm>
            <a:off x="1698660" y="3574619"/>
            <a:ext cx="1350941" cy="261610"/>
          </a:xfrm>
          <a:prstGeom prst="rect">
            <a:avLst/>
          </a:prstGeom>
          <a:noFill/>
        </p:spPr>
        <p:txBody>
          <a:bodyPr wrap="square" rtlCol="0">
            <a:spAutoFit/>
          </a:bodyPr>
          <a:lstStyle/>
          <a:p>
            <a:r>
              <a:rPr lang="en-US" sz="1100" i="1" dirty="0"/>
              <a:t>Declining HES5</a:t>
            </a:r>
          </a:p>
        </p:txBody>
      </p:sp>
      <p:sp>
        <p:nvSpPr>
          <p:cNvPr id="38" name="TextBox 37"/>
          <p:cNvSpPr txBox="1"/>
          <p:nvPr/>
        </p:nvSpPr>
        <p:spPr>
          <a:xfrm>
            <a:off x="6800877" y="3705424"/>
            <a:ext cx="1731563" cy="261610"/>
          </a:xfrm>
          <a:prstGeom prst="rect">
            <a:avLst/>
          </a:prstGeom>
          <a:noFill/>
        </p:spPr>
        <p:txBody>
          <a:bodyPr wrap="square" rtlCol="0">
            <a:spAutoFit/>
          </a:bodyPr>
          <a:lstStyle/>
          <a:p>
            <a:r>
              <a:rPr lang="en-US" sz="1100" i="1" dirty="0"/>
              <a:t>HES5 high</a:t>
            </a:r>
          </a:p>
        </p:txBody>
      </p:sp>
      <p:sp>
        <p:nvSpPr>
          <p:cNvPr id="41" name="TextBox 40"/>
          <p:cNvSpPr txBox="1"/>
          <p:nvPr/>
        </p:nvSpPr>
        <p:spPr>
          <a:xfrm>
            <a:off x="7850441" y="3701629"/>
            <a:ext cx="1731563" cy="261610"/>
          </a:xfrm>
          <a:prstGeom prst="rect">
            <a:avLst/>
          </a:prstGeom>
          <a:noFill/>
        </p:spPr>
        <p:txBody>
          <a:bodyPr wrap="square" rtlCol="0">
            <a:spAutoFit/>
          </a:bodyPr>
          <a:lstStyle/>
          <a:p>
            <a:r>
              <a:rPr lang="en-US" sz="1100" i="1" dirty="0"/>
              <a:t>Declining HES5</a:t>
            </a:r>
          </a:p>
        </p:txBody>
      </p:sp>
      <p:sp>
        <p:nvSpPr>
          <p:cNvPr id="30" name="TextBox 29"/>
          <p:cNvSpPr txBox="1"/>
          <p:nvPr/>
        </p:nvSpPr>
        <p:spPr>
          <a:xfrm>
            <a:off x="1952107" y="4164970"/>
            <a:ext cx="4792081" cy="369332"/>
          </a:xfrm>
          <a:prstGeom prst="rect">
            <a:avLst/>
          </a:prstGeom>
          <a:noFill/>
        </p:spPr>
        <p:txBody>
          <a:bodyPr wrap="none" rtlCol="0">
            <a:spAutoFit/>
          </a:bodyPr>
          <a:lstStyle/>
          <a:p>
            <a:r>
              <a:rPr lang="en-US" b="1" dirty="0"/>
              <a:t>Oscillations may originate from noisy expression</a:t>
            </a:r>
          </a:p>
        </p:txBody>
      </p:sp>
      <p:pic>
        <p:nvPicPr>
          <p:cNvPr id="32" name="Picture 31">
            <a:extLst>
              <a:ext uri="{FF2B5EF4-FFF2-40B4-BE49-F238E27FC236}">
                <a16:creationId xmlns:a16="http://schemas.microsoft.com/office/drawing/2014/main" id="{8F06BD9D-F5E3-4D59-A069-E78E8E6522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70778" y="5071544"/>
            <a:ext cx="2349391" cy="1620000"/>
          </a:xfrm>
          <a:prstGeom prst="rect">
            <a:avLst/>
          </a:prstGeom>
          <a:solidFill>
            <a:srgbClr val="FFFFFF"/>
          </a:solidFill>
        </p:spPr>
      </p:pic>
      <p:sp>
        <p:nvSpPr>
          <p:cNvPr id="34" name="TextBox 33"/>
          <p:cNvSpPr txBox="1"/>
          <p:nvPr/>
        </p:nvSpPr>
        <p:spPr>
          <a:xfrm>
            <a:off x="7255495" y="4637305"/>
            <a:ext cx="1300957" cy="369332"/>
          </a:xfrm>
          <a:prstGeom prst="rect">
            <a:avLst/>
          </a:prstGeom>
          <a:noFill/>
        </p:spPr>
        <p:txBody>
          <a:bodyPr wrap="none" rtlCol="0">
            <a:spAutoFit/>
          </a:bodyPr>
          <a:lstStyle/>
          <a:p>
            <a:r>
              <a:rPr lang="en-US" dirty="0"/>
              <a:t>Converting</a:t>
            </a:r>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62751" y="1373894"/>
            <a:ext cx="2767613" cy="21083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43120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0C92E-CE32-42A0-A751-DC4FCA0FBAA3}"/>
              </a:ext>
            </a:extLst>
          </p:cNvPr>
          <p:cNvSpPr>
            <a:spLocks noGrp="1"/>
          </p:cNvSpPr>
          <p:nvPr>
            <p:ph type="title"/>
          </p:nvPr>
        </p:nvSpPr>
        <p:spPr/>
        <p:txBody>
          <a:bodyPr/>
          <a:lstStyle/>
          <a:p>
            <a:r>
              <a:rPr lang="en-US" dirty="0"/>
              <a:t>Key modelling questions:</a:t>
            </a:r>
            <a:endParaRPr lang="en-GB" dirty="0"/>
          </a:p>
        </p:txBody>
      </p:sp>
      <p:sp>
        <p:nvSpPr>
          <p:cNvPr id="3" name="Content Placeholder 2">
            <a:extLst>
              <a:ext uri="{FF2B5EF4-FFF2-40B4-BE49-F238E27FC236}">
                <a16:creationId xmlns:a16="http://schemas.microsoft.com/office/drawing/2014/main" id="{1A7BCF8F-8080-4E1E-9AB2-3925059D74C7}"/>
              </a:ext>
            </a:extLst>
          </p:cNvPr>
          <p:cNvSpPr>
            <a:spLocks noGrp="1"/>
          </p:cNvSpPr>
          <p:nvPr>
            <p:ph idx="1"/>
          </p:nvPr>
        </p:nvSpPr>
        <p:spPr/>
        <p:txBody>
          <a:bodyPr/>
          <a:lstStyle/>
          <a:p>
            <a:r>
              <a:rPr lang="en-US" dirty="0"/>
              <a:t>Do we understand the mechanisms governing Hes5 gene expression oscillations?</a:t>
            </a:r>
          </a:p>
          <a:p>
            <a:r>
              <a:rPr lang="en-US" dirty="0"/>
              <a:t>Can we understand the stochasticity of this system?</a:t>
            </a:r>
          </a:p>
          <a:p>
            <a:r>
              <a:rPr lang="en-US" dirty="0"/>
              <a:t>Can we identify mechanisms that can explain transitions from aperiodic to oscillatory gene expression?</a:t>
            </a:r>
          </a:p>
          <a:p>
            <a:r>
              <a:rPr lang="en-US" dirty="0"/>
              <a:t>What predictions can we make from this?</a:t>
            </a:r>
            <a:endParaRPr lang="en-GB" dirty="0"/>
          </a:p>
        </p:txBody>
      </p:sp>
    </p:spTree>
    <p:extLst>
      <p:ext uri="{BB962C8B-B14F-4D97-AF65-F5344CB8AC3E}">
        <p14:creationId xmlns:p14="http://schemas.microsoft.com/office/powerpoint/2010/main" val="33289481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83B6F-D40D-468B-815B-B2CA3727839B}"/>
              </a:ext>
            </a:extLst>
          </p:cNvPr>
          <p:cNvSpPr>
            <a:spLocks noGrp="1"/>
          </p:cNvSpPr>
          <p:nvPr>
            <p:ph type="title"/>
          </p:nvPr>
        </p:nvSpPr>
        <p:spPr>
          <a:xfrm>
            <a:off x="0" y="118997"/>
            <a:ext cx="8999951" cy="707395"/>
          </a:xfrm>
        </p:spPr>
        <p:txBody>
          <a:bodyPr>
            <a:normAutofit fontScale="90000"/>
          </a:bodyPr>
          <a:lstStyle/>
          <a:p>
            <a:r>
              <a:rPr lang="en-US" dirty="0"/>
              <a:t>Step one: apply a mathematical model of transcriptional autorepression</a:t>
            </a:r>
            <a:endParaRPr lang="en-GB" dirty="0"/>
          </a:p>
        </p:txBody>
      </p:sp>
      <p:sp>
        <p:nvSpPr>
          <p:cNvPr id="6" name="TextBox 5">
            <a:extLst>
              <a:ext uri="{FF2B5EF4-FFF2-40B4-BE49-F238E27FC236}">
                <a16:creationId xmlns:a16="http://schemas.microsoft.com/office/drawing/2014/main" id="{5A803053-1E49-470D-A89E-9F07D06F790D}"/>
              </a:ext>
            </a:extLst>
          </p:cNvPr>
          <p:cNvSpPr txBox="1"/>
          <p:nvPr/>
        </p:nvSpPr>
        <p:spPr>
          <a:xfrm>
            <a:off x="5962883" y="3236423"/>
            <a:ext cx="3093929" cy="338554"/>
          </a:xfrm>
          <a:prstGeom prst="rect">
            <a:avLst/>
          </a:prstGeom>
          <a:noFill/>
        </p:spPr>
        <p:txBody>
          <a:bodyPr wrap="square" rtlCol="0">
            <a:spAutoFit/>
          </a:bodyPr>
          <a:lstStyle/>
          <a:p>
            <a:r>
              <a:rPr lang="en-GB" sz="800" dirty="0"/>
              <a:t>[1] N. A. Monk. </a:t>
            </a:r>
            <a:r>
              <a:rPr lang="en-GB" sz="800" dirty="0" err="1"/>
              <a:t>Curr</a:t>
            </a:r>
            <a:r>
              <a:rPr lang="en-GB" sz="800" dirty="0"/>
              <a:t>. Biol. 13(16), 1409–1413. (2003)</a:t>
            </a:r>
          </a:p>
          <a:p>
            <a:r>
              <a:rPr lang="en-GB" sz="800" dirty="0"/>
              <a:t>[2] T. Brett, T. </a:t>
            </a:r>
            <a:r>
              <a:rPr lang="en-GB" sz="800" dirty="0" err="1"/>
              <a:t>Galla</a:t>
            </a:r>
            <a:r>
              <a:rPr lang="en-GB" sz="800" dirty="0"/>
              <a:t>. J. Chem. Phys. 140(12), 124112. (2014)</a:t>
            </a:r>
          </a:p>
        </p:txBody>
      </p:sp>
      <p:pic>
        <p:nvPicPr>
          <p:cNvPr id="7" name="Picture 6">
            <a:extLst>
              <a:ext uri="{FF2B5EF4-FFF2-40B4-BE49-F238E27FC236}">
                <a16:creationId xmlns:a16="http://schemas.microsoft.com/office/drawing/2014/main" id="{5D767F2D-3F52-4800-870E-802F99244ED3}"/>
              </a:ext>
            </a:extLst>
          </p:cNvPr>
          <p:cNvPicPr>
            <a:picLocks noChangeAspect="1"/>
          </p:cNvPicPr>
          <p:nvPr/>
        </p:nvPicPr>
        <p:blipFill>
          <a:blip r:embed="rId3"/>
          <a:stretch>
            <a:fillRect/>
          </a:stretch>
        </p:blipFill>
        <p:spPr>
          <a:xfrm>
            <a:off x="1870068" y="2004936"/>
            <a:ext cx="4815171" cy="1209065"/>
          </a:xfrm>
          <a:prstGeom prst="rect">
            <a:avLst/>
          </a:prstGeom>
        </p:spPr>
      </p:pic>
      <p:sp>
        <p:nvSpPr>
          <p:cNvPr id="8" name="TextBox 7">
            <a:extLst>
              <a:ext uri="{FF2B5EF4-FFF2-40B4-BE49-F238E27FC236}">
                <a16:creationId xmlns:a16="http://schemas.microsoft.com/office/drawing/2014/main" id="{3BAAB5FC-4F72-4D1E-BC24-E01458B4D555}"/>
              </a:ext>
            </a:extLst>
          </p:cNvPr>
          <p:cNvSpPr txBox="1"/>
          <p:nvPr/>
        </p:nvSpPr>
        <p:spPr>
          <a:xfrm>
            <a:off x="2035899" y="1516655"/>
            <a:ext cx="1357745" cy="338554"/>
          </a:xfrm>
          <a:prstGeom prst="rect">
            <a:avLst/>
          </a:prstGeom>
          <a:noFill/>
        </p:spPr>
        <p:txBody>
          <a:bodyPr wrap="square" rtlCol="0">
            <a:spAutoFit/>
          </a:bodyPr>
          <a:lstStyle/>
          <a:p>
            <a:r>
              <a:rPr lang="en-GB" sz="1600" dirty="0"/>
              <a:t>Production</a:t>
            </a:r>
          </a:p>
        </p:txBody>
      </p:sp>
      <p:sp>
        <p:nvSpPr>
          <p:cNvPr id="9" name="TextBox 8">
            <a:extLst>
              <a:ext uri="{FF2B5EF4-FFF2-40B4-BE49-F238E27FC236}">
                <a16:creationId xmlns:a16="http://schemas.microsoft.com/office/drawing/2014/main" id="{6C7A4A5A-74E9-44AC-A25B-98A200468D36}"/>
              </a:ext>
            </a:extLst>
          </p:cNvPr>
          <p:cNvSpPr txBox="1"/>
          <p:nvPr/>
        </p:nvSpPr>
        <p:spPr>
          <a:xfrm>
            <a:off x="3261634" y="1353642"/>
            <a:ext cx="1357745" cy="338554"/>
          </a:xfrm>
          <a:prstGeom prst="rect">
            <a:avLst/>
          </a:prstGeom>
          <a:noFill/>
        </p:spPr>
        <p:txBody>
          <a:bodyPr wrap="square" rtlCol="0">
            <a:spAutoFit/>
          </a:bodyPr>
          <a:lstStyle/>
          <a:p>
            <a:r>
              <a:rPr lang="en-GB" sz="1600" dirty="0"/>
              <a:t>Degradation</a:t>
            </a:r>
          </a:p>
        </p:txBody>
      </p:sp>
      <p:sp>
        <p:nvSpPr>
          <p:cNvPr id="10" name="TextBox 9">
            <a:extLst>
              <a:ext uri="{FF2B5EF4-FFF2-40B4-BE49-F238E27FC236}">
                <a16:creationId xmlns:a16="http://schemas.microsoft.com/office/drawing/2014/main" id="{19700E4C-5C8B-458A-A45A-56EDB9F650AF}"/>
              </a:ext>
            </a:extLst>
          </p:cNvPr>
          <p:cNvSpPr txBox="1"/>
          <p:nvPr/>
        </p:nvSpPr>
        <p:spPr>
          <a:xfrm>
            <a:off x="5022822" y="1566219"/>
            <a:ext cx="1357745" cy="338554"/>
          </a:xfrm>
          <a:prstGeom prst="rect">
            <a:avLst/>
          </a:prstGeom>
          <a:noFill/>
        </p:spPr>
        <p:txBody>
          <a:bodyPr wrap="square" rtlCol="0">
            <a:spAutoFit/>
          </a:bodyPr>
          <a:lstStyle/>
          <a:p>
            <a:r>
              <a:rPr lang="en-GB" sz="1600" dirty="0"/>
              <a:t>Noise</a:t>
            </a:r>
          </a:p>
        </p:txBody>
      </p:sp>
      <p:sp>
        <p:nvSpPr>
          <p:cNvPr id="11" name="Rectangle 10">
            <a:extLst>
              <a:ext uri="{FF2B5EF4-FFF2-40B4-BE49-F238E27FC236}">
                <a16:creationId xmlns:a16="http://schemas.microsoft.com/office/drawing/2014/main" id="{EC5ED65A-F24E-459E-B3EA-8E25E6CFD1B0}"/>
              </a:ext>
            </a:extLst>
          </p:cNvPr>
          <p:cNvSpPr/>
          <p:nvPr/>
        </p:nvSpPr>
        <p:spPr>
          <a:xfrm>
            <a:off x="3406181" y="2015250"/>
            <a:ext cx="785046" cy="70922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83FB55F8-80CC-4AC1-9CF3-F92706754B46}"/>
              </a:ext>
            </a:extLst>
          </p:cNvPr>
          <p:cNvSpPr/>
          <p:nvPr/>
        </p:nvSpPr>
        <p:spPr>
          <a:xfrm>
            <a:off x="2325480" y="2011605"/>
            <a:ext cx="1016195" cy="71286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4E7C4CE6-B92B-45AD-8051-EA1568718B78}"/>
              </a:ext>
            </a:extLst>
          </p:cNvPr>
          <p:cNvSpPr/>
          <p:nvPr/>
        </p:nvSpPr>
        <p:spPr>
          <a:xfrm>
            <a:off x="4255733" y="2011605"/>
            <a:ext cx="2512439" cy="71286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a:extLst>
              <a:ext uri="{FF2B5EF4-FFF2-40B4-BE49-F238E27FC236}">
                <a16:creationId xmlns:a16="http://schemas.microsoft.com/office/drawing/2014/main" id="{F9EC2F92-1248-453B-9732-9F71ABBEC78B}"/>
              </a:ext>
            </a:extLst>
          </p:cNvPr>
          <p:cNvCxnSpPr>
            <a:stCxn id="8" idx="2"/>
            <a:endCxn id="12" idx="0"/>
          </p:cNvCxnSpPr>
          <p:nvPr/>
        </p:nvCxnSpPr>
        <p:spPr>
          <a:xfrm>
            <a:off x="2714772" y="1855209"/>
            <a:ext cx="118806" cy="1563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2C7771C-9936-448A-9BAF-FD496F0A2154}"/>
              </a:ext>
            </a:extLst>
          </p:cNvPr>
          <p:cNvCxnSpPr>
            <a:cxnSpLocks/>
            <a:endCxn id="11" idx="0"/>
          </p:cNvCxnSpPr>
          <p:nvPr/>
        </p:nvCxnSpPr>
        <p:spPr>
          <a:xfrm>
            <a:off x="3797087" y="1667055"/>
            <a:ext cx="1617" cy="348195"/>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085A90F-3EE1-488A-A0D4-ACB44540BB75}"/>
              </a:ext>
            </a:extLst>
          </p:cNvPr>
          <p:cNvCxnSpPr>
            <a:cxnSpLocks/>
          </p:cNvCxnSpPr>
          <p:nvPr/>
        </p:nvCxnSpPr>
        <p:spPr>
          <a:xfrm flipV="1">
            <a:off x="5188753" y="1826018"/>
            <a:ext cx="64655" cy="194823"/>
          </a:xfrm>
          <a:prstGeom prst="line">
            <a:avLst/>
          </a:prstGeom>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2AC47D9D-B62A-4472-854E-82FDE7405625}"/>
              </a:ext>
            </a:extLst>
          </p:cNvPr>
          <p:cNvPicPr>
            <a:picLocks noChangeAspect="1"/>
          </p:cNvPicPr>
          <p:nvPr/>
        </p:nvPicPr>
        <p:blipFill>
          <a:blip r:embed="rId4"/>
          <a:stretch>
            <a:fillRect/>
          </a:stretch>
        </p:blipFill>
        <p:spPr>
          <a:xfrm>
            <a:off x="2199779" y="3895227"/>
            <a:ext cx="4245677" cy="2655605"/>
          </a:xfrm>
          <a:prstGeom prst="rect">
            <a:avLst/>
          </a:prstGeom>
        </p:spPr>
      </p:pic>
      <p:sp>
        <p:nvSpPr>
          <p:cNvPr id="18" name="Rectangle 17">
            <a:extLst>
              <a:ext uri="{FF2B5EF4-FFF2-40B4-BE49-F238E27FC236}">
                <a16:creationId xmlns:a16="http://schemas.microsoft.com/office/drawing/2014/main" id="{D5ED5574-0605-4A65-BD86-11EE724C4186}"/>
              </a:ext>
            </a:extLst>
          </p:cNvPr>
          <p:cNvSpPr/>
          <p:nvPr/>
        </p:nvSpPr>
        <p:spPr>
          <a:xfrm>
            <a:off x="1868451" y="2008987"/>
            <a:ext cx="318484" cy="71469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a:extLst>
              <a:ext uri="{FF2B5EF4-FFF2-40B4-BE49-F238E27FC236}">
                <a16:creationId xmlns:a16="http://schemas.microsoft.com/office/drawing/2014/main" id="{B05AA619-BCB2-4AAB-924E-47335FB4E3C6}"/>
              </a:ext>
            </a:extLst>
          </p:cNvPr>
          <p:cNvCxnSpPr>
            <a:cxnSpLocks/>
          </p:cNvCxnSpPr>
          <p:nvPr/>
        </p:nvCxnSpPr>
        <p:spPr>
          <a:xfrm flipH="1" flipV="1">
            <a:off x="1751263" y="1566219"/>
            <a:ext cx="117188" cy="445386"/>
          </a:xfrm>
          <a:prstGeom prst="line">
            <a:avLst/>
          </a:prstGeom>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3BC66585-FC38-4D1C-AFC4-F8C35CD6D1E6}"/>
              </a:ext>
            </a:extLst>
          </p:cNvPr>
          <p:cNvSpPr txBox="1"/>
          <p:nvPr/>
        </p:nvSpPr>
        <p:spPr>
          <a:xfrm>
            <a:off x="594430" y="1281056"/>
            <a:ext cx="1731050" cy="338554"/>
          </a:xfrm>
          <a:prstGeom prst="rect">
            <a:avLst/>
          </a:prstGeom>
          <a:noFill/>
        </p:spPr>
        <p:txBody>
          <a:bodyPr wrap="square" rtlCol="0">
            <a:spAutoFit/>
          </a:bodyPr>
          <a:lstStyle/>
          <a:p>
            <a:r>
              <a:rPr lang="en-GB" sz="1600" dirty="0"/>
              <a:t>Rate of change</a:t>
            </a:r>
          </a:p>
        </p:txBody>
      </p:sp>
    </p:spTree>
    <p:extLst>
      <p:ext uri="{BB962C8B-B14F-4D97-AF65-F5344CB8AC3E}">
        <p14:creationId xmlns:p14="http://schemas.microsoft.com/office/powerpoint/2010/main" val="241122786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40|20.4"/>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2305</TotalTime>
  <Words>2093</Words>
  <Application>Microsoft Office PowerPoint</Application>
  <PresentationFormat>On-screen Show (4:3)</PresentationFormat>
  <Paragraphs>266</Paragraphs>
  <Slides>34</Slides>
  <Notes>19</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Calibri</vt:lpstr>
      <vt:lpstr>Cambria Math</vt:lpstr>
      <vt:lpstr>Lucida Grande</vt:lpstr>
      <vt:lpstr>Symbol</vt:lpstr>
      <vt:lpstr>Office Theme</vt:lpstr>
      <vt:lpstr>Roles of noise in shaping gene expression dynamics</vt:lpstr>
      <vt:lpstr>PowerPoint Presentation</vt:lpstr>
      <vt:lpstr>PowerPoint Presentation</vt:lpstr>
      <vt:lpstr>Embryonic neural differentiation is controlled by a gene oscillator acting as a timer</vt:lpstr>
      <vt:lpstr>PowerPoint Presentation</vt:lpstr>
      <vt:lpstr>PowerPoint Presentation</vt:lpstr>
      <vt:lpstr>PowerPoint Presentation</vt:lpstr>
      <vt:lpstr>Key modelling questions:</vt:lpstr>
      <vt:lpstr>Step one: apply a mathematical model of transcriptional autorepression</vt:lpstr>
      <vt:lpstr>The model generates time traces of Hes5 protein and mRNA expression</vt:lpstr>
      <vt:lpstr>Step two: apply Bayesian inference to parameterise the model</vt:lpstr>
      <vt:lpstr>Modelled traces of gene expression can exhibit aperiodic and oscillatory dynamics</vt:lpstr>
      <vt:lpstr>The model correctly predicts the period and amplitude of the oscillations</vt:lpstr>
      <vt:lpstr>The model is poised at the bifurcation point between aperiodic and oscillatory dynamics</vt:lpstr>
      <vt:lpstr>Transitions from aperiodic to oscillatory gene expression can be initiated by changes in individual model parameters </vt:lpstr>
      <vt:lpstr>Oscillations are an example of stochastic amplification </vt:lpstr>
      <vt:lpstr>Conclusions</vt:lpstr>
      <vt:lpstr>New zebrafish line enables observation of oscillations in vivo</vt:lpstr>
      <vt:lpstr>Perturbing microRNA binding enables perturbation of oscillations</vt:lpstr>
      <vt:lpstr>Questions for a mathematical model</vt:lpstr>
      <vt:lpstr>We modify the mathematical model to account for transcriptional noise</vt:lpstr>
      <vt:lpstr>Inference on wildtype oscillations again reveals high parameter uncertainty</vt:lpstr>
      <vt:lpstr>Joint inference on wild-type oscillations and perturbation reduces parameter uncertainty</vt:lpstr>
      <vt:lpstr>Bayesian posterior predictions inform new experiments</vt:lpstr>
      <vt:lpstr>Summary</vt:lpstr>
      <vt:lpstr>Acknowledgements</vt:lpstr>
      <vt:lpstr>The model predicts that oscillation period can be controlled through changes in the protein degradation rate</vt:lpstr>
      <vt:lpstr>Mathematical modelling is becoming key contributor to experimental design</vt:lpstr>
      <vt:lpstr>PowerPoint Presentation</vt:lpstr>
      <vt:lpstr>How are changes in gene expression dynamics interpreted downstream?</vt:lpstr>
      <vt:lpstr>Next step: inference on dynamic data</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jochen</dc:creator>
  <cp:lastModifiedBy>Jochen Kursawe</cp:lastModifiedBy>
  <cp:revision>205</cp:revision>
  <dcterms:created xsi:type="dcterms:W3CDTF">2018-04-19T15:08:42Z</dcterms:created>
  <dcterms:modified xsi:type="dcterms:W3CDTF">2019-06-18T19:40:35Z</dcterms:modified>
</cp:coreProperties>
</file>