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1" r:id="rId2"/>
    <p:sldId id="298" r:id="rId3"/>
    <p:sldId id="274" r:id="rId4"/>
    <p:sldId id="338" r:id="rId5"/>
    <p:sldId id="410" r:id="rId6"/>
    <p:sldId id="411" r:id="rId7"/>
    <p:sldId id="412" r:id="rId8"/>
    <p:sldId id="413" r:id="rId9"/>
    <p:sldId id="367" r:id="rId10"/>
    <p:sldId id="278" r:id="rId11"/>
    <p:sldId id="370" r:id="rId12"/>
    <p:sldId id="371" r:id="rId13"/>
    <p:sldId id="372" r:id="rId14"/>
    <p:sldId id="373" r:id="rId15"/>
    <p:sldId id="374" r:id="rId16"/>
    <p:sldId id="375" r:id="rId17"/>
    <p:sldId id="376" r:id="rId18"/>
    <p:sldId id="377" r:id="rId19"/>
    <p:sldId id="380" r:id="rId20"/>
    <p:sldId id="401" r:id="rId21"/>
    <p:sldId id="381" r:id="rId22"/>
    <p:sldId id="382" r:id="rId23"/>
    <p:sldId id="383" r:id="rId24"/>
    <p:sldId id="384" r:id="rId25"/>
    <p:sldId id="385" r:id="rId26"/>
    <p:sldId id="386" r:id="rId27"/>
    <p:sldId id="387" r:id="rId28"/>
    <p:sldId id="388" r:id="rId29"/>
    <p:sldId id="389" r:id="rId30"/>
    <p:sldId id="390" r:id="rId31"/>
    <p:sldId id="392" r:id="rId32"/>
    <p:sldId id="391" r:id="rId33"/>
    <p:sldId id="393" r:id="rId34"/>
    <p:sldId id="394" r:id="rId35"/>
    <p:sldId id="395" r:id="rId36"/>
    <p:sldId id="416" r:id="rId37"/>
    <p:sldId id="396" r:id="rId38"/>
    <p:sldId id="398" r:id="rId39"/>
    <p:sldId id="415" r:id="rId40"/>
    <p:sldId id="414" r:id="rId41"/>
    <p:sldId id="363" r:id="rId42"/>
    <p:sldId id="406" r:id="rId43"/>
    <p:sldId id="40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71067" autoAdjust="0"/>
  </p:normalViewPr>
  <p:slideViewPr>
    <p:cSldViewPr>
      <p:cViewPr varScale="1">
        <p:scale>
          <a:sx n="46" d="100"/>
          <a:sy n="46" d="100"/>
        </p:scale>
        <p:origin x="1888" y="22"/>
      </p:cViewPr>
      <p:guideLst>
        <p:guide orient="horz" pos="2160"/>
        <p:guide pos="2880"/>
      </p:guideLst>
    </p:cSldViewPr>
  </p:slideViewPr>
  <p:outlineViewPr>
    <p:cViewPr>
      <p:scale>
        <a:sx n="33" d="100"/>
        <a:sy n="33" d="100"/>
      </p:scale>
      <p:origin x="0" y="-11264"/>
    </p:cViewPr>
  </p:outlineViewPr>
  <p:notesTextViewPr>
    <p:cViewPr>
      <p:scale>
        <a:sx n="100" d="100"/>
        <a:sy n="100" d="100"/>
      </p:scale>
      <p:origin x="0" y="0"/>
    </p:cViewPr>
  </p:notesTextViewPr>
  <p:sorterViewPr>
    <p:cViewPr>
      <p:scale>
        <a:sx n="100" d="100"/>
        <a:sy n="100" d="100"/>
      </p:scale>
      <p:origin x="0" y="-7048"/>
    </p:cViewPr>
  </p:sorterViewPr>
  <p:notesViewPr>
    <p:cSldViewPr>
      <p:cViewPr varScale="1">
        <p:scale>
          <a:sx n="49" d="100"/>
          <a:sy n="49" d="100"/>
        </p:scale>
        <p:origin x="1996" y="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B0F2E-84B0-1649-B7ED-4C695F9DAC7E}" type="doc">
      <dgm:prSet loTypeId="urn:microsoft.com/office/officeart/2008/layout/HorizontalMultiLevelHierarchy" loCatId="" qsTypeId="urn:microsoft.com/office/officeart/2005/8/quickstyle/simple4" qsCatId="simple" csTypeId="urn:microsoft.com/office/officeart/2005/8/colors/accent1_3" csCatId="accent1" phldr="1"/>
      <dgm:spPr/>
      <dgm:t>
        <a:bodyPr/>
        <a:lstStyle/>
        <a:p>
          <a:endParaRPr lang="en-US"/>
        </a:p>
      </dgm:t>
    </dgm:pt>
    <dgm:pt modelId="{4F1E9596-2688-4F4B-B1B1-09BBA8307929}">
      <dgm:prSet/>
      <dgm:spPr>
        <a:solidFill>
          <a:srgbClr val="D99694"/>
        </a:solidFill>
      </dgm:spPr>
      <dgm:t>
        <a:bodyPr/>
        <a:lstStyle/>
        <a:p>
          <a:r>
            <a:rPr lang="en-US" dirty="0" smtClean="0"/>
            <a:t>0.008</a:t>
          </a:r>
          <a:endParaRPr lang="en-US" dirty="0"/>
        </a:p>
      </dgm:t>
    </dgm:pt>
    <dgm:pt modelId="{0F6AD161-81F5-CB40-88C7-75E34AD37229}" type="parTrans" cxnId="{D3B839F6-131B-9247-B8A5-76F9529F4BDD}">
      <dgm:prSet/>
      <dgm:spPr/>
      <dgm:t>
        <a:bodyPr/>
        <a:lstStyle/>
        <a:p>
          <a:endParaRPr lang="en-US"/>
        </a:p>
      </dgm:t>
    </dgm:pt>
    <dgm:pt modelId="{2E8B2F0F-C1E2-154C-AEB9-776093D5327B}" type="sibTrans" cxnId="{D3B839F6-131B-9247-B8A5-76F9529F4BDD}">
      <dgm:prSet/>
      <dgm:spPr/>
      <dgm:t>
        <a:bodyPr/>
        <a:lstStyle/>
        <a:p>
          <a:endParaRPr lang="en-US"/>
        </a:p>
      </dgm:t>
    </dgm:pt>
    <dgm:pt modelId="{FB5E48B7-43B6-144D-95DF-74D61D960D93}">
      <dgm:prSet/>
      <dgm:spPr>
        <a:solidFill>
          <a:srgbClr val="C3D69B"/>
        </a:solidFill>
      </dgm:spPr>
      <dgm:t>
        <a:bodyPr/>
        <a:lstStyle/>
        <a:p>
          <a:r>
            <a:rPr lang="en-US" dirty="0" smtClean="0"/>
            <a:t>0.18</a:t>
          </a:r>
          <a:endParaRPr lang="en-US" dirty="0"/>
        </a:p>
      </dgm:t>
    </dgm:pt>
    <dgm:pt modelId="{A4F983C4-9EDB-0B41-B446-31731E2663FE}" type="parTrans" cxnId="{7DE2F9D5-8B6F-C849-8E74-6FF52B67B4FA}">
      <dgm:prSet/>
      <dgm:spPr/>
      <dgm:t>
        <a:bodyPr/>
        <a:lstStyle/>
        <a:p>
          <a:endParaRPr lang="en-US"/>
        </a:p>
      </dgm:t>
    </dgm:pt>
    <dgm:pt modelId="{FD742626-E7AF-1B4A-B70F-D10E1EB4DE5B}" type="sibTrans" cxnId="{7DE2F9D5-8B6F-C849-8E74-6FF52B67B4FA}">
      <dgm:prSet/>
      <dgm:spPr/>
      <dgm:t>
        <a:bodyPr/>
        <a:lstStyle/>
        <a:p>
          <a:endParaRPr lang="en-US"/>
        </a:p>
      </dgm:t>
    </dgm:pt>
    <dgm:pt modelId="{2B0FD83F-386F-AB42-8E98-105AEB11C48E}">
      <dgm:prSet/>
      <dgm:spPr/>
      <dgm:t>
        <a:bodyPr/>
        <a:lstStyle/>
        <a:p>
          <a:r>
            <a:rPr lang="en-US" dirty="0" smtClean="0"/>
            <a:t>0.05</a:t>
          </a:r>
          <a:endParaRPr lang="en-US" dirty="0"/>
        </a:p>
      </dgm:t>
    </dgm:pt>
    <dgm:pt modelId="{B393C325-DD4A-1D4D-8126-0B5DF9F48273}" type="parTrans" cxnId="{94A23F28-1218-BA49-9A4A-55276E63DD2C}">
      <dgm:prSet/>
      <dgm:spPr/>
      <dgm:t>
        <a:bodyPr/>
        <a:lstStyle/>
        <a:p>
          <a:endParaRPr lang="en-US"/>
        </a:p>
      </dgm:t>
    </dgm:pt>
    <dgm:pt modelId="{58CA11AC-D24B-D24C-881E-A3C39C6A5AEF}" type="sibTrans" cxnId="{94A23F28-1218-BA49-9A4A-55276E63DD2C}">
      <dgm:prSet/>
      <dgm:spPr/>
      <dgm:t>
        <a:bodyPr/>
        <a:lstStyle/>
        <a:p>
          <a:endParaRPr lang="en-US"/>
        </a:p>
      </dgm:t>
    </dgm:pt>
    <dgm:pt modelId="{F6F830B3-DFEC-3D4F-8ED5-5D9EF469E413}">
      <dgm:prSet/>
      <dgm:spPr/>
      <dgm:t>
        <a:bodyPr/>
        <a:lstStyle/>
        <a:p>
          <a:r>
            <a:rPr lang="en-US" dirty="0" smtClean="0"/>
            <a:t>0.002</a:t>
          </a:r>
          <a:endParaRPr lang="en-US" dirty="0"/>
        </a:p>
      </dgm:t>
    </dgm:pt>
    <dgm:pt modelId="{D1A814E8-8C36-414F-A842-C79AEDED97E1}" type="parTrans" cxnId="{725FCC30-2731-E840-8A12-204848B7A380}">
      <dgm:prSet/>
      <dgm:spPr/>
      <dgm:t>
        <a:bodyPr/>
        <a:lstStyle/>
        <a:p>
          <a:endParaRPr lang="en-US"/>
        </a:p>
      </dgm:t>
    </dgm:pt>
    <dgm:pt modelId="{60AAFE2A-06FA-404F-8B50-75E3CF13E2CC}" type="sibTrans" cxnId="{725FCC30-2731-E840-8A12-204848B7A380}">
      <dgm:prSet/>
      <dgm:spPr/>
      <dgm:t>
        <a:bodyPr/>
        <a:lstStyle/>
        <a:p>
          <a:endParaRPr lang="en-US"/>
        </a:p>
      </dgm:t>
    </dgm:pt>
    <dgm:pt modelId="{F3A27D03-BD2A-5548-892D-45699B447312}">
      <dgm:prSet/>
      <dgm:spPr/>
      <dgm:t>
        <a:bodyPr/>
        <a:lstStyle/>
        <a:p>
          <a:r>
            <a:rPr lang="en-US" dirty="0" smtClean="0"/>
            <a:t>0.012</a:t>
          </a:r>
          <a:endParaRPr lang="en-US" dirty="0"/>
        </a:p>
      </dgm:t>
    </dgm:pt>
    <dgm:pt modelId="{BFBC9922-8B87-204B-8FA6-A8D62D1B1818}" type="parTrans" cxnId="{53A9E5F6-58A1-2942-9260-DF356CB9545B}">
      <dgm:prSet/>
      <dgm:spPr/>
      <dgm:t>
        <a:bodyPr/>
        <a:lstStyle/>
        <a:p>
          <a:endParaRPr lang="en-US"/>
        </a:p>
      </dgm:t>
    </dgm:pt>
    <dgm:pt modelId="{A6160E78-FA14-F04C-A1E6-621830DEBAEA}" type="sibTrans" cxnId="{53A9E5F6-58A1-2942-9260-DF356CB9545B}">
      <dgm:prSet/>
      <dgm:spPr/>
      <dgm:t>
        <a:bodyPr/>
        <a:lstStyle/>
        <a:p>
          <a:endParaRPr lang="en-US"/>
        </a:p>
      </dgm:t>
    </dgm:pt>
    <dgm:pt modelId="{FEE41AC8-28BE-4F42-A087-5288A445BB2A}">
      <dgm:prSet/>
      <dgm:spPr/>
      <dgm:t>
        <a:bodyPr/>
        <a:lstStyle/>
        <a:p>
          <a:r>
            <a:rPr lang="en-US" dirty="0" smtClean="0"/>
            <a:t>0.15</a:t>
          </a:r>
          <a:endParaRPr lang="en-US" dirty="0"/>
        </a:p>
      </dgm:t>
    </dgm:pt>
    <dgm:pt modelId="{4C6FDF65-AB98-4944-96EE-2D296B512BC6}" type="parTrans" cxnId="{DA3189CC-F384-A744-B61C-CAFC12B8E427}">
      <dgm:prSet/>
      <dgm:spPr/>
      <dgm:t>
        <a:bodyPr/>
        <a:lstStyle/>
        <a:p>
          <a:endParaRPr lang="en-US"/>
        </a:p>
      </dgm:t>
    </dgm:pt>
    <dgm:pt modelId="{F63FAEF5-5F19-1243-8647-2242EDE3FAF0}" type="sibTrans" cxnId="{DA3189CC-F384-A744-B61C-CAFC12B8E427}">
      <dgm:prSet/>
      <dgm:spPr/>
      <dgm:t>
        <a:bodyPr/>
        <a:lstStyle/>
        <a:p>
          <a:endParaRPr lang="en-US"/>
        </a:p>
      </dgm:t>
    </dgm:pt>
    <dgm:pt modelId="{7B2B5D19-634D-884C-9714-373BE689FDC3}">
      <dgm:prSet/>
      <dgm:spPr>
        <a:solidFill>
          <a:schemeClr val="accent2">
            <a:lumMod val="75000"/>
          </a:schemeClr>
        </a:solidFill>
      </dgm:spPr>
      <dgm:t>
        <a:bodyPr/>
        <a:lstStyle/>
        <a:p>
          <a:r>
            <a:rPr lang="en-US" dirty="0" smtClean="0"/>
            <a:t>0.252</a:t>
          </a:r>
          <a:endParaRPr lang="en-US" dirty="0"/>
        </a:p>
      </dgm:t>
    </dgm:pt>
    <dgm:pt modelId="{6CFBBFBD-C4B4-B94E-BE23-D06F883082F9}" type="parTrans" cxnId="{6578B628-2D5E-914A-880D-1FAAA1887D8D}">
      <dgm:prSet/>
      <dgm:spPr/>
      <dgm:t>
        <a:bodyPr/>
        <a:lstStyle/>
        <a:p>
          <a:endParaRPr lang="en-US"/>
        </a:p>
      </dgm:t>
    </dgm:pt>
    <dgm:pt modelId="{89C271F6-E80B-724B-8E35-D261EE7B8FF6}" type="sibTrans" cxnId="{6578B628-2D5E-914A-880D-1FAAA1887D8D}">
      <dgm:prSet/>
      <dgm:spPr/>
      <dgm:t>
        <a:bodyPr/>
        <a:lstStyle/>
        <a:p>
          <a:endParaRPr lang="en-US"/>
        </a:p>
      </dgm:t>
    </dgm:pt>
    <dgm:pt modelId="{9B89EBB7-8154-F74B-8E3C-A61D9547C610}">
      <dgm:prSet/>
      <dgm:spPr>
        <a:solidFill>
          <a:schemeClr val="accent2">
            <a:lumMod val="60000"/>
            <a:lumOff val="40000"/>
          </a:schemeClr>
        </a:solidFill>
      </dgm:spPr>
      <dgm:t>
        <a:bodyPr/>
        <a:lstStyle/>
        <a:p>
          <a:r>
            <a:rPr lang="en-US" dirty="0" smtClean="0"/>
            <a:t>0.01</a:t>
          </a:r>
          <a:endParaRPr lang="en-US" dirty="0"/>
        </a:p>
      </dgm:t>
    </dgm:pt>
    <dgm:pt modelId="{F2881176-45F3-CF47-BEED-DDA67931EB55}" type="parTrans" cxnId="{66A7C09F-D844-364E-A329-D4997D1FC5EA}">
      <dgm:prSet/>
      <dgm:spPr/>
      <dgm:t>
        <a:bodyPr/>
        <a:lstStyle/>
        <a:p>
          <a:endParaRPr lang="en-US"/>
        </a:p>
      </dgm:t>
    </dgm:pt>
    <dgm:pt modelId="{EC60B090-8326-494D-9581-539C8072B850}" type="sibTrans" cxnId="{66A7C09F-D844-364E-A329-D4997D1FC5EA}">
      <dgm:prSet/>
      <dgm:spPr/>
      <dgm:t>
        <a:bodyPr/>
        <a:lstStyle/>
        <a:p>
          <a:endParaRPr lang="en-US"/>
        </a:p>
      </dgm:t>
    </dgm:pt>
    <dgm:pt modelId="{6DEE4D02-A636-654C-8464-E47CE81C610C}">
      <dgm:prSet/>
      <dgm:spPr>
        <a:solidFill>
          <a:srgbClr val="D99694"/>
        </a:solidFill>
      </dgm:spPr>
      <dgm:t>
        <a:bodyPr/>
        <a:lstStyle/>
        <a:p>
          <a:r>
            <a:rPr lang="en-US" dirty="0" smtClean="0"/>
            <a:t>0.22</a:t>
          </a:r>
          <a:endParaRPr lang="en-US" dirty="0"/>
        </a:p>
      </dgm:t>
    </dgm:pt>
    <dgm:pt modelId="{A0123FBB-9A49-9E4A-A759-F2996305EC8C}" type="parTrans" cxnId="{D4465FAA-3D63-3140-82F1-8E273B8AC4B6}">
      <dgm:prSet/>
      <dgm:spPr/>
      <dgm:t>
        <a:bodyPr/>
        <a:lstStyle/>
        <a:p>
          <a:endParaRPr lang="en-US"/>
        </a:p>
      </dgm:t>
    </dgm:pt>
    <dgm:pt modelId="{531F4270-51FB-A94D-99B9-6082338392E9}" type="sibTrans" cxnId="{D4465FAA-3D63-3140-82F1-8E273B8AC4B6}">
      <dgm:prSet/>
      <dgm:spPr/>
      <dgm:t>
        <a:bodyPr/>
        <a:lstStyle/>
        <a:p>
          <a:endParaRPr lang="en-US"/>
        </a:p>
      </dgm:t>
    </dgm:pt>
    <dgm:pt modelId="{6B7DC3A8-517A-5740-A92D-E6E2A48E2E3A}">
      <dgm:prSet/>
      <dgm:spPr>
        <a:solidFill>
          <a:srgbClr val="D99694"/>
        </a:solidFill>
      </dgm:spPr>
      <dgm:t>
        <a:bodyPr/>
        <a:lstStyle/>
        <a:p>
          <a:r>
            <a:rPr lang="en-US" dirty="0" smtClean="0"/>
            <a:t>0.014</a:t>
          </a:r>
          <a:endParaRPr lang="en-US" dirty="0"/>
        </a:p>
      </dgm:t>
    </dgm:pt>
    <dgm:pt modelId="{397B8D81-08F1-3B42-A5F2-7617AA7D7AD9}" type="parTrans" cxnId="{4ED6E289-370B-1B4C-8B9A-572D9A93B345}">
      <dgm:prSet/>
      <dgm:spPr/>
      <dgm:t>
        <a:bodyPr/>
        <a:lstStyle/>
        <a:p>
          <a:endParaRPr lang="en-US"/>
        </a:p>
      </dgm:t>
    </dgm:pt>
    <dgm:pt modelId="{A1E7EF2E-E8D3-2F4F-BF3D-BDFDFC20CB40}" type="sibTrans" cxnId="{4ED6E289-370B-1B4C-8B9A-572D9A93B345}">
      <dgm:prSet/>
      <dgm:spPr/>
      <dgm:t>
        <a:bodyPr/>
        <a:lstStyle/>
        <a:p>
          <a:endParaRPr lang="en-US"/>
        </a:p>
      </dgm:t>
    </dgm:pt>
    <dgm:pt modelId="{E69BCDC2-6655-994A-B254-EF7FAF7D3A91}">
      <dgm:prSet/>
      <dgm:spPr>
        <a:solidFill>
          <a:schemeClr val="accent3">
            <a:lumMod val="75000"/>
          </a:schemeClr>
        </a:solidFill>
      </dgm:spPr>
      <dgm:t>
        <a:bodyPr/>
        <a:lstStyle/>
        <a:p>
          <a:r>
            <a:rPr lang="en-US" smtClean="0"/>
            <a:t>0.438</a:t>
          </a:r>
          <a:endParaRPr lang="en-US"/>
        </a:p>
      </dgm:t>
    </dgm:pt>
    <dgm:pt modelId="{BAE1EAF2-863B-F145-A3BC-00FF24E2A80F}" type="parTrans" cxnId="{099E06E2-70F2-6942-9B44-394B594C4161}">
      <dgm:prSet/>
      <dgm:spPr/>
      <dgm:t>
        <a:bodyPr/>
        <a:lstStyle/>
        <a:p>
          <a:endParaRPr lang="en-US"/>
        </a:p>
      </dgm:t>
    </dgm:pt>
    <dgm:pt modelId="{9352C09B-8813-7247-9D8B-22411AFDADF9}" type="sibTrans" cxnId="{099E06E2-70F2-6942-9B44-394B594C4161}">
      <dgm:prSet/>
      <dgm:spPr/>
      <dgm:t>
        <a:bodyPr/>
        <a:lstStyle/>
        <a:p>
          <a:endParaRPr lang="en-US"/>
        </a:p>
      </dgm:t>
    </dgm:pt>
    <dgm:pt modelId="{612DB495-23D2-E64E-9081-D2F4885C2A7D}">
      <dgm:prSet/>
      <dgm:spPr>
        <a:solidFill>
          <a:schemeClr val="accent3">
            <a:lumMod val="60000"/>
            <a:lumOff val="40000"/>
          </a:schemeClr>
        </a:solidFill>
      </dgm:spPr>
      <dgm:t>
        <a:bodyPr/>
        <a:lstStyle/>
        <a:p>
          <a:r>
            <a:rPr lang="en-US" dirty="0" smtClean="0"/>
            <a:t>0.03</a:t>
          </a:r>
          <a:endParaRPr lang="en-US" dirty="0"/>
        </a:p>
      </dgm:t>
    </dgm:pt>
    <dgm:pt modelId="{F3FC2A91-BB46-114A-B061-D6508960F23F}" type="parTrans" cxnId="{A6CFA7DF-EE4D-584D-9357-AC1007983F78}">
      <dgm:prSet/>
      <dgm:spPr/>
      <dgm:t>
        <a:bodyPr/>
        <a:lstStyle/>
        <a:p>
          <a:endParaRPr lang="en-US"/>
        </a:p>
      </dgm:t>
    </dgm:pt>
    <dgm:pt modelId="{4C6680A0-2B03-794D-935C-4EE2FD84E935}" type="sibTrans" cxnId="{A6CFA7DF-EE4D-584D-9357-AC1007983F78}">
      <dgm:prSet/>
      <dgm:spPr/>
      <dgm:t>
        <a:bodyPr/>
        <a:lstStyle/>
        <a:p>
          <a:endParaRPr lang="en-US"/>
        </a:p>
      </dgm:t>
    </dgm:pt>
    <dgm:pt modelId="{4C902BF6-7595-D243-8ADA-B528E95B05CE}">
      <dgm:prSet/>
      <dgm:spPr>
        <a:solidFill>
          <a:srgbClr val="C3D69B"/>
        </a:solidFill>
      </dgm:spPr>
      <dgm:t>
        <a:bodyPr/>
        <a:lstStyle/>
        <a:p>
          <a:r>
            <a:rPr lang="en-US" dirty="0" smtClean="0"/>
            <a:t>0.058</a:t>
          </a:r>
          <a:endParaRPr lang="en-US" dirty="0"/>
        </a:p>
      </dgm:t>
    </dgm:pt>
    <dgm:pt modelId="{D7025BB3-EE96-1743-AE97-89FC9C32EE33}" type="parTrans" cxnId="{793AAA82-64C7-A34F-B82E-A0916DDE10A5}">
      <dgm:prSet/>
      <dgm:spPr/>
      <dgm:t>
        <a:bodyPr/>
        <a:lstStyle/>
        <a:p>
          <a:endParaRPr lang="en-US"/>
        </a:p>
      </dgm:t>
    </dgm:pt>
    <dgm:pt modelId="{756F3E7A-2130-C24F-BFD8-395405C24D77}" type="sibTrans" cxnId="{793AAA82-64C7-A34F-B82E-A0916DDE10A5}">
      <dgm:prSet/>
      <dgm:spPr/>
      <dgm:t>
        <a:bodyPr/>
        <a:lstStyle/>
        <a:p>
          <a:endParaRPr lang="en-US"/>
        </a:p>
      </dgm:t>
    </dgm:pt>
    <dgm:pt modelId="{BEFFE162-00E6-F843-9CAA-BFC86876DC64}">
      <dgm:prSet/>
      <dgm:spPr>
        <a:solidFill>
          <a:srgbClr val="C3D69B"/>
        </a:solidFill>
      </dgm:spPr>
      <dgm:t>
        <a:bodyPr/>
        <a:lstStyle/>
        <a:p>
          <a:r>
            <a:rPr lang="en-US" dirty="0" smtClean="0"/>
            <a:t>0.17</a:t>
          </a:r>
          <a:endParaRPr lang="en-US" dirty="0"/>
        </a:p>
      </dgm:t>
    </dgm:pt>
    <dgm:pt modelId="{A9A9E295-FA32-E047-ACA4-1CA2A27538BA}" type="parTrans" cxnId="{4DFFAB26-B14C-E940-921F-9B61C4DE1EF2}">
      <dgm:prSet/>
      <dgm:spPr/>
      <dgm:t>
        <a:bodyPr/>
        <a:lstStyle/>
        <a:p>
          <a:endParaRPr lang="en-US"/>
        </a:p>
      </dgm:t>
    </dgm:pt>
    <dgm:pt modelId="{75250333-8130-3149-9429-5141F670D066}" type="sibTrans" cxnId="{4DFFAB26-B14C-E940-921F-9B61C4DE1EF2}">
      <dgm:prSet/>
      <dgm:spPr/>
      <dgm:t>
        <a:bodyPr/>
        <a:lstStyle/>
        <a:p>
          <a:endParaRPr lang="en-US"/>
        </a:p>
      </dgm:t>
    </dgm:pt>
    <dgm:pt modelId="{3817B881-E5AD-CF4A-9F96-9F412128EB75}">
      <dgm:prSet phldrT="[Text]"/>
      <dgm:spPr/>
      <dgm:t>
        <a:bodyPr/>
        <a:lstStyle/>
        <a:p>
          <a:endParaRPr lang="en-US" dirty="0"/>
        </a:p>
      </dgm:t>
    </dgm:pt>
    <dgm:pt modelId="{CBAEB862-F3F6-0341-99BF-7C40298370A3}" type="sibTrans" cxnId="{B05511BA-26E5-7543-9B54-3EF11DD2ED16}">
      <dgm:prSet/>
      <dgm:spPr/>
      <dgm:t>
        <a:bodyPr/>
        <a:lstStyle/>
        <a:p>
          <a:endParaRPr lang="en-US"/>
        </a:p>
      </dgm:t>
    </dgm:pt>
    <dgm:pt modelId="{A5C01FB8-D686-0044-9B30-F5CA8546D77C}" type="parTrans" cxnId="{B05511BA-26E5-7543-9B54-3EF11DD2ED16}">
      <dgm:prSet/>
      <dgm:spPr/>
      <dgm:t>
        <a:bodyPr/>
        <a:lstStyle/>
        <a:p>
          <a:endParaRPr lang="en-US"/>
        </a:p>
      </dgm:t>
    </dgm:pt>
    <dgm:pt modelId="{35BB537C-0AD6-4144-988A-E6566BE14E89}">
      <dgm:prSet/>
      <dgm:spPr/>
      <dgm:t>
        <a:bodyPr/>
        <a:lstStyle/>
        <a:p>
          <a:r>
            <a:rPr lang="en-US" dirty="0" smtClean="0"/>
            <a:t> 0.214</a:t>
          </a:r>
          <a:endParaRPr lang="en-US" dirty="0"/>
        </a:p>
      </dgm:t>
    </dgm:pt>
    <dgm:pt modelId="{213634F6-3873-FD4F-9AAE-A2E334A4A375}" type="sibTrans" cxnId="{51D2E4BE-F12B-184F-9A9C-4C9A1B255FBC}">
      <dgm:prSet/>
      <dgm:spPr/>
      <dgm:t>
        <a:bodyPr/>
        <a:lstStyle/>
        <a:p>
          <a:endParaRPr lang="en-US"/>
        </a:p>
      </dgm:t>
    </dgm:pt>
    <dgm:pt modelId="{2321ECA9-85B7-5A4B-99AC-2B5FD076D102}" type="parTrans" cxnId="{51D2E4BE-F12B-184F-9A9C-4C9A1B255FBC}">
      <dgm:prSet/>
      <dgm:spPr/>
      <dgm:t>
        <a:bodyPr/>
        <a:lstStyle/>
        <a:p>
          <a:endParaRPr lang="en-US"/>
        </a:p>
      </dgm:t>
    </dgm:pt>
    <dgm:pt modelId="{A70EF13C-47C3-6949-BC77-138D673D2F51}" type="pres">
      <dgm:prSet presAssocID="{458B0F2E-84B0-1649-B7ED-4C695F9DAC7E}" presName="Name0" presStyleCnt="0">
        <dgm:presLayoutVars>
          <dgm:chPref val="1"/>
          <dgm:dir/>
          <dgm:animOne val="branch"/>
          <dgm:animLvl val="lvl"/>
          <dgm:resizeHandles val="exact"/>
        </dgm:presLayoutVars>
      </dgm:prSet>
      <dgm:spPr/>
      <dgm:t>
        <a:bodyPr/>
        <a:lstStyle/>
        <a:p>
          <a:endParaRPr lang="en-US"/>
        </a:p>
      </dgm:t>
    </dgm:pt>
    <dgm:pt modelId="{983DBC9A-D371-124A-95B3-FFD50A1DC0CA}" type="pres">
      <dgm:prSet presAssocID="{3817B881-E5AD-CF4A-9F96-9F412128EB75}" presName="root1" presStyleCnt="0"/>
      <dgm:spPr/>
    </dgm:pt>
    <dgm:pt modelId="{681A947B-EEE7-A642-9178-76001B6FECB6}" type="pres">
      <dgm:prSet presAssocID="{3817B881-E5AD-CF4A-9F96-9F412128EB75}" presName="LevelOneTextNode" presStyleLbl="node0" presStyleIdx="0" presStyleCnt="1">
        <dgm:presLayoutVars>
          <dgm:chPref val="3"/>
        </dgm:presLayoutVars>
      </dgm:prSet>
      <dgm:spPr/>
      <dgm:t>
        <a:bodyPr/>
        <a:lstStyle/>
        <a:p>
          <a:endParaRPr lang="en-US"/>
        </a:p>
      </dgm:t>
    </dgm:pt>
    <dgm:pt modelId="{5ABBAE30-AFD1-614B-82F9-37BBD143C016}" type="pres">
      <dgm:prSet presAssocID="{3817B881-E5AD-CF4A-9F96-9F412128EB75}" presName="level2hierChild" presStyleCnt="0"/>
      <dgm:spPr/>
    </dgm:pt>
    <dgm:pt modelId="{D5DDBB97-0421-5E4E-889A-2D2A1997F6BE}" type="pres">
      <dgm:prSet presAssocID="{2321ECA9-85B7-5A4B-99AC-2B5FD076D102}" presName="conn2-1" presStyleLbl="parChTrans1D2" presStyleIdx="0" presStyleCnt="3"/>
      <dgm:spPr/>
      <dgm:t>
        <a:bodyPr/>
        <a:lstStyle/>
        <a:p>
          <a:endParaRPr lang="en-US"/>
        </a:p>
      </dgm:t>
    </dgm:pt>
    <dgm:pt modelId="{8A697904-04BB-1B40-9F42-A780F2D13676}" type="pres">
      <dgm:prSet presAssocID="{2321ECA9-85B7-5A4B-99AC-2B5FD076D102}" presName="connTx" presStyleLbl="parChTrans1D2" presStyleIdx="0" presStyleCnt="3"/>
      <dgm:spPr/>
      <dgm:t>
        <a:bodyPr/>
        <a:lstStyle/>
        <a:p>
          <a:endParaRPr lang="en-US"/>
        </a:p>
      </dgm:t>
    </dgm:pt>
    <dgm:pt modelId="{713DF114-7589-1A45-B358-506BF532F1A3}" type="pres">
      <dgm:prSet presAssocID="{35BB537C-0AD6-4144-988A-E6566BE14E89}" presName="root2" presStyleCnt="0"/>
      <dgm:spPr/>
    </dgm:pt>
    <dgm:pt modelId="{5172BA35-58B1-2844-BF75-40530CC04E64}" type="pres">
      <dgm:prSet presAssocID="{35BB537C-0AD6-4144-988A-E6566BE14E89}" presName="LevelTwoTextNode" presStyleLbl="node2" presStyleIdx="0" presStyleCnt="3">
        <dgm:presLayoutVars>
          <dgm:chPref val="3"/>
        </dgm:presLayoutVars>
      </dgm:prSet>
      <dgm:spPr/>
      <dgm:t>
        <a:bodyPr/>
        <a:lstStyle/>
        <a:p>
          <a:endParaRPr lang="en-US"/>
        </a:p>
      </dgm:t>
    </dgm:pt>
    <dgm:pt modelId="{6C1818A8-69A2-0B44-9C75-6A310A2237F4}" type="pres">
      <dgm:prSet presAssocID="{35BB537C-0AD6-4144-988A-E6566BE14E89}" presName="level3hierChild" presStyleCnt="0"/>
      <dgm:spPr/>
    </dgm:pt>
    <dgm:pt modelId="{37BE6545-C008-C542-BA36-F85F7B9BB5F0}" type="pres">
      <dgm:prSet presAssocID="{D1A814E8-8C36-414F-A842-C79AEDED97E1}" presName="conn2-1" presStyleLbl="parChTrans1D3" presStyleIdx="0" presStyleCnt="12"/>
      <dgm:spPr/>
      <dgm:t>
        <a:bodyPr/>
        <a:lstStyle/>
        <a:p>
          <a:endParaRPr lang="en-US"/>
        </a:p>
      </dgm:t>
    </dgm:pt>
    <dgm:pt modelId="{790E521D-6F00-6240-945C-CA37FC119E6C}" type="pres">
      <dgm:prSet presAssocID="{D1A814E8-8C36-414F-A842-C79AEDED97E1}" presName="connTx" presStyleLbl="parChTrans1D3" presStyleIdx="0" presStyleCnt="12"/>
      <dgm:spPr/>
      <dgm:t>
        <a:bodyPr/>
        <a:lstStyle/>
        <a:p>
          <a:endParaRPr lang="en-US"/>
        </a:p>
      </dgm:t>
    </dgm:pt>
    <dgm:pt modelId="{483DC368-D36B-C74A-BB1C-B8DD20631C14}" type="pres">
      <dgm:prSet presAssocID="{F6F830B3-DFEC-3D4F-8ED5-5D9EF469E413}" presName="root2" presStyleCnt="0"/>
      <dgm:spPr/>
    </dgm:pt>
    <dgm:pt modelId="{A3EFCAC9-54A2-DB44-9103-B0588E9E1804}" type="pres">
      <dgm:prSet presAssocID="{F6F830B3-DFEC-3D4F-8ED5-5D9EF469E413}" presName="LevelTwoTextNode" presStyleLbl="node3" presStyleIdx="0" presStyleCnt="12">
        <dgm:presLayoutVars>
          <dgm:chPref val="3"/>
        </dgm:presLayoutVars>
      </dgm:prSet>
      <dgm:spPr/>
      <dgm:t>
        <a:bodyPr/>
        <a:lstStyle/>
        <a:p>
          <a:endParaRPr lang="en-US"/>
        </a:p>
      </dgm:t>
    </dgm:pt>
    <dgm:pt modelId="{97CDA815-2674-E042-A4AE-3859E75841C5}" type="pres">
      <dgm:prSet presAssocID="{F6F830B3-DFEC-3D4F-8ED5-5D9EF469E413}" presName="level3hierChild" presStyleCnt="0"/>
      <dgm:spPr/>
    </dgm:pt>
    <dgm:pt modelId="{40A42E44-6119-E849-8E73-6F041A282401}" type="pres">
      <dgm:prSet presAssocID="{BFBC9922-8B87-204B-8FA6-A8D62D1B1818}" presName="conn2-1" presStyleLbl="parChTrans1D3" presStyleIdx="1" presStyleCnt="12"/>
      <dgm:spPr/>
      <dgm:t>
        <a:bodyPr/>
        <a:lstStyle/>
        <a:p>
          <a:endParaRPr lang="en-US"/>
        </a:p>
      </dgm:t>
    </dgm:pt>
    <dgm:pt modelId="{A4E1BD96-FE20-9A4B-AF61-2D5A7409527A}" type="pres">
      <dgm:prSet presAssocID="{BFBC9922-8B87-204B-8FA6-A8D62D1B1818}" presName="connTx" presStyleLbl="parChTrans1D3" presStyleIdx="1" presStyleCnt="12"/>
      <dgm:spPr/>
      <dgm:t>
        <a:bodyPr/>
        <a:lstStyle/>
        <a:p>
          <a:endParaRPr lang="en-US"/>
        </a:p>
      </dgm:t>
    </dgm:pt>
    <dgm:pt modelId="{7E9AEA95-CB6C-0B4F-8DCA-BFC4BB39364C}" type="pres">
      <dgm:prSet presAssocID="{F3A27D03-BD2A-5548-892D-45699B447312}" presName="root2" presStyleCnt="0"/>
      <dgm:spPr/>
    </dgm:pt>
    <dgm:pt modelId="{A547F6D5-25F8-CB4B-A091-EDFBB9CEF2FD}" type="pres">
      <dgm:prSet presAssocID="{F3A27D03-BD2A-5548-892D-45699B447312}" presName="LevelTwoTextNode" presStyleLbl="node3" presStyleIdx="1" presStyleCnt="12">
        <dgm:presLayoutVars>
          <dgm:chPref val="3"/>
        </dgm:presLayoutVars>
      </dgm:prSet>
      <dgm:spPr/>
      <dgm:t>
        <a:bodyPr/>
        <a:lstStyle/>
        <a:p>
          <a:endParaRPr lang="en-US"/>
        </a:p>
      </dgm:t>
    </dgm:pt>
    <dgm:pt modelId="{48C4FCEB-E7EE-D744-B23B-C879410C86E8}" type="pres">
      <dgm:prSet presAssocID="{F3A27D03-BD2A-5548-892D-45699B447312}" presName="level3hierChild" presStyleCnt="0"/>
      <dgm:spPr/>
    </dgm:pt>
    <dgm:pt modelId="{E1AEA4C9-122C-4646-9410-135E7BF83924}" type="pres">
      <dgm:prSet presAssocID="{4C6FDF65-AB98-4944-96EE-2D296B512BC6}" presName="conn2-1" presStyleLbl="parChTrans1D3" presStyleIdx="2" presStyleCnt="12"/>
      <dgm:spPr/>
      <dgm:t>
        <a:bodyPr/>
        <a:lstStyle/>
        <a:p>
          <a:endParaRPr lang="en-US"/>
        </a:p>
      </dgm:t>
    </dgm:pt>
    <dgm:pt modelId="{B46AF3F5-EAD5-014C-9E23-49CB3869187B}" type="pres">
      <dgm:prSet presAssocID="{4C6FDF65-AB98-4944-96EE-2D296B512BC6}" presName="connTx" presStyleLbl="parChTrans1D3" presStyleIdx="2" presStyleCnt="12"/>
      <dgm:spPr/>
      <dgm:t>
        <a:bodyPr/>
        <a:lstStyle/>
        <a:p>
          <a:endParaRPr lang="en-US"/>
        </a:p>
      </dgm:t>
    </dgm:pt>
    <dgm:pt modelId="{D8FD537C-32B0-AB40-B352-E1718A06ECFF}" type="pres">
      <dgm:prSet presAssocID="{FEE41AC8-28BE-4F42-A087-5288A445BB2A}" presName="root2" presStyleCnt="0"/>
      <dgm:spPr/>
    </dgm:pt>
    <dgm:pt modelId="{EC6260D3-4DE5-3042-898E-C6547A928AB3}" type="pres">
      <dgm:prSet presAssocID="{FEE41AC8-28BE-4F42-A087-5288A445BB2A}" presName="LevelTwoTextNode" presStyleLbl="node3" presStyleIdx="2" presStyleCnt="12">
        <dgm:presLayoutVars>
          <dgm:chPref val="3"/>
        </dgm:presLayoutVars>
      </dgm:prSet>
      <dgm:spPr/>
      <dgm:t>
        <a:bodyPr/>
        <a:lstStyle/>
        <a:p>
          <a:endParaRPr lang="en-US"/>
        </a:p>
      </dgm:t>
    </dgm:pt>
    <dgm:pt modelId="{61356B0B-FB27-1540-9649-C5949B4E9D7B}" type="pres">
      <dgm:prSet presAssocID="{FEE41AC8-28BE-4F42-A087-5288A445BB2A}" presName="level3hierChild" presStyleCnt="0"/>
      <dgm:spPr/>
    </dgm:pt>
    <dgm:pt modelId="{23FDBF7A-97C3-2743-904D-B1876B485C59}" type="pres">
      <dgm:prSet presAssocID="{B393C325-DD4A-1D4D-8126-0B5DF9F48273}" presName="conn2-1" presStyleLbl="parChTrans1D3" presStyleIdx="3" presStyleCnt="12"/>
      <dgm:spPr/>
      <dgm:t>
        <a:bodyPr/>
        <a:lstStyle/>
        <a:p>
          <a:endParaRPr lang="en-US"/>
        </a:p>
      </dgm:t>
    </dgm:pt>
    <dgm:pt modelId="{09D2F664-7F59-894E-AD3B-54CD6C8DE2B8}" type="pres">
      <dgm:prSet presAssocID="{B393C325-DD4A-1D4D-8126-0B5DF9F48273}" presName="connTx" presStyleLbl="parChTrans1D3" presStyleIdx="3" presStyleCnt="12"/>
      <dgm:spPr/>
      <dgm:t>
        <a:bodyPr/>
        <a:lstStyle/>
        <a:p>
          <a:endParaRPr lang="en-US"/>
        </a:p>
      </dgm:t>
    </dgm:pt>
    <dgm:pt modelId="{E4C5102D-351E-9F45-A341-213B65A34571}" type="pres">
      <dgm:prSet presAssocID="{2B0FD83F-386F-AB42-8E98-105AEB11C48E}" presName="root2" presStyleCnt="0"/>
      <dgm:spPr/>
    </dgm:pt>
    <dgm:pt modelId="{07882201-5D87-CD46-B3E5-EA95DEB8F90B}" type="pres">
      <dgm:prSet presAssocID="{2B0FD83F-386F-AB42-8E98-105AEB11C48E}" presName="LevelTwoTextNode" presStyleLbl="node3" presStyleIdx="3" presStyleCnt="12">
        <dgm:presLayoutVars>
          <dgm:chPref val="3"/>
        </dgm:presLayoutVars>
      </dgm:prSet>
      <dgm:spPr/>
      <dgm:t>
        <a:bodyPr/>
        <a:lstStyle/>
        <a:p>
          <a:endParaRPr lang="en-US"/>
        </a:p>
      </dgm:t>
    </dgm:pt>
    <dgm:pt modelId="{FE8B7745-8E54-6F44-BC59-B102EAB25F34}" type="pres">
      <dgm:prSet presAssocID="{2B0FD83F-386F-AB42-8E98-105AEB11C48E}" presName="level3hierChild" presStyleCnt="0"/>
      <dgm:spPr/>
    </dgm:pt>
    <dgm:pt modelId="{2276BD7B-A259-494D-902E-CDA86EF5FC22}" type="pres">
      <dgm:prSet presAssocID="{6CFBBFBD-C4B4-B94E-BE23-D06F883082F9}" presName="conn2-1" presStyleLbl="parChTrans1D2" presStyleIdx="1" presStyleCnt="3"/>
      <dgm:spPr/>
      <dgm:t>
        <a:bodyPr/>
        <a:lstStyle/>
        <a:p>
          <a:endParaRPr lang="en-US"/>
        </a:p>
      </dgm:t>
    </dgm:pt>
    <dgm:pt modelId="{287A745F-DB85-2C43-A787-2EA2C98DB3BE}" type="pres">
      <dgm:prSet presAssocID="{6CFBBFBD-C4B4-B94E-BE23-D06F883082F9}" presName="connTx" presStyleLbl="parChTrans1D2" presStyleIdx="1" presStyleCnt="3"/>
      <dgm:spPr/>
      <dgm:t>
        <a:bodyPr/>
        <a:lstStyle/>
        <a:p>
          <a:endParaRPr lang="en-US"/>
        </a:p>
      </dgm:t>
    </dgm:pt>
    <dgm:pt modelId="{34222F46-91CA-DC43-9079-984E1B976343}" type="pres">
      <dgm:prSet presAssocID="{7B2B5D19-634D-884C-9714-373BE689FDC3}" presName="root2" presStyleCnt="0"/>
      <dgm:spPr/>
    </dgm:pt>
    <dgm:pt modelId="{3FE37EE0-1047-704A-AC5D-888033FA854C}" type="pres">
      <dgm:prSet presAssocID="{7B2B5D19-634D-884C-9714-373BE689FDC3}" presName="LevelTwoTextNode" presStyleLbl="node2" presStyleIdx="1" presStyleCnt="3">
        <dgm:presLayoutVars>
          <dgm:chPref val="3"/>
        </dgm:presLayoutVars>
      </dgm:prSet>
      <dgm:spPr/>
      <dgm:t>
        <a:bodyPr/>
        <a:lstStyle/>
        <a:p>
          <a:endParaRPr lang="en-US"/>
        </a:p>
      </dgm:t>
    </dgm:pt>
    <dgm:pt modelId="{8B1B1476-4023-4048-A204-4FB060F42316}" type="pres">
      <dgm:prSet presAssocID="{7B2B5D19-634D-884C-9714-373BE689FDC3}" presName="level3hierChild" presStyleCnt="0"/>
      <dgm:spPr/>
    </dgm:pt>
    <dgm:pt modelId="{0E2263DA-AB72-9F4E-BC28-40667A7714BA}" type="pres">
      <dgm:prSet presAssocID="{F2881176-45F3-CF47-BEED-DDA67931EB55}" presName="conn2-1" presStyleLbl="parChTrans1D3" presStyleIdx="4" presStyleCnt="12"/>
      <dgm:spPr/>
      <dgm:t>
        <a:bodyPr/>
        <a:lstStyle/>
        <a:p>
          <a:endParaRPr lang="en-US"/>
        </a:p>
      </dgm:t>
    </dgm:pt>
    <dgm:pt modelId="{82493110-E9C5-8549-ACB5-142EFC4C4747}" type="pres">
      <dgm:prSet presAssocID="{F2881176-45F3-CF47-BEED-DDA67931EB55}" presName="connTx" presStyleLbl="parChTrans1D3" presStyleIdx="4" presStyleCnt="12"/>
      <dgm:spPr/>
      <dgm:t>
        <a:bodyPr/>
        <a:lstStyle/>
        <a:p>
          <a:endParaRPr lang="en-US"/>
        </a:p>
      </dgm:t>
    </dgm:pt>
    <dgm:pt modelId="{C234D2A5-75FA-D44A-9181-C08961CE0970}" type="pres">
      <dgm:prSet presAssocID="{9B89EBB7-8154-F74B-8E3C-A61D9547C610}" presName="root2" presStyleCnt="0"/>
      <dgm:spPr/>
    </dgm:pt>
    <dgm:pt modelId="{29DF0B5E-0068-FD44-B588-E5AA60592C5F}" type="pres">
      <dgm:prSet presAssocID="{9B89EBB7-8154-F74B-8E3C-A61D9547C610}" presName="LevelTwoTextNode" presStyleLbl="node3" presStyleIdx="4" presStyleCnt="12">
        <dgm:presLayoutVars>
          <dgm:chPref val="3"/>
        </dgm:presLayoutVars>
      </dgm:prSet>
      <dgm:spPr/>
      <dgm:t>
        <a:bodyPr/>
        <a:lstStyle/>
        <a:p>
          <a:endParaRPr lang="en-US"/>
        </a:p>
      </dgm:t>
    </dgm:pt>
    <dgm:pt modelId="{089AC7E5-4AAE-674E-B312-8016F369A061}" type="pres">
      <dgm:prSet presAssocID="{9B89EBB7-8154-F74B-8E3C-A61D9547C610}" presName="level3hierChild" presStyleCnt="0"/>
      <dgm:spPr/>
    </dgm:pt>
    <dgm:pt modelId="{B77415CF-1BAF-F441-B2F7-6F8D2242125A}" type="pres">
      <dgm:prSet presAssocID="{A0123FBB-9A49-9E4A-A759-F2996305EC8C}" presName="conn2-1" presStyleLbl="parChTrans1D3" presStyleIdx="5" presStyleCnt="12"/>
      <dgm:spPr/>
      <dgm:t>
        <a:bodyPr/>
        <a:lstStyle/>
        <a:p>
          <a:endParaRPr lang="en-US"/>
        </a:p>
      </dgm:t>
    </dgm:pt>
    <dgm:pt modelId="{E0B00F57-DF1A-C444-A874-76FE9F213E37}" type="pres">
      <dgm:prSet presAssocID="{A0123FBB-9A49-9E4A-A759-F2996305EC8C}" presName="connTx" presStyleLbl="parChTrans1D3" presStyleIdx="5" presStyleCnt="12"/>
      <dgm:spPr/>
      <dgm:t>
        <a:bodyPr/>
        <a:lstStyle/>
        <a:p>
          <a:endParaRPr lang="en-US"/>
        </a:p>
      </dgm:t>
    </dgm:pt>
    <dgm:pt modelId="{7B3021D7-25DB-B447-B3DF-2FEB1ED08996}" type="pres">
      <dgm:prSet presAssocID="{6DEE4D02-A636-654C-8464-E47CE81C610C}" presName="root2" presStyleCnt="0"/>
      <dgm:spPr/>
    </dgm:pt>
    <dgm:pt modelId="{31E8C265-C0F6-6446-911C-4C2BFBB38C5C}" type="pres">
      <dgm:prSet presAssocID="{6DEE4D02-A636-654C-8464-E47CE81C610C}" presName="LevelTwoTextNode" presStyleLbl="node3" presStyleIdx="5" presStyleCnt="12">
        <dgm:presLayoutVars>
          <dgm:chPref val="3"/>
        </dgm:presLayoutVars>
      </dgm:prSet>
      <dgm:spPr/>
      <dgm:t>
        <a:bodyPr/>
        <a:lstStyle/>
        <a:p>
          <a:endParaRPr lang="en-US"/>
        </a:p>
      </dgm:t>
    </dgm:pt>
    <dgm:pt modelId="{6AC5AF49-10F0-B042-89B9-C6A314727F92}" type="pres">
      <dgm:prSet presAssocID="{6DEE4D02-A636-654C-8464-E47CE81C610C}" presName="level3hierChild" presStyleCnt="0"/>
      <dgm:spPr/>
    </dgm:pt>
    <dgm:pt modelId="{234AC375-B5C4-7249-94B1-604A3D17A089}" type="pres">
      <dgm:prSet presAssocID="{397B8D81-08F1-3B42-A5F2-7617AA7D7AD9}" presName="conn2-1" presStyleLbl="parChTrans1D3" presStyleIdx="6" presStyleCnt="12"/>
      <dgm:spPr/>
      <dgm:t>
        <a:bodyPr/>
        <a:lstStyle/>
        <a:p>
          <a:endParaRPr lang="en-US"/>
        </a:p>
      </dgm:t>
    </dgm:pt>
    <dgm:pt modelId="{978D65BA-2E4C-6746-ABE1-D7C4AD77309A}" type="pres">
      <dgm:prSet presAssocID="{397B8D81-08F1-3B42-A5F2-7617AA7D7AD9}" presName="connTx" presStyleLbl="parChTrans1D3" presStyleIdx="6" presStyleCnt="12"/>
      <dgm:spPr/>
      <dgm:t>
        <a:bodyPr/>
        <a:lstStyle/>
        <a:p>
          <a:endParaRPr lang="en-US"/>
        </a:p>
      </dgm:t>
    </dgm:pt>
    <dgm:pt modelId="{6F3A2005-CD85-BE44-B939-E85AFC8EDB02}" type="pres">
      <dgm:prSet presAssocID="{6B7DC3A8-517A-5740-A92D-E6E2A48E2E3A}" presName="root2" presStyleCnt="0"/>
      <dgm:spPr/>
    </dgm:pt>
    <dgm:pt modelId="{FAC08BFC-330B-374C-9135-D4ACA1FEBBBA}" type="pres">
      <dgm:prSet presAssocID="{6B7DC3A8-517A-5740-A92D-E6E2A48E2E3A}" presName="LevelTwoTextNode" presStyleLbl="node3" presStyleIdx="6" presStyleCnt="12">
        <dgm:presLayoutVars>
          <dgm:chPref val="3"/>
        </dgm:presLayoutVars>
      </dgm:prSet>
      <dgm:spPr/>
      <dgm:t>
        <a:bodyPr/>
        <a:lstStyle/>
        <a:p>
          <a:endParaRPr lang="en-US"/>
        </a:p>
      </dgm:t>
    </dgm:pt>
    <dgm:pt modelId="{1CE83D57-07DA-D24E-A5EC-A6712BB7DC1F}" type="pres">
      <dgm:prSet presAssocID="{6B7DC3A8-517A-5740-A92D-E6E2A48E2E3A}" presName="level3hierChild" presStyleCnt="0"/>
      <dgm:spPr/>
    </dgm:pt>
    <dgm:pt modelId="{B3852BAC-E235-2E4B-A884-2348FA5394B7}" type="pres">
      <dgm:prSet presAssocID="{0F6AD161-81F5-CB40-88C7-75E34AD37229}" presName="conn2-1" presStyleLbl="parChTrans1D3" presStyleIdx="7" presStyleCnt="12"/>
      <dgm:spPr/>
      <dgm:t>
        <a:bodyPr/>
        <a:lstStyle/>
        <a:p>
          <a:endParaRPr lang="en-US"/>
        </a:p>
      </dgm:t>
    </dgm:pt>
    <dgm:pt modelId="{64292A15-BC7C-924E-B71E-35106ACE650E}" type="pres">
      <dgm:prSet presAssocID="{0F6AD161-81F5-CB40-88C7-75E34AD37229}" presName="connTx" presStyleLbl="parChTrans1D3" presStyleIdx="7" presStyleCnt="12"/>
      <dgm:spPr/>
      <dgm:t>
        <a:bodyPr/>
        <a:lstStyle/>
        <a:p>
          <a:endParaRPr lang="en-US"/>
        </a:p>
      </dgm:t>
    </dgm:pt>
    <dgm:pt modelId="{D8387A52-1556-8A49-82DF-ADE8C02BCDE6}" type="pres">
      <dgm:prSet presAssocID="{4F1E9596-2688-4F4B-B1B1-09BBA8307929}" presName="root2" presStyleCnt="0"/>
      <dgm:spPr/>
    </dgm:pt>
    <dgm:pt modelId="{3A82EBCE-EF55-404B-96D1-C0A8858D7E30}" type="pres">
      <dgm:prSet presAssocID="{4F1E9596-2688-4F4B-B1B1-09BBA8307929}" presName="LevelTwoTextNode" presStyleLbl="node3" presStyleIdx="7" presStyleCnt="12" custLinFactNeighborY="1538">
        <dgm:presLayoutVars>
          <dgm:chPref val="3"/>
        </dgm:presLayoutVars>
      </dgm:prSet>
      <dgm:spPr/>
      <dgm:t>
        <a:bodyPr/>
        <a:lstStyle/>
        <a:p>
          <a:endParaRPr lang="en-US"/>
        </a:p>
      </dgm:t>
    </dgm:pt>
    <dgm:pt modelId="{C6AE7330-F67B-A144-A54B-594FCCD9A4D1}" type="pres">
      <dgm:prSet presAssocID="{4F1E9596-2688-4F4B-B1B1-09BBA8307929}" presName="level3hierChild" presStyleCnt="0"/>
      <dgm:spPr/>
    </dgm:pt>
    <dgm:pt modelId="{32209034-E86A-744F-A6D5-49CC02C97FB4}" type="pres">
      <dgm:prSet presAssocID="{BAE1EAF2-863B-F145-A3BC-00FF24E2A80F}" presName="conn2-1" presStyleLbl="parChTrans1D2" presStyleIdx="2" presStyleCnt="3"/>
      <dgm:spPr/>
      <dgm:t>
        <a:bodyPr/>
        <a:lstStyle/>
        <a:p>
          <a:endParaRPr lang="en-US"/>
        </a:p>
      </dgm:t>
    </dgm:pt>
    <dgm:pt modelId="{7FFCAE08-AA6E-5349-A776-2EF6ED5AB89C}" type="pres">
      <dgm:prSet presAssocID="{BAE1EAF2-863B-F145-A3BC-00FF24E2A80F}" presName="connTx" presStyleLbl="parChTrans1D2" presStyleIdx="2" presStyleCnt="3"/>
      <dgm:spPr/>
      <dgm:t>
        <a:bodyPr/>
        <a:lstStyle/>
        <a:p>
          <a:endParaRPr lang="en-US"/>
        </a:p>
      </dgm:t>
    </dgm:pt>
    <dgm:pt modelId="{0D25CE58-1F21-4A45-BAFF-3F17B0B1B208}" type="pres">
      <dgm:prSet presAssocID="{E69BCDC2-6655-994A-B254-EF7FAF7D3A91}" presName="root2" presStyleCnt="0"/>
      <dgm:spPr/>
    </dgm:pt>
    <dgm:pt modelId="{8DD4248B-1AB8-4C45-B462-3455E4173A82}" type="pres">
      <dgm:prSet presAssocID="{E69BCDC2-6655-994A-B254-EF7FAF7D3A91}" presName="LevelTwoTextNode" presStyleLbl="node2" presStyleIdx="2" presStyleCnt="3">
        <dgm:presLayoutVars>
          <dgm:chPref val="3"/>
        </dgm:presLayoutVars>
      </dgm:prSet>
      <dgm:spPr/>
      <dgm:t>
        <a:bodyPr/>
        <a:lstStyle/>
        <a:p>
          <a:endParaRPr lang="en-US"/>
        </a:p>
      </dgm:t>
    </dgm:pt>
    <dgm:pt modelId="{57B28F6F-8A90-F845-8A65-859D08247A80}" type="pres">
      <dgm:prSet presAssocID="{E69BCDC2-6655-994A-B254-EF7FAF7D3A91}" presName="level3hierChild" presStyleCnt="0"/>
      <dgm:spPr/>
    </dgm:pt>
    <dgm:pt modelId="{4137483B-8A3B-7140-A812-E3F43708AB38}" type="pres">
      <dgm:prSet presAssocID="{F3FC2A91-BB46-114A-B061-D6508960F23F}" presName="conn2-1" presStyleLbl="parChTrans1D3" presStyleIdx="8" presStyleCnt="12"/>
      <dgm:spPr/>
      <dgm:t>
        <a:bodyPr/>
        <a:lstStyle/>
        <a:p>
          <a:endParaRPr lang="en-US"/>
        </a:p>
      </dgm:t>
    </dgm:pt>
    <dgm:pt modelId="{5F475973-A039-5548-BFF8-6680A59EB838}" type="pres">
      <dgm:prSet presAssocID="{F3FC2A91-BB46-114A-B061-D6508960F23F}" presName="connTx" presStyleLbl="parChTrans1D3" presStyleIdx="8" presStyleCnt="12"/>
      <dgm:spPr/>
      <dgm:t>
        <a:bodyPr/>
        <a:lstStyle/>
        <a:p>
          <a:endParaRPr lang="en-US"/>
        </a:p>
      </dgm:t>
    </dgm:pt>
    <dgm:pt modelId="{E3E27F50-AE63-9C4C-95C8-FFEFFADF4E78}" type="pres">
      <dgm:prSet presAssocID="{612DB495-23D2-E64E-9081-D2F4885C2A7D}" presName="root2" presStyleCnt="0"/>
      <dgm:spPr/>
    </dgm:pt>
    <dgm:pt modelId="{4FCA9168-015F-A54D-9B4B-D91AB8ADD5D6}" type="pres">
      <dgm:prSet presAssocID="{612DB495-23D2-E64E-9081-D2F4885C2A7D}" presName="LevelTwoTextNode" presStyleLbl="node3" presStyleIdx="8" presStyleCnt="12">
        <dgm:presLayoutVars>
          <dgm:chPref val="3"/>
        </dgm:presLayoutVars>
      </dgm:prSet>
      <dgm:spPr/>
      <dgm:t>
        <a:bodyPr/>
        <a:lstStyle/>
        <a:p>
          <a:endParaRPr lang="en-US"/>
        </a:p>
      </dgm:t>
    </dgm:pt>
    <dgm:pt modelId="{4F13858A-D30C-6648-84DD-2F8DE0700FE4}" type="pres">
      <dgm:prSet presAssocID="{612DB495-23D2-E64E-9081-D2F4885C2A7D}" presName="level3hierChild" presStyleCnt="0"/>
      <dgm:spPr/>
    </dgm:pt>
    <dgm:pt modelId="{C430D7FE-930E-B248-B730-AD19E2899EEF}" type="pres">
      <dgm:prSet presAssocID="{D7025BB3-EE96-1743-AE97-89FC9C32EE33}" presName="conn2-1" presStyleLbl="parChTrans1D3" presStyleIdx="9" presStyleCnt="12"/>
      <dgm:spPr/>
      <dgm:t>
        <a:bodyPr/>
        <a:lstStyle/>
        <a:p>
          <a:endParaRPr lang="en-US"/>
        </a:p>
      </dgm:t>
    </dgm:pt>
    <dgm:pt modelId="{10F1360B-8A82-8B49-902E-71D8D0D2E66E}" type="pres">
      <dgm:prSet presAssocID="{D7025BB3-EE96-1743-AE97-89FC9C32EE33}" presName="connTx" presStyleLbl="parChTrans1D3" presStyleIdx="9" presStyleCnt="12"/>
      <dgm:spPr/>
      <dgm:t>
        <a:bodyPr/>
        <a:lstStyle/>
        <a:p>
          <a:endParaRPr lang="en-US"/>
        </a:p>
      </dgm:t>
    </dgm:pt>
    <dgm:pt modelId="{B7CF5FC9-D14E-3A4B-89E2-5AA57BEA8D95}" type="pres">
      <dgm:prSet presAssocID="{4C902BF6-7595-D243-8ADA-B528E95B05CE}" presName="root2" presStyleCnt="0"/>
      <dgm:spPr/>
    </dgm:pt>
    <dgm:pt modelId="{7DC2B4F8-281C-624C-98A7-B8F7E794B8A6}" type="pres">
      <dgm:prSet presAssocID="{4C902BF6-7595-D243-8ADA-B528E95B05CE}" presName="LevelTwoTextNode" presStyleLbl="node3" presStyleIdx="9" presStyleCnt="12">
        <dgm:presLayoutVars>
          <dgm:chPref val="3"/>
        </dgm:presLayoutVars>
      </dgm:prSet>
      <dgm:spPr/>
      <dgm:t>
        <a:bodyPr/>
        <a:lstStyle/>
        <a:p>
          <a:endParaRPr lang="en-US"/>
        </a:p>
      </dgm:t>
    </dgm:pt>
    <dgm:pt modelId="{1BAE3269-4F95-BD44-93EC-B9A3935F4CA4}" type="pres">
      <dgm:prSet presAssocID="{4C902BF6-7595-D243-8ADA-B528E95B05CE}" presName="level3hierChild" presStyleCnt="0"/>
      <dgm:spPr/>
    </dgm:pt>
    <dgm:pt modelId="{72949E30-01AD-9048-96C6-F42EF8595367}" type="pres">
      <dgm:prSet presAssocID="{A9A9E295-FA32-E047-ACA4-1CA2A27538BA}" presName="conn2-1" presStyleLbl="parChTrans1D3" presStyleIdx="10" presStyleCnt="12"/>
      <dgm:spPr/>
      <dgm:t>
        <a:bodyPr/>
        <a:lstStyle/>
        <a:p>
          <a:endParaRPr lang="en-US"/>
        </a:p>
      </dgm:t>
    </dgm:pt>
    <dgm:pt modelId="{1D065E89-9EDC-0E4F-BC9B-F4A7E6D01D16}" type="pres">
      <dgm:prSet presAssocID="{A9A9E295-FA32-E047-ACA4-1CA2A27538BA}" presName="connTx" presStyleLbl="parChTrans1D3" presStyleIdx="10" presStyleCnt="12"/>
      <dgm:spPr/>
      <dgm:t>
        <a:bodyPr/>
        <a:lstStyle/>
        <a:p>
          <a:endParaRPr lang="en-US"/>
        </a:p>
      </dgm:t>
    </dgm:pt>
    <dgm:pt modelId="{79F63B2F-B0E2-2A4D-9147-5A428319CBF0}" type="pres">
      <dgm:prSet presAssocID="{BEFFE162-00E6-F843-9CAA-BFC86876DC64}" presName="root2" presStyleCnt="0"/>
      <dgm:spPr/>
    </dgm:pt>
    <dgm:pt modelId="{0E578682-384C-AD4F-8F82-7C2F6183FDCF}" type="pres">
      <dgm:prSet presAssocID="{BEFFE162-00E6-F843-9CAA-BFC86876DC64}" presName="LevelTwoTextNode" presStyleLbl="node3" presStyleIdx="10" presStyleCnt="12">
        <dgm:presLayoutVars>
          <dgm:chPref val="3"/>
        </dgm:presLayoutVars>
      </dgm:prSet>
      <dgm:spPr/>
      <dgm:t>
        <a:bodyPr/>
        <a:lstStyle/>
        <a:p>
          <a:endParaRPr lang="en-US"/>
        </a:p>
      </dgm:t>
    </dgm:pt>
    <dgm:pt modelId="{C917D70C-F7CE-1E4A-932E-C2B734DAE2B0}" type="pres">
      <dgm:prSet presAssocID="{BEFFE162-00E6-F843-9CAA-BFC86876DC64}" presName="level3hierChild" presStyleCnt="0"/>
      <dgm:spPr/>
    </dgm:pt>
    <dgm:pt modelId="{2DC2C72A-F5C5-2B4C-9E5B-59752F0FF3E9}" type="pres">
      <dgm:prSet presAssocID="{A4F983C4-9EDB-0B41-B446-31731E2663FE}" presName="conn2-1" presStyleLbl="parChTrans1D3" presStyleIdx="11" presStyleCnt="12"/>
      <dgm:spPr/>
      <dgm:t>
        <a:bodyPr/>
        <a:lstStyle/>
        <a:p>
          <a:endParaRPr lang="en-US"/>
        </a:p>
      </dgm:t>
    </dgm:pt>
    <dgm:pt modelId="{D0ECCD74-1C7F-6542-A8D0-C307EF607896}" type="pres">
      <dgm:prSet presAssocID="{A4F983C4-9EDB-0B41-B446-31731E2663FE}" presName="connTx" presStyleLbl="parChTrans1D3" presStyleIdx="11" presStyleCnt="12"/>
      <dgm:spPr/>
      <dgm:t>
        <a:bodyPr/>
        <a:lstStyle/>
        <a:p>
          <a:endParaRPr lang="en-US"/>
        </a:p>
      </dgm:t>
    </dgm:pt>
    <dgm:pt modelId="{B0EFF356-458B-3642-A1E8-FBCC76CD05E2}" type="pres">
      <dgm:prSet presAssocID="{FB5E48B7-43B6-144D-95DF-74D61D960D93}" presName="root2" presStyleCnt="0"/>
      <dgm:spPr/>
    </dgm:pt>
    <dgm:pt modelId="{479BB7A2-843F-364E-A7D7-696304C28C84}" type="pres">
      <dgm:prSet presAssocID="{FB5E48B7-43B6-144D-95DF-74D61D960D93}" presName="LevelTwoTextNode" presStyleLbl="node3" presStyleIdx="11" presStyleCnt="12">
        <dgm:presLayoutVars>
          <dgm:chPref val="3"/>
        </dgm:presLayoutVars>
      </dgm:prSet>
      <dgm:spPr/>
      <dgm:t>
        <a:bodyPr/>
        <a:lstStyle/>
        <a:p>
          <a:endParaRPr lang="en-US"/>
        </a:p>
      </dgm:t>
    </dgm:pt>
    <dgm:pt modelId="{5E1C96A3-0BF7-F84C-BA94-30B3634F625E}" type="pres">
      <dgm:prSet presAssocID="{FB5E48B7-43B6-144D-95DF-74D61D960D93}" presName="level3hierChild" presStyleCnt="0"/>
      <dgm:spPr/>
    </dgm:pt>
  </dgm:ptLst>
  <dgm:cxnLst>
    <dgm:cxn modelId="{F34AF33F-16D4-468A-99F7-E05175AA4E63}" type="presOf" srcId="{E69BCDC2-6655-994A-B254-EF7FAF7D3A91}" destId="{8DD4248B-1AB8-4C45-B462-3455E4173A82}" srcOrd="0" destOrd="0" presId="urn:microsoft.com/office/officeart/2008/layout/HorizontalMultiLevelHierarchy"/>
    <dgm:cxn modelId="{0540038B-BBDD-4CC8-B4A0-23EBF4D3C452}" type="presOf" srcId="{F2881176-45F3-CF47-BEED-DDA67931EB55}" destId="{0E2263DA-AB72-9F4E-BC28-40667A7714BA}" srcOrd="0" destOrd="0" presId="urn:microsoft.com/office/officeart/2008/layout/HorizontalMultiLevelHierarchy"/>
    <dgm:cxn modelId="{327B05DC-1834-4C0A-B3BE-0D81A348828A}" type="presOf" srcId="{D7025BB3-EE96-1743-AE97-89FC9C32EE33}" destId="{10F1360B-8A82-8B49-902E-71D8D0D2E66E}" srcOrd="1" destOrd="0" presId="urn:microsoft.com/office/officeart/2008/layout/HorizontalMultiLevelHierarchy"/>
    <dgm:cxn modelId="{C1D35174-18EB-4864-A13E-8DF9AC96C33D}" type="presOf" srcId="{A4F983C4-9EDB-0B41-B446-31731E2663FE}" destId="{2DC2C72A-F5C5-2B4C-9E5B-59752F0FF3E9}" srcOrd="0" destOrd="0" presId="urn:microsoft.com/office/officeart/2008/layout/HorizontalMultiLevelHierarchy"/>
    <dgm:cxn modelId="{C18FD04D-2C06-48A4-A5B4-678144F6E895}" type="presOf" srcId="{2B0FD83F-386F-AB42-8E98-105AEB11C48E}" destId="{07882201-5D87-CD46-B3E5-EA95DEB8F90B}" srcOrd="0" destOrd="0" presId="urn:microsoft.com/office/officeart/2008/layout/HorizontalMultiLevelHierarchy"/>
    <dgm:cxn modelId="{53A9E5F6-58A1-2942-9260-DF356CB9545B}" srcId="{35BB537C-0AD6-4144-988A-E6566BE14E89}" destId="{F3A27D03-BD2A-5548-892D-45699B447312}" srcOrd="1" destOrd="0" parTransId="{BFBC9922-8B87-204B-8FA6-A8D62D1B1818}" sibTransId="{A6160E78-FA14-F04C-A1E6-621830DEBAEA}"/>
    <dgm:cxn modelId="{81C72D21-58BC-4F2B-B931-4A02A38DB0B5}" type="presOf" srcId="{397B8D81-08F1-3B42-A5F2-7617AA7D7AD9}" destId="{234AC375-B5C4-7249-94B1-604A3D17A089}" srcOrd="0" destOrd="0" presId="urn:microsoft.com/office/officeart/2008/layout/HorizontalMultiLevelHierarchy"/>
    <dgm:cxn modelId="{D4465FAA-3D63-3140-82F1-8E273B8AC4B6}" srcId="{7B2B5D19-634D-884C-9714-373BE689FDC3}" destId="{6DEE4D02-A636-654C-8464-E47CE81C610C}" srcOrd="1" destOrd="0" parTransId="{A0123FBB-9A49-9E4A-A759-F2996305EC8C}" sibTransId="{531F4270-51FB-A94D-99B9-6082338392E9}"/>
    <dgm:cxn modelId="{A6D2AE88-9D32-45FE-A143-06070F7A1C65}" type="presOf" srcId="{D7025BB3-EE96-1743-AE97-89FC9C32EE33}" destId="{C430D7FE-930E-B248-B730-AD19E2899EEF}" srcOrd="0" destOrd="0" presId="urn:microsoft.com/office/officeart/2008/layout/HorizontalMultiLevelHierarchy"/>
    <dgm:cxn modelId="{4C059E06-3B47-4EFE-8746-259EFDA766B7}" type="presOf" srcId="{458B0F2E-84B0-1649-B7ED-4C695F9DAC7E}" destId="{A70EF13C-47C3-6949-BC77-138D673D2F51}" srcOrd="0" destOrd="0" presId="urn:microsoft.com/office/officeart/2008/layout/HorizontalMultiLevelHierarchy"/>
    <dgm:cxn modelId="{DB372C1A-6AEA-4985-8927-AD7295F82428}" type="presOf" srcId="{BAE1EAF2-863B-F145-A3BC-00FF24E2A80F}" destId="{7FFCAE08-AA6E-5349-A776-2EF6ED5AB89C}" srcOrd="1" destOrd="0" presId="urn:microsoft.com/office/officeart/2008/layout/HorizontalMultiLevelHierarchy"/>
    <dgm:cxn modelId="{90BC7671-49A7-43E0-8F65-22131079CB3E}" type="presOf" srcId="{35BB537C-0AD6-4144-988A-E6566BE14E89}" destId="{5172BA35-58B1-2844-BF75-40530CC04E64}" srcOrd="0" destOrd="0" presId="urn:microsoft.com/office/officeart/2008/layout/HorizontalMultiLevelHierarchy"/>
    <dgm:cxn modelId="{915DF725-95A2-440B-92B2-22C63719C535}" type="presOf" srcId="{6CFBBFBD-C4B4-B94E-BE23-D06F883082F9}" destId="{287A745F-DB85-2C43-A787-2EA2C98DB3BE}" srcOrd="1" destOrd="0" presId="urn:microsoft.com/office/officeart/2008/layout/HorizontalMultiLevelHierarchy"/>
    <dgm:cxn modelId="{5AA84B5F-A99C-4AF5-B375-9CB12669837B}" type="presOf" srcId="{612DB495-23D2-E64E-9081-D2F4885C2A7D}" destId="{4FCA9168-015F-A54D-9B4B-D91AB8ADD5D6}" srcOrd="0" destOrd="0" presId="urn:microsoft.com/office/officeart/2008/layout/HorizontalMultiLevelHierarchy"/>
    <dgm:cxn modelId="{E78E17DF-DDD1-4C08-BDCC-2F4BBCC55F1A}" type="presOf" srcId="{397B8D81-08F1-3B42-A5F2-7617AA7D7AD9}" destId="{978D65BA-2E4C-6746-ABE1-D7C4AD77309A}" srcOrd="1" destOrd="0" presId="urn:microsoft.com/office/officeart/2008/layout/HorizontalMultiLevelHierarchy"/>
    <dgm:cxn modelId="{D3B839F6-131B-9247-B8A5-76F9529F4BDD}" srcId="{7B2B5D19-634D-884C-9714-373BE689FDC3}" destId="{4F1E9596-2688-4F4B-B1B1-09BBA8307929}" srcOrd="3" destOrd="0" parTransId="{0F6AD161-81F5-CB40-88C7-75E34AD37229}" sibTransId="{2E8B2F0F-C1E2-154C-AEB9-776093D5327B}"/>
    <dgm:cxn modelId="{551172BE-1944-40E9-8EF3-79AA59512C9C}" type="presOf" srcId="{4F1E9596-2688-4F4B-B1B1-09BBA8307929}" destId="{3A82EBCE-EF55-404B-96D1-C0A8858D7E30}" srcOrd="0" destOrd="0" presId="urn:microsoft.com/office/officeart/2008/layout/HorizontalMultiLevelHierarchy"/>
    <dgm:cxn modelId="{B05511BA-26E5-7543-9B54-3EF11DD2ED16}" srcId="{458B0F2E-84B0-1649-B7ED-4C695F9DAC7E}" destId="{3817B881-E5AD-CF4A-9F96-9F412128EB75}" srcOrd="0" destOrd="0" parTransId="{A5C01FB8-D686-0044-9B30-F5CA8546D77C}" sibTransId="{CBAEB862-F3F6-0341-99BF-7C40298370A3}"/>
    <dgm:cxn modelId="{DA3189CC-F384-A744-B61C-CAFC12B8E427}" srcId="{35BB537C-0AD6-4144-988A-E6566BE14E89}" destId="{FEE41AC8-28BE-4F42-A087-5288A445BB2A}" srcOrd="2" destOrd="0" parTransId="{4C6FDF65-AB98-4944-96EE-2D296B512BC6}" sibTransId="{F63FAEF5-5F19-1243-8647-2242EDE3FAF0}"/>
    <dgm:cxn modelId="{64524E17-3730-4106-889C-CCB5C1E96A24}" type="presOf" srcId="{A0123FBB-9A49-9E4A-A759-F2996305EC8C}" destId="{E0B00F57-DF1A-C444-A874-76FE9F213E37}" srcOrd="1" destOrd="0" presId="urn:microsoft.com/office/officeart/2008/layout/HorizontalMultiLevelHierarchy"/>
    <dgm:cxn modelId="{51D2E4BE-F12B-184F-9A9C-4C9A1B255FBC}" srcId="{3817B881-E5AD-CF4A-9F96-9F412128EB75}" destId="{35BB537C-0AD6-4144-988A-E6566BE14E89}" srcOrd="0" destOrd="0" parTransId="{2321ECA9-85B7-5A4B-99AC-2B5FD076D102}" sibTransId="{213634F6-3873-FD4F-9AAE-A2E334A4A375}"/>
    <dgm:cxn modelId="{564887BE-4A9F-464A-9BBF-004D10DF3901}" type="presOf" srcId="{FB5E48B7-43B6-144D-95DF-74D61D960D93}" destId="{479BB7A2-843F-364E-A7D7-696304C28C84}" srcOrd="0" destOrd="0" presId="urn:microsoft.com/office/officeart/2008/layout/HorizontalMultiLevelHierarchy"/>
    <dgm:cxn modelId="{980C788A-2F81-49E0-97C2-651D5CEF8E61}" type="presOf" srcId="{A0123FBB-9A49-9E4A-A759-F2996305EC8C}" destId="{B77415CF-1BAF-F441-B2F7-6F8D2242125A}" srcOrd="0" destOrd="0" presId="urn:microsoft.com/office/officeart/2008/layout/HorizontalMultiLevelHierarchy"/>
    <dgm:cxn modelId="{ED001A2D-0808-41A5-B7BE-E61CF20B9F8D}" type="presOf" srcId="{F6F830B3-DFEC-3D4F-8ED5-5D9EF469E413}" destId="{A3EFCAC9-54A2-DB44-9103-B0588E9E1804}" srcOrd="0" destOrd="0" presId="urn:microsoft.com/office/officeart/2008/layout/HorizontalMultiLevelHierarchy"/>
    <dgm:cxn modelId="{7FAB79C6-E802-4FED-A18C-BAECF3441429}" type="presOf" srcId="{2321ECA9-85B7-5A4B-99AC-2B5FD076D102}" destId="{D5DDBB97-0421-5E4E-889A-2D2A1997F6BE}" srcOrd="0" destOrd="0" presId="urn:microsoft.com/office/officeart/2008/layout/HorizontalMultiLevelHierarchy"/>
    <dgm:cxn modelId="{7DE2F9D5-8B6F-C849-8E74-6FF52B67B4FA}" srcId="{E69BCDC2-6655-994A-B254-EF7FAF7D3A91}" destId="{FB5E48B7-43B6-144D-95DF-74D61D960D93}" srcOrd="3" destOrd="0" parTransId="{A4F983C4-9EDB-0B41-B446-31731E2663FE}" sibTransId="{FD742626-E7AF-1B4A-B70F-D10E1EB4DE5B}"/>
    <dgm:cxn modelId="{E40294A4-E703-4E88-B2C6-073F61C6353F}" type="presOf" srcId="{0F6AD161-81F5-CB40-88C7-75E34AD37229}" destId="{64292A15-BC7C-924E-B71E-35106ACE650E}" srcOrd="1" destOrd="0" presId="urn:microsoft.com/office/officeart/2008/layout/HorizontalMultiLevelHierarchy"/>
    <dgm:cxn modelId="{A6CFA7DF-EE4D-584D-9357-AC1007983F78}" srcId="{E69BCDC2-6655-994A-B254-EF7FAF7D3A91}" destId="{612DB495-23D2-E64E-9081-D2F4885C2A7D}" srcOrd="0" destOrd="0" parTransId="{F3FC2A91-BB46-114A-B061-D6508960F23F}" sibTransId="{4C6680A0-2B03-794D-935C-4EE2FD84E935}"/>
    <dgm:cxn modelId="{4197AE0E-0759-4976-9BC0-A28DCE827767}" type="presOf" srcId="{BEFFE162-00E6-F843-9CAA-BFC86876DC64}" destId="{0E578682-384C-AD4F-8F82-7C2F6183FDCF}" srcOrd="0" destOrd="0" presId="urn:microsoft.com/office/officeart/2008/layout/HorizontalMultiLevelHierarchy"/>
    <dgm:cxn modelId="{8940FFE8-9A7A-439D-AAE5-6AED85610A7F}" type="presOf" srcId="{A9A9E295-FA32-E047-ACA4-1CA2A27538BA}" destId="{72949E30-01AD-9048-96C6-F42EF8595367}" srcOrd="0" destOrd="0" presId="urn:microsoft.com/office/officeart/2008/layout/HorizontalMultiLevelHierarchy"/>
    <dgm:cxn modelId="{EFBE481A-F988-4934-8D53-867A37362B32}" type="presOf" srcId="{BFBC9922-8B87-204B-8FA6-A8D62D1B1818}" destId="{A4E1BD96-FE20-9A4B-AF61-2D5A7409527A}" srcOrd="1" destOrd="0" presId="urn:microsoft.com/office/officeart/2008/layout/HorizontalMultiLevelHierarchy"/>
    <dgm:cxn modelId="{6102F84C-6A23-4E9C-9A36-EBEF28B2179F}" type="presOf" srcId="{B393C325-DD4A-1D4D-8126-0B5DF9F48273}" destId="{09D2F664-7F59-894E-AD3B-54CD6C8DE2B8}" srcOrd="1" destOrd="0" presId="urn:microsoft.com/office/officeart/2008/layout/HorizontalMultiLevelHierarchy"/>
    <dgm:cxn modelId="{1457C42A-214C-46C3-A12E-9869E69D8D43}" type="presOf" srcId="{F3A27D03-BD2A-5548-892D-45699B447312}" destId="{A547F6D5-25F8-CB4B-A091-EDFBB9CEF2FD}" srcOrd="0" destOrd="0" presId="urn:microsoft.com/office/officeart/2008/layout/HorizontalMultiLevelHierarchy"/>
    <dgm:cxn modelId="{94A23F28-1218-BA49-9A4A-55276E63DD2C}" srcId="{35BB537C-0AD6-4144-988A-E6566BE14E89}" destId="{2B0FD83F-386F-AB42-8E98-105AEB11C48E}" srcOrd="3" destOrd="0" parTransId="{B393C325-DD4A-1D4D-8126-0B5DF9F48273}" sibTransId="{58CA11AC-D24B-D24C-881E-A3C39C6A5AEF}"/>
    <dgm:cxn modelId="{4C24E6F3-1981-44E3-86D4-0D63CCF7F75E}" type="presOf" srcId="{4C6FDF65-AB98-4944-96EE-2D296B512BC6}" destId="{E1AEA4C9-122C-4646-9410-135E7BF83924}" srcOrd="0" destOrd="0" presId="urn:microsoft.com/office/officeart/2008/layout/HorizontalMultiLevelHierarchy"/>
    <dgm:cxn modelId="{C3C8321E-E126-4C1C-ADB6-8B44D85C966D}" type="presOf" srcId="{FEE41AC8-28BE-4F42-A087-5288A445BB2A}" destId="{EC6260D3-4DE5-3042-898E-C6547A928AB3}" srcOrd="0" destOrd="0" presId="urn:microsoft.com/office/officeart/2008/layout/HorizontalMultiLevelHierarchy"/>
    <dgm:cxn modelId="{A540AA33-D58A-4104-B5EC-8804DBFCE479}" type="presOf" srcId="{3817B881-E5AD-CF4A-9F96-9F412128EB75}" destId="{681A947B-EEE7-A642-9178-76001B6FECB6}" srcOrd="0" destOrd="0" presId="urn:microsoft.com/office/officeart/2008/layout/HorizontalMultiLevelHierarchy"/>
    <dgm:cxn modelId="{C454FA60-8959-44A9-9B52-0F4FE1465AED}" type="presOf" srcId="{A4F983C4-9EDB-0B41-B446-31731E2663FE}" destId="{D0ECCD74-1C7F-6542-A8D0-C307EF607896}" srcOrd="1" destOrd="0" presId="urn:microsoft.com/office/officeart/2008/layout/HorizontalMultiLevelHierarchy"/>
    <dgm:cxn modelId="{7DF5676E-6E07-4765-93EE-1302309F0FEA}" type="presOf" srcId="{A9A9E295-FA32-E047-ACA4-1CA2A27538BA}" destId="{1D065E89-9EDC-0E4F-BC9B-F4A7E6D01D16}" srcOrd="1" destOrd="0" presId="urn:microsoft.com/office/officeart/2008/layout/HorizontalMultiLevelHierarchy"/>
    <dgm:cxn modelId="{8980B592-1CA5-4F61-9303-EBAE82500D59}" type="presOf" srcId="{B393C325-DD4A-1D4D-8126-0B5DF9F48273}" destId="{23FDBF7A-97C3-2743-904D-B1876B485C59}" srcOrd="0" destOrd="0" presId="urn:microsoft.com/office/officeart/2008/layout/HorizontalMultiLevelHierarchy"/>
    <dgm:cxn modelId="{6578B628-2D5E-914A-880D-1FAAA1887D8D}" srcId="{3817B881-E5AD-CF4A-9F96-9F412128EB75}" destId="{7B2B5D19-634D-884C-9714-373BE689FDC3}" srcOrd="1" destOrd="0" parTransId="{6CFBBFBD-C4B4-B94E-BE23-D06F883082F9}" sibTransId="{89C271F6-E80B-724B-8E35-D261EE7B8FF6}"/>
    <dgm:cxn modelId="{DE60575C-42E3-4F88-959D-B950800CB45B}" type="presOf" srcId="{0F6AD161-81F5-CB40-88C7-75E34AD37229}" destId="{B3852BAC-E235-2E4B-A884-2348FA5394B7}" srcOrd="0" destOrd="0" presId="urn:microsoft.com/office/officeart/2008/layout/HorizontalMultiLevelHierarchy"/>
    <dgm:cxn modelId="{793AAA82-64C7-A34F-B82E-A0916DDE10A5}" srcId="{E69BCDC2-6655-994A-B254-EF7FAF7D3A91}" destId="{4C902BF6-7595-D243-8ADA-B528E95B05CE}" srcOrd="1" destOrd="0" parTransId="{D7025BB3-EE96-1743-AE97-89FC9C32EE33}" sibTransId="{756F3E7A-2130-C24F-BFD8-395405C24D77}"/>
    <dgm:cxn modelId="{A95A3431-D09C-414F-B741-58CF5104C2C5}" type="presOf" srcId="{F3FC2A91-BB46-114A-B061-D6508960F23F}" destId="{4137483B-8A3B-7140-A812-E3F43708AB38}" srcOrd="0" destOrd="0" presId="urn:microsoft.com/office/officeart/2008/layout/HorizontalMultiLevelHierarchy"/>
    <dgm:cxn modelId="{66A7C09F-D844-364E-A329-D4997D1FC5EA}" srcId="{7B2B5D19-634D-884C-9714-373BE689FDC3}" destId="{9B89EBB7-8154-F74B-8E3C-A61D9547C610}" srcOrd="0" destOrd="0" parTransId="{F2881176-45F3-CF47-BEED-DDA67931EB55}" sibTransId="{EC60B090-8326-494D-9581-539C8072B850}"/>
    <dgm:cxn modelId="{7EDBCABB-0DAD-4C3F-89ED-546DE500A97D}" type="presOf" srcId="{9B89EBB7-8154-F74B-8E3C-A61D9547C610}" destId="{29DF0B5E-0068-FD44-B588-E5AA60592C5F}" srcOrd="0" destOrd="0" presId="urn:microsoft.com/office/officeart/2008/layout/HorizontalMultiLevelHierarchy"/>
    <dgm:cxn modelId="{9383E5D9-1902-44E5-80E3-C17F5410FE11}" type="presOf" srcId="{2321ECA9-85B7-5A4B-99AC-2B5FD076D102}" destId="{8A697904-04BB-1B40-9F42-A780F2D13676}" srcOrd="1" destOrd="0" presId="urn:microsoft.com/office/officeart/2008/layout/HorizontalMultiLevelHierarchy"/>
    <dgm:cxn modelId="{37F6EADC-BAE7-4BB1-8519-82FE1B508F11}" type="presOf" srcId="{4C6FDF65-AB98-4944-96EE-2D296B512BC6}" destId="{B46AF3F5-EAD5-014C-9E23-49CB3869187B}" srcOrd="1" destOrd="0" presId="urn:microsoft.com/office/officeart/2008/layout/HorizontalMultiLevelHierarchy"/>
    <dgm:cxn modelId="{4DFFAB26-B14C-E940-921F-9B61C4DE1EF2}" srcId="{E69BCDC2-6655-994A-B254-EF7FAF7D3A91}" destId="{BEFFE162-00E6-F843-9CAA-BFC86876DC64}" srcOrd="2" destOrd="0" parTransId="{A9A9E295-FA32-E047-ACA4-1CA2A27538BA}" sibTransId="{75250333-8130-3149-9429-5141F670D066}"/>
    <dgm:cxn modelId="{D5FDB75C-EDDE-4078-8B74-157636445B6F}" type="presOf" srcId="{F3FC2A91-BB46-114A-B061-D6508960F23F}" destId="{5F475973-A039-5548-BFF8-6680A59EB838}" srcOrd="1" destOrd="0" presId="urn:microsoft.com/office/officeart/2008/layout/HorizontalMultiLevelHierarchy"/>
    <dgm:cxn modelId="{5B41287C-9A01-4151-8569-BB6853F8C941}" type="presOf" srcId="{4C902BF6-7595-D243-8ADA-B528E95B05CE}" destId="{7DC2B4F8-281C-624C-98A7-B8F7E794B8A6}" srcOrd="0" destOrd="0" presId="urn:microsoft.com/office/officeart/2008/layout/HorizontalMultiLevelHierarchy"/>
    <dgm:cxn modelId="{A977DF01-8D7C-4A9A-84DF-5813937058F7}" type="presOf" srcId="{BFBC9922-8B87-204B-8FA6-A8D62D1B1818}" destId="{40A42E44-6119-E849-8E73-6F041A282401}" srcOrd="0" destOrd="0" presId="urn:microsoft.com/office/officeart/2008/layout/HorizontalMultiLevelHierarchy"/>
    <dgm:cxn modelId="{29433E3D-D021-455E-AA84-183AEE013EC2}" type="presOf" srcId="{7B2B5D19-634D-884C-9714-373BE689FDC3}" destId="{3FE37EE0-1047-704A-AC5D-888033FA854C}" srcOrd="0" destOrd="0" presId="urn:microsoft.com/office/officeart/2008/layout/HorizontalMultiLevelHierarchy"/>
    <dgm:cxn modelId="{DF8EA04B-72E2-439C-B64B-0E4F05095524}" type="presOf" srcId="{D1A814E8-8C36-414F-A842-C79AEDED97E1}" destId="{37BE6545-C008-C542-BA36-F85F7B9BB5F0}" srcOrd="0" destOrd="0" presId="urn:microsoft.com/office/officeart/2008/layout/HorizontalMultiLevelHierarchy"/>
    <dgm:cxn modelId="{703AF68E-EBC3-4EF9-A6AC-1F9375E780E7}" type="presOf" srcId="{6B7DC3A8-517A-5740-A92D-E6E2A48E2E3A}" destId="{FAC08BFC-330B-374C-9135-D4ACA1FEBBBA}" srcOrd="0" destOrd="0" presId="urn:microsoft.com/office/officeart/2008/layout/HorizontalMultiLevelHierarchy"/>
    <dgm:cxn modelId="{9A49F592-150A-40C4-BB53-D0C093564C25}" type="presOf" srcId="{BAE1EAF2-863B-F145-A3BC-00FF24E2A80F}" destId="{32209034-E86A-744F-A6D5-49CC02C97FB4}" srcOrd="0" destOrd="0" presId="urn:microsoft.com/office/officeart/2008/layout/HorizontalMultiLevelHierarchy"/>
    <dgm:cxn modelId="{099E06E2-70F2-6942-9B44-394B594C4161}" srcId="{3817B881-E5AD-CF4A-9F96-9F412128EB75}" destId="{E69BCDC2-6655-994A-B254-EF7FAF7D3A91}" srcOrd="2" destOrd="0" parTransId="{BAE1EAF2-863B-F145-A3BC-00FF24E2A80F}" sibTransId="{9352C09B-8813-7247-9D8B-22411AFDADF9}"/>
    <dgm:cxn modelId="{286E6D72-1468-4846-A8C5-DADCF8E73D1F}" type="presOf" srcId="{F2881176-45F3-CF47-BEED-DDA67931EB55}" destId="{82493110-E9C5-8549-ACB5-142EFC4C4747}" srcOrd="1" destOrd="0" presId="urn:microsoft.com/office/officeart/2008/layout/HorizontalMultiLevelHierarchy"/>
    <dgm:cxn modelId="{5E68443E-329C-411F-9FB1-9CB5CBF7CCC9}" type="presOf" srcId="{6CFBBFBD-C4B4-B94E-BE23-D06F883082F9}" destId="{2276BD7B-A259-494D-902E-CDA86EF5FC22}" srcOrd="0" destOrd="0" presId="urn:microsoft.com/office/officeart/2008/layout/HorizontalMultiLevelHierarchy"/>
    <dgm:cxn modelId="{0BB79592-6B64-4DEC-9196-2A1942B27F00}" type="presOf" srcId="{D1A814E8-8C36-414F-A842-C79AEDED97E1}" destId="{790E521D-6F00-6240-945C-CA37FC119E6C}" srcOrd="1" destOrd="0" presId="urn:microsoft.com/office/officeart/2008/layout/HorizontalMultiLevelHierarchy"/>
    <dgm:cxn modelId="{82F88C12-26AE-4810-ADA2-C6C104BAC112}" type="presOf" srcId="{6DEE4D02-A636-654C-8464-E47CE81C610C}" destId="{31E8C265-C0F6-6446-911C-4C2BFBB38C5C}" srcOrd="0" destOrd="0" presId="urn:microsoft.com/office/officeart/2008/layout/HorizontalMultiLevelHierarchy"/>
    <dgm:cxn modelId="{725FCC30-2731-E840-8A12-204848B7A380}" srcId="{35BB537C-0AD6-4144-988A-E6566BE14E89}" destId="{F6F830B3-DFEC-3D4F-8ED5-5D9EF469E413}" srcOrd="0" destOrd="0" parTransId="{D1A814E8-8C36-414F-A842-C79AEDED97E1}" sibTransId="{60AAFE2A-06FA-404F-8B50-75E3CF13E2CC}"/>
    <dgm:cxn modelId="{4ED6E289-370B-1B4C-8B9A-572D9A93B345}" srcId="{7B2B5D19-634D-884C-9714-373BE689FDC3}" destId="{6B7DC3A8-517A-5740-A92D-E6E2A48E2E3A}" srcOrd="2" destOrd="0" parTransId="{397B8D81-08F1-3B42-A5F2-7617AA7D7AD9}" sibTransId="{A1E7EF2E-E8D3-2F4F-BF3D-BDFDFC20CB40}"/>
    <dgm:cxn modelId="{1D3FB2D9-EA06-4E24-A8F6-D4CF94C12DD8}" type="presParOf" srcId="{A70EF13C-47C3-6949-BC77-138D673D2F51}" destId="{983DBC9A-D371-124A-95B3-FFD50A1DC0CA}" srcOrd="0" destOrd="0" presId="urn:microsoft.com/office/officeart/2008/layout/HorizontalMultiLevelHierarchy"/>
    <dgm:cxn modelId="{DA58A1E9-41AD-47AD-92AF-E1E36DBB8459}" type="presParOf" srcId="{983DBC9A-D371-124A-95B3-FFD50A1DC0CA}" destId="{681A947B-EEE7-A642-9178-76001B6FECB6}" srcOrd="0" destOrd="0" presId="urn:microsoft.com/office/officeart/2008/layout/HorizontalMultiLevelHierarchy"/>
    <dgm:cxn modelId="{8B7C9126-2DD2-40F0-966E-BA00D25F0569}" type="presParOf" srcId="{983DBC9A-D371-124A-95B3-FFD50A1DC0CA}" destId="{5ABBAE30-AFD1-614B-82F9-37BBD143C016}" srcOrd="1" destOrd="0" presId="urn:microsoft.com/office/officeart/2008/layout/HorizontalMultiLevelHierarchy"/>
    <dgm:cxn modelId="{2E67F2EB-C8F2-4825-83DB-E43FDF6BD7BA}" type="presParOf" srcId="{5ABBAE30-AFD1-614B-82F9-37BBD143C016}" destId="{D5DDBB97-0421-5E4E-889A-2D2A1997F6BE}" srcOrd="0" destOrd="0" presId="urn:microsoft.com/office/officeart/2008/layout/HorizontalMultiLevelHierarchy"/>
    <dgm:cxn modelId="{3D3DDA14-6A7A-4EE9-BCE9-DA713CB5B2F2}" type="presParOf" srcId="{D5DDBB97-0421-5E4E-889A-2D2A1997F6BE}" destId="{8A697904-04BB-1B40-9F42-A780F2D13676}" srcOrd="0" destOrd="0" presId="urn:microsoft.com/office/officeart/2008/layout/HorizontalMultiLevelHierarchy"/>
    <dgm:cxn modelId="{BD2B334E-A7CF-4A8E-9E3E-9D025C635766}" type="presParOf" srcId="{5ABBAE30-AFD1-614B-82F9-37BBD143C016}" destId="{713DF114-7589-1A45-B358-506BF532F1A3}" srcOrd="1" destOrd="0" presId="urn:microsoft.com/office/officeart/2008/layout/HorizontalMultiLevelHierarchy"/>
    <dgm:cxn modelId="{6CE1BBBF-210B-438E-9E70-A69B238170BD}" type="presParOf" srcId="{713DF114-7589-1A45-B358-506BF532F1A3}" destId="{5172BA35-58B1-2844-BF75-40530CC04E64}" srcOrd="0" destOrd="0" presId="urn:microsoft.com/office/officeart/2008/layout/HorizontalMultiLevelHierarchy"/>
    <dgm:cxn modelId="{5CEB9F1E-8ADA-4FC0-A5E4-6B13405F4A83}" type="presParOf" srcId="{713DF114-7589-1A45-B358-506BF532F1A3}" destId="{6C1818A8-69A2-0B44-9C75-6A310A2237F4}" srcOrd="1" destOrd="0" presId="urn:microsoft.com/office/officeart/2008/layout/HorizontalMultiLevelHierarchy"/>
    <dgm:cxn modelId="{44A05AEC-78BB-4770-80CF-EBE48C25C325}" type="presParOf" srcId="{6C1818A8-69A2-0B44-9C75-6A310A2237F4}" destId="{37BE6545-C008-C542-BA36-F85F7B9BB5F0}" srcOrd="0" destOrd="0" presId="urn:microsoft.com/office/officeart/2008/layout/HorizontalMultiLevelHierarchy"/>
    <dgm:cxn modelId="{CF436375-386C-4C44-AF5F-9AB89E32CCE6}" type="presParOf" srcId="{37BE6545-C008-C542-BA36-F85F7B9BB5F0}" destId="{790E521D-6F00-6240-945C-CA37FC119E6C}" srcOrd="0" destOrd="0" presId="urn:microsoft.com/office/officeart/2008/layout/HorizontalMultiLevelHierarchy"/>
    <dgm:cxn modelId="{E7128CD1-4938-4B0B-A0A1-14EC6BE934BE}" type="presParOf" srcId="{6C1818A8-69A2-0B44-9C75-6A310A2237F4}" destId="{483DC368-D36B-C74A-BB1C-B8DD20631C14}" srcOrd="1" destOrd="0" presId="urn:microsoft.com/office/officeart/2008/layout/HorizontalMultiLevelHierarchy"/>
    <dgm:cxn modelId="{B75A8084-7F5D-4306-9FDD-A41F685289DB}" type="presParOf" srcId="{483DC368-D36B-C74A-BB1C-B8DD20631C14}" destId="{A3EFCAC9-54A2-DB44-9103-B0588E9E1804}" srcOrd="0" destOrd="0" presId="urn:microsoft.com/office/officeart/2008/layout/HorizontalMultiLevelHierarchy"/>
    <dgm:cxn modelId="{ACA90E02-12AC-4B3E-A6FD-4FFA36EFD000}" type="presParOf" srcId="{483DC368-D36B-C74A-BB1C-B8DD20631C14}" destId="{97CDA815-2674-E042-A4AE-3859E75841C5}" srcOrd="1" destOrd="0" presId="urn:microsoft.com/office/officeart/2008/layout/HorizontalMultiLevelHierarchy"/>
    <dgm:cxn modelId="{E0E33201-FF41-40F3-AB51-9F63EAF130A3}" type="presParOf" srcId="{6C1818A8-69A2-0B44-9C75-6A310A2237F4}" destId="{40A42E44-6119-E849-8E73-6F041A282401}" srcOrd="2" destOrd="0" presId="urn:microsoft.com/office/officeart/2008/layout/HorizontalMultiLevelHierarchy"/>
    <dgm:cxn modelId="{79C3DF07-78AB-4EC8-80EC-D551B05EBB9E}" type="presParOf" srcId="{40A42E44-6119-E849-8E73-6F041A282401}" destId="{A4E1BD96-FE20-9A4B-AF61-2D5A7409527A}" srcOrd="0" destOrd="0" presId="urn:microsoft.com/office/officeart/2008/layout/HorizontalMultiLevelHierarchy"/>
    <dgm:cxn modelId="{5A8D568C-672F-41B8-BB09-99F18F97E03E}" type="presParOf" srcId="{6C1818A8-69A2-0B44-9C75-6A310A2237F4}" destId="{7E9AEA95-CB6C-0B4F-8DCA-BFC4BB39364C}" srcOrd="3" destOrd="0" presId="urn:microsoft.com/office/officeart/2008/layout/HorizontalMultiLevelHierarchy"/>
    <dgm:cxn modelId="{B64CD733-7DA6-432C-A895-5826790A4997}" type="presParOf" srcId="{7E9AEA95-CB6C-0B4F-8DCA-BFC4BB39364C}" destId="{A547F6D5-25F8-CB4B-A091-EDFBB9CEF2FD}" srcOrd="0" destOrd="0" presId="urn:microsoft.com/office/officeart/2008/layout/HorizontalMultiLevelHierarchy"/>
    <dgm:cxn modelId="{AD4CD7F3-309E-4D35-A740-2CE05A88FC7D}" type="presParOf" srcId="{7E9AEA95-CB6C-0B4F-8DCA-BFC4BB39364C}" destId="{48C4FCEB-E7EE-D744-B23B-C879410C86E8}" srcOrd="1" destOrd="0" presId="urn:microsoft.com/office/officeart/2008/layout/HorizontalMultiLevelHierarchy"/>
    <dgm:cxn modelId="{665E3914-EA9C-4993-9F30-626E6DA46685}" type="presParOf" srcId="{6C1818A8-69A2-0B44-9C75-6A310A2237F4}" destId="{E1AEA4C9-122C-4646-9410-135E7BF83924}" srcOrd="4" destOrd="0" presId="urn:microsoft.com/office/officeart/2008/layout/HorizontalMultiLevelHierarchy"/>
    <dgm:cxn modelId="{1943A933-F287-4ADE-A08D-1605D375F36C}" type="presParOf" srcId="{E1AEA4C9-122C-4646-9410-135E7BF83924}" destId="{B46AF3F5-EAD5-014C-9E23-49CB3869187B}" srcOrd="0" destOrd="0" presId="urn:microsoft.com/office/officeart/2008/layout/HorizontalMultiLevelHierarchy"/>
    <dgm:cxn modelId="{D0549BC3-F71A-4271-AFEF-D32A008AAEBA}" type="presParOf" srcId="{6C1818A8-69A2-0B44-9C75-6A310A2237F4}" destId="{D8FD537C-32B0-AB40-B352-E1718A06ECFF}" srcOrd="5" destOrd="0" presId="urn:microsoft.com/office/officeart/2008/layout/HorizontalMultiLevelHierarchy"/>
    <dgm:cxn modelId="{9D5162DB-12A1-4F99-A859-B35C10ABBC91}" type="presParOf" srcId="{D8FD537C-32B0-AB40-B352-E1718A06ECFF}" destId="{EC6260D3-4DE5-3042-898E-C6547A928AB3}" srcOrd="0" destOrd="0" presId="urn:microsoft.com/office/officeart/2008/layout/HorizontalMultiLevelHierarchy"/>
    <dgm:cxn modelId="{66FF6800-6342-4128-AFD0-C53F7787B0EF}" type="presParOf" srcId="{D8FD537C-32B0-AB40-B352-E1718A06ECFF}" destId="{61356B0B-FB27-1540-9649-C5949B4E9D7B}" srcOrd="1" destOrd="0" presId="urn:microsoft.com/office/officeart/2008/layout/HorizontalMultiLevelHierarchy"/>
    <dgm:cxn modelId="{2D1F8009-1566-4464-9319-4C6A7AF9961B}" type="presParOf" srcId="{6C1818A8-69A2-0B44-9C75-6A310A2237F4}" destId="{23FDBF7A-97C3-2743-904D-B1876B485C59}" srcOrd="6" destOrd="0" presId="urn:microsoft.com/office/officeart/2008/layout/HorizontalMultiLevelHierarchy"/>
    <dgm:cxn modelId="{B4C72D9B-624B-4954-BEAF-4B45806AF6BB}" type="presParOf" srcId="{23FDBF7A-97C3-2743-904D-B1876B485C59}" destId="{09D2F664-7F59-894E-AD3B-54CD6C8DE2B8}" srcOrd="0" destOrd="0" presId="urn:microsoft.com/office/officeart/2008/layout/HorizontalMultiLevelHierarchy"/>
    <dgm:cxn modelId="{7461C5C8-B591-43C4-997C-00BD15DA1157}" type="presParOf" srcId="{6C1818A8-69A2-0B44-9C75-6A310A2237F4}" destId="{E4C5102D-351E-9F45-A341-213B65A34571}" srcOrd="7" destOrd="0" presId="urn:microsoft.com/office/officeart/2008/layout/HorizontalMultiLevelHierarchy"/>
    <dgm:cxn modelId="{51BCA472-28C5-4413-AFFA-DFBA1ABD5AA2}" type="presParOf" srcId="{E4C5102D-351E-9F45-A341-213B65A34571}" destId="{07882201-5D87-CD46-B3E5-EA95DEB8F90B}" srcOrd="0" destOrd="0" presId="urn:microsoft.com/office/officeart/2008/layout/HorizontalMultiLevelHierarchy"/>
    <dgm:cxn modelId="{46B830D8-5C9A-4D36-9E69-AA9A246C2D90}" type="presParOf" srcId="{E4C5102D-351E-9F45-A341-213B65A34571}" destId="{FE8B7745-8E54-6F44-BC59-B102EAB25F34}" srcOrd="1" destOrd="0" presId="urn:microsoft.com/office/officeart/2008/layout/HorizontalMultiLevelHierarchy"/>
    <dgm:cxn modelId="{826D41E3-5FB6-4BE1-A74A-B0D781C0DEF0}" type="presParOf" srcId="{5ABBAE30-AFD1-614B-82F9-37BBD143C016}" destId="{2276BD7B-A259-494D-902E-CDA86EF5FC22}" srcOrd="2" destOrd="0" presId="urn:microsoft.com/office/officeart/2008/layout/HorizontalMultiLevelHierarchy"/>
    <dgm:cxn modelId="{136AEB3E-1B73-4BF2-BE38-643AA94C4283}" type="presParOf" srcId="{2276BD7B-A259-494D-902E-CDA86EF5FC22}" destId="{287A745F-DB85-2C43-A787-2EA2C98DB3BE}" srcOrd="0" destOrd="0" presId="urn:microsoft.com/office/officeart/2008/layout/HorizontalMultiLevelHierarchy"/>
    <dgm:cxn modelId="{FFE2033A-2FCD-40C4-92F7-499C8E2AD789}" type="presParOf" srcId="{5ABBAE30-AFD1-614B-82F9-37BBD143C016}" destId="{34222F46-91CA-DC43-9079-984E1B976343}" srcOrd="3" destOrd="0" presId="urn:microsoft.com/office/officeart/2008/layout/HorizontalMultiLevelHierarchy"/>
    <dgm:cxn modelId="{46B45DFD-8EB2-4628-B797-CA4A93EFF508}" type="presParOf" srcId="{34222F46-91CA-DC43-9079-984E1B976343}" destId="{3FE37EE0-1047-704A-AC5D-888033FA854C}" srcOrd="0" destOrd="0" presId="urn:microsoft.com/office/officeart/2008/layout/HorizontalMultiLevelHierarchy"/>
    <dgm:cxn modelId="{6AF30626-E591-4B8A-96A6-43890AEC804B}" type="presParOf" srcId="{34222F46-91CA-DC43-9079-984E1B976343}" destId="{8B1B1476-4023-4048-A204-4FB060F42316}" srcOrd="1" destOrd="0" presId="urn:microsoft.com/office/officeart/2008/layout/HorizontalMultiLevelHierarchy"/>
    <dgm:cxn modelId="{DE5B00B1-9DDE-42E4-B40B-58B8B3B882AE}" type="presParOf" srcId="{8B1B1476-4023-4048-A204-4FB060F42316}" destId="{0E2263DA-AB72-9F4E-BC28-40667A7714BA}" srcOrd="0" destOrd="0" presId="urn:microsoft.com/office/officeart/2008/layout/HorizontalMultiLevelHierarchy"/>
    <dgm:cxn modelId="{1E178717-C1CA-4DE1-9498-71DAF6793A86}" type="presParOf" srcId="{0E2263DA-AB72-9F4E-BC28-40667A7714BA}" destId="{82493110-E9C5-8549-ACB5-142EFC4C4747}" srcOrd="0" destOrd="0" presId="urn:microsoft.com/office/officeart/2008/layout/HorizontalMultiLevelHierarchy"/>
    <dgm:cxn modelId="{4168AD9C-1274-415B-936C-C866A2D5D7FA}" type="presParOf" srcId="{8B1B1476-4023-4048-A204-4FB060F42316}" destId="{C234D2A5-75FA-D44A-9181-C08961CE0970}" srcOrd="1" destOrd="0" presId="urn:microsoft.com/office/officeart/2008/layout/HorizontalMultiLevelHierarchy"/>
    <dgm:cxn modelId="{2E3DB31B-DBB2-414F-A83A-6958080B66B3}" type="presParOf" srcId="{C234D2A5-75FA-D44A-9181-C08961CE0970}" destId="{29DF0B5E-0068-FD44-B588-E5AA60592C5F}" srcOrd="0" destOrd="0" presId="urn:microsoft.com/office/officeart/2008/layout/HorizontalMultiLevelHierarchy"/>
    <dgm:cxn modelId="{04CAADE0-1818-4639-B489-5A740AE977AB}" type="presParOf" srcId="{C234D2A5-75FA-D44A-9181-C08961CE0970}" destId="{089AC7E5-4AAE-674E-B312-8016F369A061}" srcOrd="1" destOrd="0" presId="urn:microsoft.com/office/officeart/2008/layout/HorizontalMultiLevelHierarchy"/>
    <dgm:cxn modelId="{96E21729-946F-4476-9471-BC795777255B}" type="presParOf" srcId="{8B1B1476-4023-4048-A204-4FB060F42316}" destId="{B77415CF-1BAF-F441-B2F7-6F8D2242125A}" srcOrd="2" destOrd="0" presId="urn:microsoft.com/office/officeart/2008/layout/HorizontalMultiLevelHierarchy"/>
    <dgm:cxn modelId="{54CCF66E-78CC-4B60-AD51-C8D513AA2193}" type="presParOf" srcId="{B77415CF-1BAF-F441-B2F7-6F8D2242125A}" destId="{E0B00F57-DF1A-C444-A874-76FE9F213E37}" srcOrd="0" destOrd="0" presId="urn:microsoft.com/office/officeart/2008/layout/HorizontalMultiLevelHierarchy"/>
    <dgm:cxn modelId="{F3B8F977-F676-4837-9830-56BFC78D5C3C}" type="presParOf" srcId="{8B1B1476-4023-4048-A204-4FB060F42316}" destId="{7B3021D7-25DB-B447-B3DF-2FEB1ED08996}" srcOrd="3" destOrd="0" presId="urn:microsoft.com/office/officeart/2008/layout/HorizontalMultiLevelHierarchy"/>
    <dgm:cxn modelId="{1E321D6F-0D83-43C8-85E9-571340F5E099}" type="presParOf" srcId="{7B3021D7-25DB-B447-B3DF-2FEB1ED08996}" destId="{31E8C265-C0F6-6446-911C-4C2BFBB38C5C}" srcOrd="0" destOrd="0" presId="urn:microsoft.com/office/officeart/2008/layout/HorizontalMultiLevelHierarchy"/>
    <dgm:cxn modelId="{6E2AEBA6-685B-46AF-978F-6F883B4433D0}" type="presParOf" srcId="{7B3021D7-25DB-B447-B3DF-2FEB1ED08996}" destId="{6AC5AF49-10F0-B042-89B9-C6A314727F92}" srcOrd="1" destOrd="0" presId="urn:microsoft.com/office/officeart/2008/layout/HorizontalMultiLevelHierarchy"/>
    <dgm:cxn modelId="{E5A605E5-2FE4-415E-8087-FA4CD4F4184F}" type="presParOf" srcId="{8B1B1476-4023-4048-A204-4FB060F42316}" destId="{234AC375-B5C4-7249-94B1-604A3D17A089}" srcOrd="4" destOrd="0" presId="urn:microsoft.com/office/officeart/2008/layout/HorizontalMultiLevelHierarchy"/>
    <dgm:cxn modelId="{13116C21-0114-425A-99D2-81A47BC12E6A}" type="presParOf" srcId="{234AC375-B5C4-7249-94B1-604A3D17A089}" destId="{978D65BA-2E4C-6746-ABE1-D7C4AD77309A}" srcOrd="0" destOrd="0" presId="urn:microsoft.com/office/officeart/2008/layout/HorizontalMultiLevelHierarchy"/>
    <dgm:cxn modelId="{1CBC5B08-AA63-48FF-BBF3-F6F60F15A306}" type="presParOf" srcId="{8B1B1476-4023-4048-A204-4FB060F42316}" destId="{6F3A2005-CD85-BE44-B939-E85AFC8EDB02}" srcOrd="5" destOrd="0" presId="urn:microsoft.com/office/officeart/2008/layout/HorizontalMultiLevelHierarchy"/>
    <dgm:cxn modelId="{56DB7FF0-4BC9-41E6-B0F1-CD1C0866556C}" type="presParOf" srcId="{6F3A2005-CD85-BE44-B939-E85AFC8EDB02}" destId="{FAC08BFC-330B-374C-9135-D4ACA1FEBBBA}" srcOrd="0" destOrd="0" presId="urn:microsoft.com/office/officeart/2008/layout/HorizontalMultiLevelHierarchy"/>
    <dgm:cxn modelId="{953A7B56-9844-4DB4-9FB8-F132902BF5C1}" type="presParOf" srcId="{6F3A2005-CD85-BE44-B939-E85AFC8EDB02}" destId="{1CE83D57-07DA-D24E-A5EC-A6712BB7DC1F}" srcOrd="1" destOrd="0" presId="urn:microsoft.com/office/officeart/2008/layout/HorizontalMultiLevelHierarchy"/>
    <dgm:cxn modelId="{44E1980C-F8BE-44EC-8356-50C263663A4A}" type="presParOf" srcId="{8B1B1476-4023-4048-A204-4FB060F42316}" destId="{B3852BAC-E235-2E4B-A884-2348FA5394B7}" srcOrd="6" destOrd="0" presId="urn:microsoft.com/office/officeart/2008/layout/HorizontalMultiLevelHierarchy"/>
    <dgm:cxn modelId="{07918BBF-28BB-4CD2-A43B-DF4418BE02A6}" type="presParOf" srcId="{B3852BAC-E235-2E4B-A884-2348FA5394B7}" destId="{64292A15-BC7C-924E-B71E-35106ACE650E}" srcOrd="0" destOrd="0" presId="urn:microsoft.com/office/officeart/2008/layout/HorizontalMultiLevelHierarchy"/>
    <dgm:cxn modelId="{0D510A43-2FB8-4A71-9D6D-D873B9FF672A}" type="presParOf" srcId="{8B1B1476-4023-4048-A204-4FB060F42316}" destId="{D8387A52-1556-8A49-82DF-ADE8C02BCDE6}" srcOrd="7" destOrd="0" presId="urn:microsoft.com/office/officeart/2008/layout/HorizontalMultiLevelHierarchy"/>
    <dgm:cxn modelId="{90006FE3-AD5D-42F2-8E80-9C05E15BB17A}" type="presParOf" srcId="{D8387A52-1556-8A49-82DF-ADE8C02BCDE6}" destId="{3A82EBCE-EF55-404B-96D1-C0A8858D7E30}" srcOrd="0" destOrd="0" presId="urn:microsoft.com/office/officeart/2008/layout/HorizontalMultiLevelHierarchy"/>
    <dgm:cxn modelId="{35FF218A-59C5-47A6-9890-6E536BD58163}" type="presParOf" srcId="{D8387A52-1556-8A49-82DF-ADE8C02BCDE6}" destId="{C6AE7330-F67B-A144-A54B-594FCCD9A4D1}" srcOrd="1" destOrd="0" presId="urn:microsoft.com/office/officeart/2008/layout/HorizontalMultiLevelHierarchy"/>
    <dgm:cxn modelId="{EA3B60A5-19FE-4343-8D7B-A1258C8FBAD5}" type="presParOf" srcId="{5ABBAE30-AFD1-614B-82F9-37BBD143C016}" destId="{32209034-E86A-744F-A6D5-49CC02C97FB4}" srcOrd="4" destOrd="0" presId="urn:microsoft.com/office/officeart/2008/layout/HorizontalMultiLevelHierarchy"/>
    <dgm:cxn modelId="{9CF7EA87-2F17-45D6-9DCD-C8564AF6A930}" type="presParOf" srcId="{32209034-E86A-744F-A6D5-49CC02C97FB4}" destId="{7FFCAE08-AA6E-5349-A776-2EF6ED5AB89C}" srcOrd="0" destOrd="0" presId="urn:microsoft.com/office/officeart/2008/layout/HorizontalMultiLevelHierarchy"/>
    <dgm:cxn modelId="{BF2D6713-6BC6-47A3-86BA-4284C4518E72}" type="presParOf" srcId="{5ABBAE30-AFD1-614B-82F9-37BBD143C016}" destId="{0D25CE58-1F21-4A45-BAFF-3F17B0B1B208}" srcOrd="5" destOrd="0" presId="urn:microsoft.com/office/officeart/2008/layout/HorizontalMultiLevelHierarchy"/>
    <dgm:cxn modelId="{DB915425-E252-4D3F-B1AA-BABCAC420C04}" type="presParOf" srcId="{0D25CE58-1F21-4A45-BAFF-3F17B0B1B208}" destId="{8DD4248B-1AB8-4C45-B462-3455E4173A82}" srcOrd="0" destOrd="0" presId="urn:microsoft.com/office/officeart/2008/layout/HorizontalMultiLevelHierarchy"/>
    <dgm:cxn modelId="{B1E7A790-F537-4DD1-B4F2-CDF6976722CB}" type="presParOf" srcId="{0D25CE58-1F21-4A45-BAFF-3F17B0B1B208}" destId="{57B28F6F-8A90-F845-8A65-859D08247A80}" srcOrd="1" destOrd="0" presId="urn:microsoft.com/office/officeart/2008/layout/HorizontalMultiLevelHierarchy"/>
    <dgm:cxn modelId="{CA63DA17-C95E-4BAE-8799-A248BE504824}" type="presParOf" srcId="{57B28F6F-8A90-F845-8A65-859D08247A80}" destId="{4137483B-8A3B-7140-A812-E3F43708AB38}" srcOrd="0" destOrd="0" presId="urn:microsoft.com/office/officeart/2008/layout/HorizontalMultiLevelHierarchy"/>
    <dgm:cxn modelId="{013407B9-B9C3-474C-B66D-9AFDA4D4CC39}" type="presParOf" srcId="{4137483B-8A3B-7140-A812-E3F43708AB38}" destId="{5F475973-A039-5548-BFF8-6680A59EB838}" srcOrd="0" destOrd="0" presId="urn:microsoft.com/office/officeart/2008/layout/HorizontalMultiLevelHierarchy"/>
    <dgm:cxn modelId="{44DE993E-8C8D-4791-A628-72B16086F82A}" type="presParOf" srcId="{57B28F6F-8A90-F845-8A65-859D08247A80}" destId="{E3E27F50-AE63-9C4C-95C8-FFEFFADF4E78}" srcOrd="1" destOrd="0" presId="urn:microsoft.com/office/officeart/2008/layout/HorizontalMultiLevelHierarchy"/>
    <dgm:cxn modelId="{31D57E46-6FFA-4D77-B100-D7F3EF89A536}" type="presParOf" srcId="{E3E27F50-AE63-9C4C-95C8-FFEFFADF4E78}" destId="{4FCA9168-015F-A54D-9B4B-D91AB8ADD5D6}" srcOrd="0" destOrd="0" presId="urn:microsoft.com/office/officeart/2008/layout/HorizontalMultiLevelHierarchy"/>
    <dgm:cxn modelId="{0AA2C1BD-74C7-445D-BD81-7A566D1B5F97}" type="presParOf" srcId="{E3E27F50-AE63-9C4C-95C8-FFEFFADF4E78}" destId="{4F13858A-D30C-6648-84DD-2F8DE0700FE4}" srcOrd="1" destOrd="0" presId="urn:microsoft.com/office/officeart/2008/layout/HorizontalMultiLevelHierarchy"/>
    <dgm:cxn modelId="{AAB2E574-CD53-4457-B67E-0A5471863E6D}" type="presParOf" srcId="{57B28F6F-8A90-F845-8A65-859D08247A80}" destId="{C430D7FE-930E-B248-B730-AD19E2899EEF}" srcOrd="2" destOrd="0" presId="urn:microsoft.com/office/officeart/2008/layout/HorizontalMultiLevelHierarchy"/>
    <dgm:cxn modelId="{527010C7-1E4A-4E53-B597-BF125B565B45}" type="presParOf" srcId="{C430D7FE-930E-B248-B730-AD19E2899EEF}" destId="{10F1360B-8A82-8B49-902E-71D8D0D2E66E}" srcOrd="0" destOrd="0" presId="urn:microsoft.com/office/officeart/2008/layout/HorizontalMultiLevelHierarchy"/>
    <dgm:cxn modelId="{44C4CA3D-6FFC-44C5-8225-4CF3B9EF883F}" type="presParOf" srcId="{57B28F6F-8A90-F845-8A65-859D08247A80}" destId="{B7CF5FC9-D14E-3A4B-89E2-5AA57BEA8D95}" srcOrd="3" destOrd="0" presId="urn:microsoft.com/office/officeart/2008/layout/HorizontalMultiLevelHierarchy"/>
    <dgm:cxn modelId="{1EDE7433-C8D8-4A46-8241-C33B1B904106}" type="presParOf" srcId="{B7CF5FC9-D14E-3A4B-89E2-5AA57BEA8D95}" destId="{7DC2B4F8-281C-624C-98A7-B8F7E794B8A6}" srcOrd="0" destOrd="0" presId="urn:microsoft.com/office/officeart/2008/layout/HorizontalMultiLevelHierarchy"/>
    <dgm:cxn modelId="{84FD9697-6D77-4D8A-87A7-FB073545E963}" type="presParOf" srcId="{B7CF5FC9-D14E-3A4B-89E2-5AA57BEA8D95}" destId="{1BAE3269-4F95-BD44-93EC-B9A3935F4CA4}" srcOrd="1" destOrd="0" presId="urn:microsoft.com/office/officeart/2008/layout/HorizontalMultiLevelHierarchy"/>
    <dgm:cxn modelId="{29A94EE5-7604-4C0C-B138-D4531B6B1073}" type="presParOf" srcId="{57B28F6F-8A90-F845-8A65-859D08247A80}" destId="{72949E30-01AD-9048-96C6-F42EF8595367}" srcOrd="4" destOrd="0" presId="urn:microsoft.com/office/officeart/2008/layout/HorizontalMultiLevelHierarchy"/>
    <dgm:cxn modelId="{FB151409-6F0E-4F50-A5A0-89221B6609A1}" type="presParOf" srcId="{72949E30-01AD-9048-96C6-F42EF8595367}" destId="{1D065E89-9EDC-0E4F-BC9B-F4A7E6D01D16}" srcOrd="0" destOrd="0" presId="urn:microsoft.com/office/officeart/2008/layout/HorizontalMultiLevelHierarchy"/>
    <dgm:cxn modelId="{07ABBA66-4275-45CB-8296-7AEED0942DD9}" type="presParOf" srcId="{57B28F6F-8A90-F845-8A65-859D08247A80}" destId="{79F63B2F-B0E2-2A4D-9147-5A428319CBF0}" srcOrd="5" destOrd="0" presId="urn:microsoft.com/office/officeart/2008/layout/HorizontalMultiLevelHierarchy"/>
    <dgm:cxn modelId="{CF0EC6F9-8571-465A-A39C-0711F225E2BE}" type="presParOf" srcId="{79F63B2F-B0E2-2A4D-9147-5A428319CBF0}" destId="{0E578682-384C-AD4F-8F82-7C2F6183FDCF}" srcOrd="0" destOrd="0" presId="urn:microsoft.com/office/officeart/2008/layout/HorizontalMultiLevelHierarchy"/>
    <dgm:cxn modelId="{2579E3C9-23F7-4087-8932-5F49F4DF2186}" type="presParOf" srcId="{79F63B2F-B0E2-2A4D-9147-5A428319CBF0}" destId="{C917D70C-F7CE-1E4A-932E-C2B734DAE2B0}" srcOrd="1" destOrd="0" presId="urn:microsoft.com/office/officeart/2008/layout/HorizontalMultiLevelHierarchy"/>
    <dgm:cxn modelId="{EAA8A743-4BFD-40D6-8316-9B74F288EBF9}" type="presParOf" srcId="{57B28F6F-8A90-F845-8A65-859D08247A80}" destId="{2DC2C72A-F5C5-2B4C-9E5B-59752F0FF3E9}" srcOrd="6" destOrd="0" presId="urn:microsoft.com/office/officeart/2008/layout/HorizontalMultiLevelHierarchy"/>
    <dgm:cxn modelId="{31F4DAF1-80E8-443A-9FA4-DD2190A1D218}" type="presParOf" srcId="{2DC2C72A-F5C5-2B4C-9E5B-59752F0FF3E9}" destId="{D0ECCD74-1C7F-6542-A8D0-C307EF607896}" srcOrd="0" destOrd="0" presId="urn:microsoft.com/office/officeart/2008/layout/HorizontalMultiLevelHierarchy"/>
    <dgm:cxn modelId="{240DBB79-0E87-4D47-858F-E102DC09A3E2}" type="presParOf" srcId="{57B28F6F-8A90-F845-8A65-859D08247A80}" destId="{B0EFF356-458B-3642-A1E8-FBCC76CD05E2}" srcOrd="7" destOrd="0" presId="urn:microsoft.com/office/officeart/2008/layout/HorizontalMultiLevelHierarchy"/>
    <dgm:cxn modelId="{2CB0464F-A1A0-46FF-B68A-42B347860419}" type="presParOf" srcId="{B0EFF356-458B-3642-A1E8-FBCC76CD05E2}" destId="{479BB7A2-843F-364E-A7D7-696304C28C84}" srcOrd="0" destOrd="0" presId="urn:microsoft.com/office/officeart/2008/layout/HorizontalMultiLevelHierarchy"/>
    <dgm:cxn modelId="{8C36DC67-3B62-4026-BB6D-8C4513713A02}" type="presParOf" srcId="{B0EFF356-458B-3642-A1E8-FBCC76CD05E2}" destId="{5E1C96A3-0BF7-F84C-BA94-30B3634F625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2C72A-F5C5-2B4C-9E5B-59752F0FF3E9}">
      <dsp:nvSpPr>
        <dsp:cNvPr id="0" name=""/>
        <dsp:cNvSpPr/>
      </dsp:nvSpPr>
      <dsp:spPr>
        <a:xfrm>
          <a:off x="2786808" y="4147496"/>
          <a:ext cx="219720" cy="628010"/>
        </a:xfrm>
        <a:custGeom>
          <a:avLst/>
          <a:gdLst/>
          <a:ahLst/>
          <a:cxnLst/>
          <a:rect l="0" t="0" r="0" b="0"/>
          <a:pathLst>
            <a:path>
              <a:moveTo>
                <a:pt x="0" y="0"/>
              </a:moveTo>
              <a:lnTo>
                <a:pt x="109860" y="0"/>
              </a:lnTo>
              <a:lnTo>
                <a:pt x="109860" y="628010"/>
              </a:lnTo>
              <a:lnTo>
                <a:pt x="219720" y="628010"/>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0035" y="4444868"/>
        <a:ext cx="33266" cy="33266"/>
      </dsp:txXfrm>
    </dsp:sp>
    <dsp:sp modelId="{72949E30-01AD-9048-96C6-F42EF8595367}">
      <dsp:nvSpPr>
        <dsp:cNvPr id="0" name=""/>
        <dsp:cNvSpPr/>
      </dsp:nvSpPr>
      <dsp:spPr>
        <a:xfrm>
          <a:off x="2786808" y="4147496"/>
          <a:ext cx="219720" cy="209336"/>
        </a:xfrm>
        <a:custGeom>
          <a:avLst/>
          <a:gdLst/>
          <a:ahLst/>
          <a:cxnLst/>
          <a:rect l="0" t="0" r="0" b="0"/>
          <a:pathLst>
            <a:path>
              <a:moveTo>
                <a:pt x="0" y="0"/>
              </a:moveTo>
              <a:lnTo>
                <a:pt x="109860" y="0"/>
              </a:lnTo>
              <a:lnTo>
                <a:pt x="109860" y="209336"/>
              </a:lnTo>
              <a:lnTo>
                <a:pt x="219720" y="209336"/>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9081" y="4244578"/>
        <a:ext cx="15173" cy="15173"/>
      </dsp:txXfrm>
    </dsp:sp>
    <dsp:sp modelId="{C430D7FE-930E-B248-B730-AD19E2899EEF}">
      <dsp:nvSpPr>
        <dsp:cNvPr id="0" name=""/>
        <dsp:cNvSpPr/>
      </dsp:nvSpPr>
      <dsp:spPr>
        <a:xfrm>
          <a:off x="2786808" y="3938159"/>
          <a:ext cx="219720" cy="209336"/>
        </a:xfrm>
        <a:custGeom>
          <a:avLst/>
          <a:gdLst/>
          <a:ahLst/>
          <a:cxnLst/>
          <a:rect l="0" t="0" r="0" b="0"/>
          <a:pathLst>
            <a:path>
              <a:moveTo>
                <a:pt x="0" y="209336"/>
              </a:moveTo>
              <a:lnTo>
                <a:pt x="109860" y="209336"/>
              </a:lnTo>
              <a:lnTo>
                <a:pt x="109860" y="0"/>
              </a:lnTo>
              <a:lnTo>
                <a:pt x="219720" y="0"/>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9081" y="4035241"/>
        <a:ext cx="15173" cy="15173"/>
      </dsp:txXfrm>
    </dsp:sp>
    <dsp:sp modelId="{4137483B-8A3B-7140-A812-E3F43708AB38}">
      <dsp:nvSpPr>
        <dsp:cNvPr id="0" name=""/>
        <dsp:cNvSpPr/>
      </dsp:nvSpPr>
      <dsp:spPr>
        <a:xfrm>
          <a:off x="2786808" y="3519485"/>
          <a:ext cx="219720" cy="628010"/>
        </a:xfrm>
        <a:custGeom>
          <a:avLst/>
          <a:gdLst/>
          <a:ahLst/>
          <a:cxnLst/>
          <a:rect l="0" t="0" r="0" b="0"/>
          <a:pathLst>
            <a:path>
              <a:moveTo>
                <a:pt x="0" y="628010"/>
              </a:moveTo>
              <a:lnTo>
                <a:pt x="109860" y="628010"/>
              </a:lnTo>
              <a:lnTo>
                <a:pt x="109860" y="0"/>
              </a:lnTo>
              <a:lnTo>
                <a:pt x="219720" y="0"/>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0035" y="3816857"/>
        <a:ext cx="33266" cy="33266"/>
      </dsp:txXfrm>
    </dsp:sp>
    <dsp:sp modelId="{32209034-E86A-744F-A6D5-49CC02C97FB4}">
      <dsp:nvSpPr>
        <dsp:cNvPr id="0" name=""/>
        <dsp:cNvSpPr/>
      </dsp:nvSpPr>
      <dsp:spPr>
        <a:xfrm>
          <a:off x="1468488" y="2472801"/>
          <a:ext cx="219720" cy="1674695"/>
        </a:xfrm>
        <a:custGeom>
          <a:avLst/>
          <a:gdLst/>
          <a:ahLst/>
          <a:cxnLst/>
          <a:rect l="0" t="0" r="0" b="0"/>
          <a:pathLst>
            <a:path>
              <a:moveTo>
                <a:pt x="0" y="0"/>
              </a:moveTo>
              <a:lnTo>
                <a:pt x="109860" y="0"/>
              </a:lnTo>
              <a:lnTo>
                <a:pt x="109860" y="1674695"/>
              </a:lnTo>
              <a:lnTo>
                <a:pt x="219720" y="1674695"/>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536122" y="3267922"/>
        <a:ext cx="84452" cy="84452"/>
      </dsp:txXfrm>
    </dsp:sp>
    <dsp:sp modelId="{B3852BAC-E235-2E4B-A884-2348FA5394B7}">
      <dsp:nvSpPr>
        <dsp:cNvPr id="0" name=""/>
        <dsp:cNvSpPr/>
      </dsp:nvSpPr>
      <dsp:spPr>
        <a:xfrm>
          <a:off x="2786808" y="2472801"/>
          <a:ext cx="219720" cy="633162"/>
        </a:xfrm>
        <a:custGeom>
          <a:avLst/>
          <a:gdLst/>
          <a:ahLst/>
          <a:cxnLst/>
          <a:rect l="0" t="0" r="0" b="0"/>
          <a:pathLst>
            <a:path>
              <a:moveTo>
                <a:pt x="0" y="0"/>
              </a:moveTo>
              <a:lnTo>
                <a:pt x="109860" y="0"/>
              </a:lnTo>
              <a:lnTo>
                <a:pt x="109860" y="633162"/>
              </a:lnTo>
              <a:lnTo>
                <a:pt x="219720" y="633162"/>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79913" y="2772627"/>
        <a:ext cx="33510" cy="33510"/>
      </dsp:txXfrm>
    </dsp:sp>
    <dsp:sp modelId="{234AC375-B5C4-7249-94B1-604A3D17A089}">
      <dsp:nvSpPr>
        <dsp:cNvPr id="0" name=""/>
        <dsp:cNvSpPr/>
      </dsp:nvSpPr>
      <dsp:spPr>
        <a:xfrm>
          <a:off x="2786808" y="2472801"/>
          <a:ext cx="219720" cy="209336"/>
        </a:xfrm>
        <a:custGeom>
          <a:avLst/>
          <a:gdLst/>
          <a:ahLst/>
          <a:cxnLst/>
          <a:rect l="0" t="0" r="0" b="0"/>
          <a:pathLst>
            <a:path>
              <a:moveTo>
                <a:pt x="0" y="0"/>
              </a:moveTo>
              <a:lnTo>
                <a:pt x="109860" y="0"/>
              </a:lnTo>
              <a:lnTo>
                <a:pt x="109860" y="209336"/>
              </a:lnTo>
              <a:lnTo>
                <a:pt x="219720" y="209336"/>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9081" y="2569883"/>
        <a:ext cx="15173" cy="15173"/>
      </dsp:txXfrm>
    </dsp:sp>
    <dsp:sp modelId="{B77415CF-1BAF-F441-B2F7-6F8D2242125A}">
      <dsp:nvSpPr>
        <dsp:cNvPr id="0" name=""/>
        <dsp:cNvSpPr/>
      </dsp:nvSpPr>
      <dsp:spPr>
        <a:xfrm>
          <a:off x="2786808" y="2263464"/>
          <a:ext cx="219720" cy="209336"/>
        </a:xfrm>
        <a:custGeom>
          <a:avLst/>
          <a:gdLst/>
          <a:ahLst/>
          <a:cxnLst/>
          <a:rect l="0" t="0" r="0" b="0"/>
          <a:pathLst>
            <a:path>
              <a:moveTo>
                <a:pt x="0" y="209336"/>
              </a:moveTo>
              <a:lnTo>
                <a:pt x="109860" y="209336"/>
              </a:lnTo>
              <a:lnTo>
                <a:pt x="109860" y="0"/>
              </a:lnTo>
              <a:lnTo>
                <a:pt x="219720" y="0"/>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9081" y="2360546"/>
        <a:ext cx="15173" cy="15173"/>
      </dsp:txXfrm>
    </dsp:sp>
    <dsp:sp modelId="{0E2263DA-AB72-9F4E-BC28-40667A7714BA}">
      <dsp:nvSpPr>
        <dsp:cNvPr id="0" name=""/>
        <dsp:cNvSpPr/>
      </dsp:nvSpPr>
      <dsp:spPr>
        <a:xfrm>
          <a:off x="2786808" y="1844790"/>
          <a:ext cx="219720" cy="628010"/>
        </a:xfrm>
        <a:custGeom>
          <a:avLst/>
          <a:gdLst/>
          <a:ahLst/>
          <a:cxnLst/>
          <a:rect l="0" t="0" r="0" b="0"/>
          <a:pathLst>
            <a:path>
              <a:moveTo>
                <a:pt x="0" y="628010"/>
              </a:moveTo>
              <a:lnTo>
                <a:pt x="109860" y="628010"/>
              </a:lnTo>
              <a:lnTo>
                <a:pt x="109860" y="0"/>
              </a:lnTo>
              <a:lnTo>
                <a:pt x="219720" y="0"/>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0035" y="2142162"/>
        <a:ext cx="33266" cy="33266"/>
      </dsp:txXfrm>
    </dsp:sp>
    <dsp:sp modelId="{2276BD7B-A259-494D-902E-CDA86EF5FC22}">
      <dsp:nvSpPr>
        <dsp:cNvPr id="0" name=""/>
        <dsp:cNvSpPr/>
      </dsp:nvSpPr>
      <dsp:spPr>
        <a:xfrm>
          <a:off x="1468488" y="2427081"/>
          <a:ext cx="219720" cy="91440"/>
        </a:xfrm>
        <a:custGeom>
          <a:avLst/>
          <a:gdLst/>
          <a:ahLst/>
          <a:cxnLst/>
          <a:rect l="0" t="0" r="0" b="0"/>
          <a:pathLst>
            <a:path>
              <a:moveTo>
                <a:pt x="0" y="45720"/>
              </a:moveTo>
              <a:lnTo>
                <a:pt x="219720" y="45720"/>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72855" y="2467308"/>
        <a:ext cx="10986" cy="10986"/>
      </dsp:txXfrm>
    </dsp:sp>
    <dsp:sp modelId="{23FDBF7A-97C3-2743-904D-B1876B485C59}">
      <dsp:nvSpPr>
        <dsp:cNvPr id="0" name=""/>
        <dsp:cNvSpPr/>
      </dsp:nvSpPr>
      <dsp:spPr>
        <a:xfrm>
          <a:off x="2786808" y="798106"/>
          <a:ext cx="219720" cy="628010"/>
        </a:xfrm>
        <a:custGeom>
          <a:avLst/>
          <a:gdLst/>
          <a:ahLst/>
          <a:cxnLst/>
          <a:rect l="0" t="0" r="0" b="0"/>
          <a:pathLst>
            <a:path>
              <a:moveTo>
                <a:pt x="0" y="0"/>
              </a:moveTo>
              <a:lnTo>
                <a:pt x="109860" y="0"/>
              </a:lnTo>
              <a:lnTo>
                <a:pt x="109860" y="628010"/>
              </a:lnTo>
              <a:lnTo>
                <a:pt x="219720" y="628010"/>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0035" y="1095478"/>
        <a:ext cx="33266" cy="33266"/>
      </dsp:txXfrm>
    </dsp:sp>
    <dsp:sp modelId="{E1AEA4C9-122C-4646-9410-135E7BF83924}">
      <dsp:nvSpPr>
        <dsp:cNvPr id="0" name=""/>
        <dsp:cNvSpPr/>
      </dsp:nvSpPr>
      <dsp:spPr>
        <a:xfrm>
          <a:off x="2786808" y="798106"/>
          <a:ext cx="219720" cy="209336"/>
        </a:xfrm>
        <a:custGeom>
          <a:avLst/>
          <a:gdLst/>
          <a:ahLst/>
          <a:cxnLst/>
          <a:rect l="0" t="0" r="0" b="0"/>
          <a:pathLst>
            <a:path>
              <a:moveTo>
                <a:pt x="0" y="0"/>
              </a:moveTo>
              <a:lnTo>
                <a:pt x="109860" y="0"/>
              </a:lnTo>
              <a:lnTo>
                <a:pt x="109860" y="209336"/>
              </a:lnTo>
              <a:lnTo>
                <a:pt x="219720" y="209336"/>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9081" y="895187"/>
        <a:ext cx="15173" cy="15173"/>
      </dsp:txXfrm>
    </dsp:sp>
    <dsp:sp modelId="{40A42E44-6119-E849-8E73-6F041A282401}">
      <dsp:nvSpPr>
        <dsp:cNvPr id="0" name=""/>
        <dsp:cNvSpPr/>
      </dsp:nvSpPr>
      <dsp:spPr>
        <a:xfrm>
          <a:off x="2786808" y="588769"/>
          <a:ext cx="219720" cy="209336"/>
        </a:xfrm>
        <a:custGeom>
          <a:avLst/>
          <a:gdLst/>
          <a:ahLst/>
          <a:cxnLst/>
          <a:rect l="0" t="0" r="0" b="0"/>
          <a:pathLst>
            <a:path>
              <a:moveTo>
                <a:pt x="0" y="209336"/>
              </a:moveTo>
              <a:lnTo>
                <a:pt x="109860" y="209336"/>
              </a:lnTo>
              <a:lnTo>
                <a:pt x="109860" y="0"/>
              </a:lnTo>
              <a:lnTo>
                <a:pt x="219720" y="0"/>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9081" y="685850"/>
        <a:ext cx="15173" cy="15173"/>
      </dsp:txXfrm>
    </dsp:sp>
    <dsp:sp modelId="{37BE6545-C008-C542-BA36-F85F7B9BB5F0}">
      <dsp:nvSpPr>
        <dsp:cNvPr id="0" name=""/>
        <dsp:cNvSpPr/>
      </dsp:nvSpPr>
      <dsp:spPr>
        <a:xfrm>
          <a:off x="2786808" y="170095"/>
          <a:ext cx="219720" cy="628010"/>
        </a:xfrm>
        <a:custGeom>
          <a:avLst/>
          <a:gdLst/>
          <a:ahLst/>
          <a:cxnLst/>
          <a:rect l="0" t="0" r="0" b="0"/>
          <a:pathLst>
            <a:path>
              <a:moveTo>
                <a:pt x="0" y="628010"/>
              </a:moveTo>
              <a:lnTo>
                <a:pt x="109860" y="628010"/>
              </a:lnTo>
              <a:lnTo>
                <a:pt x="109860" y="0"/>
              </a:lnTo>
              <a:lnTo>
                <a:pt x="219720" y="0"/>
              </a:lnTo>
            </a:path>
          </a:pathLst>
        </a:custGeom>
        <a:noFill/>
        <a:ln w="9525" cap="flat"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0035" y="467467"/>
        <a:ext cx="33266" cy="33266"/>
      </dsp:txXfrm>
    </dsp:sp>
    <dsp:sp modelId="{D5DDBB97-0421-5E4E-889A-2D2A1997F6BE}">
      <dsp:nvSpPr>
        <dsp:cNvPr id="0" name=""/>
        <dsp:cNvSpPr/>
      </dsp:nvSpPr>
      <dsp:spPr>
        <a:xfrm>
          <a:off x="1468488" y="798106"/>
          <a:ext cx="219720" cy="1674695"/>
        </a:xfrm>
        <a:custGeom>
          <a:avLst/>
          <a:gdLst/>
          <a:ahLst/>
          <a:cxnLst/>
          <a:rect l="0" t="0" r="0" b="0"/>
          <a:pathLst>
            <a:path>
              <a:moveTo>
                <a:pt x="0" y="1674695"/>
              </a:moveTo>
              <a:lnTo>
                <a:pt x="109860" y="1674695"/>
              </a:lnTo>
              <a:lnTo>
                <a:pt x="109860" y="0"/>
              </a:lnTo>
              <a:lnTo>
                <a:pt x="219720" y="0"/>
              </a:lnTo>
            </a:path>
          </a:pathLst>
        </a:cu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536122" y="1593227"/>
        <a:ext cx="84452" cy="84452"/>
      </dsp:txXfrm>
    </dsp:sp>
    <dsp:sp modelId="{681A947B-EEE7-A642-9178-76001B6FECB6}">
      <dsp:nvSpPr>
        <dsp:cNvPr id="0" name=""/>
        <dsp:cNvSpPr/>
      </dsp:nvSpPr>
      <dsp:spPr>
        <a:xfrm rot="16200000">
          <a:off x="419600" y="2305331"/>
          <a:ext cx="1762837" cy="334939"/>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p>
      </dsp:txBody>
      <dsp:txXfrm>
        <a:off x="419600" y="2305331"/>
        <a:ext cx="1762837" cy="334939"/>
      </dsp:txXfrm>
    </dsp:sp>
    <dsp:sp modelId="{5172BA35-58B1-2844-BF75-40530CC04E64}">
      <dsp:nvSpPr>
        <dsp:cNvPr id="0" name=""/>
        <dsp:cNvSpPr/>
      </dsp:nvSpPr>
      <dsp:spPr>
        <a:xfrm>
          <a:off x="1688208" y="630636"/>
          <a:ext cx="1098600" cy="334939"/>
        </a:xfrm>
        <a:prstGeom prst="rect">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 0.214</a:t>
          </a:r>
          <a:endParaRPr lang="en-US" sz="2200" kern="1200" dirty="0"/>
        </a:p>
      </dsp:txBody>
      <dsp:txXfrm>
        <a:off x="1688208" y="630636"/>
        <a:ext cx="1098600" cy="334939"/>
      </dsp:txXfrm>
    </dsp:sp>
    <dsp:sp modelId="{A3EFCAC9-54A2-DB44-9103-B0588E9E1804}">
      <dsp:nvSpPr>
        <dsp:cNvPr id="0" name=""/>
        <dsp:cNvSpPr/>
      </dsp:nvSpPr>
      <dsp:spPr>
        <a:xfrm>
          <a:off x="3006528" y="2626"/>
          <a:ext cx="1098600" cy="334939"/>
        </a:xfrm>
        <a:prstGeom prst="rect">
          <a:avLst/>
        </a:prstGeom>
        <a:gradFill rotWithShape="0">
          <a:gsLst>
            <a:gs pos="0">
              <a:schemeClr val="accent1">
                <a:tint val="80000"/>
                <a:hueOff val="0"/>
                <a:satOff val="0"/>
                <a:lumOff val="0"/>
                <a:alphaOff val="0"/>
                <a:shade val="51000"/>
                <a:satMod val="130000"/>
              </a:schemeClr>
            </a:gs>
            <a:gs pos="80000">
              <a:schemeClr val="accent1">
                <a:tint val="80000"/>
                <a:hueOff val="0"/>
                <a:satOff val="0"/>
                <a:lumOff val="0"/>
                <a:alphaOff val="0"/>
                <a:shade val="93000"/>
                <a:satMod val="130000"/>
              </a:schemeClr>
            </a:gs>
            <a:gs pos="100000">
              <a:schemeClr val="accent1">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0.002</a:t>
          </a:r>
          <a:endParaRPr lang="en-US" sz="2200" kern="1200" dirty="0"/>
        </a:p>
      </dsp:txBody>
      <dsp:txXfrm>
        <a:off x="3006528" y="2626"/>
        <a:ext cx="1098600" cy="334939"/>
      </dsp:txXfrm>
    </dsp:sp>
    <dsp:sp modelId="{A547F6D5-25F8-CB4B-A091-EDFBB9CEF2FD}">
      <dsp:nvSpPr>
        <dsp:cNvPr id="0" name=""/>
        <dsp:cNvSpPr/>
      </dsp:nvSpPr>
      <dsp:spPr>
        <a:xfrm>
          <a:off x="3006528" y="421299"/>
          <a:ext cx="1098600" cy="334939"/>
        </a:xfrm>
        <a:prstGeom prst="rect">
          <a:avLst/>
        </a:prstGeom>
        <a:gradFill rotWithShape="0">
          <a:gsLst>
            <a:gs pos="0">
              <a:schemeClr val="accent1">
                <a:tint val="80000"/>
                <a:hueOff val="0"/>
                <a:satOff val="0"/>
                <a:lumOff val="0"/>
                <a:alphaOff val="0"/>
                <a:shade val="51000"/>
                <a:satMod val="130000"/>
              </a:schemeClr>
            </a:gs>
            <a:gs pos="80000">
              <a:schemeClr val="accent1">
                <a:tint val="80000"/>
                <a:hueOff val="0"/>
                <a:satOff val="0"/>
                <a:lumOff val="0"/>
                <a:alphaOff val="0"/>
                <a:shade val="93000"/>
                <a:satMod val="130000"/>
              </a:schemeClr>
            </a:gs>
            <a:gs pos="100000">
              <a:schemeClr val="accent1">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0.012</a:t>
          </a:r>
          <a:endParaRPr lang="en-US" sz="2200" kern="1200" dirty="0"/>
        </a:p>
      </dsp:txBody>
      <dsp:txXfrm>
        <a:off x="3006528" y="421299"/>
        <a:ext cx="1098600" cy="334939"/>
      </dsp:txXfrm>
    </dsp:sp>
    <dsp:sp modelId="{EC6260D3-4DE5-3042-898E-C6547A928AB3}">
      <dsp:nvSpPr>
        <dsp:cNvPr id="0" name=""/>
        <dsp:cNvSpPr/>
      </dsp:nvSpPr>
      <dsp:spPr>
        <a:xfrm>
          <a:off x="3006528" y="839973"/>
          <a:ext cx="1098600" cy="334939"/>
        </a:xfrm>
        <a:prstGeom prst="rect">
          <a:avLst/>
        </a:prstGeom>
        <a:gradFill rotWithShape="0">
          <a:gsLst>
            <a:gs pos="0">
              <a:schemeClr val="accent1">
                <a:tint val="80000"/>
                <a:hueOff val="0"/>
                <a:satOff val="0"/>
                <a:lumOff val="0"/>
                <a:alphaOff val="0"/>
                <a:shade val="51000"/>
                <a:satMod val="130000"/>
              </a:schemeClr>
            </a:gs>
            <a:gs pos="80000">
              <a:schemeClr val="accent1">
                <a:tint val="80000"/>
                <a:hueOff val="0"/>
                <a:satOff val="0"/>
                <a:lumOff val="0"/>
                <a:alphaOff val="0"/>
                <a:shade val="93000"/>
                <a:satMod val="130000"/>
              </a:schemeClr>
            </a:gs>
            <a:gs pos="100000">
              <a:schemeClr val="accent1">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0.15</a:t>
          </a:r>
          <a:endParaRPr lang="en-US" sz="2200" kern="1200" dirty="0"/>
        </a:p>
      </dsp:txBody>
      <dsp:txXfrm>
        <a:off x="3006528" y="839973"/>
        <a:ext cx="1098600" cy="334939"/>
      </dsp:txXfrm>
    </dsp:sp>
    <dsp:sp modelId="{07882201-5D87-CD46-B3E5-EA95DEB8F90B}">
      <dsp:nvSpPr>
        <dsp:cNvPr id="0" name=""/>
        <dsp:cNvSpPr/>
      </dsp:nvSpPr>
      <dsp:spPr>
        <a:xfrm>
          <a:off x="3006528" y="1258647"/>
          <a:ext cx="1098600" cy="334939"/>
        </a:xfrm>
        <a:prstGeom prst="rect">
          <a:avLst/>
        </a:prstGeom>
        <a:gradFill rotWithShape="0">
          <a:gsLst>
            <a:gs pos="0">
              <a:schemeClr val="accent1">
                <a:tint val="80000"/>
                <a:hueOff val="0"/>
                <a:satOff val="0"/>
                <a:lumOff val="0"/>
                <a:alphaOff val="0"/>
                <a:shade val="51000"/>
                <a:satMod val="130000"/>
              </a:schemeClr>
            </a:gs>
            <a:gs pos="80000">
              <a:schemeClr val="accent1">
                <a:tint val="80000"/>
                <a:hueOff val="0"/>
                <a:satOff val="0"/>
                <a:lumOff val="0"/>
                <a:alphaOff val="0"/>
                <a:shade val="93000"/>
                <a:satMod val="130000"/>
              </a:schemeClr>
            </a:gs>
            <a:gs pos="100000">
              <a:schemeClr val="accent1">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0.05</a:t>
          </a:r>
          <a:endParaRPr lang="en-US" sz="2200" kern="1200" dirty="0"/>
        </a:p>
      </dsp:txBody>
      <dsp:txXfrm>
        <a:off x="3006528" y="1258647"/>
        <a:ext cx="1098600" cy="334939"/>
      </dsp:txXfrm>
    </dsp:sp>
    <dsp:sp modelId="{3FE37EE0-1047-704A-AC5D-888033FA854C}">
      <dsp:nvSpPr>
        <dsp:cNvPr id="0" name=""/>
        <dsp:cNvSpPr/>
      </dsp:nvSpPr>
      <dsp:spPr>
        <a:xfrm>
          <a:off x="1688208" y="2305331"/>
          <a:ext cx="1098600" cy="334939"/>
        </a:xfrm>
        <a:prstGeom prst="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0.252</a:t>
          </a:r>
          <a:endParaRPr lang="en-US" sz="2200" kern="1200" dirty="0"/>
        </a:p>
      </dsp:txBody>
      <dsp:txXfrm>
        <a:off x="1688208" y="2305331"/>
        <a:ext cx="1098600" cy="334939"/>
      </dsp:txXfrm>
    </dsp:sp>
    <dsp:sp modelId="{29DF0B5E-0068-FD44-B588-E5AA60592C5F}">
      <dsp:nvSpPr>
        <dsp:cNvPr id="0" name=""/>
        <dsp:cNvSpPr/>
      </dsp:nvSpPr>
      <dsp:spPr>
        <a:xfrm>
          <a:off x="3006528" y="1677321"/>
          <a:ext cx="1098600" cy="334939"/>
        </a:xfrm>
        <a:prstGeom prst="rec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0.01</a:t>
          </a:r>
          <a:endParaRPr lang="en-US" sz="2200" kern="1200" dirty="0"/>
        </a:p>
      </dsp:txBody>
      <dsp:txXfrm>
        <a:off x="3006528" y="1677321"/>
        <a:ext cx="1098600" cy="334939"/>
      </dsp:txXfrm>
    </dsp:sp>
    <dsp:sp modelId="{31E8C265-C0F6-6446-911C-4C2BFBB38C5C}">
      <dsp:nvSpPr>
        <dsp:cNvPr id="0" name=""/>
        <dsp:cNvSpPr/>
      </dsp:nvSpPr>
      <dsp:spPr>
        <a:xfrm>
          <a:off x="3006528" y="2095995"/>
          <a:ext cx="1098600" cy="334939"/>
        </a:xfrm>
        <a:prstGeom prst="rect">
          <a:avLst/>
        </a:prstGeom>
        <a:solidFill>
          <a:srgbClr val="D9969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0.22</a:t>
          </a:r>
          <a:endParaRPr lang="en-US" sz="2200" kern="1200" dirty="0"/>
        </a:p>
      </dsp:txBody>
      <dsp:txXfrm>
        <a:off x="3006528" y="2095995"/>
        <a:ext cx="1098600" cy="334939"/>
      </dsp:txXfrm>
    </dsp:sp>
    <dsp:sp modelId="{FAC08BFC-330B-374C-9135-D4ACA1FEBBBA}">
      <dsp:nvSpPr>
        <dsp:cNvPr id="0" name=""/>
        <dsp:cNvSpPr/>
      </dsp:nvSpPr>
      <dsp:spPr>
        <a:xfrm>
          <a:off x="3006528" y="2514668"/>
          <a:ext cx="1098600" cy="334939"/>
        </a:xfrm>
        <a:prstGeom prst="rect">
          <a:avLst/>
        </a:prstGeom>
        <a:solidFill>
          <a:srgbClr val="D9969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0.014</a:t>
          </a:r>
          <a:endParaRPr lang="en-US" sz="2200" kern="1200" dirty="0"/>
        </a:p>
      </dsp:txBody>
      <dsp:txXfrm>
        <a:off x="3006528" y="2514668"/>
        <a:ext cx="1098600" cy="334939"/>
      </dsp:txXfrm>
    </dsp:sp>
    <dsp:sp modelId="{3A82EBCE-EF55-404B-96D1-C0A8858D7E30}">
      <dsp:nvSpPr>
        <dsp:cNvPr id="0" name=""/>
        <dsp:cNvSpPr/>
      </dsp:nvSpPr>
      <dsp:spPr>
        <a:xfrm>
          <a:off x="3006528" y="2938494"/>
          <a:ext cx="1098600" cy="334939"/>
        </a:xfrm>
        <a:prstGeom prst="rect">
          <a:avLst/>
        </a:prstGeom>
        <a:solidFill>
          <a:srgbClr val="D9969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0.008</a:t>
          </a:r>
          <a:endParaRPr lang="en-US" sz="2200" kern="1200" dirty="0"/>
        </a:p>
      </dsp:txBody>
      <dsp:txXfrm>
        <a:off x="3006528" y="2938494"/>
        <a:ext cx="1098600" cy="334939"/>
      </dsp:txXfrm>
    </dsp:sp>
    <dsp:sp modelId="{8DD4248B-1AB8-4C45-B462-3455E4173A82}">
      <dsp:nvSpPr>
        <dsp:cNvPr id="0" name=""/>
        <dsp:cNvSpPr/>
      </dsp:nvSpPr>
      <dsp:spPr>
        <a:xfrm>
          <a:off x="1688208" y="3980027"/>
          <a:ext cx="1098600" cy="334939"/>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t>0.438</a:t>
          </a:r>
          <a:endParaRPr lang="en-US" sz="2200" kern="1200"/>
        </a:p>
      </dsp:txBody>
      <dsp:txXfrm>
        <a:off x="1688208" y="3980027"/>
        <a:ext cx="1098600" cy="334939"/>
      </dsp:txXfrm>
    </dsp:sp>
    <dsp:sp modelId="{4FCA9168-015F-A54D-9B4B-D91AB8ADD5D6}">
      <dsp:nvSpPr>
        <dsp:cNvPr id="0" name=""/>
        <dsp:cNvSpPr/>
      </dsp:nvSpPr>
      <dsp:spPr>
        <a:xfrm>
          <a:off x="3006528" y="3352016"/>
          <a:ext cx="1098600" cy="334939"/>
        </a:xfrm>
        <a:prstGeom prst="rect">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0.03</a:t>
          </a:r>
          <a:endParaRPr lang="en-US" sz="2200" kern="1200" dirty="0"/>
        </a:p>
      </dsp:txBody>
      <dsp:txXfrm>
        <a:off x="3006528" y="3352016"/>
        <a:ext cx="1098600" cy="334939"/>
      </dsp:txXfrm>
    </dsp:sp>
    <dsp:sp modelId="{7DC2B4F8-281C-624C-98A7-B8F7E794B8A6}">
      <dsp:nvSpPr>
        <dsp:cNvPr id="0" name=""/>
        <dsp:cNvSpPr/>
      </dsp:nvSpPr>
      <dsp:spPr>
        <a:xfrm>
          <a:off x="3006528" y="3770690"/>
          <a:ext cx="1098600" cy="334939"/>
        </a:xfrm>
        <a:prstGeom prst="rect">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0.058</a:t>
          </a:r>
          <a:endParaRPr lang="en-US" sz="2200" kern="1200" dirty="0"/>
        </a:p>
      </dsp:txBody>
      <dsp:txXfrm>
        <a:off x="3006528" y="3770690"/>
        <a:ext cx="1098600" cy="334939"/>
      </dsp:txXfrm>
    </dsp:sp>
    <dsp:sp modelId="{0E578682-384C-AD4F-8F82-7C2F6183FDCF}">
      <dsp:nvSpPr>
        <dsp:cNvPr id="0" name=""/>
        <dsp:cNvSpPr/>
      </dsp:nvSpPr>
      <dsp:spPr>
        <a:xfrm>
          <a:off x="3006528" y="4189364"/>
          <a:ext cx="1098600" cy="334939"/>
        </a:xfrm>
        <a:prstGeom prst="rect">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0.17</a:t>
          </a:r>
          <a:endParaRPr lang="en-US" sz="2200" kern="1200" dirty="0"/>
        </a:p>
      </dsp:txBody>
      <dsp:txXfrm>
        <a:off x="3006528" y="4189364"/>
        <a:ext cx="1098600" cy="334939"/>
      </dsp:txXfrm>
    </dsp:sp>
    <dsp:sp modelId="{479BB7A2-843F-364E-A7D7-696304C28C84}">
      <dsp:nvSpPr>
        <dsp:cNvPr id="0" name=""/>
        <dsp:cNvSpPr/>
      </dsp:nvSpPr>
      <dsp:spPr>
        <a:xfrm>
          <a:off x="3006528" y="4608037"/>
          <a:ext cx="1098600" cy="334939"/>
        </a:xfrm>
        <a:prstGeom prst="rect">
          <a:avLst/>
        </a:prstGeom>
        <a:solidFill>
          <a:srgbClr val="C3D69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0.18</a:t>
          </a:r>
          <a:endParaRPr lang="en-US" sz="2200" kern="1200" dirty="0"/>
        </a:p>
      </dsp:txBody>
      <dsp:txXfrm>
        <a:off x="3006528" y="4608037"/>
        <a:ext cx="1098600" cy="33493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BED9FB-B5E1-46CE-B43C-63402AA2A687}" type="datetimeFigureOut">
              <a:rPr lang="en-US" smtClean="0"/>
              <a:pPr/>
              <a:t>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B2126-BCAF-43C7-BEB2-7B585EFFDC9F}" type="slidenum">
              <a:rPr lang="en-US" smtClean="0"/>
              <a:pPr/>
              <a:t>‹#›</a:t>
            </a:fld>
            <a:endParaRPr lang="en-US"/>
          </a:p>
        </p:txBody>
      </p:sp>
    </p:spTree>
    <p:extLst>
      <p:ext uri="{BB962C8B-B14F-4D97-AF65-F5344CB8AC3E}">
        <p14:creationId xmlns:p14="http://schemas.microsoft.com/office/powerpoint/2010/main" val="384175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enome.gov/glossary/index.cfm?id=1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_ENREF_22"/></Relationships>
</file>

<file path=ppt/notesSlides/_rels/notesSlide28.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_ENREF_22"/></Relationships>
</file>

<file path=ppt/notesSlides/_rels/notesSlide29.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_ENREF_22"/></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enome.gov/glossary/index.cfm?id=4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of all, thank you </a:t>
            </a:r>
            <a:r>
              <a:rPr lang="en-US" baseline="0" dirty="0" err="1" smtClean="0"/>
              <a:t>Illuiana</a:t>
            </a:r>
            <a:r>
              <a:rPr lang="en-US" baseline="0" dirty="0" smtClean="0"/>
              <a:t>, </a:t>
            </a:r>
            <a:r>
              <a:rPr lang="en-US" baseline="0" dirty="0" err="1" smtClean="0"/>
              <a:t>hongzhe</a:t>
            </a:r>
            <a:r>
              <a:rPr lang="en-US" baseline="0" dirty="0" smtClean="0"/>
              <a:t> and Lei for organizing this amazing workshop at this </a:t>
            </a:r>
            <a:r>
              <a:rPr lang="en-US" baseline="0" dirty="0" err="1" smtClean="0"/>
              <a:t>cystally</a:t>
            </a:r>
            <a:r>
              <a:rPr lang="en-US" baseline="0" dirty="0" smtClean="0"/>
              <a:t> beautiful Banff. Thanks everyone here for sticking to the last talk. I would think the last is not the least. I wish my talk can </a:t>
            </a:r>
            <a:r>
              <a:rPr lang="en-US" baseline="0" dirty="0" err="1" smtClean="0"/>
              <a:t>addd</a:t>
            </a:r>
            <a:r>
              <a:rPr lang="en-US" baseline="0" dirty="0" smtClean="0"/>
              <a:t> some fresh take home messages for this workshop.</a:t>
            </a:r>
          </a:p>
          <a:p>
            <a:endParaRPr lang="en-US" baseline="0" dirty="0" smtClean="0"/>
          </a:p>
          <a:p>
            <a:r>
              <a:rPr lang="en-US" baseline="0" dirty="0" smtClean="0"/>
              <a:t>Thanks for the previous speakers for their excellent introduction, we all know how important is microbiome in the biomedical research. People would like to </a:t>
            </a:r>
            <a:r>
              <a:rPr lang="en-US" baseline="0" dirty="0" err="1" smtClean="0"/>
              <a:t>pindown</a:t>
            </a:r>
            <a:r>
              <a:rPr lang="en-US" baseline="0" dirty="0" smtClean="0"/>
              <a:t> the causal roles of microbial profile in the health and disease related mechanism. From the previous three talks, we can see to establish the causal role of </a:t>
            </a:r>
            <a:r>
              <a:rPr lang="en-US" baseline="0" dirty="0" err="1" smtClean="0"/>
              <a:t>microbioime</a:t>
            </a:r>
            <a:r>
              <a:rPr lang="en-US" baseline="0" dirty="0" smtClean="0"/>
              <a:t>, it is necessary to confirm the association between the treatment, intervention and </a:t>
            </a:r>
            <a:r>
              <a:rPr lang="en-US" baseline="0" dirty="0" err="1" smtClean="0"/>
              <a:t>microriome</a:t>
            </a:r>
            <a:r>
              <a:rPr lang="en-US" baseline="0" dirty="0" smtClean="0"/>
              <a:t> and also between microbiome and outcome. So now let’s step back to the microbiome association test. I promise there is not hard statistical problem here, it is this two-stage concept which we believe form the novelty of our method.  </a:t>
            </a:r>
          </a:p>
        </p:txBody>
      </p:sp>
      <p:sp>
        <p:nvSpPr>
          <p:cNvPr id="4" name="Slide Number Placeholder 3"/>
          <p:cNvSpPr>
            <a:spLocks noGrp="1"/>
          </p:cNvSpPr>
          <p:nvPr>
            <p:ph type="sldNum" sz="quarter" idx="10"/>
          </p:nvPr>
        </p:nvSpPr>
        <p:spPr/>
        <p:txBody>
          <a:bodyPr/>
          <a:lstStyle/>
          <a:p>
            <a:fld id="{8E3B2126-BCAF-43C7-BEB2-7B585EFFDC9F}" type="slidenum">
              <a:rPr lang="en-US" smtClean="0"/>
              <a:pPr/>
              <a:t>1</a:t>
            </a:fld>
            <a:endParaRPr lang="en-US"/>
          </a:p>
        </p:txBody>
      </p:sp>
    </p:spTree>
    <p:extLst>
      <p:ext uri="{BB962C8B-B14F-4D97-AF65-F5344CB8AC3E}">
        <p14:creationId xmlns:p14="http://schemas.microsoft.com/office/powerpoint/2010/main" val="249406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start with some notation </a:t>
            </a:r>
            <a:r>
              <a:rPr lang="en-US" dirty="0" err="1" smtClean="0"/>
              <a:t>definintions</a:t>
            </a:r>
            <a:r>
              <a:rPr lang="en-US" dirty="0" smtClean="0"/>
              <a:t>. With any down</a:t>
            </a:r>
            <a:r>
              <a:rPr lang="en-US" baseline="0" dirty="0" smtClean="0"/>
              <a:t> stream microbiome data analysis, we have three </a:t>
            </a:r>
            <a:r>
              <a:rPr lang="en-US" baseline="0" dirty="0" err="1" smtClean="0"/>
              <a:t>compontes</a:t>
            </a:r>
            <a:r>
              <a:rPr lang="en-US" baseline="0" dirty="0" smtClean="0"/>
              <a:t> of the data.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10</a:t>
            </a:fld>
            <a:endParaRPr lang="en-US"/>
          </a:p>
        </p:txBody>
      </p:sp>
    </p:spTree>
    <p:extLst>
      <p:ext uri="{BB962C8B-B14F-4D97-AF65-F5344CB8AC3E}">
        <p14:creationId xmlns:p14="http://schemas.microsoft.com/office/powerpoint/2010/main" val="178620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Before diving into our new method, let’s take a look of the </a:t>
            </a:r>
            <a:r>
              <a:rPr lang="en-US" altLang="zh-CN" dirty="0" err="1" smtClean="0"/>
              <a:t>tranditional</a:t>
            </a:r>
            <a:r>
              <a:rPr lang="en-US" altLang="zh-CN" dirty="0" smtClean="0"/>
              <a:t> one-stage</a:t>
            </a:r>
            <a:r>
              <a:rPr lang="en-US" altLang="zh-CN" baseline="0" dirty="0" smtClean="0"/>
              <a:t> method. In this method, people usually go to the lowest available rank directly, say at species rank, then perform the association test one by one than utilize some method such as the </a:t>
            </a:r>
            <a:r>
              <a:rPr lang="en-US" altLang="zh-CN" baseline="0" dirty="0" err="1" smtClean="0"/>
              <a:t>benamini-hochberg</a:t>
            </a:r>
            <a:r>
              <a:rPr lang="en-US" altLang="zh-CN" baseline="0" dirty="0" smtClean="0"/>
              <a:t> procedure to control the FDR.  There are couple problems for this method: first it assume the independency of the hypotheses. Second, due to the large number of multiple </a:t>
            </a:r>
            <a:r>
              <a:rPr lang="en-US" altLang="zh-CN" baseline="0" dirty="0" err="1" smtClean="0"/>
              <a:t>comap</a:t>
            </a:r>
            <a:r>
              <a:rPr lang="en-US" altLang="zh-CN" baseline="0" dirty="0" smtClean="0"/>
              <a:t>…</a:t>
            </a:r>
          </a:p>
          <a:p>
            <a:endParaRPr lang="en-US" altLang="zh-CN" baseline="0" dirty="0" smtClean="0"/>
          </a:p>
          <a:p>
            <a:r>
              <a:rPr lang="en-US" altLang="zh-CN" baseline="0" dirty="0" smtClean="0"/>
              <a:t>To improve the efficiency of the microbiome </a:t>
            </a:r>
            <a:r>
              <a:rPr lang="en-US" altLang="zh-CN" baseline="0" dirty="0" err="1" smtClean="0"/>
              <a:t>assocation</a:t>
            </a:r>
            <a:r>
              <a:rPr lang="en-US" altLang="zh-CN" baseline="0" dirty="0" smtClean="0"/>
              <a:t> test, we are proposing a two-stage test. </a:t>
            </a:r>
          </a:p>
        </p:txBody>
      </p:sp>
      <p:sp>
        <p:nvSpPr>
          <p:cNvPr id="4" name="灯片编号占位符 3"/>
          <p:cNvSpPr>
            <a:spLocks noGrp="1"/>
          </p:cNvSpPr>
          <p:nvPr>
            <p:ph type="sldNum" sz="quarter" idx="10"/>
          </p:nvPr>
        </p:nvSpPr>
        <p:spPr/>
        <p:txBody>
          <a:bodyPr/>
          <a:lstStyle/>
          <a:p>
            <a:fld id="{667823BC-603E-412C-B1E1-D19084F0AF26}" type="slidenum">
              <a:rPr lang="zh-CN" altLang="en-US" smtClean="0"/>
              <a:pPr/>
              <a:t>11</a:t>
            </a:fld>
            <a:endParaRPr lang="zh-CN" altLang="en-US"/>
          </a:p>
        </p:txBody>
      </p:sp>
    </p:spTree>
    <p:extLst>
      <p:ext uri="{BB962C8B-B14F-4D97-AF65-F5344CB8AC3E}">
        <p14:creationId xmlns:p14="http://schemas.microsoft.com/office/powerpoint/2010/main" val="36053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this new two</a:t>
            </a:r>
            <a:r>
              <a:rPr lang="en-US" altLang="zh-CN" baseline="0" dirty="0" smtClean="0"/>
              <a:t> –stage test, we would like to address the following issues. </a:t>
            </a:r>
            <a:endParaRPr lang="zh-CN" altLang="en-US" dirty="0"/>
          </a:p>
        </p:txBody>
      </p:sp>
      <p:sp>
        <p:nvSpPr>
          <p:cNvPr id="4" name="灯片编号占位符 3"/>
          <p:cNvSpPr>
            <a:spLocks noGrp="1"/>
          </p:cNvSpPr>
          <p:nvPr>
            <p:ph type="sldNum" sz="quarter" idx="10"/>
          </p:nvPr>
        </p:nvSpPr>
        <p:spPr/>
        <p:txBody>
          <a:bodyPr/>
          <a:lstStyle/>
          <a:p>
            <a:fld id="{667823BC-603E-412C-B1E1-D19084F0AF26}" type="slidenum">
              <a:rPr lang="zh-CN" altLang="en-US" smtClean="0"/>
              <a:pPr/>
              <a:t>12</a:t>
            </a:fld>
            <a:endParaRPr lang="zh-CN" altLang="en-US"/>
          </a:p>
        </p:txBody>
      </p:sp>
    </p:spTree>
    <p:extLst>
      <p:ext uri="{BB962C8B-B14F-4D97-AF65-F5344CB8AC3E}">
        <p14:creationId xmlns:p14="http://schemas.microsoft.com/office/powerpoint/2010/main" val="1995133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our two-stage </a:t>
            </a:r>
            <a:r>
              <a:rPr lang="en-US" sz="1200" b="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icrobial </a:t>
            </a:r>
            <a:r>
              <a:rPr lang="en-US" sz="1200" b="1" kern="1200" dirty="0" smtClean="0">
                <a:solidFill>
                  <a:schemeClr val="tx1"/>
                </a:solidFill>
                <a:effectLst/>
                <a:latin typeface="+mn-lt"/>
                <a:ea typeface="+mn-ea"/>
                <a:cs typeface="+mn-cs"/>
              </a:rPr>
              <a:t>ass</a:t>
            </a:r>
            <a:r>
              <a:rPr lang="en-US" sz="1200" kern="1200" dirty="0" smtClean="0">
                <a:solidFill>
                  <a:schemeClr val="tx1"/>
                </a:solidFill>
                <a:effectLst/>
                <a:latin typeface="+mn-lt"/>
                <a:ea typeface="+mn-ea"/>
                <a:cs typeface="+mn-cs"/>
              </a:rPr>
              <a:t>ociation </a:t>
            </a:r>
            <a:r>
              <a:rPr lang="en-US" sz="1200" b="1" kern="1200" dirty="0" smtClean="0">
                <a:solidFill>
                  <a:schemeClr val="tx1"/>
                </a:solidFill>
                <a:effectLst/>
                <a:latin typeface="+mn-lt"/>
                <a:ea typeface="+mn-ea"/>
                <a:cs typeface="+mn-cs"/>
              </a:rPr>
              <a:t>map</a:t>
            </a:r>
            <a:r>
              <a:rPr lang="en-US" sz="1200" kern="1200" dirty="0" smtClean="0">
                <a:solidFill>
                  <a:schemeClr val="tx1"/>
                </a:solidFill>
                <a:effectLst/>
                <a:latin typeface="+mn-lt"/>
                <a:ea typeface="+mn-ea"/>
                <a:cs typeface="+mn-cs"/>
              </a:rPr>
              <a:t>ping framework (</a:t>
            </a:r>
            <a:r>
              <a:rPr lang="en-US" sz="1200" kern="1200" dirty="0" err="1" smtClean="0">
                <a:solidFill>
                  <a:schemeClr val="tx1"/>
                </a:solidFill>
                <a:effectLst/>
                <a:latin typeface="+mn-lt"/>
                <a:ea typeface="+mn-ea"/>
                <a:cs typeface="+mn-cs"/>
              </a:rPr>
              <a:t>massMap</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goal of our test is efficiently identify the taxa at the target rank, usually the lowest available </a:t>
            </a:r>
            <a:r>
              <a:rPr lang="en-US" sz="1200" kern="1200" baseline="0" dirty="0" err="1" smtClean="0">
                <a:solidFill>
                  <a:schemeClr val="tx1"/>
                </a:solidFill>
                <a:effectLst/>
                <a:latin typeface="+mn-lt"/>
                <a:ea typeface="+mn-ea"/>
                <a:cs typeface="+mn-cs"/>
              </a:rPr>
              <a:t>taxonoimc</a:t>
            </a:r>
            <a:r>
              <a:rPr lang="en-US" sz="1200" kern="1200" baseline="0" dirty="0" smtClean="0">
                <a:solidFill>
                  <a:schemeClr val="tx1"/>
                </a:solidFill>
                <a:effectLst/>
                <a:latin typeface="+mn-lt"/>
                <a:ea typeface="+mn-ea"/>
                <a:cs typeface="+mn-cs"/>
              </a:rPr>
              <a:t> rank, are </a:t>
            </a:r>
            <a:r>
              <a:rPr lang="en-US" sz="1200" kern="1200" baseline="0" dirty="0" err="1" smtClean="0">
                <a:solidFill>
                  <a:schemeClr val="tx1"/>
                </a:solidFill>
                <a:effectLst/>
                <a:latin typeface="+mn-lt"/>
                <a:ea typeface="+mn-ea"/>
                <a:cs typeface="+mn-cs"/>
              </a:rPr>
              <a:t>associatied</a:t>
            </a:r>
            <a:r>
              <a:rPr lang="en-US" sz="1200" kern="1200" baseline="0" dirty="0" smtClean="0">
                <a:solidFill>
                  <a:schemeClr val="tx1"/>
                </a:solidFill>
                <a:effectLst/>
                <a:latin typeface="+mn-lt"/>
                <a:ea typeface="+mn-ea"/>
                <a:cs typeface="+mn-cs"/>
              </a:rPr>
              <a:t> with the studied trait.  Our test consists of two stages. First, At a preselected higher </a:t>
            </a:r>
            <a:r>
              <a:rPr lang="en-US" sz="1200" kern="1200" baseline="0" dirty="0" err="1" smtClean="0">
                <a:solidFill>
                  <a:schemeClr val="tx1"/>
                </a:solidFill>
                <a:effectLst/>
                <a:latin typeface="+mn-lt"/>
                <a:ea typeface="+mn-ea"/>
                <a:cs typeface="+mn-cs"/>
              </a:rPr>
              <a:t>tasonotmic</a:t>
            </a:r>
            <a:r>
              <a:rPr lang="en-US" sz="1200" kern="1200" baseline="0" dirty="0" smtClean="0">
                <a:solidFill>
                  <a:schemeClr val="tx1"/>
                </a:solidFill>
                <a:effectLst/>
                <a:latin typeface="+mn-lt"/>
                <a:ea typeface="+mn-ea"/>
                <a:cs typeface="+mn-cs"/>
              </a:rPr>
              <a:t> rank, such like the family rank,  </a:t>
            </a:r>
            <a:r>
              <a:rPr lang="en-US" sz="1200" kern="1200" dirty="0" smtClean="0">
                <a:solidFill>
                  <a:schemeClr val="tx1"/>
                </a:solidFill>
                <a:effectLst/>
                <a:latin typeface="+mn-lt"/>
                <a:ea typeface="+mn-ea"/>
                <a:cs typeface="+mn-cs"/>
              </a:rPr>
              <a:t>we screen the association of taxonomic groups using a powerful microbial group association test which we will </a:t>
            </a:r>
            <a:r>
              <a:rPr lang="en-US" sz="1200" kern="1200" dirty="0" err="1" smtClean="0">
                <a:solidFill>
                  <a:schemeClr val="tx1"/>
                </a:solidFill>
                <a:effectLst/>
                <a:latin typeface="+mn-lt"/>
                <a:ea typeface="+mn-ea"/>
                <a:cs typeface="+mn-cs"/>
              </a:rPr>
              <a:t>discss</a:t>
            </a:r>
            <a:r>
              <a:rPr lang="en-US" sz="1200" kern="1200" baseline="0" dirty="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in details later. </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method then proceeds to test the association for each candidate taxon at the target rank within the significant taxonomic groups identified in the first stage. </a:t>
            </a:r>
            <a:endParaRPr lang="zh-CN" altLang="en-US" dirty="0"/>
          </a:p>
        </p:txBody>
      </p:sp>
      <p:sp>
        <p:nvSpPr>
          <p:cNvPr id="4" name="灯片编号占位符 3"/>
          <p:cNvSpPr>
            <a:spLocks noGrp="1"/>
          </p:cNvSpPr>
          <p:nvPr>
            <p:ph type="sldNum" sz="quarter" idx="10"/>
          </p:nvPr>
        </p:nvSpPr>
        <p:spPr/>
        <p:txBody>
          <a:bodyPr/>
          <a:lstStyle/>
          <a:p>
            <a:fld id="{667823BC-603E-412C-B1E1-D19084F0AF26}" type="slidenum">
              <a:rPr lang="zh-CN" altLang="en-US" smtClean="0"/>
              <a:pPr/>
              <a:t>13</a:t>
            </a:fld>
            <a:endParaRPr lang="zh-CN" altLang="en-US"/>
          </a:p>
        </p:txBody>
      </p:sp>
    </p:spTree>
    <p:extLst>
      <p:ext uri="{BB962C8B-B14F-4D97-AF65-F5344CB8AC3E}">
        <p14:creationId xmlns:p14="http://schemas.microsoft.com/office/powerpoint/2010/main" val="439438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our two-stage </a:t>
            </a:r>
            <a:r>
              <a:rPr lang="en-US" sz="1200" b="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icrobial </a:t>
            </a:r>
            <a:r>
              <a:rPr lang="en-US" sz="1200" b="1" kern="1200" dirty="0" smtClean="0">
                <a:solidFill>
                  <a:schemeClr val="tx1"/>
                </a:solidFill>
                <a:effectLst/>
                <a:latin typeface="+mn-lt"/>
                <a:ea typeface="+mn-ea"/>
                <a:cs typeface="+mn-cs"/>
              </a:rPr>
              <a:t>ass</a:t>
            </a:r>
            <a:r>
              <a:rPr lang="en-US" sz="1200" kern="1200" dirty="0" smtClean="0">
                <a:solidFill>
                  <a:schemeClr val="tx1"/>
                </a:solidFill>
                <a:effectLst/>
                <a:latin typeface="+mn-lt"/>
                <a:ea typeface="+mn-ea"/>
                <a:cs typeface="+mn-cs"/>
              </a:rPr>
              <a:t>ociation </a:t>
            </a:r>
            <a:r>
              <a:rPr lang="en-US" sz="1200" b="1" kern="1200" dirty="0" smtClean="0">
                <a:solidFill>
                  <a:schemeClr val="tx1"/>
                </a:solidFill>
                <a:effectLst/>
                <a:latin typeface="+mn-lt"/>
                <a:ea typeface="+mn-ea"/>
                <a:cs typeface="+mn-cs"/>
              </a:rPr>
              <a:t>map</a:t>
            </a:r>
            <a:r>
              <a:rPr lang="en-US" sz="1200" kern="1200" dirty="0" smtClean="0">
                <a:solidFill>
                  <a:schemeClr val="tx1"/>
                </a:solidFill>
                <a:effectLst/>
                <a:latin typeface="+mn-lt"/>
                <a:ea typeface="+mn-ea"/>
                <a:cs typeface="+mn-cs"/>
              </a:rPr>
              <a:t>ping framework (</a:t>
            </a:r>
            <a:r>
              <a:rPr lang="en-US" sz="1200" kern="1200" dirty="0" err="1" smtClean="0">
                <a:solidFill>
                  <a:schemeClr val="tx1"/>
                </a:solidFill>
                <a:effectLst/>
                <a:latin typeface="+mn-lt"/>
                <a:ea typeface="+mn-ea"/>
                <a:cs typeface="+mn-cs"/>
              </a:rPr>
              <a:t>massMap</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goal of our test is efficiently identify the taxa at the target rank, usually the lowest available </a:t>
            </a:r>
            <a:r>
              <a:rPr lang="en-US" sz="1200" kern="1200" baseline="0" dirty="0" err="1" smtClean="0">
                <a:solidFill>
                  <a:schemeClr val="tx1"/>
                </a:solidFill>
                <a:effectLst/>
                <a:latin typeface="+mn-lt"/>
                <a:ea typeface="+mn-ea"/>
                <a:cs typeface="+mn-cs"/>
              </a:rPr>
              <a:t>taxonoimc</a:t>
            </a:r>
            <a:r>
              <a:rPr lang="en-US" sz="1200" kern="1200" baseline="0" dirty="0" smtClean="0">
                <a:solidFill>
                  <a:schemeClr val="tx1"/>
                </a:solidFill>
                <a:effectLst/>
                <a:latin typeface="+mn-lt"/>
                <a:ea typeface="+mn-ea"/>
                <a:cs typeface="+mn-cs"/>
              </a:rPr>
              <a:t> rank, are </a:t>
            </a:r>
            <a:r>
              <a:rPr lang="en-US" sz="1200" kern="1200" baseline="0" dirty="0" err="1" smtClean="0">
                <a:solidFill>
                  <a:schemeClr val="tx1"/>
                </a:solidFill>
                <a:effectLst/>
                <a:latin typeface="+mn-lt"/>
                <a:ea typeface="+mn-ea"/>
                <a:cs typeface="+mn-cs"/>
              </a:rPr>
              <a:t>associatied</a:t>
            </a:r>
            <a:r>
              <a:rPr lang="en-US" sz="1200" kern="1200" baseline="0" dirty="0" smtClean="0">
                <a:solidFill>
                  <a:schemeClr val="tx1"/>
                </a:solidFill>
                <a:effectLst/>
                <a:latin typeface="+mn-lt"/>
                <a:ea typeface="+mn-ea"/>
                <a:cs typeface="+mn-cs"/>
              </a:rPr>
              <a:t> with the studied trait.  Our test consists of two stages. First, At a preselected higher </a:t>
            </a:r>
            <a:r>
              <a:rPr lang="en-US" sz="1200" kern="1200" baseline="0" dirty="0" err="1" smtClean="0">
                <a:solidFill>
                  <a:schemeClr val="tx1"/>
                </a:solidFill>
                <a:effectLst/>
                <a:latin typeface="+mn-lt"/>
                <a:ea typeface="+mn-ea"/>
                <a:cs typeface="+mn-cs"/>
              </a:rPr>
              <a:t>tasonotmic</a:t>
            </a:r>
            <a:r>
              <a:rPr lang="en-US" sz="1200" kern="1200" baseline="0" dirty="0" smtClean="0">
                <a:solidFill>
                  <a:schemeClr val="tx1"/>
                </a:solidFill>
                <a:effectLst/>
                <a:latin typeface="+mn-lt"/>
                <a:ea typeface="+mn-ea"/>
                <a:cs typeface="+mn-cs"/>
              </a:rPr>
              <a:t> rank, such like the family rank,  </a:t>
            </a:r>
            <a:r>
              <a:rPr lang="en-US" sz="1200" kern="1200" dirty="0" smtClean="0">
                <a:solidFill>
                  <a:schemeClr val="tx1"/>
                </a:solidFill>
                <a:effectLst/>
                <a:latin typeface="+mn-lt"/>
                <a:ea typeface="+mn-ea"/>
                <a:cs typeface="+mn-cs"/>
              </a:rPr>
              <a:t>we screen the association of taxonomic groups using a powerful microbial group association test which we will </a:t>
            </a:r>
            <a:r>
              <a:rPr lang="en-US" sz="1200" kern="1200" dirty="0" err="1" smtClean="0">
                <a:solidFill>
                  <a:schemeClr val="tx1"/>
                </a:solidFill>
                <a:effectLst/>
                <a:latin typeface="+mn-lt"/>
                <a:ea typeface="+mn-ea"/>
                <a:cs typeface="+mn-cs"/>
              </a:rPr>
              <a:t>discss</a:t>
            </a:r>
            <a:r>
              <a:rPr lang="en-US" sz="1200" kern="1200" baseline="0" dirty="0" smtClean="0">
                <a:solidFill>
                  <a:schemeClr val="tx1"/>
                </a:solidFill>
                <a:effectLst/>
                <a:latin typeface="+mn-lt"/>
                <a:ea typeface="+mn-ea"/>
                <a:cs typeface="+mn-cs"/>
              </a:rPr>
              <a:t> in details later. </a:t>
            </a:r>
            <a:r>
              <a:rPr lang="en-US" sz="1200" kern="1200" dirty="0" smtClean="0">
                <a:solidFill>
                  <a:schemeClr val="tx1"/>
                </a:solidFill>
                <a:effectLst/>
                <a:latin typeface="+mn-lt"/>
                <a:ea typeface="+mn-ea"/>
                <a:cs typeface="+mn-cs"/>
              </a:rPr>
              <a:t> The method then proceeds to test the association for each candidate taxon at the target rank within the significant taxonomic groups identified in the first stage. </a:t>
            </a:r>
            <a:endParaRPr lang="zh-CN" altLang="en-US" dirty="0"/>
          </a:p>
        </p:txBody>
      </p:sp>
      <p:sp>
        <p:nvSpPr>
          <p:cNvPr id="4" name="灯片编号占位符 3"/>
          <p:cNvSpPr>
            <a:spLocks noGrp="1"/>
          </p:cNvSpPr>
          <p:nvPr>
            <p:ph type="sldNum" sz="quarter" idx="10"/>
          </p:nvPr>
        </p:nvSpPr>
        <p:spPr/>
        <p:txBody>
          <a:bodyPr/>
          <a:lstStyle/>
          <a:p>
            <a:fld id="{667823BC-603E-412C-B1E1-D19084F0AF26}" type="slidenum">
              <a:rPr lang="zh-CN" altLang="en-US" smtClean="0"/>
              <a:pPr/>
              <a:t>14</a:t>
            </a:fld>
            <a:endParaRPr lang="zh-CN" altLang="en-US"/>
          </a:p>
        </p:txBody>
      </p:sp>
    </p:spTree>
    <p:extLst>
      <p:ext uri="{BB962C8B-B14F-4D97-AF65-F5344CB8AC3E}">
        <p14:creationId xmlns:p14="http://schemas.microsoft.com/office/powerpoint/2010/main" val="4101191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our two-stage </a:t>
            </a:r>
            <a:r>
              <a:rPr lang="en-US" sz="1200" b="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icrobial </a:t>
            </a:r>
            <a:r>
              <a:rPr lang="en-US" sz="1200" b="1" kern="1200" dirty="0" smtClean="0">
                <a:solidFill>
                  <a:schemeClr val="tx1"/>
                </a:solidFill>
                <a:effectLst/>
                <a:latin typeface="+mn-lt"/>
                <a:ea typeface="+mn-ea"/>
                <a:cs typeface="+mn-cs"/>
              </a:rPr>
              <a:t>ass</a:t>
            </a:r>
            <a:r>
              <a:rPr lang="en-US" sz="1200" kern="1200" dirty="0" smtClean="0">
                <a:solidFill>
                  <a:schemeClr val="tx1"/>
                </a:solidFill>
                <a:effectLst/>
                <a:latin typeface="+mn-lt"/>
                <a:ea typeface="+mn-ea"/>
                <a:cs typeface="+mn-cs"/>
              </a:rPr>
              <a:t>ociation </a:t>
            </a:r>
            <a:r>
              <a:rPr lang="en-US" sz="1200" b="1" kern="1200" dirty="0" smtClean="0">
                <a:solidFill>
                  <a:schemeClr val="tx1"/>
                </a:solidFill>
                <a:effectLst/>
                <a:latin typeface="+mn-lt"/>
                <a:ea typeface="+mn-ea"/>
                <a:cs typeface="+mn-cs"/>
              </a:rPr>
              <a:t>map</a:t>
            </a:r>
            <a:r>
              <a:rPr lang="en-US" sz="1200" kern="1200" dirty="0" smtClean="0">
                <a:solidFill>
                  <a:schemeClr val="tx1"/>
                </a:solidFill>
                <a:effectLst/>
                <a:latin typeface="+mn-lt"/>
                <a:ea typeface="+mn-ea"/>
                <a:cs typeface="+mn-cs"/>
              </a:rPr>
              <a:t>ping framework (</a:t>
            </a:r>
            <a:r>
              <a:rPr lang="en-US" sz="1200" kern="1200" dirty="0" err="1" smtClean="0">
                <a:solidFill>
                  <a:schemeClr val="tx1"/>
                </a:solidFill>
                <a:effectLst/>
                <a:latin typeface="+mn-lt"/>
                <a:ea typeface="+mn-ea"/>
                <a:cs typeface="+mn-cs"/>
              </a:rPr>
              <a:t>massMap</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goal of our test is efficiently identify the taxa at the target rank, usually the lowest available </a:t>
            </a:r>
            <a:r>
              <a:rPr lang="en-US" sz="1200" kern="1200" baseline="0" dirty="0" err="1" smtClean="0">
                <a:solidFill>
                  <a:schemeClr val="tx1"/>
                </a:solidFill>
                <a:effectLst/>
                <a:latin typeface="+mn-lt"/>
                <a:ea typeface="+mn-ea"/>
                <a:cs typeface="+mn-cs"/>
              </a:rPr>
              <a:t>taxonoimc</a:t>
            </a:r>
            <a:r>
              <a:rPr lang="en-US" sz="1200" kern="1200" baseline="0" dirty="0" smtClean="0">
                <a:solidFill>
                  <a:schemeClr val="tx1"/>
                </a:solidFill>
                <a:effectLst/>
                <a:latin typeface="+mn-lt"/>
                <a:ea typeface="+mn-ea"/>
                <a:cs typeface="+mn-cs"/>
              </a:rPr>
              <a:t> rank, are </a:t>
            </a:r>
            <a:r>
              <a:rPr lang="en-US" sz="1200" kern="1200" baseline="0" dirty="0" err="1" smtClean="0">
                <a:solidFill>
                  <a:schemeClr val="tx1"/>
                </a:solidFill>
                <a:effectLst/>
                <a:latin typeface="+mn-lt"/>
                <a:ea typeface="+mn-ea"/>
                <a:cs typeface="+mn-cs"/>
              </a:rPr>
              <a:t>associatied</a:t>
            </a:r>
            <a:r>
              <a:rPr lang="en-US" sz="1200" kern="1200" baseline="0" dirty="0" smtClean="0">
                <a:solidFill>
                  <a:schemeClr val="tx1"/>
                </a:solidFill>
                <a:effectLst/>
                <a:latin typeface="+mn-lt"/>
                <a:ea typeface="+mn-ea"/>
                <a:cs typeface="+mn-cs"/>
              </a:rPr>
              <a:t> with the studied trait.  Our test consists of two stages. First, At a preselected higher </a:t>
            </a:r>
            <a:r>
              <a:rPr lang="en-US" sz="1200" kern="1200" baseline="0" dirty="0" err="1" smtClean="0">
                <a:solidFill>
                  <a:schemeClr val="tx1"/>
                </a:solidFill>
                <a:effectLst/>
                <a:latin typeface="+mn-lt"/>
                <a:ea typeface="+mn-ea"/>
                <a:cs typeface="+mn-cs"/>
              </a:rPr>
              <a:t>tasonotmic</a:t>
            </a:r>
            <a:r>
              <a:rPr lang="en-US" sz="1200" kern="1200" baseline="0" dirty="0" smtClean="0">
                <a:solidFill>
                  <a:schemeClr val="tx1"/>
                </a:solidFill>
                <a:effectLst/>
                <a:latin typeface="+mn-lt"/>
                <a:ea typeface="+mn-ea"/>
                <a:cs typeface="+mn-cs"/>
              </a:rPr>
              <a:t> rank, such like the family rank,  </a:t>
            </a:r>
            <a:r>
              <a:rPr lang="en-US" sz="1200" kern="1200" dirty="0" smtClean="0">
                <a:solidFill>
                  <a:schemeClr val="tx1"/>
                </a:solidFill>
                <a:effectLst/>
                <a:latin typeface="+mn-lt"/>
                <a:ea typeface="+mn-ea"/>
                <a:cs typeface="+mn-cs"/>
              </a:rPr>
              <a:t>we screen the association of taxonomic groups using a powerful microbial group association test which we will </a:t>
            </a:r>
            <a:r>
              <a:rPr lang="en-US" sz="1200" kern="1200" dirty="0" err="1" smtClean="0">
                <a:solidFill>
                  <a:schemeClr val="tx1"/>
                </a:solidFill>
                <a:effectLst/>
                <a:latin typeface="+mn-lt"/>
                <a:ea typeface="+mn-ea"/>
                <a:cs typeface="+mn-cs"/>
              </a:rPr>
              <a:t>discss</a:t>
            </a:r>
            <a:r>
              <a:rPr lang="en-US" sz="1200" kern="1200" baseline="0" dirty="0" smtClean="0">
                <a:solidFill>
                  <a:schemeClr val="tx1"/>
                </a:solidFill>
                <a:effectLst/>
                <a:latin typeface="+mn-lt"/>
                <a:ea typeface="+mn-ea"/>
                <a:cs typeface="+mn-cs"/>
              </a:rPr>
              <a:t> in details later. </a:t>
            </a:r>
            <a:r>
              <a:rPr lang="en-US" sz="1200" kern="1200" dirty="0" smtClean="0">
                <a:solidFill>
                  <a:schemeClr val="tx1"/>
                </a:solidFill>
                <a:effectLst/>
                <a:latin typeface="+mn-lt"/>
                <a:ea typeface="+mn-ea"/>
                <a:cs typeface="+mn-cs"/>
              </a:rPr>
              <a:t> The method then proceeds to test the association for each candidate taxon at the target rank within the significant taxonomic groups identified in the first stage. </a:t>
            </a:r>
            <a:endParaRPr lang="zh-CN" altLang="en-US" dirty="0"/>
          </a:p>
        </p:txBody>
      </p:sp>
      <p:sp>
        <p:nvSpPr>
          <p:cNvPr id="4" name="灯片编号占位符 3"/>
          <p:cNvSpPr>
            <a:spLocks noGrp="1"/>
          </p:cNvSpPr>
          <p:nvPr>
            <p:ph type="sldNum" sz="quarter" idx="10"/>
          </p:nvPr>
        </p:nvSpPr>
        <p:spPr/>
        <p:txBody>
          <a:bodyPr/>
          <a:lstStyle/>
          <a:p>
            <a:fld id="{667823BC-603E-412C-B1E1-D19084F0AF26}" type="slidenum">
              <a:rPr lang="zh-CN" altLang="en-US" smtClean="0"/>
              <a:pPr/>
              <a:t>15</a:t>
            </a:fld>
            <a:endParaRPr lang="zh-CN" altLang="en-US"/>
          </a:p>
        </p:txBody>
      </p:sp>
    </p:spTree>
    <p:extLst>
      <p:ext uri="{BB962C8B-B14F-4D97-AF65-F5344CB8AC3E}">
        <p14:creationId xmlns:p14="http://schemas.microsoft.com/office/powerpoint/2010/main" val="363735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highly powerful microbial group test guarantees a higher probability that it only eliminates not-associated microbial taxa and retains true signals to the target rank. The data-driven approach of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 is a microbial group test designed for this purpose and it can efficiently detect microbial groups varying in association patterns.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3B2126-BCAF-43C7-BEB2-7B585EFFDC9F}" type="slidenum">
              <a:rPr lang="en-US" smtClean="0"/>
              <a:pPr/>
              <a:t>16</a:t>
            </a:fld>
            <a:endParaRPr lang="en-US"/>
          </a:p>
        </p:txBody>
      </p:sp>
    </p:spTree>
    <p:extLst>
      <p:ext uri="{BB962C8B-B14F-4D97-AF65-F5344CB8AC3E}">
        <p14:creationId xmlns:p14="http://schemas.microsoft.com/office/powerpoint/2010/main" val="192674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how does the conventional method</a:t>
            </a:r>
            <a:r>
              <a:rPr lang="en-US" baseline="0" dirty="0" smtClean="0"/>
              <a:t> performs the </a:t>
            </a:r>
            <a:r>
              <a:rPr lang="en-US" dirty="0" err="1" smtClean="0"/>
              <a:t>assocition</a:t>
            </a:r>
            <a:r>
              <a:rPr lang="en-US" dirty="0" smtClean="0"/>
              <a:t> test </a:t>
            </a:r>
          </a:p>
          <a:p>
            <a:endParaRPr lang="en-US" dirty="0" smtClean="0"/>
          </a:p>
          <a:p>
            <a:pPr marL="0" indent="0">
              <a:spcBef>
                <a:spcPct val="0"/>
              </a:spcBef>
              <a:spcAft>
                <a:spcPts val="600"/>
              </a:spcAft>
              <a:buNone/>
            </a:pPr>
            <a:r>
              <a:rPr lang="en-US" sz="1200" dirty="0" smtClean="0"/>
              <a:t>Not only has the entire microbial community or individual microorganisms, but also the upper-level taxa in different taxonomic ranks (e.g., phylum, class, order, family, and genus) been highlighted as key microbial biomarkers. </a:t>
            </a:r>
          </a:p>
          <a:p>
            <a:pPr>
              <a:spcBef>
                <a:spcPct val="0"/>
              </a:spcBef>
              <a:spcAft>
                <a:spcPts val="600"/>
              </a:spcAft>
            </a:pPr>
            <a:r>
              <a:rPr lang="en-US" sz="1200" b="1" dirty="0" smtClean="0"/>
              <a:t>The aggregate-based method: </a:t>
            </a:r>
            <a:r>
              <a:rPr lang="en-US" sz="1200" dirty="0" smtClean="0"/>
              <a:t>A conventional ecological method, which is based on the aggregates of microbial abundances in lower-level lineages, has been most commonly used. </a:t>
            </a:r>
          </a:p>
          <a:p>
            <a:pPr>
              <a:spcBef>
                <a:spcPct val="0"/>
              </a:spcBef>
              <a:spcAft>
                <a:spcPts val="600"/>
              </a:spcAft>
            </a:pPr>
            <a:r>
              <a:rPr lang="en-US" sz="1200" kern="1200" dirty="0" smtClean="0">
                <a:solidFill>
                  <a:schemeClr val="tx1"/>
                </a:solidFill>
                <a:effectLst/>
                <a:latin typeface="+mn-lt"/>
                <a:ea typeface="+mn-ea"/>
                <a:cs typeface="+mn-cs"/>
              </a:rPr>
              <a:t>a conventional ecological method, referenced as the aggregate-based method in this paper, is most commonly used for association testing [8, 9, 21, 22, 23, 24]. The aggregate-based method is based on a univariate analysis, using aggregates of microbial abundances in a lower-level lineage per sample as a single predictor variable</a:t>
            </a:r>
            <a:endParaRPr lang="en-US" sz="1200" dirty="0" smtClean="0"/>
          </a:p>
          <a:p>
            <a:endParaRPr lang="en-US" dirty="0" smtClean="0"/>
          </a:p>
          <a:p>
            <a:endParaRPr lang="en-US" dirty="0" smtClean="0"/>
          </a:p>
          <a:p>
            <a:r>
              <a:rPr lang="en-US" sz="1200" b="1" dirty="0" smtClean="0"/>
              <a:t>Problem: </a:t>
            </a:r>
            <a:r>
              <a:rPr lang="en-US" sz="1200" dirty="0" smtClean="0"/>
              <a:t>This approach is inefficient by neglecting detailed information about diverse association patterns from nested microorganisms</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17</a:t>
            </a:fld>
            <a:endParaRPr lang="en-US"/>
          </a:p>
        </p:txBody>
      </p:sp>
    </p:spTree>
    <p:extLst>
      <p:ext uri="{BB962C8B-B14F-4D97-AF65-F5344CB8AC3E}">
        <p14:creationId xmlns:p14="http://schemas.microsoft.com/office/powerpoint/2010/main" val="142993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measures provide a broad overview of community structure, but do not investigate </a:t>
            </a:r>
            <a:r>
              <a:rPr lang="en-US" dirty="0" err="1" smtClean="0"/>
              <a:t>specifi</a:t>
            </a:r>
            <a:r>
              <a:rPr lang="en-US" dirty="0" smtClean="0"/>
              <a:t> c organisms, a</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18</a:t>
            </a:fld>
            <a:endParaRPr lang="en-US"/>
          </a:p>
        </p:txBody>
      </p:sp>
    </p:spTree>
    <p:extLst>
      <p:ext uri="{BB962C8B-B14F-4D97-AF65-F5344CB8AC3E}">
        <p14:creationId xmlns:p14="http://schemas.microsoft.com/office/powerpoint/2010/main" val="209363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a:spcBef>
                <a:spcPct val="0"/>
              </a:spcBef>
            </a:pPr>
            <a:r>
              <a:rPr lang="en-US" dirty="0" smtClean="0"/>
              <a:t>To replace the</a:t>
            </a:r>
            <a:r>
              <a:rPr lang="en-US" baseline="0" dirty="0" smtClean="0"/>
              <a:t> aggregated method, we would like to have </a:t>
            </a:r>
            <a:r>
              <a:rPr lang="en-US" dirty="0" smtClean="0"/>
              <a:t>a powerful test specifically designed for the detection of varying association patterns for a group of taxa and can accommodate multiple covariates</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19</a:t>
            </a:fld>
            <a:endParaRPr lang="en-US"/>
          </a:p>
        </p:txBody>
      </p:sp>
    </p:spTree>
    <p:extLst>
      <p:ext uri="{BB962C8B-B14F-4D97-AF65-F5344CB8AC3E}">
        <p14:creationId xmlns:p14="http://schemas.microsoft.com/office/powerpoint/2010/main" val="307225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dirty="0" smtClean="0"/>
              <a:t>Let’s begin with some background. We know</a:t>
            </a:r>
            <a:r>
              <a:rPr lang="en-US" sz="1200" baseline="0" dirty="0" smtClean="0"/>
              <a:t> the human microbiomes are the communities of microbes living in and on the various parts of our body.  The microbes living on our body in nature do not live along. There are massive competing and cooperating. They act as integrated microbial </a:t>
            </a:r>
            <a:r>
              <a:rPr lang="en-US" sz="1200" baseline="0" dirty="0" err="1" smtClean="0"/>
              <a:t>commuity</a:t>
            </a:r>
            <a:r>
              <a:rPr lang="en-US" sz="1200" baseline="0" dirty="0" smtClean="0"/>
              <a:t> and contribute to our human health in a very important way.  Functionally, the human microbial community provide digestive enzyme and metabolism of food constituents to help us digest food. </a:t>
            </a:r>
            <a:r>
              <a:rPr lang="en-US" dirty="0" smtClean="0">
                <a:effectLst/>
              </a:rPr>
              <a:t>They offer protection against dangerous bacteria and viruses, and keep your immune system responsive to your environment and running smoothly. Maintaining a healthy microbiome is very important.</a:t>
            </a:r>
            <a:r>
              <a:rPr lang="en-US" baseline="0" dirty="0" smtClean="0">
                <a:effectLst/>
              </a:rPr>
              <a:t> </a:t>
            </a:r>
          </a:p>
          <a:p>
            <a:endParaRPr lang="en-US" baseline="0" dirty="0" smtClean="0">
              <a:effectLst/>
            </a:endParaRPr>
          </a:p>
          <a:p>
            <a:endParaRPr lang="en-US" baseline="0" dirty="0" smtClean="0">
              <a:effectLst/>
            </a:endParaRPr>
          </a:p>
          <a:p>
            <a:endParaRPr lang="en-US" baseline="0" dirty="0" smtClean="0">
              <a:effectLst/>
            </a:endParaRPr>
          </a:p>
          <a:p>
            <a:r>
              <a:rPr lang="en-US" baseline="0" dirty="0" smtClean="0">
                <a:effectLst/>
              </a:rPr>
              <a:t>It is so important, we would like to regard it as a vital organ like our liver or kidneys. If we lost our whole microbiome community, we will quickly die as we lost any vital organ. However, different from the real organ, its </a:t>
            </a:r>
            <a:r>
              <a:rPr lang="en-US" sz="1200" dirty="0" err="1" smtClean="0"/>
              <a:t>developmnt</a:t>
            </a:r>
            <a:r>
              <a:rPr lang="en-US" sz="1200" baseline="0" dirty="0" smtClean="0"/>
              <a:t> </a:t>
            </a:r>
            <a:r>
              <a:rPr lang="en-US" sz="1200" dirty="0" smtClean="0"/>
              <a:t>begins not in the embryo but</a:t>
            </a:r>
            <a:r>
              <a:rPr lang="en-US" sz="1200" baseline="0" dirty="0" smtClean="0"/>
              <a:t> </a:t>
            </a:r>
            <a:r>
              <a:rPr lang="en-US" sz="1200" dirty="0" smtClean="0"/>
              <a:t>immediately at the moment of birth, continues to develop to the first few years of life by acquiring ever more microbes from the people</a:t>
            </a:r>
            <a:r>
              <a:rPr lang="en-US" sz="1200" baseline="0" dirty="0" smtClean="0"/>
              <a:t> around you. </a:t>
            </a:r>
            <a:endParaRPr lang="en-US" dirty="0" smtClean="0">
              <a:effectLst/>
            </a:endParaRPr>
          </a:p>
          <a:p>
            <a:endParaRPr lang="en-US" dirty="0" smtClean="0">
              <a:effectLst/>
            </a:endParaRPr>
          </a:p>
          <a:p>
            <a:r>
              <a:rPr lang="en-US" dirty="0" smtClean="0">
                <a:effectLst/>
              </a:rPr>
              <a:t>______________________</a:t>
            </a:r>
          </a:p>
          <a:p>
            <a:endParaRPr lang="en-US" dirty="0" smtClean="0">
              <a:effectLst/>
            </a:endParaRPr>
          </a:p>
          <a:p>
            <a:r>
              <a:rPr lang="en-US" dirty="0" smtClean="0">
                <a:effectLst/>
              </a:rPr>
              <a:t>trillions of microbes grow in nearly every part of your body. These </a:t>
            </a:r>
            <a:r>
              <a:rPr lang="en-US" sz="1200" u="none" strike="noStrike" kern="1200" dirty="0" smtClean="0">
                <a:solidFill>
                  <a:schemeClr val="tx1"/>
                </a:solidFill>
                <a:effectLst/>
                <a:latin typeface="+mn-lt"/>
                <a:ea typeface="+mn-ea"/>
                <a:cs typeface="+mn-cs"/>
                <a:hlinkClick r:id="rId3"/>
              </a:rPr>
              <a:t>bacteria</a:t>
            </a:r>
            <a:r>
              <a:rPr lang="en-US" dirty="0" smtClean="0">
                <a:effectLst/>
              </a:rPr>
              <a:t>, fungi, viruses, and mites outnumber your human cells by 10 to 1. </a:t>
            </a:r>
          </a:p>
          <a:p>
            <a:r>
              <a:rPr lang="en-US" dirty="0" smtClean="0">
                <a:effectLst/>
              </a:rPr>
              <a:t>They help you digest your food, offer protection against dangerous bacteria and viruses, and keep your immune system responsive to your environment and running smoothly.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2</a:t>
            </a:fld>
            <a:endParaRPr lang="en-US"/>
          </a:p>
        </p:txBody>
      </p:sp>
    </p:spTree>
    <p:extLst>
      <p:ext uri="{BB962C8B-B14F-4D97-AF65-F5344CB8AC3E}">
        <p14:creationId xmlns:p14="http://schemas.microsoft.com/office/powerpoint/2010/main" val="64350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 powerful microbial group test, we wish it has good performance in capturing different association patterns.</a:t>
            </a:r>
            <a:endParaRPr lang="en-US" dirty="0" smtClean="0"/>
          </a:p>
          <a:p>
            <a:endParaRPr lang="en-US" dirty="0" smtClean="0"/>
          </a:p>
          <a:p>
            <a:r>
              <a:rPr lang="en-US" dirty="0" smtClean="0"/>
              <a:t>Such measures provide a broad overview of community structure, but do not investigate </a:t>
            </a:r>
            <a:r>
              <a:rPr lang="en-US" dirty="0" err="1" smtClean="0"/>
              <a:t>specifi</a:t>
            </a:r>
            <a:r>
              <a:rPr lang="en-US" dirty="0" smtClean="0"/>
              <a:t> c organisms, a</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20</a:t>
            </a:fld>
            <a:endParaRPr lang="en-US"/>
          </a:p>
        </p:txBody>
      </p:sp>
    </p:spTree>
    <p:extLst>
      <p:ext uri="{BB962C8B-B14F-4D97-AF65-F5344CB8AC3E}">
        <p14:creationId xmlns:p14="http://schemas.microsoft.com/office/powerpoint/2010/main" val="3843559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Cambria Math" panose="02040503050406030204" pitchFamily="18" charset="0"/>
                  </a:rPr>
                  <a:t>Obviously it is impossible to have a single test which can</a:t>
                </a:r>
                <a:r>
                  <a:rPr lang="en-US" sz="1200" i="1" baseline="0" dirty="0" smtClean="0">
                    <a:latin typeface="Cambria Math" panose="02040503050406030204" pitchFamily="18" charset="0"/>
                  </a:rPr>
                  <a:t> capture all the possible association pattern. So here our idea is to propose an omnibus microbiome association test, it consists of a series of test, each has superior power to detect on one association pattern. </a:t>
                </a:r>
                <a:r>
                  <a:rPr lang="en-US" sz="1200" i="1" baseline="0" dirty="0" err="1" smtClean="0">
                    <a:latin typeface="Cambria Math" panose="02040503050406030204" pitchFamily="18" charset="0"/>
                  </a:rPr>
                  <a:t>Specfically</a:t>
                </a:r>
                <a:r>
                  <a:rPr lang="en-US" sz="1200" i="1" baseline="0" dirty="0" smtClean="0">
                    <a:latin typeface="Cambria Math" panose="02040503050406030204" pitchFamily="18" charset="0"/>
                  </a:rPr>
                  <a:t> we are combining </a:t>
                </a:r>
                <a:r>
                  <a:rPr lang="en-US" sz="1200" i="1" baseline="0" dirty="0" err="1" smtClean="0">
                    <a:latin typeface="Cambria Math" panose="02040503050406030204" pitchFamily="18" charset="0"/>
                  </a:rPr>
                  <a:t>twe</a:t>
                </a:r>
                <a:r>
                  <a:rPr lang="en-US" sz="1200" i="1" baseline="0" dirty="0" smtClean="0">
                    <a:latin typeface="Cambria Math" panose="02040503050406030204" pitchFamily="18" charset="0"/>
                  </a:rPr>
                  <a:t> types of group tests. One is adapted from the kernel based microbial community test </a:t>
                </a:r>
                <a:r>
                  <a:rPr lang="en-US" sz="1200" i="1" baseline="0" dirty="0" err="1" smtClean="0">
                    <a:latin typeface="Cambria Math" panose="02040503050406030204" pitchFamily="18" charset="0"/>
                  </a:rPr>
                  <a:t>Omirkat</a:t>
                </a:r>
                <a:r>
                  <a:rPr lang="en-US" sz="1200" i="1" baseline="0" dirty="0" smtClean="0">
                    <a:latin typeface="Cambria Math" panose="02040503050406030204" pitchFamily="18" charset="0"/>
                  </a:rPr>
                  <a:t> which take various phylogenetic tree information into consideration, the other type of tests we adapted from SPU test </a:t>
                </a:r>
                <a:r>
                  <a:rPr lang="en-US" sz="1200" dirty="0" smtClean="0"/>
                  <a:t>originally proposed for gene- or region-based association testing in in genome-wide association studies</a:t>
                </a:r>
                <a:endParaRPr lang="en-US" dirty="0" smtClean="0"/>
              </a:p>
              <a:p>
                <a:endParaRPr lang="en-US" sz="1200" i="1" dirty="0" smtClean="0">
                  <a:latin typeface="Cambria Math" panose="02040503050406030204" pitchFamily="18" charset="0"/>
                </a:endParaRPr>
              </a:p>
              <a:p>
                <a:endParaRPr lang="en-US" sz="1200" i="1" dirty="0" smtClean="0">
                  <a:latin typeface="Cambria Math" panose="02040503050406030204" pitchFamily="18" charset="0"/>
                </a:endParaRPr>
              </a:p>
              <a:p>
                <a14:m>
                  <m:oMath xmlns:m="http://schemas.openxmlformats.org/officeDocument/2006/math">
                    <m:sSubSup>
                      <m:sSubSupPr>
                        <m:ctrlPr>
                          <a:rPr lang="en-US" sz="1200" i="1" smtClean="0">
                            <a:latin typeface="Cambria Math" panose="02040503050406030204" pitchFamily="18" charset="0"/>
                          </a:rPr>
                        </m:ctrlPr>
                      </m:sSubSupPr>
                      <m:e>
                        <m:r>
                          <a:rPr lang="en-US" sz="1200" i="1">
                            <a:latin typeface="Cambria Math"/>
                          </a:rPr>
                          <m:t>𝑇</m:t>
                        </m:r>
                      </m:e>
                      <m:sub>
                        <m:r>
                          <a:rPr lang="en-US" sz="1200" i="1">
                            <a:latin typeface="Cambria Math"/>
                          </a:rPr>
                          <m:t>𝑎𝑆𝑃𝑈</m:t>
                        </m:r>
                      </m:sub>
                      <m:sup>
                        <m:r>
                          <a:rPr lang="en-US" sz="1200" i="1">
                            <a:latin typeface="Cambria Math"/>
                          </a:rPr>
                          <m:t>𝑔</m:t>
                        </m:r>
                      </m:sup>
                    </m:sSubSup>
                  </m:oMath>
                </a14:m>
                <a:r>
                  <a:rPr lang="en-US" sz="1200" dirty="0"/>
                  <a:t> and </a:t>
                </a:r>
                <a14:m>
                  <m:oMath xmlns:m="http://schemas.openxmlformats.org/officeDocument/2006/math">
                    <m:sSubSup>
                      <m:sSubSupPr>
                        <m:ctrlPr>
                          <a:rPr lang="en-US" sz="1200" i="1">
                            <a:latin typeface="Cambria Math" panose="02040503050406030204" pitchFamily="18" charset="0"/>
                          </a:rPr>
                        </m:ctrlPr>
                      </m:sSubSupPr>
                      <m:e>
                        <m:r>
                          <a:rPr lang="en-US" sz="1200" i="1">
                            <a:latin typeface="Cambria Math"/>
                          </a:rPr>
                          <m:t>𝑄</m:t>
                        </m:r>
                      </m:e>
                      <m:sub>
                        <m:r>
                          <a:rPr lang="en-US" sz="1200" i="1">
                            <a:latin typeface="Cambria Math"/>
                          </a:rPr>
                          <m:t>𝑂𝑀𝑖𝑅𝐾𝐴𝑇</m:t>
                        </m:r>
                      </m:sub>
                      <m:sup>
                        <m:r>
                          <a:rPr lang="en-US" sz="1200" i="1">
                            <a:latin typeface="Cambria Math"/>
                          </a:rPr>
                          <m:t>𝑔</m:t>
                        </m:r>
                      </m:sup>
                    </m:sSubSup>
                  </m:oMath>
                </a14:m>
                <a:r>
                  <a:rPr lang="en-US" sz="1200" dirty="0"/>
                  <a:t> are two adaptive test statistics. </a:t>
                </a:r>
                <a:endParaRPr lang="en-US" sz="1200" dirty="0" smtClean="0"/>
              </a:p>
              <a:p>
                <a:endParaRPr lang="en-US" sz="1200" dirty="0" smtClean="0"/>
              </a:p>
              <a:p>
                <a:r>
                  <a:rPr lang="en-US" sz="1200" dirty="0" smtClean="0"/>
                  <a:t>originally proposed for gene- or region-based association testing in in genome-wide association studies</a:t>
                </a:r>
                <a:endParaRPr lang="en-US" dirty="0"/>
              </a:p>
            </p:txBody>
          </p:sp>
        </mc:Choice>
        <mc:Fallback xmlns="">
          <p:sp>
            <p:nvSpPr>
              <p:cNvPr id="3" name="Notes Placeholder 2"/>
              <p:cNvSpPr>
                <a:spLocks noGrp="1"/>
              </p:cNvSpPr>
              <p:nvPr>
                <p:ph type="body" idx="1"/>
              </p:nvPr>
            </p:nvSpPr>
            <p:spPr/>
            <p:txBody>
              <a:bodyPr/>
              <a:lstStyle/>
              <a:p>
                <a:r>
                  <a:rPr lang="en-US" sz="1200" i="0">
                    <a:latin typeface="Cambria Math"/>
                  </a:rPr>
                  <a:t>𝑇</a:t>
                </a:r>
                <a:r>
                  <a:rPr lang="en-US" sz="1200" i="0" smtClean="0">
                    <a:latin typeface="Cambria Math"/>
                  </a:rPr>
                  <a:t>_</a:t>
                </a:r>
                <a:r>
                  <a:rPr lang="en-US" sz="1200" i="0">
                    <a:latin typeface="Cambria Math"/>
                  </a:rPr>
                  <a:t>𝑎𝑆𝑃𝑈^𝑔</a:t>
                </a:r>
                <a:r>
                  <a:rPr lang="en-US" sz="1200" dirty="0"/>
                  <a:t> and </a:t>
                </a:r>
                <a:r>
                  <a:rPr lang="en-US" sz="1200" i="0">
                    <a:latin typeface="Cambria Math"/>
                  </a:rPr>
                  <a:t>𝑄_𝑂𝑀𝑖𝑅𝐾𝐴𝑇^𝑔</a:t>
                </a:r>
                <a:r>
                  <a:rPr lang="en-US" sz="1200" dirty="0"/>
                  <a:t> are two adaptive test statistics. </a:t>
                </a:r>
                <a:endParaRPr lang="en-US" sz="1200" dirty="0" smtClean="0"/>
              </a:p>
              <a:p>
                <a:endParaRPr lang="en-US" sz="1200" dirty="0" smtClean="0"/>
              </a:p>
              <a:p>
                <a:r>
                  <a:rPr lang="en-US" sz="1200" dirty="0" smtClean="0"/>
                  <a:t>originally proposed for gene- or region-based association testing in in genome-wide association studies</a:t>
                </a:r>
                <a:endParaRPr lang="en-US" dirty="0"/>
              </a:p>
            </p:txBody>
          </p:sp>
        </mc:Fallback>
      </mc:AlternateContent>
      <p:sp>
        <p:nvSpPr>
          <p:cNvPr id="4" name="Slide Number Placeholder 3"/>
          <p:cNvSpPr>
            <a:spLocks noGrp="1"/>
          </p:cNvSpPr>
          <p:nvPr>
            <p:ph type="sldNum" sz="quarter" idx="10"/>
          </p:nvPr>
        </p:nvSpPr>
        <p:spPr/>
        <p:txBody>
          <a:bodyPr/>
          <a:lstStyle/>
          <a:p>
            <a:fld id="{8E3B2126-BCAF-43C7-BEB2-7B585EFFDC9F}" type="slidenum">
              <a:rPr lang="en-US" smtClean="0"/>
              <a:pPr/>
              <a:t>21</a:t>
            </a:fld>
            <a:endParaRPr lang="en-US"/>
          </a:p>
        </p:txBody>
      </p:sp>
    </p:spTree>
    <p:extLst>
      <p:ext uri="{BB962C8B-B14F-4D97-AF65-F5344CB8AC3E}">
        <p14:creationId xmlns:p14="http://schemas.microsoft.com/office/powerpoint/2010/main" val="2010243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a:spcBef>
                <a:spcPct val="0"/>
              </a:spcBef>
            </a:pPr>
            <a:r>
              <a:rPr lang="en-US" dirty="0" smtClean="0"/>
              <a:t>a powerful test specifically designed for the detection of varying association patterns for a group of taxa and can accommodate multiple covariates</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22</a:t>
            </a:fld>
            <a:endParaRPr lang="en-US"/>
          </a:p>
        </p:txBody>
      </p:sp>
    </p:spTree>
    <p:extLst>
      <p:ext uri="{BB962C8B-B14F-4D97-AF65-F5344CB8AC3E}">
        <p14:creationId xmlns:p14="http://schemas.microsoft.com/office/powerpoint/2010/main" val="516039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measures provide a broad overview of community structure, but do not investigate </a:t>
            </a:r>
            <a:r>
              <a:rPr lang="en-US" dirty="0" err="1" smtClean="0"/>
              <a:t>specifi</a:t>
            </a:r>
            <a:r>
              <a:rPr lang="en-US" dirty="0" smtClean="0"/>
              <a:t> c organisms, a</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23</a:t>
            </a:fld>
            <a:endParaRPr lang="en-US"/>
          </a:p>
        </p:txBody>
      </p:sp>
    </p:spTree>
    <p:extLst>
      <p:ext uri="{BB962C8B-B14F-4D97-AF65-F5344CB8AC3E}">
        <p14:creationId xmlns:p14="http://schemas.microsoft.com/office/powerpoint/2010/main" val="1381588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Screening at a higher rank is more powerful with lower multiple comparison penalties at the screening rank. However, the multiple comparison penalty at the target rank is much larger due to a large number of taxa within the discovered associated groups.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24</a:t>
            </a:fld>
            <a:endParaRPr lang="en-US"/>
          </a:p>
        </p:txBody>
      </p:sp>
    </p:spTree>
    <p:extLst>
      <p:ext uri="{BB962C8B-B14F-4D97-AF65-F5344CB8AC3E}">
        <p14:creationId xmlns:p14="http://schemas.microsoft.com/office/powerpoint/2010/main" val="2758124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Screening at a higher rank is more powerful with lower multiple comparison penalties at the screening rank. However, the multiple comparison penalty at the target rank is much larger due to a large number of taxa within the discovered associated groups.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25</a:t>
            </a:fld>
            <a:endParaRPr lang="en-US"/>
          </a:p>
        </p:txBody>
      </p:sp>
    </p:spTree>
    <p:extLst>
      <p:ext uri="{BB962C8B-B14F-4D97-AF65-F5344CB8AC3E}">
        <p14:creationId xmlns:p14="http://schemas.microsoft.com/office/powerpoint/2010/main" val="1500303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Screening at a higher rank is more powerful with lower multiple comparison penalties at the screening rank. However, the multiple comparison penalty at the target rank is much larger due to a large number of taxa within the discovered associated groups.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26</a:t>
            </a:fld>
            <a:endParaRPr lang="en-US"/>
          </a:p>
        </p:txBody>
      </p:sp>
    </p:spTree>
    <p:extLst>
      <p:ext uri="{BB962C8B-B14F-4D97-AF65-F5344CB8AC3E}">
        <p14:creationId xmlns:p14="http://schemas.microsoft.com/office/powerpoint/2010/main" val="1845475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HBH procedure has merit since it reports many discoveries[</a:t>
            </a:r>
            <a:r>
              <a:rPr lang="en-US" sz="1200" u="none" strike="noStrike" kern="1200" dirty="0" smtClean="0">
                <a:solidFill>
                  <a:schemeClr val="tx1"/>
                </a:solidFill>
                <a:effectLst/>
                <a:latin typeface="+mn-lt"/>
                <a:ea typeface="+mn-ea"/>
                <a:cs typeface="+mn-cs"/>
                <a:hlinkClick r:id="rId3" action="ppaction://hlinkfile" tooltip="Yekutieli, 2008 #6"/>
              </a:rPr>
              <a:t>21</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ction="ppaction://hlinkfile" tooltip="Yekutieli, 2006 #20"/>
              </a:rPr>
              <a:t>22</a:t>
            </a:r>
            <a:r>
              <a:rPr lang="en-US" sz="1200" kern="1200" dirty="0" smtClean="0">
                <a:solidFill>
                  <a:schemeClr val="tx1"/>
                </a:solidFill>
                <a:effectLst/>
                <a:latin typeface="+mn-lt"/>
                <a:ea typeface="+mn-ea"/>
                <a:cs typeface="+mn-cs"/>
              </a:rPr>
              <a:t>], but it sometimes has higher FDR than the nominal level. In comparison, SST is more conservative than HBH. If tests between two stages are independent, either utilizing an independent source of data or testing unrelated hypotheses, SST procedure can control the FDR at the desired level. Notice that in our setting we ignore the minor correlated noise among tests from two stages to implement SST as researcher did in the microarray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27</a:t>
            </a:fld>
            <a:endParaRPr lang="en-US"/>
          </a:p>
        </p:txBody>
      </p:sp>
    </p:spTree>
    <p:extLst>
      <p:ext uri="{BB962C8B-B14F-4D97-AF65-F5344CB8AC3E}">
        <p14:creationId xmlns:p14="http://schemas.microsoft.com/office/powerpoint/2010/main" val="106128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HBH procedure has merit since it reports many discoveries[</a:t>
            </a:r>
            <a:r>
              <a:rPr lang="en-US" sz="1200" u="none" strike="noStrike" kern="1200" dirty="0" smtClean="0">
                <a:solidFill>
                  <a:schemeClr val="tx1"/>
                </a:solidFill>
                <a:effectLst/>
                <a:latin typeface="+mn-lt"/>
                <a:ea typeface="+mn-ea"/>
                <a:cs typeface="+mn-cs"/>
                <a:hlinkClick r:id="rId3" action="ppaction://hlinkfile" tooltip="Yekutieli, 2008 #6"/>
              </a:rPr>
              <a:t>21</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ction="ppaction://hlinkfile" tooltip="Yekutieli, 2006 #20"/>
              </a:rPr>
              <a:t>22</a:t>
            </a:r>
            <a:r>
              <a:rPr lang="en-US" sz="1200" kern="1200" dirty="0" smtClean="0">
                <a:solidFill>
                  <a:schemeClr val="tx1"/>
                </a:solidFill>
                <a:effectLst/>
                <a:latin typeface="+mn-lt"/>
                <a:ea typeface="+mn-ea"/>
                <a:cs typeface="+mn-cs"/>
              </a:rPr>
              <a:t>], but it sometimes has higher FDR than the nominal level. In comparison, SST is more conservative than HBH. If tests between two stages are independent, either utilizing an independent source of data or testing unrelated hypotheses, SST procedure can control the FDR at the desired level. Notice that in our setting we ignore the minor correlated noise among tests from two stages to implement SST as researcher did in the microarray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28</a:t>
            </a:fld>
            <a:endParaRPr lang="en-US"/>
          </a:p>
        </p:txBody>
      </p:sp>
    </p:spTree>
    <p:extLst>
      <p:ext uri="{BB962C8B-B14F-4D97-AF65-F5344CB8AC3E}">
        <p14:creationId xmlns:p14="http://schemas.microsoft.com/office/powerpoint/2010/main" val="3958059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HBH procedure has merit since it reports many discoveries[</a:t>
            </a:r>
            <a:r>
              <a:rPr lang="en-US" sz="1200" u="none" strike="noStrike" kern="1200" dirty="0" smtClean="0">
                <a:solidFill>
                  <a:schemeClr val="tx1"/>
                </a:solidFill>
                <a:effectLst/>
                <a:latin typeface="+mn-lt"/>
                <a:ea typeface="+mn-ea"/>
                <a:cs typeface="+mn-cs"/>
                <a:hlinkClick r:id="rId3" action="ppaction://hlinkfile" tooltip="Yekutieli, 2008 #6"/>
              </a:rPr>
              <a:t>21</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ction="ppaction://hlinkfile" tooltip="Yekutieli, 2006 #20"/>
              </a:rPr>
              <a:t>22</a:t>
            </a:r>
            <a:r>
              <a:rPr lang="en-US" sz="1200" kern="1200" dirty="0" smtClean="0">
                <a:solidFill>
                  <a:schemeClr val="tx1"/>
                </a:solidFill>
                <a:effectLst/>
                <a:latin typeface="+mn-lt"/>
                <a:ea typeface="+mn-ea"/>
                <a:cs typeface="+mn-cs"/>
              </a:rPr>
              <a:t>], but it sometimes has higher FDR than the nominal level. In comparison, SST is more conservative than HBH. If tests between two stages are independent, either utilizing an independent source of data or testing unrelated hypotheses, SST procedure can control the FDR at the desired level. Notice that in our setting we ignore the minor correlated noise among tests from two stages to implement SST as researcher did in the microarray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29</a:t>
            </a:fld>
            <a:endParaRPr lang="en-US"/>
          </a:p>
        </p:txBody>
      </p:sp>
    </p:spTree>
    <p:extLst>
      <p:ext uri="{BB962C8B-B14F-4D97-AF65-F5344CB8AC3E}">
        <p14:creationId xmlns:p14="http://schemas.microsoft.com/office/powerpoint/2010/main" val="266949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When we look</a:t>
            </a:r>
            <a:r>
              <a:rPr lang="en-US" baseline="0" dirty="0" smtClean="0">
                <a:effectLst/>
              </a:rPr>
              <a:t> at the microbiome data, we observed big variation, much bigger than the variation in hour human genome. In reality,</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Microbial communities vary from person to person and from one part of your body to another. Our microbial profile change constantly because of travel, illness, aging, and day-to-day life.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Relavent</a:t>
            </a:r>
            <a:r>
              <a:rPr lang="en-US" baseline="0" dirty="0" smtClean="0">
                <a:effectLst/>
              </a:rPr>
              <a:t> to human health, our microbiome’s state often differs in health and disease.  Thus, understanding a person’s microbial </a:t>
            </a:r>
            <a:r>
              <a:rPr lang="en-US" baseline="0" dirty="0" err="1" smtClean="0">
                <a:effectLst/>
              </a:rPr>
              <a:t>communit</a:t>
            </a:r>
            <a:r>
              <a:rPr lang="en-US" baseline="0" dirty="0" smtClean="0">
                <a:effectLst/>
              </a:rPr>
              <a:t> </a:t>
            </a:r>
            <a:r>
              <a:rPr lang="en-US" baseline="0" dirty="0" err="1" smtClean="0">
                <a:effectLst/>
              </a:rPr>
              <a:t>wil</a:t>
            </a:r>
            <a:r>
              <a:rPr lang="en-US" baseline="0" dirty="0" smtClean="0">
                <a:effectLst/>
              </a:rPr>
              <a:t> help doctor to predict the disease and find ways to restore the out of balance microbiome to normal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_______________________________</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Maintaining a healthy microbiome is very important: In fact, changes in the microbiome may even contribute to the onset of </a:t>
            </a:r>
            <a:r>
              <a:rPr lang="en-US" sz="1200" u="none" strike="noStrike" kern="1200" dirty="0" smtClean="0">
                <a:solidFill>
                  <a:schemeClr val="tx1"/>
                </a:solidFill>
                <a:effectLst/>
                <a:latin typeface="+mn-lt"/>
                <a:ea typeface="+mn-ea"/>
                <a:cs typeface="+mn-cs"/>
                <a:hlinkClick r:id="rId3"/>
              </a:rPr>
              <a:t>diabetes</a:t>
            </a:r>
            <a:r>
              <a:rPr lang="en-US" dirty="0" smtClean="0">
                <a:effectLst/>
              </a:rPr>
              <a:t>, obesity, and other disorders. Because our microbiome’s state often differs in health and disease, researchers predict that understanding a person’s microbial community will help doctors treat patients by working to return their “out of balance” microbiomes to normal again.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3</a:t>
            </a:fld>
            <a:endParaRPr lang="en-US"/>
          </a:p>
        </p:txBody>
      </p:sp>
    </p:spTree>
    <p:extLst>
      <p:ext uri="{BB962C8B-B14F-4D97-AF65-F5344CB8AC3E}">
        <p14:creationId xmlns:p14="http://schemas.microsoft.com/office/powerpoint/2010/main" val="4110510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𝜖</m:t>
                        </m:r>
                      </m:e>
                      <m:sub>
                        <m:r>
                          <a:rPr lang="en-US" sz="1200" i="1" kern="1200">
                            <a:solidFill>
                              <a:schemeClr val="tx1"/>
                            </a:solidFill>
                            <a:effectLst/>
                            <a:latin typeface="Cambria Math" panose="02040503050406030204" pitchFamily="18" charset="0"/>
                            <a:ea typeface="+mn-ea"/>
                            <a:cs typeface="+mn-cs"/>
                          </a:rPr>
                          <m:t>𝑖</m:t>
                        </m:r>
                      </m:sub>
                    </m:sSub>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𝑁</m:t>
                    </m:r>
                    <m:r>
                      <a:rPr lang="en-US" sz="1200" i="1" kern="1200">
                        <a:solidFill>
                          <a:schemeClr val="tx1"/>
                        </a:solidFill>
                        <a:effectLst/>
                        <a:latin typeface="Cambria Math" panose="02040503050406030204" pitchFamily="18" charset="0"/>
                        <a:ea typeface="+mn-ea"/>
                        <a:cs typeface="+mn-cs"/>
                      </a:rPr>
                      <m:t>(0,1)</m:t>
                    </m:r>
                  </m:oMath>
                </a14:m>
                <a:r>
                  <a:rPr lang="en-US" sz="1200" kern="1200" dirty="0">
                    <a:solidFill>
                      <a:schemeClr val="tx1"/>
                    </a:solidFill>
                    <a:effectLst/>
                    <a:latin typeface="+mn-lt"/>
                    <a:ea typeface="+mn-ea"/>
                    <a:cs typeface="+mn-cs"/>
                  </a:rPr>
                  <a:t> is the error term,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Z</m:t>
                        </m:r>
                      </m:e>
                      <m:sub>
                        <m:r>
                          <m:rPr>
                            <m:sty m:val="p"/>
                          </m:rPr>
                          <a:rPr lang="en-US" sz="1200" kern="1200">
                            <a:solidFill>
                              <a:schemeClr val="tx1"/>
                            </a:solidFill>
                            <a:effectLst/>
                            <a:latin typeface="Cambria Math" panose="02040503050406030204" pitchFamily="18" charset="0"/>
                            <a:ea typeface="+mn-ea"/>
                            <a:cs typeface="+mn-cs"/>
                          </a:rPr>
                          <m:t>ij</m:t>
                        </m:r>
                      </m:sub>
                    </m:sSub>
                  </m:oMath>
                </a14:m>
                <a:r>
                  <a:rPr lang="en-US" sz="1200" kern="1200" dirty="0">
                    <a:solidFill>
                      <a:schemeClr val="tx1"/>
                    </a:solidFill>
                    <a:effectLst/>
                    <a:latin typeface="+mn-lt"/>
                    <a:ea typeface="+mn-ea"/>
                    <a:cs typeface="+mn-cs"/>
                  </a:rPr>
                  <a:t> is the OTU abundance for subject </a:t>
                </a:r>
                <a:r>
                  <a:rPr lang="en-US" sz="1200" i="1" kern="1200" dirty="0">
                    <a:solidFill>
                      <a:schemeClr val="tx1"/>
                    </a:solidFill>
                    <a:effectLst/>
                    <a:latin typeface="+mn-lt"/>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𝑖</m:t>
                    </m:r>
                    <m:r>
                      <a:rPr lang="en-US" sz="1200" i="1" kern="1200">
                        <a:solidFill>
                          <a:schemeClr val="tx1"/>
                        </a:solidFill>
                        <a:effectLst/>
                        <a:latin typeface="Cambria Math" panose="02040503050406030204" pitchFamily="18" charset="0"/>
                        <a:ea typeface="+mn-ea"/>
                        <a:cs typeface="+mn-cs"/>
                      </a:rPr>
                      <m:t>=1,…, </m:t>
                    </m:r>
                    <m:r>
                      <a:rPr lang="en-US" sz="1200" i="1" kern="1200">
                        <a:solidFill>
                          <a:schemeClr val="tx1"/>
                        </a:solidFill>
                        <a:effectLst/>
                        <a:latin typeface="Cambria Math" panose="02040503050406030204" pitchFamily="18" charset="0"/>
                        <a:ea typeface="+mn-ea"/>
                        <a:cs typeface="+mn-cs"/>
                      </a:rPr>
                      <m:t>𝑁</m:t>
                    </m:r>
                  </m:oMath>
                </a14:m>
                <a:r>
                  <a:rPr lang="en-US" sz="1200" kern="1200" dirty="0">
                    <a:solidFill>
                      <a:schemeClr val="tx1"/>
                    </a:solidFill>
                    <a:effectLst/>
                    <a:latin typeface="+mn-lt"/>
                    <a:ea typeface="+mn-ea"/>
                    <a:cs typeface="+mn-cs"/>
                  </a:rPr>
                  <a:t>. </a:t>
                </a:r>
                <a14:m>
                  <m:oMath xmlns:m="http://schemas.openxmlformats.org/officeDocument/2006/math">
                    <m:r>
                      <a:rPr lang="en-US" sz="1200" b="1" i="1" kern="1200">
                        <a:solidFill>
                          <a:schemeClr val="tx1"/>
                        </a:solidFill>
                        <a:effectLst/>
                        <a:latin typeface="Cambria Math" panose="02040503050406030204" pitchFamily="18" charset="0"/>
                        <a:ea typeface="+mn-ea"/>
                        <a:cs typeface="+mn-cs"/>
                      </a:rPr>
                      <m:t>𝜷</m:t>
                    </m:r>
                    <m:r>
                      <a:rPr lang="en-US" sz="1200" b="1"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𝑗</m:t>
                        </m:r>
                      </m:sub>
                    </m:sSub>
                    <m:r>
                      <a:rPr lang="en-US" sz="1200" i="1" kern="1200">
                        <a:solidFill>
                          <a:schemeClr val="tx1"/>
                        </a:solidFill>
                        <a:effectLst/>
                        <a:latin typeface="Cambria Math" panose="02040503050406030204" pitchFamily="18" charset="0"/>
                        <a:ea typeface="+mn-ea"/>
                        <a:cs typeface="+mn-cs"/>
                      </a:rPr>
                      <m:t>, …,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d>
                          <m:dPr>
                            <m:begChr m:val="|"/>
                            <m:endChr m:val="|"/>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𝛬</m:t>
                            </m:r>
                          </m:e>
                        </m:d>
                        <m:r>
                          <a:rPr lang="en-US" sz="1200" i="1" kern="1200">
                            <a:solidFill>
                              <a:schemeClr val="tx1"/>
                            </a:solidFill>
                            <a:effectLst/>
                            <a:latin typeface="Cambria Math" panose="02040503050406030204" pitchFamily="18" charset="0"/>
                            <a:ea typeface="+mn-ea"/>
                            <a:cs typeface="+mn-cs"/>
                          </a:rPr>
                          <m:t> </m:t>
                        </m:r>
                      </m:sub>
                    </m:sSub>
                    <m:r>
                      <a:rPr lang="en-US" sz="1200" i="1" kern="1200">
                        <a:solidFill>
                          <a:schemeClr val="tx1"/>
                        </a:solidFill>
                        <a:effectLst/>
                        <a:latin typeface="Cambria Math" panose="02040503050406030204" pitchFamily="18" charset="0"/>
                        <a:ea typeface="+mn-ea"/>
                        <a:cs typeface="+mn-cs"/>
                      </a:rPr>
                      <m:t>)′</m:t>
                    </m:r>
                    <m:r>
                      <a:rPr lang="en-US" sz="1200"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a vector of coefficients for the associated OTU.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𝛬</m:t>
                    </m:r>
                  </m:oMath>
                </a14:m>
                <a:r>
                  <a:rPr lang="en-US" sz="1200" kern="1200" dirty="0">
                    <a:solidFill>
                      <a:schemeClr val="tx1"/>
                    </a:solidFill>
                    <a:effectLst/>
                    <a:latin typeface="+mn-lt"/>
                    <a:ea typeface="+mn-ea"/>
                    <a:cs typeface="+mn-cs"/>
                  </a:rPr>
                  <a:t> is a set of the indices of truly associated OTU and </a:t>
                </a:r>
                <a14:m>
                  <m:oMath xmlns:m="http://schemas.openxmlformats.org/officeDocument/2006/math">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𝛬</m:t>
                    </m:r>
                    <m:r>
                      <a:rPr lang="en-US" sz="1200"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 is the number of associated OTU.  </a:t>
                </a:r>
              </a:p>
              <a:p>
                <a:r>
                  <a:rPr lang="en-US" dirty="0" smtClean="0"/>
                  <a:t>structure, but do not investigate </a:t>
                </a:r>
                <a:r>
                  <a:rPr lang="en-US" dirty="0" err="1" smtClean="0"/>
                  <a:t>specifi</a:t>
                </a:r>
                <a:r>
                  <a:rPr lang="en-US" dirty="0" smtClean="0"/>
                  <a:t> c organisms, a</a:t>
                </a: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r>
                  <a:rPr lang="en-US" sz="1200" i="0" kern="1200">
                    <a:solidFill>
                      <a:schemeClr val="tx1"/>
                    </a:solidFill>
                    <a:effectLst/>
                    <a:latin typeface="+mn-lt"/>
                    <a:ea typeface="+mn-ea"/>
                    <a:cs typeface="+mn-cs"/>
                  </a:rPr>
                  <a:t>𝜖_𝑖∼𝑁(0,1)</a:t>
                </a:r>
                <a:r>
                  <a:rPr lang="en-US" sz="1200" kern="1200" dirty="0">
                    <a:solidFill>
                      <a:schemeClr val="tx1"/>
                    </a:solidFill>
                    <a:effectLst/>
                    <a:latin typeface="+mn-lt"/>
                    <a:ea typeface="+mn-ea"/>
                    <a:cs typeface="+mn-cs"/>
                  </a:rPr>
                  <a:t> is the error term, and </a:t>
                </a:r>
                <a:r>
                  <a:rPr lang="en-US" sz="1200" i="0" kern="1200">
                    <a:solidFill>
                      <a:schemeClr val="tx1"/>
                    </a:solidFill>
                    <a:effectLst/>
                    <a:latin typeface="+mn-lt"/>
                    <a:ea typeface="+mn-ea"/>
                    <a:cs typeface="+mn-cs"/>
                  </a:rPr>
                  <a:t>Z_ij</a:t>
                </a:r>
                <a:r>
                  <a:rPr lang="en-US" sz="1200" kern="1200" dirty="0">
                    <a:solidFill>
                      <a:schemeClr val="tx1"/>
                    </a:solidFill>
                    <a:effectLst/>
                    <a:latin typeface="+mn-lt"/>
                    <a:ea typeface="+mn-ea"/>
                    <a:cs typeface="+mn-cs"/>
                  </a:rPr>
                  <a:t> is the OTU abundance for subject </a:t>
                </a:r>
                <a:r>
                  <a:rPr lang="en-US" sz="1200" i="1"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𝑖=1,…, 𝑁</a:t>
                </a:r>
                <a:r>
                  <a:rPr lang="en-US" sz="1200" kern="1200" dirty="0">
                    <a:solidFill>
                      <a:schemeClr val="tx1"/>
                    </a:solidFill>
                    <a:effectLst/>
                    <a:latin typeface="+mn-lt"/>
                    <a:ea typeface="+mn-ea"/>
                    <a:cs typeface="+mn-cs"/>
                  </a:rPr>
                  <a:t>. </a:t>
                </a:r>
                <a:r>
                  <a:rPr lang="en-US" sz="1200" b="1" i="0" kern="1200">
                    <a:solidFill>
                      <a:schemeClr val="tx1"/>
                    </a:solidFill>
                    <a:effectLst/>
                    <a:latin typeface="+mn-lt"/>
                    <a:ea typeface="+mn-ea"/>
                    <a:cs typeface="+mn-cs"/>
                  </a:rPr>
                  <a:t>𝜷=(</a:t>
                </a:r>
                <a:r>
                  <a:rPr lang="en-US" sz="1200" i="0" kern="1200">
                    <a:solidFill>
                      <a:schemeClr val="tx1"/>
                    </a:solidFill>
                    <a:effectLst/>
                    <a:latin typeface="+mn-lt"/>
                    <a:ea typeface="+mn-ea"/>
                    <a:cs typeface="+mn-cs"/>
                  </a:rPr>
                  <a:t>𝛽_1,…, 𝛽_𝑗, …, 𝛽_(|𝛬|  ))′ </a:t>
                </a:r>
                <a:r>
                  <a:rPr lang="en-US" sz="1200" kern="1200" dirty="0">
                    <a:solidFill>
                      <a:schemeClr val="tx1"/>
                    </a:solidFill>
                    <a:effectLst/>
                    <a:latin typeface="+mn-lt"/>
                    <a:ea typeface="+mn-ea"/>
                    <a:cs typeface="+mn-cs"/>
                  </a:rPr>
                  <a:t>is a vector of coefficients for the associated OTU. </a:t>
                </a:r>
                <a:r>
                  <a:rPr lang="en-US" sz="1200" i="0" kern="1200">
                    <a:solidFill>
                      <a:schemeClr val="tx1"/>
                    </a:solidFill>
                    <a:effectLst/>
                    <a:latin typeface="+mn-lt"/>
                    <a:ea typeface="+mn-ea"/>
                    <a:cs typeface="+mn-cs"/>
                  </a:rPr>
                  <a:t>𝛬</a:t>
                </a:r>
                <a:r>
                  <a:rPr lang="en-US" sz="1200" kern="1200" dirty="0">
                    <a:solidFill>
                      <a:schemeClr val="tx1"/>
                    </a:solidFill>
                    <a:effectLst/>
                    <a:latin typeface="+mn-lt"/>
                    <a:ea typeface="+mn-ea"/>
                    <a:cs typeface="+mn-cs"/>
                  </a:rPr>
                  <a:t> is a set of the indices of truly associated OTU and </a:t>
                </a:r>
                <a:r>
                  <a:rPr lang="en-US" sz="1200" i="0" kern="1200">
                    <a:solidFill>
                      <a:schemeClr val="tx1"/>
                    </a:solidFill>
                    <a:effectLst/>
                    <a:latin typeface="+mn-lt"/>
                    <a:ea typeface="+mn-ea"/>
                    <a:cs typeface="+mn-cs"/>
                  </a:rPr>
                  <a:t>|𝛬|</a:t>
                </a:r>
                <a:r>
                  <a:rPr lang="en-US" sz="1200" kern="1200" dirty="0">
                    <a:solidFill>
                      <a:schemeClr val="tx1"/>
                    </a:solidFill>
                    <a:effectLst/>
                    <a:latin typeface="+mn-lt"/>
                    <a:ea typeface="+mn-ea"/>
                    <a:cs typeface="+mn-cs"/>
                  </a:rPr>
                  <a:t> is the number of associated OTU.  </a:t>
                </a:r>
              </a:p>
              <a:p>
                <a:r>
                  <a:rPr lang="en-US" dirty="0" smtClean="0"/>
                  <a:t>structure, but do not investigate </a:t>
                </a:r>
                <a:r>
                  <a:rPr lang="en-US" dirty="0" err="1" smtClean="0"/>
                  <a:t>specifi</a:t>
                </a:r>
                <a:r>
                  <a:rPr lang="en-US" dirty="0" smtClean="0"/>
                  <a:t> c organisms, a</a:t>
                </a:r>
                <a:endParaRPr lang="en-US" dirty="0"/>
              </a:p>
            </p:txBody>
          </p:sp>
        </mc:Fallback>
      </mc:AlternateContent>
      <p:sp>
        <p:nvSpPr>
          <p:cNvPr id="4" name="Slide Number Placeholder 3"/>
          <p:cNvSpPr>
            <a:spLocks noGrp="1"/>
          </p:cNvSpPr>
          <p:nvPr>
            <p:ph type="sldNum" sz="quarter" idx="10"/>
          </p:nvPr>
        </p:nvSpPr>
        <p:spPr/>
        <p:txBody>
          <a:bodyPr/>
          <a:lstStyle/>
          <a:p>
            <a:fld id="{8E3B2126-BCAF-43C7-BEB2-7B585EFFDC9F}" type="slidenum">
              <a:rPr lang="en-US" smtClean="0"/>
              <a:pPr/>
              <a:t>30</a:t>
            </a:fld>
            <a:endParaRPr lang="en-US"/>
          </a:p>
        </p:txBody>
      </p:sp>
    </p:spTree>
    <p:extLst>
      <p:ext uri="{BB962C8B-B14F-4D97-AF65-F5344CB8AC3E}">
        <p14:creationId xmlns:p14="http://schemas.microsoft.com/office/powerpoint/2010/main" val="924515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 We first evaluate the screening performance of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 and the aggregated method using the receiver operating characteristic (ROC) curves and the area under the curves (AUCs) at the phylum, class, order, family and genus ranks, respectively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the ROC, it is evident that </a:t>
            </a:r>
            <a:r>
              <a:rPr lang="en-US" sz="1200" kern="1200" dirty="0" err="1" smtClean="0">
                <a:solidFill>
                  <a:schemeClr val="tx1"/>
                </a:solidFill>
                <a:effectLst/>
                <a:latin typeface="+mn-lt"/>
                <a:ea typeface="+mn-ea"/>
                <a:cs typeface="+mn-cs"/>
              </a:rPr>
              <a:t>OMiAT’s</a:t>
            </a:r>
            <a:r>
              <a:rPr lang="en-US" sz="1200" kern="1200" dirty="0" smtClean="0">
                <a:solidFill>
                  <a:schemeClr val="tx1"/>
                </a:solidFill>
                <a:effectLst/>
                <a:latin typeface="+mn-lt"/>
                <a:ea typeface="+mn-ea"/>
                <a:cs typeface="+mn-cs"/>
              </a:rPr>
              <a:t> curves are consistently higher than those from the aggregated method for all ranks under both scenarios (Figure 2A for the same effect direction and Figure 2B for mixed directions). When we look into the AUC, we observe that </a:t>
            </a:r>
            <a:r>
              <a:rPr lang="en-US" sz="1200" kern="1200" dirty="0" err="1" smtClean="0">
                <a:solidFill>
                  <a:schemeClr val="tx1"/>
                </a:solidFill>
                <a:effectLst/>
                <a:latin typeface="+mn-lt"/>
                <a:ea typeface="+mn-ea"/>
                <a:cs typeface="+mn-cs"/>
              </a:rPr>
              <a:t>OMiAT’s</a:t>
            </a:r>
            <a:r>
              <a:rPr lang="en-US" sz="1200" kern="1200" dirty="0" smtClean="0">
                <a:solidFill>
                  <a:schemeClr val="tx1"/>
                </a:solidFill>
                <a:effectLst/>
                <a:latin typeface="+mn-lt"/>
                <a:ea typeface="+mn-ea"/>
                <a:cs typeface="+mn-cs"/>
              </a:rPr>
              <a:t> performance as a screening test is consistent between two scenarios and its AUC is highest at the phylum rank, and decreases as the taxonomic rank descends. This is explainable since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 is more powerful when the group size is larger and the upper rank (such as phylum) groups consist of more target level taxa than do the lower rank groups. In contrast, the screening performance of the aggregated method is less satisfactory when the associated taxa within the testing group are more in mixed directions (Figure 2B) than in the same direction (Figure 2A), because the aggregation cancels the mixed effect signals. Further, unlike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 the AUC of the aggregated method increases as the taxonomic rank descends because in theory the aggregated method achieves the highest power when all taxa within the group have the same effect size and direction. As groups become smaller at lower taxonomic ranks, the taxa within the group are more homogeneous, which increases the power of the aggregated method. In summary, through simulations we verified that the aggregated method is not optimal for screening microbial associated groups at the upper rank. As expected,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 exhibits marked performance as screening test statistics in the proposed two-stage framework.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31</a:t>
            </a:fld>
            <a:endParaRPr lang="en-US"/>
          </a:p>
        </p:txBody>
      </p:sp>
    </p:spTree>
    <p:extLst>
      <p:ext uri="{BB962C8B-B14F-4D97-AF65-F5344CB8AC3E}">
        <p14:creationId xmlns:p14="http://schemas.microsoft.com/office/powerpoint/2010/main" val="2099337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those 17 associated taxa, we considered two scenarios of association. Under scenario 1, effects of associated taxa have the same sign but varied strength, with small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β</m:t>
                        </m:r>
                      </m:e>
                      <m:sub>
                        <m:r>
                          <m:rPr>
                            <m:sty m:val="p"/>
                          </m:rPr>
                          <a:rPr lang="en-US" sz="1200" kern="1200">
                            <a:solidFill>
                              <a:schemeClr val="tx1"/>
                            </a:solidFill>
                            <a:effectLst/>
                            <a:latin typeface="Cambria Math" panose="02040503050406030204" pitchFamily="18" charset="0"/>
                            <a:ea typeface="+mn-ea"/>
                            <a:cs typeface="+mn-cs"/>
                          </a:rPr>
                          <m:t>j</m:t>
                        </m:r>
                      </m:sub>
                    </m:sSub>
                    <m:r>
                      <a:rPr lang="en-US" sz="1200" i="1"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 Uniform (0, 2)), modest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β</m:t>
                        </m:r>
                      </m:e>
                      <m:sub>
                        <m:r>
                          <m:rPr>
                            <m:sty m:val="p"/>
                          </m:rPr>
                          <a:rPr lang="en-US" sz="1200" kern="1200">
                            <a:solidFill>
                              <a:schemeClr val="tx1"/>
                            </a:solidFill>
                            <a:effectLst/>
                            <a:latin typeface="Cambria Math" panose="02040503050406030204" pitchFamily="18" charset="0"/>
                            <a:ea typeface="+mn-ea"/>
                            <a:cs typeface="+mn-cs"/>
                          </a:rPr>
                          <m:t>j</m:t>
                        </m:r>
                      </m:sub>
                    </m:sSub>
                    <m:r>
                      <a:rPr lang="en-US" sz="1200" i="1"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 Uniform (0, 3)) or large effect sizes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β</m:t>
                        </m:r>
                      </m:e>
                      <m:sub>
                        <m:r>
                          <m:rPr>
                            <m:sty m:val="p"/>
                          </m:rPr>
                          <a:rPr lang="en-US" sz="1200" kern="1200">
                            <a:solidFill>
                              <a:schemeClr val="tx1"/>
                            </a:solidFill>
                            <a:effectLst/>
                            <a:latin typeface="Cambria Math" panose="02040503050406030204" pitchFamily="18" charset="0"/>
                            <a:ea typeface="+mn-ea"/>
                            <a:cs typeface="+mn-cs"/>
                          </a:rPr>
                          <m:t>j</m:t>
                        </m:r>
                      </m:sub>
                    </m:sSub>
                    <m:r>
                      <a:rPr lang="en-US" sz="1200" i="1"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 Uniform (0, 4)). In contrast, the effect directions were mixed in scenario 2, i.e.,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β</m:t>
                        </m:r>
                      </m:e>
                      <m:sub>
                        <m:r>
                          <m:rPr>
                            <m:sty m:val="p"/>
                          </m:rPr>
                          <a:rPr lang="en-US" sz="1200" kern="1200">
                            <a:solidFill>
                              <a:schemeClr val="tx1"/>
                            </a:solidFill>
                            <a:effectLst/>
                            <a:latin typeface="Cambria Math" panose="02040503050406030204" pitchFamily="18" charset="0"/>
                            <a:ea typeface="+mn-ea"/>
                            <a:cs typeface="+mn-cs"/>
                          </a:rPr>
                          <m:t>j</m:t>
                        </m:r>
                      </m:sub>
                    </m:sSub>
                    <m:r>
                      <a:rPr lang="en-US" sz="1200" i="1"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 Uniform (-2, 2), Uniform (-3,3), or Uniform(-4, 4). </a:t>
                </a: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those 17 associated taxa, we considered two scenarios of association. Under scenario 1, effects of associated taxa have the same sign but varied strength, with small (</a:t>
                </a:r>
                <a:r>
                  <a:rPr lang="en-US" sz="1200" i="0" kern="1200">
                    <a:solidFill>
                      <a:schemeClr val="tx1"/>
                    </a:solidFill>
                    <a:effectLst/>
                    <a:latin typeface="+mn-lt"/>
                    <a:ea typeface="+mn-ea"/>
                    <a:cs typeface="+mn-cs"/>
                  </a:rPr>
                  <a:t>β_j∼</a:t>
                </a:r>
                <a:r>
                  <a:rPr lang="en-US" sz="1200" kern="1200" dirty="0">
                    <a:solidFill>
                      <a:schemeClr val="tx1"/>
                    </a:solidFill>
                    <a:effectLst/>
                    <a:latin typeface="+mn-lt"/>
                    <a:ea typeface="+mn-ea"/>
                    <a:cs typeface="+mn-cs"/>
                  </a:rPr>
                  <a:t> Uniform (0, 2)), modest (</a:t>
                </a:r>
                <a:r>
                  <a:rPr lang="en-US" sz="1200" i="0" kern="1200">
                    <a:solidFill>
                      <a:schemeClr val="tx1"/>
                    </a:solidFill>
                    <a:effectLst/>
                    <a:latin typeface="+mn-lt"/>
                    <a:ea typeface="+mn-ea"/>
                    <a:cs typeface="+mn-cs"/>
                  </a:rPr>
                  <a:t>β_j∼</a:t>
                </a:r>
                <a:r>
                  <a:rPr lang="en-US" sz="1200" kern="1200" dirty="0">
                    <a:solidFill>
                      <a:schemeClr val="tx1"/>
                    </a:solidFill>
                    <a:effectLst/>
                    <a:latin typeface="+mn-lt"/>
                    <a:ea typeface="+mn-ea"/>
                    <a:cs typeface="+mn-cs"/>
                  </a:rPr>
                  <a:t> Uniform (0, 3)) or large effect sizes (</a:t>
                </a:r>
                <a:r>
                  <a:rPr lang="en-US" sz="1200" i="0" kern="1200">
                    <a:solidFill>
                      <a:schemeClr val="tx1"/>
                    </a:solidFill>
                    <a:effectLst/>
                    <a:latin typeface="+mn-lt"/>
                    <a:ea typeface="+mn-ea"/>
                    <a:cs typeface="+mn-cs"/>
                  </a:rPr>
                  <a:t>β_j∼</a:t>
                </a:r>
                <a:r>
                  <a:rPr lang="en-US" sz="1200" kern="1200" dirty="0">
                    <a:solidFill>
                      <a:schemeClr val="tx1"/>
                    </a:solidFill>
                    <a:effectLst/>
                    <a:latin typeface="+mn-lt"/>
                    <a:ea typeface="+mn-ea"/>
                    <a:cs typeface="+mn-cs"/>
                  </a:rPr>
                  <a:t> Uniform (0, 4)). In contrast, the effect directions were mixed in scenario 2, i.e., </a:t>
                </a:r>
                <a:r>
                  <a:rPr lang="en-US" sz="1200" i="0" kern="1200">
                    <a:solidFill>
                      <a:schemeClr val="tx1"/>
                    </a:solidFill>
                    <a:effectLst/>
                    <a:latin typeface="+mn-lt"/>
                    <a:ea typeface="+mn-ea"/>
                    <a:cs typeface="+mn-cs"/>
                  </a:rPr>
                  <a:t> β_j∼</a:t>
                </a:r>
                <a:r>
                  <a:rPr lang="en-US" sz="1200" kern="1200" dirty="0">
                    <a:solidFill>
                      <a:schemeClr val="tx1"/>
                    </a:solidFill>
                    <a:effectLst/>
                    <a:latin typeface="+mn-lt"/>
                    <a:ea typeface="+mn-ea"/>
                    <a:cs typeface="+mn-cs"/>
                  </a:rPr>
                  <a:t> Uniform (-2, 2), Uniform (-3,3), or Uniform(-4, 4). </a:t>
                </a:r>
                <a:endParaRPr lang="en-US" dirty="0"/>
              </a:p>
            </p:txBody>
          </p:sp>
        </mc:Fallback>
      </mc:AlternateContent>
      <p:sp>
        <p:nvSpPr>
          <p:cNvPr id="4" name="Slide Number Placeholder 3"/>
          <p:cNvSpPr>
            <a:spLocks noGrp="1"/>
          </p:cNvSpPr>
          <p:nvPr>
            <p:ph type="sldNum" sz="quarter" idx="10"/>
          </p:nvPr>
        </p:nvSpPr>
        <p:spPr/>
        <p:txBody>
          <a:bodyPr/>
          <a:lstStyle/>
          <a:p>
            <a:fld id="{8E3B2126-BCAF-43C7-BEB2-7B585EFFDC9F}" type="slidenum">
              <a:rPr lang="en-US" smtClean="0"/>
              <a:pPr/>
              <a:t>32</a:t>
            </a:fld>
            <a:endParaRPr lang="en-US"/>
          </a:p>
        </p:txBody>
      </p:sp>
    </p:spTree>
    <p:extLst>
      <p:ext uri="{BB962C8B-B14F-4D97-AF65-F5344CB8AC3E}">
        <p14:creationId xmlns:p14="http://schemas.microsoft.com/office/powerpoint/2010/main" val="541061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We first evaluate the screening performance of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 and the aggregated method using the receiver operating characteristic (ROC) curves and the area under the curves (AUCs) at the phylum, class, order, family and genus ranks, respectively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just focus on comparing the two-stage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-HBH and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-SST with the traditional BH method in the following. The proposed two-stage framework using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 as the screening test has substantial power gain against the traditional BH method, no matter which rank is selected as the screening rank (Figures 3B and 4B). Noticeably, both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-HBH and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-SST reach the highest power when family rank is selected as the screening rank. This is a result of the balance between the screening test’s power and the multiple comparison penalty at the target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33</a:t>
            </a:fld>
            <a:endParaRPr lang="en-US"/>
          </a:p>
        </p:txBody>
      </p:sp>
    </p:spTree>
    <p:extLst>
      <p:ext uri="{BB962C8B-B14F-4D97-AF65-F5344CB8AC3E}">
        <p14:creationId xmlns:p14="http://schemas.microsoft.com/office/powerpoint/2010/main" val="1750335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We first evaluate the screening performance of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 and the aggregated method using the receiver operating characteristic (ROC) curves and the area under the curves (AUCs) at the phylum, class, order, family and genus ranks, respectively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34</a:t>
            </a:fld>
            <a:endParaRPr lang="en-US"/>
          </a:p>
        </p:txBody>
      </p:sp>
    </p:spTree>
    <p:extLst>
      <p:ext uri="{BB962C8B-B14F-4D97-AF65-F5344CB8AC3E}">
        <p14:creationId xmlns:p14="http://schemas.microsoft.com/office/powerpoint/2010/main" val="2572180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applied the two-stage</a:t>
            </a:r>
            <a:r>
              <a:rPr lang="en-US" altLang="zh-CN" baseline="0" dirty="0" smtClean="0"/>
              <a:t> framework to real data analyses of the AGP data and a mice study.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The project collected over 400 descriptive variables for 72 hundred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Plus, gut</a:t>
            </a:r>
            <a:r>
              <a:rPr lang="en-US" altLang="zh-CN" sz="1200" baseline="0" dirty="0" smtClean="0"/>
              <a:t> microbiome data from these individuals are collected and about 23 thousand kinds of OTUs are observed.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r>
              <a:rPr lang="en-US" altLang="zh-CN" sz="1200" dirty="0" smtClean="0"/>
              <a:t>After necessary</a:t>
            </a:r>
            <a:r>
              <a:rPr lang="en-US" altLang="zh-CN" sz="1200" baseline="0" dirty="0" smtClean="0"/>
              <a:t> </a:t>
            </a:r>
            <a:r>
              <a:rPr lang="en-US" altLang="zh-CN" sz="1200" dirty="0" smtClean="0"/>
              <a:t>filtering steps : </a:t>
            </a:r>
            <a:r>
              <a:rPr lang="en-US" altLang="zh-CN" sz="1200" b="1" dirty="0" smtClean="0"/>
              <a:t>1147</a:t>
            </a:r>
            <a:r>
              <a:rPr lang="en-US" altLang="zh-CN" sz="1200" dirty="0" smtClean="0"/>
              <a:t> samples &amp;</a:t>
            </a:r>
            <a:r>
              <a:rPr lang="en-US" altLang="zh-CN" sz="1200" b="1" dirty="0" smtClean="0"/>
              <a:t> 90 species</a:t>
            </a:r>
            <a:r>
              <a:rPr lang="en-US" altLang="zh-CN" sz="1200" dirty="0" smtClean="0"/>
              <a:t> left for investigation</a:t>
            </a:r>
          </a:p>
          <a:p>
            <a:r>
              <a:rPr lang="en-US" dirty="0" smtClean="0"/>
              <a:t>As</a:t>
            </a:r>
            <a:r>
              <a:rPr lang="en-US" baseline="0" dirty="0" smtClean="0"/>
              <a:t> an illustration, we are interested in which gut species are associated with BMI; </a:t>
            </a:r>
          </a:p>
          <a:p>
            <a:r>
              <a:rPr lang="en-US" baseline="0" dirty="0" smtClean="0"/>
              <a:t>And antibiotic </a:t>
            </a:r>
            <a:r>
              <a:rPr lang="en-US" baseline="0" dirty="0" err="1" smtClean="0"/>
              <a:t>histoty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67823BC-603E-412C-B1E1-D19084F0AF26}" type="slidenum">
              <a:rPr lang="zh-CN" altLang="en-US" smtClean="0"/>
              <a:pPr/>
              <a:t>35</a:t>
            </a:fld>
            <a:endParaRPr lang="zh-CN" altLang="en-US"/>
          </a:p>
        </p:txBody>
      </p:sp>
    </p:spTree>
    <p:extLst>
      <p:ext uri="{BB962C8B-B14F-4D97-AF65-F5344CB8AC3E}">
        <p14:creationId xmlns:p14="http://schemas.microsoft.com/office/powerpoint/2010/main" val="1829794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microbial association mapping of antibiotic history (ABH) in American Gut Project subjects (FDR = 0.05). </a:t>
            </a:r>
            <a:endParaRPr lang="en-US" dirty="0" smtClean="0"/>
          </a:p>
          <a:p>
            <a:r>
              <a:rPr lang="en-US" dirty="0" smtClean="0"/>
              <a:t>ABH-associated </a:t>
            </a:r>
            <a:r>
              <a:rPr lang="en-US" dirty="0"/>
              <a:t>species with corresponding significant taxonomic groups reported by </a:t>
            </a:r>
            <a:r>
              <a:rPr lang="en-US" dirty="0" err="1"/>
              <a:t>OMiAT</a:t>
            </a:r>
            <a:r>
              <a:rPr lang="en-US" dirty="0"/>
              <a:t>-HBH and </a:t>
            </a:r>
            <a:r>
              <a:rPr lang="en-US" dirty="0" err="1"/>
              <a:t>OMiAT</a:t>
            </a:r>
            <a:r>
              <a:rPr lang="en-US" dirty="0"/>
              <a:t>-SST are highlighted.</a:t>
            </a:r>
          </a:p>
          <a:p>
            <a:r>
              <a:rPr lang="en-US" altLang="zh-CN" dirty="0" err="1"/>
              <a:t>OMiAT</a:t>
            </a:r>
            <a:r>
              <a:rPr lang="en-US" altLang="zh-CN" dirty="0"/>
              <a:t>-HBH, </a:t>
            </a:r>
            <a:r>
              <a:rPr lang="en-US" altLang="zh-CN" dirty="0" err="1"/>
              <a:t>OMiAT</a:t>
            </a:r>
            <a:r>
              <a:rPr lang="en-US" altLang="zh-CN" dirty="0"/>
              <a:t>-SST, and traditional BH methods each identified 15 ABH-associated species.</a:t>
            </a:r>
          </a:p>
          <a:p>
            <a:endParaRPr lang="en-US" altLang="zh-CN" dirty="0" smtClean="0"/>
          </a:p>
          <a:p>
            <a:r>
              <a:rPr lang="en-US" altLang="zh-CN" dirty="0" smtClean="0"/>
              <a:t>the </a:t>
            </a:r>
            <a:r>
              <a:rPr lang="en-US" altLang="zh-CN" dirty="0"/>
              <a:t>antibiotic effect was sufficiently </a:t>
            </a:r>
            <a:r>
              <a:rPr lang="en-US" altLang="zh-CN" dirty="0" smtClean="0"/>
              <a:t>strong. </a:t>
            </a:r>
          </a:p>
          <a:p>
            <a:r>
              <a:rPr lang="en-US" altLang="zh-CN" dirty="0" smtClean="0"/>
              <a:t>However</a:t>
            </a:r>
            <a:r>
              <a:rPr lang="en-US" altLang="zh-CN" dirty="0"/>
              <a:t>, </a:t>
            </a:r>
            <a:r>
              <a:rPr lang="en-US" altLang="zh-CN" dirty="0" err="1"/>
              <a:t>OMiAT</a:t>
            </a:r>
            <a:r>
              <a:rPr lang="en-US" altLang="zh-CN" dirty="0"/>
              <a:t>-HBH and </a:t>
            </a:r>
            <a:r>
              <a:rPr lang="en-US" altLang="zh-CN" dirty="0" err="1"/>
              <a:t>OMiAT</a:t>
            </a:r>
            <a:r>
              <a:rPr lang="en-US" altLang="zh-CN" dirty="0"/>
              <a:t>-SST produced much smaller FDR-adjusted </a:t>
            </a:r>
            <a:r>
              <a:rPr lang="en-US" altLang="zh-CN" i="1" dirty="0"/>
              <a:t>p</a:t>
            </a:r>
            <a:r>
              <a:rPr lang="en-US" altLang="zh-CN" dirty="0"/>
              <a:t> values than did the traditional BH method, which implies that </a:t>
            </a:r>
            <a:r>
              <a:rPr lang="en-US" altLang="zh-CN" dirty="0" err="1"/>
              <a:t>OMiAT</a:t>
            </a:r>
            <a:r>
              <a:rPr lang="en-US" altLang="zh-CN" dirty="0"/>
              <a:t>-HBH and </a:t>
            </a:r>
            <a:r>
              <a:rPr lang="en-US" altLang="zh-CN" dirty="0" err="1"/>
              <a:t>OMiAT</a:t>
            </a:r>
            <a:r>
              <a:rPr lang="en-US" altLang="zh-CN" dirty="0"/>
              <a:t>-SST are more efficient. </a:t>
            </a:r>
          </a:p>
          <a:p>
            <a:r>
              <a:rPr lang="en-US" altLang="zh-CN" dirty="0"/>
              <a:t>There are </a:t>
            </a:r>
            <a:r>
              <a:rPr lang="en-US" altLang="zh-CN" b="1" dirty="0"/>
              <a:t>four</a:t>
            </a:r>
            <a:r>
              <a:rPr lang="en-US" altLang="zh-CN" dirty="0"/>
              <a:t> ABH associated microbial species clustered in family </a:t>
            </a:r>
            <a:r>
              <a:rPr lang="en-US" altLang="zh-CN" i="1" dirty="0" err="1"/>
              <a:t>Lachnospiraceae</a:t>
            </a:r>
            <a:r>
              <a:rPr lang="en-US" altLang="zh-CN" dirty="0"/>
              <a:t> and </a:t>
            </a:r>
            <a:r>
              <a:rPr lang="en-US" altLang="zh-CN" b="1" dirty="0"/>
              <a:t>two</a:t>
            </a:r>
            <a:r>
              <a:rPr lang="en-US" altLang="zh-CN" dirty="0"/>
              <a:t> species clustered in family </a:t>
            </a:r>
            <a:r>
              <a:rPr lang="en-US" altLang="zh-CN" dirty="0" err="1"/>
              <a:t>M</a:t>
            </a:r>
            <a:r>
              <a:rPr lang="en-US" altLang="zh-CN" i="1" dirty="0" err="1"/>
              <a:t>icrococcaceae</a:t>
            </a:r>
            <a:r>
              <a:rPr lang="en-US" altLang="zh-CN" dirty="0"/>
              <a:t>. These observations are consistent with the hypothesis that evolutionarily closer taxa usually have similar responses to exposures.</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36</a:t>
            </a:fld>
            <a:endParaRPr lang="en-US"/>
          </a:p>
        </p:txBody>
      </p:sp>
    </p:spTree>
    <p:extLst>
      <p:ext uri="{BB962C8B-B14F-4D97-AF65-F5344CB8AC3E}">
        <p14:creationId xmlns:p14="http://schemas.microsoft.com/office/powerpoint/2010/main" val="2698144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associated species identified by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-HBH/</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-SST are further presented in the taxonomic tree in Figure 6. Compared with the traditional BH and </a:t>
            </a:r>
            <a:r>
              <a:rPr lang="en-US" sz="1200" kern="1200" dirty="0" err="1" smtClean="0">
                <a:solidFill>
                  <a:schemeClr val="tx1"/>
                </a:solidFill>
                <a:effectLst/>
                <a:latin typeface="+mn-lt"/>
                <a:ea typeface="+mn-ea"/>
                <a:cs typeface="+mn-cs"/>
              </a:rPr>
              <a:t>massMap</a:t>
            </a:r>
            <a:r>
              <a:rPr lang="en-US" sz="1200" kern="1200" dirty="0" smtClean="0">
                <a:solidFill>
                  <a:schemeClr val="tx1"/>
                </a:solidFill>
                <a:effectLst/>
                <a:latin typeface="+mn-lt"/>
                <a:ea typeface="+mn-ea"/>
                <a:cs typeface="+mn-cs"/>
              </a:rPr>
              <a:t> with the aggregated method,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-HBH and </a:t>
            </a:r>
            <a:r>
              <a:rPr lang="en-US" sz="1200" kern="1200" dirty="0" err="1" smtClean="0">
                <a:solidFill>
                  <a:schemeClr val="tx1"/>
                </a:solidFill>
                <a:effectLst/>
                <a:latin typeface="+mn-lt"/>
                <a:ea typeface="+mn-ea"/>
                <a:cs typeface="+mn-cs"/>
              </a:rPr>
              <a:t>OMiAT</a:t>
            </a:r>
            <a:r>
              <a:rPr lang="en-US" sz="1200" kern="1200" dirty="0" smtClean="0">
                <a:solidFill>
                  <a:schemeClr val="tx1"/>
                </a:solidFill>
                <a:effectLst/>
                <a:latin typeface="+mn-lt"/>
                <a:ea typeface="+mn-ea"/>
                <a:cs typeface="+mn-cs"/>
              </a:rPr>
              <a:t>-SST discover more taxa and exhibit extra power gain, consistent with the simulations.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3B2126-BCAF-43C7-BEB2-7B585EFFDC9F}" type="slidenum">
              <a:rPr lang="en-US" smtClean="0"/>
              <a:pPr/>
              <a:t>37</a:t>
            </a:fld>
            <a:endParaRPr lang="en-US"/>
          </a:p>
        </p:txBody>
      </p:sp>
    </p:spTree>
    <p:extLst>
      <p:ext uri="{BB962C8B-B14F-4D97-AF65-F5344CB8AC3E}">
        <p14:creationId xmlns:p14="http://schemas.microsoft.com/office/powerpoint/2010/main" val="2383421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I’d like to thank my director, Dr. Huilin Li. Without her insightful guidance,</a:t>
            </a:r>
            <a:r>
              <a:rPr lang="en-US" baseline="0" dirty="0" smtClean="0">
                <a:effectLst/>
              </a:rPr>
              <a:t> our projects cannot undergo so smoothly. </a:t>
            </a:r>
          </a:p>
          <a:p>
            <a:r>
              <a:rPr lang="en-US" baseline="0" dirty="0" smtClean="0">
                <a:effectLst/>
              </a:rPr>
              <a:t>I’d also like to our research group. Within which We can discuss, share, collaborate with each other.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39</a:t>
            </a:fld>
            <a:endParaRPr lang="en-US"/>
          </a:p>
        </p:txBody>
      </p:sp>
    </p:spTree>
    <p:extLst>
      <p:ext uri="{BB962C8B-B14F-4D97-AF65-F5344CB8AC3E}">
        <p14:creationId xmlns:p14="http://schemas.microsoft.com/office/powerpoint/2010/main" val="1264198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Thanks to our collaborators within NYU. They are productive. </a:t>
            </a:r>
            <a:r>
              <a:rPr lang="en-US" altLang="zh-CN" baseline="0" dirty="0" smtClean="0"/>
              <a:t>And through actively collaborating with them,  </a:t>
            </a:r>
            <a:r>
              <a:rPr lang="en-US" baseline="0" dirty="0" smtClean="0"/>
              <a:t>We have the opportunity to get exposed by the cutting-edge microbiome studies worldwide. And identify cutting-edge microbiome-related statistical questions to work on. </a:t>
            </a:r>
          </a:p>
          <a:p>
            <a:r>
              <a:rPr lang="en-US" baseline="0" dirty="0" smtClean="0"/>
              <a:t>as Biostatistician, we can identify advanced problems. </a:t>
            </a:r>
            <a:endParaRPr lang="en-US" dirty="0" smtClean="0"/>
          </a:p>
          <a:p>
            <a:endParaRPr lang="en-US" dirty="0" smtClean="0">
              <a:effectLst/>
            </a:endParaRPr>
          </a:p>
          <a:p>
            <a:r>
              <a:rPr lang="en-US" dirty="0" smtClean="0">
                <a:effectLst/>
              </a:rPr>
              <a:t>##He is an established researcher in microbiology and infectious diseases. In 2015, he was selected to be in the TIME 100 Most Influential People in the world</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40</a:t>
            </a:fld>
            <a:endParaRPr lang="en-US"/>
          </a:p>
        </p:txBody>
      </p:sp>
    </p:spTree>
    <p:extLst>
      <p:ext uri="{BB962C8B-B14F-4D97-AF65-F5344CB8AC3E}">
        <p14:creationId xmlns:p14="http://schemas.microsoft.com/office/powerpoint/2010/main" val="41577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due to the advent of high-throughput sequencing technologies,</a:t>
            </a:r>
            <a:r>
              <a:rPr lang="en-US" sz="1200" kern="1200" baseline="0" dirty="0" smtClean="0">
                <a:solidFill>
                  <a:schemeClr val="tx1"/>
                </a:solidFill>
                <a:effectLst/>
                <a:latin typeface="+mn-lt"/>
                <a:ea typeface="+mn-ea"/>
                <a:cs typeface="+mn-cs"/>
              </a:rPr>
              <a:t> recently tons of research have been done to relate the human microbiome with different disease status. From the diabetes, obese,  IBD disease. Its interaction with immunology has also been studied in the cancer world.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While with tons of study going on, huge amount of data has been generated. Considering the special structure of the microbiome data, it is challenging in how to analyze the data objectively and efficiently </a:t>
            </a:r>
          </a:p>
        </p:txBody>
      </p:sp>
      <p:sp>
        <p:nvSpPr>
          <p:cNvPr id="4" name="Slide Number Placeholder 3"/>
          <p:cNvSpPr>
            <a:spLocks noGrp="1"/>
          </p:cNvSpPr>
          <p:nvPr>
            <p:ph type="sldNum" sz="quarter" idx="10"/>
          </p:nvPr>
        </p:nvSpPr>
        <p:spPr/>
        <p:txBody>
          <a:bodyPr/>
          <a:lstStyle/>
          <a:p>
            <a:fld id="{8E3B2126-BCAF-43C7-BEB2-7B585EFFDC9F}" type="slidenum">
              <a:rPr lang="en-US" smtClean="0"/>
              <a:pPr/>
              <a:t>4</a:t>
            </a:fld>
            <a:endParaRPr lang="en-US"/>
          </a:p>
        </p:txBody>
      </p:sp>
    </p:spTree>
    <p:extLst>
      <p:ext uri="{BB962C8B-B14F-4D97-AF65-F5344CB8AC3E}">
        <p14:creationId xmlns:p14="http://schemas.microsoft.com/office/powerpoint/2010/main" val="4110510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B1B5E-696F-8A4A-9730-0DDA82FF5A34}" type="slidenum">
              <a:rPr lang="en-US" smtClean="0"/>
              <a:t>41</a:t>
            </a:fld>
            <a:endParaRPr lang="en-US"/>
          </a:p>
        </p:txBody>
      </p:sp>
    </p:spTree>
    <p:extLst>
      <p:ext uri="{BB962C8B-B14F-4D97-AF65-F5344CB8AC3E}">
        <p14:creationId xmlns:p14="http://schemas.microsoft.com/office/powerpoint/2010/main" val="305414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Designing an experiment that generates meaningful data is an important first step in the microbiome data. At the first phase of </a:t>
            </a:r>
            <a:r>
              <a:rPr lang="en-US" sz="1200" b="0" i="0" u="none" strike="noStrike" kern="1200" baseline="0" dirty="0" err="1" smtClean="0">
                <a:solidFill>
                  <a:schemeClr val="tx1"/>
                </a:solidFill>
                <a:latin typeface="+mn-lt"/>
                <a:ea typeface="+mn-ea"/>
                <a:cs typeface="+mn-cs"/>
              </a:rPr>
              <a:t>hmp</a:t>
            </a:r>
            <a:r>
              <a:rPr lang="en-US" sz="1200" b="0" i="0" u="none" strike="noStrike" kern="1200" baseline="0" dirty="0" smtClean="0">
                <a:solidFill>
                  <a:schemeClr val="tx1"/>
                </a:solidFill>
                <a:latin typeface="+mn-lt"/>
                <a:ea typeface="+mn-ea"/>
                <a:cs typeface="+mn-cs"/>
              </a:rPr>
              <a:t> launched in 2007, a great number of cross section microbiome studies has been conducted in order to identify and character human microbial profile.  Such like To find differences in microbial</a:t>
            </a:r>
          </a:p>
          <a:p>
            <a:r>
              <a:rPr lang="en-US" sz="1200" b="0" i="0" u="none" strike="noStrike" kern="1200" baseline="0" dirty="0" smtClean="0">
                <a:solidFill>
                  <a:schemeClr val="tx1"/>
                </a:solidFill>
                <a:latin typeface="+mn-lt"/>
                <a:ea typeface="+mn-ea"/>
                <a:cs typeface="+mn-cs"/>
              </a:rPr>
              <a:t>communities between different human populations, such as healthy individuals and those with diseases, or individuals living in different geographic regions.</a:t>
            </a:r>
          </a:p>
          <a:p>
            <a:r>
              <a:rPr lang="en-US" sz="1200" b="0" i="0" u="none" strike="noStrike" kern="1200" baseline="0" dirty="0" smtClean="0">
                <a:solidFill>
                  <a:schemeClr val="tx1"/>
                </a:solidFill>
                <a:latin typeface="+mn-lt"/>
                <a:ea typeface="+mn-ea"/>
                <a:cs typeface="+mn-cs"/>
              </a:rPr>
              <a:t>In those study we found that there are  large variation in the microbiome between individuals and the profound influence of lifestyle, diet4, medication5 and physiology, differences between populations may arise from factors other than the disease of interest. Longitudinal studies, especially prospective longitudinal</a:t>
            </a:r>
          </a:p>
          <a:p>
            <a:r>
              <a:rPr lang="en-US" sz="1200" b="0" i="0" u="none" strike="noStrike" kern="1200" baseline="0" dirty="0" smtClean="0">
                <a:solidFill>
                  <a:schemeClr val="tx1"/>
                </a:solidFill>
                <a:latin typeface="+mn-lt"/>
                <a:ea typeface="+mn-ea"/>
                <a:cs typeface="+mn-cs"/>
              </a:rPr>
              <a:t>studies that collect baseline samples before disease onset, can help resolve these issues, although they are more expensive. For ease in downstream statistical</a:t>
            </a:r>
          </a:p>
          <a:p>
            <a:r>
              <a:rPr lang="en-US" sz="1200" b="0" i="0" u="none" strike="noStrike" kern="1200" baseline="0" dirty="0" smtClean="0">
                <a:solidFill>
                  <a:schemeClr val="tx1"/>
                </a:solidFill>
                <a:latin typeface="+mn-lt"/>
                <a:ea typeface="+mn-ea"/>
                <a:cs typeface="+mn-cs"/>
              </a:rPr>
              <a:t>analyses, longitudinal studies should plan the timing of sample collection carefully. Interestingly, community instability rather than the specific taxa present at a single time point can be a strong predictor of disease activity7. For example, individuals with inflammatory bowel disease exhibit greater microbiome fluctuations than control cohorts7.</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Interventional studies, including double-​blind randomized control studies, are especially useful for identifying specific effects of a course of treatment on</a:t>
            </a:r>
          </a:p>
          <a:p>
            <a:r>
              <a:rPr lang="en-US" sz="1200" b="0" i="0" u="none" strike="noStrike" kern="1200" baseline="0" dirty="0" smtClean="0">
                <a:solidFill>
                  <a:schemeClr val="tx1"/>
                </a:solidFill>
                <a:latin typeface="+mn-lt"/>
                <a:ea typeface="+mn-ea"/>
                <a:cs typeface="+mn-cs"/>
              </a:rPr>
              <a:t>the microbiome and disease state.</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5</a:t>
            </a:fld>
            <a:endParaRPr lang="en-US"/>
          </a:p>
        </p:txBody>
      </p:sp>
    </p:spTree>
    <p:extLst>
      <p:ext uri="{BB962C8B-B14F-4D97-AF65-F5344CB8AC3E}">
        <p14:creationId xmlns:p14="http://schemas.microsoft.com/office/powerpoint/2010/main" val="388379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measures provide a broad overview of community structure, but do not investigate </a:t>
            </a:r>
            <a:r>
              <a:rPr lang="en-US" dirty="0" err="1" smtClean="0"/>
              <a:t>specifi</a:t>
            </a:r>
            <a:r>
              <a:rPr lang="en-US" dirty="0" smtClean="0"/>
              <a:t> c organisms, a</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6</a:t>
            </a:fld>
            <a:endParaRPr lang="en-US"/>
          </a:p>
        </p:txBody>
      </p:sp>
    </p:spTree>
    <p:extLst>
      <p:ext uri="{BB962C8B-B14F-4D97-AF65-F5344CB8AC3E}">
        <p14:creationId xmlns:p14="http://schemas.microsoft.com/office/powerpoint/2010/main" val="198947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So</a:t>
            </a:r>
            <a:r>
              <a:rPr lang="en-US" sz="1200" baseline="0" dirty="0" smtClean="0"/>
              <a:t> </a:t>
            </a:r>
            <a:r>
              <a:rPr lang="en-US" sz="1200" baseline="0" dirty="0" err="1" smtClean="0"/>
              <a:t>mwas</a:t>
            </a:r>
            <a:r>
              <a:rPr lang="en-US" sz="1200" baseline="0" dirty="0" smtClean="0"/>
              <a:t>, we called is M-</a:t>
            </a:r>
            <a:r>
              <a:rPr lang="en-US" sz="1200" baseline="0" dirty="0" err="1" smtClean="0"/>
              <a:t>WaZi</a:t>
            </a:r>
            <a:r>
              <a:rPr lang="en-US" sz="1200" baseline="0" dirty="0" smtClean="0"/>
              <a:t>. It is just</a:t>
            </a:r>
            <a:r>
              <a:rPr lang="en-US" sz="1200" dirty="0" smtClean="0"/>
              <a:t> an analogy to genome-wide association studies.</a:t>
            </a:r>
            <a:r>
              <a:rPr lang="en-US" sz="1200" baseline="0" dirty="0" smtClean="0"/>
              <a:t> IN MWAS, we study a microbiome-wide set of taxa live in different individuals to see if any taxa is </a:t>
            </a:r>
            <a:r>
              <a:rPr lang="en-US" sz="1200" baseline="0" dirty="0" err="1" smtClean="0"/>
              <a:t>assoicated</a:t>
            </a:r>
            <a:r>
              <a:rPr lang="en-US" sz="1200" baseline="0" dirty="0" smtClean="0"/>
              <a:t> with a trait. </a:t>
            </a:r>
            <a:endParaRPr lang="en-US" sz="1200" dirty="0" smtClean="0"/>
          </a:p>
          <a:p>
            <a:endParaRPr lang="en-US" sz="1200" dirty="0" smtClean="0"/>
          </a:p>
          <a:p>
            <a:r>
              <a:rPr lang="en-US" sz="1200" dirty="0" smtClean="0"/>
              <a:t>When we conduct MWAS,</a:t>
            </a:r>
            <a:r>
              <a:rPr lang="en-US" sz="1200" baseline="0" dirty="0" smtClean="0"/>
              <a:t> one thing which is different from the GWAS is the special data structure of microbiome data. </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8E3B2126-BCAF-43C7-BEB2-7B585EFFDC9F}" type="slidenum">
              <a:rPr lang="en-US" smtClean="0"/>
              <a:pPr/>
              <a:t>7</a:t>
            </a:fld>
            <a:endParaRPr lang="en-US"/>
          </a:p>
        </p:txBody>
      </p:sp>
    </p:spTree>
    <p:extLst>
      <p:ext uri="{BB962C8B-B14F-4D97-AF65-F5344CB8AC3E}">
        <p14:creationId xmlns:p14="http://schemas.microsoft.com/office/powerpoint/2010/main" val="396706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Since our proposed</a:t>
            </a:r>
            <a:r>
              <a:rPr lang="en-US" baseline="0" dirty="0" smtClean="0"/>
              <a:t> method are utilizing the </a:t>
            </a:r>
            <a:r>
              <a:rPr lang="en-US" baseline="0" dirty="0" err="1" smtClean="0"/>
              <a:t>mircrobial</a:t>
            </a:r>
            <a:r>
              <a:rPr lang="en-US" baseline="0" dirty="0" smtClean="0"/>
              <a:t> taxonomic structure to improve the efficiency of the microbial association test, it is worth of some time to review the structure of microbiome data. </a:t>
            </a:r>
            <a:r>
              <a:rPr lang="en-US" dirty="0" smtClean="0"/>
              <a:t>. In the figure, we</a:t>
            </a:r>
            <a:r>
              <a:rPr lang="en-US" baseline="0" dirty="0" smtClean="0"/>
              <a:t> enumerate the </a:t>
            </a:r>
            <a:r>
              <a:rPr lang="en-US" baseline="0" dirty="0" err="1" smtClean="0"/>
              <a:t>sevel</a:t>
            </a:r>
            <a:r>
              <a:rPr lang="en-US" baseline="0" dirty="0" smtClean="0"/>
              <a:t> </a:t>
            </a:r>
            <a:r>
              <a:rPr lang="en-US" baseline="0" dirty="0" err="1" smtClean="0"/>
              <a:t>tasonomic</a:t>
            </a:r>
            <a:r>
              <a:rPr lang="en-US" baseline="0" dirty="0" smtClean="0"/>
              <a:t> ranks vertically from Domain, phylum to species. Each row represents each taxonomic rank. The blocks in each row represent the taxa at that rank. We can see </a:t>
            </a:r>
            <a:r>
              <a:rPr lang="en-US" dirty="0" smtClean="0"/>
              <a:t>in the domain bacteria in mammal, all the microbes are </a:t>
            </a:r>
            <a:r>
              <a:rPr lang="en-US" dirty="0" err="1" smtClean="0"/>
              <a:t>hierarchicall</a:t>
            </a:r>
            <a:r>
              <a:rPr lang="en-US" dirty="0" smtClean="0"/>
              <a:t> </a:t>
            </a:r>
            <a:r>
              <a:rPr lang="en-US" dirty="0" err="1" smtClean="0"/>
              <a:t>classifed</a:t>
            </a:r>
            <a:r>
              <a:rPr lang="en-US" dirty="0" smtClean="0"/>
              <a:t> into six major levels.  With phylum being the most</a:t>
            </a:r>
            <a:r>
              <a:rPr lang="en-US" baseline="0" dirty="0" smtClean="0"/>
              <a:t> general rank and species being the most specific rank. </a:t>
            </a:r>
            <a:r>
              <a:rPr lang="en-US" sz="1200" dirty="0" smtClean="0"/>
              <a:t>At each lower level, organisms are classified with their most similar cousins based on common features </a:t>
            </a:r>
          </a:p>
          <a:p>
            <a:endParaRPr lang="en-US" dirty="0" smtClean="0"/>
          </a:p>
          <a:p>
            <a:endParaRPr lang="en-US" dirty="0" smtClean="0"/>
          </a:p>
          <a:p>
            <a:r>
              <a:rPr lang="en-US" dirty="0" smtClean="0"/>
              <a:t>We know, in the domain bacteria in mammal, all the microbes are </a:t>
            </a:r>
            <a:r>
              <a:rPr lang="en-US" dirty="0" err="1" smtClean="0"/>
              <a:t>hierarchicall</a:t>
            </a:r>
            <a:r>
              <a:rPr lang="en-US" dirty="0" smtClean="0"/>
              <a:t> </a:t>
            </a:r>
            <a:r>
              <a:rPr lang="en-US" dirty="0" err="1" smtClean="0"/>
              <a:t>classifed</a:t>
            </a:r>
            <a:r>
              <a:rPr lang="en-US" dirty="0" smtClean="0"/>
              <a:t> into six major levels. In the figure, we</a:t>
            </a:r>
            <a:r>
              <a:rPr lang="en-US" baseline="0" dirty="0" smtClean="0"/>
              <a:t> enumerate the </a:t>
            </a:r>
            <a:r>
              <a:rPr lang="en-US" baseline="0" dirty="0" err="1" smtClean="0"/>
              <a:t>sevel</a:t>
            </a:r>
            <a:r>
              <a:rPr lang="en-US" baseline="0" dirty="0" smtClean="0"/>
              <a:t> </a:t>
            </a:r>
            <a:r>
              <a:rPr lang="en-US" baseline="0" dirty="0" err="1" smtClean="0"/>
              <a:t>tasonomic</a:t>
            </a:r>
            <a:r>
              <a:rPr lang="en-US" baseline="0" dirty="0" smtClean="0"/>
              <a:t> ranks vertically from Domain, phylum to species. The bottom part is for OTU </a:t>
            </a:r>
            <a:r>
              <a:rPr lang="en-US" baseline="0" dirty="0" err="1" smtClean="0"/>
              <a:t>level,each</a:t>
            </a:r>
            <a:r>
              <a:rPr lang="en-US" baseline="0" dirty="0" smtClean="0"/>
              <a:t> tick on the line </a:t>
            </a:r>
            <a:r>
              <a:rPr lang="en-US" baseline="0" dirty="0" err="1" smtClean="0"/>
              <a:t>respents</a:t>
            </a:r>
            <a:r>
              <a:rPr lang="en-US" baseline="0" dirty="0" smtClean="0"/>
              <a:t> each OTU and in each row, the taxa are aligned side-by-side. From the figure, you can see each OTU consistently belong to their upper-level taxa.  This figure is from a previous paper, there we conducted the microbiome-wide association test at each rank independently.  However, in the practice, the research are interested mostly in identifying the signals at the lowest available level, such like species or genus level. While because the large number of taxa at those levels, most of time, at the lowest level, it suffers from the low power with very few discovery.  </a:t>
            </a:r>
            <a:endParaRPr lang="en-US" dirty="0"/>
          </a:p>
        </p:txBody>
      </p:sp>
      <p:sp>
        <p:nvSpPr>
          <p:cNvPr id="4" name="Slide Number Placeholder 3"/>
          <p:cNvSpPr>
            <a:spLocks noGrp="1"/>
          </p:cNvSpPr>
          <p:nvPr>
            <p:ph type="sldNum" sz="quarter" idx="10"/>
          </p:nvPr>
        </p:nvSpPr>
        <p:spPr/>
        <p:txBody>
          <a:bodyPr/>
          <a:lstStyle/>
          <a:p>
            <a:fld id="{8E3B2126-BCAF-43C7-BEB2-7B585EFFDC9F}" type="slidenum">
              <a:rPr lang="en-US" smtClean="0"/>
              <a:pPr/>
              <a:t>8</a:t>
            </a:fld>
            <a:endParaRPr lang="en-US"/>
          </a:p>
        </p:txBody>
      </p:sp>
    </p:spTree>
    <p:extLst>
      <p:ext uri="{BB962C8B-B14F-4D97-AF65-F5344CB8AC3E}">
        <p14:creationId xmlns:p14="http://schemas.microsoft.com/office/powerpoint/2010/main" val="322683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further let’s look</a:t>
            </a:r>
            <a:r>
              <a:rPr lang="en-US" sz="1200" kern="1200" baseline="0" dirty="0" smtClean="0">
                <a:solidFill>
                  <a:schemeClr val="tx1"/>
                </a:solidFill>
                <a:effectLst/>
                <a:latin typeface="+mn-lt"/>
                <a:ea typeface="+mn-ea"/>
                <a:cs typeface="+mn-cs"/>
              </a:rPr>
              <a:t> at the taxonomic classification of the dog to get the sense of what kind of information does the taxonomic structure tells us.  From the figure, you can see the dog is classified into the same phylum group as the fish and elephant, at the family level, fox and wolf and dogs are belong to the same group. Obviously the group at the higher rank such like phylum and class are more </a:t>
            </a:r>
            <a:r>
              <a:rPr lang="en-US" sz="1200" kern="1200" baseline="0" dirty="0" err="1" smtClean="0">
                <a:solidFill>
                  <a:schemeClr val="tx1"/>
                </a:solidFill>
                <a:effectLst/>
                <a:latin typeface="+mn-lt"/>
                <a:ea typeface="+mn-ea"/>
                <a:cs typeface="+mn-cs"/>
              </a:rPr>
              <a:t>heterogenous</a:t>
            </a:r>
            <a:r>
              <a:rPr lang="en-US" sz="1200" kern="1200" baseline="0" dirty="0" smtClean="0">
                <a:solidFill>
                  <a:schemeClr val="tx1"/>
                </a:solidFill>
                <a:effectLst/>
                <a:latin typeface="+mn-lt"/>
                <a:ea typeface="+mn-ea"/>
                <a:cs typeface="+mn-cs"/>
              </a:rPr>
              <a:t> than the group at the lower rank. Bearing this information in our mind, we are ready to look in to our proposed method.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3B2126-BCAF-43C7-BEB2-7B585EFFDC9F}" type="slidenum">
              <a:rPr lang="en-US" smtClean="0"/>
              <a:pPr/>
              <a:t>9</a:t>
            </a:fld>
            <a:endParaRPr lang="en-US"/>
          </a:p>
        </p:txBody>
      </p:sp>
    </p:spTree>
    <p:extLst>
      <p:ext uri="{BB962C8B-B14F-4D97-AF65-F5344CB8AC3E}">
        <p14:creationId xmlns:p14="http://schemas.microsoft.com/office/powerpoint/2010/main" val="295916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2929B-CEB9-4788-9A03-F11D91665C87}"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FF7E-A6FA-4B4E-9EFA-1A8572CE37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2929B-CEB9-4788-9A03-F11D91665C87}"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FF7E-A6FA-4B4E-9EFA-1A8572CE37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2929B-CEB9-4788-9A03-F11D91665C87}"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FF7E-A6FA-4B4E-9EFA-1A8572CE37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A – Purple">
    <p:bg>
      <p:bgPr>
        <a:solidFill>
          <a:schemeClr val="accent1"/>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0" y="0"/>
            <a:ext cx="9144000" cy="5610496"/>
            <a:chOff x="0" y="0"/>
            <a:chExt cx="9144000" cy="5610496"/>
          </a:xfrm>
          <a:solidFill>
            <a:schemeClr val="bg1"/>
          </a:solidFill>
        </p:grpSpPr>
        <p:sp>
          <p:nvSpPr>
            <p:cNvPr id="11" name="Rectangle 25"/>
            <p:cNvSpPr>
              <a:spLocks noChangeAspect="1"/>
            </p:cNvSpPr>
            <p:nvPr/>
          </p:nvSpPr>
          <p:spPr>
            <a:xfrm rot="10800000">
              <a:off x="673068" y="5290456"/>
              <a:ext cx="348754" cy="32004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grp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Rectangle 11"/>
            <p:cNvSpPr/>
            <p:nvPr/>
          </p:nvSpPr>
          <p:spPr>
            <a:xfrm>
              <a:off x="0" y="0"/>
              <a:ext cx="9144000" cy="530061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hasCustomPrompt="1"/>
          </p:nvPr>
        </p:nvSpPr>
        <p:spPr>
          <a:xfrm>
            <a:off x="685800" y="1839914"/>
            <a:ext cx="5943600" cy="2479879"/>
          </a:xfrm>
        </p:spPr>
        <p:txBody>
          <a:bodyPr anchor="t" anchorCtr="0">
            <a:normAutofit/>
          </a:bodyPr>
          <a:lstStyle>
            <a:lvl1pPr>
              <a:lnSpc>
                <a:spcPct val="90000"/>
              </a:lnSpc>
              <a:defRPr sz="3000" b="1" i="0" cap="none" baseline="0">
                <a:solidFill>
                  <a:schemeClr val="accent1"/>
                </a:solidFill>
                <a:latin typeface="+mj-lt"/>
                <a:ea typeface="Times New Roman" charset="0"/>
                <a:cs typeface="Times New Roman" charset="0"/>
              </a:defRPr>
            </a:lvl1pPr>
          </a:lstStyle>
          <a:p>
            <a:r>
              <a:rPr lang="en-US" dirty="0"/>
              <a:t>Click To Edit Presentation Title Here</a:t>
            </a:r>
          </a:p>
        </p:txBody>
      </p:sp>
      <p:sp>
        <p:nvSpPr>
          <p:cNvPr id="20" name="Text Placeholder 10"/>
          <p:cNvSpPr>
            <a:spLocks noGrp="1" noChangeAspect="1"/>
          </p:cNvSpPr>
          <p:nvPr>
            <p:ph type="body" sz="quarter" idx="10" hasCustomPrompt="1"/>
          </p:nvPr>
        </p:nvSpPr>
        <p:spPr>
          <a:xfrm>
            <a:off x="685800" y="4525135"/>
            <a:ext cx="5943600" cy="679451"/>
          </a:xfrm>
        </p:spPr>
        <p:txBody>
          <a:bodyPr>
            <a:normAutofit/>
          </a:bodyPr>
          <a:lstStyle>
            <a:lvl1pPr indent="0">
              <a:lnSpc>
                <a:spcPct val="90000"/>
              </a:lnSpc>
              <a:spcBef>
                <a:spcPts val="0"/>
              </a:spcBef>
              <a:buFontTx/>
              <a:buNone/>
              <a:defRPr sz="1600" b="1" i="0" cap="all" baseline="0">
                <a:solidFill>
                  <a:schemeClr val="accent1"/>
                </a:solidFill>
                <a:latin typeface="+mn-lt"/>
              </a:defRPr>
            </a:lvl1pPr>
          </a:lstStyle>
          <a:p>
            <a:pPr lvl="0"/>
            <a:r>
              <a:rPr lang="en-US" dirty="0"/>
              <a:t>Insert subheading here if needed</a:t>
            </a:r>
          </a:p>
        </p:txBody>
      </p:sp>
      <p:sp>
        <p:nvSpPr>
          <p:cNvPr id="21" name="Text Placeholder 18"/>
          <p:cNvSpPr>
            <a:spLocks noGrp="1" noChangeAspect="1"/>
          </p:cNvSpPr>
          <p:nvPr>
            <p:ph type="body" sz="quarter" idx="11" hasCustomPrompt="1"/>
          </p:nvPr>
        </p:nvSpPr>
        <p:spPr>
          <a:xfrm>
            <a:off x="4570414" y="621792"/>
            <a:ext cx="4116387" cy="748912"/>
          </a:xfrm>
        </p:spPr>
        <p:txBody>
          <a:bodyPr>
            <a:normAutofit/>
          </a:bodyPr>
          <a:lstStyle>
            <a:lvl1pPr algn="r">
              <a:lnSpc>
                <a:spcPct val="125000"/>
              </a:lnSpc>
              <a:spcBef>
                <a:spcPts val="0"/>
              </a:spcBef>
              <a:defRPr sz="1400">
                <a:solidFill>
                  <a:schemeClr val="accent1"/>
                </a:solidFill>
                <a:latin typeface="+mn-lt"/>
                <a:cs typeface="Arial" panose="020B0604020202020204" pitchFamily="34" charset="0"/>
              </a:defRPr>
            </a:lvl1pPr>
          </a:lstStyle>
          <a:p>
            <a:pPr lvl="0"/>
            <a:r>
              <a:rPr lang="en-US" dirty="0"/>
              <a:t>Division Name</a:t>
            </a:r>
          </a:p>
        </p:txBody>
      </p:sp>
      <p:sp>
        <p:nvSpPr>
          <p:cNvPr id="3" name="Subtitle 2"/>
          <p:cNvSpPr>
            <a:spLocks noGrp="1" noChangeAspect="1"/>
          </p:cNvSpPr>
          <p:nvPr>
            <p:ph type="subTitle" idx="1" hasCustomPrompt="1"/>
          </p:nvPr>
        </p:nvSpPr>
        <p:spPr>
          <a:xfrm>
            <a:off x="685800" y="5833537"/>
            <a:ext cx="5943600" cy="768096"/>
          </a:xfrm>
        </p:spPr>
        <p:txBody>
          <a:bodyPr>
            <a:normAutofit/>
          </a:bodyPr>
          <a:lstStyle>
            <a:lvl1pPr marL="0" indent="0" algn="l">
              <a:lnSpc>
                <a:spcPct val="125000"/>
              </a:lnSpc>
              <a:spcBef>
                <a:spcPts val="0"/>
              </a:spcBef>
              <a:buNone/>
              <a:defRPr sz="1400" baseline="0">
                <a:solidFill>
                  <a:schemeClr val="bg1"/>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presentation subtitle or date</a:t>
            </a:r>
          </a:p>
        </p:txBody>
      </p:sp>
      <p:pic>
        <p:nvPicPr>
          <p:cNvPr id="15" name="Picture 14"/>
          <p:cNvPicPr>
            <a:picLocks noChangeAspect="1"/>
          </p:cNvPicPr>
          <p:nvPr userDrawn="1"/>
        </p:nvPicPr>
        <p:blipFill>
          <a:blip r:embed="rId2"/>
          <a:stretch>
            <a:fillRect/>
          </a:stretch>
        </p:blipFill>
        <p:spPr>
          <a:xfrm>
            <a:off x="581025" y="453233"/>
            <a:ext cx="2276174" cy="548640"/>
          </a:xfrm>
          <a:prstGeom prst="rect">
            <a:avLst/>
          </a:prstGeom>
        </p:spPr>
      </p:pic>
    </p:spTree>
    <p:extLst>
      <p:ext uri="{BB962C8B-B14F-4D97-AF65-F5344CB8AC3E}">
        <p14:creationId xmlns:p14="http://schemas.microsoft.com/office/powerpoint/2010/main" val="1874847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597655" y="5455427"/>
            <a:ext cx="3274131" cy="553998"/>
          </a:xfrm>
          <a:prstGeom prst="rect">
            <a:avLst/>
          </a:prstGeom>
          <a:noFill/>
        </p:spPr>
        <p:txBody>
          <a:bodyPr wrap="square" rtlCol="0">
            <a:spAutoFit/>
          </a:bodyPr>
          <a:lstStyle/>
          <a:p>
            <a:r>
              <a:rPr lang="en-US" sz="3000" b="1" dirty="0">
                <a:solidFill>
                  <a:srgbClr val="FFFFFF"/>
                </a:solidFill>
                <a:latin typeface="+mj-lt"/>
              </a:rPr>
              <a:t>THANK</a:t>
            </a:r>
            <a:r>
              <a:rPr lang="en-US" sz="3000" b="1" baseline="0" dirty="0">
                <a:solidFill>
                  <a:srgbClr val="FFFFFF"/>
                </a:solidFill>
                <a:latin typeface="+mj-lt"/>
              </a:rPr>
              <a:t> YOU</a:t>
            </a:r>
            <a:endParaRPr lang="en-US" sz="3000" b="1" dirty="0">
              <a:solidFill>
                <a:srgbClr val="FFFFFF"/>
              </a:solidFill>
              <a:latin typeface="+mj-lt"/>
            </a:endParaRPr>
          </a:p>
        </p:txBody>
      </p:sp>
      <p:sp>
        <p:nvSpPr>
          <p:cNvPr id="5" name="Freeform 5"/>
          <p:cNvSpPr>
            <a:spLocks noEditPoints="1"/>
          </p:cNvSpPr>
          <p:nvPr userDrawn="1"/>
        </p:nvSpPr>
        <p:spPr bwMode="auto">
          <a:xfrm>
            <a:off x="7174036" y="5810277"/>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Picture Placeholder 2"/>
          <p:cNvSpPr>
            <a:spLocks noGrp="1"/>
          </p:cNvSpPr>
          <p:nvPr>
            <p:ph type="pic" sz="quarter" idx="11"/>
          </p:nvPr>
        </p:nvSpPr>
        <p:spPr>
          <a:xfrm>
            <a:off x="0" y="-2766"/>
            <a:ext cx="9144000" cy="5377641"/>
          </a:xfrm>
          <a:custGeom>
            <a:avLst/>
            <a:gdLst>
              <a:gd name="connsiteX0" fmla="*/ 0 w 9144000"/>
              <a:gd name="connsiteY0" fmla="*/ 0 h 3783806"/>
              <a:gd name="connsiteX1" fmla="*/ 9144000 w 9144000"/>
              <a:gd name="connsiteY1" fmla="*/ 0 h 3783806"/>
              <a:gd name="connsiteX2" fmla="*/ 9144000 w 9144000"/>
              <a:gd name="connsiteY2" fmla="*/ 3783806 h 3783806"/>
              <a:gd name="connsiteX3" fmla="*/ 0 w 9144000"/>
              <a:gd name="connsiteY3" fmla="*/ 3783806 h 3783806"/>
              <a:gd name="connsiteX4" fmla="*/ 0 w 9144000"/>
              <a:gd name="connsiteY4" fmla="*/ 0 h 3783806"/>
              <a:gd name="connsiteX0" fmla="*/ 0 w 9144000"/>
              <a:gd name="connsiteY0" fmla="*/ 0 h 3783806"/>
              <a:gd name="connsiteX1" fmla="*/ 9144000 w 9144000"/>
              <a:gd name="connsiteY1" fmla="*/ 0 h 3783806"/>
              <a:gd name="connsiteX2" fmla="*/ 9144000 w 9144000"/>
              <a:gd name="connsiteY2" fmla="*/ 3783806 h 3783806"/>
              <a:gd name="connsiteX3" fmla="*/ 723900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692944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692944 w 9144000"/>
              <a:gd name="connsiteY4" fmla="*/ 3781425 h 3783806"/>
              <a:gd name="connsiteX5" fmla="*/ 0 w 9144000"/>
              <a:gd name="connsiteY5" fmla="*/ 3783806 h 3783806"/>
              <a:gd name="connsiteX6" fmla="*/ 0 w 9144000"/>
              <a:gd name="connsiteY6"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821531 w 9144000"/>
              <a:gd name="connsiteY4" fmla="*/ 3779044 h 3783806"/>
              <a:gd name="connsiteX5" fmla="*/ 692944 w 9144000"/>
              <a:gd name="connsiteY5" fmla="*/ 3781425 h 3783806"/>
              <a:gd name="connsiteX6" fmla="*/ 0 w 9144000"/>
              <a:gd name="connsiteY6" fmla="*/ 3783806 h 3783806"/>
              <a:gd name="connsiteX7" fmla="*/ 0 w 9144000"/>
              <a:gd name="connsiteY7" fmla="*/ 0 h 3783806"/>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44"/>
              <a:gd name="connsiteX1" fmla="*/ 9144000 w 9144000"/>
              <a:gd name="connsiteY1" fmla="*/ 0 h 4024344"/>
              <a:gd name="connsiteX2" fmla="*/ 9144000 w 9144000"/>
              <a:gd name="connsiteY2" fmla="*/ 3783806 h 4024344"/>
              <a:gd name="connsiteX3" fmla="*/ 954881 w 9144000"/>
              <a:gd name="connsiteY3" fmla="*/ 3779044 h 4024344"/>
              <a:gd name="connsiteX4" fmla="*/ 826293 w 9144000"/>
              <a:gd name="connsiteY4" fmla="*/ 4024313 h 4024344"/>
              <a:gd name="connsiteX5" fmla="*/ 692944 w 9144000"/>
              <a:gd name="connsiteY5" fmla="*/ 3781425 h 4024344"/>
              <a:gd name="connsiteX6" fmla="*/ 0 w 9144000"/>
              <a:gd name="connsiteY6" fmla="*/ 3783806 h 4024344"/>
              <a:gd name="connsiteX7" fmla="*/ 0 w 9144000"/>
              <a:gd name="connsiteY7" fmla="*/ 0 h 4024344"/>
              <a:gd name="connsiteX0" fmla="*/ 0 w 9144000"/>
              <a:gd name="connsiteY0" fmla="*/ 0 h 4024665"/>
              <a:gd name="connsiteX1" fmla="*/ 9144000 w 9144000"/>
              <a:gd name="connsiteY1" fmla="*/ 0 h 4024665"/>
              <a:gd name="connsiteX2" fmla="*/ 9144000 w 9144000"/>
              <a:gd name="connsiteY2" fmla="*/ 3783806 h 4024665"/>
              <a:gd name="connsiteX3" fmla="*/ 954881 w 9144000"/>
              <a:gd name="connsiteY3" fmla="*/ 3779044 h 4024665"/>
              <a:gd name="connsiteX4" fmla="*/ 826293 w 9144000"/>
              <a:gd name="connsiteY4" fmla="*/ 4024313 h 4024665"/>
              <a:gd name="connsiteX5" fmla="*/ 692944 w 9144000"/>
              <a:gd name="connsiteY5" fmla="*/ 3781425 h 4024665"/>
              <a:gd name="connsiteX6" fmla="*/ 0 w 9144000"/>
              <a:gd name="connsiteY6" fmla="*/ 3783806 h 4024665"/>
              <a:gd name="connsiteX7" fmla="*/ 0 w 9144000"/>
              <a:gd name="connsiteY7" fmla="*/ 0 h 4024665"/>
              <a:gd name="connsiteX0" fmla="*/ 0 w 9144000"/>
              <a:gd name="connsiteY0" fmla="*/ 0 h 4024519"/>
              <a:gd name="connsiteX1" fmla="*/ 9144000 w 9144000"/>
              <a:gd name="connsiteY1" fmla="*/ 0 h 4024519"/>
              <a:gd name="connsiteX2" fmla="*/ 9144000 w 9144000"/>
              <a:gd name="connsiteY2" fmla="*/ 3783806 h 4024519"/>
              <a:gd name="connsiteX3" fmla="*/ 954881 w 9144000"/>
              <a:gd name="connsiteY3" fmla="*/ 3779044 h 4024519"/>
              <a:gd name="connsiteX4" fmla="*/ 826293 w 9144000"/>
              <a:gd name="connsiteY4" fmla="*/ 4024313 h 4024519"/>
              <a:gd name="connsiteX5" fmla="*/ 692944 w 9144000"/>
              <a:gd name="connsiteY5" fmla="*/ 3781425 h 4024519"/>
              <a:gd name="connsiteX6" fmla="*/ 0 w 9144000"/>
              <a:gd name="connsiteY6" fmla="*/ 3783806 h 4024519"/>
              <a:gd name="connsiteX7" fmla="*/ 0 w 9144000"/>
              <a:gd name="connsiteY7" fmla="*/ 0 h 4024519"/>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8131"/>
              <a:gd name="connsiteX1" fmla="*/ 9144000 w 9144000"/>
              <a:gd name="connsiteY1" fmla="*/ 0 h 4028131"/>
              <a:gd name="connsiteX2" fmla="*/ 9144000 w 9144000"/>
              <a:gd name="connsiteY2" fmla="*/ 3783806 h 4028131"/>
              <a:gd name="connsiteX3" fmla="*/ 964406 w 9144000"/>
              <a:gd name="connsiteY3" fmla="*/ 3781426 h 4028131"/>
              <a:gd name="connsiteX4" fmla="*/ 826293 w 9144000"/>
              <a:gd name="connsiteY4" fmla="*/ 4024313 h 4028131"/>
              <a:gd name="connsiteX5" fmla="*/ 692944 w 9144000"/>
              <a:gd name="connsiteY5" fmla="*/ 3781425 h 4028131"/>
              <a:gd name="connsiteX6" fmla="*/ 0 w 9144000"/>
              <a:gd name="connsiteY6" fmla="*/ 3783806 h 4028131"/>
              <a:gd name="connsiteX7" fmla="*/ 0 w 9144000"/>
              <a:gd name="connsiteY7" fmla="*/ 0 h 4028131"/>
              <a:gd name="connsiteX0" fmla="*/ 0 w 9144000"/>
              <a:gd name="connsiteY0" fmla="*/ 0 h 4024412"/>
              <a:gd name="connsiteX1" fmla="*/ 9144000 w 9144000"/>
              <a:gd name="connsiteY1" fmla="*/ 0 h 4024412"/>
              <a:gd name="connsiteX2" fmla="*/ 9144000 w 9144000"/>
              <a:gd name="connsiteY2" fmla="*/ 3783806 h 4024412"/>
              <a:gd name="connsiteX3" fmla="*/ 964406 w 9144000"/>
              <a:gd name="connsiteY3" fmla="*/ 3781426 h 4024412"/>
              <a:gd name="connsiteX4" fmla="*/ 826293 w 9144000"/>
              <a:gd name="connsiteY4" fmla="*/ 4024313 h 4024412"/>
              <a:gd name="connsiteX5" fmla="*/ 692944 w 9144000"/>
              <a:gd name="connsiteY5" fmla="*/ 3781425 h 4024412"/>
              <a:gd name="connsiteX6" fmla="*/ 0 w 9144000"/>
              <a:gd name="connsiteY6" fmla="*/ 3783806 h 4024412"/>
              <a:gd name="connsiteX7" fmla="*/ 0 w 9144000"/>
              <a:gd name="connsiteY7" fmla="*/ 0 h 4024412"/>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66750 w 9144000"/>
              <a:gd name="connsiteY5" fmla="*/ 3781425 h 4024313"/>
              <a:gd name="connsiteX6" fmla="*/ 0 w 9144000"/>
              <a:gd name="connsiteY6" fmla="*/ 3783806 h 4024313"/>
              <a:gd name="connsiteX7" fmla="*/ 0 w 9144000"/>
              <a:gd name="connsiteY7" fmla="*/ 0 h 4024313"/>
              <a:gd name="connsiteX0" fmla="*/ 0 w 9144000"/>
              <a:gd name="connsiteY0" fmla="*/ 0 h 4024316"/>
              <a:gd name="connsiteX1" fmla="*/ 9144000 w 9144000"/>
              <a:gd name="connsiteY1" fmla="*/ 0 h 4024316"/>
              <a:gd name="connsiteX2" fmla="*/ 9144000 w 9144000"/>
              <a:gd name="connsiteY2" fmla="*/ 3783806 h 4024316"/>
              <a:gd name="connsiteX3" fmla="*/ 945356 w 9144000"/>
              <a:gd name="connsiteY3" fmla="*/ 3786189 h 4024316"/>
              <a:gd name="connsiteX4" fmla="*/ 826293 w 9144000"/>
              <a:gd name="connsiteY4" fmla="*/ 4024313 h 4024316"/>
              <a:gd name="connsiteX5" fmla="*/ 666750 w 9144000"/>
              <a:gd name="connsiteY5" fmla="*/ 3781425 h 4024316"/>
              <a:gd name="connsiteX6" fmla="*/ 0 w 9144000"/>
              <a:gd name="connsiteY6" fmla="*/ 3783806 h 4024316"/>
              <a:gd name="connsiteX7" fmla="*/ 0 w 9144000"/>
              <a:gd name="connsiteY7" fmla="*/ 0 h 4024316"/>
              <a:gd name="connsiteX0" fmla="*/ 0 w 9144000"/>
              <a:gd name="connsiteY0" fmla="*/ 0 h 4029078"/>
              <a:gd name="connsiteX1" fmla="*/ 9144000 w 9144000"/>
              <a:gd name="connsiteY1" fmla="*/ 0 h 4029078"/>
              <a:gd name="connsiteX2" fmla="*/ 9144000 w 9144000"/>
              <a:gd name="connsiteY2" fmla="*/ 3783806 h 4029078"/>
              <a:gd name="connsiteX3" fmla="*/ 945356 w 9144000"/>
              <a:gd name="connsiteY3" fmla="*/ 3786189 h 4029078"/>
              <a:gd name="connsiteX4" fmla="*/ 809624 w 9144000"/>
              <a:gd name="connsiteY4" fmla="*/ 4029075 h 4029078"/>
              <a:gd name="connsiteX5" fmla="*/ 666750 w 9144000"/>
              <a:gd name="connsiteY5" fmla="*/ 3781425 h 4029078"/>
              <a:gd name="connsiteX6" fmla="*/ 0 w 9144000"/>
              <a:gd name="connsiteY6" fmla="*/ 3783806 h 4029078"/>
              <a:gd name="connsiteX7" fmla="*/ 0 w 9144000"/>
              <a:gd name="connsiteY7" fmla="*/ 0 h 4029078"/>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39816"/>
              <a:gd name="connsiteX1" fmla="*/ 9144000 w 9144000"/>
              <a:gd name="connsiteY1" fmla="*/ 0 h 4039816"/>
              <a:gd name="connsiteX2" fmla="*/ 9144000 w 9144000"/>
              <a:gd name="connsiteY2" fmla="*/ 3783806 h 4039816"/>
              <a:gd name="connsiteX3" fmla="*/ 945356 w 9144000"/>
              <a:gd name="connsiteY3" fmla="*/ 3786189 h 4039816"/>
              <a:gd name="connsiteX4" fmla="*/ 854869 w 9144000"/>
              <a:gd name="connsiteY4" fmla="*/ 3974305 h 4039816"/>
              <a:gd name="connsiteX5" fmla="*/ 809624 w 9144000"/>
              <a:gd name="connsiteY5" fmla="*/ 4029075 h 4039816"/>
              <a:gd name="connsiteX6" fmla="*/ 666750 w 9144000"/>
              <a:gd name="connsiteY6" fmla="*/ 3781425 h 4039816"/>
              <a:gd name="connsiteX7" fmla="*/ 0 w 9144000"/>
              <a:gd name="connsiteY7" fmla="*/ 3783806 h 4039816"/>
              <a:gd name="connsiteX8" fmla="*/ 0 w 9144000"/>
              <a:gd name="connsiteY8" fmla="*/ 0 h 4039816"/>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88634"/>
              <a:gd name="connsiteX1" fmla="*/ 9144000 w 9144000"/>
              <a:gd name="connsiteY1" fmla="*/ 0 h 4088634"/>
              <a:gd name="connsiteX2" fmla="*/ 9144000 w 9144000"/>
              <a:gd name="connsiteY2" fmla="*/ 3783806 h 4088634"/>
              <a:gd name="connsiteX3" fmla="*/ 945356 w 9144000"/>
              <a:gd name="connsiteY3" fmla="*/ 3786189 h 4088634"/>
              <a:gd name="connsiteX4" fmla="*/ 850106 w 9144000"/>
              <a:gd name="connsiteY4" fmla="*/ 3974305 h 4088634"/>
              <a:gd name="connsiteX5" fmla="*/ 809624 w 9144000"/>
              <a:gd name="connsiteY5" fmla="*/ 4088606 h 4088634"/>
              <a:gd name="connsiteX6" fmla="*/ 766763 w 9144000"/>
              <a:gd name="connsiteY6" fmla="*/ 3983830 h 4088634"/>
              <a:gd name="connsiteX7" fmla="*/ 666750 w 9144000"/>
              <a:gd name="connsiteY7" fmla="*/ 3781425 h 4088634"/>
              <a:gd name="connsiteX8" fmla="*/ 0 w 9144000"/>
              <a:gd name="connsiteY8" fmla="*/ 3783806 h 4088634"/>
              <a:gd name="connsiteX9" fmla="*/ 0 w 9144000"/>
              <a:gd name="connsiteY9" fmla="*/ 0 h 4088634"/>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14386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02480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9570"/>
              <a:gd name="connsiteX1" fmla="*/ 9144000 w 9144000"/>
              <a:gd name="connsiteY1" fmla="*/ 0 h 4099570"/>
              <a:gd name="connsiteX2" fmla="*/ 9144000 w 9144000"/>
              <a:gd name="connsiteY2" fmla="*/ 3783806 h 4099570"/>
              <a:gd name="connsiteX3" fmla="*/ 945356 w 9144000"/>
              <a:gd name="connsiteY3" fmla="*/ 3786189 h 4099570"/>
              <a:gd name="connsiteX4" fmla="*/ 850106 w 9144000"/>
              <a:gd name="connsiteY4" fmla="*/ 3974305 h 4099570"/>
              <a:gd name="connsiteX5" fmla="*/ 802480 w 9144000"/>
              <a:gd name="connsiteY5" fmla="*/ 4098131 h 4099570"/>
              <a:gd name="connsiteX6" fmla="*/ 766763 w 9144000"/>
              <a:gd name="connsiteY6" fmla="*/ 3983830 h 4099570"/>
              <a:gd name="connsiteX7" fmla="*/ 666750 w 9144000"/>
              <a:gd name="connsiteY7" fmla="*/ 3781425 h 4099570"/>
              <a:gd name="connsiteX8" fmla="*/ 0 w 9144000"/>
              <a:gd name="connsiteY8" fmla="*/ 3783806 h 4099570"/>
              <a:gd name="connsiteX9" fmla="*/ 0 w 9144000"/>
              <a:gd name="connsiteY9" fmla="*/ 0 h 4099570"/>
              <a:gd name="connsiteX0" fmla="*/ 0 w 9144000"/>
              <a:gd name="connsiteY0" fmla="*/ 0 h 4098135"/>
              <a:gd name="connsiteX1" fmla="*/ 9144000 w 9144000"/>
              <a:gd name="connsiteY1" fmla="*/ 0 h 4098135"/>
              <a:gd name="connsiteX2" fmla="*/ 9144000 w 9144000"/>
              <a:gd name="connsiteY2" fmla="*/ 3783806 h 4098135"/>
              <a:gd name="connsiteX3" fmla="*/ 945356 w 9144000"/>
              <a:gd name="connsiteY3" fmla="*/ 3786189 h 4098135"/>
              <a:gd name="connsiteX4" fmla="*/ 850106 w 9144000"/>
              <a:gd name="connsiteY4" fmla="*/ 3974305 h 4098135"/>
              <a:gd name="connsiteX5" fmla="*/ 802480 w 9144000"/>
              <a:gd name="connsiteY5" fmla="*/ 4098131 h 4098135"/>
              <a:gd name="connsiteX6" fmla="*/ 766763 w 9144000"/>
              <a:gd name="connsiteY6" fmla="*/ 3983830 h 4098135"/>
              <a:gd name="connsiteX7" fmla="*/ 666750 w 9144000"/>
              <a:gd name="connsiteY7" fmla="*/ 3781425 h 4098135"/>
              <a:gd name="connsiteX8" fmla="*/ 0 w 9144000"/>
              <a:gd name="connsiteY8" fmla="*/ 3783806 h 4098135"/>
              <a:gd name="connsiteX9" fmla="*/ 0 w 9144000"/>
              <a:gd name="connsiteY9" fmla="*/ 0 h 4098135"/>
              <a:gd name="connsiteX0" fmla="*/ 0 w 9144000"/>
              <a:gd name="connsiteY0" fmla="*/ 0 h 4100517"/>
              <a:gd name="connsiteX1" fmla="*/ 9144000 w 9144000"/>
              <a:gd name="connsiteY1" fmla="*/ 0 h 4100517"/>
              <a:gd name="connsiteX2" fmla="*/ 9144000 w 9144000"/>
              <a:gd name="connsiteY2" fmla="*/ 3783806 h 4100517"/>
              <a:gd name="connsiteX3" fmla="*/ 945356 w 9144000"/>
              <a:gd name="connsiteY3" fmla="*/ 3786189 h 4100517"/>
              <a:gd name="connsiteX4" fmla="*/ 850106 w 9144000"/>
              <a:gd name="connsiteY4" fmla="*/ 3974305 h 4100517"/>
              <a:gd name="connsiteX5" fmla="*/ 816767 w 9144000"/>
              <a:gd name="connsiteY5" fmla="*/ 4100513 h 4100517"/>
              <a:gd name="connsiteX6" fmla="*/ 766763 w 9144000"/>
              <a:gd name="connsiteY6" fmla="*/ 3983830 h 4100517"/>
              <a:gd name="connsiteX7" fmla="*/ 666750 w 9144000"/>
              <a:gd name="connsiteY7" fmla="*/ 3781425 h 4100517"/>
              <a:gd name="connsiteX8" fmla="*/ 0 w 9144000"/>
              <a:gd name="connsiteY8" fmla="*/ 3783806 h 4100517"/>
              <a:gd name="connsiteX9" fmla="*/ 0 w 9144000"/>
              <a:gd name="connsiteY9" fmla="*/ 0 h 4100517"/>
              <a:gd name="connsiteX0" fmla="*/ 0 w 9144000"/>
              <a:gd name="connsiteY0" fmla="*/ 0 h 4021977"/>
              <a:gd name="connsiteX1" fmla="*/ 9144000 w 9144000"/>
              <a:gd name="connsiteY1" fmla="*/ 0 h 4021977"/>
              <a:gd name="connsiteX2" fmla="*/ 9144000 w 9144000"/>
              <a:gd name="connsiteY2" fmla="*/ 3783806 h 4021977"/>
              <a:gd name="connsiteX3" fmla="*/ 945356 w 9144000"/>
              <a:gd name="connsiteY3" fmla="*/ 3786189 h 4021977"/>
              <a:gd name="connsiteX4" fmla="*/ 850106 w 9144000"/>
              <a:gd name="connsiteY4" fmla="*/ 3974305 h 4021977"/>
              <a:gd name="connsiteX5" fmla="*/ 807242 w 9144000"/>
              <a:gd name="connsiteY5" fmla="*/ 4021931 h 4021977"/>
              <a:gd name="connsiteX6" fmla="*/ 766763 w 9144000"/>
              <a:gd name="connsiteY6" fmla="*/ 3983830 h 4021977"/>
              <a:gd name="connsiteX7" fmla="*/ 666750 w 9144000"/>
              <a:gd name="connsiteY7" fmla="*/ 3781425 h 4021977"/>
              <a:gd name="connsiteX8" fmla="*/ 0 w 9144000"/>
              <a:gd name="connsiteY8" fmla="*/ 3783806 h 4021977"/>
              <a:gd name="connsiteX9" fmla="*/ 0 w 9144000"/>
              <a:gd name="connsiteY9" fmla="*/ 0 h 4021977"/>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4744"/>
              <a:gd name="connsiteX1" fmla="*/ 9144000 w 9144000"/>
              <a:gd name="connsiteY1" fmla="*/ 0 h 4024744"/>
              <a:gd name="connsiteX2" fmla="*/ 9144000 w 9144000"/>
              <a:gd name="connsiteY2" fmla="*/ 3783806 h 4024744"/>
              <a:gd name="connsiteX3" fmla="*/ 945356 w 9144000"/>
              <a:gd name="connsiteY3" fmla="*/ 3786189 h 4024744"/>
              <a:gd name="connsiteX4" fmla="*/ 850106 w 9144000"/>
              <a:gd name="connsiteY4" fmla="*/ 3974305 h 4024744"/>
              <a:gd name="connsiteX5" fmla="*/ 804860 w 9144000"/>
              <a:gd name="connsiteY5" fmla="*/ 4024313 h 4024744"/>
              <a:gd name="connsiteX6" fmla="*/ 766763 w 9144000"/>
              <a:gd name="connsiteY6" fmla="*/ 3983830 h 4024744"/>
              <a:gd name="connsiteX7" fmla="*/ 666750 w 9144000"/>
              <a:gd name="connsiteY7" fmla="*/ 3781425 h 4024744"/>
              <a:gd name="connsiteX8" fmla="*/ 0 w 9144000"/>
              <a:gd name="connsiteY8" fmla="*/ 3783806 h 4024744"/>
              <a:gd name="connsiteX9" fmla="*/ 0 w 9144000"/>
              <a:gd name="connsiteY9" fmla="*/ 0 h 4024744"/>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784"/>
              <a:gd name="connsiteX1" fmla="*/ 9144000 w 9144000"/>
              <a:gd name="connsiteY1" fmla="*/ 0 h 4024784"/>
              <a:gd name="connsiteX2" fmla="*/ 9144000 w 9144000"/>
              <a:gd name="connsiteY2" fmla="*/ 3783806 h 4024784"/>
              <a:gd name="connsiteX3" fmla="*/ 945356 w 9144000"/>
              <a:gd name="connsiteY3" fmla="*/ 3786189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784"/>
              <a:gd name="connsiteX1" fmla="*/ 9144000 w 9144000"/>
              <a:gd name="connsiteY1" fmla="*/ 0 h 4024784"/>
              <a:gd name="connsiteX2" fmla="*/ 9144000 w 9144000"/>
              <a:gd name="connsiteY2" fmla="*/ 3783806 h 4024784"/>
              <a:gd name="connsiteX3" fmla="*/ 942975 w 9144000"/>
              <a:gd name="connsiteY3" fmla="*/ 3788570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870"/>
              <a:gd name="connsiteX1" fmla="*/ 9144000 w 9144000"/>
              <a:gd name="connsiteY1" fmla="*/ 0 h 4024870"/>
              <a:gd name="connsiteX2" fmla="*/ 9144000 w 9144000"/>
              <a:gd name="connsiteY2" fmla="*/ 3783806 h 4024870"/>
              <a:gd name="connsiteX3" fmla="*/ 942975 w 9144000"/>
              <a:gd name="connsiteY3" fmla="*/ 3788570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90950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4860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9330 w 9144000"/>
              <a:gd name="connsiteY0" fmla="*/ 0 h 5365540"/>
              <a:gd name="connsiteX1" fmla="*/ 9144000 w 9144000"/>
              <a:gd name="connsiteY1" fmla="*/ 1343608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0 h 5365540"/>
              <a:gd name="connsiteX1" fmla="*/ 9144000 w 9144000"/>
              <a:gd name="connsiteY1" fmla="*/ 18661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0 h 5365540"/>
              <a:gd name="connsiteX1" fmla="*/ 9144000 w 9144000"/>
              <a:gd name="connsiteY1" fmla="*/ 9331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1866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18661 h 5384201"/>
              <a:gd name="connsiteX0" fmla="*/ 9330 w 9144000"/>
              <a:gd name="connsiteY0" fmla="*/ 1866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18661 h 5384201"/>
              <a:gd name="connsiteX0" fmla="*/ 9330 w 9144000"/>
              <a:gd name="connsiteY0" fmla="*/ 27992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27992 h 5384201"/>
              <a:gd name="connsiteX0" fmla="*/ 6949 w 9144000"/>
              <a:gd name="connsiteY0" fmla="*/ 894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6949 w 9144000"/>
              <a:gd name="connsiteY9" fmla="*/ 8941 h 5384201"/>
              <a:gd name="connsiteX0" fmla="*/ 6949 w 9144000"/>
              <a:gd name="connsiteY0" fmla="*/ 0 h 5375260"/>
              <a:gd name="connsiteX1" fmla="*/ 9144000 w 9144000"/>
              <a:gd name="connsiteY1" fmla="*/ 584 h 5375260"/>
              <a:gd name="connsiteX2" fmla="*/ 9144000 w 9144000"/>
              <a:gd name="connsiteY2" fmla="*/ 5144278 h 5375260"/>
              <a:gd name="connsiteX3" fmla="*/ 940594 w 9144000"/>
              <a:gd name="connsiteY3" fmla="*/ 5139516 h 5375260"/>
              <a:gd name="connsiteX4" fmla="*/ 850106 w 9144000"/>
              <a:gd name="connsiteY4" fmla="*/ 5325252 h 5375260"/>
              <a:gd name="connsiteX5" fmla="*/ 804860 w 9144000"/>
              <a:gd name="connsiteY5" fmla="*/ 5375260 h 5375260"/>
              <a:gd name="connsiteX6" fmla="*/ 762000 w 9144000"/>
              <a:gd name="connsiteY6" fmla="*/ 5325251 h 5375260"/>
              <a:gd name="connsiteX7" fmla="*/ 669131 w 9144000"/>
              <a:gd name="connsiteY7" fmla="*/ 5139516 h 5375260"/>
              <a:gd name="connsiteX8" fmla="*/ 0 w 9144000"/>
              <a:gd name="connsiteY8" fmla="*/ 5137134 h 5375260"/>
              <a:gd name="connsiteX9" fmla="*/ 6949 w 9144000"/>
              <a:gd name="connsiteY9" fmla="*/ 0 h 5375260"/>
              <a:gd name="connsiteX0" fmla="*/ 2186 w 9144000"/>
              <a:gd name="connsiteY0" fmla="*/ 0 h 5377641"/>
              <a:gd name="connsiteX1" fmla="*/ 9144000 w 9144000"/>
              <a:gd name="connsiteY1" fmla="*/ 2965 h 5377641"/>
              <a:gd name="connsiteX2" fmla="*/ 9144000 w 9144000"/>
              <a:gd name="connsiteY2" fmla="*/ 5146659 h 5377641"/>
              <a:gd name="connsiteX3" fmla="*/ 940594 w 9144000"/>
              <a:gd name="connsiteY3" fmla="*/ 5141897 h 5377641"/>
              <a:gd name="connsiteX4" fmla="*/ 850106 w 9144000"/>
              <a:gd name="connsiteY4" fmla="*/ 5327633 h 5377641"/>
              <a:gd name="connsiteX5" fmla="*/ 804860 w 9144000"/>
              <a:gd name="connsiteY5" fmla="*/ 5377641 h 5377641"/>
              <a:gd name="connsiteX6" fmla="*/ 762000 w 9144000"/>
              <a:gd name="connsiteY6" fmla="*/ 5327632 h 5377641"/>
              <a:gd name="connsiteX7" fmla="*/ 669131 w 9144000"/>
              <a:gd name="connsiteY7" fmla="*/ 5141897 h 5377641"/>
              <a:gd name="connsiteX8" fmla="*/ 0 w 9144000"/>
              <a:gd name="connsiteY8" fmla="*/ 5139515 h 5377641"/>
              <a:gd name="connsiteX9" fmla="*/ 2186 w 9144000"/>
              <a:gd name="connsiteY9" fmla="*/ 0 h 53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377641">
                <a:moveTo>
                  <a:pt x="2186" y="0"/>
                </a:moveTo>
                <a:lnTo>
                  <a:pt x="9144000" y="2965"/>
                </a:lnTo>
                <a:lnTo>
                  <a:pt x="9144000" y="5146659"/>
                </a:lnTo>
                <a:lnTo>
                  <a:pt x="940594" y="5141897"/>
                </a:lnTo>
                <a:cubicBezTo>
                  <a:pt x="897334" y="5226035"/>
                  <a:pt x="872728" y="5287152"/>
                  <a:pt x="850106" y="5327633"/>
                </a:cubicBezTo>
                <a:cubicBezTo>
                  <a:pt x="827484" y="5368114"/>
                  <a:pt x="819544" y="5377641"/>
                  <a:pt x="804860" y="5377641"/>
                </a:cubicBezTo>
                <a:cubicBezTo>
                  <a:pt x="790176" y="5377641"/>
                  <a:pt x="778668" y="5357001"/>
                  <a:pt x="762000" y="5327632"/>
                </a:cubicBezTo>
                <a:cubicBezTo>
                  <a:pt x="738188" y="5286357"/>
                  <a:pt x="711200" y="5232384"/>
                  <a:pt x="669131" y="5141897"/>
                </a:cubicBezTo>
                <a:lnTo>
                  <a:pt x="0" y="5139515"/>
                </a:lnTo>
                <a:cubicBezTo>
                  <a:pt x="2316" y="3427137"/>
                  <a:pt x="-130" y="1712378"/>
                  <a:pt x="2186" y="0"/>
                </a:cubicBezTo>
                <a:close/>
              </a:path>
            </a:pathLst>
          </a:custGeom>
        </p:spPr>
        <p:txBody>
          <a:bodyPr anchor="ctr" anchorCtr="0"/>
          <a:lstStyle>
            <a:lvl1pPr marL="0" indent="0" algn="ctr">
              <a:buNone/>
              <a:defRPr>
                <a:solidFill>
                  <a:schemeClr val="bg1"/>
                </a:solidFill>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222454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2929B-CEB9-4788-9A03-F11D91665C87}"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FF7E-A6FA-4B4E-9EFA-1A8572CE37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2929B-CEB9-4788-9A03-F11D91665C87}"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FF7E-A6FA-4B4E-9EFA-1A8572CE37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2929B-CEB9-4788-9A03-F11D91665C87}"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FF7E-A6FA-4B4E-9EFA-1A8572CE37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2929B-CEB9-4788-9A03-F11D91665C87}" type="datetimeFigureOut">
              <a:rPr lang="en-US" smtClean="0"/>
              <a:pPr/>
              <a:t>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5FF7E-A6FA-4B4E-9EFA-1A8572CE37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2929B-CEB9-4788-9A03-F11D91665C87}" type="datetimeFigureOut">
              <a:rPr lang="en-US" smtClean="0"/>
              <a:pPr/>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5FF7E-A6FA-4B4E-9EFA-1A8572CE37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2929B-CEB9-4788-9A03-F11D91665C87}" type="datetimeFigureOut">
              <a:rPr lang="en-US" smtClean="0"/>
              <a:pPr/>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5FF7E-A6FA-4B4E-9EFA-1A8572CE37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2929B-CEB9-4788-9A03-F11D91665C87}"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FF7E-A6FA-4B4E-9EFA-1A8572CE37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2929B-CEB9-4788-9A03-F11D91665C87}"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FF7E-A6FA-4B4E-9EFA-1A8572CE37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2929B-CEB9-4788-9A03-F11D91665C87}" type="datetimeFigureOut">
              <a:rPr lang="en-US" smtClean="0"/>
              <a:pPr/>
              <a:t>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5FF7E-A6FA-4B4E-9EFA-1A8572CE37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bi.nlm.nih.gov/pubmed/24751579" TargetMode="External"/><Relationship Id="rId2" Type="http://schemas.openxmlformats.org/officeDocument/2006/relationships/hyperlink" Target="https://www.ncbi.nlm.nih.gov/pubmed/2725573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f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905000"/>
            <a:ext cx="6248400" cy="2479879"/>
          </a:xfrm>
        </p:spPr>
        <p:txBody>
          <a:bodyPr>
            <a:normAutofit fontScale="90000"/>
          </a:bodyPr>
          <a:lstStyle/>
          <a:p>
            <a:r>
              <a:rPr lang="en-US" sz="3600" dirty="0" smtClean="0">
                <a:solidFill>
                  <a:srgbClr val="7030A0"/>
                </a:solidFill>
              </a:rPr>
              <a:t>A Powerful Two-stage Microbiome-wide Association test</a:t>
            </a:r>
            <a:r>
              <a:rPr lang="en-US" sz="3600" dirty="0">
                <a:solidFill>
                  <a:srgbClr val="7030A0"/>
                </a:solidFill>
              </a:rPr>
              <a:t>   </a:t>
            </a:r>
            <a:r>
              <a:rPr lang="en-US" sz="3600" dirty="0"/>
              <a:t/>
            </a:r>
            <a:br>
              <a:rPr lang="en-US" sz="3600" dirty="0"/>
            </a:br>
            <a:r>
              <a:rPr lang="en-US" sz="2700" dirty="0">
                <a:solidFill>
                  <a:srgbClr val="7030A0"/>
                </a:solidFill>
              </a:rPr>
              <a:t/>
            </a:r>
            <a:br>
              <a:rPr lang="en-US" sz="2700" dirty="0">
                <a:solidFill>
                  <a:srgbClr val="7030A0"/>
                </a:solidFill>
              </a:rPr>
            </a:br>
            <a:r>
              <a:rPr lang="en-US" sz="2700" b="0" dirty="0">
                <a:solidFill>
                  <a:srgbClr val="7030A0"/>
                </a:solidFill>
              </a:rPr>
              <a:t>Huilin Li Ph.D.</a:t>
            </a:r>
            <a:br>
              <a:rPr lang="en-US" sz="2700" b="0" dirty="0">
                <a:solidFill>
                  <a:srgbClr val="7030A0"/>
                </a:solidFill>
              </a:rPr>
            </a:br>
            <a:r>
              <a:rPr lang="en-US" sz="2700" b="0" dirty="0">
                <a:solidFill>
                  <a:srgbClr val="7030A0"/>
                </a:solidFill>
              </a:rPr>
              <a:t>Division of Biostatistics</a:t>
            </a:r>
            <a:br>
              <a:rPr lang="en-US" sz="2700" b="0" dirty="0">
                <a:solidFill>
                  <a:srgbClr val="7030A0"/>
                </a:solidFill>
              </a:rPr>
            </a:br>
            <a:r>
              <a:rPr lang="en-US" sz="2700" b="0" dirty="0">
                <a:solidFill>
                  <a:srgbClr val="7030A0"/>
                </a:solidFill>
              </a:rPr>
              <a:t>Department of Population Health</a:t>
            </a:r>
            <a:r>
              <a:rPr lang="en-US" b="0" dirty="0">
                <a:solidFill>
                  <a:srgbClr val="7030A0"/>
                </a:solidFill>
              </a:rPr>
              <a:t/>
            </a:r>
            <a:br>
              <a:rPr lang="en-US" b="0" dirty="0">
                <a:solidFill>
                  <a:srgbClr val="7030A0"/>
                </a:solidFill>
              </a:rPr>
            </a:br>
            <a:endParaRPr lang="en-US" b="0" dirty="0"/>
          </a:p>
        </p:txBody>
      </p:sp>
      <p:sp>
        <p:nvSpPr>
          <p:cNvPr id="5" name="Subtitle 4"/>
          <p:cNvSpPr>
            <a:spLocks noGrp="1"/>
          </p:cNvSpPr>
          <p:nvPr>
            <p:ph type="subTitle" idx="1"/>
          </p:nvPr>
        </p:nvSpPr>
        <p:spPr>
          <a:xfrm>
            <a:off x="1981200" y="5334000"/>
            <a:ext cx="5943600" cy="768096"/>
          </a:xfrm>
        </p:spPr>
        <p:txBody>
          <a:bodyPr>
            <a:noAutofit/>
          </a:bodyPr>
          <a:lstStyle/>
          <a:p>
            <a:pPr algn="ctr"/>
            <a:r>
              <a:rPr lang="en-US" sz="2000" b="1" dirty="0" smtClean="0"/>
              <a:t>BIRS 2019 Feb. 4-8</a:t>
            </a:r>
            <a:endParaRPr lang="en-US" sz="2000" b="1" dirty="0"/>
          </a:p>
          <a:p>
            <a:pPr algn="ctr"/>
            <a:r>
              <a:rPr lang="en-US" sz="2000" b="1" dirty="0" smtClean="0"/>
              <a:t>Genomics and Metagenomics </a:t>
            </a:r>
            <a:r>
              <a:rPr lang="en-US" sz="2000" b="1" dirty="0"/>
              <a:t>w</a:t>
            </a:r>
            <a:r>
              <a:rPr lang="en-US" sz="2000" b="1" dirty="0" smtClean="0"/>
              <a:t>orkshop</a:t>
            </a:r>
            <a:endParaRPr lang="en-US" sz="2000" b="1" dirty="0"/>
          </a:p>
          <a:p>
            <a:pPr algn="ctr"/>
            <a:endParaRPr lang="en-US" sz="2000" b="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743199" cy="14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754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7030A0"/>
                </a:solidFill>
              </a:rPr>
              <a:t>Microbiome Data</a:t>
            </a:r>
            <a:r>
              <a:rPr lang="en-US" b="1" dirty="0">
                <a:solidFill>
                  <a:srgbClr val="7030A0"/>
                </a:solidFill>
              </a:rPr>
              <a:t/>
            </a:r>
            <a:br>
              <a:rPr lang="en-US" b="1" dirty="0">
                <a:solidFill>
                  <a:srgbClr val="7030A0"/>
                </a:solidFill>
              </a:rPr>
            </a:br>
            <a:endParaRPr lang="en-US" b="1" dirty="0">
              <a:solidFill>
                <a:srgbClr val="7030A0"/>
              </a:solidFill>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066800"/>
                <a:ext cx="8229600" cy="5287963"/>
              </a:xfrm>
            </p:spPr>
            <p:txBody>
              <a:bodyPr>
                <a:noAutofit/>
              </a:bodyPr>
              <a:lstStyle/>
              <a:p>
                <a:pPr marL="0" indent="0">
                  <a:lnSpc>
                    <a:spcPct val="100000"/>
                  </a:lnSpc>
                  <a:buNone/>
                </a:pPr>
                <a:r>
                  <a:rPr lang="en-US" sz="3600" dirty="0" smtClean="0">
                    <a:solidFill>
                      <a:srgbClr val="000000"/>
                    </a:solidFill>
                    <a:latin typeface="Book Antiqua"/>
                  </a:rPr>
                  <a:t>There are three components:</a:t>
                </a:r>
              </a:p>
              <a:p>
                <a:pPr marL="0" indent="0">
                  <a:lnSpc>
                    <a:spcPct val="100000"/>
                  </a:lnSpc>
                  <a:buNone/>
                </a:pPr>
                <a:endParaRPr lang="en-US" sz="3600" dirty="0" smtClean="0">
                  <a:solidFill>
                    <a:srgbClr val="000000"/>
                  </a:solidFill>
                  <a:latin typeface="Book Antiqua"/>
                </a:endParaRPr>
              </a:p>
              <a:p>
                <a:pPr marL="514350" indent="-514350">
                  <a:lnSpc>
                    <a:spcPct val="100000"/>
                  </a:lnSpc>
                  <a:buAutoNum type="arabicPeriod"/>
                </a:pPr>
                <a:r>
                  <a:rPr lang="en-US" sz="3600" dirty="0" smtClean="0">
                    <a:solidFill>
                      <a:srgbClr val="000000"/>
                    </a:solidFill>
                    <a:latin typeface="Book Antiqua"/>
                  </a:rPr>
                  <a:t>Relative abundance table: </a:t>
                </a:r>
                <a14:m>
                  <m:oMath xmlns:m="http://schemas.openxmlformats.org/officeDocument/2006/math">
                    <m:r>
                      <a:rPr lang="en-US" sz="3600" b="0" i="1" dirty="0" smtClean="0">
                        <a:solidFill>
                          <a:srgbClr val="000000"/>
                        </a:solidFill>
                        <a:latin typeface="Cambria Math" panose="02040503050406030204" pitchFamily="18" charset="0"/>
                      </a:rPr>
                      <m:t>𝑍</m:t>
                    </m:r>
                    <m:r>
                      <a:rPr lang="en-US" sz="3600" b="0" i="1" dirty="0" smtClean="0">
                        <a:solidFill>
                          <a:srgbClr val="000000"/>
                        </a:solidFill>
                        <a:latin typeface="Cambria Math" panose="02040503050406030204" pitchFamily="18" charset="0"/>
                      </a:rPr>
                      <m:t> </m:t>
                    </m:r>
                    <m:r>
                      <a:rPr lang="en-US" sz="3600" b="0" i="1" baseline="-25000" dirty="0" smtClean="0">
                        <a:solidFill>
                          <a:srgbClr val="000000"/>
                        </a:solidFill>
                        <a:latin typeface="Cambria Math" panose="02040503050406030204" pitchFamily="18" charset="0"/>
                      </a:rPr>
                      <m:t>𝑛</m:t>
                    </m:r>
                    <m:r>
                      <a:rPr lang="en-US" sz="3600" b="0" i="1" baseline="-25000" dirty="0" smtClean="0">
                        <a:solidFill>
                          <a:srgbClr val="000000"/>
                        </a:solidFill>
                        <a:latin typeface="Cambria Math" panose="02040503050406030204" pitchFamily="18" charset="0"/>
                      </a:rPr>
                      <m:t>×</m:t>
                    </m:r>
                    <m:r>
                      <a:rPr lang="en-US" sz="3600" b="0" i="1" baseline="-25000" dirty="0" smtClean="0">
                        <a:solidFill>
                          <a:srgbClr val="000000"/>
                        </a:solidFill>
                        <a:latin typeface="Cambria Math" panose="02040503050406030204" pitchFamily="18" charset="0"/>
                      </a:rPr>
                      <m:t>𝑝</m:t>
                    </m:r>
                  </m:oMath>
                </a14:m>
                <a:endParaRPr lang="en-US" sz="3600" dirty="0" smtClean="0">
                  <a:solidFill>
                    <a:srgbClr val="000000"/>
                  </a:solidFill>
                  <a:latin typeface="Book Antiqua"/>
                </a:endParaRPr>
              </a:p>
              <a:p>
                <a:pPr marL="514350" indent="-514350">
                  <a:buFont typeface="Arial" pitchFamily="34" charset="0"/>
                  <a:buAutoNum type="arabicPeriod"/>
                </a:pPr>
                <a:r>
                  <a:rPr lang="en-US" sz="3600" dirty="0" smtClean="0">
                    <a:solidFill>
                      <a:srgbClr val="000000"/>
                    </a:solidFill>
                    <a:latin typeface="Book Antiqua"/>
                  </a:rPr>
                  <a:t>Tree information: </a:t>
                </a:r>
              </a:p>
              <a:p>
                <a:pPr lvl="1"/>
                <a:r>
                  <a:rPr lang="en-US" sz="3200" dirty="0" smtClean="0">
                    <a:solidFill>
                      <a:srgbClr val="000000"/>
                    </a:solidFill>
                    <a:latin typeface="Book Antiqua"/>
                  </a:rPr>
                  <a:t>taxonomic tree: group classification</a:t>
                </a:r>
              </a:p>
              <a:p>
                <a:pPr lvl="1"/>
                <a:r>
                  <a:rPr lang="en-US" sz="3200" dirty="0" smtClean="0">
                    <a:solidFill>
                      <a:srgbClr val="000000"/>
                    </a:solidFill>
                    <a:latin typeface="Book Antiqua"/>
                  </a:rPr>
                  <a:t>phylogenetic tree distance matrix  D</a:t>
                </a:r>
                <a14:m>
                  <m:oMath xmlns:m="http://schemas.openxmlformats.org/officeDocument/2006/math">
                    <m:r>
                      <a:rPr lang="en-US" sz="3200" i="1" dirty="0">
                        <a:solidFill>
                          <a:srgbClr val="000000"/>
                        </a:solidFill>
                        <a:latin typeface="Cambria Math" panose="02040503050406030204" pitchFamily="18" charset="0"/>
                      </a:rPr>
                      <m:t> </m:t>
                    </m:r>
                    <m:r>
                      <a:rPr lang="en-US" sz="3200" b="0" i="1" baseline="-25000" dirty="0" smtClean="0">
                        <a:solidFill>
                          <a:srgbClr val="000000"/>
                        </a:solidFill>
                        <a:latin typeface="Cambria Math" panose="02040503050406030204" pitchFamily="18" charset="0"/>
                      </a:rPr>
                      <m:t>𝑝</m:t>
                    </m:r>
                    <m:r>
                      <a:rPr lang="en-US" sz="3200" i="1" baseline="-25000" dirty="0">
                        <a:solidFill>
                          <a:srgbClr val="000000"/>
                        </a:solidFill>
                        <a:latin typeface="Cambria Math" panose="02040503050406030204" pitchFamily="18" charset="0"/>
                      </a:rPr>
                      <m:t>×</m:t>
                    </m:r>
                    <m:r>
                      <a:rPr lang="en-US" sz="3200" i="1" baseline="-25000" dirty="0">
                        <a:solidFill>
                          <a:srgbClr val="000000"/>
                        </a:solidFill>
                        <a:latin typeface="Cambria Math" panose="02040503050406030204" pitchFamily="18" charset="0"/>
                      </a:rPr>
                      <m:t>𝑝</m:t>
                    </m:r>
                  </m:oMath>
                </a14:m>
                <a:endParaRPr lang="en-US" sz="3200" dirty="0" smtClean="0">
                  <a:solidFill>
                    <a:srgbClr val="000000"/>
                  </a:solidFill>
                  <a:latin typeface="Book Antiqua"/>
                </a:endParaRPr>
              </a:p>
              <a:p>
                <a:pPr marL="514350" indent="-514350">
                  <a:buFont typeface="Arial" pitchFamily="34" charset="0"/>
                  <a:buAutoNum type="arabicPeriod"/>
                </a:pPr>
                <a:r>
                  <a:rPr lang="en-US" sz="3600" dirty="0" smtClean="0">
                    <a:solidFill>
                      <a:srgbClr val="000000"/>
                    </a:solidFill>
                    <a:latin typeface="Book Antiqua"/>
                  </a:rPr>
                  <a:t>Other covariates, trait or outcome X</a:t>
                </a:r>
                <a14:m>
                  <m:oMath xmlns:m="http://schemas.openxmlformats.org/officeDocument/2006/math">
                    <m:r>
                      <a:rPr lang="en-US" sz="3600" i="1" dirty="0">
                        <a:solidFill>
                          <a:srgbClr val="000000"/>
                        </a:solidFill>
                        <a:latin typeface="Cambria Math" panose="02040503050406030204" pitchFamily="18" charset="0"/>
                      </a:rPr>
                      <m:t> </m:t>
                    </m:r>
                    <m:r>
                      <a:rPr lang="en-US" sz="3600" b="0" i="1" baseline="-25000" dirty="0" smtClean="0">
                        <a:solidFill>
                          <a:srgbClr val="000000"/>
                        </a:solidFill>
                        <a:latin typeface="Cambria Math" panose="02040503050406030204" pitchFamily="18" charset="0"/>
                      </a:rPr>
                      <m:t>𝑛</m:t>
                    </m:r>
                    <m:r>
                      <a:rPr lang="en-US" sz="3600" i="1" baseline="-25000" dirty="0">
                        <a:solidFill>
                          <a:srgbClr val="000000"/>
                        </a:solidFill>
                        <a:latin typeface="Cambria Math" panose="02040503050406030204" pitchFamily="18" charset="0"/>
                      </a:rPr>
                      <m:t>×</m:t>
                    </m:r>
                    <m:r>
                      <a:rPr lang="en-US" sz="3600" b="0" i="1" baseline="-25000" dirty="0" smtClean="0">
                        <a:solidFill>
                          <a:srgbClr val="000000"/>
                        </a:solidFill>
                        <a:latin typeface="Cambria Math" panose="02040503050406030204" pitchFamily="18" charset="0"/>
                      </a:rPr>
                      <m:t>𝑚</m:t>
                    </m:r>
                  </m:oMath>
                </a14:m>
                <a:endParaRPr lang="en-US" sz="3600" dirty="0">
                  <a:solidFill>
                    <a:srgbClr val="000000"/>
                  </a:solidFill>
                  <a:latin typeface="Book Antiqua"/>
                </a:endParaRPr>
              </a:p>
              <a:p>
                <a:pPr marL="514350" indent="-514350">
                  <a:buFont typeface="Arial" pitchFamily="34" charset="0"/>
                  <a:buAutoNum type="arabicPeriod"/>
                </a:pPr>
                <a:endParaRPr lang="en-US" sz="3600" dirty="0">
                  <a:solidFill>
                    <a:srgbClr val="000000"/>
                  </a:solidFill>
                  <a:latin typeface="Book Antiqua"/>
                </a:endParaRPr>
              </a:p>
              <a:p>
                <a:pPr marL="514350" indent="-514350">
                  <a:lnSpc>
                    <a:spcPct val="100000"/>
                  </a:lnSpc>
                  <a:buAutoNum type="arabicPeriod"/>
                </a:pPr>
                <a:endParaRPr lang="en-US" sz="3600" dirty="0"/>
              </a:p>
              <a:p>
                <a:pPr marL="0" indent="0">
                  <a:buNone/>
                </a:pPr>
                <a:endParaRPr lang="en-US" sz="36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066800"/>
                <a:ext cx="8229600" cy="5287963"/>
              </a:xfrm>
              <a:blipFill>
                <a:blip r:embed="rId3"/>
                <a:stretch>
                  <a:fillRect l="-2370" t="-1730"/>
                </a:stretch>
              </a:blipFill>
            </p:spPr>
            <p:txBody>
              <a:bodyPr/>
              <a:lstStyle/>
              <a:p>
                <a:r>
                  <a:rPr lang="en-US">
                    <a:noFill/>
                  </a:rPr>
                  <a:t> </a:t>
                </a:r>
              </a:p>
            </p:txBody>
          </p:sp>
        </mc:Fallback>
      </mc:AlternateContent>
    </p:spTree>
    <p:extLst>
      <p:ext uri="{BB962C8B-B14F-4D97-AF65-F5344CB8AC3E}">
        <p14:creationId xmlns:p14="http://schemas.microsoft.com/office/powerpoint/2010/main" val="4280510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a:spLocks/>
          </p:cNvSpPr>
          <p:nvPr/>
        </p:nvSpPr>
        <p:spPr>
          <a:xfrm>
            <a:off x="1111413" y="479367"/>
            <a:ext cx="7260126" cy="7254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b="1" dirty="0" smtClean="0">
                <a:solidFill>
                  <a:srgbClr val="7030A0"/>
                </a:solidFill>
              </a:rPr>
              <a:t>Traditional one-stage method</a:t>
            </a:r>
            <a:endParaRPr lang="en-US" altLang="zh-CN" b="1" dirty="0">
              <a:solidFill>
                <a:srgbClr val="7030A0"/>
              </a:solidFill>
            </a:endParaRPr>
          </a:p>
        </p:txBody>
      </p:sp>
      <p:sp>
        <p:nvSpPr>
          <p:cNvPr id="22" name="Slide Number Placeholder 2"/>
          <p:cNvSpPr>
            <a:spLocks noGrp="1"/>
          </p:cNvSpPr>
          <p:nvPr>
            <p:ph type="sldNum" sz="quarter" idx="12"/>
          </p:nvPr>
        </p:nvSpPr>
        <p:spPr>
          <a:xfrm>
            <a:off x="6553200" y="6356350"/>
            <a:ext cx="2133600" cy="365125"/>
          </a:xfrm>
        </p:spPr>
        <p:txBody>
          <a:bodyPr/>
          <a:lstStyle/>
          <a:p>
            <a:fld id="{0C913308-F349-4B6D-A68A-DD1791B4A57B}" type="slidenum">
              <a:rPr lang="zh-CN" altLang="en-US" smtClean="0"/>
              <a:pPr/>
              <a:t>11</a:t>
            </a:fld>
            <a:endParaRPr lang="zh-CN" altLang="en-US" dirty="0"/>
          </a:p>
        </p:txBody>
      </p:sp>
      <p:sp>
        <p:nvSpPr>
          <p:cNvPr id="5" name="Rectangle 4"/>
          <p:cNvSpPr/>
          <p:nvPr/>
        </p:nvSpPr>
        <p:spPr>
          <a:xfrm>
            <a:off x="609600" y="1306247"/>
            <a:ext cx="7924800" cy="892552"/>
          </a:xfrm>
          <a:prstGeom prst="rect">
            <a:avLst/>
          </a:prstGeom>
          <a:solidFill>
            <a:schemeClr val="accent4">
              <a:lumMod val="40000"/>
              <a:lumOff val="60000"/>
            </a:schemeClr>
          </a:solidFill>
        </p:spPr>
        <p:txBody>
          <a:bodyPr wrap="square">
            <a:spAutoFit/>
          </a:bodyPr>
          <a:lstStyle/>
          <a:p>
            <a:pPr marL="57150" lvl="1">
              <a:spcBef>
                <a:spcPct val="0"/>
              </a:spcBef>
              <a:spcAft>
                <a:spcPts val="600"/>
              </a:spcAft>
            </a:pPr>
            <a:r>
              <a:rPr lang="en-US" sz="2600" dirty="0"/>
              <a:t>Test the association for microbes </a:t>
            </a:r>
            <a:r>
              <a:rPr lang="en-US" sz="2600" dirty="0" smtClean="0"/>
              <a:t>individually and </a:t>
            </a:r>
            <a:r>
              <a:rPr lang="en-US" sz="2600" dirty="0"/>
              <a:t>utilize BH procedure afterwards to control the FDR</a:t>
            </a:r>
          </a:p>
        </p:txBody>
      </p:sp>
      <p:sp>
        <p:nvSpPr>
          <p:cNvPr id="6" name="Rectangle 5"/>
          <p:cNvSpPr/>
          <p:nvPr/>
        </p:nvSpPr>
        <p:spPr>
          <a:xfrm>
            <a:off x="537401" y="2286000"/>
            <a:ext cx="8018076" cy="1692771"/>
          </a:xfrm>
          <a:prstGeom prst="rect">
            <a:avLst/>
          </a:prstGeom>
        </p:spPr>
        <p:txBody>
          <a:bodyPr wrap="square">
            <a:spAutoFit/>
          </a:bodyPr>
          <a:lstStyle/>
          <a:p>
            <a:pPr marL="285750" indent="-285750">
              <a:buFont typeface="Arial" panose="020B0604020202020204" pitchFamily="34" charset="0"/>
              <a:buChar char="•"/>
            </a:pPr>
            <a:r>
              <a:rPr lang="en-US" altLang="zh-CN" sz="2600" dirty="0" smtClean="0"/>
              <a:t>Problems:</a:t>
            </a:r>
            <a:endParaRPr lang="en-US" altLang="zh-CN" sz="2600" dirty="0"/>
          </a:p>
          <a:p>
            <a:pPr marL="914400" lvl="1" indent="-457200">
              <a:buFont typeface="Wingdings" panose="05000000000000000000" pitchFamily="2" charset="2"/>
              <a:buChar char="Ø"/>
            </a:pPr>
            <a:r>
              <a:rPr lang="en-US" altLang="zh-CN" sz="2600" dirty="0"/>
              <a:t>Assume independency of hypotheses</a:t>
            </a:r>
          </a:p>
          <a:p>
            <a:pPr marL="914400" lvl="1" indent="-457200">
              <a:buFont typeface="Wingdings" panose="05000000000000000000" pitchFamily="2" charset="2"/>
              <a:buChar char="Ø"/>
            </a:pPr>
            <a:r>
              <a:rPr lang="en-US" altLang="zh-CN" sz="2600" dirty="0" smtClean="0"/>
              <a:t>Large number of multiple comparison– very few discovery</a:t>
            </a:r>
            <a:endParaRPr lang="en-US" altLang="zh-CN" sz="26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32" y="3947967"/>
            <a:ext cx="7747000" cy="2651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726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a:spLocks/>
          </p:cNvSpPr>
          <p:nvPr/>
        </p:nvSpPr>
        <p:spPr>
          <a:xfrm>
            <a:off x="990600" y="479367"/>
            <a:ext cx="7564877" cy="7254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b="1" dirty="0" smtClean="0">
                <a:solidFill>
                  <a:srgbClr val="7030A0"/>
                </a:solidFill>
              </a:rPr>
              <a:t>Motivation for a Two-stage Test</a:t>
            </a:r>
            <a:endParaRPr lang="en-US" altLang="zh-CN" b="1" dirty="0">
              <a:solidFill>
                <a:srgbClr val="7030A0"/>
              </a:solidFill>
            </a:endParaRPr>
          </a:p>
        </p:txBody>
      </p:sp>
      <p:sp>
        <p:nvSpPr>
          <p:cNvPr id="22" name="Slide Number Placeholder 2"/>
          <p:cNvSpPr>
            <a:spLocks noGrp="1"/>
          </p:cNvSpPr>
          <p:nvPr>
            <p:ph type="sldNum" sz="quarter" idx="12"/>
          </p:nvPr>
        </p:nvSpPr>
        <p:spPr>
          <a:xfrm>
            <a:off x="6553200" y="6356350"/>
            <a:ext cx="2133600" cy="365125"/>
          </a:xfrm>
        </p:spPr>
        <p:txBody>
          <a:bodyPr/>
          <a:lstStyle/>
          <a:p>
            <a:fld id="{0C913308-F349-4B6D-A68A-DD1791B4A57B}" type="slidenum">
              <a:rPr lang="zh-CN" altLang="en-US" smtClean="0"/>
              <a:pPr/>
              <a:t>12</a:t>
            </a:fld>
            <a:endParaRPr lang="zh-CN" altLang="en-US" dirty="0"/>
          </a:p>
        </p:txBody>
      </p:sp>
      <p:sp>
        <p:nvSpPr>
          <p:cNvPr id="2" name="Rectangle 1"/>
          <p:cNvSpPr/>
          <p:nvPr/>
        </p:nvSpPr>
        <p:spPr>
          <a:xfrm>
            <a:off x="838200" y="1600200"/>
            <a:ext cx="7620000" cy="2477601"/>
          </a:xfrm>
          <a:prstGeom prst="rect">
            <a:avLst/>
          </a:prstGeom>
        </p:spPr>
        <p:txBody>
          <a:bodyPr wrap="square">
            <a:spAutoFit/>
          </a:bodyPr>
          <a:lstStyle/>
          <a:p>
            <a:pPr marL="457200" indent="-457200">
              <a:spcAft>
                <a:spcPts val="600"/>
              </a:spcAft>
              <a:buFont typeface="Arial" panose="020B0604020202020204" pitchFamily="34" charset="0"/>
              <a:buChar char="•"/>
            </a:pPr>
            <a:r>
              <a:rPr lang="en-US" sz="3000" dirty="0" smtClean="0"/>
              <a:t>The trait-associated </a:t>
            </a:r>
            <a:r>
              <a:rPr lang="en-US" sz="3000" dirty="0"/>
              <a:t>taxa tend to be clustered evolutionarily instead of randomly distributed across the community</a:t>
            </a:r>
          </a:p>
          <a:p>
            <a:pPr marL="457200" indent="-457200">
              <a:spcAft>
                <a:spcPts val="600"/>
              </a:spcAft>
              <a:buFont typeface="Arial" panose="020B0604020202020204" pitchFamily="34" charset="0"/>
              <a:buChar char="•"/>
            </a:pPr>
            <a:r>
              <a:rPr lang="en-US" sz="3000" dirty="0" smtClean="0"/>
              <a:t>The </a:t>
            </a:r>
            <a:r>
              <a:rPr lang="en-US" sz="3000" dirty="0"/>
              <a:t>known taxonomic </a:t>
            </a:r>
            <a:r>
              <a:rPr lang="en-US" sz="3000" dirty="0" smtClean="0"/>
              <a:t>structure depicts the </a:t>
            </a:r>
            <a:r>
              <a:rPr lang="en-US" sz="3000" dirty="0"/>
              <a:t>microbial evolutionary relationships</a:t>
            </a:r>
          </a:p>
        </p:txBody>
      </p:sp>
      <p:sp>
        <p:nvSpPr>
          <p:cNvPr id="3" name="Rectangle 2"/>
          <p:cNvSpPr/>
          <p:nvPr/>
        </p:nvSpPr>
        <p:spPr>
          <a:xfrm>
            <a:off x="1188396" y="4800600"/>
            <a:ext cx="7391400" cy="1292662"/>
          </a:xfrm>
          <a:prstGeom prst="rect">
            <a:avLst/>
          </a:prstGeom>
          <a:solidFill>
            <a:schemeClr val="accent4">
              <a:lumMod val="40000"/>
              <a:lumOff val="60000"/>
            </a:schemeClr>
          </a:solidFill>
        </p:spPr>
        <p:txBody>
          <a:bodyPr wrap="square">
            <a:spAutoFit/>
          </a:bodyPr>
          <a:lstStyle/>
          <a:p>
            <a:r>
              <a:rPr lang="en-US" sz="2600" dirty="0" smtClean="0"/>
              <a:t>A new test which incorporates the </a:t>
            </a:r>
            <a:r>
              <a:rPr lang="en-US" sz="2600" dirty="0"/>
              <a:t>prior biological </a:t>
            </a:r>
            <a:r>
              <a:rPr lang="en-US" sz="2600" dirty="0" smtClean="0"/>
              <a:t>information through the </a:t>
            </a:r>
            <a:r>
              <a:rPr lang="en-US" sz="2600" b="1" dirty="0" smtClean="0"/>
              <a:t>taxonomic tree</a:t>
            </a:r>
            <a:r>
              <a:rPr lang="en-US" sz="2600" dirty="0" smtClean="0"/>
              <a:t> to </a:t>
            </a:r>
            <a:r>
              <a:rPr lang="en-US" sz="2600" dirty="0"/>
              <a:t>alleviate multiplicity </a:t>
            </a:r>
            <a:r>
              <a:rPr lang="en-US" sz="2600" dirty="0" smtClean="0"/>
              <a:t>issue, thus </a:t>
            </a:r>
            <a:r>
              <a:rPr lang="en-US" sz="2600" dirty="0"/>
              <a:t>enhance the statistical power</a:t>
            </a:r>
          </a:p>
        </p:txBody>
      </p:sp>
      <p:sp>
        <p:nvSpPr>
          <p:cNvPr id="4" name="Right Arrow 3"/>
          <p:cNvSpPr/>
          <p:nvPr/>
        </p:nvSpPr>
        <p:spPr>
          <a:xfrm>
            <a:off x="495300" y="5218331"/>
            <a:ext cx="533400" cy="4572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624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a:spLocks/>
          </p:cNvSpPr>
          <p:nvPr/>
        </p:nvSpPr>
        <p:spPr>
          <a:xfrm>
            <a:off x="1111413" y="479367"/>
            <a:ext cx="7260126" cy="7254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030A0"/>
                </a:solidFill>
              </a:rPr>
              <a:t>A Two-stage </a:t>
            </a:r>
            <a:r>
              <a:rPr lang="en-US" sz="3600" b="1" dirty="0" smtClean="0">
                <a:solidFill>
                  <a:srgbClr val="FF0000"/>
                </a:solidFill>
              </a:rPr>
              <a:t>M</a:t>
            </a:r>
            <a:r>
              <a:rPr lang="en-US" sz="3600" b="1" dirty="0" smtClean="0">
                <a:solidFill>
                  <a:srgbClr val="7030A0"/>
                </a:solidFill>
              </a:rPr>
              <a:t>icrobial </a:t>
            </a:r>
            <a:r>
              <a:rPr lang="en-US" sz="3600" b="1" dirty="0" smtClean="0">
                <a:solidFill>
                  <a:srgbClr val="FF0000"/>
                </a:solidFill>
              </a:rPr>
              <a:t>Ass</a:t>
            </a:r>
            <a:r>
              <a:rPr lang="en-US" sz="3600" b="1" dirty="0" smtClean="0">
                <a:solidFill>
                  <a:srgbClr val="7030A0"/>
                </a:solidFill>
              </a:rPr>
              <a:t>ociation </a:t>
            </a:r>
            <a:r>
              <a:rPr lang="en-US" sz="3600" b="1" dirty="0" smtClean="0">
                <a:solidFill>
                  <a:srgbClr val="FF0000"/>
                </a:solidFill>
              </a:rPr>
              <a:t>Map</a:t>
            </a:r>
            <a:r>
              <a:rPr lang="en-US" sz="3600" b="1" dirty="0" smtClean="0">
                <a:solidFill>
                  <a:srgbClr val="7030A0"/>
                </a:solidFill>
              </a:rPr>
              <a:t>ping Framework </a:t>
            </a:r>
            <a:r>
              <a:rPr lang="en-US" sz="3600" b="1" dirty="0">
                <a:solidFill>
                  <a:srgbClr val="7030A0"/>
                </a:solidFill>
              </a:rPr>
              <a:t>(</a:t>
            </a:r>
            <a:r>
              <a:rPr lang="en-US" sz="3600" b="1" dirty="0" err="1">
                <a:solidFill>
                  <a:srgbClr val="FF0000"/>
                </a:solidFill>
              </a:rPr>
              <a:t>massMap</a:t>
            </a:r>
            <a:r>
              <a:rPr lang="en-US" sz="3600" b="1" dirty="0">
                <a:solidFill>
                  <a:srgbClr val="7030A0"/>
                </a:solidFill>
              </a:rPr>
              <a:t>)</a:t>
            </a:r>
            <a:endParaRPr lang="en-US" altLang="zh-CN" sz="3600" b="1" dirty="0">
              <a:solidFill>
                <a:srgbClr val="7030A0"/>
              </a:solidFill>
            </a:endParaRPr>
          </a:p>
        </p:txBody>
      </p:sp>
      <p:sp>
        <p:nvSpPr>
          <p:cNvPr id="22" name="Slide Number Placeholder 2"/>
          <p:cNvSpPr>
            <a:spLocks noGrp="1"/>
          </p:cNvSpPr>
          <p:nvPr>
            <p:ph type="sldNum" sz="quarter" idx="12"/>
          </p:nvPr>
        </p:nvSpPr>
        <p:spPr>
          <a:xfrm>
            <a:off x="6553200" y="6356350"/>
            <a:ext cx="2133600" cy="365125"/>
          </a:xfrm>
        </p:spPr>
        <p:txBody>
          <a:bodyPr/>
          <a:lstStyle/>
          <a:p>
            <a:fld id="{0C913308-F349-4B6D-A68A-DD1791B4A57B}" type="slidenum">
              <a:rPr lang="zh-CN" altLang="en-US" smtClean="0"/>
              <a:pPr/>
              <a:t>13</a:t>
            </a:fld>
            <a:endParaRPr lang="zh-CN" alt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94234"/>
            <a:ext cx="8255000" cy="448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47825" y="5257800"/>
            <a:ext cx="7188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006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a:spLocks/>
          </p:cNvSpPr>
          <p:nvPr/>
        </p:nvSpPr>
        <p:spPr>
          <a:xfrm>
            <a:off x="1111413" y="479367"/>
            <a:ext cx="7260126" cy="7254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030A0"/>
                </a:solidFill>
              </a:rPr>
              <a:t>A Two-stage </a:t>
            </a:r>
            <a:r>
              <a:rPr lang="en-US" sz="3600" b="1" dirty="0" smtClean="0">
                <a:solidFill>
                  <a:srgbClr val="FF0000"/>
                </a:solidFill>
              </a:rPr>
              <a:t>M</a:t>
            </a:r>
            <a:r>
              <a:rPr lang="en-US" sz="3600" b="1" dirty="0" smtClean="0">
                <a:solidFill>
                  <a:srgbClr val="7030A0"/>
                </a:solidFill>
              </a:rPr>
              <a:t>icrobial </a:t>
            </a:r>
            <a:r>
              <a:rPr lang="en-US" sz="3600" b="1" dirty="0" smtClean="0">
                <a:solidFill>
                  <a:srgbClr val="FF0000"/>
                </a:solidFill>
              </a:rPr>
              <a:t>Ass</a:t>
            </a:r>
            <a:r>
              <a:rPr lang="en-US" sz="3600" b="1" dirty="0" smtClean="0">
                <a:solidFill>
                  <a:srgbClr val="7030A0"/>
                </a:solidFill>
              </a:rPr>
              <a:t>ociation </a:t>
            </a:r>
            <a:r>
              <a:rPr lang="en-US" sz="3600" b="1" dirty="0" smtClean="0">
                <a:solidFill>
                  <a:srgbClr val="FF0000"/>
                </a:solidFill>
              </a:rPr>
              <a:t>Map</a:t>
            </a:r>
            <a:r>
              <a:rPr lang="en-US" sz="3600" b="1" dirty="0" smtClean="0">
                <a:solidFill>
                  <a:srgbClr val="7030A0"/>
                </a:solidFill>
              </a:rPr>
              <a:t>ping Framework </a:t>
            </a:r>
            <a:r>
              <a:rPr lang="en-US" sz="3600" b="1" dirty="0">
                <a:solidFill>
                  <a:srgbClr val="7030A0"/>
                </a:solidFill>
              </a:rPr>
              <a:t>(</a:t>
            </a:r>
            <a:r>
              <a:rPr lang="en-US" sz="3600" b="1" dirty="0" err="1">
                <a:solidFill>
                  <a:srgbClr val="FF0000"/>
                </a:solidFill>
              </a:rPr>
              <a:t>massMap</a:t>
            </a:r>
            <a:r>
              <a:rPr lang="en-US" sz="3600" b="1" dirty="0">
                <a:solidFill>
                  <a:srgbClr val="7030A0"/>
                </a:solidFill>
              </a:rPr>
              <a:t>)</a:t>
            </a:r>
            <a:endParaRPr lang="en-US" altLang="zh-CN" sz="3600" b="1" dirty="0">
              <a:solidFill>
                <a:srgbClr val="7030A0"/>
              </a:solidFill>
            </a:endParaRPr>
          </a:p>
        </p:txBody>
      </p:sp>
      <p:sp>
        <p:nvSpPr>
          <p:cNvPr id="22" name="Slide Number Placeholder 2"/>
          <p:cNvSpPr>
            <a:spLocks noGrp="1"/>
          </p:cNvSpPr>
          <p:nvPr>
            <p:ph type="sldNum" sz="quarter" idx="12"/>
          </p:nvPr>
        </p:nvSpPr>
        <p:spPr>
          <a:xfrm>
            <a:off x="6553200" y="6356350"/>
            <a:ext cx="2133600" cy="365125"/>
          </a:xfrm>
        </p:spPr>
        <p:txBody>
          <a:bodyPr/>
          <a:lstStyle/>
          <a:p>
            <a:fld id="{0C913308-F349-4B6D-A68A-DD1791B4A57B}" type="slidenum">
              <a:rPr lang="zh-CN" altLang="en-US" smtClean="0"/>
              <a:pPr/>
              <a:t>14</a:t>
            </a:fld>
            <a:endParaRPr lang="zh-CN" alt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94234"/>
            <a:ext cx="8255000" cy="448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47825" y="5257800"/>
            <a:ext cx="7188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43050" y="1694234"/>
            <a:ext cx="21336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81775" y="1828800"/>
            <a:ext cx="21336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699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a:spLocks/>
          </p:cNvSpPr>
          <p:nvPr/>
        </p:nvSpPr>
        <p:spPr>
          <a:xfrm>
            <a:off x="1111413" y="479367"/>
            <a:ext cx="7260126" cy="7254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030A0"/>
                </a:solidFill>
              </a:rPr>
              <a:t>A Two-stage </a:t>
            </a:r>
            <a:r>
              <a:rPr lang="en-US" sz="3600" b="1" dirty="0" smtClean="0">
                <a:solidFill>
                  <a:srgbClr val="FF0000"/>
                </a:solidFill>
              </a:rPr>
              <a:t>M</a:t>
            </a:r>
            <a:r>
              <a:rPr lang="en-US" sz="3600" b="1" dirty="0" smtClean="0">
                <a:solidFill>
                  <a:srgbClr val="7030A0"/>
                </a:solidFill>
              </a:rPr>
              <a:t>icrobial </a:t>
            </a:r>
            <a:r>
              <a:rPr lang="en-US" sz="3600" b="1" dirty="0" smtClean="0">
                <a:solidFill>
                  <a:srgbClr val="FF0000"/>
                </a:solidFill>
              </a:rPr>
              <a:t>Ass</a:t>
            </a:r>
            <a:r>
              <a:rPr lang="en-US" sz="3600" b="1" dirty="0" smtClean="0">
                <a:solidFill>
                  <a:srgbClr val="7030A0"/>
                </a:solidFill>
              </a:rPr>
              <a:t>ociation </a:t>
            </a:r>
            <a:r>
              <a:rPr lang="en-US" sz="3600" b="1" dirty="0" smtClean="0">
                <a:solidFill>
                  <a:srgbClr val="FF0000"/>
                </a:solidFill>
              </a:rPr>
              <a:t>Map</a:t>
            </a:r>
            <a:r>
              <a:rPr lang="en-US" sz="3600" b="1" dirty="0" smtClean="0">
                <a:solidFill>
                  <a:srgbClr val="7030A0"/>
                </a:solidFill>
              </a:rPr>
              <a:t>ping Framework </a:t>
            </a:r>
            <a:r>
              <a:rPr lang="en-US" sz="3600" b="1" dirty="0">
                <a:solidFill>
                  <a:srgbClr val="7030A0"/>
                </a:solidFill>
              </a:rPr>
              <a:t>(</a:t>
            </a:r>
            <a:r>
              <a:rPr lang="en-US" sz="3600" b="1" dirty="0" err="1">
                <a:solidFill>
                  <a:srgbClr val="FF0000"/>
                </a:solidFill>
              </a:rPr>
              <a:t>massMap</a:t>
            </a:r>
            <a:r>
              <a:rPr lang="en-US" sz="3600" b="1" dirty="0">
                <a:solidFill>
                  <a:srgbClr val="7030A0"/>
                </a:solidFill>
              </a:rPr>
              <a:t>)</a:t>
            </a:r>
            <a:endParaRPr lang="en-US" altLang="zh-CN" sz="3600" b="1" dirty="0">
              <a:solidFill>
                <a:srgbClr val="7030A0"/>
              </a:solidFill>
            </a:endParaRPr>
          </a:p>
        </p:txBody>
      </p:sp>
      <p:sp>
        <p:nvSpPr>
          <p:cNvPr id="22" name="Slide Number Placeholder 2"/>
          <p:cNvSpPr>
            <a:spLocks noGrp="1"/>
          </p:cNvSpPr>
          <p:nvPr>
            <p:ph type="sldNum" sz="quarter" idx="12"/>
          </p:nvPr>
        </p:nvSpPr>
        <p:spPr>
          <a:xfrm>
            <a:off x="6553200" y="6356350"/>
            <a:ext cx="2133600" cy="365125"/>
          </a:xfrm>
        </p:spPr>
        <p:txBody>
          <a:bodyPr/>
          <a:lstStyle/>
          <a:p>
            <a:fld id="{0C913308-F349-4B6D-A68A-DD1791B4A57B}" type="slidenum">
              <a:rPr lang="zh-CN" altLang="en-US" smtClean="0"/>
              <a:pPr/>
              <a:t>15</a:t>
            </a:fld>
            <a:endParaRPr lang="zh-CN" alt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94234"/>
            <a:ext cx="8255000" cy="448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47825" y="5257800"/>
            <a:ext cx="7188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24000" y="4114800"/>
            <a:ext cx="21336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53200" y="4114800"/>
            <a:ext cx="21336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43050" y="1694234"/>
            <a:ext cx="21336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81775" y="1828800"/>
            <a:ext cx="21336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006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455" y="2057400"/>
            <a:ext cx="7620000" cy="3847207"/>
          </a:xfrm>
          <a:prstGeom prst="rect">
            <a:avLst/>
          </a:prstGeom>
        </p:spPr>
        <p:txBody>
          <a:bodyPr wrap="square">
            <a:spAutoFit/>
          </a:bodyPr>
          <a:lstStyle/>
          <a:p>
            <a:pPr marL="285750" indent="-285750">
              <a:spcAft>
                <a:spcPts val="600"/>
              </a:spcAft>
              <a:buClr>
                <a:srgbClr val="7030A0"/>
              </a:buClr>
              <a:buFont typeface="Arial" panose="020B0604020202020204" pitchFamily="34" charset="0"/>
              <a:buChar char="•"/>
            </a:pPr>
            <a:r>
              <a:rPr lang="en-US" sz="2800" dirty="0" smtClean="0"/>
              <a:t>A </a:t>
            </a:r>
            <a:r>
              <a:rPr lang="en-US" sz="2800" dirty="0"/>
              <a:t>powerful </a:t>
            </a:r>
            <a:r>
              <a:rPr lang="en-US" sz="2800" b="1" dirty="0">
                <a:solidFill>
                  <a:srgbClr val="FF0000"/>
                </a:solidFill>
              </a:rPr>
              <a:t>microbial group test </a:t>
            </a:r>
            <a:r>
              <a:rPr lang="en-US" sz="2800" dirty="0" smtClean="0"/>
              <a:t>to </a:t>
            </a:r>
            <a:r>
              <a:rPr lang="en-US" sz="2800" dirty="0"/>
              <a:t>identify the taxonomic groups that contain the associated </a:t>
            </a:r>
            <a:r>
              <a:rPr lang="en-US" sz="2800" dirty="0" smtClean="0"/>
              <a:t>taxa</a:t>
            </a:r>
          </a:p>
          <a:p>
            <a:pPr marL="914400" lvl="1" indent="-457200">
              <a:spcAft>
                <a:spcPts val="600"/>
              </a:spcAft>
              <a:buClr>
                <a:srgbClr val="7030A0"/>
              </a:buClr>
              <a:buFont typeface="Wingdings" panose="05000000000000000000" pitchFamily="2" charset="2"/>
              <a:buChar char="Ø"/>
            </a:pPr>
            <a:r>
              <a:rPr lang="en-US" sz="2800" dirty="0" err="1" smtClean="0"/>
              <a:t>OMiAT</a:t>
            </a:r>
            <a:r>
              <a:rPr lang="en-US" sz="2800" dirty="0" smtClean="0"/>
              <a:t>—Binary and continuous outcomes</a:t>
            </a:r>
          </a:p>
          <a:p>
            <a:pPr marL="914400" lvl="1" indent="-457200">
              <a:spcAft>
                <a:spcPts val="600"/>
              </a:spcAft>
              <a:buClr>
                <a:srgbClr val="7030A0"/>
              </a:buClr>
              <a:buFont typeface="Wingdings" panose="05000000000000000000" pitchFamily="2" charset="2"/>
              <a:buChar char="Ø"/>
            </a:pPr>
            <a:r>
              <a:rPr lang="en-US" sz="2800" dirty="0" err="1" smtClean="0"/>
              <a:t>OMiSA</a:t>
            </a:r>
            <a:r>
              <a:rPr lang="en-US" sz="2800" dirty="0" smtClean="0"/>
              <a:t>—Survival outcome</a:t>
            </a:r>
            <a:endParaRPr lang="en-US" sz="2800" dirty="0"/>
          </a:p>
          <a:p>
            <a:pPr marL="285750" indent="-285750">
              <a:spcAft>
                <a:spcPts val="600"/>
              </a:spcAft>
              <a:buClr>
                <a:srgbClr val="7030A0"/>
              </a:buClr>
              <a:buFont typeface="Arial" panose="020B0604020202020204" pitchFamily="34" charset="0"/>
              <a:buChar char="•"/>
            </a:pPr>
            <a:r>
              <a:rPr lang="en-US" sz="2800" dirty="0" smtClean="0"/>
              <a:t>A </a:t>
            </a:r>
            <a:r>
              <a:rPr lang="en-US" sz="2800" b="1" dirty="0">
                <a:solidFill>
                  <a:srgbClr val="FF0000"/>
                </a:solidFill>
              </a:rPr>
              <a:t>pre-selected taxonomic rank </a:t>
            </a:r>
            <a:r>
              <a:rPr lang="en-US" sz="2800" dirty="0"/>
              <a:t>for </a:t>
            </a:r>
            <a:r>
              <a:rPr lang="en-US" sz="2800" dirty="0" smtClean="0"/>
              <a:t>screening</a:t>
            </a:r>
          </a:p>
          <a:p>
            <a:pPr marL="285750" indent="-285750">
              <a:spcAft>
                <a:spcPts val="600"/>
              </a:spcAft>
              <a:buClr>
                <a:srgbClr val="7030A0"/>
              </a:buClr>
              <a:buFont typeface="Arial" panose="020B0604020202020204" pitchFamily="34" charset="0"/>
              <a:buChar char="•"/>
            </a:pPr>
            <a:r>
              <a:rPr lang="en-US" sz="2800" dirty="0" smtClean="0"/>
              <a:t>An </a:t>
            </a:r>
            <a:r>
              <a:rPr lang="en-US" sz="2800" b="1" dirty="0">
                <a:solidFill>
                  <a:srgbClr val="FF0000"/>
                </a:solidFill>
              </a:rPr>
              <a:t>advanced FDR-controlling </a:t>
            </a:r>
            <a:r>
              <a:rPr lang="en-US" sz="2800" dirty="0"/>
              <a:t>methodology to resolve the dependency among </a:t>
            </a:r>
            <a:r>
              <a:rPr lang="en-US" sz="2800" dirty="0" smtClean="0"/>
              <a:t>taxa</a:t>
            </a:r>
            <a:endParaRPr lang="en-US" sz="2800" dirty="0"/>
          </a:p>
        </p:txBody>
      </p:sp>
      <p:sp>
        <p:nvSpPr>
          <p:cNvPr id="3" name="标题 1"/>
          <p:cNvSpPr txBox="1">
            <a:spLocks/>
          </p:cNvSpPr>
          <p:nvPr/>
        </p:nvSpPr>
        <p:spPr>
          <a:xfrm>
            <a:off x="838200" y="479367"/>
            <a:ext cx="7924800" cy="7254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7030A0"/>
                </a:solidFill>
              </a:rPr>
              <a:t>Three Building Components for </a:t>
            </a:r>
            <a:r>
              <a:rPr lang="en-US" sz="4000" b="1" dirty="0" err="1" smtClean="0">
                <a:solidFill>
                  <a:srgbClr val="7030A0"/>
                </a:solidFill>
              </a:rPr>
              <a:t>massMap</a:t>
            </a:r>
            <a:endParaRPr lang="en-US" altLang="zh-CN" sz="4000" b="1" dirty="0">
              <a:solidFill>
                <a:srgbClr val="7030A0"/>
              </a:solidFill>
            </a:endParaRPr>
          </a:p>
        </p:txBody>
      </p:sp>
    </p:spTree>
    <p:extLst>
      <p:ext uri="{BB962C8B-B14F-4D97-AF65-F5344CB8AC3E}">
        <p14:creationId xmlns:p14="http://schemas.microsoft.com/office/powerpoint/2010/main" val="1583060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185"/>
            <a:ext cx="7162800" cy="1143000"/>
          </a:xfrm>
        </p:spPr>
        <p:txBody>
          <a:bodyPr>
            <a:noAutofit/>
          </a:bodyPr>
          <a:lstStyle/>
          <a:p>
            <a:pPr>
              <a:lnSpc>
                <a:spcPct val="100000"/>
              </a:lnSpc>
            </a:pPr>
            <a:r>
              <a:rPr lang="en-US" sz="3200" b="1" dirty="0" smtClean="0">
                <a:solidFill>
                  <a:srgbClr val="7030A0"/>
                </a:solidFill>
              </a:rPr>
              <a:t>The Conventional Microbial Association Test</a:t>
            </a:r>
            <a:endParaRPr lang="en-US" sz="3200" b="1" dirty="0">
              <a:solidFill>
                <a:srgbClr val="7030A0"/>
              </a:solidFill>
            </a:endParaRPr>
          </a:p>
        </p:txBody>
      </p:sp>
      <p:sp>
        <p:nvSpPr>
          <p:cNvPr id="6" name="Content Placeholder 5"/>
          <p:cNvSpPr>
            <a:spLocks noGrp="1"/>
          </p:cNvSpPr>
          <p:nvPr>
            <p:ph idx="1"/>
          </p:nvPr>
        </p:nvSpPr>
        <p:spPr>
          <a:xfrm>
            <a:off x="304800" y="1371600"/>
            <a:ext cx="4800600" cy="4876800"/>
          </a:xfrm>
        </p:spPr>
        <p:txBody>
          <a:bodyPr>
            <a:noAutofit/>
          </a:bodyPr>
          <a:lstStyle/>
          <a:p>
            <a:pPr marL="57150" lvl="1" indent="0">
              <a:spcBef>
                <a:spcPct val="0"/>
              </a:spcBef>
              <a:spcAft>
                <a:spcPts val="600"/>
              </a:spcAft>
              <a:buNone/>
            </a:pPr>
            <a:r>
              <a:rPr lang="en-US" sz="2600" b="1" dirty="0" smtClean="0">
                <a:solidFill>
                  <a:srgbClr val="7030A0"/>
                </a:solidFill>
              </a:rPr>
              <a:t>Two Steps:</a:t>
            </a:r>
            <a:endParaRPr lang="en-US" sz="2600" dirty="0"/>
          </a:p>
          <a:p>
            <a:pPr marL="514350" lvl="1" indent="-457200">
              <a:spcBef>
                <a:spcPct val="0"/>
              </a:spcBef>
              <a:spcAft>
                <a:spcPts val="600"/>
              </a:spcAft>
              <a:buFont typeface="+mj-lt"/>
              <a:buAutoNum type="arabicPeriod"/>
            </a:pPr>
            <a:r>
              <a:rPr lang="en-US" sz="2600" dirty="0" smtClean="0"/>
              <a:t>Calculate the </a:t>
            </a:r>
            <a:r>
              <a:rPr lang="en-US" sz="2600" dirty="0"/>
              <a:t>relative abundances </a:t>
            </a:r>
            <a:r>
              <a:rPr lang="en-US" sz="2600" dirty="0" smtClean="0"/>
              <a:t>for the upper level taxa as </a:t>
            </a:r>
            <a:r>
              <a:rPr lang="en-US" sz="2600" dirty="0"/>
              <a:t>the </a:t>
            </a:r>
            <a:r>
              <a:rPr lang="en-US" sz="2600" dirty="0" smtClean="0"/>
              <a:t>aggregates in the lower level lineage </a:t>
            </a:r>
          </a:p>
          <a:p>
            <a:pPr marL="514350" lvl="1" indent="-457200">
              <a:spcBef>
                <a:spcPct val="0"/>
              </a:spcBef>
              <a:spcAft>
                <a:spcPts val="600"/>
              </a:spcAft>
              <a:buFont typeface="+mj-lt"/>
              <a:buAutoNum type="arabicPeriod"/>
            </a:pPr>
            <a:r>
              <a:rPr lang="en-US" sz="2600" dirty="0" smtClean="0"/>
              <a:t>Test </a:t>
            </a:r>
            <a:r>
              <a:rPr lang="en-US" sz="2600" dirty="0"/>
              <a:t>the association for microbes one by one </a:t>
            </a:r>
            <a:r>
              <a:rPr lang="en-US" sz="2600" dirty="0" smtClean="0"/>
              <a:t>at each rank and </a:t>
            </a:r>
            <a:r>
              <a:rPr lang="en-US" sz="2600" dirty="0"/>
              <a:t>utilize BH procedure afterwards to control the FDR</a:t>
            </a:r>
          </a:p>
          <a:p>
            <a:pPr marL="57150" lvl="1" indent="0">
              <a:spcBef>
                <a:spcPct val="0"/>
              </a:spcBef>
              <a:spcAft>
                <a:spcPts val="600"/>
              </a:spcAft>
              <a:buNone/>
            </a:pPr>
            <a:r>
              <a:rPr lang="en-US" sz="2600" dirty="0" smtClean="0"/>
              <a:t>We call those methods as the </a:t>
            </a:r>
            <a:r>
              <a:rPr lang="en-US" sz="2600" b="1" dirty="0" smtClean="0"/>
              <a:t>aggregate-based methods</a:t>
            </a:r>
            <a:r>
              <a:rPr lang="en-US" sz="2600" dirty="0" smtClean="0"/>
              <a:t>.</a:t>
            </a:r>
            <a:endParaRPr lang="en-US" sz="2600" dirty="0"/>
          </a:p>
        </p:txBody>
      </p:sp>
      <p:graphicFrame>
        <p:nvGraphicFramePr>
          <p:cNvPr id="5" name="Diagram 4"/>
          <p:cNvGraphicFramePr/>
          <p:nvPr>
            <p:extLst/>
          </p:nvPr>
        </p:nvGraphicFramePr>
        <p:xfrm>
          <a:off x="3905322" y="1600200"/>
          <a:ext cx="5238678" cy="4945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858000" y="1219200"/>
            <a:ext cx="1143000" cy="369332"/>
          </a:xfrm>
          <a:prstGeom prst="rect">
            <a:avLst/>
          </a:prstGeom>
          <a:noFill/>
        </p:spPr>
        <p:txBody>
          <a:bodyPr wrap="square" rtlCol="0">
            <a:spAutoFit/>
          </a:bodyPr>
          <a:lstStyle/>
          <a:p>
            <a:r>
              <a:rPr lang="en-US" dirty="0" smtClean="0"/>
              <a:t>“Species”</a:t>
            </a:r>
            <a:endParaRPr lang="en-US" dirty="0"/>
          </a:p>
        </p:txBody>
      </p:sp>
      <p:sp>
        <p:nvSpPr>
          <p:cNvPr id="7" name="TextBox 6"/>
          <p:cNvSpPr txBox="1"/>
          <p:nvPr/>
        </p:nvSpPr>
        <p:spPr>
          <a:xfrm>
            <a:off x="5562600" y="1219200"/>
            <a:ext cx="1143000" cy="369332"/>
          </a:xfrm>
          <a:prstGeom prst="rect">
            <a:avLst/>
          </a:prstGeom>
          <a:noFill/>
        </p:spPr>
        <p:txBody>
          <a:bodyPr wrap="square" rtlCol="0">
            <a:spAutoFit/>
          </a:bodyPr>
          <a:lstStyle/>
          <a:p>
            <a:r>
              <a:rPr lang="en-US" dirty="0" smtClean="0"/>
              <a:t>“Genus”</a:t>
            </a:r>
            <a:endParaRPr lang="en-US" dirty="0"/>
          </a:p>
        </p:txBody>
      </p:sp>
      <p:sp>
        <p:nvSpPr>
          <p:cNvPr id="8" name="Rectangle 7"/>
          <p:cNvSpPr/>
          <p:nvPr/>
        </p:nvSpPr>
        <p:spPr>
          <a:xfrm>
            <a:off x="4953000" y="2667000"/>
            <a:ext cx="4572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623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62800" cy="1143000"/>
          </a:xfrm>
        </p:spPr>
        <p:txBody>
          <a:bodyPr>
            <a:noAutofit/>
          </a:bodyPr>
          <a:lstStyle/>
          <a:p>
            <a:pPr>
              <a:lnSpc>
                <a:spcPct val="100000"/>
              </a:lnSpc>
            </a:pPr>
            <a:r>
              <a:rPr lang="en-US" b="1" dirty="0" smtClean="0">
                <a:solidFill>
                  <a:srgbClr val="7030A0"/>
                </a:solidFill>
              </a:rPr>
              <a:t>The </a:t>
            </a:r>
            <a:r>
              <a:rPr lang="en-US" b="1" dirty="0">
                <a:solidFill>
                  <a:srgbClr val="7030A0"/>
                </a:solidFill>
              </a:rPr>
              <a:t>aggregate-based method </a:t>
            </a:r>
          </a:p>
        </p:txBody>
      </p:sp>
      <p:sp>
        <p:nvSpPr>
          <p:cNvPr id="6" name="Content Placeholder 5"/>
          <p:cNvSpPr>
            <a:spLocks noGrp="1"/>
          </p:cNvSpPr>
          <p:nvPr>
            <p:ph idx="1"/>
          </p:nvPr>
        </p:nvSpPr>
        <p:spPr>
          <a:xfrm>
            <a:off x="304800" y="1371600"/>
            <a:ext cx="8229600" cy="4876800"/>
          </a:xfrm>
        </p:spPr>
        <p:txBody>
          <a:bodyPr>
            <a:noAutofit/>
          </a:bodyPr>
          <a:lstStyle/>
          <a:p>
            <a:pPr>
              <a:spcBef>
                <a:spcPct val="0"/>
              </a:spcBef>
            </a:pPr>
            <a:r>
              <a:rPr lang="en-US" sz="2800" b="1" dirty="0" smtClean="0"/>
              <a:t>Assumption: </a:t>
            </a:r>
            <a:r>
              <a:rPr lang="en-US" sz="2800" dirty="0" smtClean="0"/>
              <a:t>the </a:t>
            </a:r>
            <a:r>
              <a:rPr lang="en-US" sz="2800" dirty="0"/>
              <a:t>associated microorganisms nested in each upper-level taxon are </a:t>
            </a:r>
            <a:r>
              <a:rPr lang="en-US" sz="2800" b="1" dirty="0">
                <a:solidFill>
                  <a:schemeClr val="accent2"/>
                </a:solidFill>
              </a:rPr>
              <a:t>all in the same effect direction. </a:t>
            </a:r>
            <a:endParaRPr lang="en-US" sz="2800" b="1" dirty="0" smtClean="0">
              <a:solidFill>
                <a:schemeClr val="accent2"/>
              </a:solidFill>
            </a:endParaRPr>
          </a:p>
          <a:p>
            <a:pPr marL="342900" lvl="1" indent="-342900">
              <a:spcBef>
                <a:spcPct val="0"/>
              </a:spcBef>
              <a:buFont typeface="Arial" pitchFamily="34" charset="0"/>
              <a:buChar char="•"/>
            </a:pPr>
            <a:r>
              <a:rPr lang="en-US" b="1" dirty="0" smtClean="0"/>
              <a:t>Problem</a:t>
            </a:r>
            <a:r>
              <a:rPr lang="en-US" b="1" dirty="0"/>
              <a:t>: </a:t>
            </a:r>
            <a:r>
              <a:rPr lang="en-US" dirty="0"/>
              <a:t>This approach is inefficient by neglecting detailed information about diverse association patterns from nested </a:t>
            </a:r>
            <a:r>
              <a:rPr lang="en-US" dirty="0" smtClean="0"/>
              <a:t>microorganisms</a:t>
            </a:r>
          </a:p>
          <a:p>
            <a:pPr marL="342900" lvl="1" indent="0">
              <a:buNone/>
            </a:pPr>
            <a:r>
              <a:rPr lang="en-US" b="1" dirty="0">
                <a:solidFill>
                  <a:schemeClr val="accent3">
                    <a:lumMod val="75000"/>
                  </a:schemeClr>
                </a:solidFill>
              </a:rPr>
              <a:t>Examples:  </a:t>
            </a:r>
          </a:p>
          <a:p>
            <a:pPr marL="914400" lvl="1" indent="-342900">
              <a:buFont typeface="Wingdings" panose="05000000000000000000" pitchFamily="2" charset="2"/>
              <a:buChar char="ü"/>
            </a:pPr>
            <a:r>
              <a:rPr lang="en-US" dirty="0" err="1">
                <a:solidFill>
                  <a:schemeClr val="accent3">
                    <a:lumMod val="75000"/>
                  </a:schemeClr>
                </a:solidFill>
              </a:rPr>
              <a:t>LEfSe</a:t>
            </a:r>
            <a:r>
              <a:rPr lang="en-US" dirty="0">
                <a:solidFill>
                  <a:schemeClr val="accent3">
                    <a:lumMod val="75000"/>
                  </a:schemeClr>
                </a:solidFill>
              </a:rPr>
              <a:t> (</a:t>
            </a:r>
            <a:r>
              <a:rPr lang="en-US" dirty="0" err="1">
                <a:solidFill>
                  <a:schemeClr val="accent3">
                    <a:lumMod val="75000"/>
                  </a:schemeClr>
                </a:solidFill>
              </a:rPr>
              <a:t>Segata</a:t>
            </a:r>
            <a:r>
              <a:rPr lang="en-US" dirty="0">
                <a:solidFill>
                  <a:schemeClr val="accent3">
                    <a:lumMod val="75000"/>
                  </a:schemeClr>
                </a:solidFill>
              </a:rPr>
              <a:t> et al. 2011)</a:t>
            </a:r>
          </a:p>
          <a:p>
            <a:pPr marL="914400" lvl="1" indent="-342900">
              <a:buFont typeface="Wingdings" panose="05000000000000000000" pitchFamily="2" charset="2"/>
              <a:buChar char="ü"/>
            </a:pPr>
            <a:r>
              <a:rPr lang="en-US" dirty="0" err="1">
                <a:solidFill>
                  <a:schemeClr val="accent3">
                    <a:lumMod val="75000"/>
                  </a:schemeClr>
                </a:solidFill>
              </a:rPr>
              <a:t>metagenomeSeq</a:t>
            </a:r>
            <a:r>
              <a:rPr lang="en-US" dirty="0">
                <a:solidFill>
                  <a:schemeClr val="accent3">
                    <a:lumMod val="75000"/>
                  </a:schemeClr>
                </a:solidFill>
              </a:rPr>
              <a:t>-fit Zig (Paulson et al. 2013)</a:t>
            </a:r>
          </a:p>
          <a:p>
            <a:pPr marL="914400" lvl="1" indent="-342900">
              <a:buFont typeface="Wingdings" panose="05000000000000000000" pitchFamily="2" charset="2"/>
              <a:buChar char="ü"/>
            </a:pPr>
            <a:r>
              <a:rPr lang="en-US" dirty="0">
                <a:solidFill>
                  <a:schemeClr val="accent3">
                    <a:lumMod val="75000"/>
                  </a:schemeClr>
                </a:solidFill>
              </a:rPr>
              <a:t>STAMP (Parks et al, 2014)</a:t>
            </a:r>
            <a:endParaRPr lang="en-US" dirty="0"/>
          </a:p>
          <a:p>
            <a:pPr marL="342900" lvl="1" indent="-342900">
              <a:spcBef>
                <a:spcPct val="0"/>
              </a:spcBef>
              <a:buFont typeface="Arial" pitchFamily="34" charset="0"/>
              <a:buChar char="•"/>
            </a:pPr>
            <a:endParaRPr lang="en-US" dirty="0" smtClean="0"/>
          </a:p>
        </p:txBody>
      </p:sp>
    </p:spTree>
    <p:extLst>
      <p:ext uri="{BB962C8B-B14F-4D97-AF65-F5344CB8AC3E}">
        <p14:creationId xmlns:p14="http://schemas.microsoft.com/office/powerpoint/2010/main" val="3208372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162800" cy="1143000"/>
          </a:xfrm>
        </p:spPr>
        <p:txBody>
          <a:bodyPr>
            <a:noAutofit/>
          </a:bodyPr>
          <a:lstStyle/>
          <a:p>
            <a:pPr>
              <a:lnSpc>
                <a:spcPct val="100000"/>
              </a:lnSpc>
            </a:pPr>
            <a:r>
              <a:rPr lang="en-US" sz="4000" b="1" dirty="0">
                <a:solidFill>
                  <a:srgbClr val="7030A0"/>
                </a:solidFill>
              </a:rPr>
              <a:t>Microbial Group </a:t>
            </a:r>
            <a:r>
              <a:rPr lang="en-US" sz="4000" b="1" dirty="0" smtClean="0">
                <a:solidFill>
                  <a:srgbClr val="7030A0"/>
                </a:solidFill>
              </a:rPr>
              <a:t>Association Test</a:t>
            </a:r>
            <a:endParaRPr lang="en-US" sz="4000" b="1" dirty="0">
              <a:solidFill>
                <a:srgbClr val="7030A0"/>
              </a:solidFill>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04800" y="1371600"/>
                <a:ext cx="8229600" cy="3733800"/>
              </a:xfrm>
            </p:spPr>
            <p:txBody>
              <a:bodyPr>
                <a:noAutofit/>
              </a:bodyPr>
              <a:lstStyle/>
              <a:p>
                <a:pPr marL="628650">
                  <a:spcBef>
                    <a:spcPct val="0"/>
                  </a:spcBef>
                </a:pP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a:rPr>
                          <m:t>𝑌</m:t>
                        </m:r>
                      </m:e>
                      <m:sub>
                        <m:r>
                          <a:rPr lang="en-US" sz="2400" i="1">
                            <a:latin typeface="Cambria Math"/>
                          </a:rPr>
                          <m:t>𝑖</m:t>
                        </m:r>
                      </m:sub>
                    </m:sSub>
                  </m:oMath>
                </a14:m>
                <a:r>
                  <a:rPr lang="en-US" sz="2400" dirty="0"/>
                  <a:t> </a:t>
                </a:r>
                <a:r>
                  <a:rPr lang="en-US" sz="2400" dirty="0" smtClean="0"/>
                  <a:t>and </a:t>
                </a:r>
                <a14:m>
                  <m:oMath xmlns:m="http://schemas.openxmlformats.org/officeDocument/2006/math">
                    <m:sSub>
                      <m:sSubPr>
                        <m:ctrlPr>
                          <a:rPr lang="en-US" sz="2400" i="1">
                            <a:latin typeface="Cambria Math" panose="02040503050406030204" pitchFamily="18" charset="0"/>
                          </a:rPr>
                        </m:ctrlPr>
                      </m:sSubPr>
                      <m:e>
                        <m:r>
                          <a:rPr lang="en-US" sz="2400" b="1" i="1">
                            <a:latin typeface="Cambria Math" panose="02040503050406030204" pitchFamily="18" charset="0"/>
                          </a:rPr>
                          <m:t>𝑿</m:t>
                        </m:r>
                      </m:e>
                      <m:sub>
                        <m:r>
                          <a:rPr lang="en-US" sz="2400" i="1">
                            <a:latin typeface="Cambria Math" panose="02040503050406030204" pitchFamily="18" charset="0"/>
                          </a:rPr>
                          <m:t>𝑖</m:t>
                        </m:r>
                      </m:sub>
                    </m:sSub>
                  </m:oMath>
                </a14:m>
                <a:r>
                  <a:rPr lang="en-US" sz="2400" dirty="0" smtClean="0"/>
                  <a:t> denote </a:t>
                </a:r>
                <a:r>
                  <a:rPr lang="en-US" sz="2400" dirty="0"/>
                  <a:t>the </a:t>
                </a:r>
                <a:r>
                  <a:rPr lang="en-US" sz="2400" dirty="0" smtClean="0"/>
                  <a:t>binary outcome trait and covariates for subject </a:t>
                </a:r>
                <a14:m>
                  <m:oMath xmlns:m="http://schemas.openxmlformats.org/officeDocument/2006/math">
                    <m:r>
                      <a:rPr lang="en-US" sz="2400" i="1">
                        <a:latin typeface="Cambria Math"/>
                      </a:rPr>
                      <m:t>𝑖</m:t>
                    </m:r>
                  </m:oMath>
                </a14:m>
                <a:endParaRPr lang="en-US" sz="2400" dirty="0" smtClean="0"/>
              </a:p>
              <a:p>
                <a:pPr marL="628650">
                  <a:spcBef>
                    <a:spcPct val="0"/>
                  </a:spcBef>
                </a:pPr>
                <a14:m>
                  <m:oMath xmlns:m="http://schemas.openxmlformats.org/officeDocument/2006/math">
                    <m:sSub>
                      <m:sSubPr>
                        <m:ctrlPr>
                          <a:rPr lang="en-US" sz="2400" i="1">
                            <a:latin typeface="Cambria Math" panose="02040503050406030204" pitchFamily="18" charset="0"/>
                          </a:rPr>
                        </m:ctrlPr>
                      </m:sSubPr>
                      <m:e>
                        <m:r>
                          <a:rPr lang="en-US" sz="2400" b="1" i="1">
                            <a:latin typeface="Cambria Math" panose="02040503050406030204" pitchFamily="18" charset="0"/>
                          </a:rPr>
                          <m:t>𝒁</m:t>
                        </m:r>
                      </m:e>
                      <m:sub>
                        <m:r>
                          <a:rPr lang="en-US" sz="2400" i="1">
                            <a:latin typeface="Cambria Math" panose="02040503050406030204" pitchFamily="18" charset="0"/>
                          </a:rPr>
                          <m:t>𝑖𝑔</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𝑖𝑔</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𝑖𝑔</m:t>
                                </m:r>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𝑖𝑔</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𝑔</m:t>
                                    </m:r>
                                  </m:sub>
                                </m:sSub>
                              </m:sub>
                            </m:sSub>
                          </m:e>
                        </m:d>
                      </m:e>
                      <m:sup>
                        <m:r>
                          <a:rPr lang="en-US" sz="2400" i="1">
                            <a:latin typeface="Cambria Math" panose="02040503050406030204" pitchFamily="18" charset="0"/>
                          </a:rPr>
                          <m:t>′</m:t>
                        </m:r>
                      </m:sup>
                    </m:sSup>
                    <m:r>
                      <a:rPr lang="en-US" sz="2400" b="0" i="1" smtClean="0">
                        <a:latin typeface="Cambria Math"/>
                      </a:rPr>
                      <m:t> </m:t>
                    </m:r>
                    <m:r>
                      <m:rPr>
                        <m:nor/>
                      </m:rPr>
                      <a:rPr lang="en-US" sz="2400" b="0" i="0" smtClean="0">
                        <a:latin typeface="Cambria Math"/>
                      </a:rPr>
                      <m:t>is</m:t>
                    </m:r>
                    <m:r>
                      <m:rPr>
                        <m:nor/>
                      </m:rPr>
                      <a:rPr lang="en-US" sz="2400" b="0" i="0" smtClean="0">
                        <a:latin typeface="Cambria Math"/>
                      </a:rPr>
                      <m:t> </m:t>
                    </m:r>
                    <m:r>
                      <m:rPr>
                        <m:nor/>
                      </m:rPr>
                      <a:rPr lang="en-US" sz="2400"/>
                      <m:t>the</m:t>
                    </m:r>
                    <m:r>
                      <m:rPr>
                        <m:nor/>
                      </m:rPr>
                      <a:rPr lang="en-US" sz="2400"/>
                      <m:t> </m:t>
                    </m:r>
                    <m:r>
                      <m:rPr>
                        <m:nor/>
                      </m:rPr>
                      <a:rPr lang="en-US" sz="2400" b="0" i="0" smtClean="0"/>
                      <m:t>relative</m:t>
                    </m:r>
                    <m:r>
                      <m:rPr>
                        <m:nor/>
                      </m:rPr>
                      <a:rPr lang="en-US" sz="2400" b="0" i="0" smtClean="0"/>
                      <m:t> </m:t>
                    </m:r>
                    <m:r>
                      <m:rPr>
                        <m:nor/>
                      </m:rPr>
                      <a:rPr lang="en-US" sz="2400"/>
                      <m:t>abundance</m:t>
                    </m:r>
                    <m:r>
                      <m:rPr>
                        <m:nor/>
                      </m:rPr>
                      <a:rPr lang="en-US" sz="2400"/>
                      <m:t> </m:t>
                    </m:r>
                    <m:r>
                      <m:rPr>
                        <m:nor/>
                      </m:rPr>
                      <a:rPr lang="en-US" sz="2400"/>
                      <m:t>of</m:t>
                    </m:r>
                    <m:r>
                      <m:rPr>
                        <m:nor/>
                      </m:rPr>
                      <a:rPr lang="en-US" sz="2400"/>
                      <m:t> </m:t>
                    </m:r>
                    <m:r>
                      <m:rPr>
                        <m:nor/>
                      </m:rPr>
                      <a:rPr lang="en-US" sz="2400"/>
                      <m:t>taxa</m:t>
                    </m:r>
                    <m:r>
                      <m:rPr>
                        <m:nor/>
                      </m:rPr>
                      <a:rPr lang="en-US" sz="2400"/>
                      <m:t> </m:t>
                    </m:r>
                    <m:r>
                      <m:rPr>
                        <m:nor/>
                      </m:rPr>
                      <a:rPr lang="en-US" sz="2400"/>
                      <m:t>in</m:t>
                    </m:r>
                    <m:r>
                      <m:rPr>
                        <m:nor/>
                      </m:rPr>
                      <a:rPr lang="en-US" sz="2400"/>
                      <m:t> </m:t>
                    </m:r>
                    <m:r>
                      <m:rPr>
                        <m:nor/>
                      </m:rPr>
                      <a:rPr lang="en-US" sz="2400"/>
                      <m:t>the</m:t>
                    </m:r>
                    <m:r>
                      <m:rPr>
                        <m:nor/>
                      </m:rPr>
                      <a:rPr lang="en-US" sz="2400"/>
                      <m:t> </m:t>
                    </m:r>
                    <m:r>
                      <a:rPr lang="en-US" sz="2400" i="1">
                        <a:latin typeface="Cambria Math" panose="02040503050406030204" pitchFamily="18" charset="0"/>
                      </a:rPr>
                      <m:t>𝑔</m:t>
                    </m:r>
                    <m:r>
                      <m:rPr>
                        <m:nor/>
                      </m:rPr>
                      <a:rPr lang="en-US" sz="2400"/>
                      <m:t>th</m:t>
                    </m:r>
                    <m:r>
                      <m:rPr>
                        <m:nor/>
                      </m:rPr>
                      <a:rPr lang="en-US" sz="2400"/>
                      <m:t> </m:t>
                    </m:r>
                    <m:r>
                      <m:rPr>
                        <m:nor/>
                      </m:rPr>
                      <a:rPr lang="en-US" sz="2400"/>
                      <m:t>group</m:t>
                    </m:r>
                  </m:oMath>
                </a14:m>
                <a:endParaRPr lang="en-US" sz="2400" dirty="0" smtClean="0"/>
              </a:p>
              <a:p>
                <a:pPr marL="628650">
                  <a:spcBef>
                    <a:spcPct val="0"/>
                  </a:spcBef>
                </a:pPr>
                <a:endParaRPr lang="en-US" sz="2400" dirty="0"/>
              </a:p>
              <a:p>
                <a:pPr marL="628650">
                  <a:spcBef>
                    <a:spcPct val="0"/>
                  </a:spcBef>
                </a:pPr>
                <a14:m>
                  <m:oMath xmlns:m="http://schemas.openxmlformats.org/officeDocument/2006/math">
                    <m:r>
                      <m:rPr>
                        <m:sty m:val="p"/>
                      </m:rPr>
                      <a:rPr lang="en-US" sz="2400" smtClean="0">
                        <a:latin typeface="Cambria Math" panose="02040503050406030204" pitchFamily="18" charset="0"/>
                      </a:rPr>
                      <m:t>Logit</m:t>
                    </m:r>
                    <m:d>
                      <m:dPr>
                        <m:begChr m:val="["/>
                        <m:endChr m:val="]"/>
                        <m:ctrlPr>
                          <a:rPr lang="en-US" sz="2400" i="1">
                            <a:latin typeface="Cambria Math" panose="02040503050406030204" pitchFamily="18" charset="0"/>
                          </a:rPr>
                        </m:ctrlPr>
                      </m:dPr>
                      <m:e>
                        <m:r>
                          <m:rPr>
                            <m:sty m:val="p"/>
                          </m:rPr>
                          <a:rPr lang="en-US" sz="2400">
                            <a:latin typeface="Cambria Math" panose="02040503050406030204" pitchFamily="18" charset="0"/>
                          </a:rPr>
                          <m:t>P</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m:t>
                                </m:r>
                              </m:sub>
                            </m:sSub>
                            <m:r>
                              <a:rPr lang="en-US" sz="2400" i="1">
                                <a:latin typeface="Cambria Math" panose="02040503050406030204" pitchFamily="18" charset="0"/>
                              </a:rPr>
                              <m:t>=1</m:t>
                            </m:r>
                          </m:e>
                        </m:d>
                      </m:e>
                    </m:d>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𝜶</m:t>
                        </m:r>
                      </m:e>
                      <m:sup>
                        <m:r>
                          <a:rPr lang="en-US" sz="2400" i="1">
                            <a:latin typeface="Cambria Math" panose="02040503050406030204" pitchFamily="18" charset="0"/>
                          </a:rPr>
                          <m:t>′</m:t>
                        </m:r>
                      </m:sup>
                    </m:sSup>
                    <m:sSub>
                      <m:sSubPr>
                        <m:ctrlPr>
                          <a:rPr lang="en-US" sz="2400" i="1">
                            <a:latin typeface="Cambria Math" panose="02040503050406030204" pitchFamily="18" charset="0"/>
                          </a:rPr>
                        </m:ctrlPr>
                      </m:sSubPr>
                      <m:e>
                        <m:r>
                          <a:rPr lang="en-US" sz="2400" b="1" i="1">
                            <a:latin typeface="Cambria Math" panose="02040503050406030204" pitchFamily="18" charset="0"/>
                          </a:rPr>
                          <m:t>𝑿</m:t>
                        </m:r>
                      </m:e>
                      <m:sub>
                        <m:r>
                          <a:rPr lang="en-US" sz="2400" i="1">
                            <a:latin typeface="Cambria Math" panose="02040503050406030204" pitchFamily="18" charset="0"/>
                          </a:rPr>
                          <m:t>𝑖</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b="1" i="1">
                            <a:latin typeface="Cambria Math" panose="02040503050406030204" pitchFamily="18" charset="0"/>
                          </a:rPr>
                          <m:t>𝜷</m:t>
                        </m:r>
                      </m:e>
                      <m:sub>
                        <m:r>
                          <a:rPr lang="en-US" sz="2400" i="1">
                            <a:latin typeface="Cambria Math" panose="02040503050406030204" pitchFamily="18" charset="0"/>
                          </a:rPr>
                          <m:t>𝑔</m:t>
                        </m:r>
                      </m:sub>
                      <m:sup>
                        <m:r>
                          <a:rPr lang="en-US" sz="2400" i="1">
                            <a:latin typeface="Cambria Math" panose="02040503050406030204" pitchFamily="18" charset="0"/>
                          </a:rPr>
                          <m:t>′</m:t>
                        </m:r>
                      </m:sup>
                    </m:sSubSup>
                    <m:sSub>
                      <m:sSubPr>
                        <m:ctrlPr>
                          <a:rPr lang="en-US" sz="2400" i="1">
                            <a:latin typeface="Cambria Math" panose="02040503050406030204" pitchFamily="18" charset="0"/>
                          </a:rPr>
                        </m:ctrlPr>
                      </m:sSubPr>
                      <m:e>
                        <m:r>
                          <a:rPr lang="en-US" sz="2400" b="1" i="1">
                            <a:latin typeface="Cambria Math" panose="02040503050406030204" pitchFamily="18" charset="0"/>
                          </a:rPr>
                          <m:t>𝒁</m:t>
                        </m:r>
                      </m:e>
                      <m:sub>
                        <m:r>
                          <a:rPr lang="en-US" sz="2400" i="1">
                            <a:latin typeface="Cambria Math" panose="02040503050406030204" pitchFamily="18" charset="0"/>
                          </a:rPr>
                          <m:t>𝑖𝑔</m:t>
                        </m:r>
                      </m:sub>
                    </m:sSub>
                  </m:oMath>
                </a14:m>
                <a:endParaRPr lang="en-US" sz="2400" i="1" dirty="0" smtClean="0"/>
              </a:p>
              <a:p>
                <a:pPr marL="628650">
                  <a:spcBef>
                    <a:spcPct val="0"/>
                  </a:spcBef>
                </a:pPr>
                <a14:m>
                  <m:oMath xmlns:m="http://schemas.openxmlformats.org/officeDocument/2006/math">
                    <m:sSub>
                      <m:sSubPr>
                        <m:ctrlPr>
                          <a:rPr lang="en-US" sz="2400" i="1">
                            <a:latin typeface="Cambria Math" panose="02040503050406030204" pitchFamily="18" charset="0"/>
                          </a:rPr>
                        </m:ctrlPr>
                      </m:sSubPr>
                      <m:e>
                        <m:r>
                          <a:rPr lang="en-US" sz="2400" b="1" i="1">
                            <a:latin typeface="Cambria Math" panose="02040503050406030204" pitchFamily="18" charset="0"/>
                          </a:rPr>
                          <m:t>𝜷</m:t>
                        </m:r>
                      </m:e>
                      <m:sub>
                        <m:r>
                          <a:rPr lang="en-US" sz="2400" i="1">
                            <a:latin typeface="Cambria Math" panose="02040503050406030204" pitchFamily="18" charset="0"/>
                          </a:rPr>
                          <m:t>𝑔</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𝑔</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𝑔</m:t>
                                </m:r>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𝑔</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𝑔</m:t>
                                    </m:r>
                                  </m:sub>
                                </m:sSub>
                              </m:sub>
                            </m:sSub>
                          </m:e>
                        </m:d>
                      </m:e>
                      <m:sup>
                        <m:r>
                          <a:rPr lang="en-US" sz="2400" i="1">
                            <a:latin typeface="Cambria Math" panose="02040503050406030204" pitchFamily="18" charset="0"/>
                          </a:rPr>
                          <m:t>′</m:t>
                        </m:r>
                      </m:sup>
                    </m:sSup>
                  </m:oMath>
                </a14:m>
                <a:r>
                  <a:rPr lang="en-US" sz="2400" dirty="0"/>
                  <a:t> is the vector of coefficients for </a:t>
                </a:r>
                <a:r>
                  <a:rPr lang="en-US" sz="2400" dirty="0" smtClean="0"/>
                  <a:t>taxa </a:t>
                </a:r>
                <a:r>
                  <a:rPr lang="en-US" sz="2400" dirty="0"/>
                  <a:t>from group </a:t>
                </a:r>
                <a14:m>
                  <m:oMath xmlns:m="http://schemas.openxmlformats.org/officeDocument/2006/math">
                    <m:r>
                      <a:rPr lang="en-US" sz="2400" i="1">
                        <a:latin typeface="Cambria Math" panose="02040503050406030204" pitchFamily="18" charset="0"/>
                      </a:rPr>
                      <m:t>𝑔</m:t>
                    </m:r>
                  </m:oMath>
                </a14:m>
                <a:endParaRPr lang="en-US" sz="2400" dirty="0" smtClean="0"/>
              </a:p>
              <a:p>
                <a:pPr marL="285750" indent="0">
                  <a:spcBef>
                    <a:spcPct val="0"/>
                  </a:spcBef>
                  <a:buNone/>
                </a:pPr>
                <a:r>
                  <a:rPr lang="en-US" sz="2400" dirty="0" smtClean="0"/>
                  <a:t>            </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04800" y="1371600"/>
                <a:ext cx="8229600" cy="3733800"/>
              </a:xfrm>
              <a:blipFill>
                <a:blip r:embed="rId3"/>
                <a:stretch>
                  <a:fillRect t="-13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24000" y="5257800"/>
                <a:ext cx="6629399" cy="932628"/>
              </a:xfrm>
              <a:prstGeom prst="rect">
                <a:avLst/>
              </a:prstGeom>
              <a:solidFill>
                <a:schemeClr val="accent4">
                  <a:lumMod val="40000"/>
                  <a:lumOff val="60000"/>
                </a:schemeClr>
              </a:solidFill>
            </p:spPr>
            <p:txBody>
              <a:bodyPr wrap="square">
                <a:spAutoFit/>
              </a:bodyPr>
              <a:lstStyle/>
              <a:p>
                <a:pPr marL="628650">
                  <a:spcBef>
                    <a:spcPct val="0"/>
                  </a:spcBef>
                </a:pP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𝐻</m:t>
                        </m:r>
                      </m:e>
                      <m:sub>
                        <m:r>
                          <a:rPr lang="en-US" sz="2400" i="1">
                            <a:latin typeface="Cambria Math"/>
                          </a:rPr>
                          <m:t>0</m:t>
                        </m:r>
                        <m:r>
                          <a:rPr lang="en-US" sz="2400" i="1">
                            <a:latin typeface="Cambria Math"/>
                          </a:rPr>
                          <m:t>𝑔</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𝑔</m:t>
                        </m:r>
                        <m:r>
                          <a:rPr lang="en-US" sz="2400" i="1">
                            <a:latin typeface="Cambria Math"/>
                          </a:rPr>
                          <m:t>1</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𝑔</m:t>
                        </m:r>
                        <m:r>
                          <a:rPr lang="en-US" sz="2400" i="1">
                            <a:latin typeface="Cambria Math"/>
                          </a:rPr>
                          <m:t>2</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𝑔</m:t>
                        </m:r>
                        <m:sSub>
                          <m:sSubPr>
                            <m:ctrlPr>
                              <a:rPr lang="en-US" sz="2400" i="1">
                                <a:latin typeface="Cambria Math" panose="02040503050406030204" pitchFamily="18" charset="0"/>
                              </a:rPr>
                            </m:ctrlPr>
                          </m:sSubPr>
                          <m:e>
                            <m:r>
                              <a:rPr lang="en-US" sz="2400" i="1">
                                <a:latin typeface="Cambria Math"/>
                              </a:rPr>
                              <m:t>𝑚</m:t>
                            </m:r>
                          </m:e>
                          <m:sub>
                            <m:r>
                              <a:rPr lang="en-US" sz="2400" i="1">
                                <a:latin typeface="Cambria Math"/>
                              </a:rPr>
                              <m:t>𝑔</m:t>
                            </m:r>
                          </m:sub>
                        </m:sSub>
                      </m:sub>
                    </m:sSub>
                    <m:r>
                      <a:rPr lang="en-US" sz="2400" i="1">
                        <a:latin typeface="Cambria Math"/>
                      </a:rPr>
                      <m:t>=0  </m:t>
                    </m:r>
                  </m:oMath>
                </a14:m>
                <a:endParaRPr lang="en-US" sz="2400" i="1" dirty="0"/>
              </a:p>
              <a:p>
                <a:pPr marL="285750" indent="0">
                  <a:spcBef>
                    <a:spcPct val="0"/>
                  </a:spcBef>
                  <a:buNone/>
                </a:pPr>
                <a:r>
                  <a:rPr lang="en-US" sz="2400" dirty="0"/>
                  <a:t> </a:t>
                </a:r>
                <a14:m>
                  <m:oMath xmlns:m="http://schemas.openxmlformats.org/officeDocument/2006/math">
                    <m:r>
                      <a:rPr lang="en-US" sz="2400" i="1">
                        <a:latin typeface="Cambria Math"/>
                      </a:rPr>
                      <m:t>𝑣</m:t>
                    </m:r>
                    <m:r>
                      <a:rPr lang="en-US" sz="2400" i="1">
                        <a:latin typeface="Cambria Math"/>
                      </a:rPr>
                      <m:t>.</m:t>
                    </m:r>
                    <m:r>
                      <a:rPr lang="en-US" sz="2400" i="1">
                        <a:latin typeface="Cambria Math"/>
                      </a:rPr>
                      <m:t>𝑠</m:t>
                    </m:r>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𝐻</m:t>
                        </m:r>
                      </m:e>
                      <m:sub>
                        <m:r>
                          <a:rPr lang="en-US" sz="2400" i="1">
                            <a:latin typeface="Cambria Math"/>
                          </a:rPr>
                          <m:t>1</m:t>
                        </m:r>
                        <m:r>
                          <a:rPr lang="en-US" sz="2400" i="1">
                            <a:latin typeface="Cambria Math"/>
                          </a:rPr>
                          <m:t>𝑔</m:t>
                        </m:r>
                      </m:sub>
                    </m:sSub>
                    <m:r>
                      <a:rPr lang="en-US" sz="2400" i="1">
                        <a:latin typeface="Cambria Math"/>
                      </a:rPr>
                      <m:t>: </m:t>
                    </m:r>
                    <m:r>
                      <m:rPr>
                        <m:sty m:val="p"/>
                      </m:rPr>
                      <a:rPr lang="en-US" sz="2400">
                        <a:latin typeface="Cambria Math"/>
                      </a:rPr>
                      <m:t>at</m:t>
                    </m:r>
                    <m:r>
                      <a:rPr lang="en-US" sz="2400">
                        <a:latin typeface="Cambria Math"/>
                      </a:rPr>
                      <m:t> </m:t>
                    </m:r>
                    <m:r>
                      <m:rPr>
                        <m:sty m:val="p"/>
                      </m:rPr>
                      <a:rPr lang="en-US" sz="2400">
                        <a:latin typeface="Cambria Math"/>
                      </a:rPr>
                      <m:t>least</m:t>
                    </m:r>
                    <m:r>
                      <a:rPr lang="en-US" sz="2400">
                        <a:latin typeface="Cambria Math"/>
                      </a:rPr>
                      <m:t> </m:t>
                    </m:r>
                    <m:r>
                      <m:rPr>
                        <m:sty m:val="p"/>
                      </m:rPr>
                      <a:rPr lang="en-US" sz="2400">
                        <a:latin typeface="Cambria Math"/>
                      </a:rPr>
                      <m:t>one</m:t>
                    </m:r>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𝑔𝑗</m:t>
                        </m:r>
                      </m:sub>
                    </m:sSub>
                    <m:r>
                      <a:rPr lang="en-US" sz="2400" i="1">
                        <a:latin typeface="Cambria Math"/>
                      </a:rPr>
                      <m:t>≠0,    </m:t>
                    </m:r>
                    <m:r>
                      <a:rPr lang="en-US" sz="2400" i="1">
                        <a:latin typeface="Cambria Math"/>
                      </a:rPr>
                      <m:t>𝑗</m:t>
                    </m:r>
                    <m:r>
                      <a:rPr lang="en-US" sz="2400" i="1">
                        <a:latin typeface="Cambria Math"/>
                      </a:rPr>
                      <m:t>=1,…,</m:t>
                    </m:r>
                    <m:sSub>
                      <m:sSubPr>
                        <m:ctrlPr>
                          <a:rPr lang="en-US" sz="2400" i="1">
                            <a:latin typeface="Cambria Math" panose="02040503050406030204" pitchFamily="18" charset="0"/>
                          </a:rPr>
                        </m:ctrlPr>
                      </m:sSubPr>
                      <m:e>
                        <m:r>
                          <a:rPr lang="en-US" sz="2400" i="1">
                            <a:latin typeface="Cambria Math"/>
                          </a:rPr>
                          <m:t>𝑚</m:t>
                        </m:r>
                      </m:e>
                      <m:sub>
                        <m:r>
                          <a:rPr lang="en-US" sz="2400" i="1">
                            <a:latin typeface="Cambria Math"/>
                          </a:rPr>
                          <m:t>𝑔</m:t>
                        </m:r>
                      </m:sub>
                    </m:sSub>
                  </m:oMath>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1524000" y="5257800"/>
                <a:ext cx="6629399" cy="932628"/>
              </a:xfrm>
              <a:prstGeom prst="rect">
                <a:avLst/>
              </a:prstGeom>
              <a:blipFill rotWithShape="1">
                <a:blip r:embed="rId4"/>
                <a:stretch>
                  <a:fillRect b="-5263"/>
                </a:stretch>
              </a:blipFill>
            </p:spPr>
            <p:txBody>
              <a:bodyPr/>
              <a:lstStyle/>
              <a:p>
                <a:r>
                  <a:rPr lang="en-US">
                    <a:noFill/>
                  </a:rPr>
                  <a:t> </a:t>
                </a:r>
              </a:p>
            </p:txBody>
          </p:sp>
        </mc:Fallback>
      </mc:AlternateContent>
    </p:spTree>
    <p:extLst>
      <p:ext uri="{BB962C8B-B14F-4D97-AF65-F5344CB8AC3E}">
        <p14:creationId xmlns:p14="http://schemas.microsoft.com/office/powerpoint/2010/main" val="1229988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Human Microbiome</a:t>
            </a:r>
            <a:endParaRPr lang="en-US" b="1" dirty="0">
              <a:solidFill>
                <a:srgbClr val="7030A0"/>
              </a:solidFill>
            </a:endParaRPr>
          </a:p>
        </p:txBody>
      </p:sp>
      <p:sp>
        <p:nvSpPr>
          <p:cNvPr id="5" name="TextBox 4"/>
          <p:cNvSpPr txBox="1"/>
          <p:nvPr/>
        </p:nvSpPr>
        <p:spPr>
          <a:xfrm>
            <a:off x="533400" y="1676400"/>
            <a:ext cx="5105400" cy="4724370"/>
          </a:xfrm>
          <a:prstGeom prst="rect">
            <a:avLst/>
          </a:prstGeom>
          <a:noFill/>
        </p:spPr>
        <p:txBody>
          <a:bodyPr wrap="square" rtlCol="0">
            <a:spAutoFit/>
          </a:bodyPr>
          <a:lstStyle/>
          <a:p>
            <a:pPr marL="342900" indent="-342900">
              <a:buFont typeface="Arial" panose="020B0604020202020204" pitchFamily="34" charset="0"/>
              <a:buChar char="•"/>
            </a:pPr>
            <a:r>
              <a:rPr lang="en-US" sz="2800" dirty="0"/>
              <a:t>The communities of microbes living in and on the various parts of your </a:t>
            </a:r>
            <a:r>
              <a:rPr lang="en-US" sz="2800" dirty="0" smtClean="0"/>
              <a:t>body</a:t>
            </a:r>
          </a:p>
          <a:p>
            <a:pPr marL="342900" indent="-342900">
              <a:buFont typeface="Arial" panose="020B0604020202020204" pitchFamily="34" charset="0"/>
              <a:buChar char="•"/>
            </a:pPr>
            <a:endParaRPr lang="en-US" sz="2800" dirty="0" smtClean="0"/>
          </a:p>
          <a:p>
            <a:pPr marL="342900" indent="-342900">
              <a:spcAft>
                <a:spcPts val="600"/>
              </a:spcAft>
              <a:buFont typeface="Arial" panose="020B0604020202020204" pitchFamily="34" charset="0"/>
              <a:buChar char="•"/>
            </a:pPr>
            <a:r>
              <a:rPr lang="en-US" sz="2800" dirty="0"/>
              <a:t>Function of </a:t>
            </a:r>
            <a:r>
              <a:rPr lang="en-US" sz="2800" dirty="0" smtClean="0"/>
              <a:t>microbial community</a:t>
            </a:r>
            <a:endParaRPr lang="en-US" sz="2800" dirty="0"/>
          </a:p>
          <a:p>
            <a:pPr marL="800100" lvl="1" indent="-342900">
              <a:spcAft>
                <a:spcPts val="600"/>
              </a:spcAft>
              <a:buFont typeface="Wingdings" panose="05000000000000000000" pitchFamily="2" charset="2"/>
              <a:buChar char="Ø"/>
            </a:pPr>
            <a:r>
              <a:rPr lang="en-US" sz="2000" dirty="0" smtClean="0"/>
              <a:t>Digestive enzyme </a:t>
            </a:r>
          </a:p>
          <a:p>
            <a:pPr marL="800100" lvl="1" indent="-342900">
              <a:spcAft>
                <a:spcPts val="600"/>
              </a:spcAft>
              <a:buFont typeface="Wingdings" panose="05000000000000000000" pitchFamily="2" charset="2"/>
              <a:buChar char="Ø"/>
            </a:pPr>
            <a:r>
              <a:rPr lang="en-US" sz="2000" dirty="0" smtClean="0"/>
              <a:t>Metabolism of food constituents</a:t>
            </a:r>
          </a:p>
          <a:p>
            <a:pPr marL="800100" lvl="1" indent="-342900">
              <a:spcAft>
                <a:spcPts val="600"/>
              </a:spcAft>
              <a:buFont typeface="Wingdings" panose="05000000000000000000" pitchFamily="2" charset="2"/>
              <a:buChar char="Ø"/>
            </a:pPr>
            <a:r>
              <a:rPr lang="en-US" sz="2000" dirty="0"/>
              <a:t>Protection from pathogens.</a:t>
            </a:r>
          </a:p>
          <a:p>
            <a:pPr marL="800100" lvl="1" indent="-342900">
              <a:spcAft>
                <a:spcPts val="600"/>
              </a:spcAft>
              <a:buFont typeface="Wingdings" panose="05000000000000000000" pitchFamily="2" charset="2"/>
              <a:buChar char="Ø"/>
            </a:pPr>
            <a:r>
              <a:rPr lang="en-US" sz="2000" dirty="0" smtClean="0"/>
              <a:t>Interaction with the immune system</a:t>
            </a:r>
          </a:p>
          <a:p>
            <a:pPr lvl="1"/>
            <a:endParaRPr lang="en-US" sz="2800" dirty="0" smtClean="0"/>
          </a:p>
        </p:txBody>
      </p:sp>
      <p:pic>
        <p:nvPicPr>
          <p:cNvPr id="8"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38800" y="1905000"/>
            <a:ext cx="3299745" cy="4399508"/>
          </a:xfrm>
        </p:spPr>
      </p:pic>
      <p:sp>
        <p:nvSpPr>
          <p:cNvPr id="3" name="TextBox 2"/>
          <p:cNvSpPr txBox="1"/>
          <p:nvPr/>
        </p:nvSpPr>
        <p:spPr>
          <a:xfrm>
            <a:off x="6781800" y="6173703"/>
            <a:ext cx="1981200" cy="261610"/>
          </a:xfrm>
          <a:prstGeom prst="rect">
            <a:avLst/>
          </a:prstGeom>
          <a:noFill/>
        </p:spPr>
        <p:txBody>
          <a:bodyPr wrap="square" rtlCol="0">
            <a:spAutoFit/>
          </a:bodyPr>
          <a:lstStyle/>
          <a:p>
            <a:r>
              <a:rPr lang="en-US" sz="1100" dirty="0" smtClean="0"/>
              <a:t>Picture source: Synbiocyc.org</a:t>
            </a:r>
            <a:endParaRPr lang="en-US" sz="1100" dirty="0"/>
          </a:p>
        </p:txBody>
      </p:sp>
    </p:spTree>
    <p:extLst>
      <p:ext uri="{BB962C8B-B14F-4D97-AF65-F5344CB8AC3E}">
        <p14:creationId xmlns:p14="http://schemas.microsoft.com/office/powerpoint/2010/main" val="3016907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162800" cy="1143000"/>
          </a:xfrm>
        </p:spPr>
        <p:txBody>
          <a:bodyPr>
            <a:noAutofit/>
          </a:bodyPr>
          <a:lstStyle/>
          <a:p>
            <a:pPr>
              <a:lnSpc>
                <a:spcPct val="100000"/>
              </a:lnSpc>
            </a:pPr>
            <a:r>
              <a:rPr lang="en-US" b="1" dirty="0" smtClean="0">
                <a:solidFill>
                  <a:srgbClr val="7030A0"/>
                </a:solidFill>
              </a:rPr>
              <a:t>The </a:t>
            </a:r>
            <a:r>
              <a:rPr lang="en-US" b="1" dirty="0">
                <a:solidFill>
                  <a:srgbClr val="7030A0"/>
                </a:solidFill>
              </a:rPr>
              <a:t>diverse association patterns </a:t>
            </a:r>
          </a:p>
        </p:txBody>
      </p:sp>
      <p:sp>
        <p:nvSpPr>
          <p:cNvPr id="6" name="Content Placeholder 5"/>
          <p:cNvSpPr>
            <a:spLocks noGrp="1"/>
          </p:cNvSpPr>
          <p:nvPr>
            <p:ph idx="1"/>
          </p:nvPr>
        </p:nvSpPr>
        <p:spPr>
          <a:xfrm>
            <a:off x="304800" y="1600200"/>
            <a:ext cx="8229600" cy="4648200"/>
          </a:xfrm>
        </p:spPr>
        <p:txBody>
          <a:bodyPr>
            <a:noAutofit/>
          </a:bodyPr>
          <a:lstStyle/>
          <a:p>
            <a:pPr indent="-57150">
              <a:spcBef>
                <a:spcPct val="0"/>
              </a:spcBef>
              <a:buFont typeface="Wingdings" panose="05000000000000000000" pitchFamily="2" charset="2"/>
              <a:buChar char="ü"/>
            </a:pPr>
            <a:r>
              <a:rPr lang="en-US" sz="2400" dirty="0" smtClean="0"/>
              <a:t>The associated taxa have </a:t>
            </a:r>
            <a:r>
              <a:rPr lang="en-US" sz="2400" b="1" dirty="0" smtClean="0">
                <a:solidFill>
                  <a:srgbClr val="FF0000"/>
                </a:solidFill>
              </a:rPr>
              <a:t>the same effect direction</a:t>
            </a:r>
            <a:r>
              <a:rPr lang="en-US" sz="2400" dirty="0" smtClean="0"/>
              <a:t>.</a:t>
            </a:r>
          </a:p>
          <a:p>
            <a:pPr indent="-57150">
              <a:spcBef>
                <a:spcPct val="0"/>
              </a:spcBef>
              <a:buFont typeface="Wingdings" panose="05000000000000000000" pitchFamily="2" charset="2"/>
              <a:buChar char="ü"/>
            </a:pPr>
            <a:endParaRPr lang="en-US" sz="2400" dirty="0" smtClean="0"/>
          </a:p>
          <a:p>
            <a:pPr indent="-57150">
              <a:spcBef>
                <a:spcPct val="0"/>
              </a:spcBef>
              <a:buFont typeface="Wingdings" panose="05000000000000000000" pitchFamily="2" charset="2"/>
              <a:buChar char="ü"/>
            </a:pPr>
            <a:r>
              <a:rPr lang="en-US" sz="2400" dirty="0" smtClean="0"/>
              <a:t>The associated </a:t>
            </a:r>
            <a:r>
              <a:rPr lang="en-US" sz="2400" dirty="0"/>
              <a:t>taxa </a:t>
            </a:r>
            <a:r>
              <a:rPr lang="en-US" sz="2400" dirty="0" smtClean="0"/>
              <a:t>are in </a:t>
            </a:r>
            <a:r>
              <a:rPr lang="en-US" sz="2400" b="1" dirty="0" smtClean="0">
                <a:solidFill>
                  <a:srgbClr val="FF0000"/>
                </a:solidFill>
              </a:rPr>
              <a:t>mixed effect direction</a:t>
            </a:r>
            <a:r>
              <a:rPr lang="en-US" sz="2400" dirty="0" smtClean="0"/>
              <a:t>.</a:t>
            </a:r>
          </a:p>
          <a:p>
            <a:pPr indent="-57150">
              <a:spcBef>
                <a:spcPct val="0"/>
              </a:spcBef>
              <a:buFont typeface="Wingdings" panose="05000000000000000000" pitchFamily="2" charset="2"/>
              <a:buChar char="ü"/>
            </a:pPr>
            <a:endParaRPr lang="en-US" sz="2400" dirty="0" smtClean="0"/>
          </a:p>
          <a:p>
            <a:pPr indent="-57150">
              <a:spcBef>
                <a:spcPct val="0"/>
              </a:spcBef>
              <a:buFont typeface="Wingdings" panose="05000000000000000000" pitchFamily="2" charset="2"/>
              <a:buChar char="ü"/>
            </a:pPr>
            <a:r>
              <a:rPr lang="en-US" sz="2400" dirty="0" smtClean="0"/>
              <a:t>The </a:t>
            </a:r>
            <a:r>
              <a:rPr lang="en-US" sz="2400" b="1" dirty="0" smtClean="0">
                <a:solidFill>
                  <a:srgbClr val="FF0000"/>
                </a:solidFill>
              </a:rPr>
              <a:t>abundant</a:t>
            </a:r>
            <a:r>
              <a:rPr lang="en-US" sz="2400" dirty="0" smtClean="0"/>
              <a:t> </a:t>
            </a:r>
            <a:r>
              <a:rPr lang="en-US" sz="2400" dirty="0"/>
              <a:t>taxa </a:t>
            </a:r>
            <a:r>
              <a:rPr lang="en-US" sz="2400" dirty="0" smtClean="0"/>
              <a:t>are associated.</a:t>
            </a:r>
          </a:p>
          <a:p>
            <a:pPr indent="-57150">
              <a:spcBef>
                <a:spcPct val="0"/>
              </a:spcBef>
              <a:buFont typeface="Wingdings" panose="05000000000000000000" pitchFamily="2" charset="2"/>
              <a:buChar char="ü"/>
            </a:pPr>
            <a:endParaRPr lang="en-US" sz="2400" dirty="0" smtClean="0"/>
          </a:p>
          <a:p>
            <a:pPr indent="-57150">
              <a:spcBef>
                <a:spcPct val="0"/>
              </a:spcBef>
              <a:buFont typeface="Wingdings" panose="05000000000000000000" pitchFamily="2" charset="2"/>
              <a:buChar char="ü"/>
            </a:pPr>
            <a:r>
              <a:rPr lang="en-US" sz="2400" dirty="0" smtClean="0"/>
              <a:t>The </a:t>
            </a:r>
            <a:r>
              <a:rPr lang="en-US" sz="2400" b="1" dirty="0" smtClean="0">
                <a:solidFill>
                  <a:srgbClr val="FF0000"/>
                </a:solidFill>
              </a:rPr>
              <a:t>rare</a:t>
            </a:r>
            <a:r>
              <a:rPr lang="en-US" sz="2400" dirty="0" smtClean="0"/>
              <a:t> </a:t>
            </a:r>
            <a:r>
              <a:rPr lang="en-US" sz="2400" dirty="0"/>
              <a:t>taxa </a:t>
            </a:r>
            <a:r>
              <a:rPr lang="en-US" sz="2400" dirty="0" smtClean="0"/>
              <a:t>are associated.</a:t>
            </a:r>
          </a:p>
          <a:p>
            <a:pPr indent="-57150">
              <a:spcBef>
                <a:spcPct val="0"/>
              </a:spcBef>
              <a:buFont typeface="Wingdings" panose="05000000000000000000" pitchFamily="2" charset="2"/>
              <a:buChar char="ü"/>
            </a:pPr>
            <a:endParaRPr lang="en-US" sz="2400" dirty="0"/>
          </a:p>
          <a:p>
            <a:pPr indent="-57150">
              <a:spcBef>
                <a:spcPct val="0"/>
              </a:spcBef>
              <a:buFont typeface="Wingdings" panose="05000000000000000000" pitchFamily="2" charset="2"/>
              <a:buChar char="ü"/>
            </a:pPr>
            <a:r>
              <a:rPr lang="en-US" sz="2400" dirty="0" smtClean="0"/>
              <a:t>The </a:t>
            </a:r>
            <a:r>
              <a:rPr lang="en-US" sz="2400" b="1" dirty="0" smtClean="0">
                <a:solidFill>
                  <a:srgbClr val="FF0000"/>
                </a:solidFill>
              </a:rPr>
              <a:t>phylogenetic tree distance  </a:t>
            </a:r>
          </a:p>
          <a:p>
            <a:pPr>
              <a:spcBef>
                <a:spcPct val="0"/>
              </a:spcBef>
            </a:pPr>
            <a:endParaRPr lang="en-US" sz="2400" dirty="0"/>
          </a:p>
        </p:txBody>
      </p:sp>
    </p:spTree>
    <p:extLst>
      <p:ext uri="{BB962C8B-B14F-4D97-AF65-F5344CB8AC3E}">
        <p14:creationId xmlns:p14="http://schemas.microsoft.com/office/powerpoint/2010/main" val="24711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162800" cy="1143000"/>
          </a:xfrm>
        </p:spPr>
        <p:txBody>
          <a:bodyPr>
            <a:noAutofit/>
          </a:bodyPr>
          <a:lstStyle/>
          <a:p>
            <a:pPr>
              <a:lnSpc>
                <a:spcPct val="100000"/>
              </a:lnSpc>
            </a:pPr>
            <a:r>
              <a:rPr lang="en-US" altLang="en-US" sz="4000" b="1" dirty="0" smtClean="0">
                <a:solidFill>
                  <a:srgbClr val="7030A0"/>
                </a:solidFill>
              </a:rPr>
              <a:t>Omnibus </a:t>
            </a:r>
            <a:r>
              <a:rPr lang="en-US" altLang="en-US" sz="4000" b="1" dirty="0">
                <a:solidFill>
                  <a:srgbClr val="7030A0"/>
                </a:solidFill>
              </a:rPr>
              <a:t>Microbiome Association Test (</a:t>
            </a:r>
            <a:r>
              <a:rPr lang="en-US" altLang="en-US" sz="4000" b="1" dirty="0" err="1">
                <a:solidFill>
                  <a:srgbClr val="7030A0"/>
                </a:solidFill>
              </a:rPr>
              <a:t>OMiAT</a:t>
            </a:r>
            <a:r>
              <a:rPr lang="en-US" altLang="en-US" sz="4000" b="1" dirty="0">
                <a:solidFill>
                  <a:srgbClr val="7030A0"/>
                </a:solidFill>
              </a:rPr>
              <a:t>)</a:t>
            </a:r>
            <a:endParaRPr lang="en-US" sz="4000" b="1" dirty="0">
              <a:solidFill>
                <a:srgbClr val="7030A0"/>
              </a:solidFill>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04800" y="1600200"/>
                <a:ext cx="8229600" cy="4648200"/>
              </a:xfrm>
            </p:spPr>
            <p:txBody>
              <a:bodyPr>
                <a:noAutofit/>
              </a:bodyPr>
              <a:lstStyle/>
              <a:p>
                <a:pPr marL="628650">
                  <a:spcBef>
                    <a:spcPct val="0"/>
                  </a:spcBef>
                </a:pPr>
                <a:r>
                  <a:rPr lang="en-US" sz="2400" dirty="0" smtClean="0"/>
                  <a:t>OMiAT: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𝑀</m:t>
                        </m:r>
                      </m:e>
                      <m:sub>
                        <m:r>
                          <a:rPr lang="en-US" sz="2400" i="1">
                            <a:latin typeface="Cambria Math" panose="02040503050406030204" pitchFamily="18" charset="0"/>
                          </a:rPr>
                          <m:t>𝑂𝑀𝑖𝐴𝑇</m:t>
                        </m:r>
                      </m:sub>
                      <m:sup>
                        <m:r>
                          <a:rPr lang="en-US" sz="2400" i="1">
                            <a:latin typeface="Cambria Math" panose="02040503050406030204" pitchFamily="18" charset="0"/>
                          </a:rPr>
                          <m:t>𝑔</m:t>
                        </m:r>
                      </m:sup>
                    </m:sSubSup>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minP</m:t>
                        </m:r>
                      </m:fName>
                      <m:e>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𝑇</m:t>
                                </m:r>
                              </m:e>
                              <m:sub>
                                <m:r>
                                  <a:rPr lang="en-US" sz="2400" i="1">
                                    <a:latin typeface="Cambria Math" panose="02040503050406030204" pitchFamily="18" charset="0"/>
                                  </a:rPr>
                                  <m:t>𝑎𝑆𝑃𝑈</m:t>
                                </m:r>
                              </m:sub>
                              <m:sup>
                                <m:r>
                                  <a:rPr lang="en-US" sz="2400" i="1">
                                    <a:latin typeface="Cambria Math" panose="02040503050406030204" pitchFamily="18" charset="0"/>
                                  </a:rPr>
                                  <m:t>𝑔</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𝑄</m:t>
                                </m:r>
                              </m:e>
                              <m:sub>
                                <m:r>
                                  <a:rPr lang="en-US" sz="2400" i="1">
                                    <a:latin typeface="Cambria Math" panose="02040503050406030204" pitchFamily="18" charset="0"/>
                                  </a:rPr>
                                  <m:t>𝑂𝑀𝑖𝑅𝐾𝐴𝑇</m:t>
                                </m:r>
                              </m:sub>
                              <m:sup>
                                <m:r>
                                  <a:rPr lang="en-US" sz="2400" i="1">
                                    <a:latin typeface="Cambria Math" panose="02040503050406030204" pitchFamily="18" charset="0"/>
                                  </a:rPr>
                                  <m:t>𝑔</m:t>
                                </m:r>
                              </m:sup>
                            </m:sSubSup>
                          </m:e>
                        </m:d>
                      </m:e>
                    </m:func>
                  </m:oMath>
                </a14:m>
                <a:r>
                  <a:rPr lang="en-US" sz="2400" dirty="0"/>
                  <a:t>.</a:t>
                </a:r>
                <a:endParaRPr lang="en-US" sz="2400" dirty="0" smtClean="0"/>
              </a:p>
              <a:p>
                <a:pPr marL="628650">
                  <a:spcBef>
                    <a:spcPct val="0"/>
                  </a:spcBef>
                </a:pPr>
                <a:endParaRPr lang="en-US" sz="2400" dirty="0"/>
              </a:p>
              <a:p>
                <a:pPr marL="1085850" lvl="1" indent="-342900">
                  <a:spcBef>
                    <a:spcPct val="0"/>
                  </a:spcBef>
                  <a:buFont typeface="Wingdings" panose="05000000000000000000" pitchFamily="2" charset="2"/>
                  <a:buChar char="v"/>
                </a:pP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𝑇</m:t>
                        </m:r>
                      </m:e>
                      <m:sub>
                        <m:r>
                          <a:rPr lang="en-US" sz="2000" i="1">
                            <a:latin typeface="Cambria Math" panose="02040503050406030204" pitchFamily="18" charset="0"/>
                          </a:rPr>
                          <m:t>𝑎𝑆𝑃𝑈</m:t>
                        </m:r>
                      </m:sub>
                      <m:sup>
                        <m:r>
                          <a:rPr lang="en-US" sz="2000" i="1">
                            <a:latin typeface="Cambria Math" panose="02040503050406030204" pitchFamily="18" charset="0"/>
                          </a:rPr>
                          <m:t>𝑔</m:t>
                        </m:r>
                      </m:sup>
                    </m:sSubSup>
                  </m:oMath>
                </a14:m>
                <a:r>
                  <a:rPr lang="en-US" sz="2000" dirty="0"/>
                  <a:t> is useful for modulating different association patterns arising from highly imbalanced microbial abundances. </a:t>
                </a:r>
                <a:endParaRPr lang="en-US" sz="2000" dirty="0" smtClean="0"/>
              </a:p>
              <a:p>
                <a:pPr lvl="1" indent="0">
                  <a:spcBef>
                    <a:spcPct val="0"/>
                  </a:spcBef>
                  <a:buNone/>
                </a:pPr>
                <a:r>
                  <a:rPr lang="en-US" sz="2000" dirty="0" smtClean="0"/>
                  <a:t>	   (</a:t>
                </a:r>
                <a:r>
                  <a:rPr lang="en-US" sz="2000" dirty="0"/>
                  <a:t>Pan et al. </a:t>
                </a:r>
                <a:r>
                  <a:rPr lang="en-US" sz="2000" dirty="0" smtClean="0"/>
                  <a:t>2014)</a:t>
                </a:r>
              </a:p>
              <a:p>
                <a:pPr lvl="1" indent="0">
                  <a:spcBef>
                    <a:spcPct val="0"/>
                  </a:spcBef>
                  <a:buNone/>
                </a:pPr>
                <a:r>
                  <a:rPr lang="en-US" sz="2000" dirty="0" smtClean="0"/>
                  <a:t> </a:t>
                </a:r>
                <a:endParaRPr lang="en-US" sz="2000" i="1" dirty="0" smtClean="0"/>
              </a:p>
              <a:p>
                <a:pPr marL="1028700" lvl="1">
                  <a:spcBef>
                    <a:spcPct val="0"/>
                  </a:spcBef>
                  <a:buFont typeface="Wingdings" panose="05000000000000000000" pitchFamily="2" charset="2"/>
                  <a:buChar char="v"/>
                </a:pP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𝑄</m:t>
                        </m:r>
                      </m:e>
                      <m:sub>
                        <m:r>
                          <a:rPr lang="en-US" sz="2000" i="1">
                            <a:latin typeface="Cambria Math" panose="02040503050406030204" pitchFamily="18" charset="0"/>
                          </a:rPr>
                          <m:t>𝑂𝑀𝑖𝑅𝐾𝐴𝑇</m:t>
                        </m:r>
                      </m:sub>
                      <m:sup>
                        <m:r>
                          <a:rPr lang="en-US" sz="2000" i="1">
                            <a:latin typeface="Cambria Math" panose="02040503050406030204" pitchFamily="18" charset="0"/>
                          </a:rPr>
                          <m:t>𝑔</m:t>
                        </m:r>
                      </m:sup>
                    </m:sSubSup>
                    <m:r>
                      <a:rPr lang="en-US" sz="2000" i="1">
                        <a:latin typeface="Cambria Math" panose="02040503050406030204" pitchFamily="18" charset="0"/>
                      </a:rPr>
                      <m:t> </m:t>
                    </m:r>
                    <m:r>
                      <a:rPr lang="en-US" sz="2000" b="0" i="0" smtClean="0">
                        <a:latin typeface="Cambria Math"/>
                      </a:rPr>
                      <m:t> </m:t>
                    </m:r>
                    <m:r>
                      <m:rPr>
                        <m:sty m:val="p"/>
                      </m:rPr>
                      <a:rPr lang="en-US" sz="2000" b="0" i="0" smtClean="0">
                        <a:latin typeface="Cambria Math"/>
                      </a:rPr>
                      <m:t>is</m:t>
                    </m:r>
                  </m:oMath>
                </a14:m>
                <a:r>
                  <a:rPr lang="en-US" sz="2000" dirty="0" smtClean="0"/>
                  <a:t> </a:t>
                </a:r>
                <a:r>
                  <a:rPr lang="en-US" sz="2000" dirty="0"/>
                  <a:t>advantageous in detecting microbial group associations utilizing phylogenetic tree information, is tailored from the microbiome regression-based kernel association test (</a:t>
                </a:r>
                <a:r>
                  <a:rPr lang="en-US" sz="2000" dirty="0" err="1"/>
                  <a:t>MiRKAT</a:t>
                </a:r>
                <a:r>
                  <a:rPr lang="en-US" sz="2000" dirty="0"/>
                  <a:t>)[</a:t>
                </a:r>
                <a:r>
                  <a:rPr lang="en-US" sz="2000" dirty="0">
                    <a:hlinkClick r:id="rId3" action="ppaction://hlinkfile" tooltip="Zhao, 2015 #5"/>
                  </a:rPr>
                  <a:t>27</a:t>
                </a:r>
                <a:r>
                  <a:rPr lang="en-US" sz="2000" dirty="0"/>
                  <a:t>], </a:t>
                </a:r>
                <a:endParaRPr lang="en-US" sz="2000" dirty="0" smtClean="0"/>
              </a:p>
              <a:p>
                <a:pPr lvl="1" indent="-342900">
                  <a:spcBef>
                    <a:spcPct val="0"/>
                  </a:spcBef>
                  <a:buFont typeface="Arial" panose="020B0604020202020204" pitchFamily="34" charset="0"/>
                  <a:buChar char="•"/>
                  <a:defRPr/>
                </a:pPr>
                <a:r>
                  <a:rPr lang="en-US" sz="2400" b="1" dirty="0">
                    <a:solidFill>
                      <a:srgbClr val="002060"/>
                    </a:solidFill>
                    <a:latin typeface="Calibri" panose="020F0502020204030204" pitchFamily="34" charset="0"/>
                    <a:ea typeface="ＭＳ Ｐゴシック" pitchFamily="34" charset="-128"/>
                  </a:rPr>
                  <a:t>Features:</a:t>
                </a:r>
              </a:p>
              <a:p>
                <a:pPr lvl="2">
                  <a:spcBef>
                    <a:spcPct val="0"/>
                  </a:spcBef>
                  <a:spcAft>
                    <a:spcPts val="1200"/>
                  </a:spcAft>
                </a:pPr>
                <a:r>
                  <a:rPr lang="en-US" altLang="en-US" sz="2000" b="1" dirty="0" smtClean="0">
                    <a:solidFill>
                      <a:srgbClr val="C00000"/>
                    </a:solidFill>
                    <a:latin typeface="Palatino Linotype" pitchFamily="18" charset="0"/>
                    <a:ea typeface="ＭＳ Ｐゴシック" pitchFamily="34" charset="-128"/>
                  </a:rPr>
                  <a:t>A </a:t>
                </a:r>
                <a:r>
                  <a:rPr lang="en-US" altLang="en-US" sz="2000" b="1" dirty="0">
                    <a:solidFill>
                      <a:srgbClr val="C00000"/>
                    </a:solidFill>
                    <a:latin typeface="Palatino Linotype" pitchFamily="18" charset="0"/>
                    <a:ea typeface="ＭＳ Ｐゴシック" pitchFamily="34" charset="-128"/>
                  </a:rPr>
                  <a:t>data-driven approach.</a:t>
                </a:r>
              </a:p>
              <a:p>
                <a:pPr lvl="2">
                  <a:spcBef>
                    <a:spcPct val="0"/>
                  </a:spcBef>
                  <a:spcAft>
                    <a:spcPts val="1200"/>
                  </a:spcAft>
                </a:pPr>
                <a:r>
                  <a:rPr lang="en-US" altLang="en-US" sz="2000" b="1" dirty="0">
                    <a:solidFill>
                      <a:srgbClr val="C00000"/>
                    </a:solidFill>
                    <a:latin typeface="Palatino Linotype" pitchFamily="18" charset="0"/>
                    <a:ea typeface="ＭＳ Ｐゴシック" pitchFamily="34" charset="-128"/>
                  </a:rPr>
                  <a:t>Highly robust and powerful.</a:t>
                </a:r>
              </a:p>
              <a:p>
                <a:pPr>
                  <a:spcBef>
                    <a:spcPct val="0"/>
                  </a:spcBef>
                </a:pPr>
                <a:endParaRPr lang="en-US" sz="24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04800" y="1600200"/>
                <a:ext cx="8229600" cy="4648200"/>
              </a:xfrm>
              <a:blipFill rotWithShape="1">
                <a:blip r:embed="rId4"/>
                <a:stretch>
                  <a:fillRect t="-394" r="-889"/>
                </a:stretch>
              </a:blipFill>
            </p:spPr>
            <p:txBody>
              <a:bodyPr/>
              <a:lstStyle/>
              <a:p>
                <a:r>
                  <a:rPr lang="en-US">
                    <a:noFill/>
                  </a:rPr>
                  <a:t> </a:t>
                </a:r>
              </a:p>
            </p:txBody>
          </p:sp>
        </mc:Fallback>
      </mc:AlternateContent>
    </p:spTree>
    <p:extLst>
      <p:ext uri="{BB962C8B-B14F-4D97-AF65-F5344CB8AC3E}">
        <p14:creationId xmlns:p14="http://schemas.microsoft.com/office/powerpoint/2010/main" val="63593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162800" cy="1143000"/>
          </a:xfrm>
        </p:spPr>
        <p:txBody>
          <a:bodyPr>
            <a:noAutofit/>
          </a:bodyPr>
          <a:lstStyle/>
          <a:p>
            <a:pPr>
              <a:lnSpc>
                <a:spcPct val="100000"/>
              </a:lnSpc>
            </a:pPr>
            <a:r>
              <a:rPr lang="en-US" altLang="en-US" sz="4000" b="1" dirty="0" smtClean="0">
                <a:solidFill>
                  <a:srgbClr val="7030A0"/>
                </a:solidFill>
              </a:rPr>
              <a:t>Omnibus </a:t>
            </a:r>
            <a:r>
              <a:rPr lang="en-US" altLang="en-US" sz="4000" b="1" dirty="0">
                <a:solidFill>
                  <a:srgbClr val="7030A0"/>
                </a:solidFill>
              </a:rPr>
              <a:t>Microbiome Association Test (</a:t>
            </a:r>
            <a:r>
              <a:rPr lang="en-US" altLang="en-US" sz="4000" b="1" dirty="0" err="1">
                <a:solidFill>
                  <a:srgbClr val="7030A0"/>
                </a:solidFill>
              </a:rPr>
              <a:t>OMiAT</a:t>
            </a:r>
            <a:r>
              <a:rPr lang="en-US" altLang="en-US" sz="4000" b="1" dirty="0">
                <a:solidFill>
                  <a:srgbClr val="7030A0"/>
                </a:solidFill>
              </a:rPr>
              <a:t>)</a:t>
            </a:r>
            <a:endParaRPr lang="en-US" sz="4000" b="1" dirty="0">
              <a:solidFill>
                <a:srgbClr val="7030A0"/>
              </a:solidFill>
            </a:endParaRPr>
          </a:p>
        </p:txBody>
      </p:sp>
      <p:sp>
        <p:nvSpPr>
          <p:cNvPr id="6" name="Content Placeholder 5"/>
          <p:cNvSpPr>
            <a:spLocks noGrp="1"/>
          </p:cNvSpPr>
          <p:nvPr>
            <p:ph idx="1"/>
          </p:nvPr>
        </p:nvSpPr>
        <p:spPr>
          <a:xfrm>
            <a:off x="304800" y="1371600"/>
            <a:ext cx="8229600" cy="3733800"/>
          </a:xfrm>
        </p:spPr>
        <p:txBody>
          <a:bodyPr>
            <a:noAutofit/>
          </a:bodyPr>
          <a:lstStyle/>
          <a:p>
            <a:pPr marL="628650">
              <a:spcBef>
                <a:spcPct val="0"/>
              </a:spcBef>
            </a:pPr>
            <a:endParaRPr lang="en-US" sz="2400" dirty="0" smtClean="0"/>
          </a:p>
          <a:p>
            <a:pPr marL="628650">
              <a:spcBef>
                <a:spcPct val="0"/>
              </a:spcBef>
            </a:pPr>
            <a:r>
              <a:rPr lang="en-US" sz="2400" dirty="0" err="1" smtClean="0"/>
              <a:t>OMiAT</a:t>
            </a:r>
            <a:r>
              <a:rPr lang="en-US" sz="2400" dirty="0"/>
              <a:t>: Koh, </a:t>
            </a:r>
            <a:r>
              <a:rPr lang="en-US" sz="2400" dirty="0" smtClean="0"/>
              <a:t>H. et al. Microbiome</a:t>
            </a:r>
            <a:r>
              <a:rPr lang="en-US" sz="2400" dirty="0"/>
              <a:t>. </a:t>
            </a:r>
            <a:r>
              <a:rPr lang="en-US" sz="2400" dirty="0" smtClean="0"/>
              <a:t>2017;5:45</a:t>
            </a:r>
          </a:p>
          <a:p>
            <a:pPr marL="628650">
              <a:spcBef>
                <a:spcPct val="0"/>
              </a:spcBef>
            </a:pPr>
            <a:endParaRPr lang="en-US" sz="2400" dirty="0"/>
          </a:p>
          <a:p>
            <a:pPr marL="628650">
              <a:spcBef>
                <a:spcPct val="0"/>
              </a:spcBef>
            </a:pPr>
            <a:endParaRPr lang="en-US" sz="2400" dirty="0" smtClean="0"/>
          </a:p>
          <a:p>
            <a:pPr marL="628650">
              <a:spcBef>
                <a:spcPct val="0"/>
              </a:spcBef>
            </a:pPr>
            <a:endParaRPr lang="en-US" sz="2400" dirty="0"/>
          </a:p>
          <a:p>
            <a:pPr marL="628650">
              <a:spcBef>
                <a:spcPct val="0"/>
              </a:spcBef>
            </a:pPr>
            <a:endParaRPr lang="en-US" sz="2400" dirty="0" smtClean="0"/>
          </a:p>
          <a:p>
            <a:pPr marL="628650">
              <a:spcBef>
                <a:spcPct val="0"/>
              </a:spcBef>
            </a:pPr>
            <a:endParaRPr lang="en-US" sz="2400" dirty="0"/>
          </a:p>
          <a:p>
            <a:pPr marL="628650">
              <a:spcBef>
                <a:spcPct val="0"/>
              </a:spcBef>
            </a:pPr>
            <a:endParaRPr lang="en-US" sz="2400" dirty="0" smtClean="0"/>
          </a:p>
          <a:p>
            <a:pPr marL="628650">
              <a:spcBef>
                <a:spcPct val="0"/>
              </a:spcBef>
            </a:pPr>
            <a:endParaRPr lang="en-US" sz="2400" dirty="0"/>
          </a:p>
          <a:p>
            <a:pPr lvl="1" indent="-342900">
              <a:spcBef>
                <a:spcPct val="0"/>
              </a:spcBef>
              <a:buFont typeface="Arial" panose="020B0604020202020204" pitchFamily="34" charset="0"/>
              <a:buChar char="•"/>
              <a:defRPr/>
            </a:pPr>
            <a:r>
              <a:rPr lang="en-US" sz="2400" b="1" dirty="0">
                <a:solidFill>
                  <a:srgbClr val="002060"/>
                </a:solidFill>
                <a:latin typeface="Calibri" panose="020F0502020204030204" pitchFamily="34" charset="0"/>
                <a:ea typeface="ＭＳ Ｐゴシック" pitchFamily="34" charset="-128"/>
              </a:rPr>
              <a:t>Software: </a:t>
            </a:r>
            <a:r>
              <a:rPr lang="en-US" sz="2400" b="1" dirty="0" err="1">
                <a:solidFill>
                  <a:srgbClr val="002060"/>
                </a:solidFill>
                <a:latin typeface="Calibri" panose="020F0502020204030204" pitchFamily="34" charset="0"/>
                <a:ea typeface="ＭＳ Ｐゴシック" pitchFamily="34" charset="-128"/>
              </a:rPr>
              <a:t>OMiAT</a:t>
            </a:r>
            <a:r>
              <a:rPr lang="en-US" sz="2400" b="1" dirty="0">
                <a:solidFill>
                  <a:srgbClr val="002060"/>
                </a:solidFill>
                <a:latin typeface="Calibri" panose="020F0502020204030204" pitchFamily="34" charset="0"/>
                <a:ea typeface="ＭＳ Ｐゴシック" pitchFamily="34" charset="-128"/>
              </a:rPr>
              <a:t> </a:t>
            </a:r>
          </a:p>
          <a:p>
            <a:pPr lvl="2">
              <a:spcBef>
                <a:spcPct val="0"/>
              </a:spcBef>
              <a:spcAft>
                <a:spcPts val="600"/>
              </a:spcAft>
              <a:defRPr/>
            </a:pPr>
            <a:r>
              <a:rPr lang="en-US" sz="2000" b="1" dirty="0">
                <a:solidFill>
                  <a:srgbClr val="C00000"/>
                </a:solidFill>
                <a:latin typeface="Palatino Linotype" pitchFamily="18" charset="0"/>
                <a:ea typeface="ＭＳ Ｐゴシック" pitchFamily="34" charset="-128"/>
              </a:rPr>
              <a:t>https://sites.google.com/site/huilinli09/software</a:t>
            </a:r>
          </a:p>
          <a:p>
            <a:pPr marL="628650">
              <a:spcBef>
                <a:spcPct val="0"/>
              </a:spcBef>
            </a:pPr>
            <a:endParaRPr lang="en-US" sz="2400" dirty="0" smtClean="0"/>
          </a:p>
        </p:txBody>
      </p:sp>
      <p:pic>
        <p:nvPicPr>
          <p:cNvPr id="4" name="Picture 2" descr="Image result for hyunwook ko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417924"/>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9289" y="2514600"/>
            <a:ext cx="6324600" cy="1938992"/>
          </a:xfrm>
          <a:prstGeom prst="rect">
            <a:avLst/>
          </a:prstGeom>
        </p:spPr>
        <p:txBody>
          <a:bodyPr wrap="square">
            <a:spAutoFit/>
          </a:bodyPr>
          <a:lstStyle/>
          <a:p>
            <a:pPr marL="971550" indent="-342900">
              <a:spcBef>
                <a:spcPct val="0"/>
              </a:spcBef>
              <a:buFont typeface="Wingdings" panose="05000000000000000000" pitchFamily="2" charset="2"/>
              <a:buChar char="v"/>
            </a:pPr>
            <a:r>
              <a:rPr lang="en-US" sz="2400" dirty="0" smtClean="0"/>
              <a:t>It is a </a:t>
            </a:r>
            <a:r>
              <a:rPr lang="en-US" sz="2400" dirty="0"/>
              <a:t>powerful test specifically designed for the detection of varying association patterns </a:t>
            </a:r>
            <a:r>
              <a:rPr lang="en-US" sz="2400" dirty="0" smtClean="0"/>
              <a:t>at the higher taxonomic rank</a:t>
            </a:r>
          </a:p>
          <a:p>
            <a:pPr marL="971550" indent="-342900">
              <a:spcBef>
                <a:spcPct val="0"/>
              </a:spcBef>
              <a:buFont typeface="Wingdings" panose="05000000000000000000" pitchFamily="2" charset="2"/>
              <a:buChar char="v"/>
            </a:pPr>
            <a:r>
              <a:rPr lang="en-US" sz="2400" dirty="0" smtClean="0"/>
              <a:t>It can </a:t>
            </a:r>
            <a:r>
              <a:rPr lang="en-US" sz="2400" dirty="0"/>
              <a:t>accommodate multiple </a:t>
            </a:r>
            <a:r>
              <a:rPr lang="en-US" sz="2400" dirty="0" smtClean="0"/>
              <a:t>covariates</a:t>
            </a:r>
          </a:p>
          <a:p>
            <a:pPr marL="971550" indent="-342900">
              <a:spcBef>
                <a:spcPct val="0"/>
              </a:spcBef>
              <a:buFont typeface="Wingdings" panose="05000000000000000000" pitchFamily="2" charset="2"/>
              <a:buChar char="v"/>
            </a:pPr>
            <a:r>
              <a:rPr lang="en-US" sz="2400" dirty="0" smtClean="0"/>
              <a:t>It is </a:t>
            </a:r>
            <a:r>
              <a:rPr lang="en-US" sz="2400" dirty="0"/>
              <a:t>a useful screening test </a:t>
            </a:r>
          </a:p>
        </p:txBody>
      </p:sp>
      <p:sp>
        <p:nvSpPr>
          <p:cNvPr id="7" name="TextBox 6"/>
          <p:cNvSpPr txBox="1"/>
          <p:nvPr/>
        </p:nvSpPr>
        <p:spPr>
          <a:xfrm>
            <a:off x="7200900" y="6172200"/>
            <a:ext cx="1676400" cy="584775"/>
          </a:xfrm>
          <a:prstGeom prst="rect">
            <a:avLst/>
          </a:prstGeom>
          <a:noFill/>
        </p:spPr>
        <p:txBody>
          <a:bodyPr wrap="square" rtlCol="0">
            <a:spAutoFit/>
          </a:bodyPr>
          <a:lstStyle/>
          <a:p>
            <a:r>
              <a:rPr lang="en-US" sz="1600" dirty="0" smtClean="0"/>
              <a:t>Dr. </a:t>
            </a:r>
            <a:r>
              <a:rPr lang="en-US" sz="1600" dirty="0" err="1" smtClean="0"/>
              <a:t>Hyunwook</a:t>
            </a:r>
            <a:r>
              <a:rPr lang="en-US" sz="1600" dirty="0" smtClean="0"/>
              <a:t> Koh </a:t>
            </a:r>
            <a:endParaRPr lang="en-US" sz="1600" dirty="0"/>
          </a:p>
        </p:txBody>
      </p:sp>
    </p:spTree>
    <p:extLst>
      <p:ext uri="{BB962C8B-B14F-4D97-AF65-F5344CB8AC3E}">
        <p14:creationId xmlns:p14="http://schemas.microsoft.com/office/powerpoint/2010/main" val="3086594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309664"/>
            <a:ext cx="6781800" cy="1143000"/>
          </a:xfrm>
        </p:spPr>
        <p:txBody>
          <a:bodyPr>
            <a:noAutofit/>
          </a:bodyPr>
          <a:lstStyle/>
          <a:p>
            <a:r>
              <a:rPr lang="en-US" sz="3600" b="1" dirty="0" smtClean="0">
                <a:solidFill>
                  <a:srgbClr val="7030A0"/>
                </a:solidFill>
              </a:rPr>
              <a:t>Omnibus </a:t>
            </a:r>
            <a:r>
              <a:rPr lang="en-US" sz="3600" b="1" dirty="0">
                <a:solidFill>
                  <a:srgbClr val="7030A0"/>
                </a:solidFill>
              </a:rPr>
              <a:t>Microbiome-based Survival Analysis (</a:t>
            </a:r>
            <a:r>
              <a:rPr lang="en-US" sz="3600" b="1" dirty="0" err="1">
                <a:solidFill>
                  <a:srgbClr val="7030A0"/>
                </a:solidFill>
              </a:rPr>
              <a:t>OMiSA</a:t>
            </a:r>
            <a:r>
              <a:rPr lang="en-US" sz="3600" b="1" dirty="0">
                <a:solidFill>
                  <a:srgbClr val="7030A0"/>
                </a:solidFill>
              </a:rPr>
              <a:t>)</a:t>
            </a:r>
            <a:endParaRPr lang="en-US" altLang="en-US" sz="3600" b="1" dirty="0">
              <a:solidFill>
                <a:srgbClr val="7030A0"/>
              </a:solidFill>
            </a:endParaRPr>
          </a:p>
        </p:txBody>
      </p:sp>
      <p:sp>
        <p:nvSpPr>
          <p:cNvPr id="3" name="TextBox 2"/>
          <p:cNvSpPr txBox="1"/>
          <p:nvPr/>
        </p:nvSpPr>
        <p:spPr>
          <a:xfrm>
            <a:off x="457200" y="1447800"/>
            <a:ext cx="8229600" cy="5693866"/>
          </a:xfrm>
          <a:prstGeom prst="rect">
            <a:avLst/>
          </a:prstGeom>
          <a:noFill/>
        </p:spPr>
        <p:txBody>
          <a:bodyPr wrap="square" rtlCol="0">
            <a:spAutoFit/>
          </a:bodyPr>
          <a:lstStyle/>
          <a:p>
            <a:pPr lvl="1" indent="-342900">
              <a:spcBef>
                <a:spcPct val="0"/>
              </a:spcBef>
              <a:buFont typeface="Wingdings" pitchFamily="2" charset="2"/>
              <a:buChar char="ü"/>
              <a:defRPr/>
            </a:pPr>
            <a:r>
              <a:rPr lang="en-US" sz="2600" b="1" dirty="0">
                <a:solidFill>
                  <a:srgbClr val="002060"/>
                </a:solidFill>
                <a:latin typeface="Calibri" panose="020F0502020204030204" pitchFamily="34" charset="0"/>
                <a:ea typeface="ＭＳ Ｐゴシック" pitchFamily="34" charset="-128"/>
              </a:rPr>
              <a:t>Optimal Microbiome-based Survival Analysis (</a:t>
            </a:r>
            <a:r>
              <a:rPr lang="en-US" sz="2600" b="1" dirty="0" err="1">
                <a:solidFill>
                  <a:srgbClr val="002060"/>
                </a:solidFill>
                <a:latin typeface="Calibri" panose="020F0502020204030204" pitchFamily="34" charset="0"/>
                <a:ea typeface="ＭＳ Ｐゴシック" pitchFamily="34" charset="-128"/>
              </a:rPr>
              <a:t>OMiSA</a:t>
            </a:r>
            <a:r>
              <a:rPr lang="en-US" sz="2600" b="1" dirty="0">
                <a:solidFill>
                  <a:srgbClr val="002060"/>
                </a:solidFill>
                <a:latin typeface="Calibri" panose="020F0502020204030204" pitchFamily="34" charset="0"/>
                <a:ea typeface="ＭＳ Ｐゴシック" pitchFamily="34" charset="-128"/>
              </a:rPr>
              <a:t>),  which includes</a:t>
            </a:r>
          </a:p>
          <a:p>
            <a:pPr marL="800100" lvl="1" indent="-342900">
              <a:spcBef>
                <a:spcPct val="0"/>
              </a:spcBef>
              <a:buFont typeface="Arial" panose="020B0604020202020204" pitchFamily="34" charset="0"/>
              <a:buChar char="•"/>
              <a:defRPr/>
            </a:pPr>
            <a:r>
              <a:rPr lang="en-US" sz="2600" dirty="0" smtClean="0"/>
              <a:t>Optimal </a:t>
            </a:r>
            <a:r>
              <a:rPr lang="en-US" sz="2600" dirty="0"/>
              <a:t>Microbiome-based Survival Analysis using Linear and Non-linear bases of OTUs (</a:t>
            </a:r>
            <a:r>
              <a:rPr lang="en-US" sz="2600" dirty="0" err="1" smtClean="0"/>
              <a:t>OMiSALN</a:t>
            </a:r>
            <a:r>
              <a:rPr lang="en-US" sz="2600" dirty="0" smtClean="0"/>
              <a:t>), </a:t>
            </a:r>
          </a:p>
          <a:p>
            <a:pPr marL="800100" lvl="1" indent="-342900">
              <a:spcBef>
                <a:spcPct val="0"/>
              </a:spcBef>
              <a:buFont typeface="Arial" panose="020B0604020202020204" pitchFamily="34" charset="0"/>
              <a:buChar char="•"/>
              <a:defRPr/>
            </a:pPr>
            <a:r>
              <a:rPr lang="en-US" sz="2600" dirty="0" smtClean="0"/>
              <a:t>Optimal </a:t>
            </a:r>
            <a:r>
              <a:rPr lang="en-US" sz="2600" dirty="0"/>
              <a:t>Microbiome Regression-based Kernel Association Test for Survival traits (</a:t>
            </a:r>
            <a:r>
              <a:rPr lang="en-US" sz="2600" dirty="0" err="1"/>
              <a:t>OMiRKAT</a:t>
            </a:r>
            <a:r>
              <a:rPr lang="en-US" sz="2600" dirty="0"/>
              <a:t>-S</a:t>
            </a:r>
            <a:r>
              <a:rPr lang="en-US" sz="2600" dirty="0" smtClean="0"/>
              <a:t>).</a:t>
            </a:r>
          </a:p>
          <a:p>
            <a:pPr lvl="1" indent="-342900">
              <a:spcBef>
                <a:spcPct val="0"/>
              </a:spcBef>
              <a:buFont typeface="Wingdings" pitchFamily="2" charset="2"/>
              <a:buChar char="ü"/>
              <a:defRPr/>
            </a:pPr>
            <a:r>
              <a:rPr lang="en-US" sz="2600" b="1" dirty="0" smtClean="0">
                <a:solidFill>
                  <a:srgbClr val="002060"/>
                </a:solidFill>
                <a:latin typeface="Calibri" panose="020F0502020204030204" pitchFamily="34" charset="0"/>
                <a:ea typeface="ＭＳ Ｐゴシック" pitchFamily="34" charset="-128"/>
              </a:rPr>
              <a:t>Software: </a:t>
            </a:r>
            <a:r>
              <a:rPr lang="en-US" sz="2600" b="1" dirty="0" err="1" smtClean="0">
                <a:solidFill>
                  <a:srgbClr val="002060"/>
                </a:solidFill>
                <a:latin typeface="Calibri" panose="020F0502020204030204" pitchFamily="34" charset="0"/>
                <a:ea typeface="ＭＳ Ｐゴシック" pitchFamily="34" charset="-128"/>
              </a:rPr>
              <a:t>OMiSA</a:t>
            </a:r>
            <a:endParaRPr lang="en-US" sz="2600" b="1" dirty="0" smtClean="0">
              <a:solidFill>
                <a:srgbClr val="002060"/>
              </a:solidFill>
              <a:latin typeface="Calibri" panose="020F0502020204030204" pitchFamily="34" charset="0"/>
              <a:ea typeface="ＭＳ Ｐゴシック" pitchFamily="34" charset="-128"/>
            </a:endParaRPr>
          </a:p>
          <a:p>
            <a:pPr marL="800100" lvl="1" indent="-342900">
              <a:spcBef>
                <a:spcPct val="0"/>
              </a:spcBef>
              <a:buFont typeface="Arial" panose="020B0604020202020204" pitchFamily="34" charset="0"/>
              <a:buChar char="•"/>
              <a:defRPr/>
            </a:pPr>
            <a:r>
              <a:rPr lang="en-US" sz="2600" dirty="0"/>
              <a:t>https://sites.google.com/site/huilinli09/software</a:t>
            </a:r>
          </a:p>
          <a:p>
            <a:pPr lvl="1" indent="-342900">
              <a:spcBef>
                <a:spcPct val="0"/>
              </a:spcBef>
              <a:buFont typeface="Wingdings" pitchFamily="2" charset="2"/>
              <a:buChar char="ü"/>
              <a:defRPr/>
            </a:pPr>
            <a:r>
              <a:rPr lang="en-US" sz="2600" b="1" dirty="0" smtClean="0">
                <a:solidFill>
                  <a:srgbClr val="002060"/>
                </a:solidFill>
                <a:latin typeface="Calibri" panose="020F0502020204030204" pitchFamily="34" charset="0"/>
                <a:ea typeface="ＭＳ Ｐゴシック" pitchFamily="34" charset="-128"/>
              </a:rPr>
              <a:t>Reference</a:t>
            </a:r>
          </a:p>
          <a:p>
            <a:pPr marL="800100" lvl="1" indent="-342900">
              <a:spcBef>
                <a:spcPct val="0"/>
              </a:spcBef>
              <a:buFont typeface="Arial" panose="020B0604020202020204" pitchFamily="34" charset="0"/>
              <a:buChar char="•"/>
              <a:defRPr/>
            </a:pPr>
            <a:r>
              <a:rPr lang="en-US" sz="2600" dirty="0"/>
              <a:t>Koh, H,  </a:t>
            </a:r>
            <a:r>
              <a:rPr lang="en-US" sz="2600" dirty="0" err="1"/>
              <a:t>Livanos</a:t>
            </a:r>
            <a:r>
              <a:rPr lang="en-US" sz="2600" dirty="0"/>
              <a:t>, AE, Blaser, MJ, and Li, H</a:t>
            </a:r>
            <a:r>
              <a:rPr lang="en-US" sz="2600" dirty="0" smtClean="0"/>
              <a:t>.(2018)  </a:t>
            </a:r>
            <a:r>
              <a:rPr lang="en-US" sz="2600" dirty="0"/>
              <a:t>A highly adaptive microbiome-based survival analysis method. </a:t>
            </a:r>
            <a:r>
              <a:rPr lang="en-US" sz="2600" dirty="0" smtClean="0"/>
              <a:t>BMC Genomics. </a:t>
            </a:r>
            <a:r>
              <a:rPr lang="en-US" sz="2600" dirty="0"/>
              <a:t/>
            </a:r>
            <a:br>
              <a:rPr lang="en-US" sz="2600" dirty="0"/>
            </a:br>
            <a:endParaRPr lang="en-US" sz="2600" dirty="0"/>
          </a:p>
          <a:p>
            <a:endParaRPr lang="en-US" sz="2600" dirty="0">
              <a:latin typeface="Calibri" panose="020F0502020204030204" pitchFamily="34" charset="0"/>
            </a:endParaRPr>
          </a:p>
        </p:txBody>
      </p:sp>
    </p:spTree>
    <p:extLst>
      <p:ext uri="{BB962C8B-B14F-4D97-AF65-F5344CB8AC3E}">
        <p14:creationId xmlns:p14="http://schemas.microsoft.com/office/powerpoint/2010/main" val="1947923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rPr>
              <a:t>Which rank to perform the screening? </a:t>
            </a:r>
            <a:endParaRPr lang="en-US" dirty="0"/>
          </a:p>
        </p:txBody>
      </p:sp>
      <p:pic>
        <p:nvPicPr>
          <p:cNvPr id="20482" name="Picture 2" descr="https://d2v9y0dukr6mq2.cloudfront.net/video/thumbnail/VgUL7MqLl/seesaw-animation-loop_vhqpjsq8l__F0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230" y="1600200"/>
            <a:ext cx="6416166" cy="3226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981200"/>
            <a:ext cx="2286000" cy="923330"/>
          </a:xfrm>
          <a:prstGeom prst="rect">
            <a:avLst/>
          </a:prstGeom>
          <a:solidFill>
            <a:schemeClr val="accent3">
              <a:lumMod val="60000"/>
              <a:lumOff val="40000"/>
            </a:schemeClr>
          </a:solidFill>
        </p:spPr>
        <p:txBody>
          <a:bodyPr wrap="square" rtlCol="0">
            <a:spAutoFit/>
          </a:bodyPr>
          <a:lstStyle/>
          <a:p>
            <a:pPr algn="ctr"/>
            <a:r>
              <a:rPr lang="en-US" dirty="0"/>
              <a:t>the </a:t>
            </a:r>
            <a:r>
              <a:rPr lang="en-US" dirty="0" smtClean="0"/>
              <a:t>microbial group test power at screening stage</a:t>
            </a:r>
            <a:endParaRPr lang="en-US" dirty="0"/>
          </a:p>
        </p:txBody>
      </p:sp>
      <p:sp>
        <p:nvSpPr>
          <p:cNvPr id="6" name="TextBox 5"/>
          <p:cNvSpPr txBox="1"/>
          <p:nvPr/>
        </p:nvSpPr>
        <p:spPr>
          <a:xfrm>
            <a:off x="6678613" y="2667000"/>
            <a:ext cx="2286000" cy="923330"/>
          </a:xfrm>
          <a:prstGeom prst="rect">
            <a:avLst/>
          </a:prstGeom>
          <a:solidFill>
            <a:schemeClr val="accent6">
              <a:lumMod val="60000"/>
              <a:lumOff val="40000"/>
            </a:schemeClr>
          </a:solidFill>
        </p:spPr>
        <p:txBody>
          <a:bodyPr wrap="square" rtlCol="0">
            <a:spAutoFit/>
          </a:bodyPr>
          <a:lstStyle/>
          <a:p>
            <a:pPr algn="ctr"/>
            <a:r>
              <a:rPr lang="en-US" dirty="0"/>
              <a:t>the multiple comparison penalties at both stages</a:t>
            </a:r>
          </a:p>
        </p:txBody>
      </p:sp>
    </p:spTree>
    <p:extLst>
      <p:ext uri="{BB962C8B-B14F-4D97-AF65-F5344CB8AC3E}">
        <p14:creationId xmlns:p14="http://schemas.microsoft.com/office/powerpoint/2010/main" val="394260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rPr>
              <a:t>Which rank to perform the screening? </a:t>
            </a:r>
            <a:endParaRPr lang="en-US" dirty="0"/>
          </a:p>
        </p:txBody>
      </p:sp>
      <p:pic>
        <p:nvPicPr>
          <p:cNvPr id="20482" name="Picture 2" descr="https://d2v9y0dukr6mq2.cloudfront.net/video/thumbnail/VgUL7MqLl/seesaw-animation-loop_vhqpjsq8l__F0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230" y="1600200"/>
            <a:ext cx="6416166" cy="3226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981200"/>
            <a:ext cx="2286000" cy="923330"/>
          </a:xfrm>
          <a:prstGeom prst="rect">
            <a:avLst/>
          </a:prstGeom>
          <a:solidFill>
            <a:schemeClr val="accent3">
              <a:lumMod val="60000"/>
              <a:lumOff val="40000"/>
            </a:schemeClr>
          </a:solidFill>
        </p:spPr>
        <p:txBody>
          <a:bodyPr wrap="square" rtlCol="0">
            <a:spAutoFit/>
          </a:bodyPr>
          <a:lstStyle/>
          <a:p>
            <a:pPr algn="ctr"/>
            <a:r>
              <a:rPr lang="en-US" dirty="0"/>
              <a:t>the </a:t>
            </a:r>
            <a:r>
              <a:rPr lang="en-US" dirty="0" smtClean="0"/>
              <a:t>microbial group test power at screening stage</a:t>
            </a:r>
            <a:endParaRPr lang="en-US" dirty="0"/>
          </a:p>
        </p:txBody>
      </p:sp>
      <p:sp>
        <p:nvSpPr>
          <p:cNvPr id="6" name="TextBox 5"/>
          <p:cNvSpPr txBox="1"/>
          <p:nvPr/>
        </p:nvSpPr>
        <p:spPr>
          <a:xfrm>
            <a:off x="6678613" y="2667000"/>
            <a:ext cx="2286000" cy="923330"/>
          </a:xfrm>
          <a:prstGeom prst="rect">
            <a:avLst/>
          </a:prstGeom>
          <a:solidFill>
            <a:schemeClr val="accent6">
              <a:lumMod val="60000"/>
              <a:lumOff val="40000"/>
            </a:schemeClr>
          </a:solidFill>
        </p:spPr>
        <p:txBody>
          <a:bodyPr wrap="square" rtlCol="0">
            <a:spAutoFit/>
          </a:bodyPr>
          <a:lstStyle/>
          <a:p>
            <a:pPr algn="ctr"/>
            <a:r>
              <a:rPr lang="en-US" dirty="0"/>
              <a:t>the multiple comparison penalties at both stages</a:t>
            </a:r>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599" y="4495800"/>
            <a:ext cx="645001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44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rPr>
              <a:t>Which rank to perform the screening? </a:t>
            </a:r>
            <a:endParaRPr lang="en-US" dirty="0"/>
          </a:p>
        </p:txBody>
      </p:sp>
      <p:pic>
        <p:nvPicPr>
          <p:cNvPr id="20482" name="Picture 2" descr="https://d2v9y0dukr6mq2.cloudfront.net/video/thumbnail/VgUL7MqLl/seesaw-animation-loop_vhqpjsq8l__F0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230" y="1600200"/>
            <a:ext cx="6416166" cy="3226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981200"/>
            <a:ext cx="2286000" cy="923330"/>
          </a:xfrm>
          <a:prstGeom prst="rect">
            <a:avLst/>
          </a:prstGeom>
          <a:solidFill>
            <a:schemeClr val="accent3">
              <a:lumMod val="60000"/>
              <a:lumOff val="40000"/>
            </a:schemeClr>
          </a:solidFill>
        </p:spPr>
        <p:txBody>
          <a:bodyPr wrap="square" rtlCol="0">
            <a:spAutoFit/>
          </a:bodyPr>
          <a:lstStyle/>
          <a:p>
            <a:pPr algn="ctr"/>
            <a:r>
              <a:rPr lang="en-US" dirty="0"/>
              <a:t>the </a:t>
            </a:r>
            <a:r>
              <a:rPr lang="en-US" dirty="0" smtClean="0"/>
              <a:t>microbial group test power at screening stage</a:t>
            </a:r>
            <a:endParaRPr lang="en-US" dirty="0"/>
          </a:p>
        </p:txBody>
      </p:sp>
      <p:sp>
        <p:nvSpPr>
          <p:cNvPr id="6" name="TextBox 5"/>
          <p:cNvSpPr txBox="1"/>
          <p:nvPr/>
        </p:nvSpPr>
        <p:spPr>
          <a:xfrm>
            <a:off x="6678613" y="2667000"/>
            <a:ext cx="2286000" cy="923330"/>
          </a:xfrm>
          <a:prstGeom prst="rect">
            <a:avLst/>
          </a:prstGeom>
          <a:solidFill>
            <a:schemeClr val="accent6">
              <a:lumMod val="60000"/>
              <a:lumOff val="40000"/>
            </a:schemeClr>
          </a:solidFill>
        </p:spPr>
        <p:txBody>
          <a:bodyPr wrap="square" rtlCol="0">
            <a:spAutoFit/>
          </a:bodyPr>
          <a:lstStyle/>
          <a:p>
            <a:pPr algn="ctr"/>
            <a:r>
              <a:rPr lang="en-US" dirty="0"/>
              <a:t>the multiple comparison penalties at both stages</a:t>
            </a:r>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599" y="4495800"/>
            <a:ext cx="645001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1249230" y="4495800"/>
            <a:ext cx="7132382" cy="1371600"/>
          </a:xfrm>
          <a:solidFill>
            <a:schemeClr val="accent4">
              <a:lumMod val="40000"/>
              <a:lumOff val="60000"/>
            </a:schemeClr>
          </a:solidFill>
        </p:spPr>
        <p:txBody>
          <a:bodyPr>
            <a:normAutofit fontScale="92500" lnSpcReduction="10000"/>
          </a:bodyPr>
          <a:lstStyle/>
          <a:p>
            <a:pPr marL="0" indent="0">
              <a:buNone/>
            </a:pPr>
            <a:r>
              <a:rPr lang="en-US" dirty="0" smtClean="0"/>
              <a:t>A middle </a:t>
            </a:r>
            <a:r>
              <a:rPr lang="en-US" dirty="0"/>
              <a:t>taxonomic rank such as order or family is expected to perform best in the proposed two-stage framework.</a:t>
            </a:r>
          </a:p>
        </p:txBody>
      </p:sp>
    </p:spTree>
    <p:extLst>
      <p:ext uri="{BB962C8B-B14F-4D97-AF65-F5344CB8AC3E}">
        <p14:creationId xmlns:p14="http://schemas.microsoft.com/office/powerpoint/2010/main" val="1926516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781800" cy="1143000"/>
          </a:xfrm>
        </p:spPr>
        <p:txBody>
          <a:bodyPr>
            <a:noAutofit/>
          </a:bodyPr>
          <a:lstStyle/>
          <a:p>
            <a:r>
              <a:rPr lang="en-US" sz="3600" b="1" dirty="0">
                <a:solidFill>
                  <a:srgbClr val="7030A0"/>
                </a:solidFill>
              </a:rPr>
              <a:t>Advanced FDR controlling procedures</a:t>
            </a:r>
          </a:p>
        </p:txBody>
      </p:sp>
      <p:sp>
        <p:nvSpPr>
          <p:cNvPr id="3" name="TextBox 2"/>
          <p:cNvSpPr txBox="1"/>
          <p:nvPr/>
        </p:nvSpPr>
        <p:spPr>
          <a:xfrm>
            <a:off x="718226" y="1371600"/>
            <a:ext cx="7696200" cy="4093428"/>
          </a:xfrm>
          <a:prstGeom prst="rect">
            <a:avLst/>
          </a:prstGeom>
          <a:noFill/>
        </p:spPr>
        <p:txBody>
          <a:bodyPr wrap="square" rtlCol="0">
            <a:spAutoFit/>
          </a:bodyPr>
          <a:lstStyle/>
          <a:p>
            <a:r>
              <a:rPr lang="en-US" sz="2800" dirty="0"/>
              <a:t>T</a:t>
            </a:r>
            <a:r>
              <a:rPr lang="en-US" sz="2800" dirty="0" smtClean="0"/>
              <a:t>wo </a:t>
            </a:r>
            <a:r>
              <a:rPr lang="en-US" sz="2800" dirty="0"/>
              <a:t>advanced FDR-controlling </a:t>
            </a:r>
            <a:r>
              <a:rPr lang="en-US" sz="2800" dirty="0" smtClean="0"/>
              <a:t>procedures</a:t>
            </a:r>
            <a:r>
              <a:rPr lang="en-US" sz="2800" dirty="0"/>
              <a:t> to accommodate the hierarchically structured hypotheses in </a:t>
            </a:r>
            <a:r>
              <a:rPr lang="en-US" sz="2800" dirty="0" err="1"/>
              <a:t>massMap</a:t>
            </a:r>
            <a:r>
              <a:rPr lang="en-US" sz="2800" dirty="0"/>
              <a:t>. </a:t>
            </a:r>
          </a:p>
          <a:p>
            <a:endParaRPr lang="en-US" sz="2800" dirty="0" smtClean="0"/>
          </a:p>
          <a:p>
            <a:pPr marL="285750" indent="-285750">
              <a:buFont typeface="Arial" panose="020B0604020202020204" pitchFamily="34" charset="0"/>
              <a:buChar char="•"/>
            </a:pPr>
            <a:r>
              <a:rPr lang="en-US" sz="2800" dirty="0"/>
              <a:t>T</a:t>
            </a:r>
            <a:r>
              <a:rPr lang="en-US" sz="2800" dirty="0" smtClean="0"/>
              <a:t>he </a:t>
            </a:r>
            <a:r>
              <a:rPr lang="en-US" sz="2800" dirty="0"/>
              <a:t>hierarchical BH (HBH) </a:t>
            </a:r>
            <a:r>
              <a:rPr lang="en-US" sz="2800" dirty="0" smtClean="0"/>
              <a:t>procedure </a:t>
            </a:r>
            <a:r>
              <a:rPr lang="en-US" altLang="zh-CN" sz="2800" dirty="0">
                <a:solidFill>
                  <a:srgbClr val="7030A0"/>
                </a:solidFill>
              </a:rPr>
              <a:t>(</a:t>
            </a:r>
            <a:r>
              <a:rPr lang="en-US" altLang="zh-CN" sz="2800" dirty="0" err="1">
                <a:solidFill>
                  <a:srgbClr val="7030A0"/>
                </a:solidFill>
              </a:rPr>
              <a:t>Yekutieli</a:t>
            </a:r>
            <a:r>
              <a:rPr lang="en-US" altLang="zh-CN" sz="2800" dirty="0">
                <a:solidFill>
                  <a:srgbClr val="7030A0"/>
                </a:solidFill>
              </a:rPr>
              <a:t> et al. 2006)</a:t>
            </a:r>
            <a:r>
              <a:rPr lang="en-US" altLang="zh-CN" sz="3600" dirty="0">
                <a:solidFill>
                  <a:srgbClr val="7030A0"/>
                </a:solidFill>
              </a:rPr>
              <a:t> </a:t>
            </a:r>
            <a:endParaRPr lang="en-US" altLang="zh-CN" sz="3600" dirty="0" smtClean="0">
              <a:solidFill>
                <a:srgbClr val="7030A0"/>
              </a:solidFill>
            </a:endParaRPr>
          </a:p>
          <a:p>
            <a:endParaRPr lang="en-US" sz="2800" dirty="0" smtClean="0"/>
          </a:p>
          <a:p>
            <a:pPr marL="285750" indent="-285750">
              <a:buFont typeface="Arial" panose="020B0604020202020204" pitchFamily="34" charset="0"/>
              <a:buChar char="•"/>
            </a:pPr>
            <a:r>
              <a:rPr lang="en-US" sz="2800" dirty="0"/>
              <a:t>T</a:t>
            </a:r>
            <a:r>
              <a:rPr lang="en-US" sz="2800" dirty="0" smtClean="0"/>
              <a:t>he </a:t>
            </a:r>
            <a:r>
              <a:rPr lang="en-US" sz="2800" dirty="0"/>
              <a:t>selected subset testing with BH (SST) </a:t>
            </a:r>
            <a:r>
              <a:rPr lang="en-US" sz="2800" dirty="0" smtClean="0"/>
              <a:t>procedure</a:t>
            </a:r>
            <a:r>
              <a:rPr lang="en-US" altLang="zh-CN" sz="2800" dirty="0">
                <a:solidFill>
                  <a:srgbClr val="7030A0"/>
                </a:solidFill>
              </a:rPr>
              <a:t> (</a:t>
            </a:r>
            <a:r>
              <a:rPr lang="en-US" altLang="zh-CN" sz="2800" dirty="0" err="1">
                <a:solidFill>
                  <a:srgbClr val="7030A0"/>
                </a:solidFill>
              </a:rPr>
              <a:t>Benjamini</a:t>
            </a:r>
            <a:r>
              <a:rPr lang="en-US" altLang="zh-CN" sz="2800" dirty="0">
                <a:solidFill>
                  <a:srgbClr val="7030A0"/>
                </a:solidFill>
              </a:rPr>
              <a:t> and </a:t>
            </a:r>
            <a:r>
              <a:rPr lang="en-US" altLang="zh-CN" sz="2800" dirty="0" err="1">
                <a:solidFill>
                  <a:srgbClr val="7030A0"/>
                </a:solidFill>
              </a:rPr>
              <a:t>Yekutieli</a:t>
            </a:r>
            <a:r>
              <a:rPr lang="en-US" altLang="zh-CN" sz="2800" dirty="0">
                <a:solidFill>
                  <a:srgbClr val="7030A0"/>
                </a:solidFill>
              </a:rPr>
              <a:t> 2005) </a:t>
            </a:r>
            <a:endParaRPr lang="en-US" sz="2800" dirty="0"/>
          </a:p>
        </p:txBody>
      </p:sp>
    </p:spTree>
    <p:extLst>
      <p:ext uri="{BB962C8B-B14F-4D97-AF65-F5344CB8AC3E}">
        <p14:creationId xmlns:p14="http://schemas.microsoft.com/office/powerpoint/2010/main" val="1897402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83" y="0"/>
            <a:ext cx="6781800" cy="1143000"/>
          </a:xfrm>
        </p:spPr>
        <p:txBody>
          <a:bodyPr>
            <a:noAutofit/>
          </a:bodyPr>
          <a:lstStyle/>
          <a:p>
            <a:r>
              <a:rPr lang="en-US" sz="2800" b="1" dirty="0" smtClean="0">
                <a:solidFill>
                  <a:srgbClr val="7030A0"/>
                </a:solidFill>
              </a:rPr>
              <a:t>The Hierarchical </a:t>
            </a:r>
            <a:r>
              <a:rPr lang="en-US" sz="2800" b="1" dirty="0">
                <a:solidFill>
                  <a:srgbClr val="7030A0"/>
                </a:solidFill>
              </a:rPr>
              <a:t>BH (</a:t>
            </a:r>
            <a:r>
              <a:rPr lang="en-US" sz="2800" b="1" dirty="0" smtClean="0">
                <a:solidFill>
                  <a:srgbClr val="7030A0"/>
                </a:solidFill>
              </a:rPr>
              <a:t>HBH) procedures</a:t>
            </a:r>
            <a:endParaRPr lang="en-US" sz="2800" b="1" dirty="0">
              <a:solidFill>
                <a:srgbClr val="7030A0"/>
              </a:solidFill>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952500"/>
            <a:ext cx="79248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2895600"/>
            <a:ext cx="7931150" cy="343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6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500" fill="hold"/>
                                        <p:tgtEl>
                                          <p:spTgt spid="26630"/>
                                        </p:tgtEl>
                                        <p:attrNameLst>
                                          <p:attrName>ppt_x</p:attrName>
                                        </p:attrNameLst>
                                      </p:cBhvr>
                                      <p:tavLst>
                                        <p:tav tm="0">
                                          <p:val>
                                            <p:strVal val="#ppt_x"/>
                                          </p:val>
                                        </p:tav>
                                        <p:tav tm="100000">
                                          <p:val>
                                            <p:strVal val="#ppt_x"/>
                                          </p:val>
                                        </p:tav>
                                      </p:tavLst>
                                    </p:anim>
                                    <p:anim calcmode="lin" valueType="num">
                                      <p:cBhvr additive="base">
                                        <p:cTn id="8"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83" y="0"/>
            <a:ext cx="6781800" cy="1143000"/>
          </a:xfrm>
        </p:spPr>
        <p:txBody>
          <a:bodyPr>
            <a:noAutofit/>
          </a:bodyPr>
          <a:lstStyle/>
          <a:p>
            <a:r>
              <a:rPr lang="en-US" sz="2800" b="1" dirty="0">
                <a:solidFill>
                  <a:srgbClr val="7030A0"/>
                </a:solidFill>
              </a:rPr>
              <a:t>The Selected Subset BH (SST) Procedures</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952500"/>
            <a:ext cx="79248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0"/>
            <a:ext cx="7943850"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7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noAutofit/>
          </a:bodyPr>
          <a:lstStyle/>
          <a:p>
            <a:pPr>
              <a:lnSpc>
                <a:spcPct val="100000"/>
              </a:lnSpc>
            </a:pPr>
            <a:r>
              <a:rPr lang="en-US" b="1" dirty="0">
                <a:solidFill>
                  <a:srgbClr val="7030A0"/>
                </a:solidFill>
              </a:rPr>
              <a:t>Human </a:t>
            </a:r>
            <a:r>
              <a:rPr lang="en-US" b="1" dirty="0" smtClean="0">
                <a:solidFill>
                  <a:srgbClr val="7030A0"/>
                </a:solidFill>
              </a:rPr>
              <a:t>Microbiome</a:t>
            </a:r>
            <a:endParaRPr lang="en-US" b="1" dirty="0">
              <a:solidFill>
                <a:srgbClr val="7030A0"/>
              </a:solidFill>
            </a:endParaRPr>
          </a:p>
        </p:txBody>
      </p:sp>
      <p:sp>
        <p:nvSpPr>
          <p:cNvPr id="6" name="TextBox 5"/>
          <p:cNvSpPr txBox="1"/>
          <p:nvPr/>
        </p:nvSpPr>
        <p:spPr>
          <a:xfrm>
            <a:off x="307731" y="1371600"/>
            <a:ext cx="4430874" cy="589392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smtClean="0">
                <a:solidFill>
                  <a:srgbClr val="000000"/>
                </a:solidFill>
              </a:rPr>
              <a:t>Bigger </a:t>
            </a:r>
            <a:r>
              <a:rPr lang="en-US" sz="2800" dirty="0">
                <a:solidFill>
                  <a:srgbClr val="000000"/>
                </a:solidFill>
              </a:rPr>
              <a:t>variation than the human genome</a:t>
            </a:r>
          </a:p>
          <a:p>
            <a:pPr marL="342900" indent="-342900">
              <a:spcAft>
                <a:spcPts val="600"/>
              </a:spcAft>
              <a:buFont typeface="Arial" panose="020B0604020202020204" pitchFamily="34" charset="0"/>
              <a:buChar char="•"/>
            </a:pPr>
            <a:r>
              <a:rPr lang="en-US" sz="2800" dirty="0">
                <a:solidFill>
                  <a:srgbClr val="000000"/>
                </a:solidFill>
              </a:rPr>
              <a:t>Personal; Distinctive </a:t>
            </a:r>
            <a:r>
              <a:rPr lang="en-US" sz="2800" dirty="0" smtClean="0">
                <a:solidFill>
                  <a:srgbClr val="000000"/>
                </a:solidFill>
              </a:rPr>
              <a:t>microbial profile at different body sites </a:t>
            </a:r>
          </a:p>
          <a:p>
            <a:pPr marL="342900" indent="-342900">
              <a:spcAft>
                <a:spcPts val="600"/>
              </a:spcAft>
              <a:buFont typeface="Arial" panose="020B0604020202020204" pitchFamily="34" charset="0"/>
              <a:buChar char="•"/>
            </a:pPr>
            <a:r>
              <a:rPr lang="en-US" sz="2800" dirty="0" smtClean="0"/>
              <a:t>Microbial </a:t>
            </a:r>
            <a:r>
              <a:rPr lang="en-US" sz="2800" dirty="0"/>
              <a:t>state often differs in health and </a:t>
            </a:r>
            <a:r>
              <a:rPr lang="en-US" sz="2800" dirty="0" smtClean="0"/>
              <a:t>disease</a:t>
            </a:r>
          </a:p>
          <a:p>
            <a:pPr marL="342900" indent="-342900">
              <a:spcAft>
                <a:spcPts val="600"/>
              </a:spcAft>
              <a:buFont typeface="Arial" panose="020B0604020202020204" pitchFamily="34" charset="0"/>
              <a:buChar char="•"/>
            </a:pPr>
            <a:r>
              <a:rPr lang="en-US" sz="2800" dirty="0" smtClean="0">
                <a:solidFill>
                  <a:srgbClr val="000000"/>
                </a:solidFill>
              </a:rPr>
              <a:t>Restore the “out of balance” microbial profile to normal</a:t>
            </a:r>
            <a:endParaRPr lang="en-US" sz="2000" dirty="0"/>
          </a:p>
          <a:p>
            <a:pPr lvl="1">
              <a:spcAft>
                <a:spcPts val="600"/>
              </a:spcAft>
            </a:pPr>
            <a:r>
              <a:rPr lang="en-US" sz="2000" dirty="0"/>
              <a:t>	</a:t>
            </a:r>
            <a:r>
              <a:rPr lang="en-US" sz="2000" dirty="0" smtClean="0"/>
              <a:t>	Cho and </a:t>
            </a:r>
            <a:r>
              <a:rPr lang="en-US" sz="2000" dirty="0" err="1" smtClean="0"/>
              <a:t>Blaser</a:t>
            </a:r>
            <a:r>
              <a:rPr lang="en-US" sz="2000" dirty="0" smtClean="0"/>
              <a:t> 2012</a:t>
            </a:r>
          </a:p>
          <a:p>
            <a:pPr marL="342900" indent="-342900">
              <a:buFont typeface="Arial" panose="020B0604020202020204" pitchFamily="34" charset="0"/>
              <a:buChar char="•"/>
            </a:pPr>
            <a:endParaRPr lang="en-US" sz="2400"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605" y="1828800"/>
            <a:ext cx="4238790" cy="471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0" y="6513770"/>
            <a:ext cx="2922244" cy="261610"/>
          </a:xfrm>
          <a:prstGeom prst="rect">
            <a:avLst/>
          </a:prstGeom>
          <a:noFill/>
        </p:spPr>
        <p:txBody>
          <a:bodyPr wrap="square" rtlCol="0">
            <a:spAutoFit/>
          </a:bodyPr>
          <a:lstStyle/>
          <a:p>
            <a:r>
              <a:rPr lang="en-US" sz="1100" dirty="0" smtClean="0"/>
              <a:t>Picture source: allergiesandyourgut.com</a:t>
            </a:r>
            <a:endParaRPr lang="en-US" sz="1100" dirty="0"/>
          </a:p>
        </p:txBody>
      </p:sp>
    </p:spTree>
    <p:extLst>
      <p:ext uri="{BB962C8B-B14F-4D97-AF65-F5344CB8AC3E}">
        <p14:creationId xmlns:p14="http://schemas.microsoft.com/office/powerpoint/2010/main" val="26134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781800" cy="1143000"/>
          </a:xfrm>
        </p:spPr>
        <p:txBody>
          <a:bodyPr>
            <a:noAutofit/>
          </a:bodyPr>
          <a:lstStyle/>
          <a:p>
            <a:r>
              <a:rPr lang="en-US" sz="3600" b="1" dirty="0" smtClean="0">
                <a:solidFill>
                  <a:srgbClr val="7030A0"/>
                </a:solidFill>
              </a:rPr>
              <a:t>Simulations</a:t>
            </a:r>
            <a:endParaRPr lang="en-US" sz="3600" b="1" dirty="0">
              <a:solidFill>
                <a:srgbClr val="7030A0"/>
              </a:solidFill>
            </a:endParaRPr>
          </a:p>
        </p:txBody>
      </p:sp>
      <p:sp>
        <p:nvSpPr>
          <p:cNvPr id="3" name="TextBox 2"/>
          <p:cNvSpPr txBox="1"/>
          <p:nvPr/>
        </p:nvSpPr>
        <p:spPr>
          <a:xfrm>
            <a:off x="685800" y="1295400"/>
            <a:ext cx="7696200" cy="5318379"/>
          </a:xfrm>
          <a:prstGeom prst="rect">
            <a:avLst/>
          </a:prstGeom>
          <a:noFill/>
        </p:spPr>
        <p:txBody>
          <a:bodyPr wrap="square" rtlCol="0">
            <a:spAutoFit/>
          </a:bodyPr>
          <a:lstStyle/>
          <a:p>
            <a:pPr marL="342900" lvl="1" indent="-342900">
              <a:spcBef>
                <a:spcPct val="20000"/>
              </a:spcBef>
              <a:buFont typeface="Arial" pitchFamily="34" charset="0"/>
              <a:buChar char="•"/>
              <a:defRPr/>
            </a:pPr>
            <a:r>
              <a:rPr lang="en-US" sz="2400" dirty="0"/>
              <a:t>Simulated OTU counts for </a:t>
            </a:r>
            <a:r>
              <a:rPr lang="en-US" sz="2400" b="1" dirty="0">
                <a:solidFill>
                  <a:schemeClr val="accent1"/>
                </a:solidFill>
              </a:rPr>
              <a:t>2</a:t>
            </a:r>
            <a:r>
              <a:rPr lang="en-US" sz="2400" b="1" dirty="0" smtClean="0">
                <a:solidFill>
                  <a:schemeClr val="accent1"/>
                </a:solidFill>
              </a:rPr>
              <a:t>00 </a:t>
            </a:r>
            <a:r>
              <a:rPr lang="en-US" sz="2400" b="1" dirty="0">
                <a:solidFill>
                  <a:schemeClr val="accent1"/>
                </a:solidFill>
              </a:rPr>
              <a:t>subjects </a:t>
            </a:r>
            <a:r>
              <a:rPr lang="en-US" sz="2400" dirty="0"/>
              <a:t>from the </a:t>
            </a:r>
            <a:r>
              <a:rPr lang="en-US" sz="2400" b="1" dirty="0">
                <a:solidFill>
                  <a:schemeClr val="accent1"/>
                </a:solidFill>
              </a:rPr>
              <a:t>DM distribution.</a:t>
            </a:r>
          </a:p>
          <a:p>
            <a:pPr marL="342900" lvl="2" indent="-342900">
              <a:spcBef>
                <a:spcPct val="20000"/>
              </a:spcBef>
              <a:buFont typeface="Arial" pitchFamily="34" charset="0"/>
              <a:buChar char="•"/>
              <a:defRPr/>
            </a:pPr>
            <a:r>
              <a:rPr lang="en-US" sz="2400" dirty="0"/>
              <a:t>Total reads </a:t>
            </a:r>
            <a:r>
              <a:rPr lang="en-US" sz="2400" dirty="0" smtClean="0"/>
              <a:t>=15,000 for sample.</a:t>
            </a:r>
            <a:endParaRPr lang="en-US" sz="2400" dirty="0"/>
          </a:p>
          <a:p>
            <a:pPr marL="342900" lvl="2" indent="-342900">
              <a:spcBef>
                <a:spcPct val="20000"/>
              </a:spcBef>
              <a:buFont typeface="Arial" pitchFamily="34" charset="0"/>
              <a:buChar char="•"/>
              <a:defRPr/>
            </a:pPr>
            <a:r>
              <a:rPr lang="en-US" sz="2400" dirty="0"/>
              <a:t>The dispersion parameter and proportion means. - Estimated from a real microbiome data </a:t>
            </a:r>
            <a:r>
              <a:rPr lang="en-US" sz="2400" dirty="0" smtClean="0"/>
              <a:t>(AGP </a:t>
            </a:r>
            <a:r>
              <a:rPr lang="en-US" sz="2400" dirty="0"/>
              <a:t>data) for </a:t>
            </a:r>
            <a:r>
              <a:rPr lang="en-US" sz="2400" b="1" dirty="0" smtClean="0">
                <a:solidFill>
                  <a:schemeClr val="accent1"/>
                </a:solidFill>
              </a:rPr>
              <a:t>174 OTUs</a:t>
            </a:r>
            <a:r>
              <a:rPr lang="en-US" sz="2400" dirty="0"/>
              <a:t> </a:t>
            </a:r>
            <a:r>
              <a:rPr lang="en-US" sz="2400" dirty="0" smtClean="0"/>
              <a:t>with original taxonomic tree. </a:t>
            </a:r>
            <a:endParaRPr lang="en-US" sz="2400" dirty="0"/>
          </a:p>
          <a:p>
            <a:pPr marL="342900" lvl="1" indent="-342900">
              <a:spcBef>
                <a:spcPct val="20000"/>
              </a:spcBef>
              <a:buFont typeface="Arial" pitchFamily="34" charset="0"/>
              <a:buChar char="•"/>
              <a:defRPr/>
            </a:pPr>
            <a:r>
              <a:rPr lang="en-US" sz="2400" dirty="0" smtClean="0"/>
              <a:t>Generated </a:t>
            </a:r>
            <a:r>
              <a:rPr lang="en-US" sz="2400" dirty="0"/>
              <a:t>binary outcome values.</a:t>
            </a:r>
          </a:p>
          <a:p>
            <a:pPr>
              <a:spcBef>
                <a:spcPct val="20000"/>
              </a:spcBef>
              <a:defRPr/>
            </a:pPr>
            <a:r>
              <a:rPr lang="en-US" sz="2400" dirty="0"/>
              <a:t>                                                                                                                      </a:t>
            </a:r>
          </a:p>
          <a:p>
            <a:pPr marL="0" lvl="1">
              <a:spcBef>
                <a:spcPct val="20000"/>
              </a:spcBef>
              <a:defRPr/>
            </a:pPr>
            <a:r>
              <a:rPr lang="en-US" sz="2400" dirty="0" smtClean="0"/>
              <a:t>                         </a:t>
            </a:r>
            <a:r>
              <a:rPr lang="en-US" sz="2400" dirty="0"/>
              <a:t>							                 </a:t>
            </a:r>
          </a:p>
          <a:p>
            <a:pPr marL="342900" lvl="2" indent="-342900">
              <a:spcBef>
                <a:spcPct val="20000"/>
              </a:spcBef>
              <a:buFont typeface="Arial" pitchFamily="34" charset="0"/>
              <a:buChar char="•"/>
              <a:defRPr/>
            </a:pPr>
            <a:r>
              <a:rPr lang="en-US" sz="2400" dirty="0"/>
              <a:t>Partitioned all OTUs into 10 clusters using </a:t>
            </a:r>
            <a:r>
              <a:rPr lang="en-US" sz="2400" b="1" dirty="0">
                <a:solidFill>
                  <a:schemeClr val="accent1"/>
                </a:solidFill>
              </a:rPr>
              <a:t>PAM</a:t>
            </a:r>
            <a:r>
              <a:rPr lang="en-US" sz="2400" dirty="0"/>
              <a:t> algorithm. </a:t>
            </a:r>
          </a:p>
          <a:p>
            <a:pPr marL="292100" lvl="2" indent="-292100">
              <a:spcBef>
                <a:spcPct val="20000"/>
              </a:spcBef>
              <a:defRPr/>
            </a:pPr>
            <a:r>
              <a:rPr lang="en-US" sz="2400" b="1" dirty="0" smtClean="0">
                <a:solidFill>
                  <a:schemeClr val="accent1"/>
                </a:solidFill>
              </a:rPr>
              <a:t>     Randomly set 10% </a:t>
            </a:r>
            <a:r>
              <a:rPr lang="en-US" sz="2400" b="1" dirty="0">
                <a:solidFill>
                  <a:schemeClr val="accent1"/>
                </a:solidFill>
              </a:rPr>
              <a:t>OTUs in </a:t>
            </a:r>
            <a:r>
              <a:rPr lang="en-US" sz="2400" b="1" dirty="0" smtClean="0">
                <a:solidFill>
                  <a:schemeClr val="accent1"/>
                </a:solidFill>
              </a:rPr>
              <a:t>2-3 PAM clusters as the </a:t>
            </a:r>
            <a:r>
              <a:rPr lang="en-US" sz="2400" b="1" dirty="0">
                <a:solidFill>
                  <a:schemeClr val="accent1"/>
                </a:solidFill>
              </a:rPr>
              <a:t>associated  </a:t>
            </a:r>
            <a:r>
              <a:rPr lang="en-US" sz="2400" b="1" dirty="0" smtClean="0">
                <a:solidFill>
                  <a:schemeClr val="accent1"/>
                </a:solidFill>
              </a:rPr>
              <a:t> OTUs</a:t>
            </a:r>
            <a:r>
              <a:rPr lang="en-US" sz="2400" b="1" dirty="0">
                <a:solidFill>
                  <a:schemeClr val="accent1"/>
                </a:solidFill>
              </a:rPr>
              <a:t>. </a:t>
            </a:r>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2438400" y="4343400"/>
                <a:ext cx="3977307" cy="433004"/>
              </a:xfrm>
              <a:prstGeom prst="rect">
                <a:avLst/>
              </a:prstGeom>
            </p:spPr>
            <p:txBody>
              <a:bodyPr wrap="none">
                <a:spAutoFit/>
              </a:bodyPr>
              <a:lstStyle/>
              <a:p>
                <a14:m>
                  <m:oMath xmlns:m="http://schemas.openxmlformats.org/officeDocument/2006/math">
                    <m:r>
                      <m:rPr>
                        <m:sty m:val="p"/>
                      </m:rPr>
                      <a:rPr lang="en-US">
                        <a:latin typeface="Cambria Math" panose="02040503050406030204" pitchFamily="18" charset="0"/>
                      </a:rPr>
                      <m:t>Logit</m:t>
                    </m:r>
                    <m:r>
                      <a:rPr lang="en-US">
                        <a:latin typeface="Cambria Math" panose="02040503050406030204" pitchFamily="18" charset="0"/>
                      </a:rPr>
                      <m:t> [</m:t>
                    </m:r>
                    <m:r>
                      <m:rPr>
                        <m:sty m:val="p"/>
                      </m:rPr>
                      <a:rPr lang="en-US">
                        <a:latin typeface="Cambria Math" panose="02040503050406030204" pitchFamily="18" charset="0"/>
                      </a:rPr>
                      <m:t>P</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a:latin typeface="Cambria Math" panose="02040503050406030204" pitchFamily="18" charset="0"/>
                          </a:rPr>
                          <m:t>=1</m:t>
                        </m:r>
                      </m:e>
                      <m:e>
                        <m:sSub>
                          <m:sSubPr>
                            <m:ctrlPr>
                              <a:rPr lang="en-US" i="1">
                                <a:latin typeface="Cambria Math" panose="02040503050406030204" pitchFamily="18" charset="0"/>
                              </a:rPr>
                            </m:ctrlPr>
                          </m:sSubPr>
                          <m:e>
                            <m:r>
                              <a:rPr lang="en-US" b="1" i="1">
                                <a:latin typeface="Cambria Math" panose="02040503050406030204" pitchFamily="18" charset="0"/>
                              </a:rPr>
                              <m:t>𝒁</m:t>
                            </m:r>
                          </m:e>
                          <m:sub>
                            <m:r>
                              <a:rPr lang="en-US" i="1">
                                <a:latin typeface="Cambria Math" panose="02040503050406030204" pitchFamily="18" charset="0"/>
                              </a:rPr>
                              <m:t>𝑖</m:t>
                            </m:r>
                          </m:sub>
                        </m:sSub>
                      </m:e>
                    </m:d>
                    <m:r>
                      <a:rPr lang="en-US">
                        <a:latin typeface="Cambria Math" panose="02040503050406030204" pitchFamily="18" charset="0"/>
                      </a:rPr>
                      <m:t>]</m:t>
                    </m:r>
                  </m:oMath>
                </a14:m>
                <a:r>
                  <a:rPr lang="en-US" dirty="0"/>
                  <a:t> = </a:t>
                </a:r>
                <a14:m>
                  <m:oMath xmlns:m="http://schemas.openxmlformats.org/officeDocument/2006/math">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𝛬</m:t>
                        </m:r>
                      </m:sub>
                      <m:sup/>
                      <m:e>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𝑗</m:t>
                            </m:r>
                          </m:sub>
                        </m:sSub>
                        <m:r>
                          <m:rPr>
                            <m:sty m:val="p"/>
                          </m:rPr>
                          <a:rPr lang="en-US">
                            <a:latin typeface="Cambria Math" panose="02040503050406030204" pitchFamily="18" charset="0"/>
                          </a:rPr>
                          <m:t>scale</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𝑖𝑗</m:t>
                            </m:r>
                          </m:sub>
                        </m:sSub>
                        <m:r>
                          <a:rPr lang="en-US" i="1">
                            <a:latin typeface="Cambria Math" panose="02040503050406030204" pitchFamily="18" charset="0"/>
                          </a:rPr>
                          <m:t>)</m:t>
                        </m:r>
                      </m:e>
                    </m:nary>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438400" y="4343400"/>
                <a:ext cx="3977307" cy="433004"/>
              </a:xfrm>
              <a:prstGeom prst="rect">
                <a:avLst/>
              </a:prstGeom>
              <a:blipFill rotWithShape="1">
                <a:blip r:embed="rId3"/>
                <a:stretch>
                  <a:fillRect l="-307" t="-101408" b="-143662"/>
                </a:stretch>
              </a:blipFill>
            </p:spPr>
            <p:txBody>
              <a:bodyPr/>
              <a:lstStyle/>
              <a:p>
                <a:r>
                  <a:rPr lang="en-US">
                    <a:noFill/>
                  </a:rPr>
                  <a:t> </a:t>
                </a:r>
              </a:p>
            </p:txBody>
          </p:sp>
        </mc:Fallback>
      </mc:AlternateContent>
    </p:spTree>
    <p:extLst>
      <p:ext uri="{BB962C8B-B14F-4D97-AF65-F5344CB8AC3E}">
        <p14:creationId xmlns:p14="http://schemas.microsoft.com/office/powerpoint/2010/main" val="1130118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737" y="366409"/>
            <a:ext cx="6781800" cy="1143000"/>
          </a:xfrm>
        </p:spPr>
        <p:txBody>
          <a:bodyPr>
            <a:noAutofit/>
          </a:bodyPr>
          <a:lstStyle/>
          <a:p>
            <a:r>
              <a:rPr lang="en-US" altLang="en-US" sz="3600" b="1" dirty="0" smtClean="0">
                <a:solidFill>
                  <a:srgbClr val="7030A0"/>
                </a:solidFill>
              </a:rPr>
              <a:t>Simulation Results</a:t>
            </a:r>
            <a:endParaRPr lang="en-US" altLang="en-US" sz="3600" b="1" dirty="0">
              <a:solidFill>
                <a:srgbClr val="7030A0"/>
              </a:solidFill>
            </a:endParaRPr>
          </a:p>
        </p:txBody>
      </p:sp>
      <p:sp>
        <p:nvSpPr>
          <p:cNvPr id="13" name="Rectangle 12"/>
          <p:cNvSpPr/>
          <p:nvPr/>
        </p:nvSpPr>
        <p:spPr>
          <a:xfrm>
            <a:off x="821940" y="1295400"/>
            <a:ext cx="7712459" cy="830997"/>
          </a:xfrm>
          <a:prstGeom prst="rect">
            <a:avLst/>
          </a:prstGeom>
          <a:solidFill>
            <a:schemeClr val="accent4">
              <a:lumMod val="40000"/>
              <a:lumOff val="60000"/>
            </a:schemeClr>
          </a:solidFill>
        </p:spPr>
        <p:txBody>
          <a:bodyPr wrap="square">
            <a:spAutoFit/>
          </a:bodyPr>
          <a:lstStyle/>
          <a:p>
            <a:pPr marL="0" lvl="1">
              <a:spcBef>
                <a:spcPct val="0"/>
              </a:spcBef>
              <a:defRPr/>
            </a:pPr>
            <a:r>
              <a:rPr lang="en-US" sz="2400" dirty="0" smtClean="0"/>
              <a:t>The </a:t>
            </a:r>
            <a:r>
              <a:rPr lang="en-US" sz="2400" dirty="0"/>
              <a:t>screening performance of </a:t>
            </a:r>
            <a:r>
              <a:rPr lang="en-US" sz="2400" dirty="0" err="1"/>
              <a:t>OMiAT</a:t>
            </a:r>
            <a:r>
              <a:rPr lang="en-US" sz="2400" dirty="0"/>
              <a:t> and the aggregated </a:t>
            </a:r>
            <a:r>
              <a:rPr lang="en-US" sz="2400" dirty="0" smtClean="0"/>
              <a:t>method</a:t>
            </a:r>
            <a:endParaRPr lang="en-US" sz="2400" dirty="0" smtClean="0">
              <a:latin typeface="Calibri" panose="020F0502020204030204" pitchFamily="34" charset="0"/>
            </a:endParaRPr>
          </a:p>
        </p:txBody>
      </p:sp>
      <p:pic>
        <p:nvPicPr>
          <p:cNvPr id="297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65435"/>
            <a:ext cx="3525646" cy="4363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193" y="2320721"/>
            <a:ext cx="3525496" cy="4253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259134"/>
            <a:ext cx="1828800" cy="66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138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781800" cy="1143000"/>
          </a:xfrm>
        </p:spPr>
        <p:txBody>
          <a:bodyPr>
            <a:noAutofit/>
          </a:bodyPr>
          <a:lstStyle/>
          <a:p>
            <a:r>
              <a:rPr lang="en-US" sz="3600" b="1" dirty="0" smtClean="0">
                <a:solidFill>
                  <a:srgbClr val="7030A0"/>
                </a:solidFill>
              </a:rPr>
              <a:t>Simulations</a:t>
            </a:r>
            <a:endParaRPr lang="en-US" sz="3600" b="1" dirty="0">
              <a:solidFill>
                <a:srgbClr val="7030A0"/>
              </a:solidFill>
            </a:endParaRPr>
          </a:p>
        </p:txBody>
      </p:sp>
      <mc:AlternateContent xmlns:mc="http://schemas.openxmlformats.org/markup-compatibility/2006" xmlns:a14="http://schemas.microsoft.com/office/drawing/2010/main">
        <mc:Choice Requires="a14">
          <p:sp>
            <p:nvSpPr>
              <p:cNvPr id="3" name="TextBox 2"/>
              <p:cNvSpPr txBox="1"/>
              <p:nvPr/>
            </p:nvSpPr>
            <p:spPr>
              <a:xfrm>
                <a:off x="685800" y="1295400"/>
                <a:ext cx="7696200" cy="4770345"/>
              </a:xfrm>
              <a:prstGeom prst="rect">
                <a:avLst/>
              </a:prstGeom>
              <a:noFill/>
            </p:spPr>
            <p:txBody>
              <a:bodyPr wrap="square" rtlCol="0">
                <a:spAutoFit/>
              </a:bodyPr>
              <a:lstStyle/>
              <a:p>
                <a:pPr marL="342900" lvl="1" indent="-342900">
                  <a:spcBef>
                    <a:spcPct val="20000"/>
                  </a:spcBef>
                  <a:buFont typeface="Arial" pitchFamily="34" charset="0"/>
                  <a:buChar char="•"/>
                  <a:defRPr/>
                </a:pPr>
                <a:r>
                  <a:rPr lang="en-US" sz="2800" dirty="0" smtClean="0"/>
                  <a:t>For those </a:t>
                </a:r>
                <a:r>
                  <a:rPr lang="en-US" sz="2800" dirty="0"/>
                  <a:t>17 associated </a:t>
                </a:r>
                <a:r>
                  <a:rPr lang="en-US" sz="2800" dirty="0" smtClean="0"/>
                  <a:t>taxa, we considered </a:t>
                </a:r>
                <a:r>
                  <a:rPr lang="en-US" sz="2800" dirty="0"/>
                  <a:t>two scenarios of association. </a:t>
                </a:r>
                <a:endParaRPr lang="en-US" sz="2800" dirty="0" smtClean="0"/>
              </a:p>
              <a:p>
                <a:pPr lvl="2" indent="-457200">
                  <a:spcBef>
                    <a:spcPct val="20000"/>
                  </a:spcBef>
                  <a:spcAft>
                    <a:spcPts val="600"/>
                  </a:spcAft>
                  <a:buFont typeface="Wingdings" panose="05000000000000000000" pitchFamily="2" charset="2"/>
                  <a:buChar char="Ø"/>
                  <a:defRPr/>
                </a:pPr>
                <a:r>
                  <a:rPr lang="en-US" sz="2800" dirty="0" smtClean="0"/>
                  <a:t>Under </a:t>
                </a:r>
                <a:r>
                  <a:rPr lang="en-US" sz="2800" dirty="0"/>
                  <a:t>scenario 1, effects of associated taxa have the same sign but varied strength, with small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a:rPr>
                          <m:t>β</m:t>
                        </m:r>
                      </m:e>
                      <m:sub>
                        <m:r>
                          <m:rPr>
                            <m:sty m:val="p"/>
                          </m:rPr>
                          <a:rPr lang="en-US" sz="2800">
                            <a:latin typeface="Cambria Math"/>
                          </a:rPr>
                          <m:t>j</m:t>
                        </m:r>
                      </m:sub>
                    </m:sSub>
                    <m:r>
                      <a:rPr lang="en-US" sz="2800" i="1">
                        <a:latin typeface="Cambria Math"/>
                      </a:rPr>
                      <m:t>∼</m:t>
                    </m:r>
                  </m:oMath>
                </a14:m>
                <a:r>
                  <a:rPr lang="en-US" sz="2800" dirty="0"/>
                  <a:t> Uniform (0, 2)), modest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a:rPr>
                          <m:t>β</m:t>
                        </m:r>
                      </m:e>
                      <m:sub>
                        <m:r>
                          <m:rPr>
                            <m:sty m:val="p"/>
                          </m:rPr>
                          <a:rPr lang="en-US" sz="2800">
                            <a:latin typeface="Cambria Math"/>
                          </a:rPr>
                          <m:t>j</m:t>
                        </m:r>
                      </m:sub>
                    </m:sSub>
                    <m:r>
                      <a:rPr lang="en-US" sz="2800" i="1">
                        <a:latin typeface="Cambria Math"/>
                      </a:rPr>
                      <m:t>∼</m:t>
                    </m:r>
                  </m:oMath>
                </a14:m>
                <a:r>
                  <a:rPr lang="en-US" sz="2800" dirty="0"/>
                  <a:t> Uniform (0, 3)) or large effect sizes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a:rPr>
                          <m:t>β</m:t>
                        </m:r>
                      </m:e>
                      <m:sub>
                        <m:r>
                          <m:rPr>
                            <m:sty m:val="p"/>
                          </m:rPr>
                          <a:rPr lang="en-US" sz="2800">
                            <a:latin typeface="Cambria Math"/>
                          </a:rPr>
                          <m:t>j</m:t>
                        </m:r>
                      </m:sub>
                    </m:sSub>
                    <m:r>
                      <a:rPr lang="en-US" sz="2800" i="1">
                        <a:latin typeface="Cambria Math"/>
                      </a:rPr>
                      <m:t>∼</m:t>
                    </m:r>
                  </m:oMath>
                </a14:m>
                <a:r>
                  <a:rPr lang="en-US" sz="2800" dirty="0"/>
                  <a:t> Uniform (0, 4)). </a:t>
                </a:r>
                <a:endParaRPr lang="en-US" sz="2800" dirty="0" smtClean="0"/>
              </a:p>
              <a:p>
                <a:pPr lvl="2" indent="-457200">
                  <a:spcBef>
                    <a:spcPct val="20000"/>
                  </a:spcBef>
                  <a:spcAft>
                    <a:spcPts val="600"/>
                  </a:spcAft>
                  <a:buFont typeface="Wingdings" panose="05000000000000000000" pitchFamily="2" charset="2"/>
                  <a:buChar char="Ø"/>
                  <a:defRPr/>
                </a:pPr>
                <a:r>
                  <a:rPr lang="en-US" sz="2800" dirty="0"/>
                  <a:t>Under scenario </a:t>
                </a:r>
                <a:r>
                  <a:rPr lang="en-US" sz="2800" dirty="0" smtClean="0"/>
                  <a:t>2, the </a:t>
                </a:r>
                <a:r>
                  <a:rPr lang="en-US" sz="2800" dirty="0"/>
                  <a:t>effect directions were mixed in scenario 2, i.e., </a:t>
                </a:r>
                <a14:m>
                  <m:oMath xmlns:m="http://schemas.openxmlformats.org/officeDocument/2006/math">
                    <m:r>
                      <a:rPr lang="en-US" sz="2800" i="1">
                        <a:latin typeface="Cambria Math"/>
                      </a:rPr>
                      <m:t> </m:t>
                    </m:r>
                    <m:sSub>
                      <m:sSubPr>
                        <m:ctrlPr>
                          <a:rPr lang="en-US" sz="2800" i="1">
                            <a:latin typeface="Cambria Math" panose="02040503050406030204" pitchFamily="18" charset="0"/>
                          </a:rPr>
                        </m:ctrlPr>
                      </m:sSubPr>
                      <m:e>
                        <m:r>
                          <m:rPr>
                            <m:sty m:val="p"/>
                          </m:rPr>
                          <a:rPr lang="en-US" sz="2800">
                            <a:latin typeface="Cambria Math"/>
                          </a:rPr>
                          <m:t>β</m:t>
                        </m:r>
                      </m:e>
                      <m:sub>
                        <m:r>
                          <m:rPr>
                            <m:sty m:val="p"/>
                          </m:rPr>
                          <a:rPr lang="en-US" sz="2800">
                            <a:latin typeface="Cambria Math"/>
                          </a:rPr>
                          <m:t>j</m:t>
                        </m:r>
                      </m:sub>
                    </m:sSub>
                    <m:r>
                      <a:rPr lang="en-US" sz="2800" i="1">
                        <a:latin typeface="Cambria Math"/>
                      </a:rPr>
                      <m:t>∼</m:t>
                    </m:r>
                  </m:oMath>
                </a14:m>
                <a:r>
                  <a:rPr lang="en-US" sz="2800" dirty="0"/>
                  <a:t> Uniform (-2, 2), Uniform (-3,3), or Uniform(-4, 4). </a:t>
                </a:r>
              </a:p>
            </p:txBody>
          </p:sp>
        </mc:Choice>
        <mc:Fallback xmlns="">
          <p:sp>
            <p:nvSpPr>
              <p:cNvPr id="3" name="TextBox 2"/>
              <p:cNvSpPr txBox="1">
                <a:spLocks noRot="1" noChangeAspect="1" noMove="1" noResize="1" noEditPoints="1" noAdjustHandles="1" noChangeArrowheads="1" noChangeShapeType="1" noTextEdit="1"/>
              </p:cNvSpPr>
              <p:nvPr/>
            </p:nvSpPr>
            <p:spPr>
              <a:xfrm>
                <a:off x="685800" y="1295400"/>
                <a:ext cx="7696200" cy="4770345"/>
              </a:xfrm>
              <a:prstGeom prst="rect">
                <a:avLst/>
              </a:prstGeom>
              <a:blipFill rotWithShape="1">
                <a:blip r:embed="rId3"/>
                <a:stretch>
                  <a:fillRect l="-1426" t="-1151" r="-2536" b="-2685"/>
                </a:stretch>
              </a:blipFill>
            </p:spPr>
            <p:txBody>
              <a:bodyPr/>
              <a:lstStyle/>
              <a:p>
                <a:r>
                  <a:rPr lang="en-US">
                    <a:noFill/>
                  </a:rPr>
                  <a:t> </a:t>
                </a:r>
              </a:p>
            </p:txBody>
          </p:sp>
        </mc:Fallback>
      </mc:AlternateContent>
    </p:spTree>
    <p:extLst>
      <p:ext uri="{BB962C8B-B14F-4D97-AF65-F5344CB8AC3E}">
        <p14:creationId xmlns:p14="http://schemas.microsoft.com/office/powerpoint/2010/main" val="225314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737" y="366409"/>
            <a:ext cx="6781800" cy="1143000"/>
          </a:xfrm>
        </p:spPr>
        <p:txBody>
          <a:bodyPr>
            <a:noAutofit/>
          </a:bodyPr>
          <a:lstStyle/>
          <a:p>
            <a:pPr lvl="1" algn="ctr" rtl="0">
              <a:spcBef>
                <a:spcPct val="0"/>
              </a:spcBef>
            </a:pPr>
            <a:r>
              <a:rPr lang="en-US" sz="2400" b="1" dirty="0" smtClean="0">
                <a:solidFill>
                  <a:srgbClr val="7030A0"/>
                </a:solidFill>
              </a:rPr>
              <a:t>Results: the Empirical FDR and TPR at the Target Rank(Scenario 1)</a:t>
            </a:r>
            <a:endParaRPr lang="en-US" altLang="en-US" sz="3600" b="1" dirty="0">
              <a:solidFill>
                <a:srgbClr val="7030A0"/>
              </a:solidFill>
            </a:endParaRPr>
          </a:p>
        </p:txBody>
      </p:sp>
      <p:pic>
        <p:nvPicPr>
          <p:cNvPr id="297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59134"/>
            <a:ext cx="1828800" cy="66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7543799" cy="501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285875"/>
            <a:ext cx="3143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643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737" y="366409"/>
            <a:ext cx="6781800" cy="1143000"/>
          </a:xfrm>
        </p:spPr>
        <p:txBody>
          <a:bodyPr>
            <a:noAutofit/>
          </a:bodyPr>
          <a:lstStyle/>
          <a:p>
            <a:pPr lvl="1" algn="ctr" rtl="0">
              <a:spcBef>
                <a:spcPct val="0"/>
              </a:spcBef>
            </a:pPr>
            <a:r>
              <a:rPr lang="en-US" sz="2400" b="1" dirty="0" smtClean="0">
                <a:solidFill>
                  <a:srgbClr val="7030A0"/>
                </a:solidFill>
              </a:rPr>
              <a:t>Results: the Empirical FDR and TPR at the Target Rank(Scenario 2)</a:t>
            </a:r>
            <a:endParaRPr lang="en-US" altLang="en-US" sz="3600" b="1" dirty="0">
              <a:solidFill>
                <a:srgbClr val="7030A0"/>
              </a:solidFill>
            </a:endParaRPr>
          </a:p>
        </p:txBody>
      </p:sp>
      <p:pic>
        <p:nvPicPr>
          <p:cNvPr id="297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59134"/>
            <a:ext cx="1828800" cy="66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7543800" cy="518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30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608" y="188640"/>
            <a:ext cx="7283152" cy="634745"/>
          </a:xfrm>
        </p:spPr>
        <p:txBody>
          <a:bodyPr>
            <a:normAutofit fontScale="90000"/>
          </a:bodyPr>
          <a:lstStyle/>
          <a:p>
            <a:pPr algn="l"/>
            <a:r>
              <a:rPr lang="en-US" altLang="zh-CN" sz="3200" b="1" dirty="0" smtClean="0">
                <a:solidFill>
                  <a:srgbClr val="7030A0"/>
                </a:solidFill>
              </a:rPr>
              <a:t>Real Data Analysis -- American Gut Project </a:t>
            </a:r>
            <a:endParaRPr lang="en-US" sz="3200" b="1" dirty="0">
              <a:solidFill>
                <a:srgbClr val="7030A0"/>
              </a:solidFill>
            </a:endParaRPr>
          </a:p>
        </p:txBody>
      </p:sp>
      <p:sp>
        <p:nvSpPr>
          <p:cNvPr id="3" name="Content Placeholder 2"/>
          <p:cNvSpPr>
            <a:spLocks noGrp="1"/>
          </p:cNvSpPr>
          <p:nvPr>
            <p:ph idx="1"/>
          </p:nvPr>
        </p:nvSpPr>
        <p:spPr>
          <a:xfrm>
            <a:off x="533400" y="1143000"/>
            <a:ext cx="8229600" cy="4911155"/>
          </a:xfrm>
        </p:spPr>
        <p:txBody>
          <a:bodyPr>
            <a:noAutofit/>
          </a:bodyPr>
          <a:lstStyle/>
          <a:p>
            <a:r>
              <a:rPr lang="en-US" altLang="zh-CN" sz="2800" dirty="0"/>
              <a:t>The American Gut Project aims to create a comprehensive map of the human </a:t>
            </a:r>
            <a:r>
              <a:rPr lang="en-US" altLang="zh-CN" sz="2800" dirty="0" smtClean="0"/>
              <a:t>microbiome. </a:t>
            </a:r>
          </a:p>
          <a:p>
            <a:r>
              <a:rPr lang="en-US" altLang="zh-CN" sz="2800" dirty="0"/>
              <a:t>7,293 </a:t>
            </a:r>
            <a:r>
              <a:rPr lang="en-US" altLang="zh-CN" sz="2800" dirty="0" smtClean="0"/>
              <a:t>subjects, 456 descriptive variables, 22,891 OTUs</a:t>
            </a:r>
            <a:endParaRPr lang="en-US" sz="2800" dirty="0" smtClean="0"/>
          </a:p>
          <a:p>
            <a:r>
              <a:rPr lang="en-US" altLang="zh-CN" sz="2800" dirty="0" smtClean="0"/>
              <a:t>After filtering: </a:t>
            </a:r>
            <a:r>
              <a:rPr lang="en-US" altLang="zh-CN" sz="2800" b="1" dirty="0" smtClean="0"/>
              <a:t>1147</a:t>
            </a:r>
            <a:r>
              <a:rPr lang="en-US" altLang="zh-CN" sz="2800" dirty="0" smtClean="0"/>
              <a:t> samples &amp;</a:t>
            </a:r>
            <a:r>
              <a:rPr lang="en-US" altLang="zh-CN" sz="2800" b="1" dirty="0" smtClean="0"/>
              <a:t> 90 species</a:t>
            </a:r>
            <a:r>
              <a:rPr lang="en-US" altLang="zh-CN" sz="2800" dirty="0" smtClean="0"/>
              <a:t> left for investigation</a:t>
            </a:r>
            <a:endParaRPr lang="en-US" sz="2800" dirty="0"/>
          </a:p>
          <a:p>
            <a:r>
              <a:rPr lang="en-US" sz="2800" dirty="0" smtClean="0"/>
              <a:t>Two traits of interest: </a:t>
            </a:r>
          </a:p>
          <a:p>
            <a:pPr lvl="1"/>
            <a:r>
              <a:rPr lang="en-US" sz="2400" dirty="0" smtClean="0">
                <a:solidFill>
                  <a:srgbClr val="FF0000"/>
                </a:solidFill>
              </a:rPr>
              <a:t>Antibiotic history (ABH)</a:t>
            </a:r>
          </a:p>
          <a:p>
            <a:pPr lvl="1"/>
            <a:r>
              <a:rPr lang="en-US" altLang="zh-CN" sz="2400" dirty="0">
                <a:solidFill>
                  <a:srgbClr val="FF0000"/>
                </a:solidFill>
              </a:rPr>
              <a:t>Body mass index (BMI)</a:t>
            </a:r>
          </a:p>
          <a:p>
            <a:r>
              <a:rPr lang="en-US" sz="2800" dirty="0" smtClean="0"/>
              <a:t>Covariates: age, gender</a:t>
            </a:r>
          </a:p>
          <a:p>
            <a:r>
              <a:rPr lang="en-US" sz="2800" dirty="0" smtClean="0"/>
              <a:t>Screening rank: family </a:t>
            </a:r>
            <a:endParaRPr lang="en-US" sz="2800" dirty="0"/>
          </a:p>
          <a:p>
            <a:endParaRPr lang="en-US" sz="2800" dirty="0"/>
          </a:p>
          <a:p>
            <a:endParaRPr lang="en-US" sz="2800" dirty="0"/>
          </a:p>
        </p:txBody>
      </p:sp>
      <p:pic>
        <p:nvPicPr>
          <p:cNvPr id="1026" name="Picture 2" descr="C:\Users\HUJ08\Box Sync\MiCAM\ManuscriptWriting\Figures\AGP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t="30987" b="28332"/>
          <a:stretch/>
        </p:blipFill>
        <p:spPr bwMode="auto">
          <a:xfrm>
            <a:off x="5791200" y="5029200"/>
            <a:ext cx="2879304" cy="117133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9075FF7E-A6FA-4B4E-9EFA-1A8572CE3736}" type="slidenum">
              <a:rPr lang="en-US" smtClean="0"/>
              <a:pPr/>
              <a:t>35</a:t>
            </a:fld>
            <a:endParaRPr lang="en-US"/>
          </a:p>
        </p:txBody>
      </p:sp>
    </p:spTree>
    <p:extLst>
      <p:ext uri="{BB962C8B-B14F-4D97-AF65-F5344CB8AC3E}">
        <p14:creationId xmlns:p14="http://schemas.microsoft.com/office/powerpoint/2010/main" val="1931770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47800" y="304800"/>
            <a:ext cx="64008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smtClean="0">
                <a:solidFill>
                  <a:srgbClr val="7030A0"/>
                </a:solidFill>
              </a:rPr>
              <a:t>AGP—Antibiotic History (ABH)</a:t>
            </a:r>
            <a:endParaRPr lang="en-US" altLang="en-US" sz="3600" b="1" dirty="0">
              <a:solidFill>
                <a:srgbClr val="7030A0"/>
              </a:solidFill>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6666" b="10000"/>
          <a:stretch/>
        </p:blipFill>
        <p:spPr>
          <a:xfrm>
            <a:off x="514404" y="1219200"/>
            <a:ext cx="4838591" cy="4665785"/>
          </a:xfrm>
          <a:prstGeom prst="rect">
            <a:avLst/>
          </a:prstGeom>
        </p:spPr>
      </p:pic>
      <p:sp>
        <p:nvSpPr>
          <p:cNvPr id="4" name="文本框 3"/>
          <p:cNvSpPr txBox="1"/>
          <p:nvPr/>
        </p:nvSpPr>
        <p:spPr>
          <a:xfrm>
            <a:off x="2285999" y="6037385"/>
            <a:ext cx="1295400" cy="369332"/>
          </a:xfrm>
          <a:prstGeom prst="rect">
            <a:avLst/>
          </a:prstGeom>
          <a:noFill/>
        </p:spPr>
        <p:txBody>
          <a:bodyPr wrap="square" rtlCol="0">
            <a:spAutoFit/>
          </a:bodyPr>
          <a:lstStyle/>
          <a:p>
            <a:r>
              <a:rPr lang="en-US" altLang="zh-CN" dirty="0" smtClean="0"/>
              <a:t>FDR = 0.05</a:t>
            </a:r>
            <a:endParaRPr lang="zh-CN" altLang="en-US" dirty="0"/>
          </a:p>
        </p:txBody>
      </p:sp>
      <p:graphicFrame>
        <p:nvGraphicFramePr>
          <p:cNvPr id="5" name="Table 2"/>
          <p:cNvGraphicFramePr>
            <a:graphicFrameLocks noGrp="1"/>
          </p:cNvGraphicFramePr>
          <p:nvPr>
            <p:extLst/>
          </p:nvPr>
        </p:nvGraphicFramePr>
        <p:xfrm>
          <a:off x="-4013" y="-66040"/>
          <a:ext cx="9148012" cy="370840"/>
        </p:xfrm>
        <a:graphic>
          <a:graphicData uri="http://schemas.openxmlformats.org/drawingml/2006/table">
            <a:tbl>
              <a:tblPr firstRow="1" bandRow="1">
                <a:tableStyleId>{5C22544A-7EE6-4342-B048-85BDC9FD1C3A}</a:tableStyleId>
              </a:tblPr>
              <a:tblGrid>
                <a:gridCol w="2287003">
                  <a:extLst>
                    <a:ext uri="{9D8B030D-6E8A-4147-A177-3AD203B41FA5}">
                      <a16:colId xmlns:a16="http://schemas.microsoft.com/office/drawing/2014/main" val="3465872660"/>
                    </a:ext>
                  </a:extLst>
                </a:gridCol>
                <a:gridCol w="2287003">
                  <a:extLst>
                    <a:ext uri="{9D8B030D-6E8A-4147-A177-3AD203B41FA5}">
                      <a16:colId xmlns:a16="http://schemas.microsoft.com/office/drawing/2014/main" val="663292853"/>
                    </a:ext>
                  </a:extLst>
                </a:gridCol>
                <a:gridCol w="2287003">
                  <a:extLst>
                    <a:ext uri="{9D8B030D-6E8A-4147-A177-3AD203B41FA5}">
                      <a16:colId xmlns:a16="http://schemas.microsoft.com/office/drawing/2014/main" val="2529854739"/>
                    </a:ext>
                  </a:extLst>
                </a:gridCol>
                <a:gridCol w="2287003">
                  <a:extLst>
                    <a:ext uri="{9D8B030D-6E8A-4147-A177-3AD203B41FA5}">
                      <a16:colId xmlns:a16="http://schemas.microsoft.com/office/drawing/2014/main" val="1334547498"/>
                    </a:ext>
                  </a:extLst>
                </a:gridCol>
              </a:tblGrid>
              <a:tr h="370840">
                <a:tc>
                  <a:txBody>
                    <a:bodyPr/>
                    <a:lstStyle/>
                    <a:p>
                      <a:pPr marL="0" algn="l" defTabSz="914400" rtl="0" eaLnBrk="1" latinLnBrk="0" hangingPunct="1"/>
                      <a:r>
                        <a:rPr lang="en-US" sz="1800" b="0" kern="1200" dirty="0" smtClean="0">
                          <a:solidFill>
                            <a:srgbClr val="002060"/>
                          </a:solidFill>
                          <a:latin typeface="+mn-lt"/>
                          <a:ea typeface="+mn-ea"/>
                          <a:cs typeface="+mn-cs"/>
                        </a:rPr>
                        <a:t>Background</a:t>
                      </a:r>
                      <a:endParaRPr lang="en-US" sz="1800" b="0" kern="1200" dirty="0">
                        <a:solidFill>
                          <a:srgbClr val="002060"/>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tc>
                  <a:txBody>
                    <a:bodyPr/>
                    <a:lstStyle/>
                    <a:p>
                      <a:pPr marL="0" algn="l" defTabSz="914400" rtl="0" eaLnBrk="1" latinLnBrk="0" hangingPunct="1"/>
                      <a:r>
                        <a:rPr lang="en-US" sz="1800" b="1" kern="1200" dirty="0" smtClean="0">
                          <a:solidFill>
                            <a:schemeClr val="lt1"/>
                          </a:solidFill>
                          <a:latin typeface="+mn-lt"/>
                          <a:ea typeface="+mn-ea"/>
                          <a:cs typeface="+mn-cs"/>
                        </a:rPr>
                        <a:t>Project 1: </a:t>
                      </a:r>
                      <a:r>
                        <a:rPr lang="en-US" sz="1800" b="1" kern="1200" dirty="0" err="1" smtClean="0">
                          <a:solidFill>
                            <a:schemeClr val="lt1"/>
                          </a:solidFill>
                          <a:latin typeface="+mn-lt"/>
                          <a:ea typeface="+mn-ea"/>
                          <a:cs typeface="+mn-cs"/>
                        </a:rPr>
                        <a:t>massMap</a:t>
                      </a:r>
                      <a:endParaRPr lang="en-US" sz="1800" b="1" kern="1200" dirty="0">
                        <a:solidFill>
                          <a:schemeClr val="lt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tc>
                  <a:txBody>
                    <a:bodyPr/>
                    <a:lstStyle/>
                    <a:p>
                      <a:r>
                        <a:rPr lang="en-US" b="0" dirty="0" smtClean="0">
                          <a:solidFill>
                            <a:srgbClr val="002060"/>
                          </a:solidFill>
                        </a:rPr>
                        <a:t>Project 2</a:t>
                      </a:r>
                      <a:endParaRPr lang="en-US" b="0" dirty="0">
                        <a:solidFill>
                          <a:srgbClr val="00206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tc>
                  <a:txBody>
                    <a:bodyPr/>
                    <a:lstStyle/>
                    <a:p>
                      <a:r>
                        <a:rPr lang="en-US" b="0" dirty="0" smtClean="0">
                          <a:solidFill>
                            <a:srgbClr val="002060"/>
                          </a:solidFill>
                        </a:rPr>
                        <a:t>Challenges</a:t>
                      </a:r>
                      <a:endParaRPr lang="en-US" b="0" dirty="0">
                        <a:solidFill>
                          <a:srgbClr val="00206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3661072076"/>
                  </a:ext>
                </a:extLst>
              </a:tr>
            </a:tbl>
          </a:graphicData>
        </a:graphic>
      </p:graphicFrame>
      <p:sp>
        <p:nvSpPr>
          <p:cNvPr id="3" name="Oval 2"/>
          <p:cNvSpPr/>
          <p:nvPr/>
        </p:nvSpPr>
        <p:spPr>
          <a:xfrm>
            <a:off x="1828800" y="4114800"/>
            <a:ext cx="8763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3451" y="4343400"/>
            <a:ext cx="990600" cy="990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5486400" y="1371600"/>
            <a:ext cx="3048000" cy="4297363"/>
          </a:xfrm>
        </p:spPr>
        <p:txBody>
          <a:bodyPr>
            <a:noAutofit/>
          </a:bodyPr>
          <a:lstStyle/>
          <a:p>
            <a:r>
              <a:rPr lang="en-US" sz="2000" dirty="0" smtClean="0"/>
              <a:t>Highly overlapping results with competing methods</a:t>
            </a:r>
          </a:p>
          <a:p>
            <a:endParaRPr lang="en-US" sz="2000" dirty="0" smtClean="0"/>
          </a:p>
          <a:p>
            <a:r>
              <a:rPr lang="en-US" sz="2000" dirty="0" smtClean="0"/>
              <a:t>Much smaller adjusted p-values</a:t>
            </a:r>
          </a:p>
          <a:p>
            <a:endParaRPr lang="en-US" sz="2000" dirty="0" smtClean="0"/>
          </a:p>
          <a:p>
            <a:r>
              <a:rPr lang="en-US" sz="2000" dirty="0" smtClean="0"/>
              <a:t>Clustering association pattern observed – consistent with our assumption</a:t>
            </a:r>
            <a:endParaRPr lang="en-US" sz="2000" dirty="0"/>
          </a:p>
        </p:txBody>
      </p:sp>
    </p:spTree>
    <p:extLst>
      <p:ext uri="{BB962C8B-B14F-4D97-AF65-F5344CB8AC3E}">
        <p14:creationId xmlns:p14="http://schemas.microsoft.com/office/powerpoint/2010/main" val="1776138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47800" y="304800"/>
            <a:ext cx="64008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smtClean="0">
                <a:solidFill>
                  <a:srgbClr val="7030A0"/>
                </a:solidFill>
              </a:rPr>
              <a:t>AGP—BMI</a:t>
            </a:r>
            <a:endParaRPr lang="en-US" altLang="en-US" sz="3600" b="1" dirty="0">
              <a:solidFill>
                <a:srgbClr val="7030A0"/>
              </a:solidFill>
            </a:endParaRPr>
          </a:p>
        </p:txBody>
      </p:sp>
      <p:graphicFrame>
        <p:nvGraphicFramePr>
          <p:cNvPr id="6" name="Table 5"/>
          <p:cNvGraphicFramePr>
            <a:graphicFrameLocks noGrp="1"/>
          </p:cNvGraphicFramePr>
          <p:nvPr>
            <p:extLst/>
          </p:nvPr>
        </p:nvGraphicFramePr>
        <p:xfrm>
          <a:off x="1114426" y="1295400"/>
          <a:ext cx="7067548" cy="4404360"/>
        </p:xfrm>
        <a:graphic>
          <a:graphicData uri="http://schemas.openxmlformats.org/drawingml/2006/table">
            <a:tbl>
              <a:tblPr firstRow="1" firstCol="1" bandRow="1">
                <a:tableStyleId>{00A15C55-8517-42AA-B614-E9B94910E393}</a:tableStyleId>
              </a:tblPr>
              <a:tblGrid>
                <a:gridCol w="1015020">
                  <a:extLst>
                    <a:ext uri="{9D8B030D-6E8A-4147-A177-3AD203B41FA5}">
                      <a16:colId xmlns:a16="http://schemas.microsoft.com/office/drawing/2014/main" val="20000"/>
                    </a:ext>
                  </a:extLst>
                </a:gridCol>
                <a:gridCol w="1992448">
                  <a:extLst>
                    <a:ext uri="{9D8B030D-6E8A-4147-A177-3AD203B41FA5}">
                      <a16:colId xmlns:a16="http://schemas.microsoft.com/office/drawing/2014/main" val="20001"/>
                    </a:ext>
                  </a:extLst>
                </a:gridCol>
                <a:gridCol w="1015020">
                  <a:extLst>
                    <a:ext uri="{9D8B030D-6E8A-4147-A177-3AD203B41FA5}">
                      <a16:colId xmlns:a16="http://schemas.microsoft.com/office/drawing/2014/main" val="20002"/>
                    </a:ext>
                  </a:extLst>
                </a:gridCol>
                <a:gridCol w="1015020">
                  <a:extLst>
                    <a:ext uri="{9D8B030D-6E8A-4147-A177-3AD203B41FA5}">
                      <a16:colId xmlns:a16="http://schemas.microsoft.com/office/drawing/2014/main" val="20003"/>
                    </a:ext>
                  </a:extLst>
                </a:gridCol>
                <a:gridCol w="1015020">
                  <a:extLst>
                    <a:ext uri="{9D8B030D-6E8A-4147-A177-3AD203B41FA5}">
                      <a16:colId xmlns:a16="http://schemas.microsoft.com/office/drawing/2014/main" val="20004"/>
                    </a:ext>
                  </a:extLst>
                </a:gridCol>
                <a:gridCol w="1015020">
                  <a:extLst>
                    <a:ext uri="{9D8B030D-6E8A-4147-A177-3AD203B41FA5}">
                      <a16:colId xmlns:a16="http://schemas.microsoft.com/office/drawing/2014/main" val="20005"/>
                    </a:ext>
                  </a:extLst>
                </a:gridCol>
              </a:tblGrid>
              <a:tr h="533400">
                <a:tc>
                  <a:txBody>
                    <a:bodyPr/>
                    <a:lstStyle/>
                    <a:p>
                      <a:pPr marL="0" marR="0">
                        <a:lnSpc>
                          <a:spcPct val="115000"/>
                        </a:lnSpc>
                        <a:spcBef>
                          <a:spcPts val="0"/>
                        </a:spcBef>
                        <a:spcAft>
                          <a:spcPts val="0"/>
                        </a:spcAft>
                      </a:pPr>
                      <a:r>
                        <a:rPr lang="en-US" sz="1600" dirty="0">
                          <a:effectLst/>
                        </a:rPr>
                        <a:t>OTU ID</a:t>
                      </a:r>
                      <a:endParaRPr lang="en-US" sz="1600" dirty="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en-US" sz="1600">
                          <a:effectLst/>
                        </a:rPr>
                        <a:t>Species</a:t>
                      </a:r>
                      <a:endParaRPr lang="en-US" sz="16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Raw p-value</a:t>
                      </a:r>
                      <a:endParaRPr lang="en-US" sz="16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BH</a:t>
                      </a:r>
                      <a:endParaRPr lang="en-US" sz="16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OMiAT-HBH</a:t>
                      </a:r>
                      <a:endParaRPr lang="en-US" sz="16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OMiAT-SST</a:t>
                      </a:r>
                      <a:endParaRPr lang="en-US" sz="1600">
                        <a:effectLst/>
                        <a:latin typeface="Calibri"/>
                        <a:ea typeface="Malgun Gothic"/>
                        <a:cs typeface="Times New Roman"/>
                      </a:endParaRPr>
                    </a:p>
                  </a:txBody>
                  <a:tcPr marL="68580" marR="68580" marT="0" marB="0" anchor="ctr"/>
                </a:tc>
                <a:extLst>
                  <a:ext uri="{0D108BD9-81ED-4DB2-BD59-A6C34878D82A}">
                    <a16:rowId xmlns:a16="http://schemas.microsoft.com/office/drawing/2014/main" val="10000"/>
                  </a:ext>
                </a:extLst>
              </a:tr>
              <a:tr h="533400">
                <a:tc>
                  <a:txBody>
                    <a:bodyPr/>
                    <a:lstStyle/>
                    <a:p>
                      <a:pPr marL="0" marR="0">
                        <a:lnSpc>
                          <a:spcPct val="115000"/>
                        </a:lnSpc>
                        <a:spcBef>
                          <a:spcPts val="0"/>
                        </a:spcBef>
                        <a:spcAft>
                          <a:spcPts val="0"/>
                        </a:spcAft>
                      </a:pPr>
                      <a:r>
                        <a:rPr lang="en-US" sz="1600">
                          <a:effectLst/>
                        </a:rPr>
                        <a:t>297635</a:t>
                      </a:r>
                      <a:endParaRPr lang="en-US" sz="160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en-US" sz="1600">
                          <a:effectLst/>
                        </a:rPr>
                        <a:t>[Eubacterium] biforme</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1.90E-04</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1.70E-02</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7.60E-04</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2.50E-03</a:t>
                      </a:r>
                      <a:endParaRPr lang="en-US" sz="1600">
                        <a:effectLst/>
                        <a:latin typeface="Calibri"/>
                        <a:ea typeface="Malgun Gothic"/>
                        <a:cs typeface="Times New Roman"/>
                      </a:endParaRPr>
                    </a:p>
                  </a:txBody>
                  <a:tcPr marL="68580" marR="68580" marT="0" marB="0" anchor="ctr"/>
                </a:tc>
                <a:extLst>
                  <a:ext uri="{0D108BD9-81ED-4DB2-BD59-A6C34878D82A}">
                    <a16:rowId xmlns:a16="http://schemas.microsoft.com/office/drawing/2014/main" val="10001"/>
                  </a:ext>
                </a:extLst>
              </a:tr>
              <a:tr h="533400">
                <a:tc>
                  <a:txBody>
                    <a:bodyPr/>
                    <a:lstStyle/>
                    <a:p>
                      <a:pPr marL="0" marR="0">
                        <a:lnSpc>
                          <a:spcPct val="115000"/>
                        </a:lnSpc>
                        <a:spcBef>
                          <a:spcPts val="0"/>
                        </a:spcBef>
                        <a:spcAft>
                          <a:spcPts val="0"/>
                        </a:spcAft>
                      </a:pPr>
                      <a:r>
                        <a:rPr lang="en-US" sz="1600">
                          <a:effectLst/>
                        </a:rPr>
                        <a:t>824876</a:t>
                      </a:r>
                      <a:endParaRPr lang="en-US" sz="160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en-US" sz="1600">
                          <a:effectLst/>
                        </a:rPr>
                        <a:t>Bifidobacterium| Other</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2.70E-03</a:t>
                      </a:r>
                      <a:endParaRPr lang="en-US" sz="160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zh-CN" sz="1600">
                          <a:effectLst/>
                        </a:rPr>
                        <a:t>　</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5.30E-03</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1.70E-02</a:t>
                      </a:r>
                      <a:endParaRPr lang="en-US" sz="1600">
                        <a:effectLst/>
                        <a:latin typeface="Calibri"/>
                        <a:ea typeface="Malgun Gothic"/>
                        <a:cs typeface="Times New Roman"/>
                      </a:endParaRPr>
                    </a:p>
                  </a:txBody>
                  <a:tcPr marL="68580" marR="68580" marT="0" marB="0" anchor="ctr"/>
                </a:tc>
                <a:extLst>
                  <a:ext uri="{0D108BD9-81ED-4DB2-BD59-A6C34878D82A}">
                    <a16:rowId xmlns:a16="http://schemas.microsoft.com/office/drawing/2014/main" val="10002"/>
                  </a:ext>
                </a:extLst>
              </a:tr>
              <a:tr h="533400">
                <a:tc>
                  <a:txBody>
                    <a:bodyPr/>
                    <a:lstStyle/>
                    <a:p>
                      <a:pPr marL="0" marR="0">
                        <a:lnSpc>
                          <a:spcPct val="115000"/>
                        </a:lnSpc>
                        <a:spcBef>
                          <a:spcPts val="0"/>
                        </a:spcBef>
                        <a:spcAft>
                          <a:spcPts val="0"/>
                        </a:spcAft>
                      </a:pPr>
                      <a:r>
                        <a:rPr lang="en-US" sz="1600">
                          <a:effectLst/>
                        </a:rPr>
                        <a:t>4319938</a:t>
                      </a:r>
                      <a:endParaRPr lang="en-US" sz="160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en-US" sz="1600">
                          <a:effectLst/>
                        </a:rPr>
                        <a:t>Clostridiaceae| Other</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1.00E-02</a:t>
                      </a:r>
                      <a:endParaRPr lang="en-US" sz="160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zh-CN" sz="1600">
                          <a:effectLst/>
                        </a:rPr>
                        <a:t>　</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2.00E-02</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3.50E-02</a:t>
                      </a:r>
                      <a:endParaRPr lang="en-US" sz="1600">
                        <a:effectLst/>
                        <a:latin typeface="Calibri"/>
                        <a:ea typeface="Malgun Gothic"/>
                        <a:cs typeface="Times New Roman"/>
                      </a:endParaRPr>
                    </a:p>
                  </a:txBody>
                  <a:tcPr marL="68580" marR="68580" marT="0" marB="0" anchor="ctr"/>
                </a:tc>
                <a:extLst>
                  <a:ext uri="{0D108BD9-81ED-4DB2-BD59-A6C34878D82A}">
                    <a16:rowId xmlns:a16="http://schemas.microsoft.com/office/drawing/2014/main" val="10003"/>
                  </a:ext>
                </a:extLst>
              </a:tr>
              <a:tr h="533400">
                <a:tc>
                  <a:txBody>
                    <a:bodyPr/>
                    <a:lstStyle/>
                    <a:p>
                      <a:pPr marL="0" marR="0">
                        <a:lnSpc>
                          <a:spcPct val="115000"/>
                        </a:lnSpc>
                        <a:spcBef>
                          <a:spcPts val="0"/>
                        </a:spcBef>
                        <a:spcAft>
                          <a:spcPts val="0"/>
                        </a:spcAft>
                      </a:pPr>
                      <a:r>
                        <a:rPr lang="en-US" sz="1600">
                          <a:effectLst/>
                        </a:rPr>
                        <a:t>840279</a:t>
                      </a:r>
                      <a:endParaRPr lang="en-US" sz="160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en-US" sz="1600">
                          <a:effectLst/>
                        </a:rPr>
                        <a:t>[Barnesiellaceae]|Other</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1.10E-02</a:t>
                      </a:r>
                      <a:endParaRPr lang="en-US" sz="160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zh-CN" sz="1600">
                          <a:effectLst/>
                        </a:rPr>
                        <a:t>　</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1.10E-02</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3.50E-02</a:t>
                      </a:r>
                      <a:endParaRPr lang="en-US" sz="1600">
                        <a:effectLst/>
                        <a:latin typeface="Calibri"/>
                        <a:ea typeface="Malgun Gothic"/>
                        <a:cs typeface="Times New Roman"/>
                      </a:endParaRPr>
                    </a:p>
                  </a:txBody>
                  <a:tcPr marL="68580" marR="68580" marT="0" marB="0" anchor="ctr"/>
                </a:tc>
                <a:extLst>
                  <a:ext uri="{0D108BD9-81ED-4DB2-BD59-A6C34878D82A}">
                    <a16:rowId xmlns:a16="http://schemas.microsoft.com/office/drawing/2014/main" val="10004"/>
                  </a:ext>
                </a:extLst>
              </a:tr>
              <a:tr h="533400">
                <a:tc>
                  <a:txBody>
                    <a:bodyPr/>
                    <a:lstStyle/>
                    <a:p>
                      <a:pPr marL="0" marR="0">
                        <a:lnSpc>
                          <a:spcPct val="115000"/>
                        </a:lnSpc>
                        <a:spcBef>
                          <a:spcPts val="0"/>
                        </a:spcBef>
                        <a:spcAft>
                          <a:spcPts val="0"/>
                        </a:spcAft>
                      </a:pPr>
                      <a:r>
                        <a:rPr lang="en-US" sz="1600">
                          <a:effectLst/>
                        </a:rPr>
                        <a:t>4480861</a:t>
                      </a:r>
                      <a:endParaRPr lang="en-US" sz="160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en-US" sz="1600">
                          <a:effectLst/>
                        </a:rPr>
                        <a:t>Catenibacterium| Other</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1.50E-02</a:t>
                      </a:r>
                      <a:endParaRPr lang="en-US" sz="160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zh-CN" sz="1600">
                          <a:effectLst/>
                        </a:rPr>
                        <a:t>　</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3.10E-02</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4.00E-02</a:t>
                      </a:r>
                      <a:endParaRPr lang="en-US" sz="1600">
                        <a:effectLst/>
                        <a:latin typeface="Calibri"/>
                        <a:ea typeface="Malgun Gothic"/>
                        <a:cs typeface="Times New Roman"/>
                      </a:endParaRPr>
                    </a:p>
                  </a:txBody>
                  <a:tcPr marL="68580" marR="68580" marT="0" marB="0" anchor="ctr"/>
                </a:tc>
                <a:extLst>
                  <a:ext uri="{0D108BD9-81ED-4DB2-BD59-A6C34878D82A}">
                    <a16:rowId xmlns:a16="http://schemas.microsoft.com/office/drawing/2014/main" val="10005"/>
                  </a:ext>
                </a:extLst>
              </a:tr>
              <a:tr h="533400">
                <a:tc>
                  <a:txBody>
                    <a:bodyPr/>
                    <a:lstStyle/>
                    <a:p>
                      <a:pPr marL="0" marR="0">
                        <a:lnSpc>
                          <a:spcPct val="115000"/>
                        </a:lnSpc>
                        <a:spcBef>
                          <a:spcPts val="0"/>
                        </a:spcBef>
                        <a:spcAft>
                          <a:spcPts val="0"/>
                        </a:spcAft>
                      </a:pPr>
                      <a:r>
                        <a:rPr lang="en-US" sz="1600">
                          <a:effectLst/>
                        </a:rPr>
                        <a:t>513664</a:t>
                      </a:r>
                      <a:endParaRPr lang="en-US" sz="160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en-US" sz="1600">
                          <a:effectLst/>
                        </a:rPr>
                        <a:t>Prevotella stercorea</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2.00E-02</a:t>
                      </a:r>
                      <a:endParaRPr lang="en-US" sz="1600">
                        <a:effectLst/>
                        <a:latin typeface="Calibri"/>
                        <a:ea typeface="Malgun Gothic"/>
                        <a:cs typeface="Times New Roman"/>
                      </a:endParaRPr>
                    </a:p>
                  </a:txBody>
                  <a:tcPr marL="68580" marR="68580" marT="0" marB="0" anchor="ctr"/>
                </a:tc>
                <a:tc>
                  <a:txBody>
                    <a:bodyPr/>
                    <a:lstStyle/>
                    <a:p>
                      <a:pPr marL="0" marR="0">
                        <a:lnSpc>
                          <a:spcPct val="115000"/>
                        </a:lnSpc>
                        <a:spcBef>
                          <a:spcPts val="0"/>
                        </a:spcBef>
                        <a:spcAft>
                          <a:spcPts val="0"/>
                        </a:spcAft>
                      </a:pPr>
                      <a:r>
                        <a:rPr lang="zh-CN" sz="1600">
                          <a:effectLst/>
                        </a:rPr>
                        <a:t>　</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8.00E-02</a:t>
                      </a:r>
                      <a:endParaRPr lang="en-US" sz="1600">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4.30E-02</a:t>
                      </a:r>
                      <a:endParaRPr lang="en-US" sz="1600">
                        <a:effectLst/>
                        <a:latin typeface="Calibri"/>
                        <a:ea typeface="Malgun Gothic"/>
                        <a:cs typeface="Times New Roman"/>
                      </a:endParaRPr>
                    </a:p>
                  </a:txBody>
                  <a:tcPr marL="68580" marR="68580" marT="0" marB="0" anchor="ctr"/>
                </a:tc>
                <a:extLst>
                  <a:ext uri="{0D108BD9-81ED-4DB2-BD59-A6C34878D82A}">
                    <a16:rowId xmlns:a16="http://schemas.microsoft.com/office/drawing/2014/main" val="10006"/>
                  </a:ext>
                </a:extLst>
              </a:tr>
              <a:tr h="533400">
                <a:tc gridSpan="3">
                  <a:txBody>
                    <a:bodyPr/>
                    <a:lstStyle/>
                    <a:p>
                      <a:pPr marL="0" marR="0">
                        <a:lnSpc>
                          <a:spcPct val="115000"/>
                        </a:lnSpc>
                        <a:spcBef>
                          <a:spcPts val="0"/>
                        </a:spcBef>
                        <a:spcAft>
                          <a:spcPts val="0"/>
                        </a:spcAft>
                      </a:pPr>
                      <a:r>
                        <a:rPr lang="en-US" sz="1600" b="1" dirty="0">
                          <a:effectLst/>
                        </a:rPr>
                        <a:t>Number of detected BMI-associated species</a:t>
                      </a:r>
                      <a:endParaRPr lang="en-US" sz="1600" b="1" dirty="0">
                        <a:effectLst/>
                        <a:latin typeface="Calibri"/>
                        <a:ea typeface="Malgun Gothic"/>
                        <a:cs typeface="Times New Roman"/>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600" b="1" dirty="0">
                          <a:solidFill>
                            <a:srgbClr val="FF0000"/>
                          </a:solidFill>
                          <a:effectLst/>
                        </a:rPr>
                        <a:t>1</a:t>
                      </a:r>
                      <a:endParaRPr lang="en-US" sz="1600" b="1" dirty="0">
                        <a:solidFill>
                          <a:srgbClr val="FF0000"/>
                        </a:solidFill>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b="1" dirty="0">
                          <a:solidFill>
                            <a:srgbClr val="FF0000"/>
                          </a:solidFill>
                          <a:effectLst/>
                        </a:rPr>
                        <a:t>6</a:t>
                      </a:r>
                      <a:endParaRPr lang="en-US" sz="1600" b="1" dirty="0">
                        <a:solidFill>
                          <a:srgbClr val="FF0000"/>
                        </a:solidFill>
                        <a:effectLst/>
                        <a:latin typeface="Calibri"/>
                        <a:ea typeface="Malgun Gothic"/>
                        <a:cs typeface="Times New Roman"/>
                      </a:endParaRPr>
                    </a:p>
                  </a:txBody>
                  <a:tcPr marL="68580" marR="68580" marT="0" marB="0" anchor="ctr"/>
                </a:tc>
                <a:tc>
                  <a:txBody>
                    <a:bodyPr/>
                    <a:lstStyle/>
                    <a:p>
                      <a:pPr marL="0" marR="0" algn="r">
                        <a:lnSpc>
                          <a:spcPct val="115000"/>
                        </a:lnSpc>
                        <a:spcBef>
                          <a:spcPts val="0"/>
                        </a:spcBef>
                        <a:spcAft>
                          <a:spcPts val="0"/>
                        </a:spcAft>
                      </a:pPr>
                      <a:r>
                        <a:rPr lang="en-US" sz="1600" b="1" dirty="0">
                          <a:solidFill>
                            <a:srgbClr val="FF0000"/>
                          </a:solidFill>
                          <a:effectLst/>
                        </a:rPr>
                        <a:t>6</a:t>
                      </a:r>
                      <a:endParaRPr lang="en-US" sz="1600" b="1" dirty="0">
                        <a:solidFill>
                          <a:srgbClr val="FF0000"/>
                        </a:solidFill>
                        <a:effectLst/>
                        <a:latin typeface="Calibri"/>
                        <a:ea typeface="Malgun Gothic"/>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41903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Summary</a:t>
            </a:r>
            <a:endParaRPr lang="en-US" b="1" dirty="0">
              <a:solidFill>
                <a:srgbClr val="7030A0"/>
              </a:solidFill>
            </a:endParaRPr>
          </a:p>
        </p:txBody>
      </p:sp>
      <p:sp>
        <p:nvSpPr>
          <p:cNvPr id="3" name="Content Placeholder 2"/>
          <p:cNvSpPr>
            <a:spLocks noGrp="1"/>
          </p:cNvSpPr>
          <p:nvPr>
            <p:ph idx="1"/>
          </p:nvPr>
        </p:nvSpPr>
        <p:spPr>
          <a:xfrm>
            <a:off x="438150" y="1143000"/>
            <a:ext cx="8229600" cy="4525963"/>
          </a:xfrm>
        </p:spPr>
        <p:txBody>
          <a:bodyPr>
            <a:normAutofit/>
          </a:bodyPr>
          <a:lstStyle/>
          <a:p>
            <a:r>
              <a:rPr lang="en-US" dirty="0" smtClean="0"/>
              <a:t>We develop </a:t>
            </a:r>
            <a:r>
              <a:rPr lang="en-US" dirty="0"/>
              <a:t>a two-stage microbial association mapping framework </a:t>
            </a:r>
            <a:r>
              <a:rPr lang="en-US" dirty="0" smtClean="0"/>
              <a:t>-- </a:t>
            </a:r>
            <a:r>
              <a:rPr lang="en-US" b="1" dirty="0" err="1" smtClean="0">
                <a:solidFill>
                  <a:srgbClr val="FF0000"/>
                </a:solidFill>
              </a:rPr>
              <a:t>massMap</a:t>
            </a:r>
            <a:r>
              <a:rPr lang="en-US" dirty="0" smtClean="0"/>
              <a:t> </a:t>
            </a:r>
            <a:r>
              <a:rPr lang="en-US" dirty="0"/>
              <a:t>for </a:t>
            </a:r>
            <a:r>
              <a:rPr lang="en-US" dirty="0" smtClean="0"/>
              <a:t>binary, continuous and survival outcomes</a:t>
            </a:r>
            <a:r>
              <a:rPr lang="en-US" dirty="0"/>
              <a:t>. </a:t>
            </a:r>
            <a:endParaRPr lang="en-US" dirty="0" smtClean="0"/>
          </a:p>
          <a:p>
            <a:r>
              <a:rPr lang="en-US" dirty="0" err="1" smtClean="0"/>
              <a:t>MassMap</a:t>
            </a:r>
            <a:r>
              <a:rPr lang="en-US" dirty="0" smtClean="0"/>
              <a:t> </a:t>
            </a:r>
            <a:r>
              <a:rPr lang="en-US" dirty="0"/>
              <a:t>incorporates the highly powerful microbial group test </a:t>
            </a:r>
            <a:r>
              <a:rPr lang="en-US" dirty="0" err="1" smtClean="0"/>
              <a:t>OMiAT</a:t>
            </a:r>
            <a:r>
              <a:rPr lang="en-US" dirty="0" smtClean="0"/>
              <a:t>/</a:t>
            </a:r>
            <a:r>
              <a:rPr lang="en-US" dirty="0" err="1" smtClean="0"/>
              <a:t>OMiSA</a:t>
            </a:r>
            <a:r>
              <a:rPr lang="en-US" dirty="0" smtClean="0"/>
              <a:t> for </a:t>
            </a:r>
            <a:r>
              <a:rPr lang="en-US" dirty="0"/>
              <a:t>screening and HBH/SST for the control of FDR. </a:t>
            </a:r>
            <a:endParaRPr lang="en-US" dirty="0" smtClean="0"/>
          </a:p>
          <a:p>
            <a:endParaRPr lang="en-US" dirty="0"/>
          </a:p>
        </p:txBody>
      </p:sp>
      <p:pic>
        <p:nvPicPr>
          <p:cNvPr id="4" name="Picture 2" descr="15b839016e29f0f312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419600"/>
            <a:ext cx="1462420" cy="199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4419600"/>
            <a:ext cx="5486400" cy="1569660"/>
          </a:xfrm>
          <a:prstGeom prst="rect">
            <a:avLst/>
          </a:prstGeom>
        </p:spPr>
        <p:txBody>
          <a:bodyPr wrap="square">
            <a:spAutoFit/>
          </a:bodyPr>
          <a:lstStyle/>
          <a:p>
            <a:pPr marL="457200" indent="-457200">
              <a:buFont typeface="Arial" panose="020B0604020202020204" pitchFamily="34" charset="0"/>
              <a:buChar char="•"/>
            </a:pPr>
            <a:r>
              <a:rPr lang="en-US" sz="3200" dirty="0"/>
              <a:t>A highly efficient method for microbiome-wide association analyses </a:t>
            </a:r>
          </a:p>
        </p:txBody>
      </p:sp>
      <p:sp>
        <p:nvSpPr>
          <p:cNvPr id="7" name="TextBox 6"/>
          <p:cNvSpPr txBox="1"/>
          <p:nvPr/>
        </p:nvSpPr>
        <p:spPr>
          <a:xfrm>
            <a:off x="7170110" y="6414615"/>
            <a:ext cx="1600200" cy="369332"/>
          </a:xfrm>
          <a:prstGeom prst="rect">
            <a:avLst/>
          </a:prstGeom>
          <a:noFill/>
        </p:spPr>
        <p:txBody>
          <a:bodyPr wrap="square" rtlCol="0">
            <a:spAutoFit/>
          </a:bodyPr>
          <a:lstStyle/>
          <a:p>
            <a:r>
              <a:rPr lang="en-US" dirty="0" smtClean="0"/>
              <a:t>Dr. Jiyuan Hu</a:t>
            </a:r>
            <a:endParaRPr lang="en-US" dirty="0"/>
          </a:p>
        </p:txBody>
      </p:sp>
    </p:spTree>
    <p:extLst>
      <p:ext uri="{BB962C8B-B14F-4D97-AF65-F5344CB8AC3E}">
        <p14:creationId xmlns:p14="http://schemas.microsoft.com/office/powerpoint/2010/main" val="3096140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Acknowledgements</a:t>
            </a:r>
            <a:endParaRPr lang="en-US" b="1" dirty="0">
              <a:solidFill>
                <a:srgbClr val="7030A0"/>
              </a:solidFill>
            </a:endParaRPr>
          </a:p>
        </p:txBody>
      </p:sp>
      <p:sp>
        <p:nvSpPr>
          <p:cNvPr id="3" name="Content Placeholder 2"/>
          <p:cNvSpPr>
            <a:spLocks noGrp="1"/>
          </p:cNvSpPr>
          <p:nvPr>
            <p:ph idx="1"/>
          </p:nvPr>
        </p:nvSpPr>
        <p:spPr>
          <a:xfrm>
            <a:off x="381000" y="1295400"/>
            <a:ext cx="8305800" cy="4830763"/>
          </a:xfrm>
        </p:spPr>
        <p:txBody>
          <a:bodyPr>
            <a:normAutofit fontScale="92500" lnSpcReduction="20000"/>
          </a:bodyPr>
          <a:lstStyle/>
          <a:p>
            <a:pPr marL="0" indent="0">
              <a:buNone/>
            </a:pPr>
            <a:r>
              <a:rPr lang="en-US" dirty="0" smtClean="0"/>
              <a:t>Our g</a:t>
            </a:r>
            <a:r>
              <a:rPr lang="en-US" altLang="zh-CN" dirty="0" smtClean="0"/>
              <a:t>roup member</a:t>
            </a:r>
            <a:r>
              <a:rPr lang="en-US" dirty="0" smtClean="0"/>
              <a:t>s:</a:t>
            </a:r>
            <a:r>
              <a:rPr lang="en-US" sz="2800" dirty="0" smtClean="0"/>
              <a:t>	</a:t>
            </a:r>
            <a:endParaRPr lang="en-US" sz="2800" dirty="0"/>
          </a:p>
          <a:p>
            <a:pPr marL="0" indent="0">
              <a:buNone/>
            </a:pPr>
            <a:endParaRPr lang="en-US" b="1" dirty="0" smtClean="0"/>
          </a:p>
          <a:p>
            <a:pPr marL="0" indent="0">
              <a:buNone/>
            </a:pPr>
            <a:r>
              <a:rPr lang="en-US" b="1" dirty="0" smtClean="0"/>
              <a:t>Postdoc:</a:t>
            </a:r>
          </a:p>
          <a:p>
            <a:pPr marL="0" indent="0">
              <a:buNone/>
            </a:pPr>
            <a:r>
              <a:rPr lang="en-US" b="1" dirty="0" smtClean="0"/>
              <a:t>Dr. </a:t>
            </a:r>
            <a:r>
              <a:rPr lang="en-US" b="1" dirty="0" err="1" smtClean="0"/>
              <a:t>Jiyuan</a:t>
            </a:r>
            <a:r>
              <a:rPr lang="en-US" b="1" dirty="0" smtClean="0"/>
              <a:t> Hu</a:t>
            </a:r>
          </a:p>
          <a:p>
            <a:pPr marL="0" indent="0">
              <a:buNone/>
            </a:pPr>
            <a:r>
              <a:rPr lang="en-US" dirty="0" smtClean="0"/>
              <a:t>Dr. Chan Wang</a:t>
            </a:r>
          </a:p>
          <a:p>
            <a:pPr marL="0" indent="0">
              <a:buNone/>
            </a:pPr>
            <a:endParaRPr lang="en-US" dirty="0" smtClean="0"/>
          </a:p>
          <a:p>
            <a:pPr marL="0" indent="0">
              <a:buNone/>
            </a:pPr>
            <a:r>
              <a:rPr lang="en-US" b="1" dirty="0" smtClean="0"/>
              <a:t>Ph.D. student:</a:t>
            </a:r>
          </a:p>
          <a:p>
            <a:pPr marL="0" indent="0">
              <a:buNone/>
            </a:pPr>
            <a:r>
              <a:rPr lang="en-US" dirty="0" smtClean="0"/>
              <a:t>Ms. </a:t>
            </a:r>
            <a:r>
              <a:rPr lang="en-US" dirty="0" err="1" smtClean="0"/>
              <a:t>Linchen</a:t>
            </a:r>
            <a:r>
              <a:rPr lang="en-US" dirty="0" smtClean="0"/>
              <a:t> He</a:t>
            </a:r>
          </a:p>
          <a:p>
            <a:pPr marL="0" indent="0">
              <a:buNone/>
            </a:pPr>
            <a:r>
              <a:rPr lang="en-US" dirty="0" smtClean="0"/>
              <a:t>						</a:t>
            </a:r>
            <a:endParaRPr lang="en-US" dirty="0"/>
          </a:p>
          <a:p>
            <a:pPr marL="0" indent="0">
              <a:buNone/>
            </a:pPr>
            <a:r>
              <a:rPr lang="en-US" dirty="0" smtClean="0"/>
              <a:t>		</a:t>
            </a:r>
            <a:endParaRPr lang="en-US" dirty="0"/>
          </a:p>
        </p:txBody>
      </p:sp>
      <p:sp>
        <p:nvSpPr>
          <p:cNvPr id="7" name="矩形 6"/>
          <p:cNvSpPr/>
          <p:nvPr/>
        </p:nvSpPr>
        <p:spPr>
          <a:xfrm>
            <a:off x="273218" y="5383802"/>
            <a:ext cx="6867073" cy="523220"/>
          </a:xfrm>
          <a:prstGeom prst="rect">
            <a:avLst/>
          </a:prstGeom>
        </p:spPr>
        <p:txBody>
          <a:bodyPr wrap="none">
            <a:spAutoFit/>
          </a:bodyPr>
          <a:lstStyle/>
          <a:p>
            <a:r>
              <a:rPr lang="en-US" altLang="zh-CN" sz="2800" dirty="0"/>
              <a:t>The research is funded by NIH R01 DK110014.</a:t>
            </a: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7571"/>
          <a:stretch/>
        </p:blipFill>
        <p:spPr>
          <a:xfrm>
            <a:off x="3460582" y="1752600"/>
            <a:ext cx="5334000" cy="2897513"/>
          </a:xfrm>
          <a:prstGeom prst="rect">
            <a:avLst/>
          </a:prstGeom>
        </p:spPr>
      </p:pic>
    </p:spTree>
    <p:extLst>
      <p:ext uri="{BB962C8B-B14F-4D97-AF65-F5344CB8AC3E}">
        <p14:creationId xmlns:p14="http://schemas.microsoft.com/office/powerpoint/2010/main" val="829513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noAutofit/>
          </a:bodyPr>
          <a:lstStyle/>
          <a:p>
            <a:pPr>
              <a:lnSpc>
                <a:spcPct val="100000"/>
              </a:lnSpc>
            </a:pPr>
            <a:r>
              <a:rPr lang="en-US" sz="3600" b="1" dirty="0" smtClean="0">
                <a:solidFill>
                  <a:srgbClr val="7030A0"/>
                </a:solidFill>
              </a:rPr>
              <a:t>Microbiome and Human Disease</a:t>
            </a:r>
            <a:endParaRPr lang="en-US" sz="3600" b="1" dirty="0">
              <a:solidFill>
                <a:srgbClr val="7030A0"/>
              </a:solidFill>
            </a:endParaRP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2393" y="1295400"/>
            <a:ext cx="6591999" cy="495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703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Acknowledgements</a:t>
            </a:r>
            <a:endParaRPr lang="en-US" b="1" dirty="0">
              <a:solidFill>
                <a:srgbClr val="7030A0"/>
              </a:solidFill>
            </a:endParaRPr>
          </a:p>
        </p:txBody>
      </p:sp>
      <p:sp>
        <p:nvSpPr>
          <p:cNvPr id="3" name="Content Placeholder 2"/>
          <p:cNvSpPr>
            <a:spLocks noGrp="1"/>
          </p:cNvSpPr>
          <p:nvPr>
            <p:ph idx="1"/>
          </p:nvPr>
        </p:nvSpPr>
        <p:spPr>
          <a:xfrm>
            <a:off x="381000" y="1295400"/>
            <a:ext cx="8305800" cy="4830763"/>
          </a:xfrm>
        </p:spPr>
        <p:txBody>
          <a:bodyPr>
            <a:normAutofit/>
          </a:bodyPr>
          <a:lstStyle/>
          <a:p>
            <a:pPr marL="0" indent="0">
              <a:buNone/>
            </a:pPr>
            <a:r>
              <a:rPr lang="en-US" sz="2800" dirty="0" smtClean="0"/>
              <a:t>Collaborators:	</a:t>
            </a:r>
            <a:endParaRPr lang="en-US" sz="2800" dirty="0"/>
          </a:p>
          <a:p>
            <a:pPr marL="0" indent="0">
              <a:buNone/>
            </a:pPr>
            <a:endParaRPr lang="en-US" dirty="0" smtClean="0"/>
          </a:p>
          <a:p>
            <a:pPr marL="0" indent="0">
              <a:buNone/>
            </a:pPr>
            <a:r>
              <a:rPr lang="en-US" dirty="0" smtClean="0"/>
              <a:t>						</a:t>
            </a:r>
            <a:endParaRPr lang="en-US" dirty="0"/>
          </a:p>
          <a:p>
            <a:pPr marL="0" indent="0">
              <a:buNone/>
            </a:pPr>
            <a:endParaRPr lang="en-US" dirty="0" smtClean="0"/>
          </a:p>
          <a:p>
            <a:pPr marL="0" indent="0">
              <a:buNone/>
            </a:pPr>
            <a:r>
              <a:rPr lang="en-US" dirty="0" smtClean="0"/>
              <a: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501" y="1905000"/>
            <a:ext cx="1633998" cy="2017384"/>
          </a:xfrm>
          <a:prstGeom prst="rect">
            <a:avLst/>
          </a:prstGeom>
        </p:spPr>
      </p:pic>
      <p:sp>
        <p:nvSpPr>
          <p:cNvPr id="11" name="TextBox 10"/>
          <p:cNvSpPr txBox="1"/>
          <p:nvPr/>
        </p:nvSpPr>
        <p:spPr>
          <a:xfrm>
            <a:off x="494098" y="4541313"/>
            <a:ext cx="1676400" cy="1631216"/>
          </a:xfrm>
          <a:prstGeom prst="rect">
            <a:avLst/>
          </a:prstGeom>
          <a:noFill/>
        </p:spPr>
        <p:txBody>
          <a:bodyPr wrap="square" rtlCol="0">
            <a:spAutoFit/>
          </a:bodyPr>
          <a:lstStyle/>
          <a:p>
            <a:r>
              <a:rPr lang="en-US" sz="2000" b="1" dirty="0"/>
              <a:t>Dr. </a:t>
            </a:r>
            <a:r>
              <a:rPr lang="en-US" sz="2000" b="1" dirty="0" smtClean="0"/>
              <a:t>Martin </a:t>
            </a:r>
            <a:r>
              <a:rPr lang="en-US" sz="2000" b="1" dirty="0"/>
              <a:t>Blaser </a:t>
            </a:r>
            <a:r>
              <a:rPr lang="en-US" sz="2000" dirty="0"/>
              <a:t>and people in </a:t>
            </a:r>
            <a:r>
              <a:rPr lang="en-US" sz="2000" dirty="0" smtClean="0"/>
              <a:t>his lab</a:t>
            </a:r>
            <a:endParaRPr lang="en-US" sz="2000" dirty="0"/>
          </a:p>
          <a:p>
            <a:endParaRPr lang="en-US" sz="2000" dirty="0"/>
          </a:p>
        </p:txBody>
      </p:sp>
      <p:pic>
        <p:nvPicPr>
          <p:cNvPr id="1024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40" r="12120"/>
          <a:stretch/>
        </p:blipFill>
        <p:spPr bwMode="auto">
          <a:xfrm>
            <a:off x="2400300" y="1905000"/>
            <a:ext cx="1752600" cy="2017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248924" y="4541312"/>
            <a:ext cx="1968500" cy="1323439"/>
          </a:xfrm>
          <a:prstGeom prst="rect">
            <a:avLst/>
          </a:prstGeom>
          <a:noFill/>
        </p:spPr>
        <p:txBody>
          <a:bodyPr wrap="square" rtlCol="0">
            <a:spAutoFit/>
          </a:bodyPr>
          <a:lstStyle/>
          <a:p>
            <a:r>
              <a:rPr lang="en-US" sz="2000" b="1" dirty="0"/>
              <a:t>Dr. </a:t>
            </a:r>
            <a:r>
              <a:rPr lang="en-US" sz="2000" b="1" dirty="0" smtClean="0"/>
              <a:t>Zhiheng Pei </a:t>
            </a:r>
            <a:r>
              <a:rPr lang="en-US" sz="2000" dirty="0" smtClean="0"/>
              <a:t>and </a:t>
            </a:r>
            <a:r>
              <a:rPr lang="en-US" sz="2000" dirty="0"/>
              <a:t>people in </a:t>
            </a:r>
            <a:r>
              <a:rPr lang="en-US" sz="2000" dirty="0" smtClean="0"/>
              <a:t>his lab</a:t>
            </a:r>
            <a:endParaRPr lang="en-US" sz="2000" dirty="0"/>
          </a:p>
          <a:p>
            <a:endParaRPr lang="en-US" sz="2000" dirty="0"/>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2377" y="1905000"/>
            <a:ext cx="1678447" cy="2339822"/>
          </a:xfrm>
          <a:prstGeom prst="rect">
            <a:avLst/>
          </a:prstGeom>
        </p:spPr>
      </p:pic>
      <p:sp>
        <p:nvSpPr>
          <p:cNvPr id="13" name="TextBox 9"/>
          <p:cNvSpPr txBox="1"/>
          <p:nvPr/>
        </p:nvSpPr>
        <p:spPr>
          <a:xfrm>
            <a:off x="4268224" y="4541312"/>
            <a:ext cx="1752600" cy="1323439"/>
          </a:xfrm>
          <a:prstGeom prst="rect">
            <a:avLst/>
          </a:prstGeom>
          <a:noFill/>
        </p:spPr>
        <p:txBody>
          <a:bodyPr wrap="square" rtlCol="0">
            <a:spAutoFit/>
          </a:bodyPr>
          <a:lstStyle/>
          <a:p>
            <a:r>
              <a:rPr lang="en-US" sz="2000" b="1" dirty="0"/>
              <a:t>Dr. </a:t>
            </a:r>
            <a:r>
              <a:rPr lang="en-US" sz="2000" b="1" dirty="0" smtClean="0"/>
              <a:t>Yu Chen </a:t>
            </a:r>
            <a:r>
              <a:rPr lang="en-US" sz="2000" dirty="0" smtClean="0"/>
              <a:t>and </a:t>
            </a:r>
            <a:r>
              <a:rPr lang="en-US" sz="2000" dirty="0"/>
              <a:t>people in </a:t>
            </a:r>
            <a:r>
              <a:rPr lang="en-US" sz="2000" dirty="0" smtClean="0"/>
              <a:t>h</a:t>
            </a:r>
            <a:r>
              <a:rPr lang="en-US" altLang="zh-CN" sz="2000" dirty="0" smtClean="0"/>
              <a:t>er</a:t>
            </a:r>
            <a:r>
              <a:rPr lang="en-US" sz="2000" dirty="0" smtClean="0"/>
              <a:t> lab</a:t>
            </a:r>
            <a:endParaRPr lang="en-US" sz="2000" dirty="0"/>
          </a:p>
          <a:p>
            <a:endParaRPr lang="en-US" sz="2000" dirty="0"/>
          </a:p>
        </p:txBody>
      </p:sp>
      <p:sp>
        <p:nvSpPr>
          <p:cNvPr id="14" name="TextBox 9"/>
          <p:cNvSpPr txBox="1"/>
          <p:nvPr/>
        </p:nvSpPr>
        <p:spPr>
          <a:xfrm>
            <a:off x="8267700" y="2628635"/>
            <a:ext cx="1752600" cy="892552"/>
          </a:xfrm>
          <a:prstGeom prst="rect">
            <a:avLst/>
          </a:prstGeom>
          <a:noFill/>
        </p:spPr>
        <p:txBody>
          <a:bodyPr wrap="square" rtlCol="0">
            <a:spAutoFit/>
          </a:bodyPr>
          <a:lstStyle/>
          <a:p>
            <a:r>
              <a:rPr lang="en-US" sz="3200" dirty="0" smtClean="0"/>
              <a:t>…</a:t>
            </a:r>
            <a:endParaRPr lang="en-US" sz="2000" dirty="0"/>
          </a:p>
          <a:p>
            <a:endParaRPr lang="en-US" sz="2000" dirty="0"/>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6798" y="1905000"/>
            <a:ext cx="1781175" cy="2374900"/>
          </a:xfrm>
          <a:prstGeom prst="rect">
            <a:avLst/>
          </a:prstGeom>
        </p:spPr>
      </p:pic>
      <p:sp>
        <p:nvSpPr>
          <p:cNvPr id="15" name="TextBox 9"/>
          <p:cNvSpPr txBox="1"/>
          <p:nvPr/>
        </p:nvSpPr>
        <p:spPr>
          <a:xfrm>
            <a:off x="6406798" y="4541312"/>
            <a:ext cx="1860902" cy="1323439"/>
          </a:xfrm>
          <a:prstGeom prst="rect">
            <a:avLst/>
          </a:prstGeom>
          <a:noFill/>
        </p:spPr>
        <p:txBody>
          <a:bodyPr wrap="square" rtlCol="0">
            <a:spAutoFit/>
          </a:bodyPr>
          <a:lstStyle/>
          <a:p>
            <a:r>
              <a:rPr lang="en-US" sz="2000" b="1" dirty="0"/>
              <a:t>Dr. </a:t>
            </a:r>
            <a:r>
              <a:rPr lang="en-US" sz="2000" b="1" dirty="0" smtClean="0"/>
              <a:t>Jiyoung Ahn </a:t>
            </a:r>
            <a:r>
              <a:rPr lang="en-US" sz="2000" dirty="0" smtClean="0"/>
              <a:t>and </a:t>
            </a:r>
            <a:r>
              <a:rPr lang="en-US" sz="2000" dirty="0"/>
              <a:t>people in </a:t>
            </a:r>
            <a:r>
              <a:rPr lang="en-US" sz="2000" dirty="0" smtClean="0"/>
              <a:t>her lab</a:t>
            </a:r>
            <a:endParaRPr lang="en-US" sz="2000" dirty="0"/>
          </a:p>
          <a:p>
            <a:endParaRPr lang="en-US" sz="2000" dirty="0"/>
          </a:p>
        </p:txBody>
      </p:sp>
    </p:spTree>
    <p:extLst>
      <p:ext uri="{BB962C8B-B14F-4D97-AF65-F5344CB8AC3E}">
        <p14:creationId xmlns:p14="http://schemas.microsoft.com/office/powerpoint/2010/main" val="4233062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5" name="Picture Placeholder 3"/>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l="12597" r="12597"/>
          <a:stretch>
            <a:fillRect/>
          </a:stretch>
        </p:blipFill>
        <p:spPr/>
      </p:pic>
    </p:spTree>
    <p:extLst>
      <p:ext uri="{BB962C8B-B14F-4D97-AF65-F5344CB8AC3E}">
        <p14:creationId xmlns:p14="http://schemas.microsoft.com/office/powerpoint/2010/main" val="28222388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990" y="762000"/>
            <a:ext cx="8614410" cy="5940088"/>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400" dirty="0" err="1" smtClean="0"/>
              <a:t>Zuur</a:t>
            </a:r>
            <a:r>
              <a:rPr lang="en-US" sz="1400" dirty="0" smtClean="0"/>
              <a:t> </a:t>
            </a:r>
            <a:r>
              <a:rPr lang="en-US" sz="1400" dirty="0"/>
              <a:t>AF, </a:t>
            </a:r>
            <a:r>
              <a:rPr lang="en-US" sz="1400" dirty="0" err="1"/>
              <a:t>Ieno</a:t>
            </a:r>
            <a:r>
              <a:rPr lang="en-US" sz="1400" dirty="0"/>
              <a:t> EN, Walker NJ, </a:t>
            </a:r>
            <a:r>
              <a:rPr lang="en-US" sz="1400" dirty="0" err="1"/>
              <a:t>Saveliev</a:t>
            </a:r>
            <a:r>
              <a:rPr lang="en-US" sz="1400" dirty="0"/>
              <a:t> AA, Smith GM. Mixed Effects Models and Extensions in Ecology with R. New York, NY: Springer Science &amp; Business Media, LLC; 2009.</a:t>
            </a:r>
          </a:p>
          <a:p>
            <a:pPr marL="285750" indent="-285750">
              <a:spcAft>
                <a:spcPts val="300"/>
              </a:spcAft>
              <a:buFont typeface="Arial" panose="020B0604020202020204" pitchFamily="34" charset="0"/>
              <a:buChar char="•"/>
            </a:pPr>
            <a:r>
              <a:rPr lang="en-US" sz="1400" dirty="0"/>
              <a:t>Martín-</a:t>
            </a:r>
            <a:r>
              <a:rPr lang="en-US" sz="1400" dirty="0" err="1"/>
              <a:t>Fernández</a:t>
            </a:r>
            <a:r>
              <a:rPr lang="en-US" sz="1400" dirty="0"/>
              <a:t> JA, </a:t>
            </a:r>
            <a:r>
              <a:rPr lang="en-US" sz="1400" dirty="0" err="1"/>
              <a:t>Hron</a:t>
            </a:r>
            <a:r>
              <a:rPr lang="en-US" sz="1400" dirty="0"/>
              <a:t> K, </a:t>
            </a:r>
            <a:r>
              <a:rPr lang="en-US" sz="1400" dirty="0" err="1"/>
              <a:t>Templ</a:t>
            </a:r>
            <a:r>
              <a:rPr lang="en-US" sz="1400" dirty="0"/>
              <a:t> M, </a:t>
            </a:r>
            <a:r>
              <a:rPr lang="en-US" sz="1400" dirty="0" err="1"/>
              <a:t>Filzmoser</a:t>
            </a:r>
            <a:r>
              <a:rPr lang="en-US" sz="1400" dirty="0"/>
              <a:t> P, </a:t>
            </a:r>
            <a:r>
              <a:rPr lang="en-US" sz="1400" dirty="0" err="1"/>
              <a:t>Palarea-Albaladejo</a:t>
            </a:r>
            <a:r>
              <a:rPr lang="en-US" sz="1400" dirty="0"/>
              <a:t> J. Model-based replacement of rounded zeros in compositional data: classical and robust approaches. </a:t>
            </a:r>
            <a:r>
              <a:rPr lang="en-US" sz="1400" dirty="0" err="1"/>
              <a:t>Comput</a:t>
            </a:r>
            <a:r>
              <a:rPr lang="en-US" sz="1400" dirty="0"/>
              <a:t> Stat Data Anal 2012;56:2688e704.</a:t>
            </a:r>
          </a:p>
          <a:p>
            <a:pPr marL="285750" indent="-285750">
              <a:spcAft>
                <a:spcPts val="300"/>
              </a:spcAft>
              <a:buFont typeface="Arial" panose="020B0604020202020204" pitchFamily="34" charset="0"/>
              <a:buChar char="•"/>
            </a:pPr>
            <a:r>
              <a:rPr lang="en-US" sz="1400" dirty="0"/>
              <a:t> </a:t>
            </a:r>
            <a:r>
              <a:rPr lang="en-US" sz="1400" dirty="0" smtClean="0"/>
              <a:t>Martín-</a:t>
            </a:r>
            <a:r>
              <a:rPr lang="en-US" sz="1400" dirty="0" err="1" smtClean="0"/>
              <a:t>Fernández</a:t>
            </a:r>
            <a:r>
              <a:rPr lang="en-US" sz="1400" dirty="0" smtClean="0"/>
              <a:t> </a:t>
            </a:r>
            <a:r>
              <a:rPr lang="en-US" sz="1400" dirty="0"/>
              <a:t>J, Barceló-Vidal C, </a:t>
            </a:r>
            <a:r>
              <a:rPr lang="en-US" sz="1400" dirty="0" err="1"/>
              <a:t>Pawlowsky-Glahn</a:t>
            </a:r>
            <a:r>
              <a:rPr lang="en-US" sz="1400" dirty="0"/>
              <a:t> V. Dealing with zeros and missing values in compositional data sets using nonparametric </a:t>
            </a:r>
            <a:r>
              <a:rPr lang="en-US" sz="1400" dirty="0" err="1"/>
              <a:t>imputa-tion</a:t>
            </a:r>
            <a:r>
              <a:rPr lang="en-US" sz="1400" dirty="0"/>
              <a:t>. Math </a:t>
            </a:r>
            <a:r>
              <a:rPr lang="en-US" sz="1400" dirty="0" err="1"/>
              <a:t>Geol</a:t>
            </a:r>
            <a:r>
              <a:rPr lang="en-US" sz="1400" dirty="0"/>
              <a:t> 2003;35:253e78.</a:t>
            </a:r>
          </a:p>
          <a:p>
            <a:pPr marL="285750" indent="-285750">
              <a:spcAft>
                <a:spcPts val="300"/>
              </a:spcAft>
              <a:buFont typeface="Arial" panose="020B0604020202020204" pitchFamily="34" charset="0"/>
              <a:buChar char="•"/>
            </a:pPr>
            <a:r>
              <a:rPr lang="en-US" sz="1400" dirty="0" smtClean="0"/>
              <a:t>Aitchison </a:t>
            </a:r>
            <a:r>
              <a:rPr lang="en-US" sz="1400" dirty="0"/>
              <a:t>J, Kay JW. Possible solutions of some essential zero problems in compositional data analysis. Compos Data Anal Work Girona 2003; 2003:6</a:t>
            </a:r>
            <a:r>
              <a:rPr lang="en-US" sz="1400" dirty="0" smtClean="0"/>
              <a:t>.</a:t>
            </a:r>
          </a:p>
          <a:p>
            <a:pPr marL="285750" lvl="1" indent="-285750">
              <a:spcBef>
                <a:spcPct val="0"/>
              </a:spcBef>
              <a:spcAft>
                <a:spcPts val="300"/>
              </a:spcAft>
              <a:buFont typeface="Arial" panose="020B0604020202020204" pitchFamily="34" charset="0"/>
              <a:buChar char="•"/>
            </a:pPr>
            <a:r>
              <a:rPr lang="en-US" altLang="en-US" sz="1400" dirty="0"/>
              <a:t>Zhao, N., Chen, J., Carroll, I.M., </a:t>
            </a:r>
            <a:r>
              <a:rPr lang="en-US" altLang="en-US" sz="1400" dirty="0" err="1"/>
              <a:t>Ringel-Kulka</a:t>
            </a:r>
            <a:r>
              <a:rPr lang="en-US" altLang="en-US" sz="1400" dirty="0"/>
              <a:t>, T., Epstein, M.P., Zhou, H., Zhou, J.J., </a:t>
            </a:r>
            <a:r>
              <a:rPr lang="en-US" altLang="en-US" sz="1400" dirty="0" err="1"/>
              <a:t>Ringel</a:t>
            </a:r>
            <a:r>
              <a:rPr lang="en-US" altLang="en-US" sz="1400" dirty="0"/>
              <a:t>, Y., Li, H., and Wu, M.C. (2015) Testing in microbiome-profiling studies with </a:t>
            </a:r>
            <a:r>
              <a:rPr lang="en-US" altLang="en-US" sz="1400" dirty="0" err="1"/>
              <a:t>MiRKAT</a:t>
            </a:r>
            <a:r>
              <a:rPr lang="en-US" altLang="en-US" sz="1400" dirty="0"/>
              <a:t>, the microbiome regression-based kernel association test. Am. J. Hum. Genet. 96(5): 797-807.</a:t>
            </a:r>
          </a:p>
          <a:p>
            <a:pPr marL="285750" lvl="1" indent="-285750">
              <a:spcBef>
                <a:spcPct val="0"/>
              </a:spcBef>
              <a:spcAft>
                <a:spcPts val="300"/>
              </a:spcAft>
              <a:buFont typeface="Arial" panose="020B0604020202020204" pitchFamily="34" charset="0"/>
              <a:buChar char="•"/>
            </a:pPr>
            <a:r>
              <a:rPr lang="en-US" altLang="en-US" sz="1400" dirty="0" smtClean="0"/>
              <a:t>Pan</a:t>
            </a:r>
            <a:r>
              <a:rPr lang="en-US" altLang="en-US" sz="1400" dirty="0"/>
              <a:t>, W., Kim, J., Zhang, Y., Shen, X., and Wei, P. (2014) A powerful and adaptive association test for rare variants</a:t>
            </a:r>
            <a:r>
              <a:rPr lang="en-US" altLang="en-US" sz="1400" dirty="0">
                <a:latin typeface="Palatino Linotype" pitchFamily="18" charset="0"/>
                <a:ea typeface="ＭＳ Ｐゴシック" pitchFamily="34" charset="-128"/>
              </a:rPr>
              <a:t>. </a:t>
            </a:r>
            <a:r>
              <a:rPr lang="en-US" altLang="en-US" sz="1400" i="1" dirty="0">
                <a:latin typeface="Palatino Linotype" pitchFamily="18" charset="0"/>
                <a:ea typeface="ＭＳ Ｐゴシック" pitchFamily="34" charset="-128"/>
              </a:rPr>
              <a:t>Genetics</a:t>
            </a:r>
            <a:r>
              <a:rPr lang="en-US" altLang="en-US" sz="1400" dirty="0">
                <a:latin typeface="Palatino Linotype" pitchFamily="18" charset="0"/>
                <a:ea typeface="ＭＳ Ｐゴシック" pitchFamily="34" charset="-128"/>
              </a:rPr>
              <a:t> 197(4): 1081-95</a:t>
            </a:r>
            <a:r>
              <a:rPr lang="en-US" altLang="en-US" sz="1400" dirty="0" smtClean="0">
                <a:latin typeface="Palatino Linotype" pitchFamily="18" charset="0"/>
                <a:ea typeface="ＭＳ Ｐゴシック" pitchFamily="34" charset="-128"/>
              </a:rPr>
              <a:t>. </a:t>
            </a:r>
          </a:p>
          <a:p>
            <a:pPr marL="285750" lvl="1" indent="-285750">
              <a:spcBef>
                <a:spcPct val="0"/>
              </a:spcBef>
              <a:spcAft>
                <a:spcPts val="300"/>
              </a:spcAft>
              <a:buFont typeface="Arial" panose="020B0604020202020204" pitchFamily="34" charset="0"/>
              <a:buChar char="•"/>
            </a:pPr>
            <a:r>
              <a:rPr lang="en-US" sz="1400" i="1" dirty="0"/>
              <a:t>Cho</a:t>
            </a:r>
            <a:r>
              <a:rPr lang="en-US" sz="1400" dirty="0"/>
              <a:t> I, </a:t>
            </a:r>
            <a:r>
              <a:rPr lang="en-US" sz="1400" i="1" dirty="0" err="1"/>
              <a:t>Blaser</a:t>
            </a:r>
            <a:r>
              <a:rPr lang="en-US" sz="1400" dirty="0"/>
              <a:t> MJ (</a:t>
            </a:r>
            <a:r>
              <a:rPr lang="en-US" sz="1400" i="1" dirty="0"/>
              <a:t>2012</a:t>
            </a:r>
            <a:r>
              <a:rPr lang="en-US" sz="1400" dirty="0"/>
              <a:t>) The human microbiome: at the interface of health and disease. Nat Rev Genet 13: 260–270. </a:t>
            </a:r>
            <a:r>
              <a:rPr lang="en-US" sz="1400" dirty="0" err="1"/>
              <a:t>doi</a:t>
            </a:r>
            <a:r>
              <a:rPr lang="en-US" sz="1400" dirty="0"/>
              <a:t>: 10.1038/nrg3182</a:t>
            </a:r>
            <a:r>
              <a:rPr lang="en-US" sz="1400" dirty="0" smtClean="0"/>
              <a:t>.</a:t>
            </a:r>
          </a:p>
          <a:p>
            <a:pPr marL="285750" lvl="1" indent="-285750">
              <a:spcBef>
                <a:spcPct val="0"/>
              </a:spcBef>
              <a:spcAft>
                <a:spcPts val="300"/>
              </a:spcAft>
              <a:buFont typeface="Arial" panose="020B0604020202020204" pitchFamily="34" charset="0"/>
              <a:buChar char="•"/>
            </a:pPr>
            <a:r>
              <a:rPr lang="en-US" sz="1400" dirty="0"/>
              <a:t>Li H (2015): Microbiome, Metagenomics and High Dimensional Compositional Data Analysis. </a:t>
            </a:r>
            <a:r>
              <a:rPr lang="en-US" sz="1400" i="1" dirty="0"/>
              <a:t>Annual Review of Statistics and Its Application</a:t>
            </a:r>
            <a:r>
              <a:rPr lang="en-US" sz="1400" dirty="0"/>
              <a:t>, 2:73-94. </a:t>
            </a:r>
            <a:endParaRPr lang="en-US" sz="1400" dirty="0" smtClean="0"/>
          </a:p>
          <a:p>
            <a:pPr marL="285750" lvl="1" indent="-285750">
              <a:spcBef>
                <a:spcPct val="0"/>
              </a:spcBef>
              <a:spcAft>
                <a:spcPts val="300"/>
              </a:spcAft>
              <a:buFont typeface="Arial" panose="020B0604020202020204" pitchFamily="34" charset="0"/>
              <a:buChar char="•"/>
            </a:pPr>
            <a:r>
              <a:rPr lang="en-US" sz="1400" dirty="0" err="1"/>
              <a:t>Tsilimigras</a:t>
            </a:r>
            <a:r>
              <a:rPr lang="en-US" sz="1400" dirty="0"/>
              <a:t> MC, Fodor AA.2016 </a:t>
            </a:r>
            <a:r>
              <a:rPr lang="en-US" sz="1400" dirty="0">
                <a:hlinkClick r:id="rId2"/>
              </a:rPr>
              <a:t>Compositional data analysis of the microbiome: fundamentals, tools, and challenges.</a:t>
            </a:r>
            <a:r>
              <a:rPr lang="en-US" sz="1400" dirty="0"/>
              <a:t> Ann </a:t>
            </a:r>
            <a:r>
              <a:rPr lang="en-US" sz="1400" dirty="0" err="1"/>
              <a:t>Epidemiol</a:t>
            </a:r>
            <a:r>
              <a:rPr lang="en-US" sz="1400" dirty="0"/>
              <a:t>. 2016 May;26(5):330-5. </a:t>
            </a:r>
          </a:p>
          <a:p>
            <a:pPr marL="285750" lvl="1" indent="-285750">
              <a:spcBef>
                <a:spcPct val="0"/>
              </a:spcBef>
              <a:spcAft>
                <a:spcPts val="300"/>
              </a:spcAft>
              <a:buFont typeface="Arial" panose="020B0604020202020204" pitchFamily="34" charset="0"/>
              <a:buChar char="•"/>
            </a:pPr>
            <a:r>
              <a:rPr lang="en-US" sz="1400" dirty="0" smtClean="0"/>
              <a:t>Tyler </a:t>
            </a:r>
            <a:r>
              <a:rPr lang="en-US" sz="1400" dirty="0"/>
              <a:t>AD, Smith MI, Silverberg MS. </a:t>
            </a:r>
            <a:r>
              <a:rPr lang="en-US" sz="1400" dirty="0">
                <a:hlinkClick r:id="rId3"/>
              </a:rPr>
              <a:t>Analyzing the human microbiome: a "how to" guide for physicians</a:t>
            </a:r>
            <a:r>
              <a:rPr lang="en-US" sz="1400" dirty="0" smtClean="0">
                <a:hlinkClick r:id="rId3"/>
              </a:rPr>
              <a:t>.</a:t>
            </a:r>
            <a:r>
              <a:rPr lang="en-US" sz="1400" dirty="0" smtClean="0"/>
              <a:t> Am </a:t>
            </a:r>
            <a:r>
              <a:rPr lang="en-US" sz="1400" dirty="0"/>
              <a:t>J </a:t>
            </a:r>
            <a:r>
              <a:rPr lang="en-US" sz="1400" dirty="0" err="1" smtClean="0"/>
              <a:t>Gastroenterol</a:t>
            </a:r>
            <a:r>
              <a:rPr lang="en-US" sz="1400" dirty="0"/>
              <a:t>. 2014 Jul;109(7):983-93. </a:t>
            </a:r>
            <a:r>
              <a:rPr lang="en-US" sz="1400" dirty="0" err="1"/>
              <a:t>doi</a:t>
            </a:r>
            <a:r>
              <a:rPr lang="en-US" sz="1400" dirty="0"/>
              <a:t>: 10.1038/ajg.2014.73. Review</a:t>
            </a:r>
            <a:r>
              <a:rPr lang="en-US" sz="1400" dirty="0" smtClean="0"/>
              <a:t>.</a:t>
            </a:r>
          </a:p>
          <a:p>
            <a:pPr marL="285750" lvl="1" indent="-285750">
              <a:spcBef>
                <a:spcPct val="0"/>
              </a:spcBef>
              <a:spcAft>
                <a:spcPts val="300"/>
              </a:spcAft>
              <a:buFont typeface="Arial" panose="020B0604020202020204" pitchFamily="34" charset="0"/>
              <a:buChar char="•"/>
            </a:pPr>
            <a:r>
              <a:rPr lang="en-US" sz="1400" dirty="0" err="1" smtClean="0"/>
              <a:t>Blaser</a:t>
            </a:r>
            <a:r>
              <a:rPr lang="en-US" sz="1400" dirty="0" smtClean="0"/>
              <a:t> MJ.  2014. Missing Microbes. Henry Holt.</a:t>
            </a:r>
          </a:p>
          <a:p>
            <a:pPr marL="285750" lvl="1" indent="-285750">
              <a:spcBef>
                <a:spcPct val="0"/>
              </a:spcBef>
              <a:spcAft>
                <a:spcPts val="300"/>
              </a:spcAft>
              <a:buFont typeface="Arial" panose="020B0604020202020204" pitchFamily="34" charset="0"/>
              <a:buChar char="•"/>
            </a:pPr>
            <a:r>
              <a:rPr lang="en-US" sz="1400" dirty="0"/>
              <a:t>Faust K, </a:t>
            </a:r>
            <a:r>
              <a:rPr lang="en-US" sz="1400" dirty="0" err="1"/>
              <a:t>Raes</a:t>
            </a:r>
            <a:r>
              <a:rPr lang="en-US" sz="1400" dirty="0"/>
              <a:t> J (2012) Microbial interactions: from networks to models. Nature Reviews. </a:t>
            </a:r>
            <a:endParaRPr lang="en-US" sz="1400" dirty="0" smtClean="0"/>
          </a:p>
          <a:p>
            <a:pPr marL="285750" lvl="1" indent="-285750">
              <a:spcBef>
                <a:spcPct val="0"/>
              </a:spcBef>
              <a:spcAft>
                <a:spcPts val="300"/>
              </a:spcAft>
              <a:buFont typeface="Arial" panose="020B0604020202020204" pitchFamily="34" charset="0"/>
              <a:buChar char="•"/>
            </a:pPr>
            <a:r>
              <a:rPr lang="en-US" sz="1400" dirty="0" smtClean="0"/>
              <a:t>Weiss et al. (2017) Normalization and microbial differential  abundance strategies depend upon data characteristics. Microbiome</a:t>
            </a:r>
            <a:endParaRPr lang="en-US" sz="1400" dirty="0"/>
          </a:p>
        </p:txBody>
      </p:sp>
      <p:sp>
        <p:nvSpPr>
          <p:cNvPr id="2" name="TextBox 1"/>
          <p:cNvSpPr txBox="1"/>
          <p:nvPr/>
        </p:nvSpPr>
        <p:spPr>
          <a:xfrm>
            <a:off x="1905000" y="152399"/>
            <a:ext cx="4876800" cy="1200329"/>
          </a:xfrm>
          <a:prstGeom prst="rect">
            <a:avLst/>
          </a:prstGeom>
          <a:noFill/>
        </p:spPr>
        <p:txBody>
          <a:bodyPr wrap="square" rtlCol="0">
            <a:spAutoFit/>
          </a:bodyPr>
          <a:lstStyle/>
          <a:p>
            <a:pPr algn="ctr"/>
            <a:r>
              <a:rPr lang="en-US" sz="3600" b="1" dirty="0" smtClean="0">
                <a:solidFill>
                  <a:srgbClr val="7030A0"/>
                </a:solidFill>
              </a:rPr>
              <a:t>References</a:t>
            </a:r>
            <a:endParaRPr lang="en-US" sz="3600" b="1" dirty="0">
              <a:solidFill>
                <a:srgbClr val="7030A0"/>
              </a:solidFill>
            </a:endParaRPr>
          </a:p>
          <a:p>
            <a:pPr algn="ctr"/>
            <a:endParaRPr lang="en-US" sz="3600" dirty="0"/>
          </a:p>
        </p:txBody>
      </p:sp>
    </p:spTree>
    <p:extLst>
      <p:ext uri="{BB962C8B-B14F-4D97-AF65-F5344CB8AC3E}">
        <p14:creationId xmlns:p14="http://schemas.microsoft.com/office/powerpoint/2010/main" val="1580755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rPr>
              <a:t>References</a:t>
            </a:r>
            <a:br>
              <a:rPr lang="en-US" b="1" dirty="0">
                <a:solidFill>
                  <a:srgbClr val="7030A0"/>
                </a:solidFill>
              </a:rPr>
            </a:br>
            <a:endParaRPr lang="en-US" dirty="0"/>
          </a:p>
        </p:txBody>
      </p:sp>
      <p:sp>
        <p:nvSpPr>
          <p:cNvPr id="3" name="Content Placeholder 2"/>
          <p:cNvSpPr>
            <a:spLocks noGrp="1"/>
          </p:cNvSpPr>
          <p:nvPr>
            <p:ph idx="1"/>
          </p:nvPr>
        </p:nvSpPr>
        <p:spPr/>
        <p:txBody>
          <a:bodyPr>
            <a:normAutofit fontScale="47500" lnSpcReduction="20000"/>
          </a:bodyPr>
          <a:lstStyle/>
          <a:p>
            <a:r>
              <a:rPr lang="en-US" dirty="0" err="1"/>
              <a:t>Segata</a:t>
            </a:r>
            <a:r>
              <a:rPr lang="en-US" dirty="0"/>
              <a:t> N, Izard J, Waldron L, </a:t>
            </a:r>
            <a:r>
              <a:rPr lang="en-US" dirty="0" err="1"/>
              <a:t>Gevers</a:t>
            </a:r>
            <a:r>
              <a:rPr lang="en-US" dirty="0"/>
              <a:t> D, </a:t>
            </a:r>
            <a:r>
              <a:rPr lang="en-US" dirty="0" err="1"/>
              <a:t>Miropolsky</a:t>
            </a:r>
            <a:r>
              <a:rPr lang="en-US" dirty="0"/>
              <a:t> L, Garrett WS, </a:t>
            </a:r>
            <a:r>
              <a:rPr lang="en-US" dirty="0" err="1"/>
              <a:t>Huttenhower</a:t>
            </a:r>
            <a:r>
              <a:rPr lang="en-US" dirty="0"/>
              <a:t> C: </a:t>
            </a:r>
            <a:r>
              <a:rPr lang="en-US" b="1" dirty="0" err="1"/>
              <a:t>Metagenomic</a:t>
            </a:r>
            <a:r>
              <a:rPr lang="en-US" b="1" dirty="0"/>
              <a:t> biomarker discovery and explanation.</a:t>
            </a:r>
            <a:r>
              <a:rPr lang="en-US" dirty="0"/>
              <a:t> </a:t>
            </a:r>
            <a:r>
              <a:rPr lang="en-US" i="1" dirty="0"/>
              <a:t>Genome </a:t>
            </a:r>
            <a:r>
              <a:rPr lang="en-US" i="1" dirty="0" err="1"/>
              <a:t>Biol</a:t>
            </a:r>
            <a:r>
              <a:rPr lang="en-US" i="1" dirty="0"/>
              <a:t> </a:t>
            </a:r>
            <a:r>
              <a:rPr lang="en-US" dirty="0"/>
              <a:t>2011, </a:t>
            </a:r>
            <a:r>
              <a:rPr lang="en-US" b="1" dirty="0"/>
              <a:t>12:</a:t>
            </a:r>
            <a:r>
              <a:rPr lang="en-US" dirty="0"/>
              <a:t>R60.</a:t>
            </a:r>
          </a:p>
          <a:p>
            <a:r>
              <a:rPr lang="en-US" dirty="0"/>
              <a:t>Paulson JN, Stine OC, Bravo HC, Pop M: </a:t>
            </a:r>
            <a:r>
              <a:rPr lang="en-US" b="1" dirty="0"/>
              <a:t>Differential abundance analysis for microbial marker-gene surveys.</a:t>
            </a:r>
            <a:r>
              <a:rPr lang="en-US" dirty="0"/>
              <a:t> </a:t>
            </a:r>
            <a:r>
              <a:rPr lang="en-US" i="1" dirty="0"/>
              <a:t>Nat Methods </a:t>
            </a:r>
            <a:r>
              <a:rPr lang="en-US" dirty="0"/>
              <a:t>2013, </a:t>
            </a:r>
            <a:r>
              <a:rPr lang="en-US" b="1" dirty="0"/>
              <a:t>10:</a:t>
            </a:r>
            <a:r>
              <a:rPr lang="en-US" dirty="0"/>
              <a:t>1200-1202.</a:t>
            </a:r>
          </a:p>
          <a:p>
            <a:r>
              <a:rPr lang="en-US" dirty="0" err="1"/>
              <a:t>Koh</a:t>
            </a:r>
            <a:r>
              <a:rPr lang="en-US" dirty="0"/>
              <a:t> H, </a:t>
            </a:r>
            <a:r>
              <a:rPr lang="en-US" dirty="0" err="1"/>
              <a:t>Blaser</a:t>
            </a:r>
            <a:r>
              <a:rPr lang="en-US" dirty="0"/>
              <a:t> MJ, Li H: </a:t>
            </a:r>
            <a:r>
              <a:rPr lang="en-US" b="1" dirty="0"/>
              <a:t>A powerful microbiome-based association test and a microbial taxa discovery framework for comprehensive association mapping.</a:t>
            </a:r>
            <a:r>
              <a:rPr lang="en-US" dirty="0"/>
              <a:t> </a:t>
            </a:r>
            <a:r>
              <a:rPr lang="en-US" i="1" dirty="0"/>
              <a:t>Microbiome </a:t>
            </a:r>
            <a:r>
              <a:rPr lang="en-US" dirty="0"/>
              <a:t>2017, </a:t>
            </a:r>
            <a:r>
              <a:rPr lang="en-US" b="1" dirty="0"/>
              <a:t>5:</a:t>
            </a:r>
            <a:r>
              <a:rPr lang="en-US" dirty="0"/>
              <a:t>45.</a:t>
            </a:r>
          </a:p>
          <a:p>
            <a:r>
              <a:rPr lang="en-US" dirty="0" err="1"/>
              <a:t>Benjamini</a:t>
            </a:r>
            <a:r>
              <a:rPr lang="en-US" dirty="0"/>
              <a:t> Y, Hochberg Y: </a:t>
            </a:r>
            <a:r>
              <a:rPr lang="en-US" b="1" dirty="0"/>
              <a:t>Controlling the false discovery rate: a practical and powerful approach to multiple testing.</a:t>
            </a:r>
            <a:r>
              <a:rPr lang="en-US" dirty="0"/>
              <a:t> </a:t>
            </a:r>
            <a:r>
              <a:rPr lang="en-US" i="1" dirty="0"/>
              <a:t>J R Stat </a:t>
            </a:r>
            <a:r>
              <a:rPr lang="en-US" i="1" dirty="0" err="1"/>
              <a:t>Soc</a:t>
            </a:r>
            <a:r>
              <a:rPr lang="en-US" i="1" dirty="0"/>
              <a:t> Series B Stat </a:t>
            </a:r>
            <a:r>
              <a:rPr lang="en-US" i="1" dirty="0" err="1"/>
              <a:t>Methodol</a:t>
            </a:r>
            <a:r>
              <a:rPr lang="en-US" i="1" dirty="0"/>
              <a:t> </a:t>
            </a:r>
            <a:r>
              <a:rPr lang="en-US" dirty="0"/>
              <a:t>1995</a:t>
            </a:r>
            <a:r>
              <a:rPr lang="en-US" b="1" dirty="0"/>
              <a:t>:</a:t>
            </a:r>
            <a:r>
              <a:rPr lang="en-US" dirty="0"/>
              <a:t>289-300.</a:t>
            </a:r>
          </a:p>
          <a:p>
            <a:r>
              <a:rPr lang="en-US" dirty="0" err="1"/>
              <a:t>Yekutieli</a:t>
            </a:r>
            <a:r>
              <a:rPr lang="en-US" dirty="0"/>
              <a:t> D: </a:t>
            </a:r>
            <a:r>
              <a:rPr lang="en-US" b="1" dirty="0"/>
              <a:t>Hierarchical false discovery rate–controlling methodology.</a:t>
            </a:r>
            <a:r>
              <a:rPr lang="en-US" dirty="0"/>
              <a:t> </a:t>
            </a:r>
            <a:r>
              <a:rPr lang="en-US" i="1" dirty="0"/>
              <a:t>J </a:t>
            </a:r>
            <a:r>
              <a:rPr lang="en-US" i="1" dirty="0" err="1"/>
              <a:t>Amer</a:t>
            </a:r>
            <a:r>
              <a:rPr lang="en-US" i="1" dirty="0"/>
              <a:t> Statistical </a:t>
            </a:r>
            <a:r>
              <a:rPr lang="en-US" i="1" dirty="0" err="1"/>
              <a:t>Assoc</a:t>
            </a:r>
            <a:r>
              <a:rPr lang="en-US" i="1" dirty="0"/>
              <a:t> </a:t>
            </a:r>
            <a:r>
              <a:rPr lang="en-US" dirty="0"/>
              <a:t>2008, </a:t>
            </a:r>
            <a:r>
              <a:rPr lang="en-US" b="1" dirty="0"/>
              <a:t>103:</a:t>
            </a:r>
            <a:r>
              <a:rPr lang="en-US" dirty="0"/>
              <a:t>309-316.</a:t>
            </a:r>
          </a:p>
          <a:p>
            <a:r>
              <a:rPr lang="en-US" dirty="0" err="1"/>
              <a:t>Benjamini</a:t>
            </a:r>
            <a:r>
              <a:rPr lang="en-US" dirty="0"/>
              <a:t> Y, </a:t>
            </a:r>
            <a:r>
              <a:rPr lang="en-US" dirty="0" err="1"/>
              <a:t>Yekutieli</a:t>
            </a:r>
            <a:r>
              <a:rPr lang="en-US" dirty="0"/>
              <a:t> D: </a:t>
            </a:r>
            <a:r>
              <a:rPr lang="en-US" b="1" dirty="0"/>
              <a:t>The false discovery rate approach to quantitative trait loci analysis.</a:t>
            </a:r>
            <a:r>
              <a:rPr lang="en-US" dirty="0"/>
              <a:t> </a:t>
            </a:r>
            <a:r>
              <a:rPr lang="en-US" i="1" dirty="0"/>
              <a:t>Genetics </a:t>
            </a:r>
            <a:r>
              <a:rPr lang="en-US" dirty="0"/>
              <a:t>2005, </a:t>
            </a:r>
            <a:r>
              <a:rPr lang="en-US" b="1" dirty="0"/>
              <a:t>171:</a:t>
            </a:r>
            <a:r>
              <a:rPr lang="en-US" dirty="0"/>
              <a:t>783-789.</a:t>
            </a:r>
          </a:p>
          <a:p>
            <a:r>
              <a:rPr lang="en-US" dirty="0"/>
              <a:t>Zhang H, </a:t>
            </a:r>
            <a:r>
              <a:rPr lang="en-US" dirty="0" err="1"/>
              <a:t>DiBaise</a:t>
            </a:r>
            <a:r>
              <a:rPr lang="en-US" dirty="0"/>
              <a:t> JK, </a:t>
            </a:r>
            <a:r>
              <a:rPr lang="en-US" dirty="0" err="1"/>
              <a:t>Zuccolo</a:t>
            </a:r>
            <a:r>
              <a:rPr lang="en-US" dirty="0"/>
              <a:t> A, </a:t>
            </a:r>
            <a:r>
              <a:rPr lang="en-US" dirty="0" err="1"/>
              <a:t>Kudrna</a:t>
            </a:r>
            <a:r>
              <a:rPr lang="en-US" dirty="0"/>
              <a:t> D, </a:t>
            </a:r>
            <a:r>
              <a:rPr lang="en-US" dirty="0" err="1"/>
              <a:t>Braidotti</a:t>
            </a:r>
            <a:r>
              <a:rPr lang="en-US" dirty="0"/>
              <a:t> M, Yu Y, </a:t>
            </a:r>
            <a:r>
              <a:rPr lang="en-US" dirty="0" err="1"/>
              <a:t>Parameswaran</a:t>
            </a:r>
            <a:r>
              <a:rPr lang="en-US" dirty="0"/>
              <a:t> P, Crowell MD, Wing R, </a:t>
            </a:r>
            <a:r>
              <a:rPr lang="en-US" dirty="0" err="1"/>
              <a:t>Rittmann</a:t>
            </a:r>
            <a:r>
              <a:rPr lang="en-US" dirty="0"/>
              <a:t> BE: </a:t>
            </a:r>
            <a:r>
              <a:rPr lang="en-US" b="1" dirty="0"/>
              <a:t>Human gut microbiota in obesity and after gastric bypass.</a:t>
            </a:r>
            <a:r>
              <a:rPr lang="en-US" dirty="0"/>
              <a:t> </a:t>
            </a:r>
            <a:r>
              <a:rPr lang="en-US" i="1" dirty="0" err="1"/>
              <a:t>Proc</a:t>
            </a:r>
            <a:r>
              <a:rPr lang="en-US" i="1" dirty="0"/>
              <a:t> Natl </a:t>
            </a:r>
            <a:r>
              <a:rPr lang="en-US" i="1" dirty="0" err="1"/>
              <a:t>Acad</a:t>
            </a:r>
            <a:r>
              <a:rPr lang="en-US" i="1" dirty="0"/>
              <a:t> </a:t>
            </a:r>
            <a:r>
              <a:rPr lang="en-US" i="1" dirty="0" err="1"/>
              <a:t>Sci</a:t>
            </a:r>
            <a:r>
              <a:rPr lang="en-US" i="1" dirty="0"/>
              <a:t> U S A </a:t>
            </a:r>
            <a:r>
              <a:rPr lang="en-US" dirty="0"/>
              <a:t>2009, </a:t>
            </a:r>
            <a:r>
              <a:rPr lang="en-US" b="1" dirty="0"/>
              <a:t>106:</a:t>
            </a:r>
            <a:r>
              <a:rPr lang="en-US" dirty="0"/>
              <a:t>2365-2370.</a:t>
            </a:r>
          </a:p>
          <a:p>
            <a:r>
              <a:rPr lang="en-US" dirty="0" err="1"/>
              <a:t>Collado</a:t>
            </a:r>
            <a:r>
              <a:rPr lang="en-US" dirty="0"/>
              <a:t> MC, </a:t>
            </a:r>
            <a:r>
              <a:rPr lang="en-US" dirty="0" err="1"/>
              <a:t>Isolauri</a:t>
            </a:r>
            <a:r>
              <a:rPr lang="en-US" dirty="0"/>
              <a:t> E, </a:t>
            </a:r>
            <a:r>
              <a:rPr lang="en-US" dirty="0" err="1"/>
              <a:t>Laitinen</a:t>
            </a:r>
            <a:r>
              <a:rPr lang="en-US" dirty="0"/>
              <a:t> K, </a:t>
            </a:r>
            <a:r>
              <a:rPr lang="en-US" dirty="0" err="1"/>
              <a:t>Salminen</a:t>
            </a:r>
            <a:r>
              <a:rPr lang="en-US" dirty="0"/>
              <a:t> S: </a:t>
            </a:r>
            <a:r>
              <a:rPr lang="en-US" b="1" dirty="0"/>
              <a:t>Distinct composition of gut microbiota during pregnancy in overweight and normal-weight women.</a:t>
            </a:r>
            <a:r>
              <a:rPr lang="en-US" dirty="0"/>
              <a:t> </a:t>
            </a:r>
            <a:r>
              <a:rPr lang="en-US" i="1" dirty="0"/>
              <a:t>Am J </a:t>
            </a:r>
            <a:r>
              <a:rPr lang="en-US" i="1" dirty="0" err="1"/>
              <a:t>Clin</a:t>
            </a:r>
            <a:r>
              <a:rPr lang="en-US" i="1" dirty="0"/>
              <a:t> </a:t>
            </a:r>
            <a:r>
              <a:rPr lang="en-US" i="1" dirty="0" err="1"/>
              <a:t>Nutr</a:t>
            </a:r>
            <a:r>
              <a:rPr lang="en-US" i="1" dirty="0"/>
              <a:t> </a:t>
            </a:r>
            <a:r>
              <a:rPr lang="en-US" dirty="0"/>
              <a:t>2008, </a:t>
            </a:r>
            <a:r>
              <a:rPr lang="en-US" b="1" dirty="0"/>
              <a:t>88:</a:t>
            </a:r>
            <a:r>
              <a:rPr lang="en-US" dirty="0"/>
              <a:t>894-899.</a:t>
            </a:r>
          </a:p>
          <a:p>
            <a:endParaRPr lang="en-US" dirty="0"/>
          </a:p>
        </p:txBody>
      </p:sp>
    </p:spTree>
    <p:extLst>
      <p:ext uri="{BB962C8B-B14F-4D97-AF65-F5344CB8AC3E}">
        <p14:creationId xmlns:p14="http://schemas.microsoft.com/office/powerpoint/2010/main" val="333632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162800" cy="1143000"/>
          </a:xfrm>
        </p:spPr>
        <p:txBody>
          <a:bodyPr>
            <a:noAutofit/>
          </a:bodyPr>
          <a:lstStyle/>
          <a:p>
            <a:pPr>
              <a:lnSpc>
                <a:spcPct val="100000"/>
              </a:lnSpc>
            </a:pPr>
            <a:r>
              <a:rPr lang="en-US" b="1" dirty="0" smtClean="0">
                <a:solidFill>
                  <a:srgbClr val="7030A0"/>
                </a:solidFill>
              </a:rPr>
              <a:t>Experimental Design</a:t>
            </a:r>
            <a:endParaRPr lang="en-US" b="1" dirty="0">
              <a:solidFill>
                <a:srgbClr val="7030A0"/>
              </a:solidFill>
            </a:endParaRPr>
          </a:p>
        </p:txBody>
      </p:sp>
      <p:sp>
        <p:nvSpPr>
          <p:cNvPr id="6" name="Content Placeholder 5"/>
          <p:cNvSpPr>
            <a:spLocks noGrp="1"/>
          </p:cNvSpPr>
          <p:nvPr>
            <p:ph idx="1"/>
          </p:nvPr>
        </p:nvSpPr>
        <p:spPr>
          <a:xfrm>
            <a:off x="685800" y="1524000"/>
            <a:ext cx="5867400" cy="4876800"/>
          </a:xfrm>
        </p:spPr>
        <p:txBody>
          <a:bodyPr>
            <a:noAutofit/>
          </a:bodyPr>
          <a:lstStyle/>
          <a:p>
            <a:r>
              <a:rPr lang="en-US" b="1" dirty="0" smtClean="0"/>
              <a:t>Cross Sectional Studies</a:t>
            </a:r>
          </a:p>
          <a:p>
            <a:pPr lvl="1"/>
            <a:r>
              <a:rPr lang="en-US" b="1" dirty="0" smtClean="0"/>
              <a:t>Finding differences in microbial communities between different human populations</a:t>
            </a:r>
          </a:p>
          <a:p>
            <a:r>
              <a:rPr lang="en-US" b="1" dirty="0"/>
              <a:t>Randomization Trial</a:t>
            </a:r>
          </a:p>
          <a:p>
            <a:pPr lvl="1"/>
            <a:r>
              <a:rPr lang="en-US" b="1" dirty="0"/>
              <a:t>Identifying the treatment effect</a:t>
            </a:r>
          </a:p>
          <a:p>
            <a:r>
              <a:rPr lang="en-US" b="1" dirty="0" smtClean="0"/>
              <a:t>Longitudinal Studies</a:t>
            </a:r>
          </a:p>
          <a:p>
            <a:pPr lvl="1"/>
            <a:r>
              <a:rPr lang="en-US" b="1" dirty="0" smtClean="0"/>
              <a:t>Investigating the stability and dynamics of microbial communities</a:t>
            </a:r>
            <a:endParaRPr lang="en-US" dirty="0" smtClean="0"/>
          </a:p>
        </p:txBody>
      </p:sp>
      <p:pic>
        <p:nvPicPr>
          <p:cNvPr id="4" name="Picture 2" descr="HM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142" y="1600200"/>
            <a:ext cx="1698599" cy="19508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3067" y="4648200"/>
            <a:ext cx="1920863" cy="1920863"/>
          </a:xfrm>
          <a:prstGeom prst="rect">
            <a:avLst/>
          </a:prstGeom>
        </p:spPr>
      </p:pic>
    </p:spTree>
    <p:extLst>
      <p:ext uri="{BB962C8B-B14F-4D97-AF65-F5344CB8AC3E}">
        <p14:creationId xmlns:p14="http://schemas.microsoft.com/office/powerpoint/2010/main" val="138680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1000"/>
                                        <p:tgtEl>
                                          <p:spTgt spid="6">
                                            <p:txEl>
                                              <p:pRg st="4" end="4"/>
                                            </p:txEl>
                                          </p:spTgt>
                                        </p:tgtEl>
                                      </p:cBhvr>
                                    </p:animEffect>
                                    <p:anim calcmode="lin" valueType="num">
                                      <p:cBhvr>
                                        <p:cTn id="3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fade">
                                      <p:cBhvr>
                                        <p:cTn id="50" dur="1000"/>
                                        <p:tgtEl>
                                          <p:spTgt spid="6">
                                            <p:txEl>
                                              <p:pRg st="5" end="5"/>
                                            </p:txEl>
                                          </p:spTgt>
                                        </p:tgtEl>
                                      </p:cBhvr>
                                    </p:animEffect>
                                    <p:anim calcmode="lin" valueType="num">
                                      <p:cBhvr>
                                        <p:cTn id="5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62800" cy="1189038"/>
          </a:xfrm>
        </p:spPr>
        <p:txBody>
          <a:bodyPr>
            <a:noAutofit/>
          </a:bodyPr>
          <a:lstStyle/>
          <a:p>
            <a:pPr>
              <a:lnSpc>
                <a:spcPct val="100000"/>
              </a:lnSpc>
            </a:pPr>
            <a:r>
              <a:rPr lang="en-US" b="1" dirty="0" smtClean="0">
                <a:solidFill>
                  <a:srgbClr val="7030A0"/>
                </a:solidFill>
              </a:rPr>
              <a:t>Statistical Analysis</a:t>
            </a:r>
            <a:endParaRPr lang="en-US" b="1" dirty="0">
              <a:solidFill>
                <a:srgbClr val="7030A0"/>
              </a:solidFill>
            </a:endParaRPr>
          </a:p>
        </p:txBody>
      </p:sp>
      <p:sp>
        <p:nvSpPr>
          <p:cNvPr id="6" name="Content Placeholder 5"/>
          <p:cNvSpPr>
            <a:spLocks noGrp="1"/>
          </p:cNvSpPr>
          <p:nvPr>
            <p:ph idx="1"/>
          </p:nvPr>
        </p:nvSpPr>
        <p:spPr>
          <a:xfrm>
            <a:off x="609600" y="1524000"/>
            <a:ext cx="7848600" cy="4876800"/>
          </a:xfrm>
        </p:spPr>
        <p:txBody>
          <a:bodyPr>
            <a:noAutofit/>
          </a:bodyPr>
          <a:lstStyle/>
          <a:p>
            <a:r>
              <a:rPr lang="en-US" b="1" dirty="0"/>
              <a:t>Community level analyses</a:t>
            </a:r>
          </a:p>
          <a:p>
            <a:r>
              <a:rPr lang="en-US" b="1" dirty="0"/>
              <a:t>Taxonomical level analyses</a:t>
            </a:r>
            <a:endParaRPr lang="en-US" dirty="0"/>
          </a:p>
          <a:p>
            <a:r>
              <a:rPr lang="en-US" b="1" dirty="0" smtClean="0">
                <a:solidFill>
                  <a:schemeClr val="accent4">
                    <a:lumMod val="50000"/>
                  </a:schemeClr>
                </a:solidFill>
              </a:rPr>
              <a:t>Advanced analysis in longitudinal study</a:t>
            </a:r>
          </a:p>
          <a:p>
            <a:pPr lvl="1"/>
            <a:r>
              <a:rPr lang="en-US" sz="3200" b="1" dirty="0" smtClean="0"/>
              <a:t>Microbial dynamic modeling </a:t>
            </a:r>
          </a:p>
          <a:p>
            <a:pPr lvl="1"/>
            <a:r>
              <a:rPr lang="en-US" sz="3200" b="1" dirty="0" smtClean="0"/>
              <a:t>Survival analysis(time-to-event outcome)</a:t>
            </a:r>
          </a:p>
          <a:p>
            <a:pPr lvl="1"/>
            <a:r>
              <a:rPr lang="en-US" sz="3200" b="1" dirty="0"/>
              <a:t>Causal/Mediation </a:t>
            </a:r>
            <a:r>
              <a:rPr lang="en-US" sz="3200" b="1" dirty="0" smtClean="0"/>
              <a:t>analysis</a:t>
            </a:r>
            <a:endParaRPr lang="en-US" sz="3200" b="1" dirty="0"/>
          </a:p>
        </p:txBody>
      </p:sp>
    </p:spTree>
    <p:extLst>
      <p:ext uri="{BB962C8B-B14F-4D97-AF65-F5344CB8AC3E}">
        <p14:creationId xmlns:p14="http://schemas.microsoft.com/office/powerpoint/2010/main" val="179116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rPr>
              <a:t>Microbiome-wide Association Study(MWAS)</a:t>
            </a:r>
            <a:endParaRPr lang="en-US" b="1" dirty="0">
              <a:solidFill>
                <a:srgbClr val="7030A0"/>
              </a:solidFill>
            </a:endParaRPr>
          </a:p>
        </p:txBody>
      </p:sp>
      <p:sp>
        <p:nvSpPr>
          <p:cNvPr id="5" name="TextBox 4"/>
          <p:cNvSpPr txBox="1"/>
          <p:nvPr/>
        </p:nvSpPr>
        <p:spPr>
          <a:xfrm>
            <a:off x="533400" y="1676400"/>
            <a:ext cx="8229600" cy="552458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3200" dirty="0" smtClean="0"/>
              <a:t>In microbiome studies, MWAS is a study of a microbiome-wide set of taxa live in different individuals to see if any taxa is associated with a trait.</a:t>
            </a:r>
          </a:p>
          <a:p>
            <a:pPr marL="342900" indent="-342900">
              <a:buFont typeface="Arial" panose="020B0604020202020204" pitchFamily="34" charset="0"/>
              <a:buChar char="•"/>
            </a:pPr>
            <a:r>
              <a:rPr lang="en-US" sz="3200" dirty="0" smtClean="0"/>
              <a:t>Trait could be:</a:t>
            </a:r>
          </a:p>
          <a:p>
            <a:pPr marL="914400" lvl="1" indent="-457200">
              <a:buFont typeface="Wingdings" panose="05000000000000000000" pitchFamily="2" charset="2"/>
              <a:buChar char="Ø"/>
            </a:pPr>
            <a:r>
              <a:rPr lang="en-US" sz="3200" dirty="0" smtClean="0"/>
              <a:t>Binary outcome</a:t>
            </a:r>
            <a:r>
              <a:rPr lang="en-US" sz="3200" dirty="0"/>
              <a:t> — </a:t>
            </a:r>
            <a:r>
              <a:rPr lang="en-US" sz="3200" dirty="0" smtClean="0"/>
              <a:t>disease status</a:t>
            </a:r>
          </a:p>
          <a:p>
            <a:pPr marL="914400" lvl="1" indent="-457200">
              <a:buFont typeface="Wingdings" panose="05000000000000000000" pitchFamily="2" charset="2"/>
              <a:buChar char="Ø"/>
            </a:pPr>
            <a:r>
              <a:rPr lang="en-US" sz="3200" dirty="0" smtClean="0"/>
              <a:t>Continuous outcome-- clinical biomarker(e.g. CD4+, BMI,…)</a:t>
            </a:r>
          </a:p>
          <a:p>
            <a:pPr marL="914400" lvl="1" indent="-457200">
              <a:buFont typeface="Wingdings" panose="05000000000000000000" pitchFamily="2" charset="2"/>
              <a:buChar char="Ø"/>
            </a:pPr>
            <a:r>
              <a:rPr lang="en-US" sz="3200" dirty="0" smtClean="0"/>
              <a:t>Survival outcome—time to T1D onset, time to recurrence etc.</a:t>
            </a:r>
          </a:p>
          <a:p>
            <a:pPr lvl="1"/>
            <a:endParaRPr lang="en-US" sz="2800" dirty="0" smtClean="0"/>
          </a:p>
        </p:txBody>
      </p:sp>
    </p:spTree>
    <p:extLst>
      <p:ext uri="{BB962C8B-B14F-4D97-AF65-F5344CB8AC3E}">
        <p14:creationId xmlns:p14="http://schemas.microsoft.com/office/powerpoint/2010/main" val="12689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239000" cy="1112838"/>
          </a:xfrm>
        </p:spPr>
        <p:txBody>
          <a:bodyPr>
            <a:normAutofit/>
          </a:bodyPr>
          <a:lstStyle/>
          <a:p>
            <a:r>
              <a:rPr lang="en-US" b="1" dirty="0">
                <a:solidFill>
                  <a:srgbClr val="7030A0"/>
                </a:solidFill>
              </a:rPr>
              <a:t>Structure of </a:t>
            </a:r>
            <a:r>
              <a:rPr lang="en-US" b="1" dirty="0" smtClean="0">
                <a:solidFill>
                  <a:srgbClr val="7030A0"/>
                </a:solidFill>
              </a:rPr>
              <a:t>Microbiome Data</a:t>
            </a:r>
            <a:endParaRPr lang="en-US" b="1" dirty="0">
              <a:solidFill>
                <a:srgbClr val="7030A0"/>
              </a:solidFill>
            </a:endParaRPr>
          </a:p>
        </p:txBody>
      </p:sp>
      <p:sp>
        <p:nvSpPr>
          <p:cNvPr id="3" name="Content Placeholder 2"/>
          <p:cNvSpPr>
            <a:spLocks noGrp="1"/>
          </p:cNvSpPr>
          <p:nvPr>
            <p:ph idx="1"/>
          </p:nvPr>
        </p:nvSpPr>
        <p:spPr>
          <a:xfrm>
            <a:off x="609600" y="1447800"/>
            <a:ext cx="8229600" cy="2133599"/>
          </a:xfrm>
        </p:spPr>
        <p:txBody>
          <a:bodyPr>
            <a:normAutofit/>
          </a:bodyPr>
          <a:lstStyle/>
          <a:p>
            <a:r>
              <a:rPr lang="en-US" sz="2600" dirty="0" smtClean="0"/>
              <a:t>All </a:t>
            </a:r>
            <a:r>
              <a:rPr lang="en-US" sz="2600" dirty="0"/>
              <a:t>strains in the </a:t>
            </a:r>
            <a:r>
              <a:rPr lang="en-US" sz="2600" b="1" dirty="0">
                <a:solidFill>
                  <a:srgbClr val="C00000"/>
                </a:solidFill>
              </a:rPr>
              <a:t>domain </a:t>
            </a:r>
            <a:r>
              <a:rPr lang="en-US" sz="2600" b="1" i="1" dirty="0">
                <a:solidFill>
                  <a:srgbClr val="C00000"/>
                </a:solidFill>
              </a:rPr>
              <a:t>Bacteria</a:t>
            </a:r>
            <a:r>
              <a:rPr lang="en-US" sz="2600" b="1" dirty="0">
                <a:solidFill>
                  <a:srgbClr val="C00000"/>
                </a:solidFill>
              </a:rPr>
              <a:t> </a:t>
            </a:r>
            <a:r>
              <a:rPr lang="en-US" sz="2600" dirty="0"/>
              <a:t>in mammal are hierarchically classified into six major </a:t>
            </a:r>
            <a:r>
              <a:rPr lang="en-US" sz="2600" dirty="0" smtClean="0"/>
              <a:t>levels</a:t>
            </a:r>
          </a:p>
          <a:p>
            <a:r>
              <a:rPr lang="en-US" sz="2600" dirty="0" smtClean="0"/>
              <a:t>At </a:t>
            </a:r>
            <a:r>
              <a:rPr lang="en-US" sz="2600" dirty="0"/>
              <a:t>each lower level, organisms are classified with their most similar cousins based on common features </a:t>
            </a:r>
            <a:endParaRPr lang="en-US" sz="2600"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799"/>
            <a:ext cx="790575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007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7030A0"/>
                </a:solidFill>
              </a:rPr>
              <a:t>Taxonomic Classification</a:t>
            </a:r>
            <a:endParaRPr lang="en-US" b="1" dirty="0">
              <a:solidFill>
                <a:srgbClr val="7030A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7640" y="1600200"/>
            <a:ext cx="6168719" cy="4525963"/>
          </a:xfrm>
        </p:spPr>
      </p:pic>
      <p:sp>
        <p:nvSpPr>
          <p:cNvPr id="3" name="TextBox 2"/>
          <p:cNvSpPr txBox="1"/>
          <p:nvPr/>
        </p:nvSpPr>
        <p:spPr>
          <a:xfrm>
            <a:off x="5562600" y="6248400"/>
            <a:ext cx="2819400" cy="646331"/>
          </a:xfrm>
          <a:prstGeom prst="rect">
            <a:avLst/>
          </a:prstGeom>
          <a:noFill/>
        </p:spPr>
        <p:txBody>
          <a:bodyPr wrap="square" rtlCol="0">
            <a:spAutoFit/>
          </a:bodyPr>
          <a:lstStyle/>
          <a:p>
            <a:r>
              <a:rPr lang="en-US" dirty="0" smtClean="0"/>
              <a:t>Ib. bioninja.com.au</a:t>
            </a:r>
          </a:p>
          <a:p>
            <a:endParaRPr lang="en-US" dirty="0"/>
          </a:p>
        </p:txBody>
      </p:sp>
    </p:spTree>
    <p:extLst>
      <p:ext uri="{BB962C8B-B14F-4D97-AF65-F5344CB8AC3E}">
        <p14:creationId xmlns:p14="http://schemas.microsoft.com/office/powerpoint/2010/main" val="414676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28493</TotalTime>
  <Words>5193</Words>
  <Application>Microsoft Office PowerPoint</Application>
  <PresentationFormat>On-screen Show (4:3)</PresentationFormat>
  <Paragraphs>461</Paragraphs>
  <Slides>43</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Malgun Gothic</vt:lpstr>
      <vt:lpstr>ＭＳ Ｐゴシック</vt:lpstr>
      <vt:lpstr>宋体</vt:lpstr>
      <vt:lpstr>Arial</vt:lpstr>
      <vt:lpstr>Book Antiqua</vt:lpstr>
      <vt:lpstr>Calibri</vt:lpstr>
      <vt:lpstr>Cambria Math</vt:lpstr>
      <vt:lpstr>Palatino Linotype</vt:lpstr>
      <vt:lpstr>Times New Roman</vt:lpstr>
      <vt:lpstr>Wingdings</vt:lpstr>
      <vt:lpstr>Office Theme</vt:lpstr>
      <vt:lpstr>A Powerful Two-stage Microbiome-wide Association test     Huilin Li Ph.D. Division of Biostatistics Department of Population Health </vt:lpstr>
      <vt:lpstr>Human Microbiome</vt:lpstr>
      <vt:lpstr>Human Microbiome</vt:lpstr>
      <vt:lpstr>Microbiome and Human Disease</vt:lpstr>
      <vt:lpstr>Experimental Design</vt:lpstr>
      <vt:lpstr>Statistical Analysis</vt:lpstr>
      <vt:lpstr>Microbiome-wide Association Study(MWAS)</vt:lpstr>
      <vt:lpstr>Structure of Microbiome Data</vt:lpstr>
      <vt:lpstr>Taxonomic Classification</vt:lpstr>
      <vt:lpstr>Microbiome Data </vt:lpstr>
      <vt:lpstr>PowerPoint Presentation</vt:lpstr>
      <vt:lpstr>PowerPoint Presentation</vt:lpstr>
      <vt:lpstr>PowerPoint Presentation</vt:lpstr>
      <vt:lpstr>PowerPoint Presentation</vt:lpstr>
      <vt:lpstr>PowerPoint Presentation</vt:lpstr>
      <vt:lpstr>PowerPoint Presentation</vt:lpstr>
      <vt:lpstr>The Conventional Microbial Association Test</vt:lpstr>
      <vt:lpstr>The aggregate-based method </vt:lpstr>
      <vt:lpstr>Microbial Group Association Test</vt:lpstr>
      <vt:lpstr>The diverse association patterns </vt:lpstr>
      <vt:lpstr>Omnibus Microbiome Association Test (OMiAT)</vt:lpstr>
      <vt:lpstr>Omnibus Microbiome Association Test (OMiAT)</vt:lpstr>
      <vt:lpstr>Omnibus Microbiome-based Survival Analysis (OMiSA)</vt:lpstr>
      <vt:lpstr>Which rank to perform the screening? </vt:lpstr>
      <vt:lpstr>Which rank to perform the screening? </vt:lpstr>
      <vt:lpstr>Which rank to perform the screening? </vt:lpstr>
      <vt:lpstr>Advanced FDR controlling procedures</vt:lpstr>
      <vt:lpstr>The Hierarchical BH (HBH) procedures</vt:lpstr>
      <vt:lpstr>The Selected Subset BH (SST) Procedures</vt:lpstr>
      <vt:lpstr>Simulations</vt:lpstr>
      <vt:lpstr>Simulation Results</vt:lpstr>
      <vt:lpstr>Simulations</vt:lpstr>
      <vt:lpstr>Results: the Empirical FDR and TPR at the Target Rank(Scenario 1)</vt:lpstr>
      <vt:lpstr>Results: the Empirical FDR and TPR at the Target Rank(Scenario 2)</vt:lpstr>
      <vt:lpstr>Real Data Analysis -- American Gut Project </vt:lpstr>
      <vt:lpstr>PowerPoint Presentation</vt:lpstr>
      <vt:lpstr>PowerPoint Presentation</vt:lpstr>
      <vt:lpstr>Summary</vt:lpstr>
      <vt:lpstr>Acknowledgements</vt:lpstr>
      <vt:lpstr>Acknowledgements</vt:lpstr>
      <vt:lpstr>PowerPoint Presentation</vt:lpstr>
      <vt:lpstr>PowerPoint Presentation</vt:lpstr>
      <vt:lpstr>References </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Rare Variant Association Test in Case-control Studies</dc:title>
  <dc:creator>Huilin</dc:creator>
  <cp:lastModifiedBy>Huilin Li</cp:lastModifiedBy>
  <cp:revision>455</cp:revision>
  <dcterms:created xsi:type="dcterms:W3CDTF">2013-07-30T19:04:30Z</dcterms:created>
  <dcterms:modified xsi:type="dcterms:W3CDTF">2019-02-07T22:04:18Z</dcterms:modified>
</cp:coreProperties>
</file>