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114" r:id="rId1"/>
  </p:sldMasterIdLst>
  <p:notesMasterIdLst>
    <p:notesMasterId r:id="rId40"/>
  </p:notesMasterIdLst>
  <p:handoutMasterIdLst>
    <p:handoutMasterId r:id="rId41"/>
  </p:handoutMasterIdLst>
  <p:sldIdLst>
    <p:sldId id="435" r:id="rId2"/>
    <p:sldId id="436" r:id="rId3"/>
    <p:sldId id="542" r:id="rId4"/>
    <p:sldId id="545" r:id="rId5"/>
    <p:sldId id="482" r:id="rId6"/>
    <p:sldId id="477" r:id="rId7"/>
    <p:sldId id="592" r:id="rId8"/>
    <p:sldId id="568" r:id="rId9"/>
    <p:sldId id="594" r:id="rId10"/>
    <p:sldId id="593" r:id="rId11"/>
    <p:sldId id="597" r:id="rId12"/>
    <p:sldId id="605" r:id="rId13"/>
    <p:sldId id="624" r:id="rId14"/>
    <p:sldId id="643" r:id="rId15"/>
    <p:sldId id="645" r:id="rId16"/>
    <p:sldId id="646" r:id="rId17"/>
    <p:sldId id="660" r:id="rId18"/>
    <p:sldId id="648" r:id="rId19"/>
    <p:sldId id="658" r:id="rId20"/>
    <p:sldId id="649" r:id="rId21"/>
    <p:sldId id="647" r:id="rId22"/>
    <p:sldId id="620" r:id="rId23"/>
    <p:sldId id="622" r:id="rId24"/>
    <p:sldId id="623" r:id="rId25"/>
    <p:sldId id="653" r:id="rId26"/>
    <p:sldId id="651" r:id="rId27"/>
    <p:sldId id="652" r:id="rId28"/>
    <p:sldId id="650" r:id="rId29"/>
    <p:sldId id="638" r:id="rId30"/>
    <p:sldId id="656" r:id="rId31"/>
    <p:sldId id="637" r:id="rId32"/>
    <p:sldId id="633" r:id="rId33"/>
    <p:sldId id="640" r:id="rId34"/>
    <p:sldId id="636" r:id="rId35"/>
    <p:sldId id="657" r:id="rId36"/>
    <p:sldId id="635" r:id="rId37"/>
    <p:sldId id="602" r:id="rId38"/>
    <p:sldId id="612" r:id="rId39"/>
  </p:sldIdLst>
  <p:sldSz cx="9144000" cy="6858000" type="screen4x3"/>
  <p:notesSz cx="6797675" cy="9926638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出口 哲生" initials="出口" lastIdx="1" clrIdx="0">
    <p:extLst>
      <p:ext uri="{19B8F6BF-5375-455C-9EA6-DF929625EA0E}">
        <p15:presenceInfo xmlns:p15="http://schemas.microsoft.com/office/powerpoint/2012/main" userId="bf13cc55464646b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2" autoAdjust="0"/>
    <p:restoredTop sz="91211" autoAdjust="0"/>
  </p:normalViewPr>
  <p:slideViewPr>
    <p:cSldViewPr>
      <p:cViewPr varScale="1">
        <p:scale>
          <a:sx n="62" d="100"/>
          <a:sy n="62" d="100"/>
        </p:scale>
        <p:origin x="588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60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eguchi\Documents\PAP\conference\2019\Banff-Mar2019\presentation\tim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cap="none" spc="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 altLang="ja-JP" sz="2000" dirty="0"/>
              <a:t>MS</a:t>
            </a:r>
            <a:r>
              <a:rPr lang="en-US" altLang="ja-JP" sz="2000" baseline="0" dirty="0"/>
              <a:t> Gyration </a:t>
            </a:r>
            <a:r>
              <a:rPr lang="en-US" altLang="ja-JP" sz="2000" baseline="0" dirty="0" smtClean="0"/>
              <a:t>Radius</a:t>
            </a:r>
            <a:endParaRPr lang="ja-JP" sz="2000" dirty="0"/>
          </a:p>
        </c:rich>
      </c:tx>
      <c:layout>
        <c:manualLayout>
          <c:xMode val="edge"/>
          <c:yMode val="edge"/>
          <c:x val="9.2508014014702961E-2"/>
          <c:y val="7.220965818392709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cap="none" spc="5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4.1424033282661456E-2"/>
          <c:y val="2.1901497984891608E-2"/>
          <c:w val="0.92255648198077356"/>
          <c:h val="0.86087274184905049"/>
        </c:manualLayout>
      </c:layout>
      <c:scatterChart>
        <c:scatterStyle val="lineMarker"/>
        <c:varyColors val="0"/>
        <c:ser>
          <c:idx val="0"/>
          <c:order val="0"/>
          <c:tx>
            <c:strRef>
              <c:f>[time.xlsx]慣性半径!$C$28</c:f>
              <c:strCache>
                <c:ptCount val="1"/>
                <c:pt idx="0">
                  <c:v>Tree</c:v>
                </c:pt>
              </c:strCache>
            </c:strRef>
          </c:tx>
          <c:spPr>
            <a:ln w="19050" cap="rnd">
              <a:solidFill>
                <a:schemeClr val="accent1">
                  <a:alpha val="60000"/>
                </a:schemeClr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lt1"/>
              </a:solidFill>
              <a:ln w="38100">
                <a:solidFill>
                  <a:schemeClr val="accent1">
                    <a:alpha val="60000"/>
                  </a:schemeClr>
                </a:solidFill>
              </a:ln>
              <a:effectLst/>
            </c:spPr>
          </c:marker>
          <c:xVal>
            <c:numRef>
              <c:f>[time.xlsx]慣性半径!$B$29:$B$32</c:f>
              <c:numCache>
                <c:formatCode>General</c:formatCode>
                <c:ptCount val="4"/>
                <c:pt idx="0">
                  <c:v>91</c:v>
                </c:pt>
                <c:pt idx="1">
                  <c:v>181</c:v>
                </c:pt>
                <c:pt idx="2">
                  <c:v>451</c:v>
                </c:pt>
                <c:pt idx="3">
                  <c:v>901</c:v>
                </c:pt>
              </c:numCache>
            </c:numRef>
          </c:xVal>
          <c:yVal>
            <c:numRef>
              <c:f>[time.xlsx]慣性半径!$C$29:$C$32</c:f>
              <c:numCache>
                <c:formatCode>General</c:formatCode>
                <c:ptCount val="4"/>
                <c:pt idx="0">
                  <c:v>26.8627</c:v>
                </c:pt>
                <c:pt idx="1">
                  <c:v>66.507800000000003</c:v>
                </c:pt>
                <c:pt idx="2">
                  <c:v>207.15</c:v>
                </c:pt>
                <c:pt idx="3">
                  <c:v>445.17500000000001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BBD5-487F-A69F-6E23B0C1DC60}"/>
            </c:ext>
          </c:extLst>
        </c:ser>
        <c:ser>
          <c:idx val="1"/>
          <c:order val="1"/>
          <c:tx>
            <c:strRef>
              <c:f>[time.xlsx]慣性半径!$E$28</c:f>
              <c:strCache>
                <c:ptCount val="1"/>
                <c:pt idx="0">
                  <c:v>Lasso3</c:v>
                </c:pt>
              </c:strCache>
            </c:strRef>
          </c:tx>
          <c:spPr>
            <a:ln w="19050" cap="rnd">
              <a:solidFill>
                <a:schemeClr val="accent2">
                  <a:alpha val="60000"/>
                </a:schemeClr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lt1"/>
              </a:solidFill>
              <a:ln w="38100">
                <a:solidFill>
                  <a:schemeClr val="accent2">
                    <a:alpha val="60000"/>
                  </a:schemeClr>
                </a:solidFill>
              </a:ln>
              <a:effectLst/>
            </c:spPr>
          </c:marker>
          <c:xVal>
            <c:numRef>
              <c:f>[time.xlsx]慣性半径!$D$29:$D$32</c:f>
              <c:numCache>
                <c:formatCode>General</c:formatCode>
                <c:ptCount val="4"/>
                <c:pt idx="0">
                  <c:v>88</c:v>
                </c:pt>
                <c:pt idx="1">
                  <c:v>178</c:v>
                </c:pt>
                <c:pt idx="2">
                  <c:v>448</c:v>
                </c:pt>
                <c:pt idx="3">
                  <c:v>898</c:v>
                </c:pt>
              </c:numCache>
            </c:numRef>
          </c:xVal>
          <c:yVal>
            <c:numRef>
              <c:f>[time.xlsx]慣性半径!$E$29:$E$32</c:f>
              <c:numCache>
                <c:formatCode>General</c:formatCode>
                <c:ptCount val="4"/>
                <c:pt idx="0">
                  <c:v>26.286999999999999</c:v>
                </c:pt>
                <c:pt idx="1">
                  <c:v>64.610500000000002</c:v>
                </c:pt>
                <c:pt idx="2">
                  <c:v>197.858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BBD5-487F-A69F-6E23B0C1DC60}"/>
            </c:ext>
          </c:extLst>
        </c:ser>
        <c:ser>
          <c:idx val="2"/>
          <c:order val="2"/>
          <c:tx>
            <c:strRef>
              <c:f>[time.xlsx]慣性半径!$G$28</c:f>
              <c:strCache>
                <c:ptCount val="1"/>
                <c:pt idx="0">
                  <c:v>Thetalasso</c:v>
                </c:pt>
              </c:strCache>
            </c:strRef>
          </c:tx>
          <c:spPr>
            <a:ln w="19050" cap="rnd">
              <a:solidFill>
                <a:schemeClr val="accent3">
                  <a:alpha val="60000"/>
                </a:schemeClr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lt1"/>
              </a:solidFill>
              <a:ln w="38100">
                <a:solidFill>
                  <a:schemeClr val="accent3">
                    <a:alpha val="60000"/>
                  </a:schemeClr>
                </a:solidFill>
              </a:ln>
              <a:effectLst/>
            </c:spPr>
          </c:marker>
          <c:xVal>
            <c:numRef>
              <c:f>[time.xlsx]慣性半径!$F$29:$F$32</c:f>
              <c:numCache>
                <c:formatCode>General</c:formatCode>
                <c:ptCount val="4"/>
                <c:pt idx="0">
                  <c:v>88</c:v>
                </c:pt>
                <c:pt idx="1">
                  <c:v>178</c:v>
                </c:pt>
                <c:pt idx="2">
                  <c:v>448</c:v>
                </c:pt>
                <c:pt idx="3">
                  <c:v>898</c:v>
                </c:pt>
              </c:numCache>
            </c:numRef>
          </c:xVal>
          <c:yVal>
            <c:numRef>
              <c:f>[time.xlsx]慣性半径!$G$29:$G$32</c:f>
              <c:numCache>
                <c:formatCode>General</c:formatCode>
                <c:ptCount val="4"/>
                <c:pt idx="0">
                  <c:v>21.769500000000001</c:v>
                </c:pt>
                <c:pt idx="1">
                  <c:v>51.808900000000001</c:v>
                </c:pt>
                <c:pt idx="2">
                  <c:v>161.85300000000001</c:v>
                </c:pt>
                <c:pt idx="3">
                  <c:v>359.17099999999999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BBD5-487F-A69F-6E23B0C1DC60}"/>
            </c:ext>
          </c:extLst>
        </c:ser>
        <c:ser>
          <c:idx val="3"/>
          <c:order val="3"/>
          <c:tx>
            <c:strRef>
              <c:f>[time.xlsx]慣性半径!$I$28</c:f>
              <c:strCache>
                <c:ptCount val="1"/>
                <c:pt idx="0">
                  <c:v>Ladder</c:v>
                </c:pt>
              </c:strCache>
            </c:strRef>
          </c:tx>
          <c:spPr>
            <a:ln w="19050" cap="rnd">
              <a:solidFill>
                <a:schemeClr val="accent4">
                  <a:alpha val="60000"/>
                </a:schemeClr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lt1"/>
              </a:solidFill>
              <a:ln w="38100">
                <a:solidFill>
                  <a:schemeClr val="accent4">
                    <a:alpha val="60000"/>
                  </a:schemeClr>
                </a:solidFill>
              </a:ln>
              <a:effectLst/>
            </c:spPr>
          </c:marker>
          <c:xVal>
            <c:numRef>
              <c:f>[time.xlsx]慣性半径!$H$29:$H$32</c:f>
              <c:numCache>
                <c:formatCode>General</c:formatCode>
                <c:ptCount val="4"/>
                <c:pt idx="0">
                  <c:v>87</c:v>
                </c:pt>
                <c:pt idx="1">
                  <c:v>177</c:v>
                </c:pt>
                <c:pt idx="2">
                  <c:v>447</c:v>
                </c:pt>
                <c:pt idx="3">
                  <c:v>897</c:v>
                </c:pt>
              </c:numCache>
            </c:numRef>
          </c:xVal>
          <c:yVal>
            <c:numRef>
              <c:f>[time.xlsx]慣性半径!$I$29:$I$32</c:f>
              <c:numCache>
                <c:formatCode>General</c:formatCode>
                <c:ptCount val="4"/>
                <c:pt idx="0">
                  <c:v>17.16</c:v>
                </c:pt>
                <c:pt idx="1">
                  <c:v>39.904899999999998</c:v>
                </c:pt>
                <c:pt idx="2">
                  <c:v>119.756</c:v>
                </c:pt>
                <c:pt idx="3">
                  <c:v>266.21600000000001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BBD5-487F-A69F-6E23B0C1DC60}"/>
            </c:ext>
          </c:extLst>
        </c:ser>
        <c:ser>
          <c:idx val="4"/>
          <c:order val="4"/>
          <c:tx>
            <c:strRef>
              <c:f>[time.xlsx]慣性半径!$K$28</c:f>
              <c:strCache>
                <c:ptCount val="1"/>
                <c:pt idx="0">
                  <c:v>Alpha</c:v>
                </c:pt>
              </c:strCache>
            </c:strRef>
          </c:tx>
          <c:spPr>
            <a:ln w="19050" cap="rnd">
              <a:solidFill>
                <a:schemeClr val="accent5">
                  <a:alpha val="60000"/>
                </a:schemeClr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lt1"/>
              </a:solidFill>
              <a:ln w="38100">
                <a:solidFill>
                  <a:schemeClr val="accent5">
                    <a:alpha val="60000"/>
                  </a:schemeClr>
                </a:solidFill>
              </a:ln>
              <a:effectLst/>
            </c:spPr>
          </c:marker>
          <c:xVal>
            <c:numRef>
              <c:f>[time.xlsx]慣性半径!$J$29:$J$32</c:f>
              <c:numCache>
                <c:formatCode>General</c:formatCode>
                <c:ptCount val="4"/>
                <c:pt idx="0">
                  <c:v>88</c:v>
                </c:pt>
                <c:pt idx="1">
                  <c:v>178</c:v>
                </c:pt>
                <c:pt idx="2">
                  <c:v>448</c:v>
                </c:pt>
                <c:pt idx="3">
                  <c:v>898</c:v>
                </c:pt>
              </c:numCache>
            </c:numRef>
          </c:xVal>
          <c:yVal>
            <c:numRef>
              <c:f>[time.xlsx]慣性半径!$K$29:$K$32</c:f>
              <c:numCache>
                <c:formatCode>General</c:formatCode>
                <c:ptCount val="4"/>
                <c:pt idx="0">
                  <c:v>15.902100000000001</c:v>
                </c:pt>
                <c:pt idx="1">
                  <c:v>37.051600000000001</c:v>
                </c:pt>
                <c:pt idx="2">
                  <c:v>110.511</c:v>
                </c:pt>
                <c:pt idx="3">
                  <c:v>258.00900000000001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BBD5-487F-A69F-6E23B0C1DC60}"/>
            </c:ext>
          </c:extLst>
        </c:ser>
        <c:ser>
          <c:idx val="5"/>
          <c:order val="5"/>
          <c:tx>
            <c:strRef>
              <c:f>[time.xlsx]慣性半径!$M$28</c:f>
              <c:strCache>
                <c:ptCount val="1"/>
                <c:pt idx="0">
                  <c:v>K33</c:v>
                </c:pt>
              </c:strCache>
            </c:strRef>
          </c:tx>
          <c:spPr>
            <a:ln w="19050" cap="rnd">
              <a:solidFill>
                <a:schemeClr val="accent6">
                  <a:alpha val="60000"/>
                </a:schemeClr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lt1"/>
              </a:solidFill>
              <a:ln w="38100">
                <a:solidFill>
                  <a:schemeClr val="accent6">
                    <a:alpha val="60000"/>
                  </a:schemeClr>
                </a:solidFill>
              </a:ln>
              <a:effectLst/>
            </c:spPr>
          </c:marker>
          <c:xVal>
            <c:numRef>
              <c:f>[time.xlsx]慣性半径!$L$29:$L$32</c:f>
              <c:numCache>
                <c:formatCode>General</c:formatCode>
                <c:ptCount val="4"/>
                <c:pt idx="0">
                  <c:v>87</c:v>
                </c:pt>
                <c:pt idx="1">
                  <c:v>177</c:v>
                </c:pt>
                <c:pt idx="2">
                  <c:v>447</c:v>
                </c:pt>
                <c:pt idx="3">
                  <c:v>897</c:v>
                </c:pt>
              </c:numCache>
            </c:numRef>
          </c:xVal>
          <c:yVal>
            <c:numRef>
              <c:f>[time.xlsx]慣性半径!$M$29:$M$32</c:f>
              <c:numCache>
                <c:formatCode>General</c:formatCode>
                <c:ptCount val="4"/>
                <c:pt idx="0">
                  <c:v>12.3474</c:v>
                </c:pt>
                <c:pt idx="1">
                  <c:v>29.839700000000001</c:v>
                </c:pt>
                <c:pt idx="2">
                  <c:v>89.683099999999996</c:v>
                </c:pt>
                <c:pt idx="3">
                  <c:v>205.584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BBD5-487F-A69F-6E23B0C1DC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9826232"/>
        <c:axId val="399824664"/>
      </c:scatterChart>
      <c:valAx>
        <c:axId val="399826232"/>
        <c:scaling>
          <c:logBase val="10"/>
          <c:orientation val="minMax"/>
          <c:min val="1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99824664"/>
        <c:crosses val="autoZero"/>
        <c:crossBetween val="midCat"/>
      </c:valAx>
      <c:valAx>
        <c:axId val="399824664"/>
        <c:scaling>
          <c:logBase val="10"/>
          <c:orientation val="minMax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>
                <a:lumMod val="25000"/>
                <a:lumOff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9982623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>
        <a:solidFill>
          <a:schemeClr val="tx1">
            <a:lumMod val="15000"/>
            <a:lumOff val="85000"/>
          </a:schemeClr>
        </a:solidFill>
      </a:ln>
    </cs:spPr>
    <cs:defRPr sz="900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>
            <a:alpha val="60000"/>
          </a:schemeClr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38100">
        <a:solidFill>
          <a:schemeClr val="phClr">
            <a:alpha val="60000"/>
          </a:schemeClr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>
        <a:solidFill>
          <a:schemeClr val="tx1">
            <a:lumMod val="15000"/>
            <a:lumOff val="85000"/>
          </a:schemeClr>
        </a:solidFill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1600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>
        <a:solidFill>
          <a:schemeClr val="tx1">
            <a:lumMod val="25000"/>
            <a:lumOff val="75000"/>
          </a:schemeClr>
        </a:solidFill>
      </a:ln>
    </cs:spPr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1-29T19:50:08.403" idx="1">
    <p:pos x="1805" y="2383"/>
    <p:text/>
    <p:extLst>
      <p:ext uri="{C676402C-5697-4E1C-873F-D02D1690AC5C}">
        <p15:threadingInfo xmlns:p15="http://schemas.microsoft.com/office/powerpoint/2012/main" timeZoneBias="-54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1-29T19:50:08.403" idx="1">
    <p:pos x="1805" y="2383"/>
    <p:text/>
    <p:extLst>
      <p:ext uri="{C676402C-5697-4E1C-873F-D02D1690AC5C}">
        <p15:threadingInfo xmlns:p15="http://schemas.microsoft.com/office/powerpoint/2012/main" timeZoneBias="-540"/>
      </p:ext>
    </p:extLst>
  </p:cm>
</p:cmLst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image" Target="../media/image25.wmf"/><Relationship Id="rId7" Type="http://schemas.openxmlformats.org/officeDocument/2006/relationships/image" Target="../media/image29.wmf"/><Relationship Id="rId12" Type="http://schemas.openxmlformats.org/officeDocument/2006/relationships/image" Target="../media/image34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6" Type="http://schemas.openxmlformats.org/officeDocument/2006/relationships/image" Target="../media/image28.wmf"/><Relationship Id="rId11" Type="http://schemas.openxmlformats.org/officeDocument/2006/relationships/image" Target="../media/image33.wmf"/><Relationship Id="rId5" Type="http://schemas.openxmlformats.org/officeDocument/2006/relationships/image" Target="../media/image27.wmf"/><Relationship Id="rId10" Type="http://schemas.openxmlformats.org/officeDocument/2006/relationships/image" Target="../media/image32.wmf"/><Relationship Id="rId4" Type="http://schemas.openxmlformats.org/officeDocument/2006/relationships/image" Target="../media/image26.wmf"/><Relationship Id="rId9" Type="http://schemas.openxmlformats.org/officeDocument/2006/relationships/image" Target="../media/image3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l">
              <a:defRPr sz="1200"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r">
              <a:defRPr sz="1200"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952539E1-4AA4-4A38-B724-9BC31DC1155F}" type="datetimeFigureOut">
              <a:rPr lang="ja-JP" altLang="en-US"/>
              <a:pPr>
                <a:defRPr/>
              </a:pPr>
              <a:t>2019/3/28</a:t>
            </a:fld>
            <a:endParaRPr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l">
              <a:defRPr sz="1200"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r">
              <a:defRPr sz="1200"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746BDE9E-9C90-4306-B2D7-C21379A17DE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970276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85B8DC38-692E-4E04-8446-EC77BC43FE26}" type="datetimeFigureOut">
              <a:rPr lang="ja-JP" altLang="en-US"/>
              <a:pPr>
                <a:defRPr/>
              </a:pPr>
              <a:t>2019/3/28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08" tIns="46054" rIns="92108" bIns="46054" rtlCol="0" anchor="ctr"/>
          <a:lstStyle/>
          <a:p>
            <a:pPr lvl="0"/>
            <a:endParaRPr lang="ja-JP" altLang="en-US" noProof="0" smtClean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2108" tIns="46054" rIns="92108" bIns="46054" rtlCol="0">
            <a:normAutofit/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AF261FC5-F9E8-4A55-ABB4-A0A871214F9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363425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12292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03DFCE-D407-4E4D-BC3F-F21ED5226488}" type="slidenum">
              <a:rPr lang="ja-JP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ja-JP" altLang="en-US" smtClean="0"/>
          </a:p>
        </p:txBody>
      </p:sp>
    </p:spTree>
    <p:extLst>
      <p:ext uri="{BB962C8B-B14F-4D97-AF65-F5344CB8AC3E}">
        <p14:creationId xmlns:p14="http://schemas.microsoft.com/office/powerpoint/2010/main" val="658347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01092-C568-4BC0-8B85-A76AE13B8BEC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40790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261FC5-F9E8-4A55-ABB4-A0A871214F9A}" type="slidenum">
              <a:rPr lang="ja-JP" altLang="en-US" smtClean="0"/>
              <a:pPr>
                <a:defRPr/>
              </a:pPr>
              <a:t>23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406350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en-US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32FB127-6915-45A4-8249-CB0459A587ED}" type="slidenum">
              <a:rPr lang="ja-JP" altLang="en-US" smtClean="0"/>
              <a:pPr>
                <a:defRPr/>
              </a:pPr>
              <a:t>25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85534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69D9C6-2413-45FC-9B5A-7A50AE4780B9}" type="datetime1">
              <a:rPr lang="ja-JP" altLang="en-US" smtClean="0"/>
              <a:pPr>
                <a:defRPr/>
              </a:pPr>
              <a:t>2019/3/28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若手</a:t>
            </a:r>
            <a:r>
              <a:rPr lang="en-US" altLang="ja-JP" smtClean="0"/>
              <a:t>ITP</a:t>
            </a:r>
            <a:r>
              <a:rPr lang="ja-JP" altLang="en-US" smtClean="0"/>
              <a:t>二次審査プレゼンテーション</a:t>
            </a: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66A2F3-B453-4F08-91E1-E8E819F9B7DA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85243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932F30-65AB-4F0B-A96A-FB5C795BA2B8}" type="datetime1">
              <a:rPr lang="ja-JP" altLang="en-US" smtClean="0"/>
              <a:pPr>
                <a:defRPr/>
              </a:pPr>
              <a:t>2019/3/28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若手</a:t>
            </a:r>
            <a:r>
              <a:rPr lang="en-US" altLang="ja-JP" smtClean="0"/>
              <a:t>ITP</a:t>
            </a:r>
            <a:r>
              <a:rPr lang="ja-JP" altLang="en-US" smtClean="0"/>
              <a:t>二次審査プレゼンテーション</a:t>
            </a: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D121E8-5E8E-4CD9-81B9-398F62150386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10368534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932F30-65AB-4F0B-A96A-FB5C795BA2B8}" type="datetime1">
              <a:rPr lang="ja-JP" altLang="en-US" smtClean="0"/>
              <a:pPr>
                <a:defRPr/>
              </a:pPr>
              <a:t>2019/3/28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若手</a:t>
            </a:r>
            <a:r>
              <a:rPr lang="en-US" altLang="ja-JP" smtClean="0"/>
              <a:t>ITP</a:t>
            </a:r>
            <a:r>
              <a:rPr lang="ja-JP" altLang="en-US" smtClean="0"/>
              <a:t>二次審査プレゼンテーション</a:t>
            </a: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D121E8-5E8E-4CD9-81B9-398F62150386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77158307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0A909B-5759-4684-8D7C-464A57BEC1A6}" type="datetime1">
              <a:rPr lang="ja-JP" altLang="en-US" smtClean="0"/>
              <a:pPr>
                <a:defRPr/>
              </a:pPr>
              <a:t>2019/3/28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若手</a:t>
            </a:r>
            <a:r>
              <a:rPr lang="en-US" altLang="ja-JP" smtClean="0"/>
              <a:t>ITP</a:t>
            </a:r>
            <a:r>
              <a:rPr lang="ja-JP" altLang="en-US" smtClean="0"/>
              <a:t>二次審査プレゼンテーション</a:t>
            </a: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A6BC2A-EB6D-405A-8BCB-59FBC4A6F318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33830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932F30-65AB-4F0B-A96A-FB5C795BA2B8}" type="datetime1">
              <a:rPr lang="ja-JP" altLang="en-US" smtClean="0"/>
              <a:pPr>
                <a:defRPr/>
              </a:pPr>
              <a:t>2019/3/28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若手</a:t>
            </a:r>
            <a:r>
              <a:rPr lang="en-US" altLang="ja-JP" smtClean="0"/>
              <a:t>ITP</a:t>
            </a:r>
            <a:r>
              <a:rPr lang="ja-JP" altLang="en-US" smtClean="0"/>
              <a:t>二次審査プレゼンテーション</a:t>
            </a: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D121E8-5E8E-4CD9-81B9-398F62150386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60228586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932F30-65AB-4F0B-A96A-FB5C795BA2B8}" type="datetime1">
              <a:rPr lang="ja-JP" altLang="en-US" smtClean="0"/>
              <a:pPr>
                <a:defRPr/>
              </a:pPr>
              <a:t>2019/3/28</a:t>
            </a:fld>
            <a:endParaRPr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若手</a:t>
            </a:r>
            <a:r>
              <a:rPr lang="en-US" altLang="ja-JP" smtClean="0"/>
              <a:t>ITP</a:t>
            </a:r>
            <a:r>
              <a:rPr lang="ja-JP" altLang="en-US" smtClean="0"/>
              <a:t>二次審査プレゼンテーション</a:t>
            </a: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D121E8-5E8E-4CD9-81B9-398F62150386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55471636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932F30-65AB-4F0B-A96A-FB5C795BA2B8}" type="datetime1">
              <a:rPr lang="ja-JP" altLang="en-US" smtClean="0"/>
              <a:pPr>
                <a:defRPr/>
              </a:pPr>
              <a:t>2019/3/28</a:t>
            </a:fld>
            <a:endParaRPr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若手</a:t>
            </a:r>
            <a:r>
              <a:rPr lang="en-US" altLang="ja-JP" smtClean="0"/>
              <a:t>ITP</a:t>
            </a:r>
            <a:r>
              <a:rPr lang="ja-JP" altLang="en-US" smtClean="0"/>
              <a:t>二次審査プレゼンテーション</a:t>
            </a:r>
            <a:endParaRPr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D121E8-5E8E-4CD9-81B9-398F62150386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13214416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932F30-65AB-4F0B-A96A-FB5C795BA2B8}" type="datetime1">
              <a:rPr lang="ja-JP" altLang="en-US" smtClean="0"/>
              <a:pPr>
                <a:defRPr/>
              </a:pPr>
              <a:t>2019/3/28</a:t>
            </a:fld>
            <a:endParaRPr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若手</a:t>
            </a:r>
            <a:r>
              <a:rPr lang="en-US" altLang="ja-JP" smtClean="0"/>
              <a:t>ITP</a:t>
            </a:r>
            <a:r>
              <a:rPr lang="ja-JP" altLang="en-US" smtClean="0"/>
              <a:t>二次審査プレゼンテーション</a:t>
            </a:r>
            <a:endParaRPr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D121E8-5E8E-4CD9-81B9-398F62150386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69547672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932F30-65AB-4F0B-A96A-FB5C795BA2B8}" type="datetime1">
              <a:rPr lang="ja-JP" altLang="en-US" smtClean="0"/>
              <a:pPr>
                <a:defRPr/>
              </a:pPr>
              <a:t>2019/3/28</a:t>
            </a:fld>
            <a:endParaRPr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若手</a:t>
            </a:r>
            <a:r>
              <a:rPr lang="en-US" altLang="ja-JP" smtClean="0"/>
              <a:t>ITP</a:t>
            </a:r>
            <a:r>
              <a:rPr lang="ja-JP" altLang="en-US" smtClean="0"/>
              <a:t>二次審査プレゼンテーション</a:t>
            </a: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D121E8-5E8E-4CD9-81B9-398F62150386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72402725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932F30-65AB-4F0B-A96A-FB5C795BA2B8}" type="datetime1">
              <a:rPr lang="ja-JP" altLang="en-US" smtClean="0"/>
              <a:pPr>
                <a:defRPr/>
              </a:pPr>
              <a:t>2019/3/28</a:t>
            </a:fld>
            <a:endParaRPr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若手</a:t>
            </a:r>
            <a:r>
              <a:rPr lang="en-US" altLang="ja-JP" smtClean="0"/>
              <a:t>ITP</a:t>
            </a:r>
            <a:r>
              <a:rPr lang="ja-JP" altLang="en-US" smtClean="0"/>
              <a:t>二次審査プレゼンテーション</a:t>
            </a: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D121E8-5E8E-4CD9-81B9-398F62150386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75499424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932F30-65AB-4F0B-A96A-FB5C795BA2B8}" type="datetime1">
              <a:rPr lang="ja-JP" altLang="en-US" smtClean="0"/>
              <a:pPr>
                <a:defRPr/>
              </a:pPr>
              <a:t>2019/3/28</a:t>
            </a:fld>
            <a:endParaRPr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若手</a:t>
            </a:r>
            <a:r>
              <a:rPr lang="en-US" altLang="ja-JP" smtClean="0"/>
              <a:t>ITP</a:t>
            </a:r>
            <a:r>
              <a:rPr lang="ja-JP" altLang="en-US" smtClean="0"/>
              <a:t>二次審査プレゼンテーション</a:t>
            </a: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D121E8-5E8E-4CD9-81B9-398F62150386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03019237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3932F30-65AB-4F0B-A96A-FB5C795BA2B8}" type="datetime1">
              <a:rPr lang="ja-JP" altLang="en-US" smtClean="0"/>
              <a:pPr>
                <a:defRPr/>
              </a:pPr>
              <a:t>2019/3/28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ja-JP" altLang="en-US" smtClean="0"/>
              <a:t>若手</a:t>
            </a:r>
            <a:r>
              <a:rPr lang="en-US" altLang="ja-JP" smtClean="0"/>
              <a:t>ITP</a:t>
            </a:r>
            <a:r>
              <a:rPr lang="ja-JP" altLang="en-US" smtClean="0"/>
              <a:t>二次審査プレゼンテーション</a:t>
            </a: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5D121E8-5E8E-4CD9-81B9-398F62150386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53594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15" r:id="rId1"/>
    <p:sldLayoutId id="2147485116" r:id="rId2"/>
    <p:sldLayoutId id="2147485117" r:id="rId3"/>
    <p:sldLayoutId id="2147485118" r:id="rId4"/>
    <p:sldLayoutId id="2147485119" r:id="rId5"/>
    <p:sldLayoutId id="2147485120" r:id="rId6"/>
    <p:sldLayoutId id="2147485121" r:id="rId7"/>
    <p:sldLayoutId id="2147485122" r:id="rId8"/>
    <p:sldLayoutId id="2147485123" r:id="rId9"/>
    <p:sldLayoutId id="2147485124" r:id="rId10"/>
    <p:sldLayoutId id="214748512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comments" Target="../comments/comment2.xml"/><Relationship Id="rId4" Type="http://schemas.openxmlformats.org/officeDocument/2006/relationships/image" Target="../media/image8.png"/><Relationship Id="rId9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27.wmf"/><Relationship Id="rId18" Type="http://schemas.openxmlformats.org/officeDocument/2006/relationships/oleObject" Target="../embeddings/oleObject8.bin"/><Relationship Id="rId26" Type="http://schemas.openxmlformats.org/officeDocument/2006/relationships/oleObject" Target="../embeddings/oleObject12.bin"/><Relationship Id="rId3" Type="http://schemas.openxmlformats.org/officeDocument/2006/relationships/notesSlide" Target="../notesSlides/notesSlide4.xml"/><Relationship Id="rId21" Type="http://schemas.openxmlformats.org/officeDocument/2006/relationships/image" Target="../media/image31.wmf"/><Relationship Id="rId7" Type="http://schemas.openxmlformats.org/officeDocument/2006/relationships/image" Target="../media/image24.w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29.wmf"/><Relationship Id="rId25" Type="http://schemas.openxmlformats.org/officeDocument/2006/relationships/image" Target="../media/image33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.bin"/><Relationship Id="rId20" Type="http://schemas.openxmlformats.org/officeDocument/2006/relationships/oleObject" Target="../embeddings/oleObject9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26.wmf"/><Relationship Id="rId24" Type="http://schemas.openxmlformats.org/officeDocument/2006/relationships/oleObject" Target="../embeddings/oleObject11.bin"/><Relationship Id="rId5" Type="http://schemas.openxmlformats.org/officeDocument/2006/relationships/image" Target="../media/image23.wmf"/><Relationship Id="rId15" Type="http://schemas.openxmlformats.org/officeDocument/2006/relationships/image" Target="../media/image28.wmf"/><Relationship Id="rId23" Type="http://schemas.openxmlformats.org/officeDocument/2006/relationships/image" Target="../media/image32.wmf"/><Relationship Id="rId10" Type="http://schemas.openxmlformats.org/officeDocument/2006/relationships/oleObject" Target="../embeddings/oleObject4.bin"/><Relationship Id="rId19" Type="http://schemas.openxmlformats.org/officeDocument/2006/relationships/image" Target="../media/image30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25.wmf"/><Relationship Id="rId14" Type="http://schemas.openxmlformats.org/officeDocument/2006/relationships/oleObject" Target="../embeddings/oleObject6.bin"/><Relationship Id="rId22" Type="http://schemas.openxmlformats.org/officeDocument/2006/relationships/oleObject" Target="../embeddings/oleObject10.bin"/><Relationship Id="rId27" Type="http://schemas.openxmlformats.org/officeDocument/2006/relationships/image" Target="../media/image34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e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2.w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comments" Target="../comments/commen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タイトル 1"/>
          <p:cNvSpPr>
            <a:spLocks noGrp="1"/>
          </p:cNvSpPr>
          <p:nvPr>
            <p:ph type="ctrTitle"/>
          </p:nvPr>
        </p:nvSpPr>
        <p:spPr bwMode="auto">
          <a:xfrm>
            <a:off x="1354" y="476672"/>
            <a:ext cx="8932953" cy="1008112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2800" b="1" dirty="0" smtClean="0">
                <a:solidFill>
                  <a:srgbClr val="002060"/>
                </a:solidFill>
              </a:rPr>
              <a:t/>
            </a:r>
            <a:br>
              <a:rPr lang="en-US" altLang="ja-JP" sz="2800" b="1" dirty="0" smtClean="0">
                <a:solidFill>
                  <a:srgbClr val="002060"/>
                </a:solidFill>
              </a:rPr>
            </a:br>
            <a:r>
              <a:rPr lang="en-US" altLang="ja-JP" sz="3200" b="1" dirty="0" smtClean="0">
                <a:solidFill>
                  <a:srgbClr val="002060"/>
                </a:solidFill>
              </a:rPr>
              <a:t>Rouse Dynamics of Topological  Polymers </a:t>
            </a:r>
            <a:br>
              <a:rPr lang="en-US" altLang="ja-JP" sz="3200" b="1" dirty="0" smtClean="0">
                <a:solidFill>
                  <a:srgbClr val="002060"/>
                </a:solidFill>
              </a:rPr>
            </a:br>
            <a:r>
              <a:rPr lang="en-US" altLang="ja-JP" sz="3200" b="1" dirty="0" smtClean="0">
                <a:solidFill>
                  <a:srgbClr val="002060"/>
                </a:solidFill>
              </a:rPr>
              <a:t>through Gaussian Random Graph </a:t>
            </a:r>
            <a:r>
              <a:rPr lang="en-US" altLang="ja-JP" sz="3200" b="1" dirty="0" err="1" smtClean="0">
                <a:solidFill>
                  <a:srgbClr val="002060"/>
                </a:solidFill>
              </a:rPr>
              <a:t>Embeddings</a:t>
            </a:r>
            <a:r>
              <a:rPr lang="en-US" altLang="ja-JP" sz="3200" b="1" dirty="0" smtClean="0">
                <a:solidFill>
                  <a:srgbClr val="002060"/>
                </a:solidFill>
              </a:rPr>
              <a:t> and </a:t>
            </a:r>
            <a:br>
              <a:rPr lang="en-US" altLang="ja-JP" sz="3200" b="1" dirty="0" smtClean="0">
                <a:solidFill>
                  <a:srgbClr val="002060"/>
                </a:solidFill>
              </a:rPr>
            </a:br>
            <a:r>
              <a:rPr lang="en-US" altLang="ja-JP" sz="3200" b="1" dirty="0" err="1" smtClean="0">
                <a:solidFill>
                  <a:srgbClr val="002060"/>
                </a:solidFill>
              </a:rPr>
              <a:t>Comparion</a:t>
            </a:r>
            <a:r>
              <a:rPr lang="en-US" altLang="ja-JP" sz="3200" b="1" dirty="0" smtClean="0">
                <a:solidFill>
                  <a:srgbClr val="002060"/>
                </a:solidFill>
              </a:rPr>
              <a:t> with Experiments    </a:t>
            </a:r>
            <a:endParaRPr lang="ja-JP" altLang="en-US" sz="3200" b="1" cap="none" dirty="0" smtClean="0">
              <a:solidFill>
                <a:srgbClr val="002060"/>
              </a:solidFill>
            </a:endParaRPr>
          </a:p>
        </p:txBody>
      </p:sp>
      <p:sp>
        <p:nvSpPr>
          <p:cNvPr id="29699" name="サブタイトル 2"/>
          <p:cNvSpPr>
            <a:spLocks noGrp="1"/>
          </p:cNvSpPr>
          <p:nvPr>
            <p:ph type="subTitle" idx="1"/>
          </p:nvPr>
        </p:nvSpPr>
        <p:spPr>
          <a:xfrm>
            <a:off x="1354" y="1564283"/>
            <a:ext cx="8932953" cy="515719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ja-JP" altLang="en-US" sz="2000" b="1" dirty="0" smtClean="0">
                <a:solidFill>
                  <a:srgbClr val="7030A0"/>
                </a:solidFill>
                <a:latin typeface="+mj-ea"/>
              </a:rPr>
              <a:t>                   </a:t>
            </a:r>
            <a:endParaRPr lang="en-US" altLang="ja-JP" sz="2000" b="1" dirty="0" smtClean="0">
              <a:solidFill>
                <a:srgbClr val="7030A0"/>
              </a:solidFill>
              <a:latin typeface="+mj-ea"/>
            </a:endParaRPr>
          </a:p>
          <a:p>
            <a:pPr>
              <a:lnSpc>
                <a:spcPct val="80000"/>
              </a:lnSpc>
            </a:pPr>
            <a:endParaRPr lang="en-US" altLang="ja-JP" b="1" dirty="0" smtClean="0">
              <a:solidFill>
                <a:srgbClr val="00B050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ja-JP" sz="2800" b="1" dirty="0" smtClean="0">
                <a:solidFill>
                  <a:srgbClr val="00B050"/>
                </a:solidFill>
              </a:rPr>
              <a:t>Tetsuo DEGUCHI </a:t>
            </a:r>
          </a:p>
          <a:p>
            <a:pPr>
              <a:lnSpc>
                <a:spcPct val="80000"/>
              </a:lnSpc>
            </a:pPr>
            <a:endParaRPr lang="en-US" altLang="ja-JP" sz="2400" b="1" dirty="0" smtClean="0">
              <a:solidFill>
                <a:srgbClr val="00B050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ja-JP" sz="2400" b="1" dirty="0" smtClean="0">
                <a:solidFill>
                  <a:srgbClr val="00B050"/>
                </a:solidFill>
              </a:rPr>
              <a:t>with Erica Uehara, Jason </a:t>
            </a:r>
            <a:r>
              <a:rPr lang="en-US" altLang="ja-JP" sz="2400" b="1" dirty="0" err="1" smtClean="0">
                <a:solidFill>
                  <a:srgbClr val="00B050"/>
                </a:solidFill>
              </a:rPr>
              <a:t>Cantarella</a:t>
            </a:r>
            <a:r>
              <a:rPr lang="en-US" altLang="ja-JP" sz="2400" b="1" baseline="30000" dirty="0" err="1" smtClean="0">
                <a:solidFill>
                  <a:srgbClr val="00B050"/>
                </a:solidFill>
              </a:rPr>
              <a:t>A</a:t>
            </a:r>
            <a:r>
              <a:rPr lang="en-US" altLang="ja-JP" sz="2400" b="1" dirty="0" smtClean="0">
                <a:solidFill>
                  <a:srgbClr val="00B050"/>
                </a:solidFill>
              </a:rPr>
              <a:t> and Clayton </a:t>
            </a:r>
            <a:r>
              <a:rPr lang="en-US" altLang="ja-JP" sz="2400" b="1" dirty="0" err="1" smtClean="0">
                <a:solidFill>
                  <a:srgbClr val="00B050"/>
                </a:solidFill>
              </a:rPr>
              <a:t>Shonkwiler</a:t>
            </a:r>
            <a:r>
              <a:rPr lang="en-US" altLang="ja-JP" sz="2400" b="1" baseline="30000" dirty="0" err="1" smtClean="0">
                <a:solidFill>
                  <a:srgbClr val="00B050"/>
                </a:solidFill>
              </a:rPr>
              <a:t>B</a:t>
            </a:r>
            <a:r>
              <a:rPr lang="en-US" altLang="ja-JP" sz="2400" b="1" dirty="0" smtClean="0">
                <a:solidFill>
                  <a:srgbClr val="00B050"/>
                </a:solidFill>
              </a:rPr>
              <a:t> </a:t>
            </a:r>
            <a:endParaRPr lang="en-US" altLang="ja-JP" sz="2400" b="1" dirty="0">
              <a:solidFill>
                <a:srgbClr val="00B050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ja-JP" sz="2400" b="1" dirty="0" err="1" smtClean="0">
                <a:solidFill>
                  <a:srgbClr val="00B050"/>
                </a:solidFill>
              </a:rPr>
              <a:t>Ochanomizu</a:t>
            </a:r>
            <a:r>
              <a:rPr lang="en-US" altLang="ja-JP" sz="2400" b="1" dirty="0" smtClean="0">
                <a:solidFill>
                  <a:srgbClr val="00B050"/>
                </a:solidFill>
              </a:rPr>
              <a:t> Univ., Univ. of </a:t>
            </a:r>
            <a:r>
              <a:rPr lang="en-US" altLang="ja-JP" sz="2400" b="1" dirty="0" err="1" smtClean="0">
                <a:solidFill>
                  <a:srgbClr val="00B050"/>
                </a:solidFill>
              </a:rPr>
              <a:t>Georgia</a:t>
            </a:r>
            <a:r>
              <a:rPr lang="en-US" altLang="ja-JP" sz="2400" b="1" baseline="30000" dirty="0" err="1" smtClean="0">
                <a:solidFill>
                  <a:srgbClr val="00B050"/>
                </a:solidFill>
              </a:rPr>
              <a:t>A</a:t>
            </a:r>
            <a:r>
              <a:rPr lang="en-US" altLang="ja-JP" sz="2400" b="1" dirty="0" smtClean="0">
                <a:solidFill>
                  <a:srgbClr val="00B050"/>
                </a:solidFill>
              </a:rPr>
              <a:t>, and Colorado State </a:t>
            </a:r>
            <a:r>
              <a:rPr lang="en-US" altLang="ja-JP" sz="2400" b="1" dirty="0" err="1" smtClean="0">
                <a:solidFill>
                  <a:srgbClr val="00B050"/>
                </a:solidFill>
              </a:rPr>
              <a:t>Univ</a:t>
            </a:r>
            <a:r>
              <a:rPr lang="en-US" altLang="ja-JP" sz="2400" b="1" baseline="30000" dirty="0" err="1" smtClean="0">
                <a:solidFill>
                  <a:srgbClr val="00B050"/>
                </a:solidFill>
              </a:rPr>
              <a:t>B</a:t>
            </a:r>
            <a:r>
              <a:rPr lang="en-US" altLang="ja-JP" sz="2400" b="1" dirty="0" smtClean="0">
                <a:solidFill>
                  <a:srgbClr val="00B050"/>
                </a:solidFill>
              </a:rPr>
              <a:t>. </a:t>
            </a:r>
            <a:r>
              <a:rPr lang="ja-JP" altLang="en-US" sz="2400" dirty="0" smtClean="0">
                <a:solidFill>
                  <a:schemeClr val="tx1"/>
                </a:solidFill>
              </a:rPr>
              <a:t>　</a:t>
            </a:r>
            <a:r>
              <a:rPr lang="ja-JP" altLang="en-US" dirty="0" smtClean="0">
                <a:solidFill>
                  <a:schemeClr val="tx1"/>
                </a:solidFill>
              </a:rPr>
              <a:t>　</a:t>
            </a:r>
            <a:r>
              <a:rPr lang="en-US" altLang="ja-JP" sz="2600" dirty="0" smtClean="0">
                <a:solidFill>
                  <a:schemeClr val="tx1"/>
                </a:solidFill>
              </a:rPr>
              <a:t> </a:t>
            </a:r>
            <a:r>
              <a:rPr lang="ja-JP" altLang="en-US" sz="2600" dirty="0" smtClean="0">
                <a:solidFill>
                  <a:schemeClr val="tx1"/>
                </a:solidFill>
              </a:rPr>
              <a:t>　</a:t>
            </a:r>
            <a:endParaRPr lang="en-US" altLang="ja-JP" sz="2600" dirty="0" smtClean="0">
              <a:solidFill>
                <a:schemeClr val="tx1"/>
              </a:solidFill>
            </a:endParaRPr>
          </a:p>
          <a:p>
            <a:pPr algn="ctr" eaLnBrk="1" hangingPunct="1"/>
            <a:endParaRPr lang="en-US" altLang="ja-JP" sz="2000" dirty="0" smtClean="0">
              <a:solidFill>
                <a:srgbClr val="002060"/>
              </a:solidFill>
              <a:latin typeface="+mj-ea"/>
              <a:ea typeface="+mj-ea"/>
            </a:endParaRPr>
          </a:p>
          <a:p>
            <a:pPr algn="ctr" eaLnBrk="1" hangingPunct="1"/>
            <a:endParaRPr lang="en-US" altLang="ja-JP" sz="2000" dirty="0" smtClean="0">
              <a:solidFill>
                <a:srgbClr val="002060"/>
              </a:solidFill>
              <a:latin typeface="+mj-ea"/>
              <a:ea typeface="+mj-ea"/>
            </a:endParaRPr>
          </a:p>
          <a:p>
            <a:pPr algn="ctr" eaLnBrk="1" hangingPunct="1"/>
            <a:r>
              <a:rPr lang="en-US" altLang="ja-JP" sz="2000" dirty="0" smtClean="0">
                <a:solidFill>
                  <a:srgbClr val="002060"/>
                </a:solidFill>
                <a:latin typeface="+mj-ea"/>
                <a:ea typeface="+mj-ea"/>
              </a:rPr>
              <a:t>In BIRS workshop 19w5226 ``The Topology of Nucleic Acids:  Research at the Interface of Low-Dimensional Topology, Polymer Physics and Molecular Biology”, </a:t>
            </a:r>
          </a:p>
          <a:p>
            <a:pPr algn="ctr" eaLnBrk="1" hangingPunct="1"/>
            <a:r>
              <a:rPr lang="en-US" altLang="ja-JP" sz="2000" dirty="0" smtClean="0">
                <a:solidFill>
                  <a:srgbClr val="002060"/>
                </a:solidFill>
                <a:latin typeface="+mj-ea"/>
                <a:ea typeface="+mj-ea"/>
              </a:rPr>
              <a:t>Mar. 24 – 29. 2019, BIRS, Banff, Canada 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0CFE16-6872-4D4E-95EC-A691E557191D}" type="slidenum">
              <a:rPr lang="ja-JP" altLang="en-US" smtClean="0"/>
              <a:pPr>
                <a:defRPr/>
              </a:pPr>
              <a:t>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5553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48012" y="476672"/>
            <a:ext cx="8229600" cy="523303"/>
          </a:xfrm>
        </p:spPr>
        <p:txBody>
          <a:bodyPr>
            <a:normAutofit fontScale="90000"/>
          </a:bodyPr>
          <a:lstStyle/>
          <a:p>
            <a:r>
              <a:rPr kumimoji="1" lang="en-US" altLang="ja-JP" sz="3100" dirty="0" smtClean="0"/>
              <a:t>An example:  a theta graph </a:t>
            </a:r>
            <a:endParaRPr kumimoji="1" lang="ja-JP" altLang="en-US" sz="31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479901" y="1628800"/>
                <a:ext cx="8537164" cy="5040560"/>
              </a:xfrm>
            </p:spPr>
            <p:txBody>
              <a:bodyPr>
                <a:normAutofit fontScale="62500" lnSpcReduction="20000"/>
              </a:bodyPr>
              <a:lstStyle/>
              <a:p>
                <a:r>
                  <a:rPr lang="en-US" altLang="ja-JP" sz="3600" dirty="0" smtClean="0"/>
                  <a:t>Consider a </a:t>
                </a:r>
                <a:r>
                  <a:rPr lang="en-US" altLang="ja-JP" sz="3600" dirty="0"/>
                  <a:t>graph </a:t>
                </a:r>
                <a:r>
                  <a:rPr lang="en-US" altLang="ja-JP" sz="3600" i="1" dirty="0"/>
                  <a:t>G</a:t>
                </a:r>
                <a:r>
                  <a:rPr lang="en-US" altLang="ja-JP" sz="3600" dirty="0"/>
                  <a:t> </a:t>
                </a:r>
                <a:r>
                  <a:rPr lang="en-US" altLang="ja-JP" sz="3600" dirty="0" smtClean="0"/>
                  <a:t>with   </a:t>
                </a:r>
                <a14:m>
                  <m:oMath xmlns:m="http://schemas.openxmlformats.org/officeDocument/2006/math">
                    <m:r>
                      <a:rPr lang="en-US" altLang="ja-JP" sz="3600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altLang="ja-JP" sz="36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ja-JP" sz="3600" dirty="0" smtClean="0"/>
                  <a:t> edges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36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ja-JP" sz="3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sz="3600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ja-JP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36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ja-JP" sz="36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ja-JP" sz="3600" i="1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altLang="ja-JP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36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ja-JP" sz="3600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altLang="ja-JP" sz="36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ja-JP" sz="3600" dirty="0" smtClean="0"/>
                  <a:t>) </a:t>
                </a:r>
                <a:endParaRPr lang="en-US" altLang="ja-JP" sz="3600" dirty="0"/>
              </a:p>
              <a:p>
                <a:pPr marL="0" indent="0">
                  <a:buNone/>
                </a:pPr>
                <a:r>
                  <a:rPr lang="en-US" altLang="ja-JP" sz="3600" dirty="0" smtClean="0"/>
                  <a:t>      and    </a:t>
                </a:r>
                <a14:m>
                  <m:oMath xmlns:m="http://schemas.openxmlformats.org/officeDocument/2006/math">
                    <m:r>
                      <a:rPr lang="en-US" altLang="ja-JP" sz="3600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ja-JP" sz="3600" dirty="0"/>
                  <a:t> vertices </a:t>
                </a:r>
                <a:r>
                  <a:rPr lang="en-US" altLang="ja-JP" sz="3600" dirty="0" smtClean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36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ja-JP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sz="36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ja-JP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36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ja-JP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ja-JP" sz="3600" b="0" i="1" smtClean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altLang="ja-JP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36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ja-JP" sz="36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altLang="ja-JP" sz="3600" dirty="0" smtClean="0"/>
                  <a:t>) </a:t>
                </a:r>
              </a:p>
              <a:p>
                <a:pPr marL="0" indent="0">
                  <a:buNone/>
                </a:pPr>
                <a:endParaRPr lang="en-US" altLang="ja-JP" sz="3600" dirty="0" smtClean="0"/>
              </a:p>
              <a:p>
                <a:r>
                  <a:rPr lang="en-US" altLang="ja-JP" sz="3600" dirty="0" smtClean="0"/>
                  <a:t>Theta graph has  </a:t>
                </a:r>
                <a14:m>
                  <m:oMath xmlns:m="http://schemas.openxmlformats.org/officeDocument/2006/math">
                    <m:r>
                      <a:rPr lang="en-US" altLang="ja-JP" sz="36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ja-JP" sz="36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ja-JP" sz="3600" dirty="0" smtClean="0"/>
                  <a:t> 2  and </a:t>
                </a:r>
                <a14:m>
                  <m:oMath xmlns:m="http://schemas.openxmlformats.org/officeDocument/2006/math">
                    <m:r>
                      <a:rPr lang="en-US" altLang="ja-JP" sz="3600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altLang="ja-JP" sz="3600" b="0" i="1" smtClean="0">
                        <a:latin typeface="Cambria Math" panose="02040503050406030204" pitchFamily="18" charset="0"/>
                      </a:rPr>
                      <m:t>=3 </m:t>
                    </m:r>
                  </m:oMath>
                </a14:m>
                <a:endParaRPr lang="en-US" altLang="ja-JP" sz="3600" dirty="0"/>
              </a:p>
              <a:p>
                <a:pPr marL="0" indent="0">
                  <a:buNone/>
                </a:pPr>
                <a:r>
                  <a:rPr lang="en-US" altLang="ja-JP" sz="3600" smtClean="0"/>
                  <a:t>                                           Its </a:t>
                </a:r>
                <a:r>
                  <a:rPr lang="en-US" altLang="ja-JP" sz="3600" dirty="0" smtClean="0"/>
                  <a:t>boundary </a:t>
                </a:r>
                <a:r>
                  <a:rPr lang="en-US" altLang="ja-JP" sz="3600" smtClean="0"/>
                  <a:t>operator </a:t>
                </a:r>
                <a:r>
                  <a:rPr lang="en-US" altLang="ja-JP" sz="3600" i="1" smtClean="0"/>
                  <a:t>B:</a:t>
                </a:r>
                <a:endParaRPr lang="en-US" altLang="ja-JP" sz="3600" i="1" dirty="0" smtClean="0"/>
              </a:p>
              <a:p>
                <a:pPr marL="0" indent="0">
                  <a:buNone/>
                </a:pPr>
                <a:endParaRPr kumimoji="1" lang="en-US" altLang="ja-JP" sz="2400" b="0" i="1" dirty="0"/>
              </a:p>
              <a:p>
                <a:pPr marL="0" indent="0">
                  <a:buNone/>
                </a:pPr>
                <a:r>
                  <a:rPr kumimoji="1" lang="en-US" altLang="ja-JP" b="0" dirty="0" smtClean="0"/>
                  <a:t>                          </a:t>
                </a:r>
                <a:endParaRPr lang="en-US" altLang="ja-JP" dirty="0"/>
              </a:p>
              <a:p>
                <a:pPr marL="0" indent="0">
                  <a:buNone/>
                </a:pPr>
                <a:r>
                  <a:rPr lang="en-US" altLang="ja-JP" dirty="0"/>
                  <a:t> </a:t>
                </a:r>
                <a:r>
                  <a:rPr lang="en-US" altLang="ja-JP" dirty="0" smtClean="0"/>
                  <a:t>                                                                 </a:t>
                </a:r>
              </a:p>
              <a:p>
                <a:pPr marL="0" indent="0">
                  <a:buNone/>
                </a:pPr>
                <a:r>
                  <a:rPr lang="en-US" altLang="ja-JP" dirty="0" smtClean="0"/>
                  <a:t>                                                                                             </a:t>
                </a:r>
                <a:r>
                  <a:rPr kumimoji="1" lang="en-US" altLang="ja-JP" b="0" dirty="0" smtClean="0"/>
                  <a:t>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eqArr>
                      </m:e>
                    </m:d>
                  </m:oMath>
                </a14:m>
                <a:endParaRPr lang="ja-JP" altLang="en-US" dirty="0"/>
              </a:p>
              <a:p>
                <a:pPr marL="0" indent="0">
                  <a:buNone/>
                </a:pPr>
                <a:r>
                  <a:rPr kumimoji="1" lang="en-US" altLang="ja-JP" b="0" dirty="0" smtClean="0"/>
                  <a:t>                    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sSub>
                          <m:sSub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eqArr>
                          </m:e>
                        </m:d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 −</m:t>
                        </m:r>
                        <m:sSub>
                          <m:sSub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  ,   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kumimoji="1" lang="en-US" altLang="ja-JP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eqArr>
                      </m:e>
                    </m:d>
                  </m:oMath>
                </a14:m>
                <a:r>
                  <a:rPr kumimoji="1" lang="en-US" altLang="ja-JP" dirty="0" smtClean="0"/>
                  <a:t>, </a:t>
                </a:r>
                <a14:m>
                  <m:oMath xmlns:m="http://schemas.openxmlformats.org/officeDocument/2006/math">
                    <m:r>
                      <a:rPr lang="en-US" altLang="ja-JP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ja-JP" b="0" i="1" baseline="-2500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eqArr>
                      </m:e>
                    </m:d>
                  </m:oMath>
                </a14:m>
                <a:endParaRPr kumimoji="1" lang="en-US" altLang="ja-JP" dirty="0" smtClean="0"/>
              </a:p>
              <a:p>
                <a:pPr marL="0" indent="0">
                  <a:buNone/>
                </a:pPr>
                <a:endParaRPr lang="en-US" altLang="ja-JP" dirty="0"/>
              </a:p>
              <a:p>
                <a:pPr marL="0" indent="0">
                  <a:buNone/>
                </a:pPr>
                <a:endParaRPr kumimoji="1" lang="en-US" altLang="ja-JP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                                                           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 −</m:t>
                    </m:r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ja-JP" dirty="0" smtClean="0"/>
                  <a:t>= 0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altLang="ja-JP" b="0" i="0" smtClean="0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b>
                        <m:r>
                          <a:rPr kumimoji="1" lang="en-US" altLang="ja-JP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en-US" altLang="ja-JP" dirty="0" smtClean="0"/>
                  <a:t> is a  loop 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9901" y="1628800"/>
                <a:ext cx="8537164" cy="5040560"/>
              </a:xfrm>
              <a:blipFill rotWithShape="0">
                <a:blip r:embed="rId2"/>
                <a:stretch>
                  <a:fillRect l="-857" t="-205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A6BC2A-EB6D-405A-8BCB-59FBC4A6F318}" type="slidenum">
              <a:rPr lang="ja-JP" altLang="en-US" smtClean="0"/>
              <a:pPr>
                <a:defRPr/>
              </a:pPr>
              <a:t>10</a:t>
            </a:fld>
            <a:endParaRPr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90446" y="3721621"/>
            <a:ext cx="1800000" cy="19237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/>
              <p:cNvSpPr txBox="1"/>
              <p:nvPr/>
            </p:nvSpPr>
            <p:spPr>
              <a:xfrm>
                <a:off x="539551" y="4597059"/>
                <a:ext cx="21171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8" name="テキスト ボックス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1" y="4597059"/>
                <a:ext cx="211713" cy="369332"/>
              </a:xfrm>
              <a:prstGeom prst="rect">
                <a:avLst/>
              </a:prstGeom>
              <a:blipFill rotWithShape="0">
                <a:blip r:embed="rId4"/>
                <a:stretch>
                  <a:fillRect r="-4411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/>
              <p:cNvSpPr txBox="1"/>
              <p:nvPr/>
            </p:nvSpPr>
            <p:spPr>
              <a:xfrm>
                <a:off x="3003373" y="4597059"/>
                <a:ext cx="4095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kumimoji="1" lang="en-US" altLang="ja-JP" b="0" dirty="0" smtClean="0"/>
              </a:p>
            </p:txBody>
          </p:sp>
        </mc:Choice>
        <mc:Fallback xmlns="">
          <p:sp>
            <p:nvSpPr>
              <p:cNvPr id="9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373" y="4597059"/>
                <a:ext cx="409574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/>
              <p:cNvSpPr txBox="1"/>
              <p:nvPr/>
            </p:nvSpPr>
            <p:spPr>
              <a:xfrm>
                <a:off x="1619672" y="3414177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0" name="テキスト ボックス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3414177"/>
                <a:ext cx="360040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/>
              <p:cNvSpPr txBox="1"/>
              <p:nvPr/>
            </p:nvSpPr>
            <p:spPr>
              <a:xfrm>
                <a:off x="1619672" y="4365104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kumimoji="1" lang="en-US" altLang="ja-JP" b="0" dirty="0" smtClean="0"/>
              </a:p>
            </p:txBody>
          </p:sp>
        </mc:Choice>
        <mc:Fallback xmlns="">
          <p:sp>
            <p:nvSpPr>
              <p:cNvPr id="11" name="テキスト ボックス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4365104"/>
                <a:ext cx="360040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/>
              <p:cNvSpPr txBox="1"/>
              <p:nvPr/>
            </p:nvSpPr>
            <p:spPr>
              <a:xfrm rot="10800000" flipV="1">
                <a:off x="1681460" y="5594935"/>
                <a:ext cx="59650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kumimoji="1" lang="en-US" altLang="ja-JP" b="0" dirty="0" smtClean="0"/>
              </a:p>
            </p:txBody>
          </p:sp>
        </mc:Choice>
        <mc:Fallback xmlns="">
          <p:sp>
            <p:nvSpPr>
              <p:cNvPr id="12" name="テキスト ボックス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1681460" y="5594935"/>
                <a:ext cx="596503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/>
              <p:cNvSpPr txBox="1"/>
              <p:nvPr/>
            </p:nvSpPr>
            <p:spPr>
              <a:xfrm>
                <a:off x="3468132" y="3598843"/>
                <a:ext cx="2952328" cy="65312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kumimoji="1" lang="en-US" altLang="ja-JP" dirty="0" smtClean="0"/>
                  <a:t> </a:t>
                </a:r>
                <a:r>
                  <a:rPr kumimoji="1" lang="en-US" altLang="ja-JP" sz="2400" i="1" dirty="0" smtClean="0"/>
                  <a:t>B</a:t>
                </a:r>
                <a:r>
                  <a:rPr kumimoji="1" lang="en-US" altLang="ja-JP" sz="2400" dirty="0" smtClean="0"/>
                  <a:t> =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ja-JP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kumimoji="1" lang="en-US" altLang="ja-JP" sz="24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</m:m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/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/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6" name="テキスト ボックス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8132" y="3598843"/>
                <a:ext cx="2952328" cy="653128"/>
              </a:xfrm>
              <a:prstGeom prst="rect">
                <a:avLst/>
              </a:prstGeom>
              <a:blipFill rotWithShape="0">
                <a:blip r:embed="rId9"/>
                <a:stretch>
                  <a:fillRect l="-4339" b="-555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左矢印 4"/>
          <p:cNvSpPr/>
          <p:nvPr/>
        </p:nvSpPr>
        <p:spPr>
          <a:xfrm>
            <a:off x="1259633" y="3670229"/>
            <a:ext cx="144016" cy="15899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左矢印 6"/>
          <p:cNvSpPr/>
          <p:nvPr/>
        </p:nvSpPr>
        <p:spPr>
          <a:xfrm>
            <a:off x="2150017" y="4586863"/>
            <a:ext cx="127946" cy="14757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左矢印 12"/>
          <p:cNvSpPr/>
          <p:nvPr/>
        </p:nvSpPr>
        <p:spPr>
          <a:xfrm>
            <a:off x="1867588" y="5327497"/>
            <a:ext cx="45719" cy="4571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左矢印 16"/>
          <p:cNvSpPr/>
          <p:nvPr/>
        </p:nvSpPr>
        <p:spPr>
          <a:xfrm>
            <a:off x="1749232" y="5305769"/>
            <a:ext cx="282429" cy="11772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860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kumimoji="1" lang="en-US" altLang="ja-JP" sz="2800" dirty="0" smtClean="0">
                <a:solidFill>
                  <a:srgbClr val="C00000"/>
                </a:solidFill>
              </a:rPr>
              <a:t>Singular value decomposition of matrix B:  </a:t>
            </a:r>
            <a:r>
              <a:rPr kumimoji="1" lang="en-US" altLang="ja-JP" sz="2800" dirty="0" smtClean="0"/>
              <a:t/>
            </a:r>
            <a:br>
              <a:rPr kumimoji="1" lang="en-US" altLang="ja-JP" sz="2800" dirty="0" smtClean="0"/>
            </a:br>
            <a:r>
              <a:rPr kumimoji="1" lang="en-US" altLang="ja-JP" sz="2800" i="1" dirty="0" smtClean="0"/>
              <a:t>B = U S V</a:t>
            </a:r>
            <a:r>
              <a:rPr kumimoji="1" lang="en-US" altLang="ja-JP" sz="2800" i="1" baseline="30000" dirty="0" smtClean="0"/>
              <a:t>T</a:t>
            </a:r>
            <a:r>
              <a:rPr kumimoji="1" lang="en-US" altLang="ja-JP" sz="2800" i="1" dirty="0" smtClean="0"/>
              <a:t/>
            </a:r>
            <a:br>
              <a:rPr kumimoji="1" lang="en-US" altLang="ja-JP" sz="2800" i="1" dirty="0" smtClean="0"/>
            </a:br>
            <a:r>
              <a:rPr lang="en-US" altLang="ja-JP" sz="2800" dirty="0" smtClean="0"/>
              <a:t>where </a:t>
            </a:r>
            <a:r>
              <a:rPr lang="en-US" altLang="ja-JP" sz="2800" i="1" dirty="0" smtClean="0"/>
              <a:t>U</a:t>
            </a:r>
            <a:r>
              <a:rPr lang="en-US" altLang="ja-JP" sz="2800" dirty="0" smtClean="0"/>
              <a:t> and </a:t>
            </a:r>
            <a:r>
              <a:rPr lang="en-US" altLang="ja-JP" sz="2800" i="1" dirty="0" smtClean="0"/>
              <a:t>V</a:t>
            </a:r>
            <a:r>
              <a:rPr lang="en-US" altLang="ja-JP" sz="2800" dirty="0" smtClean="0"/>
              <a:t> are orthogonal matrices and </a:t>
            </a:r>
            <a:br>
              <a:rPr lang="en-US" altLang="ja-JP" sz="2800" dirty="0" smtClean="0"/>
            </a:br>
            <a:r>
              <a:rPr lang="en-US" altLang="ja-JP" sz="2800" i="1" dirty="0" smtClean="0"/>
              <a:t>S</a:t>
            </a:r>
            <a:r>
              <a:rPr lang="en-US" altLang="ja-JP" sz="2800" dirty="0" smtClean="0"/>
              <a:t>  a pseudo diagonal matrix.</a:t>
            </a:r>
            <a:br>
              <a:rPr lang="en-US" altLang="ja-JP" sz="2800" dirty="0" smtClean="0"/>
            </a:br>
            <a:r>
              <a:rPr lang="en-US" altLang="ja-JP" sz="2800" dirty="0" smtClean="0"/>
              <a:t>U:   v x v matrix;   V:  e x e matrix ;  S: v x e matrix;      </a:t>
            </a:r>
            <a:r>
              <a:rPr kumimoji="1" lang="en-US" altLang="ja-JP" sz="2800" dirty="0" smtClean="0"/>
              <a:t>  </a:t>
            </a:r>
            <a:endParaRPr kumimoji="1" lang="ja-JP" altLang="en-US" sz="28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2531549"/>
            <a:ext cx="8229600" cy="3849291"/>
          </a:xfrm>
        </p:spPr>
        <p:txBody>
          <a:bodyPr>
            <a:normAutofit fontScale="92500" lnSpcReduction="20000"/>
          </a:bodyPr>
          <a:lstStyle/>
          <a:p>
            <a:r>
              <a:rPr lang="en-US" altLang="ja-JP" sz="2400" dirty="0" smtClean="0"/>
              <a:t>Moore-Penrose pseudo-inverse of B:</a:t>
            </a:r>
          </a:p>
          <a:p>
            <a:pPr marL="0" indent="0">
              <a:buNone/>
            </a:pPr>
            <a:r>
              <a:rPr lang="en-US" altLang="ja-JP" dirty="0" smtClean="0"/>
              <a:t>                 B</a:t>
            </a:r>
            <a:r>
              <a:rPr lang="en-US" altLang="ja-JP" baseline="30000" dirty="0" smtClean="0"/>
              <a:t>+</a:t>
            </a:r>
            <a:r>
              <a:rPr lang="en-US" altLang="ja-JP" dirty="0" smtClean="0"/>
              <a:t> = V S</a:t>
            </a:r>
            <a:r>
              <a:rPr lang="en-US" altLang="ja-JP" baseline="30000" dirty="0" smtClean="0"/>
              <a:t>+</a:t>
            </a:r>
            <a:r>
              <a:rPr lang="en-US" altLang="ja-JP" dirty="0" smtClean="0"/>
              <a:t> U</a:t>
            </a:r>
            <a:r>
              <a:rPr lang="en-US" altLang="ja-JP" baseline="30000" dirty="0" smtClean="0"/>
              <a:t>T</a:t>
            </a:r>
            <a:r>
              <a:rPr lang="en-US" altLang="ja-JP" dirty="0" smtClean="0"/>
              <a:t>  </a:t>
            </a:r>
          </a:p>
          <a:p>
            <a:pPr marL="0" indent="0">
              <a:buNone/>
            </a:pPr>
            <a:r>
              <a:rPr lang="en-US" altLang="ja-JP" sz="2200" dirty="0" smtClean="0"/>
              <a:t>      Here </a:t>
            </a:r>
            <a:r>
              <a:rPr lang="en-US" altLang="ja-JP" sz="2400" dirty="0"/>
              <a:t>S</a:t>
            </a:r>
            <a:r>
              <a:rPr lang="en-US" altLang="ja-JP" sz="2400" baseline="30000" dirty="0"/>
              <a:t>+ </a:t>
            </a:r>
            <a:r>
              <a:rPr lang="en-US" altLang="ja-JP" sz="2400" baseline="30000" dirty="0" smtClean="0"/>
              <a:t> </a:t>
            </a:r>
            <a:r>
              <a:rPr lang="en-US" altLang="ja-JP" sz="2400" dirty="0" smtClean="0"/>
              <a:t>is pseudo-inverse of S</a:t>
            </a:r>
            <a:endParaRPr lang="en-US" altLang="ja-JP" sz="2200" dirty="0"/>
          </a:p>
          <a:p>
            <a:r>
              <a:rPr lang="en-US" altLang="ja-JP" dirty="0" smtClean="0"/>
              <a:t> </a:t>
            </a:r>
            <a:r>
              <a:rPr lang="en-US" altLang="ja-JP" dirty="0" smtClean="0">
                <a:solidFill>
                  <a:srgbClr val="C00000"/>
                </a:solidFill>
              </a:rPr>
              <a:t>B</a:t>
            </a:r>
            <a:r>
              <a:rPr lang="en-US" altLang="ja-JP" baseline="30000" dirty="0" smtClean="0">
                <a:solidFill>
                  <a:srgbClr val="C00000"/>
                </a:solidFill>
              </a:rPr>
              <a:t>+</a:t>
            </a:r>
            <a:r>
              <a:rPr lang="en-US" altLang="ja-JP" dirty="0" smtClean="0">
                <a:solidFill>
                  <a:srgbClr val="C00000"/>
                </a:solidFill>
              </a:rPr>
              <a:t>B</a:t>
            </a:r>
            <a:r>
              <a:rPr lang="en-US" altLang="ja-JP" b="1" dirty="0" smtClean="0">
                <a:solidFill>
                  <a:srgbClr val="C00000"/>
                </a:solidFill>
              </a:rPr>
              <a:t> </a:t>
            </a:r>
          </a:p>
          <a:p>
            <a:pPr marL="0" indent="0">
              <a:buNone/>
            </a:pPr>
            <a:r>
              <a:rPr lang="en-US" altLang="ja-JP" sz="2400" dirty="0" smtClean="0"/>
              <a:t>is projection from edge space to the space of topologically constrained random walks (TCRW), i.e. (</a:t>
            </a:r>
            <a:r>
              <a:rPr lang="en-US" altLang="ja-JP" sz="2400" dirty="0" err="1" smtClean="0"/>
              <a:t>ker</a:t>
            </a:r>
            <a:r>
              <a:rPr lang="en-US" altLang="ja-JP" sz="2400" dirty="0" smtClean="0"/>
              <a:t> B)</a:t>
            </a:r>
            <a:r>
              <a:rPr lang="en-US" altLang="ja-JP" sz="2400" baseline="30000" dirty="0" smtClean="0"/>
              <a:t>perp</a:t>
            </a:r>
            <a:r>
              <a:rPr lang="en-US" altLang="ja-JP" sz="2400" dirty="0" smtClean="0"/>
              <a:t> , the space orthogonal to </a:t>
            </a:r>
            <a:r>
              <a:rPr lang="en-US" altLang="ja-JP" sz="2400" dirty="0" err="1" smtClean="0"/>
              <a:t>ker</a:t>
            </a:r>
            <a:r>
              <a:rPr lang="en-US" altLang="ja-JP" sz="2400" dirty="0" smtClean="0"/>
              <a:t> B</a:t>
            </a:r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 </a:t>
            </a:r>
            <a:r>
              <a:rPr lang="en-US" altLang="ja-JP" sz="2400" dirty="0" err="1"/>
              <a:t>ker</a:t>
            </a:r>
            <a:r>
              <a:rPr lang="en-US" altLang="ja-JP" sz="2400" dirty="0"/>
              <a:t> B (the kernel of B</a:t>
            </a:r>
            <a:r>
              <a:rPr lang="en-US" altLang="ja-JP" sz="2400" dirty="0" smtClean="0"/>
              <a:t>): </a:t>
            </a:r>
            <a:r>
              <a:rPr lang="en-US" altLang="ja-JP" sz="2400" dirty="0"/>
              <a:t>the space of constraints </a:t>
            </a:r>
            <a:r>
              <a:rPr lang="en-US" altLang="ja-JP" sz="2400" dirty="0" smtClean="0"/>
              <a:t>such as loops</a:t>
            </a:r>
          </a:p>
          <a:p>
            <a:pPr marL="0" indent="0">
              <a:buNone/>
            </a:pPr>
            <a:r>
              <a:rPr lang="en-US" altLang="ja-JP" sz="2400" dirty="0"/>
              <a:t> 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en-US" altLang="ja-JP" sz="2400" b="1" dirty="0" err="1" smtClean="0">
                <a:solidFill>
                  <a:srgbClr val="FF0000"/>
                </a:solidFill>
              </a:rPr>
              <a:t>Lem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: </a:t>
            </a:r>
            <a:r>
              <a:rPr lang="ja-JP" altLang="en-US" sz="2400" b="1" dirty="0" smtClean="0">
                <a:solidFill>
                  <a:srgbClr val="FF0000"/>
                </a:solidFill>
              </a:rPr>
              <a:t>　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(</a:t>
            </a:r>
            <a:r>
              <a:rPr lang="en-US" altLang="ja-JP" sz="2400" b="1" dirty="0" err="1" smtClean="0">
                <a:solidFill>
                  <a:srgbClr val="FF0000"/>
                </a:solidFill>
              </a:rPr>
              <a:t>ker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 </a:t>
            </a:r>
            <a:r>
              <a:rPr lang="en-US" altLang="ja-JP" sz="2400" b="1" dirty="0">
                <a:solidFill>
                  <a:srgbClr val="FF0000"/>
                </a:solidFill>
              </a:rPr>
              <a:t>B)</a:t>
            </a:r>
            <a:r>
              <a:rPr lang="en-US" altLang="ja-JP" sz="2400" b="1" baseline="30000" dirty="0">
                <a:solidFill>
                  <a:srgbClr val="FF0000"/>
                </a:solidFill>
              </a:rPr>
              <a:t>perp</a:t>
            </a:r>
            <a:r>
              <a:rPr lang="en-US" altLang="ja-JP" sz="2400" b="1" dirty="0">
                <a:solidFill>
                  <a:srgbClr val="FF0000"/>
                </a:solidFill>
              </a:rPr>
              <a:t> 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= </a:t>
            </a:r>
            <a:r>
              <a:rPr lang="en-US" altLang="ja-JP" sz="2400" b="1" dirty="0" err="1" smtClean="0">
                <a:solidFill>
                  <a:srgbClr val="FF0000"/>
                </a:solidFill>
              </a:rPr>
              <a:t>im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(B</a:t>
            </a:r>
            <a:r>
              <a:rPr lang="en-US" altLang="ja-JP" sz="2400" b="1" baseline="30000" dirty="0" smtClean="0">
                <a:solidFill>
                  <a:srgbClr val="FF0000"/>
                </a:solidFill>
              </a:rPr>
              <a:t>T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)   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A6BC2A-EB6D-405A-8BCB-59FBC4A6F318}" type="slidenum">
              <a:rPr lang="ja-JP" altLang="en-US" smtClean="0"/>
              <a:pPr>
                <a:defRPr/>
              </a:pPr>
              <a:t>11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0993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528" y="318084"/>
            <a:ext cx="8496944" cy="778098"/>
          </a:xfrm>
        </p:spPr>
        <p:txBody>
          <a:bodyPr>
            <a:normAutofit fontScale="90000"/>
          </a:bodyPr>
          <a:lstStyle/>
          <a:p>
            <a:r>
              <a:rPr lang="en-US" altLang="ja-JP" sz="3200" b="1" dirty="0">
                <a:solidFill>
                  <a:srgbClr val="0070C0"/>
                </a:solidFill>
              </a:rPr>
              <a:t>M</a:t>
            </a:r>
            <a:r>
              <a:rPr kumimoji="1" lang="en-US" altLang="ja-JP" sz="3200" b="1" dirty="0" smtClean="0">
                <a:solidFill>
                  <a:srgbClr val="0070C0"/>
                </a:solidFill>
              </a:rPr>
              <a:t>ethod for sampling </a:t>
            </a:r>
            <a:r>
              <a:rPr lang="en-US" altLang="ja-JP" sz="3200" b="1" dirty="0" smtClean="0">
                <a:solidFill>
                  <a:srgbClr val="0070C0"/>
                </a:solidFill>
              </a:rPr>
              <a:t>random Gaussian conformations</a:t>
            </a:r>
            <a:endParaRPr kumimoji="1" lang="ja-JP" altLang="en-US" sz="3200" b="1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68760"/>
                <a:ext cx="8435280" cy="5452715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altLang="ja-JP" dirty="0" smtClean="0"/>
                  <a:t>Let 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ja-JP">
                            <a:latin typeface="Cambria Math" panose="02040503050406030204" pitchFamily="18" charset="0"/>
                          </a:rPr>
                          <m:t>j</m:t>
                        </m:r>
                      </m:sub>
                    </m:sSub>
                    <m:r>
                      <a:rPr lang="en-US" altLang="ja-JP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ja-JP" dirty="0"/>
                  <a:t> be Gaussian random numbers with unit variance.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𝛿</m:t>
                      </m:r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altLang="ja-JP" i="1">
                          <a:latin typeface="Cambria Math" panose="02040503050406030204" pitchFamily="18" charset="0"/>
                        </a:rPr>
                        <m:t>&gt; =0 , </m:t>
                      </m:r>
                    </m:oMath>
                  </m:oMathPara>
                </a14:m>
                <a:endParaRPr lang="en-US" altLang="ja-JP" dirty="0"/>
              </a:p>
              <a:p>
                <a:pPr marL="0" indent="0">
                  <a:buNone/>
                </a:pPr>
                <a:r>
                  <a:rPr lang="en-US" altLang="ja-JP" dirty="0"/>
                  <a:t>                      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𝛿</m:t>
                    </m:r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ja-JP">
                            <a:latin typeface="Cambria Math" panose="02040503050406030204" pitchFamily="18" charset="0"/>
                          </a:rPr>
                          <m:t>j</m:t>
                        </m:r>
                      </m:sub>
                    </m:sSub>
                    <m:r>
                      <a:rPr lang="en-US" altLang="ja-JP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𝛿</m:t>
                    </m:r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ja-JP" i="1">
                        <a:latin typeface="Cambria Math" panose="02040503050406030204" pitchFamily="18" charset="0"/>
                      </a:rPr>
                      <m:t>&gt; =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altLang="ja-JP" i="1" dirty="0">
                    <a:latin typeface="Cambria Math" panose="02040503050406030204" pitchFamily="18" charset="0"/>
                  </a:rPr>
                  <a:t>(j, k)</a:t>
                </a:r>
              </a:p>
              <a:p>
                <a:pPr marL="0" indent="0">
                  <a:buNone/>
                </a:pPr>
                <a:endParaRPr kumimoji="1" lang="en-US" altLang="ja-JP" dirty="0" smtClean="0"/>
              </a:p>
              <a:p>
                <a:r>
                  <a:rPr kumimoji="1" lang="en-US" altLang="ja-JP" dirty="0" smtClean="0"/>
                  <a:t>We construct </a:t>
                </a:r>
                <a:r>
                  <a:rPr lang="en-US" altLang="ja-JP" dirty="0" smtClean="0"/>
                  <a:t>realization w(</a:t>
                </a:r>
                <a:r>
                  <a:rPr lang="en-US" altLang="ja-JP" i="1" dirty="0" err="1" smtClean="0"/>
                  <a:t>e</a:t>
                </a:r>
                <a:r>
                  <a:rPr lang="en-US" altLang="ja-JP" i="1" baseline="-25000" dirty="0" err="1" smtClean="0"/>
                  <a:t>j</a:t>
                </a:r>
                <a:r>
                  <a:rPr lang="en-US" altLang="ja-JP" dirty="0" smtClean="0"/>
                  <a:t>) of </a:t>
                </a:r>
                <a:r>
                  <a:rPr kumimoji="1" lang="en-US" altLang="ja-JP" dirty="0" smtClean="0"/>
                  <a:t>edge vectors (i.e. bond vectors) </a:t>
                </a:r>
                <a:r>
                  <a:rPr kumimoji="1" lang="en-US" altLang="ja-JP" i="1" dirty="0" err="1" smtClean="0"/>
                  <a:t>e</a:t>
                </a:r>
                <a:r>
                  <a:rPr kumimoji="1" lang="en-US" altLang="ja-JP" i="1" baseline="-25000" dirty="0" err="1" smtClean="0"/>
                  <a:t>j</a:t>
                </a:r>
                <a:r>
                  <a:rPr kumimoji="1" lang="en-US" altLang="ja-JP" dirty="0" smtClean="0"/>
                  <a:t> by </a:t>
                </a:r>
              </a:p>
              <a:p>
                <a:pPr marL="0" indent="0">
                  <a:buNone/>
                </a:pPr>
                <a:endParaRPr kumimoji="1" lang="en-US" altLang="ja-JP" b="0" dirty="0" smtClean="0"/>
              </a:p>
              <a:p>
                <a:pPr marL="0" indent="0">
                  <a:buNone/>
                </a:pPr>
                <a:r>
                  <a:rPr kumimoji="1" lang="en-US" altLang="ja-JP" b="0" dirty="0" smtClean="0"/>
                  <a:t>                 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ja-JP" altLang="en-US" i="1">
                        <a:latin typeface="Cambria Math" panose="02040503050406030204" pitchFamily="18" charset="0"/>
                      </a:rPr>
                      <m:t>・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kumimoji="1" lang="en-US" altLang="ja-JP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kumimoji="1" lang="en-US" altLang="ja-JP" b="0" i="0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𝛿</m:t>
                    </m:r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en-US" altLang="ja-JP" dirty="0" smtClean="0"/>
                  <a:t> </a:t>
                </a:r>
                <a:r>
                  <a:rPr lang="en-US" altLang="ja-JP" dirty="0" smtClean="0"/>
                  <a:t>for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=1, 2, …, 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−1, </m:t>
                    </m:r>
                  </m:oMath>
                </a14:m>
                <a:endParaRPr kumimoji="1" lang="en-US" altLang="ja-JP" dirty="0" smtClean="0"/>
              </a:p>
              <a:p>
                <a:pPr marL="0" indent="0">
                  <a:buNone/>
                </a:pPr>
                <a:endParaRPr kumimoji="1" lang="en-US" altLang="ja-JP" dirty="0" smtClean="0"/>
              </a:p>
              <a:p>
                <a:pPr marL="0" indent="0">
                  <a:buNone/>
                </a:pPr>
                <a:r>
                  <a:rPr lang="en-US" altLang="ja-JP" dirty="0"/>
                  <a:t>w</a:t>
                </a:r>
                <a:r>
                  <a:rPr lang="en-US" altLang="ja-JP" dirty="0" smtClean="0"/>
                  <a:t>here </a:t>
                </a:r>
                <a:r>
                  <a:rPr lang="en-US" altLang="ja-JP" i="1" dirty="0" err="1" smtClean="0"/>
                  <a:t>V</a:t>
                </a:r>
                <a:r>
                  <a:rPr lang="en-US" altLang="ja-JP" i="1" baseline="-25000" dirty="0" err="1" smtClean="0"/>
                  <a:t>j</a:t>
                </a:r>
                <a:r>
                  <a:rPr lang="en-US" altLang="ja-JP" baseline="-25000" dirty="0" smtClean="0"/>
                  <a:t>  </a:t>
                </a:r>
                <a:r>
                  <a:rPr lang="en-US" altLang="ja-JP" dirty="0" smtClean="0"/>
                  <a:t>is the </a:t>
                </a:r>
                <a:r>
                  <a:rPr lang="en-US" altLang="ja-JP" i="1" dirty="0" err="1" smtClean="0"/>
                  <a:t>j</a:t>
                </a:r>
                <a:r>
                  <a:rPr lang="en-US" altLang="ja-JP" dirty="0" err="1" smtClean="0"/>
                  <a:t>th</a:t>
                </a:r>
                <a:r>
                  <a:rPr lang="en-US" altLang="ja-JP" dirty="0" smtClean="0"/>
                  <a:t> column of the matrix V. </a:t>
                </a:r>
              </a:p>
              <a:p>
                <a:pPr marL="0" indent="0">
                  <a:buNone/>
                </a:pPr>
                <a:endParaRPr lang="en-US" altLang="ja-JP" dirty="0"/>
              </a:p>
              <a:p>
                <a:pPr marL="0" indent="0">
                  <a:buNone/>
                </a:pPr>
                <a:r>
                  <a:rPr lang="en-US" altLang="ja-JP" dirty="0" smtClean="0"/>
                  <a:t>Remark</a:t>
                </a:r>
                <a:r>
                  <a:rPr lang="en-US" altLang="ja-JP" dirty="0"/>
                  <a:t>: </a:t>
                </a:r>
                <a:r>
                  <a:rPr lang="en-US" altLang="ja-JP" dirty="0" smtClean="0"/>
                  <a:t> w(</a:t>
                </a:r>
                <a:r>
                  <a:rPr lang="en-US" altLang="ja-JP" i="1" dirty="0" err="1" smtClean="0"/>
                  <a:t>e</a:t>
                </a:r>
                <a:r>
                  <a:rPr lang="en-US" altLang="ja-JP" i="1" baseline="-25000" dirty="0" err="1" smtClean="0"/>
                  <a:t>j</a:t>
                </a:r>
                <a:r>
                  <a:rPr lang="en-US" altLang="ja-JP" dirty="0" smtClean="0"/>
                  <a:t>) is a scalar corresponding to the </a:t>
                </a:r>
                <a:r>
                  <a:rPr lang="en-US" altLang="ja-JP" i="1" dirty="0" smtClean="0"/>
                  <a:t>x</a:t>
                </a:r>
                <a:r>
                  <a:rPr lang="en-US" altLang="ja-JP" dirty="0" smtClean="0"/>
                  <a:t>-coordinate. </a:t>
                </a:r>
                <a:endParaRPr kumimoji="1" lang="en-US" altLang="ja-JP" dirty="0" smtClean="0"/>
              </a:p>
              <a:p>
                <a:endParaRPr lang="en-US" altLang="ja-JP" dirty="0"/>
              </a:p>
              <a:p>
                <a:endParaRPr kumimoji="1" lang="ja-JP" altLang="en-US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68760"/>
                <a:ext cx="8435280" cy="5452715"/>
              </a:xfrm>
              <a:blipFill rotWithShape="0">
                <a:blip r:embed="rId2"/>
                <a:stretch>
                  <a:fillRect l="-1156" t="-189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328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2400" dirty="0" smtClean="0"/>
              <a:t>By making use of projection B</a:t>
            </a:r>
            <a:r>
              <a:rPr kumimoji="1" lang="en-US" altLang="ja-JP" sz="2400" baseline="30000" dirty="0" smtClean="0"/>
              <a:t>+</a:t>
            </a:r>
            <a:r>
              <a:rPr kumimoji="1" lang="en-US" altLang="ja-JP" sz="2400" dirty="0" smtClean="0"/>
              <a:t> B,  </a:t>
            </a:r>
            <a:r>
              <a:rPr lang="en-US" altLang="ja-JP" sz="2400" dirty="0" smtClean="0"/>
              <a:t>the </a:t>
            </a:r>
            <a:r>
              <a:rPr lang="en-US" altLang="ja-JP" sz="2400" dirty="0"/>
              <a:t>m</a:t>
            </a:r>
            <a:r>
              <a:rPr kumimoji="1" lang="en-US" altLang="ja-JP" sz="2400" dirty="0" smtClean="0"/>
              <a:t>ean square radius of gyration can be calculated exactly.    </a:t>
            </a:r>
            <a:r>
              <a:rPr lang="en-US" altLang="ja-JP" sz="2400" dirty="0">
                <a:solidFill>
                  <a:srgbClr val="C00000"/>
                </a:solidFill>
              </a:rPr>
              <a:t>E</a:t>
            </a:r>
            <a:r>
              <a:rPr kumimoji="1" lang="en-US" altLang="ja-JP" sz="2400" dirty="0" smtClean="0">
                <a:solidFill>
                  <a:srgbClr val="C00000"/>
                </a:solidFill>
              </a:rPr>
              <a:t>x</a:t>
            </a:r>
            <a:r>
              <a:rPr lang="en-US" altLang="ja-JP" sz="2400" dirty="0" smtClean="0">
                <a:solidFill>
                  <a:srgbClr val="C00000"/>
                </a:solidFill>
              </a:rPr>
              <a:t>ample:</a:t>
            </a:r>
            <a:r>
              <a:rPr kumimoji="1" lang="en-US" altLang="ja-JP" sz="2400" dirty="0" smtClean="0">
                <a:solidFill>
                  <a:srgbClr val="C00000"/>
                </a:solidFill>
              </a:rPr>
              <a:t>  a tri-lasso graph</a:t>
            </a:r>
            <a:endParaRPr kumimoji="1" lang="ja-JP" altLang="en-US" sz="2400" dirty="0">
              <a:solidFill>
                <a:srgbClr val="C00000"/>
              </a:solidFill>
            </a:endParaRPr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844824"/>
            <a:ext cx="8229600" cy="2952328"/>
          </a:xfrm>
          <a:prstGeom prst="rect">
            <a:avLst/>
          </a:prstGeo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A6BC2A-EB6D-405A-8BCB-59FBC4A6F318}" type="slidenum">
              <a:rPr lang="ja-JP" altLang="en-US" smtClean="0"/>
              <a:pPr>
                <a:defRPr/>
              </a:pPr>
              <a:t>13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5388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Summary</a:t>
            </a:r>
            <a:r>
              <a:rPr lang="ja-JP" altLang="en-US" dirty="0"/>
              <a:t> </a:t>
            </a:r>
            <a:r>
              <a:rPr lang="en-US" altLang="ja-JP" smtClean="0"/>
              <a:t>of Part II 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r>
              <a:rPr lang="en-US" altLang="ja-JP" sz="2400" dirty="0" smtClean="0"/>
              <a:t>An ensemble of random</a:t>
            </a:r>
            <a:r>
              <a:rPr lang="en-US" altLang="ja-JP" sz="2400" dirty="0"/>
              <a:t> conformations for topological polymers with any given </a:t>
            </a:r>
            <a:r>
              <a:rPr lang="en-US" altLang="ja-JP" sz="2400" dirty="0" smtClean="0"/>
              <a:t>graph</a:t>
            </a:r>
            <a:r>
              <a:rPr lang="en-US" altLang="ja-JP" sz="2400" dirty="0"/>
              <a:t> </a:t>
            </a:r>
            <a:r>
              <a:rPr kumimoji="1" lang="en-US" altLang="ja-JP" sz="2400" dirty="0" smtClean="0"/>
              <a:t>can be generated by  Gaussian random graph </a:t>
            </a:r>
            <a:r>
              <a:rPr kumimoji="1" lang="en-US" altLang="ja-JP" sz="2400" dirty="0" err="1" smtClean="0"/>
              <a:t>embeddings</a:t>
            </a:r>
            <a:r>
              <a:rPr kumimoji="1" lang="en-US" altLang="ja-JP" sz="2400" dirty="0" smtClean="0"/>
              <a:t> in O(N) time  </a:t>
            </a:r>
          </a:p>
          <a:p>
            <a:endParaRPr kumimoji="1" lang="en-US" altLang="ja-JP" sz="2800" dirty="0" smtClean="0"/>
          </a:p>
          <a:p>
            <a:r>
              <a:rPr lang="en-US" altLang="ja-JP" sz="2400" dirty="0" smtClean="0"/>
              <a:t>We can evaluate any statistical or dynamical quantities of topological polymers systematically and even analytically </a:t>
            </a:r>
            <a:r>
              <a:rPr lang="en-US" altLang="ja-JP" sz="2400" dirty="0" smtClean="0"/>
              <a:t>by taking the ensemble averages over conformations generated by Gaussian </a:t>
            </a:r>
            <a:r>
              <a:rPr lang="en-US" altLang="ja-JP" sz="2400" dirty="0" smtClean="0"/>
              <a:t>random graph </a:t>
            </a:r>
            <a:r>
              <a:rPr lang="en-US" altLang="ja-JP" sz="2400" dirty="0" err="1" smtClean="0"/>
              <a:t>embeddings</a:t>
            </a:r>
            <a:r>
              <a:rPr lang="en-US" altLang="ja-JP" sz="2400" dirty="0" smtClean="0"/>
              <a:t>. </a:t>
            </a:r>
            <a:endParaRPr lang="en-US" altLang="ja-JP" sz="2400" dirty="0"/>
          </a:p>
          <a:p>
            <a:endParaRPr kumimoji="1" lang="en-US" altLang="ja-JP" dirty="0" smtClean="0"/>
          </a:p>
          <a:p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A6BC2A-EB6D-405A-8BCB-59FBC4A6F318}" type="slidenum">
              <a:rPr lang="ja-JP" altLang="en-US" smtClean="0"/>
              <a:pPr>
                <a:defRPr/>
              </a:pPr>
              <a:t>14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7165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>
            <a:normAutofit/>
          </a:bodyPr>
          <a:lstStyle/>
          <a:p>
            <a:r>
              <a:rPr kumimoji="1" lang="en-US" altLang="ja-JP" sz="3200" dirty="0" smtClean="0"/>
              <a:t>Part III:  Rouse dynamics for topological polymers  </a:t>
            </a:r>
            <a:endParaRPr kumimoji="1" lang="ja-JP" altLang="en-US" sz="3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1268759"/>
                <a:ext cx="8229600" cy="5452715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altLang="ja-JP" sz="2400" dirty="0" smtClean="0"/>
                  <a:t>Let us denote by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400" b="0" i="0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lit/>
                          </m:rP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US" altLang="ja-JP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altLang="ja-JP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ja-JP" sz="24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ja-JP" sz="2400" b="0" i="1" dirty="0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r>
                          <m:rPr>
                            <m:lit/>
                          </m:rP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</m:d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ja-JP" sz="2400" dirty="0" smtClean="0"/>
                  <a:t>the potential energy.  </a:t>
                </a:r>
              </a:p>
              <a:p>
                <a:pPr marL="0" indent="0">
                  <a:buNone/>
                </a:pPr>
                <a:r>
                  <a:rPr lang="en-US" altLang="ja-JP" sz="2400" dirty="0" err="1" smtClean="0"/>
                  <a:t>Langevin</a:t>
                </a:r>
                <a:r>
                  <a:rPr lang="en-US" altLang="ja-JP" sz="2400" dirty="0" smtClean="0"/>
                  <a:t> equation for a topological polymer is given by  </a:t>
                </a:r>
              </a:p>
              <a:p>
                <a:endParaRPr lang="en-US" altLang="ja-JP" sz="2400" dirty="0"/>
              </a:p>
              <a:p>
                <a:endParaRPr lang="en-US" altLang="ja-JP" sz="2400" dirty="0" smtClean="0"/>
              </a:p>
              <a:p>
                <a:endParaRPr lang="en-US" altLang="ja-JP" sz="2400" dirty="0"/>
              </a:p>
              <a:p>
                <a:endParaRPr lang="en-US" altLang="ja-JP" sz="2400" dirty="0" smtClean="0"/>
              </a:p>
              <a:p>
                <a:pPr marL="0" indent="0">
                  <a:buNone/>
                </a:pPr>
                <a:r>
                  <a:rPr lang="en-US" altLang="ja-JP" sz="2400" dirty="0"/>
                  <a:t>H</a:t>
                </a:r>
                <a:r>
                  <a:rPr lang="en-US" altLang="ja-JP" sz="2400" dirty="0" smtClean="0"/>
                  <a:t>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altLang="ja-JP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sz="2400" i="1" dirty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</m:e>
                      <m:sub>
                        <m:r>
                          <a:rPr lang="en-US" altLang="ja-JP" sz="2400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altLang="ja-JP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ja-JP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ja-JP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ja-JP" sz="2400" b="0" i="1" dirty="0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ja-JP" sz="2400" b="0" i="1" dirty="0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  <m:sup>
                            <m:r>
                              <a:rPr lang="en-US" altLang="ja-JP" sz="24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bSup>
                        <m:r>
                          <a:rPr lang="en-US" altLang="ja-JP" sz="2400" b="0" i="1" dirty="0" smtClean="0">
                            <a:latin typeface="Cambria Math" panose="02040503050406030204" pitchFamily="18" charset="0"/>
                          </a:rPr>
                          <m:t>,  </m:t>
                        </m:r>
                        <m:sSubSup>
                          <m:sSubSupPr>
                            <m:ctrlPr>
                              <a:rPr lang="en-US" altLang="ja-JP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ja-JP" sz="2400" b="0" i="1" dirty="0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ja-JP" sz="2400" b="0" i="1" dirty="0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  <m:sup>
                            <m:r>
                              <a:rPr lang="en-US" altLang="ja-JP" sz="2400" b="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p>
                        </m:sSubSup>
                        <m:r>
                          <a:rPr lang="en-US" altLang="ja-JP" sz="2400" b="0" i="1" dirty="0" smtClean="0">
                            <a:latin typeface="Cambria Math" panose="02040503050406030204" pitchFamily="18" charset="0"/>
                          </a:rPr>
                          <m:t>,  </m:t>
                        </m:r>
                        <m:sSubSup>
                          <m:sSubSupPr>
                            <m:ctrlPr>
                              <a:rPr lang="en-US" altLang="ja-JP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ja-JP" sz="2400" b="0" i="1" dirty="0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ja-JP" sz="2400" b="0" i="1" dirty="0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  <m:sup>
                            <m:r>
                              <a:rPr lang="en-US" altLang="ja-JP" sz="2400" b="0" i="1" dirty="0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p>
                        </m:sSubSup>
                        <m:r>
                          <a:rPr lang="en-US" altLang="ja-JP" sz="24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altLang="ja-JP" sz="2400" b="0" i="1" dirty="0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altLang="ja-JP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ja-JP" sz="2400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altLang="ja-JP" sz="2400" b="0" i="1" dirty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ja-JP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ja-JP" sz="2400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altLang="ja-JP" sz="2400" b="0" i="1" dirty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ja-JP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ja-JP" sz="2400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altLang="ja-JP" sz="24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ja-JP" sz="2400" dirty="0" smtClean="0"/>
                  <a:t>  </a:t>
                </a:r>
              </a:p>
              <a:p>
                <a:pPr marL="0" indent="0">
                  <a:buNone/>
                </a:pPr>
                <a:r>
                  <a:rPr lang="en-US" altLang="ja-JP" sz="2400" dirty="0" smtClean="0"/>
                  <a:t>are the x, y and z coordinates of the </a:t>
                </a:r>
                <a:r>
                  <a:rPr lang="en-US" altLang="ja-JP" sz="2400" i="1" dirty="0" smtClean="0"/>
                  <a:t>a-</a:t>
                </a:r>
                <a:r>
                  <a:rPr lang="en-US" altLang="ja-JP" sz="2400" i="1" dirty="0" err="1" smtClean="0"/>
                  <a:t>th</a:t>
                </a:r>
                <a:r>
                  <a:rPr lang="en-US" altLang="ja-JP" sz="2400" i="1" dirty="0" smtClean="0"/>
                  <a:t> </a:t>
                </a:r>
                <a:r>
                  <a:rPr lang="en-US" altLang="ja-JP" sz="2400" dirty="0" smtClean="0"/>
                  <a:t>monomer for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=1, 2, ⋯, 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,   </m:t>
                    </m:r>
                  </m:oMath>
                </a14:m>
                <a:r>
                  <a:rPr lang="en-US" altLang="ja-JP" sz="2400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altLang="ja-JP" sz="2400" dirty="0" smtClean="0"/>
                  <a:t>and</a:t>
                </a:r>
              </a:p>
              <a:p>
                <a:pPr marL="0" indent="0">
                  <a:buNone/>
                </a:pPr>
                <a:r>
                  <a:rPr lang="en-US" altLang="ja-JP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𝛿</m:t>
                    </m:r>
                    <m:sSub>
                      <m:sSubPr>
                        <m:ctrlPr>
                          <a:rPr lang="en-US" altLang="ja-JP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en-US" altLang="ja-JP" sz="2400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altLang="ja-JP" sz="2400" b="0" i="1" dirty="0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altLang="ja-JP" sz="2400" b="0" i="1" dirty="0" smtClean="0">
                        <a:latin typeface="Cambria Math" panose="02040503050406030204" pitchFamily="18" charset="0"/>
                      </a:rPr>
                      <m:t>𝛿</m:t>
                    </m:r>
                    <m:sSubSup>
                      <m:sSubSupPr>
                        <m:ctrlPr>
                          <a:rPr lang="en-US" altLang="ja-JP" sz="2400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sz="2400" b="0" i="1" dirty="0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ja-JP" sz="24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ja-JP" sz="2400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en-US" altLang="ja-JP" sz="24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bSup>
                    <m:r>
                      <a:rPr lang="en-US" altLang="ja-JP" sz="2400" b="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ja-JP" sz="2400" i="1" dirty="0">
                        <a:latin typeface="Cambria Math" panose="02040503050406030204" pitchFamily="18" charset="0"/>
                      </a:rPr>
                      <m:t>𝛿</m:t>
                    </m:r>
                    <m:sSubSup>
                      <m:sSubSupPr>
                        <m:ctrlPr>
                          <a:rPr lang="en-US" altLang="ja-JP" sz="24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sz="2400" i="1" dirty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ja-JP" sz="2400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ja-JP" sz="2400" i="1" dirty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en-US" altLang="ja-JP" sz="24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bSup>
                    <m:r>
                      <a:rPr lang="en-US" altLang="ja-JP" sz="2400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ja-JP" sz="2400" i="1" dirty="0">
                        <a:latin typeface="Cambria Math" panose="02040503050406030204" pitchFamily="18" charset="0"/>
                      </a:rPr>
                      <m:t>𝛿</m:t>
                    </m:r>
                    <m:sSubSup>
                      <m:sSubSupPr>
                        <m:ctrlPr>
                          <a:rPr lang="en-US" altLang="ja-JP" sz="24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sz="2400" i="1" dirty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ja-JP" sz="2400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ja-JP" sz="2400" i="1" dirty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en-US" altLang="ja-JP" sz="2400" b="0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</m:sup>
                    </m:sSubSup>
                  </m:oMath>
                </a14:m>
                <a:r>
                  <a:rPr lang="en-US" altLang="ja-JP" sz="2400" dirty="0" smtClean="0"/>
                  <a:t>) denotes </a:t>
                </a:r>
                <a:r>
                  <a:rPr lang="en-US" altLang="ja-JP" sz="2400" dirty="0" smtClean="0">
                    <a:solidFill>
                      <a:srgbClr val="C00000"/>
                    </a:solidFill>
                  </a:rPr>
                  <a:t>random forces </a:t>
                </a:r>
                <a:r>
                  <a:rPr lang="en-US" altLang="ja-JP" sz="2400" dirty="0" smtClean="0"/>
                  <a:t>acting on it. </a:t>
                </a:r>
              </a:p>
              <a:p>
                <a:pPr marL="0" indent="0">
                  <a:buNone/>
                </a:pPr>
                <a:endParaRPr lang="en-US" altLang="ja-JP" sz="2400" dirty="0" smtClean="0"/>
              </a:p>
              <a:p>
                <a:pPr marL="0" indent="0">
                  <a:buNone/>
                </a:pPr>
                <a:r>
                  <a:rPr lang="en-US" altLang="ja-JP" sz="2400" dirty="0" smtClean="0"/>
                  <a:t>They are for temperature </a:t>
                </a:r>
                <a:r>
                  <a:rPr lang="en-US" altLang="ja-JP" sz="2400" i="1" dirty="0" smtClean="0"/>
                  <a:t>T</a:t>
                </a:r>
                <a:r>
                  <a:rPr lang="en-US" altLang="ja-JP" sz="2400" dirty="0" smtClean="0"/>
                  <a:t>.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𝛿</m:t>
                      </m:r>
                      <m:sSubSup>
                        <m:sSubSup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bSup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𝛿</m:t>
                      </m:r>
                      <m:sSubSup>
                        <m:sSubSup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  <m:sup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bSup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&gt; =</m:t>
                      </m:r>
                      <m:sSub>
                        <m:sSub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2 </m:t>
                          </m:r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𝜁</m:t>
                          </m:r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altLang="ja-JP" sz="2400" dirty="0" smtClean="0"/>
              </a:p>
              <a:p>
                <a:pPr marL="0" indent="0">
                  <a:buNone/>
                </a:pPr>
                <a:endParaRPr lang="en-US" altLang="ja-JP" sz="2400" dirty="0" smtClean="0"/>
              </a:p>
              <a:p>
                <a:pPr marL="0" indent="0">
                  <a:buNone/>
                </a:pPr>
                <a:r>
                  <a:rPr lang="en-US" altLang="ja-JP" dirty="0" smtClean="0"/>
                  <a:t> </a:t>
                </a:r>
                <a:endParaRPr kumimoji="1" lang="ja-JP" altLang="en-US" dirty="0"/>
              </a:p>
            </p:txBody>
          </p:sp>
        </mc:Choice>
        <mc:Fallback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1268759"/>
                <a:ext cx="8229600" cy="5452715"/>
              </a:xfrm>
              <a:blipFill rotWithShape="0">
                <a:blip r:embed="rId2"/>
                <a:stretch>
                  <a:fillRect l="-963" t="-234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A6BC2A-EB6D-405A-8BCB-59FBC4A6F318}" type="slidenum">
              <a:rPr lang="ja-JP" altLang="en-US" smtClean="0"/>
              <a:pPr>
                <a:defRPr/>
              </a:pPr>
              <a:t>15</a:t>
            </a:fld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2879812" y="2348880"/>
                <a:ext cx="3384376" cy="6590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𝜁</m:t>
                      </m:r>
                      <m:f>
                        <m:f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num>
                        <m:den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ja-JP" sz="20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kumimoji="1" lang="en-US" altLang="ja-JP" sz="2000" b="0" i="0" smtClean="0">
                              <a:latin typeface="Cambria Math" panose="02040503050406030204" pitchFamily="18" charset="0"/>
                            </a:rPr>
                            <m:t>Φ</m:t>
                          </m:r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den>
                      </m:f>
                      <m:r>
                        <a:rPr kumimoji="1" lang="en-US" altLang="ja-JP" sz="2000" b="0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𝛿</m:t>
                      </m:r>
                      <m:sSub>
                        <m:sSub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kumimoji="1" lang="en-US" altLang="ja-JP" sz="2000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</m:sub>
                      </m:sSub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9812" y="2348880"/>
                <a:ext cx="3384376" cy="65902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963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Graph Laplacian </a:t>
            </a:r>
            <a:r>
              <a:rPr lang="en-US" altLang="ja-JP" i="1" dirty="0" smtClean="0"/>
              <a:t>L</a:t>
            </a:r>
            <a:r>
              <a:rPr lang="en-US" altLang="ja-JP" dirty="0" smtClean="0"/>
              <a:t> </a:t>
            </a:r>
            <a:endParaRPr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40768"/>
                <a:ext cx="8229600" cy="4785395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altLang="ja-JP" dirty="0" smtClean="0"/>
                  <a:t>We define it by </a:t>
                </a:r>
              </a:p>
              <a:p>
                <a:pPr marL="0" indent="0">
                  <a:buNone/>
                </a:pPr>
                <a:r>
                  <a:rPr lang="en-US" altLang="ja-JP" dirty="0" smtClean="0"/>
                  <a:t>                                   L = B B</a:t>
                </a:r>
                <a:r>
                  <a:rPr lang="en-US" altLang="ja-JP" baseline="30000" dirty="0" smtClean="0"/>
                  <a:t>T</a:t>
                </a:r>
              </a:p>
              <a:p>
                <a:r>
                  <a:rPr lang="en-US" altLang="ja-JP" dirty="0" smtClean="0"/>
                  <a:t>We have </a:t>
                </a:r>
              </a:p>
              <a:p>
                <a:pPr marL="0" indent="0">
                  <a:buNone/>
                </a:pPr>
                <a:r>
                  <a:rPr lang="en-US" altLang="ja-JP" dirty="0"/>
                  <a:t> </a:t>
                </a:r>
                <a:r>
                  <a:rPr lang="en-US" altLang="ja-JP" dirty="0" smtClean="0"/>
                  <a:t>                                 L = D-A </a:t>
                </a:r>
              </a:p>
              <a:p>
                <a:pPr marL="0" indent="0">
                  <a:buNone/>
                </a:pPr>
                <a:r>
                  <a:rPr lang="en-US" altLang="ja-JP" dirty="0" smtClean="0"/>
                  <a:t>From B= U S V</a:t>
                </a:r>
                <a:r>
                  <a:rPr lang="en-US" altLang="ja-JP" baseline="30000" dirty="0" smtClean="0"/>
                  <a:t>T</a:t>
                </a:r>
                <a:r>
                  <a:rPr lang="en-US" altLang="ja-JP" dirty="0" smtClean="0"/>
                  <a:t>  we have </a:t>
                </a:r>
                <a:endParaRPr lang="en-US" altLang="ja-JP" dirty="0"/>
              </a:p>
              <a:p>
                <a:pPr marL="0" indent="0">
                  <a:buNone/>
                </a:pPr>
                <a:r>
                  <a:rPr lang="en-US" altLang="ja-JP" dirty="0" smtClean="0"/>
                  <a:t>                                        L = U S S</a:t>
                </a:r>
                <a:r>
                  <a:rPr lang="en-US" altLang="ja-JP" baseline="30000" dirty="0" smtClean="0"/>
                  <a:t>T</a:t>
                </a:r>
                <a:r>
                  <a:rPr lang="en-US" altLang="ja-JP" dirty="0" smtClean="0"/>
                  <a:t> U</a:t>
                </a:r>
                <a:r>
                  <a:rPr lang="en-US" altLang="ja-JP" baseline="30000" dirty="0" smtClean="0"/>
                  <a:t>T</a:t>
                </a:r>
                <a:r>
                  <a:rPr lang="en-US" altLang="ja-JP" dirty="0" smtClean="0"/>
                  <a:t>  = U Λ</a:t>
                </a:r>
                <a:r>
                  <a:rPr lang="ja-JP" altLang="en-US" dirty="0"/>
                  <a:t> </a:t>
                </a:r>
                <a:r>
                  <a:rPr lang="en-US" altLang="ja-JP" dirty="0" smtClean="0"/>
                  <a:t>U</a:t>
                </a:r>
                <a:r>
                  <a:rPr lang="en-US" altLang="ja-JP" baseline="30000" dirty="0" smtClean="0"/>
                  <a:t>T</a:t>
                </a:r>
                <a:r>
                  <a:rPr lang="en-US" altLang="ja-JP" dirty="0" smtClean="0"/>
                  <a:t>    </a:t>
                </a:r>
              </a:p>
              <a:p>
                <a:pPr marL="0" indent="0">
                  <a:buNone/>
                </a:pPr>
                <a:r>
                  <a:rPr lang="en-US" altLang="ja-JP" dirty="0" smtClean="0"/>
                  <a:t>  where   Λ is a diagonal matrix with eigenvalues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, …</m:t>
                    </m:r>
                  </m:oMath>
                </a14:m>
                <a:endParaRPr lang="en-US" altLang="ja-JP" dirty="0" smtClean="0"/>
              </a:p>
              <a:p>
                <a:r>
                  <a:rPr lang="en-US" altLang="ja-JP" dirty="0" smtClean="0"/>
                  <a:t>Potential is given by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ja-JP" smtClean="0">
                          <a:latin typeface="Cambria Math" panose="02040503050406030204" pitchFamily="18" charset="0"/>
                        </a:rPr>
                        <m:t>Φ</m:t>
                      </m:r>
                      <m:r>
                        <a:rPr lang="en-US" altLang="ja-JP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r>
                            <a:rPr lang="en-US" altLang="ja-JP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ja-JP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ja-JP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altLang="ja-JP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ja-JP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altLang="ja-JP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ja-JP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altLang="ja-JP" dirty="0" smtClean="0"/>
              </a:p>
              <a:p>
                <a:pPr marL="0" indent="0">
                  <a:buNone/>
                </a:pPr>
                <a:r>
                  <a:rPr lang="en-US" altLang="ja-JP" dirty="0"/>
                  <a:t>H</a:t>
                </a:r>
                <a:r>
                  <a:rPr lang="en-US" altLang="ja-JP" dirty="0" smtClean="0"/>
                  <a:t>ere  x = (x</a:t>
                </a:r>
                <a:r>
                  <a:rPr lang="en-US" altLang="ja-JP" baseline="-25000" dirty="0" smtClean="0"/>
                  <a:t>1</a:t>
                </a:r>
                <a:r>
                  <a:rPr lang="en-US" altLang="ja-JP" dirty="0" smtClean="0"/>
                  <a:t>, x</a:t>
                </a:r>
                <a:r>
                  <a:rPr lang="en-US" altLang="ja-JP" baseline="-25000" dirty="0" smtClean="0"/>
                  <a:t>2</a:t>
                </a:r>
                <a:r>
                  <a:rPr lang="en-US" altLang="ja-JP" dirty="0" smtClean="0"/>
                  <a:t>, … , x</a:t>
                </a:r>
                <a:r>
                  <a:rPr lang="en-US" altLang="ja-JP" baseline="-25000" dirty="0" smtClean="0"/>
                  <a:t>v</a:t>
                </a:r>
                <a:r>
                  <a:rPr lang="en-US" altLang="ja-JP" dirty="0" smtClean="0"/>
                  <a:t>) </a:t>
                </a:r>
                <a:endParaRPr lang="en-US" altLang="ja-JP" dirty="0"/>
              </a:p>
              <a:p>
                <a:endParaRPr lang="en-US" altLang="ja-JP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40768"/>
                <a:ext cx="8229600" cy="4785395"/>
              </a:xfrm>
              <a:blipFill rotWithShape="0">
                <a:blip r:embed="rId2"/>
                <a:stretch>
                  <a:fillRect l="-1407" t="-267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6BC2A-EB6D-405A-8BCB-59FBC4A6F318}" type="slidenum">
              <a:rPr lang="ja-JP" altLang="en-US" smtClean="0"/>
              <a:pPr/>
              <a:t>16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1767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5151"/>
          </a:xfrm>
        </p:spPr>
        <p:txBody>
          <a:bodyPr>
            <a:normAutofit fontScale="90000"/>
          </a:bodyPr>
          <a:lstStyle/>
          <a:p>
            <a:r>
              <a:rPr lang="en-US" altLang="ja-JP" sz="2800" dirty="0" smtClean="0"/>
              <a:t>Relaxation </a:t>
            </a:r>
            <a:r>
              <a:rPr kumimoji="1" lang="en-US" altLang="ja-JP" sz="2800" dirty="0" smtClean="0"/>
              <a:t>modes of the </a:t>
            </a:r>
            <a:r>
              <a:rPr lang="en-US" altLang="ja-JP" sz="2800" dirty="0" err="1"/>
              <a:t>L</a:t>
            </a:r>
            <a:r>
              <a:rPr kumimoji="1" lang="en-US" altLang="ja-JP" sz="2800" dirty="0" err="1" smtClean="0"/>
              <a:t>angevin</a:t>
            </a:r>
            <a:r>
              <a:rPr kumimoji="1" lang="en-US" altLang="ja-JP" sz="2800" dirty="0" smtClean="0"/>
              <a:t> eq. </a:t>
            </a:r>
            <a:endParaRPr kumimoji="1" lang="ja-JP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80728"/>
                <a:ext cx="8229600" cy="5544616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kumimoji="1" lang="en-US" altLang="ja-JP" sz="2800" dirty="0" smtClean="0"/>
                  <a:t>We have </a:t>
                </a:r>
              </a:p>
              <a:p>
                <a:pPr marL="0" indent="0">
                  <a:buNone/>
                </a:pPr>
                <a:r>
                  <a:rPr lang="en-US" altLang="ja-JP" sz="2800" dirty="0" smtClean="0"/>
                  <a:t>               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𝜁</m:t>
                    </m:r>
                    <m:f>
                      <m:fPr>
                        <m:ctrlPr>
                          <a:rPr lang="en-US" altLang="ja-JP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altLang="ja-JP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sz="28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num>
                      <m:den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n-US" altLang="ja-JP" sz="2800" i="1">
                        <a:latin typeface="Cambria Math" panose="02040503050406030204" pitchFamily="18" charset="0"/>
                      </a:rPr>
                      <m:t> =−</m:t>
                    </m:r>
                    <m:f>
                      <m:fPr>
                        <m:ctrlPr>
                          <a:rPr lang="en-US" altLang="ja-JP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m:rPr>
                            <m:sty m:val="p"/>
                          </m:rPr>
                          <a:rPr lang="en-US" altLang="ja-JP" sz="2800">
                            <a:latin typeface="Cambria Math" panose="02040503050406030204" pitchFamily="18" charset="0"/>
                          </a:rPr>
                          <m:t>Φ</m:t>
                        </m:r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altLang="ja-JP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sz="28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den>
                    </m:f>
                    <m:r>
                      <a:rPr lang="en-US" altLang="ja-JP" sz="280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𝛿</m:t>
                    </m:r>
                    <m:sSub>
                      <m:sSubPr>
                        <m:ctrlPr>
                          <a:rPr lang="en-US" altLang="ja-JP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ja-JP" sz="2800">
                            <a:latin typeface="Cambria Math" panose="02040503050406030204" pitchFamily="18" charset="0"/>
                          </a:rPr>
                          <m:t>a</m:t>
                        </m:r>
                      </m:sub>
                    </m:sSub>
                  </m:oMath>
                </a14:m>
                <a:r>
                  <a:rPr lang="ja-JP" altLang="en-US" sz="2800" dirty="0" smtClean="0"/>
                  <a:t>  </a:t>
                </a:r>
                <a:r>
                  <a:rPr lang="en-US" altLang="ja-JP" sz="2800" dirty="0" smtClean="0"/>
                  <a:t>=   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altLang="ja-JP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ja-JP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ja-JP" sz="2800" b="0" i="1" baseline="-2500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𝛿</m:t>
                    </m:r>
                    <m:sSub>
                      <m:sSubPr>
                        <m:ctrlPr>
                          <a:rPr lang="en-US" altLang="ja-JP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ja-JP" sz="2800">
                            <a:latin typeface="Cambria Math" panose="02040503050406030204" pitchFamily="18" charset="0"/>
                          </a:rPr>
                          <m:t>a</m:t>
                        </m:r>
                      </m:sub>
                    </m:sSub>
                  </m:oMath>
                </a14:m>
                <a:endParaRPr lang="ja-JP" altLang="en-US" sz="2800" dirty="0"/>
              </a:p>
              <a:p>
                <a:r>
                  <a:rPr kumimoji="1" lang="en-US" altLang="ja-JP" sz="2800" dirty="0" smtClean="0"/>
                  <a:t>Symbolically we  have </a:t>
                </a:r>
              </a:p>
              <a:p>
                <a:pPr marL="0" indent="0">
                  <a:buNone/>
                </a:pPr>
                <a:r>
                  <a:rPr lang="en-US" altLang="ja-JP" sz="2800" dirty="0" smtClean="0"/>
                  <a:t>                  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𝜁</m:t>
                    </m:r>
                    <m:f>
                      <m:fPr>
                        <m:ctrlPr>
                          <a:rPr lang="en-US" altLang="ja-JP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ja-JP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n-US" altLang="ja-JP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ja-JP" sz="2800" dirty="0" smtClean="0"/>
                  <a:t>= 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𝛿</m:t>
                    </m:r>
                    <m:sSub>
                      <m:sSubPr>
                        <m:ctrlPr>
                          <a:rPr lang="en-US" altLang="ja-JP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/>
                    </m:sSub>
                  </m:oMath>
                </a14:m>
                <a:endParaRPr lang="en-US" altLang="ja-JP" sz="2800" dirty="0" smtClean="0"/>
              </a:p>
              <a:p>
                <a:pPr marL="0" indent="0">
                  <a:buNone/>
                </a:pPr>
                <a:endParaRPr lang="en-US" altLang="ja-JP" sz="2800" dirty="0"/>
              </a:p>
              <a:p>
                <a:r>
                  <a:rPr kumimoji="1" lang="en-US" altLang="ja-JP" sz="2800" dirty="0" smtClean="0"/>
                  <a:t>Since  </a:t>
                </a:r>
                <a:r>
                  <a:rPr lang="en-US" altLang="ja-JP" sz="2800" dirty="0" smtClean="0"/>
                  <a:t>L </a:t>
                </a:r>
                <a:r>
                  <a:rPr lang="en-US" altLang="ja-JP" sz="2800" dirty="0"/>
                  <a:t>= U Λ</a:t>
                </a:r>
                <a:r>
                  <a:rPr lang="ja-JP" altLang="en-US" sz="2800" dirty="0"/>
                  <a:t> </a:t>
                </a:r>
                <a:r>
                  <a:rPr lang="en-US" altLang="ja-JP" sz="2800" dirty="0"/>
                  <a:t>U</a:t>
                </a:r>
                <a:r>
                  <a:rPr lang="en-US" altLang="ja-JP" sz="2800" baseline="30000" dirty="0"/>
                  <a:t>T</a:t>
                </a:r>
                <a:r>
                  <a:rPr lang="en-US" altLang="ja-JP" sz="2800" dirty="0"/>
                  <a:t>  </a:t>
                </a:r>
                <a:r>
                  <a:rPr lang="en-US" altLang="ja-JP" sz="2800" dirty="0" smtClean="0"/>
                  <a:t>we have   </a:t>
                </a:r>
                <a:endParaRPr lang="en-US" altLang="ja-JP" sz="2800" dirty="0"/>
              </a:p>
              <a:p>
                <a:pPr marL="0" indent="0">
                  <a:buNone/>
                </a:pPr>
                <a:r>
                  <a:rPr lang="en-US" altLang="ja-JP" sz="2800" dirty="0" smtClean="0"/>
                  <a:t>                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𝜁</m:t>
                    </m:r>
                    <m:f>
                      <m:fPr>
                        <m:ctrlPr>
                          <a:rPr lang="en-US" altLang="ja-JP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ja-JP" sz="28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en-US" altLang="ja-JP" sz="2800" b="0" i="1" baseline="30000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n-US" altLang="ja-JP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ja-JP" sz="2800" dirty="0"/>
                  <a:t>= 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ja-JP" sz="2800" i="1">
                        <a:latin typeface="Cambria Math" panose="02040503050406030204" pitchFamily="18" charset="0"/>
                      </a:rPr>
                      <m:t>Λ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ja-JP" sz="2800" dirty="0"/>
                      <m:t>U</m:t>
                    </m:r>
                    <m:r>
                      <m:rPr>
                        <m:nor/>
                      </m:rPr>
                      <a:rPr lang="en-US" altLang="ja-JP" sz="2800" baseline="30000" dirty="0"/>
                      <m:t>T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altLang="ja-JP" sz="2800" dirty="0"/>
                      <m:t>U</m:t>
                    </m:r>
                    <m:r>
                      <m:rPr>
                        <m:nor/>
                      </m:rPr>
                      <a:rPr lang="en-US" altLang="ja-JP" sz="2800" baseline="30000" dirty="0"/>
                      <m:t>T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𝛿</m:t>
                    </m:r>
                    <m:sSub>
                      <m:sSubPr>
                        <m:ctrlPr>
                          <a:rPr lang="en-US" altLang="ja-JP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/>
                    </m:sSub>
                  </m:oMath>
                </a14:m>
                <a:endParaRPr kumimoji="1" lang="en-US" altLang="ja-JP" sz="2800" dirty="0" smtClean="0"/>
              </a:p>
              <a:p>
                <a:pPr marL="0" indent="0">
                  <a:buNone/>
                </a:pPr>
                <a:endParaRPr kumimoji="1" lang="en-US" altLang="ja-JP" sz="2800" dirty="0" smtClean="0"/>
              </a:p>
              <a:p>
                <a:r>
                  <a:rPr kumimoji="1" lang="en-US" altLang="ja-JP" sz="2800" dirty="0" err="1" smtClean="0"/>
                  <a:t>Eigenmodes</a:t>
                </a:r>
                <a:r>
                  <a:rPr kumimoji="1" lang="en-US" altLang="ja-JP" sz="2800" dirty="0" smtClean="0"/>
                  <a:t>:     In terms of X = U</a:t>
                </a:r>
                <a:r>
                  <a:rPr kumimoji="1" lang="en-US" altLang="ja-JP" sz="2800" baseline="30000" dirty="0" smtClean="0"/>
                  <a:t>T</a:t>
                </a:r>
                <a:r>
                  <a:rPr kumimoji="1" lang="en-US" altLang="ja-JP" sz="2800" dirty="0" smtClean="0"/>
                  <a:t> x  we have </a:t>
                </a:r>
              </a:p>
              <a:p>
                <a:endParaRPr kumimoji="1" lang="en-US" altLang="ja-JP" sz="2800" dirty="0" smtClean="0"/>
              </a:p>
              <a:p>
                <a:pPr marL="0" indent="0">
                  <a:buNone/>
                </a:pPr>
                <a:r>
                  <a:rPr lang="en-US" altLang="ja-JP" sz="2800" dirty="0"/>
                  <a:t> </a:t>
                </a:r>
                <a:r>
                  <a:rPr lang="en-US" altLang="ja-JP" sz="2800" dirty="0" smtClean="0"/>
                  <a:t>          </a:t>
                </a:r>
                <a:r>
                  <a:rPr lang="en-US" altLang="ja-JP" sz="28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𝜁</m:t>
                    </m:r>
                    <m:f>
                      <m:fPr>
                        <m:ctrlPr>
                          <a:rPr lang="en-US" altLang="ja-JP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ja-JP" sz="2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altLang="ja-JP" sz="2800" b="0" i="1" baseline="-25000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altLang="ja-JP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n-US" altLang="ja-JP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ja-JP" sz="2800" dirty="0"/>
                  <a:t>= </a:t>
                </a:r>
                <a14:m>
                  <m:oMath xmlns:m="http://schemas.openxmlformats.org/officeDocument/2006/math">
                    <m:r>
                      <a:rPr lang="en-US" altLang="ja-JP" sz="20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000" i="1">
                        <a:latin typeface="Cambria Math" panose="02040503050406030204" pitchFamily="18" charset="0"/>
                      </a:rPr>
                      <m:t>𝑘</m:t>
                    </m:r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altLang="ja-JP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ja-JP" sz="2400" b="0" i="0" smtClean="0">
                        <a:latin typeface="Cambria Math" panose="02040503050406030204" pitchFamily="18" charset="0"/>
                      </a:rPr>
                      <m:t>Xp</m:t>
                    </m:r>
                    <m:r>
                      <a:rPr lang="en-US" altLang="ja-JP" sz="200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altLang="ja-JP" sz="20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altLang="ja-JP" sz="2400" dirty="0"/>
                      <m:t>U</m:t>
                    </m:r>
                    <m:r>
                      <m:rPr>
                        <m:nor/>
                      </m:rPr>
                      <a:rPr lang="en-US" altLang="ja-JP" sz="2400" baseline="30000" dirty="0"/>
                      <m:t>T</m:t>
                    </m:r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𝛿</m:t>
                    </m:r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/>
                    </m:sSub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ja-JP" sz="2400" b="0" i="1" baseline="-2500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   </m:t>
                    </m:r>
                  </m:oMath>
                </a14:m>
                <a:endParaRPr kumimoji="1" lang="en-US" altLang="ja-JP" sz="2800" dirty="0" smtClean="0"/>
              </a:p>
              <a:p>
                <a:pPr marL="0" indent="0">
                  <a:buNone/>
                </a:pPr>
                <a:endParaRPr lang="en-US" altLang="ja-JP" sz="2800" dirty="0" smtClean="0"/>
              </a:p>
              <a:p>
                <a:pPr marL="0" indent="0">
                  <a:buNone/>
                </a:pPr>
                <a:r>
                  <a:rPr lang="en-US" altLang="ja-JP" sz="2800" dirty="0" smtClean="0"/>
                  <a:t>We solve the </a:t>
                </a:r>
                <a:r>
                  <a:rPr lang="en-US" altLang="ja-JP" sz="2800" dirty="0" err="1" smtClean="0"/>
                  <a:t>Langevin</a:t>
                </a:r>
                <a:r>
                  <a:rPr lang="en-US" altLang="ja-JP" sz="2800" dirty="0" smtClean="0"/>
                  <a:t> equation for </a:t>
                </a:r>
                <a:r>
                  <a:rPr lang="en-US" altLang="ja-JP" sz="2800" i="1" dirty="0" err="1" smtClean="0"/>
                  <a:t>X</a:t>
                </a:r>
                <a:r>
                  <a:rPr lang="en-US" altLang="ja-JP" sz="2800" i="1" baseline="-25000" dirty="0" err="1" smtClean="0"/>
                  <a:t>p</a:t>
                </a:r>
                <a:r>
                  <a:rPr lang="en-US" altLang="ja-JP" sz="2800" dirty="0" smtClean="0"/>
                  <a:t> .</a:t>
                </a:r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80728"/>
                <a:ext cx="8229600" cy="5544616"/>
              </a:xfrm>
              <a:blipFill rotWithShape="0">
                <a:blip r:embed="rId2"/>
                <a:stretch>
                  <a:fillRect l="-1111" t="-2090" b="-198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A6BC2A-EB6D-405A-8BCB-59FBC4A6F318}" type="slidenum">
              <a:rPr lang="ja-JP" altLang="en-US" smtClean="0"/>
              <a:pPr>
                <a:defRPr/>
              </a:pPr>
              <a:t>17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534216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kumimoji="1" lang="en-US" altLang="ja-JP" sz="3200" dirty="0" smtClean="0"/>
              <a:t>Relaxation of </a:t>
            </a:r>
            <a:r>
              <a:rPr kumimoji="1" lang="en-US" altLang="ja-JP" sz="3200" dirty="0" err="1" smtClean="0"/>
              <a:t>eigenmodes</a:t>
            </a:r>
            <a:endParaRPr kumimoji="1" lang="ja-JP" alt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12776"/>
                <a:ext cx="8229600" cy="5112568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kumimoji="1" lang="en-US" altLang="ja-JP" dirty="0" smtClean="0"/>
                  <a:t>In terms of singular value decomposition we have </a:t>
                </a:r>
              </a:p>
              <a:p>
                <a:pPr marL="0" indent="0">
                  <a:buNone/>
                </a:pPr>
                <a:r>
                  <a:rPr lang="en-US" altLang="ja-JP" dirty="0" smtClean="0"/>
                  <a:t>                   </a:t>
                </a:r>
                <a:r>
                  <a:rPr kumimoji="1" lang="en-US" altLang="ja-JP" dirty="0" smtClean="0"/>
                  <a:t>   L = U  ( S S</a:t>
                </a:r>
                <a:r>
                  <a:rPr kumimoji="1" lang="en-US" altLang="ja-JP" baseline="30000" dirty="0" smtClean="0"/>
                  <a:t>T</a:t>
                </a:r>
                <a:r>
                  <a:rPr kumimoji="1" lang="en-US" altLang="ja-JP" dirty="0" smtClean="0"/>
                  <a:t> ) U</a:t>
                </a:r>
                <a:r>
                  <a:rPr kumimoji="1" lang="en-US" altLang="ja-JP" baseline="30000" dirty="0" smtClean="0"/>
                  <a:t>T</a:t>
                </a:r>
                <a:r>
                  <a:rPr kumimoji="1" lang="en-US" altLang="ja-JP" dirty="0" smtClean="0"/>
                  <a:t> </a:t>
                </a:r>
                <a:r>
                  <a:rPr lang="en-US" altLang="ja-JP" dirty="0"/>
                  <a:t> </a:t>
                </a:r>
                <a:r>
                  <a:rPr lang="en-US" altLang="ja-JP" dirty="0" smtClean="0"/>
                  <a:t>= </a:t>
                </a:r>
                <a:r>
                  <a:rPr lang="ja-JP" altLang="en-US" dirty="0" smtClean="0"/>
                  <a:t>　</a:t>
                </a:r>
                <a:r>
                  <a:rPr lang="en-US" altLang="ja-JP" dirty="0" smtClean="0"/>
                  <a:t>U Λ U</a:t>
                </a:r>
                <a:r>
                  <a:rPr lang="en-US" altLang="ja-JP" baseline="30000" dirty="0" smtClean="0"/>
                  <a:t>T</a:t>
                </a:r>
                <a:r>
                  <a:rPr lang="en-US" altLang="ja-JP" dirty="0" smtClean="0"/>
                  <a:t> </a:t>
                </a:r>
                <a:endParaRPr kumimoji="1" lang="en-US" altLang="ja-JP" dirty="0" smtClean="0"/>
              </a:p>
              <a:p>
                <a:pPr marL="0" indent="0">
                  <a:buNone/>
                </a:pPr>
                <a:r>
                  <a:rPr lang="en-US" altLang="ja-JP" dirty="0" smtClean="0"/>
                  <a:t>Therefore we </a:t>
                </a:r>
                <a:r>
                  <a:rPr lang="en-US" altLang="ja-JP" dirty="0" err="1" smtClean="0"/>
                  <a:t>diagonalize</a:t>
                </a:r>
                <a:r>
                  <a:rPr lang="en-US" altLang="ja-JP" dirty="0" smtClean="0"/>
                  <a:t> the graph Laplacian L by U.   </a:t>
                </a:r>
              </a:p>
              <a:p>
                <a:pPr marL="0" indent="0">
                  <a:buNone/>
                </a:pPr>
                <a:r>
                  <a:rPr lang="en-US" altLang="ja-JP" dirty="0"/>
                  <a:t> </a:t>
                </a:r>
                <a:r>
                  <a:rPr lang="en-US" altLang="ja-JP" dirty="0" smtClean="0"/>
                  <a:t>                     X = U</a:t>
                </a:r>
                <a:r>
                  <a:rPr lang="en-US" altLang="ja-JP" baseline="30000" dirty="0" smtClean="0"/>
                  <a:t>T</a:t>
                </a:r>
                <a:r>
                  <a:rPr lang="en-US" altLang="ja-JP" dirty="0"/>
                  <a:t> </a:t>
                </a:r>
                <a:r>
                  <a:rPr kumimoji="1" lang="en-US" altLang="ja-JP" dirty="0" smtClean="0"/>
                  <a:t>x  gives the </a:t>
                </a:r>
                <a:r>
                  <a:rPr kumimoji="1" lang="en-US" altLang="ja-JP" dirty="0" err="1" smtClean="0"/>
                  <a:t>eigenmodes</a:t>
                </a:r>
                <a:r>
                  <a:rPr kumimoji="1" lang="en-US" altLang="ja-JP" dirty="0" smtClean="0"/>
                  <a:t>:  </a:t>
                </a:r>
              </a:p>
              <a:p>
                <a:pPr marL="0" indent="0">
                  <a:buNone/>
                </a:pPr>
                <a:r>
                  <a:rPr lang="en-US" altLang="ja-JP" dirty="0"/>
                  <a:t> </a:t>
                </a:r>
                <a:r>
                  <a:rPr lang="en-US" altLang="ja-JP" dirty="0" smtClean="0"/>
                  <a:t>                                   </a:t>
                </a:r>
                <a:r>
                  <a:rPr kumimoji="1" lang="en-US" altLang="ja-JP" dirty="0" err="1" smtClean="0"/>
                  <a:t>X</a:t>
                </a:r>
                <a:r>
                  <a:rPr kumimoji="1" lang="en-US" altLang="ja-JP" u="sng" baseline="-25000" dirty="0" err="1" smtClean="0"/>
                  <a:t>p</a:t>
                </a:r>
                <a:r>
                  <a:rPr kumimoji="1" lang="en-US" altLang="ja-JP" dirty="0" smtClean="0"/>
                  <a:t> = (</a:t>
                </a:r>
                <a:r>
                  <a:rPr lang="en-US" altLang="ja-JP" dirty="0"/>
                  <a:t>U</a:t>
                </a:r>
                <a:r>
                  <a:rPr lang="en-US" altLang="ja-JP" baseline="30000" dirty="0"/>
                  <a:t>T</a:t>
                </a:r>
                <a:r>
                  <a:rPr lang="en-US" altLang="ja-JP" dirty="0"/>
                  <a:t> </a:t>
                </a:r>
                <a:r>
                  <a:rPr lang="en-US" altLang="ja-JP" dirty="0" smtClean="0"/>
                  <a:t>x)</a:t>
                </a:r>
                <a:r>
                  <a:rPr lang="en-US" altLang="ja-JP" baseline="-25000" dirty="0" smtClean="0"/>
                  <a:t>p </a:t>
                </a:r>
                <a:r>
                  <a:rPr lang="en-US" altLang="ja-JP" dirty="0"/>
                  <a:t> </a:t>
                </a:r>
                <a:r>
                  <a:rPr lang="en-US" altLang="ja-JP" dirty="0" smtClean="0"/>
                  <a:t> for </a:t>
                </a:r>
                <a:r>
                  <a:rPr lang="en-US" altLang="ja-JP" i="1" dirty="0" smtClean="0"/>
                  <a:t>p</a:t>
                </a:r>
                <a:r>
                  <a:rPr lang="en-US" altLang="ja-JP" dirty="0" smtClean="0"/>
                  <a:t>=1, 2, …, </a:t>
                </a:r>
                <a:r>
                  <a:rPr lang="en-US" altLang="ja-JP" i="1" dirty="0" smtClean="0"/>
                  <a:t>v</a:t>
                </a:r>
                <a:r>
                  <a:rPr lang="en-US" altLang="ja-JP" dirty="0" smtClean="0"/>
                  <a:t>, </a:t>
                </a:r>
                <a:endParaRPr kumimoji="1" lang="en-US" altLang="ja-JP" baseline="-25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d>
                        <m:d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kumimoji="1" lang="en-US" altLang="ja-JP" b="0" i="1" baseline="-2500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d>
                        <m:d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kumimoji="1" lang="en-US" altLang="ja-JP" b="0" i="1" baseline="-2500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&gt; </m:t>
                      </m:r>
                      <m:r>
                        <a:rPr kumimoji="1" lang="en-US" altLang="ja-JP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f>
                        <m:f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eqArr>
                            <m:eqArr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sSub>
                                <m:sSubPr>
                                  <m:ctrlP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</m:e>
                            <m:e/>
                          </m:eqArr>
                        </m:den>
                      </m:f>
                      <m:func>
                        <m:func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1" lang="en-US" altLang="ja-JP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f>
                                <m:fPr>
                                  <m:ctrlP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kumimoji="1" lang="en-US" altLang="ja-JP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ja-JP" b="0" i="1" smtClean="0"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kumimoji="1" lang="en-US" altLang="ja-JP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b>
                                  </m:sSub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kumimoji="1" lang="en-US" altLang="ja-JP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1" lang="en-US" altLang="ja-JP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kumimoji="1" lang="en-US" altLang="ja-JP" b="0" i="1" baseline="-25000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kumimoji="1" lang="en-US" altLang="ja-JP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kumimoji="1" lang="en-US" altLang="ja-JP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kumimoji="1" lang="en-US" altLang="ja-JP" b="0" i="1" baseline="-25000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𝜁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kumimoji="1" lang="en-US" altLang="ja-JP" b="0" dirty="0" smtClean="0"/>
              </a:p>
              <a:p>
                <a:pPr marL="0" indent="0">
                  <a:buNone/>
                </a:pPr>
                <a:r>
                  <a:rPr kumimoji="1" lang="en-US" altLang="ja-JP" dirty="0" smtClean="0"/>
                  <a:t>The longest relaxation time is given by the smallest eigenvalue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1" lang="en-US" altLang="ja-JP" dirty="0" smtClean="0"/>
                  <a:t> of the graph Laplacian </a:t>
                </a:r>
                <a:r>
                  <a:rPr kumimoji="1" lang="en-US" altLang="ja-JP" i="1" dirty="0" smtClean="0"/>
                  <a:t>L</a:t>
                </a:r>
                <a:r>
                  <a:rPr kumimoji="1" lang="en-US" altLang="ja-JP" dirty="0" smtClean="0"/>
                  <a:t> </a:t>
                </a:r>
              </a:p>
              <a:p>
                <a:pPr marL="0" indent="0">
                  <a:buNone/>
                </a:pPr>
                <a:endParaRPr kumimoji="1" lang="ja-JP" altLang="en-US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12776"/>
                <a:ext cx="8229600" cy="5112568"/>
              </a:xfrm>
              <a:blipFill rotWithShape="0">
                <a:blip r:embed="rId2"/>
                <a:stretch>
                  <a:fillRect l="-1407" t="-190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A6BC2A-EB6D-405A-8BCB-59FBC4A6F318}" type="slidenum">
              <a:rPr lang="ja-JP" altLang="en-US" smtClean="0"/>
              <a:pPr>
                <a:defRPr/>
              </a:pPr>
              <a:t>18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8831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109" y="108917"/>
            <a:ext cx="8229600" cy="1143000"/>
          </a:xfrm>
        </p:spPr>
        <p:txBody>
          <a:bodyPr>
            <a:noAutofit/>
          </a:bodyPr>
          <a:lstStyle/>
          <a:p>
            <a:pPr marL="0" indent="0"/>
            <a:r>
              <a:rPr lang="en-US" altLang="ja-JP" sz="2800" dirty="0" smtClean="0">
                <a:solidFill>
                  <a:srgbClr val="C00000"/>
                </a:solidFill>
              </a:rPr>
              <a:t>Gaussian </a:t>
            </a:r>
            <a:r>
              <a:rPr lang="en-US" altLang="ja-JP" sz="2800" dirty="0">
                <a:solidFill>
                  <a:srgbClr val="C00000"/>
                </a:solidFill>
              </a:rPr>
              <a:t>random graph </a:t>
            </a:r>
            <a:r>
              <a:rPr lang="en-US" altLang="ja-JP" sz="2800" dirty="0" err="1">
                <a:solidFill>
                  <a:srgbClr val="C00000"/>
                </a:solidFill>
              </a:rPr>
              <a:t>embeddings</a:t>
            </a:r>
            <a:r>
              <a:rPr lang="en-US" altLang="ja-JP" sz="2800" dirty="0">
                <a:solidFill>
                  <a:srgbClr val="C00000"/>
                </a:solidFill>
              </a:rPr>
              <a:t> are realized </a:t>
            </a:r>
            <a:r>
              <a:rPr lang="en-US" altLang="ja-JP" sz="2800" dirty="0" smtClean="0">
                <a:solidFill>
                  <a:srgbClr val="C00000"/>
                </a:solidFill>
              </a:rPr>
              <a:t/>
            </a:r>
            <a:br>
              <a:rPr lang="en-US" altLang="ja-JP" sz="2800" dirty="0" smtClean="0">
                <a:solidFill>
                  <a:srgbClr val="C00000"/>
                </a:solidFill>
              </a:rPr>
            </a:br>
            <a:r>
              <a:rPr lang="en-US" altLang="ja-JP" sz="2800" dirty="0" smtClean="0">
                <a:solidFill>
                  <a:srgbClr val="C00000"/>
                </a:solidFill>
              </a:rPr>
              <a:t>in </a:t>
            </a:r>
            <a:r>
              <a:rPr lang="en-US" altLang="ja-JP" sz="2800" dirty="0">
                <a:solidFill>
                  <a:srgbClr val="C00000"/>
                </a:solidFill>
              </a:rPr>
              <a:t>the </a:t>
            </a:r>
            <a:r>
              <a:rPr lang="en-US" altLang="ja-JP" sz="2800" dirty="0" err="1">
                <a:solidFill>
                  <a:srgbClr val="C00000"/>
                </a:solidFill>
              </a:rPr>
              <a:t>Langevin</a:t>
            </a:r>
            <a:r>
              <a:rPr lang="en-US" altLang="ja-JP" sz="2800" dirty="0">
                <a:solidFill>
                  <a:srgbClr val="C00000"/>
                </a:solidFill>
              </a:rPr>
              <a:t> </a:t>
            </a:r>
            <a:r>
              <a:rPr lang="en-US" altLang="ja-JP" sz="2800" dirty="0" smtClean="0">
                <a:solidFill>
                  <a:srgbClr val="C00000"/>
                </a:solidFill>
              </a:rPr>
              <a:t>dynamics with temperature </a:t>
            </a:r>
            <a:r>
              <a:rPr lang="en-US" altLang="ja-JP" sz="2800" i="1" dirty="0" smtClean="0">
                <a:solidFill>
                  <a:srgbClr val="C00000"/>
                </a:solidFill>
              </a:rPr>
              <a:t>T.</a:t>
            </a:r>
            <a:r>
              <a:rPr lang="en-US" altLang="ja-JP" sz="2800" dirty="0" smtClean="0">
                <a:solidFill>
                  <a:srgbClr val="C00000"/>
                </a:solidFill>
              </a:rPr>
              <a:t> </a:t>
            </a:r>
            <a:endParaRPr kumimoji="1" lang="ja-JP" altLang="en-US" sz="28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321077" y="1336679"/>
                <a:ext cx="8805664" cy="5452715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en-US" altLang="ja-JP" sz="2800" dirty="0" smtClean="0"/>
                  <a:t>Since 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altLang="ja-JP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altLang="ja-JP" sz="2800" i="1" baseline="30000"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ctrlPr>
                          <a:rPr lang="en-US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ja-JP" sz="2800" i="1">
                        <a:latin typeface="Cambria Math" panose="02040503050406030204" pitchFamily="18" charset="0"/>
                      </a:rPr>
                      <m:t>&gt; =</m:t>
                    </m:r>
                    <m:f>
                      <m:fPr>
                        <m:ctrlPr>
                          <a:rPr lang="en-US" altLang="ja-JP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ja-JP" sz="2800" i="1" baseline="-2500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𝑇</m:t>
                        </m:r>
                      </m:num>
                      <m:den>
                        <m:eqArr>
                          <m:eqArrPr>
                            <m:ctrlPr>
                              <a:rPr lang="en-US" altLang="ja-JP" sz="28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altLang="ja-JP" sz="2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sSub>
                              <m:sSubPr>
                                <m:ctrlPr>
                                  <a:rPr lang="en-US" altLang="ja-JP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800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altLang="ja-JP" sz="28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</m:e>
                          <m:e/>
                        </m:eqArr>
                      </m:den>
                    </m:f>
                  </m:oMath>
                </a14:m>
                <a:r>
                  <a:rPr lang="en-US" altLang="ja-JP" sz="2800" dirty="0"/>
                  <a:t> </a:t>
                </a:r>
                <a:r>
                  <a:rPr lang="en-US" altLang="ja-JP" sz="2800" dirty="0" smtClean="0"/>
                  <a:t>,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 b="0" i="0" smtClean="0">
                        <a:latin typeface="Cambria Math" panose="02040503050406030204" pitchFamily="18" charset="0"/>
                      </a:rPr>
                      <m:t>with</m:t>
                    </m:r>
                    <m:r>
                      <a:rPr lang="en-US" altLang="ja-JP" sz="2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ja-JP" sz="2800" b="0" i="0" smtClean="0">
                        <a:latin typeface="Cambria Math" panose="02040503050406030204" pitchFamily="18" charset="0"/>
                      </a:rPr>
                      <m:t>random</m:t>
                    </m:r>
                    <m:r>
                      <a:rPr lang="en-US" altLang="ja-JP" sz="2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ja-JP" sz="2800" b="0" i="0" smtClean="0">
                        <a:latin typeface="Cambria Math" panose="02040503050406030204" pitchFamily="18" charset="0"/>
                      </a:rPr>
                      <m:t>number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𝛿</m:t>
                    </m:r>
                    <m:sSub>
                      <m:sSubPr>
                        <m:ctrlPr>
                          <a:rPr lang="en-US" altLang="ja-JP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ja-JP" sz="2800">
                            <a:latin typeface="Cambria Math" panose="02040503050406030204" pitchFamily="18" charset="0"/>
                          </a:rPr>
                          <m:t>p</m:t>
                        </m:r>
                      </m:sub>
                    </m:sSub>
                    <m:r>
                      <a:rPr lang="en-US" altLang="ja-JP" sz="2800" b="0" i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ja-JP" sz="2800" dirty="0" smtClean="0"/>
                  <a:t>let us </a:t>
                </a:r>
                <a:r>
                  <a:rPr lang="en-US" altLang="ja-JP" sz="2800" dirty="0" smtClean="0"/>
                  <a:t>approximate  </a:t>
                </a:r>
              </a:p>
              <a:p>
                <a:pPr marL="0" indent="0">
                  <a:buNone/>
                </a:pPr>
                <a:r>
                  <a:rPr lang="en-US" altLang="ja-JP" sz="2800" dirty="0" smtClean="0"/>
                  <a:t>               </a:t>
                </a:r>
                <a:r>
                  <a:rPr lang="en-US" altLang="ja-JP" sz="2800" dirty="0" err="1" smtClean="0"/>
                  <a:t>X</a:t>
                </a:r>
                <a:r>
                  <a:rPr lang="en-US" altLang="ja-JP" sz="2800" baseline="-25000" dirty="0" err="1" smtClean="0"/>
                  <a:t>p</a:t>
                </a:r>
                <a:r>
                  <a:rPr lang="en-US" altLang="ja-JP" sz="2800" dirty="0" smtClean="0"/>
                  <a:t> (t=</a:t>
                </a:r>
                <a:r>
                  <a:rPr lang="ja-JP" altLang="en-US" sz="2800" dirty="0" smtClean="0"/>
                  <a:t>∞</a:t>
                </a:r>
                <a:r>
                  <a:rPr lang="en-US" altLang="ja-JP" sz="2800" dirty="0" smtClean="0"/>
                  <a:t>) = 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𝛿</m:t>
                    </m:r>
                    <m:sSub>
                      <m:sSubPr>
                        <m:ctrlPr>
                          <a:rPr lang="en-US" altLang="ja-JP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ja-JP" sz="2800" b="0" i="0" smtClean="0">
                            <a:latin typeface="Cambria Math" panose="02040503050406030204" pitchFamily="18" charset="0"/>
                          </a:rPr>
                          <m:t>p</m:t>
                        </m:r>
                      </m:sub>
                    </m:sSub>
                  </m:oMath>
                </a14:m>
                <a:r>
                  <a:rPr lang="en-US" altLang="ja-JP" sz="2800" dirty="0" smtClean="0"/>
                  <a:t> (</a:t>
                </a:r>
                <a:r>
                  <a:rPr lang="en-US" altLang="ja-JP" sz="2800" i="1" dirty="0" smtClean="0"/>
                  <a:t>k</a:t>
                </a:r>
                <a:r>
                  <a:rPr lang="en-US" altLang="ja-JP" sz="2800" i="1" baseline="-25000" dirty="0" smtClean="0"/>
                  <a:t>B</a:t>
                </a:r>
                <a:r>
                  <a:rPr lang="en-US" altLang="ja-JP" sz="2800" i="1" dirty="0" smtClean="0"/>
                  <a:t> T/ k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altLang="ja-JP" sz="2800" dirty="0" smtClean="0"/>
                  <a:t>)</a:t>
                </a:r>
                <a:r>
                  <a:rPr lang="en-US" altLang="ja-JP" sz="2800" baseline="30000" dirty="0" smtClean="0"/>
                  <a:t>1/2</a:t>
                </a:r>
                <a:r>
                  <a:rPr lang="ja-JP" altLang="en-US" sz="2800" baseline="30000" dirty="0" smtClean="0"/>
                  <a:t>　　　</a:t>
                </a:r>
                <a:r>
                  <a:rPr lang="en-US" altLang="ja-JP" dirty="0"/>
                  <a:t> </a:t>
                </a:r>
                <a:r>
                  <a:rPr lang="en-US" altLang="ja-JP" dirty="0" smtClean="0"/>
                  <a:t>(for p &lt; </a:t>
                </a:r>
                <a:r>
                  <a:rPr lang="en-US" altLang="ja-JP" i="1" dirty="0" smtClean="0"/>
                  <a:t>v</a:t>
                </a:r>
                <a:r>
                  <a:rPr lang="en-US" altLang="ja-JP" dirty="0" smtClean="0"/>
                  <a:t>)</a:t>
                </a:r>
              </a:p>
              <a:p>
                <a:pPr marL="0" indent="0">
                  <a:buNone/>
                </a:pPr>
                <a:endParaRPr lang="en-US" altLang="ja-JP" sz="2800" dirty="0" smtClean="0"/>
              </a:p>
              <a:p>
                <a:pPr marL="0" indent="0">
                  <a:buNone/>
                </a:pPr>
                <a:r>
                  <a:rPr lang="en-US" altLang="ja-JP" sz="2800" dirty="0" smtClean="0"/>
                  <a:t>Edge vectors are realized as w </a:t>
                </a:r>
                <a:r>
                  <a:rPr lang="en-US" altLang="ja-JP" sz="2800" dirty="0"/>
                  <a:t>= B</a:t>
                </a:r>
                <a:r>
                  <a:rPr lang="en-US" altLang="ja-JP" sz="2800" baseline="30000" dirty="0"/>
                  <a:t>T</a:t>
                </a:r>
                <a:r>
                  <a:rPr lang="en-US" altLang="ja-JP" sz="2800" dirty="0"/>
                  <a:t> </a:t>
                </a:r>
                <a:r>
                  <a:rPr lang="en-US" altLang="ja-JP" sz="2800" dirty="0" smtClean="0"/>
                  <a:t>x  with x = U X and B</a:t>
                </a:r>
                <a:r>
                  <a:rPr lang="en-US" altLang="ja-JP" sz="2800" baseline="30000" dirty="0" smtClean="0"/>
                  <a:t>T</a:t>
                </a:r>
                <a:r>
                  <a:rPr lang="en-US" altLang="ja-JP" sz="2800" dirty="0" smtClean="0"/>
                  <a:t>=VS</a:t>
                </a:r>
                <a:r>
                  <a:rPr lang="en-US" altLang="ja-JP" sz="2800" baseline="30000" dirty="0" smtClean="0"/>
                  <a:t>T</a:t>
                </a:r>
                <a:r>
                  <a:rPr lang="en-US" altLang="ja-JP" sz="2800" dirty="0" smtClean="0"/>
                  <a:t>U</a:t>
                </a:r>
                <a:r>
                  <a:rPr lang="en-US" altLang="ja-JP" sz="2800" baseline="30000" dirty="0" smtClean="0"/>
                  <a:t>T</a:t>
                </a:r>
                <a:r>
                  <a:rPr lang="en-US" altLang="ja-JP" sz="2800" dirty="0" smtClean="0"/>
                  <a:t>,    </a:t>
                </a:r>
              </a:p>
              <a:p>
                <a:pPr marL="0" indent="0">
                  <a:buNone/>
                </a:pPr>
                <a:r>
                  <a:rPr lang="en-US" altLang="ja-JP" sz="2800" dirty="0" smtClean="0"/>
                  <a:t>  we have </a:t>
                </a:r>
              </a:p>
              <a:p>
                <a:pPr marL="0" indent="0">
                  <a:buNone/>
                </a:pPr>
                <a:r>
                  <a:rPr lang="en-US" altLang="ja-JP" sz="2800" dirty="0" smtClean="0"/>
                  <a:t>        w</a:t>
                </a:r>
                <a:r>
                  <a:rPr kumimoji="1" lang="en-US" altLang="ja-JP" sz="2800" dirty="0" smtClean="0"/>
                  <a:t> = (</a:t>
                </a:r>
                <a:r>
                  <a:rPr lang="en-US" altLang="ja-JP" sz="2800" dirty="0" smtClean="0"/>
                  <a:t>V S</a:t>
                </a:r>
                <a:r>
                  <a:rPr lang="en-US" altLang="ja-JP" sz="2800" baseline="30000" dirty="0" smtClean="0"/>
                  <a:t>T</a:t>
                </a:r>
                <a:r>
                  <a:rPr lang="en-US" altLang="ja-JP" sz="2800" dirty="0" smtClean="0"/>
                  <a:t>U</a:t>
                </a:r>
                <a:r>
                  <a:rPr lang="en-US" altLang="ja-JP" sz="2800" baseline="30000" dirty="0" smtClean="0"/>
                  <a:t>T </a:t>
                </a:r>
                <a:r>
                  <a:rPr lang="en-US" altLang="ja-JP" sz="2800" dirty="0" smtClean="0"/>
                  <a:t>) (U X)  </a:t>
                </a:r>
                <a:r>
                  <a:rPr lang="ja-JP" altLang="en-US" sz="2800" dirty="0" smtClean="0"/>
                  <a:t>＝</a:t>
                </a:r>
                <a:r>
                  <a:rPr lang="en-US" altLang="ja-JP" sz="2800" dirty="0" smtClean="0"/>
                  <a:t> V S</a:t>
                </a:r>
                <a:r>
                  <a:rPr lang="en-US" altLang="ja-JP" sz="2800" baseline="30000" dirty="0" smtClean="0"/>
                  <a:t>T</a:t>
                </a:r>
                <a:r>
                  <a:rPr lang="en-US" altLang="ja-JP" sz="2800" dirty="0" smtClean="0"/>
                  <a:t> X  =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ja-JP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ja-JP" sz="280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ja-JP" sz="2800">
                            <a:latin typeface="Cambria Math" panose="02040503050406030204" pitchFamily="18" charset="0"/>
                          </a:rPr>
                          <m:t>p</m:t>
                        </m:r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</m:oMath>
                </a14:m>
                <a:r>
                  <a:rPr lang="en-US" altLang="ja-JP" sz="2800" dirty="0"/>
                  <a:t> V</a:t>
                </a:r>
                <a:r>
                  <a:rPr lang="en-US" altLang="ja-JP" sz="2800" baseline="-25000" dirty="0"/>
                  <a:t>p</a:t>
                </a:r>
                <a:r>
                  <a:rPr lang="en-US" altLang="ja-JP" sz="2800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altLang="ja-JP" sz="2800" dirty="0"/>
                  <a:t>)</a:t>
                </a:r>
                <a:r>
                  <a:rPr lang="en-US" altLang="ja-JP" sz="2800" baseline="30000" dirty="0"/>
                  <a:t>1/2   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𝛿</m:t>
                    </m:r>
                    <m:sSub>
                      <m:sSubPr>
                        <m:ctrlPr>
                          <a:rPr lang="en-US" altLang="ja-JP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altLang="ja-JP" sz="2800" baseline="30000" dirty="0"/>
                  <a:t> </a:t>
                </a:r>
                <a:r>
                  <a:rPr lang="en-US" altLang="ja-JP" sz="2800" dirty="0"/>
                  <a:t>(</a:t>
                </a:r>
                <a:r>
                  <a:rPr lang="en-US" altLang="ja-JP" sz="2800" baseline="30000" dirty="0"/>
                  <a:t> </a:t>
                </a:r>
                <a:r>
                  <a:rPr lang="en-US" altLang="ja-JP" sz="2800" i="1" dirty="0"/>
                  <a:t>k</a:t>
                </a:r>
                <a:r>
                  <a:rPr lang="en-US" altLang="ja-JP" sz="2800" i="1" baseline="-25000" dirty="0"/>
                  <a:t>B</a:t>
                </a:r>
                <a:r>
                  <a:rPr lang="en-US" altLang="ja-JP" sz="2800" i="1" dirty="0"/>
                  <a:t> T / k</a:t>
                </a:r>
                <a:r>
                  <a:rPr lang="en-US" altLang="ja-JP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altLang="ja-JP" sz="2800" dirty="0"/>
                  <a:t>)</a:t>
                </a:r>
                <a:r>
                  <a:rPr lang="en-US" altLang="ja-JP" sz="2800" baseline="30000" dirty="0" smtClean="0"/>
                  <a:t>1/2</a:t>
                </a:r>
              </a:p>
              <a:p>
                <a:pPr marL="0" indent="0">
                  <a:buNone/>
                </a:pPr>
                <a:r>
                  <a:rPr lang="en-US" altLang="ja-JP" sz="2800" baseline="30000" dirty="0" smtClean="0"/>
                  <a:t>                                                                                       </a:t>
                </a:r>
                <a14:m>
                  <m:oMath xmlns:m="http://schemas.openxmlformats.org/officeDocument/2006/math">
                    <m:r>
                      <a:rPr lang="ja-JP" altLang="en-US" sz="2800" dirty="0">
                        <a:latin typeface="Cambria Math" panose="02040503050406030204" pitchFamily="18" charset="0"/>
                      </a:rPr>
                      <m:t>＝</m:t>
                    </m:r>
                    <m:r>
                      <a:rPr lang="en-US" altLang="ja-JP" sz="2800" b="0" i="0" smtClean="0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altLang="ja-JP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ja-JP" sz="280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ja-JP" sz="2800">
                            <a:latin typeface="Cambria Math" panose="02040503050406030204" pitchFamily="18" charset="0"/>
                          </a:rPr>
                          <m:t>p</m:t>
                        </m:r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</m:oMath>
                </a14:m>
                <a:r>
                  <a:rPr lang="en-US" altLang="ja-JP" sz="2800" dirty="0"/>
                  <a:t> </a:t>
                </a:r>
                <a:r>
                  <a:rPr lang="en-US" altLang="ja-JP" sz="2800" dirty="0" err="1"/>
                  <a:t>V</a:t>
                </a:r>
                <a:r>
                  <a:rPr lang="en-US" altLang="ja-JP" sz="2800" baseline="-25000" dirty="0" err="1"/>
                  <a:t>p</a:t>
                </a:r>
                <a:r>
                  <a:rPr lang="en-US" altLang="ja-JP" sz="2800" dirty="0"/>
                  <a:t>  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𝛿</m:t>
                    </m:r>
                    <m:sSub>
                      <m:sSubPr>
                        <m:ctrlPr>
                          <a:rPr lang="en-US" altLang="ja-JP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altLang="ja-JP" sz="2800" dirty="0"/>
                  <a:t>  (</a:t>
                </a:r>
                <a:r>
                  <a:rPr lang="en-US" altLang="ja-JP" sz="2800" i="1" dirty="0"/>
                  <a:t>k</a:t>
                </a:r>
                <a:r>
                  <a:rPr lang="en-US" altLang="ja-JP" sz="2800" i="1" baseline="-25000" dirty="0"/>
                  <a:t>B</a:t>
                </a:r>
                <a:r>
                  <a:rPr lang="en-US" altLang="ja-JP" sz="2800" i="1" dirty="0"/>
                  <a:t> T / k</a:t>
                </a:r>
                <a:r>
                  <a:rPr lang="en-US" altLang="ja-JP" sz="2800" dirty="0"/>
                  <a:t> )</a:t>
                </a:r>
                <a:r>
                  <a:rPr lang="en-US" altLang="ja-JP" sz="2800" baseline="30000" dirty="0"/>
                  <a:t>1/2</a:t>
                </a:r>
              </a:p>
              <a:p>
                <a:pPr marL="0" indent="0">
                  <a:buNone/>
                </a:pPr>
                <a:endParaRPr lang="en-US" altLang="ja-JP" sz="2800" dirty="0" smtClean="0"/>
              </a:p>
              <a:p>
                <a:pPr marL="0" indent="0">
                  <a:buNone/>
                </a:pPr>
                <a:r>
                  <a:rPr lang="en-US" altLang="ja-JP" sz="2800" dirty="0" smtClean="0"/>
                  <a:t> Noting w(</a:t>
                </a:r>
                <a:r>
                  <a:rPr lang="en-US" altLang="ja-JP" sz="2800" dirty="0" err="1" smtClean="0"/>
                  <a:t>e</a:t>
                </a:r>
                <a:r>
                  <a:rPr lang="en-US" altLang="ja-JP" sz="2800" baseline="-25000" dirty="0" err="1" smtClean="0"/>
                  <a:t>j</a:t>
                </a:r>
                <a:r>
                  <a:rPr lang="en-US" altLang="ja-JP" sz="2800" dirty="0" smtClean="0"/>
                  <a:t>) = (w)</a:t>
                </a:r>
                <a:r>
                  <a:rPr lang="en-US" altLang="ja-JP" sz="2800" baseline="-25000" dirty="0" smtClean="0"/>
                  <a:t>j </a:t>
                </a:r>
                <a:r>
                  <a:rPr lang="en-US" altLang="ja-JP" sz="2800" dirty="0" smtClean="0"/>
                  <a:t>= </a:t>
                </a:r>
                <a:r>
                  <a:rPr lang="en-US" altLang="ja-JP" sz="2800" dirty="0" err="1" smtClean="0"/>
                  <a:t>e</a:t>
                </a:r>
                <a:r>
                  <a:rPr lang="en-US" altLang="ja-JP" sz="2800" baseline="-25000" dirty="0" err="1" smtClean="0"/>
                  <a:t>j</a:t>
                </a:r>
                <a:r>
                  <a:rPr lang="en-US" altLang="ja-JP" sz="2800" baseline="-25000" dirty="0" smtClean="0"/>
                  <a:t> </a:t>
                </a:r>
                <a:r>
                  <a:rPr lang="ja-JP" altLang="en-US" sz="2800" dirty="0" smtClean="0"/>
                  <a:t>・ </a:t>
                </a:r>
                <a:r>
                  <a:rPr lang="en-US" altLang="ja-JP" sz="2800" dirty="0" smtClean="0"/>
                  <a:t>(</a:t>
                </a:r>
                <a:r>
                  <a:rPr lang="en-US" altLang="ja-JP" sz="2800" dirty="0"/>
                  <a:t>V S</a:t>
                </a:r>
                <a:r>
                  <a:rPr lang="en-US" altLang="ja-JP" sz="2800" baseline="30000" dirty="0"/>
                  <a:t>T</a:t>
                </a:r>
                <a:r>
                  <a:rPr lang="en-US" altLang="ja-JP" sz="2800" dirty="0"/>
                  <a:t> </a:t>
                </a:r>
                <a:r>
                  <a:rPr lang="en-US" altLang="ja-JP" sz="2800" dirty="0" smtClean="0"/>
                  <a:t>X) , we have realization of edge vector e</a:t>
                </a:r>
                <a:r>
                  <a:rPr lang="ja-JP" altLang="en-US" sz="2800" baseline="-25000" dirty="0"/>
                  <a:t>ｊ</a:t>
                </a:r>
                <a:r>
                  <a:rPr lang="en-US" altLang="ja-JP" sz="2800" dirty="0" smtClean="0"/>
                  <a:t> as  </a:t>
                </a:r>
              </a:p>
              <a:p>
                <a:pPr marL="0" indent="0">
                  <a:buNone/>
                </a:pPr>
                <a:r>
                  <a:rPr lang="en-US" altLang="ja-JP" sz="2800" dirty="0"/>
                  <a:t> </a:t>
                </a:r>
                <a:r>
                  <a:rPr lang="en-US" altLang="ja-JP" sz="2800" dirty="0" smtClean="0"/>
                  <a:t>              </a:t>
                </a:r>
              </a:p>
              <a:p>
                <a:pPr marL="0" indent="0">
                  <a:buNone/>
                </a:pPr>
                <a:r>
                  <a:rPr lang="en-US" altLang="ja-JP" sz="2800" dirty="0"/>
                  <a:t> </a:t>
                </a:r>
                <a:r>
                  <a:rPr lang="en-US" altLang="ja-JP" sz="2800" dirty="0" smtClean="0"/>
                  <a:t>                      w(e</a:t>
                </a:r>
                <a:r>
                  <a:rPr lang="ja-JP" altLang="en-US" sz="2800" baseline="-25000" dirty="0" err="1"/>
                  <a:t>ｊ</a:t>
                </a:r>
                <a:r>
                  <a:rPr lang="en-US" altLang="ja-JP" sz="2800" dirty="0" smtClean="0"/>
                  <a:t>)</a:t>
                </a:r>
                <a:r>
                  <a:rPr lang="en-US" altLang="ja-JP" sz="2800" dirty="0"/>
                  <a:t> = e</a:t>
                </a:r>
                <a:r>
                  <a:rPr lang="ja-JP" altLang="en-US" sz="2800" baseline="-25000" dirty="0"/>
                  <a:t>ｊ</a:t>
                </a:r>
                <a:r>
                  <a:rPr lang="ja-JP" altLang="en-US" sz="2800" dirty="0"/>
                  <a:t>・</a:t>
                </a:r>
                <a:r>
                  <a:rPr lang="en-US" altLang="ja-JP" sz="28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ja-JP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ja-JP" sz="280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ja-JP" sz="2800">
                            <a:latin typeface="Cambria Math" panose="02040503050406030204" pitchFamily="18" charset="0"/>
                          </a:rPr>
                          <m:t>p</m:t>
                        </m:r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</m:oMath>
                </a14:m>
                <a:r>
                  <a:rPr lang="en-US" altLang="ja-JP" sz="2800" dirty="0"/>
                  <a:t> </a:t>
                </a:r>
                <a:r>
                  <a:rPr lang="en-US" altLang="ja-JP" sz="2800" dirty="0" err="1"/>
                  <a:t>V</a:t>
                </a:r>
                <a:r>
                  <a:rPr lang="en-US" altLang="ja-JP" sz="2800" baseline="-25000" dirty="0" err="1"/>
                  <a:t>p</a:t>
                </a:r>
                <a:r>
                  <a:rPr lang="en-US" altLang="ja-JP" sz="2800" dirty="0"/>
                  <a:t>  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𝛿</m:t>
                    </m:r>
                    <m:sSub>
                      <m:sSubPr>
                        <m:ctrlPr>
                          <a:rPr lang="en-US" altLang="ja-JP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altLang="ja-JP" sz="2800" dirty="0"/>
                  <a:t>  (</a:t>
                </a:r>
                <a:r>
                  <a:rPr lang="en-US" altLang="ja-JP" sz="2800" i="1" dirty="0"/>
                  <a:t>k</a:t>
                </a:r>
                <a:r>
                  <a:rPr lang="en-US" altLang="ja-JP" sz="2800" i="1" baseline="-25000" dirty="0"/>
                  <a:t>B</a:t>
                </a:r>
                <a:r>
                  <a:rPr lang="en-US" altLang="ja-JP" sz="2800" i="1" dirty="0"/>
                  <a:t> T / k</a:t>
                </a:r>
                <a:r>
                  <a:rPr lang="en-US" altLang="ja-JP" sz="2800" dirty="0"/>
                  <a:t> )</a:t>
                </a:r>
                <a:r>
                  <a:rPr lang="en-US" altLang="ja-JP" sz="2800" baseline="30000" dirty="0" smtClean="0"/>
                  <a:t>1/2</a:t>
                </a:r>
              </a:p>
              <a:p>
                <a:pPr marL="0" indent="0">
                  <a:buNone/>
                </a:pPr>
                <a:endParaRPr lang="en-US" altLang="ja-JP" sz="2800" baseline="30000" dirty="0"/>
              </a:p>
              <a:p>
                <a:pPr marL="0" indent="0">
                  <a:buNone/>
                </a:pPr>
                <a:r>
                  <a:rPr lang="en-US" altLang="ja-JP" sz="2800" dirty="0" smtClean="0"/>
                  <a:t>It is essentially the same realization as that of Gaussian </a:t>
                </a:r>
                <a:r>
                  <a:rPr lang="en-US" altLang="ja-JP" sz="2800" dirty="0" smtClean="0"/>
                  <a:t>random graph </a:t>
                </a:r>
                <a:r>
                  <a:rPr lang="en-US" altLang="ja-JP" sz="2800" dirty="0" err="1" smtClean="0"/>
                  <a:t>embeddings</a:t>
                </a:r>
                <a:r>
                  <a:rPr lang="en-US" altLang="ja-JP" sz="2800" dirty="0" smtClean="0"/>
                  <a:t>. </a:t>
                </a:r>
                <a:endParaRPr lang="en-US" altLang="ja-JP" sz="2800" dirty="0"/>
              </a:p>
              <a:p>
                <a:pPr marL="0" indent="0">
                  <a:buNone/>
                </a:pPr>
                <a:r>
                  <a:rPr lang="en-US" altLang="ja-JP" sz="2800" dirty="0" smtClean="0"/>
                  <a:t>                           </a:t>
                </a:r>
                <a:endParaRPr lang="en-US" altLang="ja-JP" sz="2800" dirty="0"/>
              </a:p>
              <a:p>
                <a:endParaRPr kumimoji="1" lang="ja-JP" altLang="en-US" sz="2800" dirty="0"/>
              </a:p>
            </p:txBody>
          </p:sp>
        </mc:Choice>
        <mc:Fallback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1077" y="1336679"/>
                <a:ext cx="8805664" cy="5452715"/>
              </a:xfrm>
              <a:blipFill rotWithShape="0">
                <a:blip r:embed="rId2"/>
                <a:stretch>
                  <a:fillRect l="-900" t="-122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A6BC2A-EB6D-405A-8BCB-59FBC4A6F318}" type="slidenum">
              <a:rPr lang="ja-JP" altLang="en-US" smtClean="0"/>
              <a:pPr>
                <a:defRPr/>
              </a:pPr>
              <a:t>19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4085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634082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Contents 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620688"/>
            <a:ext cx="8748464" cy="5548706"/>
          </a:xfrm>
        </p:spPr>
        <p:txBody>
          <a:bodyPr>
            <a:noAutofit/>
          </a:bodyPr>
          <a:lstStyle/>
          <a:p>
            <a:endParaRPr kumimoji="1" lang="en-US" altLang="ja-JP" sz="2000" dirty="0" smtClean="0"/>
          </a:p>
          <a:p>
            <a:r>
              <a:rPr kumimoji="1" lang="en-US" altLang="ja-JP" sz="2400" dirty="0" smtClean="0"/>
              <a:t>Part I : </a:t>
            </a:r>
            <a:r>
              <a:rPr lang="en-US" altLang="ja-JP" sz="2400" dirty="0" smtClean="0"/>
              <a:t> Ring and Topological polymers (graph-shaped polymers)</a:t>
            </a:r>
          </a:p>
          <a:p>
            <a:endParaRPr lang="en-US" altLang="ja-JP" sz="2400" dirty="0" smtClean="0"/>
          </a:p>
          <a:p>
            <a:r>
              <a:rPr lang="en-US" altLang="ja-JP" sz="2400" dirty="0" smtClean="0"/>
              <a:t>Part II:  Gaussian Random Graph </a:t>
            </a:r>
            <a:r>
              <a:rPr lang="en-US" altLang="ja-JP" sz="2400" dirty="0" err="1" smtClean="0"/>
              <a:t>Embeddings</a:t>
            </a:r>
            <a:r>
              <a:rPr lang="en-US" altLang="ja-JP" sz="2400" dirty="0" smtClean="0"/>
              <a:t>  (cf. Jason’s talk)</a:t>
            </a:r>
          </a:p>
          <a:p>
            <a:endParaRPr lang="en-US" altLang="ja-JP" sz="2400" dirty="0" smtClean="0"/>
          </a:p>
          <a:p>
            <a:r>
              <a:rPr lang="en-US" altLang="ja-JP" sz="2400" dirty="0"/>
              <a:t>Part </a:t>
            </a:r>
            <a:r>
              <a:rPr lang="en-US" altLang="ja-JP" sz="2400" dirty="0" smtClean="0"/>
              <a:t>III </a:t>
            </a:r>
            <a:r>
              <a:rPr lang="en-US" altLang="ja-JP" sz="2400" dirty="0"/>
              <a:t>: Rouse dynamics </a:t>
            </a:r>
            <a:r>
              <a:rPr lang="en-US" altLang="ja-JP" sz="2400" dirty="0" smtClean="0"/>
              <a:t>of </a:t>
            </a:r>
            <a:r>
              <a:rPr lang="en-US" altLang="ja-JP" sz="2400" dirty="0"/>
              <a:t>topological polymers  </a:t>
            </a:r>
          </a:p>
          <a:p>
            <a:pPr marL="0" indent="0">
              <a:buNone/>
            </a:pPr>
            <a:endParaRPr lang="en-US" altLang="ja-JP" sz="2400" dirty="0" smtClean="0"/>
          </a:p>
          <a:p>
            <a:r>
              <a:rPr lang="en-US" altLang="ja-JP" sz="2400" dirty="0"/>
              <a:t>Part </a:t>
            </a:r>
            <a:r>
              <a:rPr lang="en-US" altLang="ja-JP" sz="2400" dirty="0" smtClean="0"/>
              <a:t>IV:  Comparison with Experiments and MD simulation of real chains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>
              <a:buNone/>
            </a:pPr>
            <a:endParaRPr kumimoji="1" lang="en-US" altLang="ja-JP" sz="2400" dirty="0" smtClean="0"/>
          </a:p>
          <a:p>
            <a:endParaRPr lang="en-US" altLang="ja-JP" sz="2400" dirty="0"/>
          </a:p>
          <a:p>
            <a:pPr>
              <a:buNone/>
            </a:pPr>
            <a:r>
              <a:rPr lang="en-US" altLang="ja-JP" sz="2400" dirty="0" smtClean="0"/>
              <a:t>                    </a:t>
            </a:r>
            <a:r>
              <a:rPr kumimoji="1" lang="en-US" altLang="ja-JP" sz="2400" dirty="0" smtClean="0"/>
              <a:t>  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27450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sz="2800" dirty="0" smtClean="0"/>
              <a:t>Summary of Part III:  </a:t>
            </a:r>
            <a:br>
              <a:rPr lang="en-US" altLang="ja-JP" sz="2800" dirty="0" smtClean="0"/>
            </a:br>
            <a:r>
              <a:rPr lang="en-US" altLang="ja-JP" sz="2800" dirty="0" smtClean="0">
                <a:solidFill>
                  <a:srgbClr val="C00000"/>
                </a:solidFill>
              </a:rPr>
              <a:t>Rouse dynamics gives a physical background</a:t>
            </a:r>
            <a:r>
              <a:rPr kumimoji="1" lang="en-US" altLang="ja-JP" sz="2800" dirty="0" smtClean="0">
                <a:solidFill>
                  <a:srgbClr val="C00000"/>
                </a:solidFill>
              </a:rPr>
              <a:t> of the </a:t>
            </a:r>
            <a:r>
              <a:rPr lang="en-US" altLang="ja-JP" sz="2800" dirty="0" smtClean="0">
                <a:solidFill>
                  <a:srgbClr val="C00000"/>
                </a:solidFill>
              </a:rPr>
              <a:t>G</a:t>
            </a:r>
            <a:r>
              <a:rPr kumimoji="1" lang="en-US" altLang="ja-JP" sz="2800" dirty="0" smtClean="0">
                <a:solidFill>
                  <a:srgbClr val="C00000"/>
                </a:solidFill>
              </a:rPr>
              <a:t>aussian random graph </a:t>
            </a:r>
            <a:r>
              <a:rPr kumimoji="1" lang="en-US" altLang="ja-JP" sz="2800" dirty="0" err="1" smtClean="0">
                <a:solidFill>
                  <a:srgbClr val="C00000"/>
                </a:solidFill>
              </a:rPr>
              <a:t>embeddings</a:t>
            </a:r>
            <a:r>
              <a:rPr kumimoji="1" lang="en-US" altLang="ja-JP" sz="2800" dirty="0" smtClean="0">
                <a:solidFill>
                  <a:srgbClr val="C00000"/>
                </a:solidFill>
              </a:rPr>
              <a:t> (TCRW) </a:t>
            </a:r>
            <a:endParaRPr kumimoji="1" lang="ja-JP" altLang="en-US" sz="2800" dirty="0">
              <a:solidFill>
                <a:srgbClr val="C00000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4997152"/>
          </a:xfrm>
        </p:spPr>
        <p:txBody>
          <a:bodyPr>
            <a:normAutofit fontScale="85000" lnSpcReduction="20000"/>
          </a:bodyPr>
          <a:lstStyle/>
          <a:p>
            <a:r>
              <a:rPr lang="en-US" altLang="ja-JP" sz="2800" dirty="0" smtClean="0"/>
              <a:t>The </a:t>
            </a:r>
            <a:r>
              <a:rPr lang="en-US" altLang="ja-JP" sz="2800" i="1" dirty="0" smtClean="0"/>
              <a:t>x</a:t>
            </a:r>
            <a:r>
              <a:rPr lang="en-US" altLang="ja-JP" sz="2800" dirty="0" smtClean="0"/>
              <a:t>-coordinates of vertices  x  are given by x = U X </a:t>
            </a:r>
          </a:p>
          <a:p>
            <a:r>
              <a:rPr lang="en-US" altLang="ja-JP" sz="2800" dirty="0" smtClean="0"/>
              <a:t>Realization of edge vectors  </a:t>
            </a:r>
            <a:r>
              <a:rPr lang="en-US" altLang="ja-JP" sz="2800" dirty="0" err="1" smtClean="0"/>
              <a:t>e</a:t>
            </a:r>
            <a:r>
              <a:rPr lang="en-US" altLang="ja-JP" sz="2800" baseline="-25000" dirty="0" err="1" smtClean="0"/>
              <a:t>j</a:t>
            </a:r>
            <a:r>
              <a:rPr lang="en-US" altLang="ja-JP" sz="2800" baseline="-25000" dirty="0" smtClean="0"/>
              <a:t> </a:t>
            </a:r>
            <a:r>
              <a:rPr lang="en-US" altLang="ja-JP" sz="2800" dirty="0" smtClean="0"/>
              <a:t> are given by </a:t>
            </a:r>
          </a:p>
          <a:p>
            <a:pPr marL="0" indent="0">
              <a:buNone/>
            </a:pPr>
            <a:r>
              <a:rPr lang="en-US" altLang="ja-JP" sz="2800" dirty="0" smtClean="0"/>
              <a:t>                      w = B</a:t>
            </a:r>
            <a:r>
              <a:rPr lang="en-US" altLang="ja-JP" sz="2800" baseline="30000" dirty="0" smtClean="0"/>
              <a:t>T</a:t>
            </a:r>
            <a:r>
              <a:rPr lang="en-US" altLang="ja-JP" sz="2800" dirty="0" smtClean="0"/>
              <a:t> x </a:t>
            </a:r>
          </a:p>
          <a:p>
            <a:pPr marL="0" indent="0">
              <a:buNone/>
            </a:pPr>
            <a:endParaRPr lang="en-US" altLang="ja-JP" sz="2800" dirty="0" smtClean="0"/>
          </a:p>
          <a:p>
            <a:pPr marL="0" indent="0">
              <a:buNone/>
            </a:pPr>
            <a:r>
              <a:rPr lang="en-US" altLang="ja-JP" sz="2800" dirty="0" smtClean="0">
                <a:solidFill>
                  <a:srgbClr val="C00000"/>
                </a:solidFill>
              </a:rPr>
              <a:t>Physical interpretation: </a:t>
            </a:r>
            <a:endParaRPr lang="en-US" altLang="ja-JP" sz="28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altLang="ja-JP" sz="2800" dirty="0" smtClean="0"/>
              <a:t>Gaussian random graph </a:t>
            </a:r>
            <a:r>
              <a:rPr lang="en-US" altLang="ja-JP" sz="2800" dirty="0" err="1" smtClean="0"/>
              <a:t>embeddings</a:t>
            </a:r>
            <a:r>
              <a:rPr lang="en-US" altLang="ja-JP" sz="2800" dirty="0" smtClean="0"/>
              <a:t> are realized in the time evolution of the </a:t>
            </a:r>
            <a:r>
              <a:rPr lang="en-US" altLang="ja-JP" sz="2800" dirty="0" err="1" smtClean="0"/>
              <a:t>Langevin</a:t>
            </a:r>
            <a:r>
              <a:rPr lang="en-US" altLang="ja-JP" sz="2800" dirty="0" smtClean="0"/>
              <a:t> dynamics. </a:t>
            </a:r>
          </a:p>
          <a:p>
            <a:pPr marL="0" indent="0">
              <a:buNone/>
            </a:pPr>
            <a:endParaRPr lang="en-US" altLang="ja-JP" sz="2800" dirty="0" smtClean="0"/>
          </a:p>
          <a:p>
            <a:pPr marL="0" indent="0">
              <a:buNone/>
            </a:pPr>
            <a:r>
              <a:rPr lang="en-US" altLang="ja-JP" sz="2800" dirty="0" smtClean="0">
                <a:solidFill>
                  <a:srgbClr val="FF0000"/>
                </a:solidFill>
              </a:rPr>
              <a:t>Remark: </a:t>
            </a:r>
            <a:endParaRPr lang="en-US" altLang="ja-JP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ja-JP" sz="2800" dirty="0" smtClean="0"/>
              <a:t>We can exactly evaluate static and dynamical properties </a:t>
            </a:r>
            <a:r>
              <a:rPr lang="en-US" altLang="ja-JP" sz="2800" dirty="0"/>
              <a:t>of TCRW </a:t>
            </a:r>
            <a:r>
              <a:rPr lang="en-US" altLang="ja-JP" sz="2800" dirty="0" smtClean="0"/>
              <a:t>as polymers or networks such as elastic responses analytically through Rouse dynamics.  </a:t>
            </a:r>
          </a:p>
          <a:p>
            <a:pPr marL="0" indent="0">
              <a:buNone/>
            </a:pPr>
            <a:r>
              <a:rPr lang="en-US" altLang="ja-JP" sz="2800" dirty="0"/>
              <a:t> </a:t>
            </a:r>
            <a:r>
              <a:rPr lang="en-US" altLang="ja-JP" sz="2800" dirty="0" smtClean="0"/>
              <a:t>        </a:t>
            </a:r>
          </a:p>
          <a:p>
            <a:pPr marL="0" indent="0">
              <a:buNone/>
            </a:pPr>
            <a:r>
              <a:rPr lang="en-US" altLang="ja-JP" sz="2800" dirty="0" smtClean="0"/>
              <a:t>Ex.  Elastic constants are expressed with resistance distances.  </a:t>
            </a:r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A6BC2A-EB6D-405A-8BCB-59FBC4A6F318}" type="slidenum">
              <a:rPr lang="ja-JP" altLang="en-US" smtClean="0"/>
              <a:pPr>
                <a:defRPr/>
              </a:pPr>
              <a:t>20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3171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528" y="342107"/>
            <a:ext cx="8517632" cy="1143000"/>
          </a:xfrm>
        </p:spPr>
        <p:txBody>
          <a:bodyPr>
            <a:normAutofit fontScale="90000"/>
          </a:bodyPr>
          <a:lstStyle/>
          <a:p>
            <a:r>
              <a:rPr lang="en-US" altLang="ja-JP" b="1" dirty="0">
                <a:solidFill>
                  <a:srgbClr val="002060"/>
                </a:solidFill>
              </a:rPr>
              <a:t>Part </a:t>
            </a:r>
            <a:r>
              <a:rPr lang="en-US" altLang="ja-JP" b="1" dirty="0" smtClean="0">
                <a:solidFill>
                  <a:srgbClr val="002060"/>
                </a:solidFill>
              </a:rPr>
              <a:t>IV: Comparison with Experiments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9512" y="1600200"/>
            <a:ext cx="8856984" cy="4525963"/>
          </a:xfrm>
        </p:spPr>
        <p:txBody>
          <a:bodyPr/>
          <a:lstStyle/>
          <a:p>
            <a:r>
              <a:rPr kumimoji="1" lang="en-US" altLang="ja-JP" dirty="0" smtClean="0"/>
              <a:t>Size Exclusion Chromatography (SEC) </a:t>
            </a:r>
          </a:p>
          <a:p>
            <a:endParaRPr lang="en-US" altLang="ja-JP" dirty="0" smtClean="0"/>
          </a:p>
          <a:p>
            <a:r>
              <a:rPr lang="en-US" altLang="ja-JP" dirty="0" smtClean="0"/>
              <a:t>Gaussian Random Graph </a:t>
            </a:r>
            <a:r>
              <a:rPr lang="en-US" altLang="ja-JP" dirty="0" err="1" smtClean="0"/>
              <a:t>Embeddings</a:t>
            </a:r>
            <a:r>
              <a:rPr lang="en-US" altLang="ja-JP" dirty="0" smtClean="0"/>
              <a:t>  </a:t>
            </a:r>
            <a:endParaRPr lang="en-US" altLang="ja-JP" dirty="0"/>
          </a:p>
          <a:p>
            <a:endParaRPr lang="en-US" altLang="ja-JP" dirty="0"/>
          </a:p>
          <a:p>
            <a:r>
              <a:rPr lang="en-US" altLang="ja-JP" dirty="0" smtClean="0"/>
              <a:t>Molecular Dynamics with excluded volume</a:t>
            </a:r>
          </a:p>
          <a:p>
            <a:pPr marL="0" indent="0">
              <a:buNone/>
            </a:pPr>
            <a:r>
              <a:rPr kumimoji="1" lang="en-US" altLang="ja-JP" dirty="0" smtClean="0"/>
              <a:t>(TSUBAME supercomputer, Tokyo Institute of Tech.)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A6BC2A-EB6D-405A-8BCB-59FBC4A6F318}" type="slidenum">
              <a:rPr lang="ja-JP" altLang="en-US" smtClean="0"/>
              <a:pPr>
                <a:defRPr/>
              </a:pPr>
              <a:t>21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1497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92088"/>
          </a:xfrm>
        </p:spPr>
        <p:txBody>
          <a:bodyPr>
            <a:normAutofit fontScale="90000"/>
          </a:bodyPr>
          <a:lstStyle/>
          <a:p>
            <a:r>
              <a:rPr kumimoji="1" lang="en-US" altLang="ja-JP" sz="3100" b="1" dirty="0" smtClean="0">
                <a:solidFill>
                  <a:srgbClr val="C00000"/>
                </a:solidFill>
              </a:rPr>
              <a:t>ESA-CF method: </a:t>
            </a:r>
            <a:r>
              <a:rPr lang="ja-JP" altLang="en-US" sz="3100" b="1" dirty="0">
                <a:solidFill>
                  <a:srgbClr val="C00000"/>
                </a:solidFill>
              </a:rPr>
              <a:t> </a:t>
            </a:r>
            <a:r>
              <a:rPr lang="ja-JP" altLang="en-US" sz="3100" b="1" dirty="0" smtClean="0">
                <a:solidFill>
                  <a:srgbClr val="C00000"/>
                </a:solidFill>
              </a:rPr>
              <a:t> </a:t>
            </a:r>
            <a:r>
              <a:rPr kumimoji="1" lang="en-US" altLang="ja-JP" sz="3100" b="1" dirty="0" smtClean="0">
                <a:solidFill>
                  <a:srgbClr val="C00000"/>
                </a:solidFill>
              </a:rPr>
              <a:t>Electrostatic Self-Assembly </a:t>
            </a:r>
            <a:br>
              <a:rPr kumimoji="1" lang="en-US" altLang="ja-JP" sz="3100" b="1" dirty="0" smtClean="0">
                <a:solidFill>
                  <a:srgbClr val="C00000"/>
                </a:solidFill>
              </a:rPr>
            </a:br>
            <a:r>
              <a:rPr kumimoji="1" lang="en-US" altLang="ja-JP" sz="3100" b="1" dirty="0" smtClean="0">
                <a:solidFill>
                  <a:srgbClr val="C00000"/>
                </a:solidFill>
              </a:rPr>
              <a:t>--&gt; Cova</a:t>
            </a:r>
            <a:r>
              <a:rPr kumimoji="1" lang="ja-JP" altLang="en-US" sz="3100" b="1" dirty="0" err="1" smtClean="0">
                <a:solidFill>
                  <a:srgbClr val="C00000"/>
                </a:solidFill>
              </a:rPr>
              <a:t>ｌ</a:t>
            </a:r>
            <a:r>
              <a:rPr kumimoji="1" lang="en-US" altLang="ja-JP" sz="3100" b="1" dirty="0" err="1" smtClean="0">
                <a:solidFill>
                  <a:srgbClr val="C00000"/>
                </a:solidFill>
              </a:rPr>
              <a:t>ent</a:t>
            </a:r>
            <a:r>
              <a:rPr kumimoji="1" lang="en-US" altLang="ja-JP" sz="3100" b="1" dirty="0" smtClean="0">
                <a:solidFill>
                  <a:srgbClr val="C00000"/>
                </a:solidFill>
              </a:rPr>
              <a:t> bonding Fixation </a:t>
            </a:r>
            <a:r>
              <a:rPr kumimoji="1" lang="en-US" altLang="ja-JP" sz="3200" dirty="0" smtClean="0"/>
              <a:t/>
            </a:r>
            <a:br>
              <a:rPr kumimoji="1" lang="en-US" altLang="ja-JP" sz="3200" dirty="0" smtClean="0"/>
            </a:br>
            <a:r>
              <a:rPr lang="en-US" altLang="ja-JP" sz="2700" dirty="0" smtClean="0"/>
              <a:t>T. Suzuki, T. Yamamoto and Y. </a:t>
            </a:r>
            <a:r>
              <a:rPr lang="en-US" altLang="ja-JP" sz="2700" dirty="0" err="1" smtClean="0"/>
              <a:t>Tezuka</a:t>
            </a:r>
            <a:r>
              <a:rPr lang="en-US" altLang="ja-JP" sz="2700" dirty="0"/>
              <a:t>,</a:t>
            </a:r>
            <a:r>
              <a:rPr lang="en-US" altLang="ja-JP" sz="2700" dirty="0" smtClean="0"/>
              <a:t> JACS (2014)   </a:t>
            </a:r>
            <a:endParaRPr kumimoji="1" lang="ja-JP" altLang="en-US" sz="27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A6BC2A-EB6D-405A-8BCB-59FBC4A6F318}" type="slidenum">
              <a:rPr lang="ja-JP" altLang="en-US" smtClean="0"/>
              <a:pPr>
                <a:defRPr/>
              </a:pPr>
              <a:t>22</a:t>
            </a:fld>
            <a:endParaRPr lang="ja-JP" altLang="en-US"/>
          </a:p>
        </p:txBody>
      </p:sp>
      <p:pic>
        <p:nvPicPr>
          <p:cNvPr id="2109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300" y="1446535"/>
            <a:ext cx="7921500" cy="5274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926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sz="3200" b="1" dirty="0" smtClean="0">
                <a:solidFill>
                  <a:srgbClr val="FF0000"/>
                </a:solidFill>
              </a:rPr>
              <a:t>Polymer </a:t>
            </a:r>
            <a:r>
              <a:rPr lang="en-US" altLang="ja-JP" sz="3200" b="1" dirty="0" smtClean="0">
                <a:solidFill>
                  <a:srgbClr val="FF0000"/>
                </a:solidFill>
              </a:rPr>
              <a:t>of a c</a:t>
            </a:r>
            <a:r>
              <a:rPr kumimoji="1" lang="en-US" altLang="ja-JP" sz="3200" b="1" dirty="0" smtClean="0">
                <a:solidFill>
                  <a:srgbClr val="FF0000"/>
                </a:solidFill>
              </a:rPr>
              <a:t>omplete bipartite graph K</a:t>
            </a:r>
            <a:r>
              <a:rPr kumimoji="1" lang="en-US" altLang="ja-JP" sz="3200" b="1" baseline="-25000" dirty="0" smtClean="0">
                <a:solidFill>
                  <a:srgbClr val="FF0000"/>
                </a:solidFill>
              </a:rPr>
              <a:t>3,3</a:t>
            </a:r>
            <a:r>
              <a:rPr kumimoji="1" lang="en-US" altLang="ja-JP" sz="3200" dirty="0" smtClean="0"/>
              <a:t>: </a:t>
            </a:r>
            <a:br>
              <a:rPr kumimoji="1" lang="en-US" altLang="ja-JP" sz="3200" dirty="0" smtClean="0"/>
            </a:br>
            <a:r>
              <a:rPr kumimoji="1" lang="en-US" altLang="ja-JP" sz="3200" dirty="0" smtClean="0"/>
              <a:t>T. </a:t>
            </a:r>
            <a:r>
              <a:rPr kumimoji="1" lang="en-US" altLang="ja-JP" sz="3200" dirty="0" err="1" smtClean="0"/>
              <a:t>Suzuki,</a:t>
            </a:r>
            <a:r>
              <a:rPr lang="en-US" altLang="ja-JP" sz="3200" dirty="0" err="1" smtClean="0"/>
              <a:t>T</a:t>
            </a:r>
            <a:r>
              <a:rPr lang="en-US" altLang="ja-JP" sz="3200" dirty="0" smtClean="0"/>
              <a:t>. Yamamoto and Y. </a:t>
            </a:r>
            <a:r>
              <a:rPr lang="en-US" altLang="ja-JP" sz="3200" dirty="0" err="1" smtClean="0"/>
              <a:t>Tezuka</a:t>
            </a:r>
            <a:r>
              <a:rPr lang="en-US" altLang="ja-JP" sz="3200" dirty="0" smtClean="0"/>
              <a:t>,  JACS (2014) </a:t>
            </a:r>
            <a:endParaRPr kumimoji="1" lang="ja-JP" altLang="en-US" sz="32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A6BC2A-EB6D-405A-8BCB-59FBC4A6F318}" type="slidenum">
              <a:rPr lang="ja-JP" altLang="en-US" smtClean="0"/>
              <a:pPr>
                <a:defRPr/>
              </a:pPr>
              <a:t>23</a:t>
            </a:fld>
            <a:endParaRPr lang="ja-JP" altLang="en-US"/>
          </a:p>
        </p:txBody>
      </p:sp>
      <p:pic>
        <p:nvPicPr>
          <p:cNvPr id="2058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1916832"/>
            <a:ext cx="7867650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628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sz="3100" dirty="0" smtClean="0"/>
              <a:t>Separation through Size-Exclusion Chromatography:  </a:t>
            </a:r>
            <a:br>
              <a:rPr lang="en-US" altLang="ja-JP" sz="3100" dirty="0" smtClean="0"/>
            </a:br>
            <a:r>
              <a:rPr lang="en-US" altLang="ja-JP" sz="3100" dirty="0" smtClean="0">
                <a:solidFill>
                  <a:srgbClr val="FF0000"/>
                </a:solidFill>
              </a:rPr>
              <a:t>SEC charts </a:t>
            </a:r>
            <a:r>
              <a:rPr lang="en-US" altLang="ja-JP" sz="3100" dirty="0" smtClean="0"/>
              <a:t>of </a:t>
            </a:r>
            <a:r>
              <a:rPr lang="en-US" altLang="ja-JP" sz="3100" dirty="0" err="1" smtClean="0"/>
              <a:t>dicyclic</a:t>
            </a:r>
            <a:r>
              <a:rPr lang="en-US" altLang="ja-JP" sz="3100" dirty="0" smtClean="0"/>
              <a:t> and tricyclic polymers </a:t>
            </a:r>
            <a:br>
              <a:rPr lang="en-US" altLang="ja-JP" sz="3100" dirty="0" smtClean="0"/>
            </a:br>
            <a:r>
              <a:rPr lang="en-US" altLang="ja-JP" sz="2700" dirty="0" smtClean="0">
                <a:solidFill>
                  <a:srgbClr val="C00000"/>
                </a:solidFill>
              </a:rPr>
              <a:t>T</a:t>
            </a:r>
            <a:r>
              <a:rPr lang="en-US" altLang="ja-JP" sz="2700" dirty="0">
                <a:solidFill>
                  <a:srgbClr val="C00000"/>
                </a:solidFill>
              </a:rPr>
              <a:t>. Suzuki, T. Yamamoto and Y. </a:t>
            </a:r>
            <a:r>
              <a:rPr lang="en-US" altLang="ja-JP" sz="2700" dirty="0" err="1">
                <a:solidFill>
                  <a:srgbClr val="C00000"/>
                </a:solidFill>
              </a:rPr>
              <a:t>Tezuka</a:t>
            </a:r>
            <a:r>
              <a:rPr lang="en-US" altLang="ja-JP" sz="2700" dirty="0">
                <a:solidFill>
                  <a:srgbClr val="C00000"/>
                </a:solidFill>
              </a:rPr>
              <a:t>, JACS (2014)</a:t>
            </a:r>
            <a:endParaRPr kumimoji="1" lang="ja-JP" altLang="en-US" sz="2700" dirty="0">
              <a:solidFill>
                <a:srgbClr val="C00000"/>
              </a:solidFill>
            </a:endParaRPr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A6BC2A-EB6D-405A-8BCB-59FBC4A6F318}" type="slidenum">
              <a:rPr lang="ja-JP" altLang="en-US" smtClean="0"/>
              <a:pPr>
                <a:defRPr/>
              </a:pPr>
              <a:t>24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9906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タイトル 1"/>
          <p:cNvSpPr>
            <a:spLocks noGrp="1"/>
          </p:cNvSpPr>
          <p:nvPr>
            <p:ph type="title"/>
          </p:nvPr>
        </p:nvSpPr>
        <p:spPr bwMode="auto">
          <a:xfrm>
            <a:off x="161131" y="158750"/>
            <a:ext cx="8675687" cy="985838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altLang="ja-JP" sz="3600" b="1" dirty="0" smtClean="0">
                <a:solidFill>
                  <a:srgbClr val="FF0000"/>
                </a:solidFill>
                <a:latin typeface="+mj-ea"/>
              </a:rPr>
              <a:t> </a:t>
            </a:r>
            <a:r>
              <a:rPr lang="en-US" altLang="ja-JP" sz="3100" b="1" dirty="0" smtClean="0"/>
              <a:t>Mean-square </a:t>
            </a:r>
            <a:r>
              <a:rPr lang="en-US" altLang="ja-JP" sz="3100" b="1" cap="none" dirty="0" smtClean="0">
                <a:solidFill>
                  <a:schemeClr val="tx1"/>
                </a:solidFill>
              </a:rPr>
              <a:t>radius of gyration for topological polymers</a:t>
            </a:r>
            <a:r>
              <a:rPr lang="en-US" altLang="ja-JP" sz="3100" cap="none" dirty="0" smtClean="0">
                <a:solidFill>
                  <a:schemeClr val="tx1"/>
                </a:solidFill>
              </a:rPr>
              <a:t> </a:t>
            </a:r>
            <a:endParaRPr lang="ja-JP" altLang="en-US" sz="3100" b="1" cap="none" dirty="0" smtClean="0">
              <a:solidFill>
                <a:schemeClr val="tx1"/>
              </a:solidFill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0564E9-9216-4D3B-8CF8-E450ED0C3AA9}" type="slidenum">
              <a:rPr lang="ja-JP" altLang="en-US" smtClean="0"/>
              <a:pPr>
                <a:defRPr/>
              </a:pPr>
              <a:t>25</a:t>
            </a:fld>
            <a:endParaRPr lang="ja-JP" altLang="en-US"/>
          </a:p>
        </p:txBody>
      </p:sp>
      <p:cxnSp>
        <p:nvCxnSpPr>
          <p:cNvPr id="6" name="直線コネクタ 5"/>
          <p:cNvCxnSpPr/>
          <p:nvPr/>
        </p:nvCxnSpPr>
        <p:spPr>
          <a:xfrm>
            <a:off x="395288" y="981075"/>
            <a:ext cx="80645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右矢印 40"/>
          <p:cNvSpPr/>
          <p:nvPr/>
        </p:nvSpPr>
        <p:spPr>
          <a:xfrm>
            <a:off x="3997325" y="5373688"/>
            <a:ext cx="503238" cy="358775"/>
          </a:xfrm>
          <a:prstGeom prst="rightArrow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grpSp>
        <p:nvGrpSpPr>
          <p:cNvPr id="2" name="グループ化 124"/>
          <p:cNvGrpSpPr>
            <a:grpSpLocks/>
          </p:cNvGrpSpPr>
          <p:nvPr/>
        </p:nvGrpSpPr>
        <p:grpSpPr bwMode="auto">
          <a:xfrm>
            <a:off x="251520" y="4509120"/>
            <a:ext cx="3816424" cy="1412255"/>
            <a:chOff x="4932040" y="4149080"/>
            <a:chExt cx="3384376" cy="720080"/>
          </a:xfrm>
        </p:grpSpPr>
        <p:sp>
          <p:nvSpPr>
            <p:cNvPr id="124" name="角丸四角形 123"/>
            <p:cNvSpPr/>
            <p:nvPr/>
          </p:nvSpPr>
          <p:spPr>
            <a:xfrm>
              <a:off x="4932040" y="4149080"/>
              <a:ext cx="3384376" cy="72008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graphicFrame>
          <p:nvGraphicFramePr>
            <p:cNvPr id="19512" name="Object 95"/>
            <p:cNvGraphicFramePr>
              <a:graphicFrameLocks noChangeAspect="1"/>
            </p:cNvGraphicFramePr>
            <p:nvPr/>
          </p:nvGraphicFramePr>
          <p:xfrm>
            <a:off x="5101227" y="4164310"/>
            <a:ext cx="3057525" cy="704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18" name="数式" r:id="rId4" imgW="1384300" imgH="469900" progId="Equation.3">
                    <p:embed/>
                  </p:oleObj>
                </mc:Choice>
                <mc:Fallback>
                  <p:oleObj name="数式" r:id="rId4" imgW="1384300" imgH="4699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01227" y="4164310"/>
                          <a:ext cx="3057525" cy="7048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グループ化 133"/>
          <p:cNvGrpSpPr>
            <a:grpSpLocks/>
          </p:cNvGrpSpPr>
          <p:nvPr/>
        </p:nvGrpSpPr>
        <p:grpSpPr bwMode="auto">
          <a:xfrm>
            <a:off x="411163" y="1196975"/>
            <a:ext cx="4808537" cy="2449513"/>
            <a:chOff x="1403686" y="1124644"/>
            <a:chExt cx="4808212" cy="2449239"/>
          </a:xfrm>
        </p:grpSpPr>
        <p:sp>
          <p:nvSpPr>
            <p:cNvPr id="20" name="円形吹き出し 19"/>
            <p:cNvSpPr/>
            <p:nvPr/>
          </p:nvSpPr>
          <p:spPr bwMode="auto">
            <a:xfrm>
              <a:off x="4340363" y="1196074"/>
              <a:ext cx="1871535" cy="504769"/>
            </a:xfrm>
            <a:prstGeom prst="wedgeEllipseCallout">
              <a:avLst>
                <a:gd name="adj1" fmla="val -66485"/>
                <a:gd name="adj2" fmla="val 54524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ja-JP" sz="2400" dirty="0" smtClean="0">
                  <a:latin typeface="+mn-ea"/>
                </a:rPr>
                <a:t>segment</a:t>
              </a:r>
              <a:endParaRPr lang="ja-JP" altLang="en-US" sz="2400" dirty="0">
                <a:latin typeface="+mn-ea"/>
              </a:endParaRPr>
            </a:p>
          </p:txBody>
        </p:sp>
        <p:grpSp>
          <p:nvGrpSpPr>
            <p:cNvPr id="5" name="グループ化 112"/>
            <p:cNvGrpSpPr>
              <a:grpSpLocks/>
            </p:cNvGrpSpPr>
            <p:nvPr/>
          </p:nvGrpSpPr>
          <p:grpSpPr bwMode="auto">
            <a:xfrm>
              <a:off x="1403686" y="1124644"/>
              <a:ext cx="2791831" cy="2449239"/>
              <a:chOff x="612148" y="3789585"/>
              <a:chExt cx="2791755" cy="2449239"/>
            </a:xfrm>
          </p:grpSpPr>
          <p:grpSp>
            <p:nvGrpSpPr>
              <p:cNvPr id="7" name="グループ化 149"/>
              <p:cNvGrpSpPr>
                <a:grpSpLocks/>
              </p:cNvGrpSpPr>
              <p:nvPr/>
            </p:nvGrpSpPr>
            <p:grpSpPr bwMode="auto">
              <a:xfrm>
                <a:off x="612148" y="3789585"/>
                <a:ext cx="2791755" cy="2449239"/>
                <a:chOff x="2268142" y="3716892"/>
                <a:chExt cx="2792201" cy="2449511"/>
              </a:xfrm>
            </p:grpSpPr>
            <p:grpSp>
              <p:nvGrpSpPr>
                <p:cNvPr id="8" name="グループ化 91"/>
                <p:cNvGrpSpPr>
                  <a:grpSpLocks/>
                </p:cNvGrpSpPr>
                <p:nvPr/>
              </p:nvGrpSpPr>
              <p:grpSpPr bwMode="auto">
                <a:xfrm>
                  <a:off x="2268142" y="3716892"/>
                  <a:ext cx="2792201" cy="2449511"/>
                  <a:chOff x="755974" y="4004925"/>
                  <a:chExt cx="2792201" cy="2449511"/>
                </a:xfrm>
              </p:grpSpPr>
              <p:grpSp>
                <p:nvGrpSpPr>
                  <p:cNvPr id="9" name="グループ化 126"/>
                  <p:cNvGrpSpPr>
                    <a:grpSpLocks/>
                  </p:cNvGrpSpPr>
                  <p:nvPr/>
                </p:nvGrpSpPr>
                <p:grpSpPr bwMode="auto">
                  <a:xfrm>
                    <a:off x="971861" y="4004925"/>
                    <a:ext cx="2471932" cy="2448544"/>
                    <a:chOff x="828361" y="3861010"/>
                    <a:chExt cx="2472129" cy="2448251"/>
                  </a:xfrm>
                </p:grpSpPr>
                <p:grpSp>
                  <p:nvGrpSpPr>
                    <p:cNvPr id="10" name="グループ化 12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28361" y="4437169"/>
                      <a:ext cx="2472129" cy="1487351"/>
                      <a:chOff x="4500769" y="3861105"/>
                      <a:chExt cx="2472129" cy="1487351"/>
                    </a:xfrm>
                  </p:grpSpPr>
                  <p:cxnSp>
                    <p:nvCxnSpPr>
                      <p:cNvPr id="107" name="直線コネクタ 106"/>
                      <p:cNvCxnSpPr/>
                      <p:nvPr/>
                    </p:nvCxnSpPr>
                    <p:spPr bwMode="auto">
                      <a:xfrm>
                        <a:off x="6282228" y="4219872"/>
                        <a:ext cx="0" cy="1044449"/>
                      </a:xfrm>
                      <a:prstGeom prst="line">
                        <a:avLst/>
                      </a:prstGeom>
                      <a:ln w="889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grpSp>
                    <p:nvGrpSpPr>
                      <p:cNvPr id="11" name="グループ化 12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500769" y="3861105"/>
                        <a:ext cx="2472129" cy="1487351"/>
                        <a:chOff x="1044385" y="4365161"/>
                        <a:chExt cx="2472129" cy="1487351"/>
                      </a:xfrm>
                    </p:grpSpPr>
                    <p:cxnSp>
                      <p:nvCxnSpPr>
                        <p:cNvPr id="118" name="直線コネクタ 117"/>
                        <p:cNvCxnSpPr/>
                        <p:nvPr/>
                      </p:nvCxnSpPr>
                      <p:spPr bwMode="auto">
                        <a:xfrm flipV="1">
                          <a:off x="2844897" y="5228692"/>
                          <a:ext cx="504898" cy="433335"/>
                        </a:xfrm>
                        <a:prstGeom prst="line">
                          <a:avLst/>
                        </a:prstGeom>
                        <a:ln w="889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grpSp>
                      <p:nvGrpSpPr>
                        <p:cNvPr id="12" name="グループ化 88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044385" y="4509077"/>
                          <a:ext cx="2346892" cy="1343435"/>
                          <a:chOff x="1044385" y="4509077"/>
                          <a:chExt cx="2346892" cy="1343435"/>
                        </a:xfrm>
                      </p:grpSpPr>
                      <p:cxnSp>
                        <p:nvCxnSpPr>
                          <p:cNvPr id="87" name="直線コネクタ 86"/>
                          <p:cNvCxnSpPr/>
                          <p:nvPr/>
                        </p:nvCxnSpPr>
                        <p:spPr bwMode="auto">
                          <a:xfrm flipH="1">
                            <a:off x="1173018" y="4627102"/>
                            <a:ext cx="506486" cy="1119053"/>
                          </a:xfrm>
                          <a:prstGeom prst="line">
                            <a:avLst/>
                          </a:prstGeom>
                          <a:ln w="889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grpSp>
                        <p:nvGrpSpPr>
                          <p:cNvPr id="13" name="グループ化 85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563609" y="4509077"/>
                            <a:ext cx="1827668" cy="821153"/>
                            <a:chOff x="1563609" y="4509077"/>
                            <a:chExt cx="1827668" cy="821153"/>
                          </a:xfrm>
                        </p:grpSpPr>
                        <p:cxnSp>
                          <p:nvCxnSpPr>
                            <p:cNvPr id="83" name="直線コネクタ 82"/>
                            <p:cNvCxnSpPr/>
                            <p:nvPr/>
                          </p:nvCxnSpPr>
                          <p:spPr bwMode="auto">
                            <a:xfrm flipH="1">
                              <a:off x="3319628" y="4509641"/>
                              <a:ext cx="71448" cy="688892"/>
                            </a:xfrm>
                            <a:prstGeom prst="line">
                              <a:avLst/>
                            </a:prstGeom>
                            <a:ln w="88900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grpSp>
                          <p:nvGrpSpPr>
                            <p:cNvPr id="14" name="グループ化 23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1563609" y="4512673"/>
                              <a:ext cx="1209452" cy="817557"/>
                              <a:chOff x="1583553" y="2265895"/>
                              <a:chExt cx="1707657" cy="1116029"/>
                            </a:xfrm>
                          </p:grpSpPr>
                          <p:cxnSp>
                            <p:nvCxnSpPr>
                              <p:cNvPr id="63" name="直線コネクタ 62"/>
                              <p:cNvCxnSpPr/>
                              <p:nvPr/>
                            </p:nvCxnSpPr>
                            <p:spPr>
                              <a:xfrm flipV="1">
                                <a:off x="2592330" y="2556441"/>
                                <a:ext cx="699428" cy="645706"/>
                              </a:xfrm>
                              <a:prstGeom prst="line">
                                <a:avLst/>
                              </a:prstGeom>
                              <a:ln w="88900">
                                <a:solidFill>
                                  <a:schemeClr val="tx1"/>
                                </a:solidFill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cxnSp>
                            <p:nvCxnSpPr>
                              <p:cNvPr id="64" name="直線コネクタ 63"/>
                              <p:cNvCxnSpPr>
                                <a:endCxn id="69" idx="1"/>
                              </p:cNvCxnSpPr>
                              <p:nvPr/>
                            </p:nvCxnSpPr>
                            <p:spPr>
                              <a:xfrm>
                                <a:off x="1783056" y="2471937"/>
                                <a:ext cx="683735" cy="602370"/>
                              </a:xfrm>
                              <a:prstGeom prst="line">
                                <a:avLst/>
                              </a:prstGeom>
                              <a:ln w="88900">
                                <a:solidFill>
                                  <a:schemeClr val="tx1"/>
                                </a:solidFill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sp>
                            <p:nvSpPr>
                              <p:cNvPr id="66" name="円/楕円 65"/>
                              <p:cNvSpPr/>
                              <p:nvPr/>
                            </p:nvSpPr>
                            <p:spPr>
                              <a:xfrm>
                                <a:off x="1583539" y="2266090"/>
                                <a:ext cx="360924" cy="359689"/>
                              </a:xfrm>
                              <a:prstGeom prst="ellipse">
                                <a:avLst/>
                              </a:prstGeom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n>
                                <a:noFill/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anchor="ctr"/>
                              <a:lstStyle/>
                              <a:p>
                                <a:pPr algn="ctr">
                                  <a:defRPr/>
                                </a:pPr>
                                <a:endParaRPr lang="ja-JP" altLang="en-US" sz="2400">
                                  <a:latin typeface="+mn-ea"/>
                                </a:endParaRPr>
                              </a:p>
                            </p:txBody>
                          </p:sp>
                          <p:sp>
                            <p:nvSpPr>
                              <p:cNvPr id="69" name="円/楕円 68"/>
                              <p:cNvSpPr/>
                              <p:nvPr/>
                            </p:nvSpPr>
                            <p:spPr>
                              <a:xfrm>
                                <a:off x="2412989" y="3022304"/>
                                <a:ext cx="360924" cy="359689"/>
                              </a:xfrm>
                              <a:prstGeom prst="ellipse">
                                <a:avLst/>
                              </a:prstGeom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n>
                                <a:noFill/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anchor="ctr"/>
                              <a:lstStyle/>
                              <a:p>
                                <a:pPr algn="ctr">
                                  <a:defRPr/>
                                </a:pPr>
                                <a:endParaRPr lang="ja-JP" altLang="en-US" sz="2400">
                                  <a:latin typeface="+mn-ea"/>
                                </a:endParaRPr>
                              </a:p>
                            </p:txBody>
                          </p:sp>
                        </p:grpSp>
                      </p:grpSp>
                      <p:sp>
                        <p:nvSpPr>
                          <p:cNvPr id="88" name="円/楕円 87"/>
                          <p:cNvSpPr/>
                          <p:nvPr/>
                        </p:nvSpPr>
                        <p:spPr bwMode="auto">
                          <a:xfrm>
                            <a:off x="1044412" y="5589011"/>
                            <a:ext cx="255624" cy="263493"/>
                          </a:xfrm>
                          <a:prstGeom prst="ellipse">
                            <a:avLst/>
                          </a:prstGeom>
                          <a:solidFill>
                            <a:schemeClr val="accent2">
                              <a:lumMod val="75000"/>
                            </a:scheme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anchor="ctr"/>
                          <a:lstStyle/>
                          <a:p>
                            <a:pPr algn="ctr">
                              <a:defRPr/>
                            </a:pPr>
                            <a:endParaRPr lang="ja-JP" altLang="en-US" sz="2400">
                              <a:latin typeface="+mn-ea"/>
                            </a:endParaRPr>
                          </a:p>
                        </p:txBody>
                      </p:sp>
                    </p:grpSp>
                    <p:sp>
                      <p:nvSpPr>
                        <p:cNvPr id="103" name="円/楕円 102"/>
                        <p:cNvSpPr/>
                        <p:nvPr/>
                      </p:nvSpPr>
                      <p:spPr bwMode="auto">
                        <a:xfrm>
                          <a:off x="2681360" y="4581070"/>
                          <a:ext cx="255625" cy="263493"/>
                        </a:xfrm>
                        <a:prstGeom prst="ellipse">
                          <a:avLst/>
                        </a:prstGeom>
                        <a:solidFill>
                          <a:schemeClr val="accent2">
                            <a:lumMod val="75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ja-JP" altLang="en-US" sz="2400">
                            <a:latin typeface="+mn-ea"/>
                          </a:endParaRPr>
                        </a:p>
                      </p:txBody>
                    </p:sp>
                    <p:sp>
                      <p:nvSpPr>
                        <p:cNvPr id="101" name="円/楕円 100"/>
                        <p:cNvSpPr/>
                        <p:nvPr/>
                      </p:nvSpPr>
                      <p:spPr bwMode="auto">
                        <a:xfrm>
                          <a:off x="3260882" y="4365196"/>
                          <a:ext cx="255624" cy="263493"/>
                        </a:xfrm>
                        <a:prstGeom prst="ellipse">
                          <a:avLst/>
                        </a:prstGeom>
                        <a:solidFill>
                          <a:schemeClr val="accent2">
                            <a:lumMod val="75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ja-JP" altLang="en-US" sz="2400">
                            <a:latin typeface="+mn-ea"/>
                          </a:endParaRPr>
                        </a:p>
                      </p:txBody>
                    </p:sp>
                    <p:sp>
                      <p:nvSpPr>
                        <p:cNvPr id="115" name="円/楕円 114"/>
                        <p:cNvSpPr/>
                        <p:nvPr/>
                      </p:nvSpPr>
                      <p:spPr bwMode="auto">
                        <a:xfrm>
                          <a:off x="2681360" y="5589011"/>
                          <a:ext cx="255625" cy="263493"/>
                        </a:xfrm>
                        <a:prstGeom prst="ellipse">
                          <a:avLst/>
                        </a:prstGeom>
                        <a:solidFill>
                          <a:schemeClr val="accent2">
                            <a:lumMod val="75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ja-JP" altLang="en-US" sz="2400">
                            <a:latin typeface="+mn-ea"/>
                          </a:endParaRPr>
                        </a:p>
                      </p:txBody>
                    </p:sp>
                  </p:grpSp>
                  <p:sp>
                    <p:nvSpPr>
                      <p:cNvPr id="120" name="円/楕円 119"/>
                      <p:cNvSpPr/>
                      <p:nvPr/>
                    </p:nvSpPr>
                    <p:spPr bwMode="auto">
                      <a:xfrm>
                        <a:off x="6661695" y="4581778"/>
                        <a:ext cx="255625" cy="263493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ja-JP" altLang="en-US" sz="2400">
                          <a:latin typeface="+mn-ea"/>
                        </a:endParaRPr>
                      </a:p>
                    </p:txBody>
                  </p:sp>
                </p:grpSp>
                <p:sp>
                  <p:nvSpPr>
                    <p:cNvPr id="126" name="円/楕円 125"/>
                    <p:cNvSpPr/>
                    <p:nvPr/>
                  </p:nvSpPr>
                  <p:spPr>
                    <a:xfrm>
                      <a:off x="834739" y="3861010"/>
                      <a:ext cx="2426050" cy="2447630"/>
                    </a:xfrm>
                    <a:prstGeom prst="ellipse">
                      <a:avLst/>
                    </a:prstGeom>
                    <a:noFill/>
                    <a:ln w="38100">
                      <a:solidFill>
                        <a:srgbClr val="FF0000"/>
                      </a:solidFill>
                      <a:prstDash val="sys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ja-JP" altLang="en-US" sz="2400">
                        <a:latin typeface="+mn-ea"/>
                      </a:endParaRPr>
                    </a:p>
                  </p:txBody>
                </p:sp>
              </p:grpSp>
              <p:graphicFrame>
                <p:nvGraphicFramePr>
                  <p:cNvPr id="19485" name="Object 82"/>
                  <p:cNvGraphicFramePr>
                    <a:graphicFrameLocks/>
                  </p:cNvGraphicFramePr>
                  <p:nvPr/>
                </p:nvGraphicFramePr>
                <p:xfrm>
                  <a:off x="2125338" y="4841859"/>
                  <a:ext cx="287976" cy="360040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6119" name="数式" r:id="rId6" imgW="165028" imgH="228501" progId="Equation.3">
                          <p:embed/>
                        </p:oleObj>
                      </mc:Choice>
                      <mc:Fallback>
                        <p:oleObj name="数式" r:id="rId6" imgW="165028" imgH="228501" progId="Equation.3">
                          <p:embed/>
                          <p:pic>
                            <p:nvPicPr>
                              <p:cNvPr id="0" name=""/>
                              <p:cNvPicPr>
                                <a:picLocks noChangeArrowheads="1"/>
                              </p:cNvPicPr>
                              <p:nvPr/>
                            </p:nvPicPr>
                            <p:blipFill>
                              <a:blip r:embed="rId7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2125338" y="4841859"/>
                                <a:ext cx="287976" cy="360040"/>
                              </a:xfrm>
                              <a:prstGeom prst="rect">
                                <a:avLst/>
                              </a:prstGeom>
                              <a:noFill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bg1"/>
                                    </a:solidFill>
                                  </a14:hiddenFill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19486" name="Object 83"/>
                  <p:cNvGraphicFramePr>
                    <a:graphicFrameLocks/>
                  </p:cNvGraphicFramePr>
                  <p:nvPr/>
                </p:nvGraphicFramePr>
                <p:xfrm>
                  <a:off x="1603797" y="4437022"/>
                  <a:ext cx="287976" cy="360040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6120" name="数式" r:id="rId8" imgW="152334" imgH="241195" progId="Equation.3">
                          <p:embed/>
                        </p:oleObj>
                      </mc:Choice>
                      <mc:Fallback>
                        <p:oleObj name="数式" r:id="rId8" imgW="152334" imgH="241195" progId="Equation.3">
                          <p:embed/>
                          <p:pic>
                            <p:nvPicPr>
                              <p:cNvPr id="0" name=""/>
                              <p:cNvPicPr>
                                <a:picLocks noChangeArrowheads="1"/>
                              </p:cNvPicPr>
                              <p:nvPr/>
                            </p:nvPicPr>
                            <p:blipFill>
                              <a:blip r:embed="rId9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603797" y="4437022"/>
                                <a:ext cx="287976" cy="360040"/>
                              </a:xfrm>
                              <a:prstGeom prst="rect">
                                <a:avLst/>
                              </a:prstGeom>
                              <a:noFill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bg1"/>
                                    </a:solidFill>
                                  </a14:hiddenFill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19487" name="Object 84"/>
                  <p:cNvGraphicFramePr>
                    <a:graphicFrameLocks/>
                  </p:cNvGraphicFramePr>
                  <p:nvPr/>
                </p:nvGraphicFramePr>
                <p:xfrm>
                  <a:off x="755974" y="5661889"/>
                  <a:ext cx="287975" cy="360040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6121" name="数式" r:id="rId10" imgW="139639" imgH="241195" progId="Equation.3">
                          <p:embed/>
                        </p:oleObj>
                      </mc:Choice>
                      <mc:Fallback>
                        <p:oleObj name="数式" r:id="rId10" imgW="139639" imgH="241195" progId="Equation.3">
                          <p:embed/>
                          <p:pic>
                            <p:nvPicPr>
                              <p:cNvPr id="0" name=""/>
                              <p:cNvPicPr>
                                <a:picLocks noChangeArrowheads="1"/>
                              </p:cNvPicPr>
                              <p:nvPr/>
                            </p:nvPicPr>
                            <p:blipFill>
                              <a:blip r:embed="rId11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755974" y="5661889"/>
                                <a:ext cx="287975" cy="360040"/>
                              </a:xfrm>
                              <a:prstGeom prst="rect">
                                <a:avLst/>
                              </a:prstGeom>
                              <a:noFill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bg1"/>
                                    </a:solidFill>
                                  </a14:hiddenFill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19488" name="Object 85"/>
                  <p:cNvGraphicFramePr>
                    <a:graphicFrameLocks/>
                  </p:cNvGraphicFramePr>
                  <p:nvPr/>
                </p:nvGraphicFramePr>
                <p:xfrm>
                  <a:off x="1819845" y="5301313"/>
                  <a:ext cx="287975" cy="360040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6122" name="数式" r:id="rId12" imgW="152334" imgH="241195" progId="Equation.3">
                          <p:embed/>
                        </p:oleObj>
                      </mc:Choice>
                      <mc:Fallback>
                        <p:oleObj name="数式" r:id="rId12" imgW="152334" imgH="241195" progId="Equation.3">
                          <p:embed/>
                          <p:pic>
                            <p:nvPicPr>
                              <p:cNvPr id="0" name=""/>
                              <p:cNvPicPr>
                                <a:picLocks noChangeArrowheads="1"/>
                              </p:cNvPicPr>
                              <p:nvPr/>
                            </p:nvPicPr>
                            <p:blipFill>
                              <a:blip r:embed="rId13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819845" y="5301313"/>
                                <a:ext cx="287975" cy="360040"/>
                              </a:xfrm>
                              <a:prstGeom prst="rect">
                                <a:avLst/>
                              </a:prstGeom>
                              <a:noFill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bg1"/>
                                    </a:solidFill>
                                  </a14:hiddenFill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19489" name="Object 88"/>
                  <p:cNvGraphicFramePr>
                    <a:graphicFrameLocks/>
                  </p:cNvGraphicFramePr>
                  <p:nvPr/>
                </p:nvGraphicFramePr>
                <p:xfrm>
                  <a:off x="3260199" y="4292990"/>
                  <a:ext cx="287976" cy="360040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6123" name="数式" r:id="rId14" imgW="165028" imgH="228501" progId="Equation.3">
                          <p:embed/>
                        </p:oleObj>
                      </mc:Choice>
                      <mc:Fallback>
                        <p:oleObj name="数式" r:id="rId14" imgW="165028" imgH="228501" progId="Equation.3">
                          <p:embed/>
                          <p:pic>
                            <p:nvPicPr>
                              <p:cNvPr id="0" name=""/>
                              <p:cNvPicPr>
                                <a:picLocks noChangeArrowheads="1"/>
                              </p:cNvPicPr>
                              <p:nvPr/>
                            </p:nvPicPr>
                            <p:blipFill>
                              <a:blip r:embed="rId15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3260199" y="4292990"/>
                                <a:ext cx="287976" cy="360040"/>
                              </a:xfrm>
                              <a:prstGeom prst="rect">
                                <a:avLst/>
                              </a:prstGeom>
                              <a:noFill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bg1"/>
                                    </a:solidFill>
                                  </a14:hiddenFill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cxnSp>
                <p:nvCxnSpPr>
                  <p:cNvPr id="130" name="直線矢印コネクタ 129"/>
                  <p:cNvCxnSpPr/>
                  <p:nvPr/>
                </p:nvCxnSpPr>
                <p:spPr>
                  <a:xfrm flipV="1">
                    <a:off x="2008592" y="5301912"/>
                    <a:ext cx="287357" cy="1152524"/>
                  </a:xfrm>
                  <a:prstGeom prst="straightConnector1">
                    <a:avLst/>
                  </a:prstGeom>
                  <a:ln w="47625">
                    <a:solidFill>
                      <a:srgbClr val="FF0000"/>
                    </a:solidFill>
                    <a:headEnd type="arrow"/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aphicFrame>
                <p:nvGraphicFramePr>
                  <p:cNvPr id="19491" name="Object 81"/>
                  <p:cNvGraphicFramePr>
                    <a:graphicFrameLocks noChangeAspect="1"/>
                  </p:cNvGraphicFramePr>
                  <p:nvPr/>
                </p:nvGraphicFramePr>
                <p:xfrm>
                  <a:off x="1699930" y="5805622"/>
                  <a:ext cx="407990" cy="431800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6124" name="数式" r:id="rId16" imgW="215806" imgH="228501" progId="Equation.3">
                          <p:embed/>
                        </p:oleObj>
                      </mc:Choice>
                      <mc:Fallback>
                        <p:oleObj name="数式" r:id="rId16" imgW="215806" imgH="228501" progId="Equation.3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7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699930" y="5805622"/>
                                <a:ext cx="407990" cy="431800"/>
                              </a:xfrm>
                              <a:prstGeom prst="rect">
                                <a:avLst/>
                              </a:prstGeom>
                              <a:noFill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bg1"/>
                                    </a:solidFill>
                                  </a14:hiddenFill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  <p:sp>
              <p:nvSpPr>
                <p:cNvPr id="128" name="乗算記号 127"/>
                <p:cNvSpPr/>
                <p:nvPr/>
              </p:nvSpPr>
              <p:spPr>
                <a:xfrm>
                  <a:off x="3620780" y="4796391"/>
                  <a:ext cx="360385" cy="358775"/>
                </a:xfrm>
                <a:prstGeom prst="mathMultiply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 sz="2400">
                    <a:latin typeface="+mn-ea"/>
                  </a:endParaRPr>
                </a:p>
              </p:txBody>
            </p:sp>
          </p:grpSp>
          <p:cxnSp>
            <p:nvCxnSpPr>
              <p:cNvPr id="109" name="直線矢印コネクタ 108"/>
              <p:cNvCxnSpPr/>
              <p:nvPr/>
            </p:nvCxnSpPr>
            <p:spPr>
              <a:xfrm flipH="1">
                <a:off x="2756656" y="5445163"/>
                <a:ext cx="503190" cy="433339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19481" name="Object 8"/>
              <p:cNvGraphicFramePr>
                <a:graphicFrameLocks noChangeAspect="1"/>
              </p:cNvGraphicFramePr>
              <p:nvPr/>
            </p:nvGraphicFramePr>
            <p:xfrm>
              <a:off x="2971962" y="5589786"/>
              <a:ext cx="288024" cy="3600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125" name="数式" r:id="rId18" imgW="126725" imgH="177415" progId="Equation.3">
                      <p:embed/>
                    </p:oleObj>
                  </mc:Choice>
                  <mc:Fallback>
                    <p:oleObj name="数式" r:id="rId18" imgW="126725" imgH="177415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71962" y="5589786"/>
                            <a:ext cx="288024" cy="36004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bg1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15" name="グループ化 163"/>
          <p:cNvGrpSpPr>
            <a:grpSpLocks/>
          </p:cNvGrpSpPr>
          <p:nvPr/>
        </p:nvGrpSpPr>
        <p:grpSpPr bwMode="auto">
          <a:xfrm>
            <a:off x="4606925" y="2354263"/>
            <a:ext cx="3852863" cy="1938337"/>
            <a:chOff x="5652120" y="2996952"/>
            <a:chExt cx="3852936" cy="1938992"/>
          </a:xfrm>
        </p:grpSpPr>
        <p:sp>
          <p:nvSpPr>
            <p:cNvPr id="154" name="テキスト ボックス 153"/>
            <p:cNvSpPr txBox="1"/>
            <p:nvPr/>
          </p:nvSpPr>
          <p:spPr>
            <a:xfrm>
              <a:off x="5652120" y="2996952"/>
              <a:ext cx="3852936" cy="193899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ja-JP" altLang="en-US" sz="2400" dirty="0">
                  <a:latin typeface="+mn-ea"/>
                  <a:ea typeface="+mn-ea"/>
                </a:rPr>
                <a:t>    </a:t>
              </a:r>
              <a:r>
                <a:rPr lang="en-US" altLang="ja-JP" sz="2400" dirty="0">
                  <a:latin typeface="+mn-ea"/>
                  <a:ea typeface="+mn-ea"/>
                </a:rPr>
                <a:t>: the number of segments</a:t>
              </a:r>
            </a:p>
            <a:p>
              <a:pPr>
                <a:defRPr/>
              </a:pPr>
              <a:r>
                <a:rPr lang="en-US" altLang="ja-JP" sz="2400" dirty="0">
                  <a:latin typeface="+mn-ea"/>
                  <a:ea typeface="+mn-ea"/>
                </a:rPr>
                <a:t>    </a:t>
              </a:r>
              <a:r>
                <a:rPr lang="ja-JP" altLang="en-US" sz="2400" dirty="0">
                  <a:latin typeface="+mn-ea"/>
                </a:rPr>
                <a:t>：</a:t>
              </a:r>
              <a:r>
                <a:rPr lang="en-US" altLang="ja-JP" sz="2400" dirty="0">
                  <a:latin typeface="+mn-ea"/>
                </a:rPr>
                <a:t>the position vector </a:t>
              </a:r>
            </a:p>
            <a:p>
              <a:pPr>
                <a:defRPr/>
              </a:pPr>
              <a:r>
                <a:rPr lang="en-US" altLang="ja-JP" sz="2400" dirty="0">
                  <a:latin typeface="+mn-ea"/>
                </a:rPr>
                <a:t>      </a:t>
              </a:r>
              <a:r>
                <a:rPr lang="en-US" altLang="ja-JP" sz="2400" dirty="0" smtClean="0">
                  <a:latin typeface="+mn-ea"/>
                </a:rPr>
                <a:t> of </a:t>
              </a:r>
              <a:r>
                <a:rPr lang="en-US" altLang="ja-JP" sz="2400" dirty="0">
                  <a:latin typeface="+mn-ea"/>
                </a:rPr>
                <a:t>the    </a:t>
              </a:r>
              <a:r>
                <a:rPr lang="en-US" altLang="ja-JP" sz="2400" dirty="0" err="1">
                  <a:latin typeface="+mn-ea"/>
                </a:rPr>
                <a:t>th</a:t>
              </a:r>
              <a:r>
                <a:rPr lang="en-US" altLang="ja-JP" sz="2400" dirty="0">
                  <a:latin typeface="+mn-ea"/>
                </a:rPr>
                <a:t> segment</a:t>
              </a:r>
              <a:endParaRPr lang="ja-JP" altLang="en-US" sz="2400" dirty="0">
                <a:latin typeface="+mn-ea"/>
              </a:endParaRPr>
            </a:p>
            <a:p>
              <a:pPr>
                <a:defRPr/>
              </a:pPr>
              <a:r>
                <a:rPr lang="ja-JP" altLang="en-US" sz="2400" dirty="0">
                  <a:latin typeface="+mn-ea"/>
                  <a:ea typeface="+mn-ea"/>
                </a:rPr>
                <a:t>    ：</a:t>
              </a:r>
              <a:r>
                <a:rPr lang="en-US" altLang="ja-JP" sz="2400" dirty="0">
                  <a:latin typeface="+mn-ea"/>
                  <a:ea typeface="+mn-ea"/>
                </a:rPr>
                <a:t>the position vector </a:t>
              </a:r>
            </a:p>
            <a:p>
              <a:pPr>
                <a:defRPr/>
              </a:pPr>
              <a:r>
                <a:rPr lang="en-US" altLang="ja-JP" sz="2400" dirty="0">
                  <a:latin typeface="+mn-ea"/>
                  <a:ea typeface="+mn-ea"/>
                </a:rPr>
                <a:t>      </a:t>
              </a:r>
              <a:r>
                <a:rPr lang="en-US" altLang="ja-JP" sz="2400" dirty="0" smtClean="0">
                  <a:latin typeface="+mn-ea"/>
                  <a:ea typeface="+mn-ea"/>
                </a:rPr>
                <a:t> of </a:t>
              </a:r>
              <a:r>
                <a:rPr lang="en-US" altLang="ja-JP" sz="2400" dirty="0">
                  <a:latin typeface="+mn-ea"/>
                  <a:ea typeface="+mn-ea"/>
                </a:rPr>
                <a:t>the </a:t>
              </a:r>
              <a:r>
                <a:rPr lang="en-US" altLang="ja-JP" sz="2400" dirty="0" smtClean="0">
                  <a:latin typeface="+mn-ea"/>
                  <a:ea typeface="+mn-ea"/>
                </a:rPr>
                <a:t>center of mass</a:t>
              </a:r>
              <a:endParaRPr lang="ja-JP" altLang="en-US" sz="2400" dirty="0">
                <a:latin typeface="+mn-ea"/>
                <a:ea typeface="+mn-ea"/>
              </a:endParaRPr>
            </a:p>
          </p:txBody>
        </p:sp>
        <p:graphicFrame>
          <p:nvGraphicFramePr>
            <p:cNvPr id="19472" name="Object 96"/>
            <p:cNvGraphicFramePr>
              <a:graphicFrameLocks noChangeAspect="1"/>
            </p:cNvGraphicFramePr>
            <p:nvPr/>
          </p:nvGraphicFramePr>
          <p:xfrm>
            <a:off x="5837080" y="4149080"/>
            <a:ext cx="288925" cy="3984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26" name="数式" r:id="rId20" imgW="165028" imgH="228501" progId="Equation.3">
                    <p:embed/>
                  </p:oleObj>
                </mc:Choice>
                <mc:Fallback>
                  <p:oleObj name="数式" r:id="rId20" imgW="165028" imgH="228501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37080" y="4149080"/>
                          <a:ext cx="288925" cy="3984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8" name="大かっこ 157"/>
            <p:cNvSpPr/>
            <p:nvPr/>
          </p:nvSpPr>
          <p:spPr>
            <a:xfrm>
              <a:off x="5723559" y="2996952"/>
              <a:ext cx="3781497" cy="1872294"/>
            </a:xfrm>
            <a:prstGeom prst="bracketPair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graphicFrame>
          <p:nvGraphicFramePr>
            <p:cNvPr id="19474" name="Object 97"/>
            <p:cNvGraphicFramePr>
              <a:graphicFrameLocks noChangeAspect="1"/>
            </p:cNvGraphicFramePr>
            <p:nvPr/>
          </p:nvGraphicFramePr>
          <p:xfrm>
            <a:off x="5830070" y="3419083"/>
            <a:ext cx="254098" cy="4556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27" name="数式" r:id="rId22" imgW="126890" imgH="228402" progId="Equation.3">
                    <p:embed/>
                  </p:oleObj>
                </mc:Choice>
                <mc:Fallback>
                  <p:oleObj name="数式" r:id="rId22" imgW="126890" imgH="228402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30070" y="3419083"/>
                          <a:ext cx="254098" cy="4556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475" name="Object 98"/>
            <p:cNvGraphicFramePr>
              <a:graphicFrameLocks noChangeAspect="1"/>
            </p:cNvGraphicFramePr>
            <p:nvPr/>
          </p:nvGraphicFramePr>
          <p:xfrm>
            <a:off x="7344314" y="3857280"/>
            <a:ext cx="144518" cy="3111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28" name="数式" r:id="rId24" imgW="88707" imgH="164742" progId="Equation.3">
                    <p:embed/>
                  </p:oleObj>
                </mc:Choice>
                <mc:Fallback>
                  <p:oleObj name="数式" r:id="rId24" imgW="88707" imgH="164742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44314" y="3857280"/>
                          <a:ext cx="144518" cy="31115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476" name="Object 123"/>
            <p:cNvGraphicFramePr>
              <a:graphicFrameLocks noChangeAspect="1"/>
            </p:cNvGraphicFramePr>
            <p:nvPr/>
          </p:nvGraphicFramePr>
          <p:xfrm>
            <a:off x="5811876" y="3129412"/>
            <a:ext cx="317004" cy="3170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29" name="数式" r:id="rId26" imgW="177492" imgH="177492" progId="Equation.3">
                    <p:embed/>
                  </p:oleObj>
                </mc:Choice>
                <mc:Fallback>
                  <p:oleObj name="数式" r:id="rId26" imgW="177492" imgH="177492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11876" y="3129412"/>
                          <a:ext cx="317004" cy="31700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6" name="グループ化 172"/>
          <p:cNvGrpSpPr>
            <a:grpSpLocks/>
          </p:cNvGrpSpPr>
          <p:nvPr/>
        </p:nvGrpSpPr>
        <p:grpSpPr bwMode="auto">
          <a:xfrm>
            <a:off x="4575175" y="5278438"/>
            <a:ext cx="3889375" cy="460375"/>
            <a:chOff x="4616712" y="5318624"/>
            <a:chExt cx="3889206" cy="461665"/>
          </a:xfrm>
        </p:grpSpPr>
        <p:sp>
          <p:nvSpPr>
            <p:cNvPr id="165" name="テキスト ボックス 164"/>
            <p:cNvSpPr txBox="1"/>
            <p:nvPr/>
          </p:nvSpPr>
          <p:spPr bwMode="auto">
            <a:xfrm>
              <a:off x="4643699" y="5377526"/>
              <a:ext cx="3744749" cy="401171"/>
            </a:xfrm>
            <a:prstGeom prst="rect">
              <a:avLst/>
            </a:prstGeom>
            <a:noFill/>
            <a:ln w="25400">
              <a:solidFill>
                <a:schemeClr val="accent1"/>
              </a:solidFill>
            </a:ln>
          </p:spPr>
          <p:txBody>
            <a:bodyPr>
              <a:spAutoFit/>
            </a:bodyPr>
            <a:lstStyle/>
            <a:p>
              <a:pPr>
                <a:defRPr/>
              </a:pPr>
              <a:endParaRPr lang="ja-JP" altLang="en-US" sz="2000" dirty="0">
                <a:latin typeface="+mn-ea"/>
                <a:ea typeface="+mn-ea"/>
              </a:endParaRPr>
            </a:p>
          </p:txBody>
        </p:sp>
        <p:sp>
          <p:nvSpPr>
            <p:cNvPr id="167" name="正方形/長方形 166"/>
            <p:cNvSpPr/>
            <p:nvPr/>
          </p:nvSpPr>
          <p:spPr>
            <a:xfrm>
              <a:off x="4616712" y="5318624"/>
              <a:ext cx="388920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ja-JP" sz="2400" dirty="0">
                  <a:solidFill>
                    <a:prstClr val="black"/>
                  </a:solidFill>
                  <a:latin typeface="+mn-ea"/>
                  <a:ea typeface="+mn-ea"/>
                </a:rPr>
                <a:t>The average size of polymers</a:t>
              </a:r>
              <a:endParaRPr lang="ja-JP" altLang="en-US" sz="2400" dirty="0">
                <a:solidFill>
                  <a:prstClr val="black"/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17" name="グループ化 171"/>
          <p:cNvGrpSpPr>
            <a:grpSpLocks/>
          </p:cNvGrpSpPr>
          <p:nvPr/>
        </p:nvGrpSpPr>
        <p:grpSpPr bwMode="auto">
          <a:xfrm>
            <a:off x="395288" y="3716338"/>
            <a:ext cx="4248150" cy="461962"/>
            <a:chOff x="539552" y="4005065"/>
            <a:chExt cx="4248472" cy="461665"/>
          </a:xfrm>
        </p:grpSpPr>
        <p:sp>
          <p:nvSpPr>
            <p:cNvPr id="169" name="テキスト ボックス 168"/>
            <p:cNvSpPr txBox="1"/>
            <p:nvPr/>
          </p:nvSpPr>
          <p:spPr>
            <a:xfrm>
              <a:off x="539552" y="4005065"/>
              <a:ext cx="4248472" cy="4616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ja-JP" sz="2400" dirty="0">
                  <a:latin typeface="+mn-lt"/>
                </a:rPr>
                <a:t>A model of a polymer chain</a:t>
              </a:r>
              <a:endParaRPr lang="ja-JP" altLang="en-US" sz="2400" dirty="0">
                <a:latin typeface="+mn-lt"/>
              </a:endParaRPr>
            </a:p>
          </p:txBody>
        </p:sp>
        <p:sp>
          <p:nvSpPr>
            <p:cNvPr id="171" name="テキスト ボックス 170"/>
            <p:cNvSpPr txBox="1"/>
            <p:nvPr/>
          </p:nvSpPr>
          <p:spPr bwMode="auto">
            <a:xfrm>
              <a:off x="553840" y="4063764"/>
              <a:ext cx="4089710" cy="399793"/>
            </a:xfrm>
            <a:prstGeom prst="rect">
              <a:avLst/>
            </a:prstGeom>
            <a:noFill/>
            <a:ln w="25400">
              <a:solidFill>
                <a:schemeClr val="accent1"/>
              </a:solidFill>
            </a:ln>
          </p:spPr>
          <p:txBody>
            <a:bodyPr>
              <a:spAutoFit/>
            </a:bodyPr>
            <a:lstStyle/>
            <a:p>
              <a:pPr>
                <a:defRPr/>
              </a:pPr>
              <a:endParaRPr lang="ja-JP" altLang="en-US" sz="2000" dirty="0">
                <a:latin typeface="+mn-ea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7591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445624" cy="994122"/>
          </a:xfrm>
        </p:spPr>
        <p:txBody>
          <a:bodyPr>
            <a:normAutofit fontScale="90000"/>
          </a:bodyPr>
          <a:lstStyle/>
          <a:p>
            <a:r>
              <a:rPr lang="en-US" altLang="ja-JP" sz="3200" dirty="0" smtClean="0"/>
              <a:t>By the method of Gaussian random graph </a:t>
            </a:r>
            <a:r>
              <a:rPr lang="en-US" altLang="ja-JP" sz="3200" dirty="0" err="1" smtClean="0"/>
              <a:t>embeddngs</a:t>
            </a:r>
            <a:r>
              <a:rPr lang="en-US" altLang="ja-JP" sz="3200" dirty="0" smtClean="0"/>
              <a:t>:</a:t>
            </a:r>
            <a:br>
              <a:rPr lang="en-US" altLang="ja-JP" sz="3200" dirty="0" smtClean="0"/>
            </a:br>
            <a:r>
              <a:rPr lang="en-US" altLang="ja-JP" sz="3200" dirty="0" smtClean="0"/>
              <a:t>d</a:t>
            </a:r>
            <a:r>
              <a:rPr kumimoji="1" lang="en-US" altLang="ja-JP" sz="3200" dirty="0" smtClean="0"/>
              <a:t>endrimer (tree), tri-lasso, theta-lasso graphs </a:t>
            </a:r>
            <a:endParaRPr kumimoji="1" lang="ja-JP" altLang="en-US" sz="32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A6BC2A-EB6D-405A-8BCB-59FBC4A6F318}" type="slidenum">
              <a:rPr lang="ja-JP" altLang="en-US" smtClean="0"/>
              <a:pPr>
                <a:defRPr/>
              </a:pPr>
              <a:t>26</a:t>
            </a:fld>
            <a:endParaRPr lang="ja-JP" altLang="en-US"/>
          </a:p>
        </p:txBody>
      </p:sp>
      <p:pic>
        <p:nvPicPr>
          <p:cNvPr id="3" name="コンテンツ プレースホルダー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5656" y="1480322"/>
            <a:ext cx="5760640" cy="1772278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724" y="2996471"/>
            <a:ext cx="5832648" cy="1781045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2732" y="4840200"/>
            <a:ext cx="4609042" cy="169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76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n-US" altLang="ja-JP" sz="3600" dirty="0"/>
              <a:t>l</a:t>
            </a:r>
            <a:r>
              <a:rPr kumimoji="1" lang="en-US" altLang="ja-JP" sz="3600" dirty="0" smtClean="0"/>
              <a:t>adder, alpha, K33 graphs</a:t>
            </a:r>
            <a:endParaRPr kumimoji="1" lang="ja-JP" altLang="en-US" sz="3600" dirty="0"/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8100" y="1136885"/>
            <a:ext cx="6804756" cy="1711772"/>
          </a:xfrm>
          <a:prstGeom prst="rect">
            <a:avLst/>
          </a:prstGeo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A6BC2A-EB6D-405A-8BCB-59FBC4A6F318}" type="slidenum">
              <a:rPr lang="ja-JP" altLang="en-US" smtClean="0"/>
              <a:pPr>
                <a:defRPr/>
              </a:pPr>
              <a:t>27</a:t>
            </a:fld>
            <a:endParaRPr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2608224"/>
            <a:ext cx="5743376" cy="2127455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650" y="4736133"/>
            <a:ext cx="7668699" cy="1843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28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8229600" cy="1143000"/>
          </a:xfrm>
        </p:spPr>
        <p:txBody>
          <a:bodyPr/>
          <a:lstStyle/>
          <a:p>
            <a:endParaRPr kumimoji="1" lang="ja-JP" altLang="en-US"/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536" y="116632"/>
            <a:ext cx="8147247" cy="5721499"/>
          </a:xfrm>
          <a:prstGeom prst="rect">
            <a:avLst/>
          </a:prstGeo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A6BC2A-EB6D-405A-8BCB-59FBC4A6F318}" type="slidenum">
              <a:rPr lang="ja-JP" altLang="en-US" smtClean="0"/>
              <a:pPr>
                <a:defRPr/>
              </a:pPr>
              <a:t>28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2262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The Gaussian result: 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Ideal chain</a:t>
            </a:r>
            <a:r>
              <a:rPr kumimoji="1" lang="en-US" altLang="ja-JP" dirty="0" smtClean="0"/>
              <a:t> shows </a:t>
            </a:r>
          </a:p>
          <a:p>
            <a:pPr marL="0" indent="0">
              <a:buNone/>
            </a:pPr>
            <a:r>
              <a:rPr lang="ja-JP" altLang="en-US" b="1" dirty="0" smtClean="0">
                <a:solidFill>
                  <a:srgbClr val="002060"/>
                </a:solidFill>
              </a:rPr>
              <a:t>   ＜</a:t>
            </a:r>
            <a:r>
              <a:rPr lang="en-US" altLang="ja-JP" b="1" dirty="0">
                <a:solidFill>
                  <a:srgbClr val="002060"/>
                </a:solidFill>
              </a:rPr>
              <a:t>R</a:t>
            </a:r>
            <a:r>
              <a:rPr lang="en-US" altLang="ja-JP" b="1" baseline="-25000" dirty="0">
                <a:solidFill>
                  <a:srgbClr val="002060"/>
                </a:solidFill>
              </a:rPr>
              <a:t>g</a:t>
            </a:r>
            <a:r>
              <a:rPr lang="en-US" altLang="ja-JP" b="1" baseline="30000" dirty="0">
                <a:solidFill>
                  <a:srgbClr val="002060"/>
                </a:solidFill>
              </a:rPr>
              <a:t>2</a:t>
            </a:r>
            <a:r>
              <a:rPr lang="ja-JP" altLang="en-US" b="1" dirty="0">
                <a:solidFill>
                  <a:srgbClr val="002060"/>
                </a:solidFill>
              </a:rPr>
              <a:t>＞</a:t>
            </a:r>
            <a:r>
              <a:rPr lang="en-US" altLang="ja-JP" b="1" baseline="-25000" dirty="0">
                <a:solidFill>
                  <a:srgbClr val="002060"/>
                </a:solidFill>
              </a:rPr>
              <a:t>G</a:t>
            </a:r>
            <a:r>
              <a:rPr lang="ja-JP" altLang="en-US" b="1" dirty="0">
                <a:solidFill>
                  <a:srgbClr val="002060"/>
                </a:solidFill>
              </a:rPr>
              <a:t>＝</a:t>
            </a:r>
            <a:r>
              <a:rPr lang="en-US" altLang="ja-JP" b="1" dirty="0">
                <a:solidFill>
                  <a:srgbClr val="002060"/>
                </a:solidFill>
              </a:rPr>
              <a:t>A(G) N</a:t>
            </a:r>
            <a:r>
              <a:rPr lang="el-GR" altLang="ja-JP" b="1" baseline="30000" dirty="0">
                <a:solidFill>
                  <a:srgbClr val="002060"/>
                </a:solidFill>
              </a:rPr>
              <a:t>ν</a:t>
            </a:r>
            <a:r>
              <a:rPr lang="en-US" altLang="ja-JP" b="1" dirty="0">
                <a:solidFill>
                  <a:srgbClr val="002060"/>
                </a:solidFill>
              </a:rPr>
              <a:t> </a:t>
            </a:r>
            <a:r>
              <a:rPr lang="en-US" altLang="ja-JP" b="1" dirty="0" smtClean="0">
                <a:solidFill>
                  <a:srgbClr val="002060"/>
                </a:solidFill>
              </a:rPr>
              <a:t>,  </a:t>
            </a:r>
            <a:r>
              <a:rPr lang="el-GR" altLang="ja-JP" b="1" dirty="0">
                <a:solidFill>
                  <a:srgbClr val="002060"/>
                </a:solidFill>
              </a:rPr>
              <a:t>ν</a:t>
            </a:r>
            <a:r>
              <a:rPr lang="en-US" altLang="ja-JP" b="1" dirty="0">
                <a:solidFill>
                  <a:srgbClr val="002060"/>
                </a:solidFill>
              </a:rPr>
              <a:t> = </a:t>
            </a:r>
            <a:r>
              <a:rPr lang="en-US" altLang="ja-JP" b="1" dirty="0" smtClean="0">
                <a:solidFill>
                  <a:srgbClr val="002060"/>
                </a:solidFill>
              </a:rPr>
              <a:t>1.0</a:t>
            </a:r>
            <a:r>
              <a:rPr lang="ja-JP" altLang="en-US" b="1" dirty="0" smtClean="0"/>
              <a:t> </a:t>
            </a:r>
            <a:r>
              <a:rPr lang="en-US" altLang="ja-JP" dirty="0" smtClean="0"/>
              <a:t>for </a:t>
            </a:r>
            <a:r>
              <a:rPr lang="en-US" altLang="ja-JP" dirty="0"/>
              <a:t>each graph G </a:t>
            </a:r>
            <a:br>
              <a:rPr lang="en-US" altLang="ja-JP" dirty="0"/>
            </a:br>
            <a:endParaRPr lang="en-US" altLang="ja-JP" dirty="0"/>
          </a:p>
          <a:p>
            <a:r>
              <a:rPr lang="en-US" altLang="ja-JP" dirty="0" smtClean="0"/>
              <a:t>The order: </a:t>
            </a:r>
          </a:p>
          <a:p>
            <a:pPr marL="0" indent="0">
              <a:buNone/>
            </a:pPr>
            <a:r>
              <a:rPr lang="en-US" altLang="ja-JP" dirty="0"/>
              <a:t> </a:t>
            </a:r>
            <a:r>
              <a:rPr lang="en-US" altLang="ja-JP" dirty="0" smtClean="0"/>
              <a:t>   tri-lasso &gt; theta-lasso &gt; ladder &gt; alpha &gt; K33</a:t>
            </a:r>
          </a:p>
          <a:p>
            <a:pPr marL="0" indent="0">
              <a:buNone/>
            </a:pPr>
            <a:r>
              <a:rPr lang="en-US" altLang="ja-JP" dirty="0"/>
              <a:t>s</a:t>
            </a:r>
            <a:r>
              <a:rPr lang="en-US" altLang="ja-JP" dirty="0" smtClean="0"/>
              <a:t>hould be</a:t>
            </a:r>
            <a:r>
              <a:rPr kumimoji="1" lang="en-US" altLang="ja-JP" dirty="0" smtClean="0"/>
              <a:t> consistent with SEC charts 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A6BC2A-EB6D-405A-8BCB-59FBC4A6F318}" type="slidenum">
              <a:rPr lang="ja-JP" altLang="en-US" smtClean="0"/>
              <a:pPr>
                <a:defRPr/>
              </a:pPr>
              <a:t>29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0274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87524" y="548680"/>
            <a:ext cx="8568952" cy="1647056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en-US" altLang="ja-JP" sz="3100" b="1" dirty="0" smtClean="0"/>
              <a:t>Part 0</a:t>
            </a:r>
            <a:r>
              <a:rPr lang="en-US" altLang="ja-JP" sz="3100" dirty="0" smtClean="0"/>
              <a:t>:  Ring Polymers </a:t>
            </a:r>
            <a:br>
              <a:rPr lang="en-US" altLang="ja-JP" sz="3100" dirty="0" smtClean="0"/>
            </a:br>
            <a:r>
              <a:rPr lang="en-US" altLang="ja-JP" sz="3100" dirty="0" smtClean="0"/>
              <a:t>An </a:t>
            </a:r>
            <a:r>
              <a:rPr lang="en-US" altLang="ja-JP" sz="2700" dirty="0"/>
              <a:t>e</a:t>
            </a:r>
            <a:r>
              <a:rPr lang="en-US" altLang="ja-JP" sz="2700" dirty="0" smtClean="0"/>
              <a:t>xample of a Natural ring polymer:</a:t>
            </a:r>
            <a:br>
              <a:rPr lang="en-US" altLang="ja-JP" sz="2700" dirty="0" smtClean="0"/>
            </a:br>
            <a:r>
              <a:rPr lang="en-US" altLang="ja-JP" sz="4000" dirty="0" smtClean="0"/>
              <a:t> </a:t>
            </a:r>
            <a:r>
              <a:rPr lang="en-US" altLang="ja-JP" sz="3100" dirty="0" smtClean="0">
                <a:solidFill>
                  <a:srgbClr val="C00000"/>
                </a:solidFill>
              </a:rPr>
              <a:t>Double </a:t>
            </a:r>
            <a:r>
              <a:rPr lang="en-US" altLang="ja-JP" sz="3100" dirty="0">
                <a:solidFill>
                  <a:srgbClr val="C00000"/>
                </a:solidFill>
              </a:rPr>
              <a:t>stranded circular DNA </a:t>
            </a:r>
            <a:r>
              <a:rPr lang="en-US" altLang="ja-JP" sz="3100" dirty="0" smtClean="0">
                <a:solidFill>
                  <a:srgbClr val="C00000"/>
                </a:solidFill>
              </a:rPr>
              <a:t>in  plasmids of E. Coli  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en-US" altLang="ja-JP" sz="2000" dirty="0"/>
              <a:t>(A.D. Bates and A. Maxwell, </a:t>
            </a:r>
            <a:r>
              <a:rPr lang="en-US" altLang="ja-JP" sz="2000" i="1" dirty="0"/>
              <a:t>DNA Topology</a:t>
            </a:r>
            <a:r>
              <a:rPr lang="en-US" altLang="ja-JP" sz="2000" dirty="0"/>
              <a:t>, Oxford Univ. Press, 1993)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ja-JP" dirty="0" smtClean="0"/>
              <a:t> </a:t>
            </a:r>
          </a:p>
        </p:txBody>
      </p:sp>
      <p:pic>
        <p:nvPicPr>
          <p:cNvPr id="32772" name="Picture 4" descr="circularDNA"/>
          <p:cNvPicPr>
            <a:picLocks noChangeAspect="1" noChangeArrowheads="1"/>
          </p:cNvPicPr>
          <p:nvPr/>
        </p:nvPicPr>
        <p:blipFill>
          <a:blip r:embed="rId2" cstate="print"/>
          <a:srcRect l="4512" t="4562" r="4512" b="4562"/>
          <a:stretch>
            <a:fillRect/>
          </a:stretch>
        </p:blipFill>
        <p:spPr bwMode="auto">
          <a:xfrm>
            <a:off x="1187624" y="2540680"/>
            <a:ext cx="7258050" cy="358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6640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ja-JP" sz="3100" b="1" dirty="0"/>
              <a:t>Molecular dynamics </a:t>
            </a:r>
            <a:r>
              <a:rPr lang="en-US" altLang="ja-JP" sz="3100" dirty="0"/>
              <a:t>with </a:t>
            </a:r>
            <a:r>
              <a:rPr lang="en-US" altLang="ja-JP" sz="3100" b="1" dirty="0">
                <a:solidFill>
                  <a:srgbClr val="FF0000"/>
                </a:solidFill>
              </a:rPr>
              <a:t>excluded volume</a:t>
            </a:r>
            <a:r>
              <a:rPr lang="en-US" altLang="ja-JP" b="1" dirty="0">
                <a:solidFill>
                  <a:srgbClr val="FF0000"/>
                </a:solidFill>
              </a:rPr>
              <a:t/>
            </a:r>
            <a:br>
              <a:rPr lang="en-US" altLang="ja-JP" b="1" dirty="0">
                <a:solidFill>
                  <a:srgbClr val="FF0000"/>
                </a:solidFill>
              </a:rPr>
            </a:br>
            <a:r>
              <a:rPr lang="en-US" altLang="ja-JP" sz="2000" dirty="0"/>
              <a:t>Mean-square radius of gyration for the Kremer-</a:t>
            </a:r>
            <a:r>
              <a:rPr lang="en-US" altLang="ja-JP" sz="2000" dirty="0" err="1"/>
              <a:t>Grest</a:t>
            </a:r>
            <a:r>
              <a:rPr lang="en-US" altLang="ja-JP" sz="2000" dirty="0"/>
              <a:t> model: </a:t>
            </a:r>
            <a:r>
              <a:rPr lang="en-US" altLang="ja-JP" sz="2000" dirty="0" smtClean="0"/>
              <a:t/>
            </a:r>
            <a:br>
              <a:rPr lang="en-US" altLang="ja-JP" sz="2000" dirty="0" smtClean="0"/>
            </a:br>
            <a:r>
              <a:rPr lang="en-US" altLang="ja-JP" sz="2000" dirty="0" smtClean="0"/>
              <a:t>(TSUBAME computer, Tokyo </a:t>
            </a:r>
            <a:r>
              <a:rPr lang="en-US" altLang="ja-JP" sz="2000" dirty="0" err="1" smtClean="0"/>
              <a:t>Institue</a:t>
            </a:r>
            <a:r>
              <a:rPr lang="en-US" altLang="ja-JP" sz="2000" dirty="0" smtClean="0"/>
              <a:t> of Technology)</a:t>
            </a:r>
            <a:r>
              <a:rPr lang="en-US" altLang="ja-JP" sz="2000" dirty="0"/>
              <a:t/>
            </a:r>
            <a:br>
              <a:rPr lang="en-US" altLang="ja-JP" sz="2000" dirty="0"/>
            </a:br>
            <a:r>
              <a:rPr lang="ja-JP" altLang="en-US" sz="2000" b="1" dirty="0">
                <a:solidFill>
                  <a:srgbClr val="002060"/>
                </a:solidFill>
              </a:rPr>
              <a:t>＜</a:t>
            </a:r>
            <a:r>
              <a:rPr lang="en-US" altLang="ja-JP" sz="2000" b="1" dirty="0">
                <a:solidFill>
                  <a:srgbClr val="002060"/>
                </a:solidFill>
              </a:rPr>
              <a:t>R</a:t>
            </a:r>
            <a:r>
              <a:rPr lang="en-US" altLang="ja-JP" sz="2000" b="1" baseline="-25000" dirty="0">
                <a:solidFill>
                  <a:srgbClr val="002060"/>
                </a:solidFill>
              </a:rPr>
              <a:t>g</a:t>
            </a:r>
            <a:r>
              <a:rPr lang="en-US" altLang="ja-JP" sz="2000" b="1" baseline="30000" dirty="0">
                <a:solidFill>
                  <a:srgbClr val="002060"/>
                </a:solidFill>
              </a:rPr>
              <a:t>2</a:t>
            </a:r>
            <a:r>
              <a:rPr lang="ja-JP" altLang="en-US" sz="2000" b="1" dirty="0">
                <a:solidFill>
                  <a:srgbClr val="002060"/>
                </a:solidFill>
              </a:rPr>
              <a:t>＞</a:t>
            </a:r>
            <a:r>
              <a:rPr lang="en-US" altLang="ja-JP" sz="2000" b="1" baseline="-25000" dirty="0">
                <a:solidFill>
                  <a:srgbClr val="002060"/>
                </a:solidFill>
              </a:rPr>
              <a:t>G</a:t>
            </a:r>
            <a:r>
              <a:rPr lang="ja-JP" altLang="en-US" sz="2000" b="1" dirty="0">
                <a:solidFill>
                  <a:srgbClr val="002060"/>
                </a:solidFill>
              </a:rPr>
              <a:t>＝</a:t>
            </a:r>
            <a:r>
              <a:rPr lang="en-US" altLang="ja-JP" sz="2000" b="1" dirty="0">
                <a:solidFill>
                  <a:srgbClr val="002060"/>
                </a:solidFill>
              </a:rPr>
              <a:t>A(G) N</a:t>
            </a:r>
            <a:r>
              <a:rPr lang="el-GR" altLang="ja-JP" sz="2000" b="1" baseline="30000" dirty="0">
                <a:solidFill>
                  <a:srgbClr val="002060"/>
                </a:solidFill>
              </a:rPr>
              <a:t>ν</a:t>
            </a:r>
            <a:r>
              <a:rPr lang="en-US" altLang="ja-JP" sz="2000" b="1" dirty="0">
                <a:solidFill>
                  <a:srgbClr val="002060"/>
                </a:solidFill>
              </a:rPr>
              <a:t>  ,  </a:t>
            </a:r>
            <a:r>
              <a:rPr lang="el-GR" altLang="ja-JP" sz="2000" b="1" dirty="0">
                <a:solidFill>
                  <a:srgbClr val="002060"/>
                </a:solidFill>
              </a:rPr>
              <a:t>ν</a:t>
            </a:r>
            <a:r>
              <a:rPr lang="en-US" altLang="ja-JP" sz="2000" b="1" dirty="0">
                <a:solidFill>
                  <a:srgbClr val="002060"/>
                </a:solidFill>
              </a:rPr>
              <a:t> = 1.2</a:t>
            </a:r>
            <a:r>
              <a:rPr lang="ja-JP" altLang="en-US" sz="2000" b="1" dirty="0"/>
              <a:t>　</a:t>
            </a:r>
            <a:r>
              <a:rPr lang="en-US" altLang="ja-JP" sz="2000" dirty="0"/>
              <a:t>for each graph G </a:t>
            </a:r>
            <a:br>
              <a:rPr lang="en-US" altLang="ja-JP" sz="2000" dirty="0"/>
            </a:br>
            <a:r>
              <a:rPr lang="en-US" altLang="ja-JP" sz="2000" dirty="0"/>
              <a:t>The order among the MSRG is the same as in the SEC charts</a:t>
            </a:r>
            <a:endParaRPr kumimoji="1" lang="ja-JP" altLang="en-US" sz="20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A6BC2A-EB6D-405A-8BCB-59FBC4A6F318}" type="slidenum">
              <a:rPr lang="ja-JP" altLang="en-US" smtClean="0"/>
              <a:pPr>
                <a:defRPr/>
              </a:pPr>
              <a:t>30</a:t>
            </a:fld>
            <a:endParaRPr lang="ja-JP" altLang="en-US"/>
          </a:p>
        </p:txBody>
      </p:sp>
      <p:graphicFrame>
        <p:nvGraphicFramePr>
          <p:cNvPr id="5" name="コンテンツ プレースホルダー 4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14992123-3DE8-48FF-85B2-A2A5CF5F1E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7179302"/>
              </p:ext>
            </p:extLst>
          </p:nvPr>
        </p:nvGraphicFramePr>
        <p:xfrm>
          <a:off x="81844" y="1786265"/>
          <a:ext cx="8856984" cy="49245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688946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86217" y="342107"/>
            <a:ext cx="8229600" cy="1143000"/>
          </a:xfrm>
        </p:spPr>
        <p:txBody>
          <a:bodyPr>
            <a:noAutofit/>
          </a:bodyPr>
          <a:lstStyle/>
          <a:p>
            <a:r>
              <a:rPr lang="en-US" altLang="ja-JP" sz="3600" dirty="0" smtClean="0">
                <a:solidFill>
                  <a:srgbClr val="C00000"/>
                </a:solidFill>
              </a:rPr>
              <a:t>Summary of MD simulation</a:t>
            </a:r>
            <a:br>
              <a:rPr lang="en-US" altLang="ja-JP" sz="3600" dirty="0" smtClean="0">
                <a:solidFill>
                  <a:srgbClr val="C00000"/>
                </a:solidFill>
              </a:rPr>
            </a:br>
            <a:r>
              <a:rPr lang="en-US" altLang="ja-JP" sz="3600" dirty="0" smtClean="0">
                <a:solidFill>
                  <a:srgbClr val="C00000"/>
                </a:solidFill>
              </a:rPr>
              <a:t>(TSUBAME computer, Tokyo Inst. Tech.)</a:t>
            </a:r>
            <a:endParaRPr kumimoji="1" lang="ja-JP" altLang="en-US" sz="3600" dirty="0">
              <a:solidFill>
                <a:srgbClr val="C00000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MD simulation shows </a:t>
            </a:r>
          </a:p>
          <a:p>
            <a:pPr marL="0" indent="0">
              <a:buNone/>
            </a:pPr>
            <a:r>
              <a:rPr lang="ja-JP" altLang="en-US" b="1" dirty="0" smtClean="0">
                <a:solidFill>
                  <a:srgbClr val="002060"/>
                </a:solidFill>
              </a:rPr>
              <a:t>   ＜</a:t>
            </a:r>
            <a:r>
              <a:rPr lang="en-US" altLang="ja-JP" b="1" dirty="0">
                <a:solidFill>
                  <a:srgbClr val="002060"/>
                </a:solidFill>
              </a:rPr>
              <a:t>R</a:t>
            </a:r>
            <a:r>
              <a:rPr lang="en-US" altLang="ja-JP" b="1" baseline="-25000" dirty="0">
                <a:solidFill>
                  <a:srgbClr val="002060"/>
                </a:solidFill>
              </a:rPr>
              <a:t>g</a:t>
            </a:r>
            <a:r>
              <a:rPr lang="en-US" altLang="ja-JP" b="1" baseline="30000" dirty="0">
                <a:solidFill>
                  <a:srgbClr val="002060"/>
                </a:solidFill>
              </a:rPr>
              <a:t>2</a:t>
            </a:r>
            <a:r>
              <a:rPr lang="ja-JP" altLang="en-US" b="1" dirty="0">
                <a:solidFill>
                  <a:srgbClr val="002060"/>
                </a:solidFill>
              </a:rPr>
              <a:t>＞</a:t>
            </a:r>
            <a:r>
              <a:rPr lang="en-US" altLang="ja-JP" b="1" baseline="-25000" dirty="0">
                <a:solidFill>
                  <a:srgbClr val="002060"/>
                </a:solidFill>
              </a:rPr>
              <a:t>G</a:t>
            </a:r>
            <a:r>
              <a:rPr lang="ja-JP" altLang="en-US" b="1" dirty="0">
                <a:solidFill>
                  <a:srgbClr val="002060"/>
                </a:solidFill>
              </a:rPr>
              <a:t>＝</a:t>
            </a:r>
            <a:r>
              <a:rPr lang="en-US" altLang="ja-JP" b="1" dirty="0">
                <a:solidFill>
                  <a:srgbClr val="002060"/>
                </a:solidFill>
              </a:rPr>
              <a:t>A(G) N</a:t>
            </a:r>
            <a:r>
              <a:rPr lang="el-GR" altLang="ja-JP" b="1" baseline="30000" dirty="0">
                <a:solidFill>
                  <a:srgbClr val="002060"/>
                </a:solidFill>
              </a:rPr>
              <a:t>ν</a:t>
            </a:r>
            <a:r>
              <a:rPr lang="en-US" altLang="ja-JP" b="1" dirty="0">
                <a:solidFill>
                  <a:srgbClr val="002060"/>
                </a:solidFill>
              </a:rPr>
              <a:t> </a:t>
            </a:r>
            <a:r>
              <a:rPr lang="en-US" altLang="ja-JP" b="1" dirty="0" smtClean="0">
                <a:solidFill>
                  <a:srgbClr val="002060"/>
                </a:solidFill>
              </a:rPr>
              <a:t>,  </a:t>
            </a:r>
            <a:r>
              <a:rPr lang="el-GR" altLang="ja-JP" b="1" dirty="0">
                <a:solidFill>
                  <a:srgbClr val="002060"/>
                </a:solidFill>
              </a:rPr>
              <a:t>ν</a:t>
            </a:r>
            <a:r>
              <a:rPr lang="en-US" altLang="ja-JP" b="1" dirty="0">
                <a:solidFill>
                  <a:srgbClr val="002060"/>
                </a:solidFill>
              </a:rPr>
              <a:t> = </a:t>
            </a:r>
            <a:r>
              <a:rPr lang="en-US" altLang="ja-JP" b="1" dirty="0" smtClean="0">
                <a:solidFill>
                  <a:srgbClr val="002060"/>
                </a:solidFill>
              </a:rPr>
              <a:t>1.2</a:t>
            </a:r>
            <a:r>
              <a:rPr lang="ja-JP" altLang="en-US" b="1" dirty="0" smtClean="0"/>
              <a:t> </a:t>
            </a:r>
            <a:r>
              <a:rPr lang="en-US" altLang="ja-JP" dirty="0" smtClean="0"/>
              <a:t>for </a:t>
            </a:r>
            <a:r>
              <a:rPr lang="en-US" altLang="ja-JP" dirty="0"/>
              <a:t>each graph G </a:t>
            </a:r>
            <a:br>
              <a:rPr lang="en-US" altLang="ja-JP" dirty="0"/>
            </a:br>
            <a:endParaRPr lang="en-US" altLang="ja-JP" dirty="0"/>
          </a:p>
          <a:p>
            <a:r>
              <a:rPr lang="en-US" altLang="ja-JP" dirty="0" smtClean="0"/>
              <a:t>The order: </a:t>
            </a:r>
          </a:p>
          <a:p>
            <a:pPr marL="0" indent="0">
              <a:buNone/>
            </a:pPr>
            <a:r>
              <a:rPr lang="en-US" altLang="ja-JP" dirty="0"/>
              <a:t> </a:t>
            </a:r>
            <a:r>
              <a:rPr lang="en-US" altLang="ja-JP" dirty="0" smtClean="0"/>
              <a:t>   tri-lasso &gt; theta-lasso &gt; ladder &gt; alpha &gt; K33</a:t>
            </a:r>
          </a:p>
          <a:p>
            <a:pPr marL="0" indent="0">
              <a:buNone/>
            </a:pPr>
            <a:r>
              <a:rPr lang="en-US" altLang="ja-JP" dirty="0" smtClean="0"/>
              <a:t> i</a:t>
            </a:r>
            <a:r>
              <a:rPr kumimoji="1" lang="en-US" altLang="ja-JP" dirty="0" smtClean="0"/>
              <a:t>s consistent with SEC charts 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A6BC2A-EB6D-405A-8BCB-59FBC4A6F318}" type="slidenum">
              <a:rPr lang="ja-JP" altLang="en-US" smtClean="0"/>
              <a:pPr>
                <a:defRPr/>
              </a:pPr>
              <a:t>31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4022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kumimoji="1" lang="en-US" altLang="ja-JP" sz="3200" dirty="0" smtClean="0">
                <a:solidFill>
                  <a:srgbClr val="C00000"/>
                </a:solidFill>
              </a:rPr>
              <a:t>Comparison with Experiment:</a:t>
            </a:r>
            <a:br>
              <a:rPr kumimoji="1" lang="en-US" altLang="ja-JP" sz="3200" dirty="0" smtClean="0">
                <a:solidFill>
                  <a:srgbClr val="C00000"/>
                </a:solidFill>
              </a:rPr>
            </a:br>
            <a:r>
              <a:rPr kumimoji="1" lang="en-US" altLang="ja-JP" sz="3200" dirty="0" smtClean="0">
                <a:solidFill>
                  <a:srgbClr val="C00000"/>
                </a:solidFill>
              </a:rPr>
              <a:t>Ratio of </a:t>
            </a:r>
            <a:r>
              <a:rPr lang="en-US" altLang="ja-JP" sz="3200" dirty="0">
                <a:solidFill>
                  <a:srgbClr val="C00000"/>
                </a:solidFill>
              </a:rPr>
              <a:t>m</a:t>
            </a:r>
            <a:r>
              <a:rPr lang="en-US" altLang="ja-JP" sz="3200" dirty="0" smtClean="0">
                <a:solidFill>
                  <a:srgbClr val="C00000"/>
                </a:solidFill>
              </a:rPr>
              <a:t>ean-square radii of gyration</a:t>
            </a:r>
            <a:endParaRPr kumimoji="1" lang="ja-JP" altLang="en-US" sz="3200" dirty="0">
              <a:solidFill>
                <a:srgbClr val="C00000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3568" y="1268760"/>
            <a:ext cx="8229600" cy="499715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altLang="ja-JP" sz="2800" dirty="0"/>
          </a:p>
          <a:p>
            <a:r>
              <a:rPr lang="en-US" altLang="ja-JP" sz="2800" dirty="0"/>
              <a:t> R</a:t>
            </a:r>
            <a:r>
              <a:rPr lang="en-US" altLang="ja-JP" sz="2800" baseline="-25000" dirty="0"/>
              <a:t>g</a:t>
            </a:r>
            <a:r>
              <a:rPr lang="en-US" altLang="ja-JP" sz="2800" baseline="30000" dirty="0"/>
              <a:t>2</a:t>
            </a:r>
            <a:r>
              <a:rPr lang="en-US" altLang="ja-JP" sz="2800" dirty="0"/>
              <a:t>(G)/R</a:t>
            </a:r>
            <a:r>
              <a:rPr lang="en-US" altLang="ja-JP" sz="2800" baseline="-25000" dirty="0"/>
              <a:t>g</a:t>
            </a:r>
            <a:r>
              <a:rPr lang="en-US" altLang="ja-JP" sz="2800" baseline="30000" dirty="0"/>
              <a:t>2</a:t>
            </a:r>
            <a:r>
              <a:rPr lang="en-US" altLang="ja-JP" sz="2800" dirty="0"/>
              <a:t>(tree)  with no excluded volume </a:t>
            </a:r>
          </a:p>
          <a:p>
            <a:pPr marL="0" indent="0">
              <a:buNone/>
            </a:pPr>
            <a:r>
              <a:rPr lang="en-US" altLang="ja-JP" sz="2800" b="1" dirty="0"/>
              <a:t>  =           </a:t>
            </a:r>
            <a:r>
              <a:rPr lang="en-US" altLang="ja-JP" sz="2800" dirty="0"/>
              <a:t>0.88,     0.63,      0.444,     0.436,    0.35  </a:t>
            </a:r>
          </a:p>
          <a:p>
            <a:pPr marL="0" indent="0">
              <a:buNone/>
            </a:pPr>
            <a:r>
              <a:rPr lang="en-US" altLang="ja-JP" sz="2800" dirty="0"/>
              <a:t>for G=tri-lasso, theta-lasso, ladder, alpha, K33</a:t>
            </a:r>
          </a:p>
          <a:p>
            <a:pPr marL="0" indent="0">
              <a:buNone/>
            </a:pPr>
            <a:endParaRPr lang="en-US" altLang="ja-JP" sz="2800" dirty="0"/>
          </a:p>
          <a:p>
            <a:r>
              <a:rPr kumimoji="1" lang="en-US" altLang="ja-JP" sz="2800" dirty="0" smtClean="0"/>
              <a:t>R</a:t>
            </a:r>
            <a:r>
              <a:rPr kumimoji="1" lang="en-US" altLang="ja-JP" sz="2800" baseline="-25000" dirty="0" smtClean="0"/>
              <a:t>g</a:t>
            </a:r>
            <a:r>
              <a:rPr kumimoji="1" lang="en-US" altLang="ja-JP" sz="2800" baseline="30000" dirty="0" smtClean="0"/>
              <a:t>2</a:t>
            </a:r>
            <a:r>
              <a:rPr kumimoji="1" lang="en-US" altLang="ja-JP" sz="2800" dirty="0" smtClean="0"/>
              <a:t>(G)/R</a:t>
            </a:r>
            <a:r>
              <a:rPr kumimoji="1" lang="en-US" altLang="ja-JP" sz="2800" baseline="-25000" dirty="0" smtClean="0"/>
              <a:t>g</a:t>
            </a:r>
            <a:r>
              <a:rPr kumimoji="1" lang="en-US" altLang="ja-JP" sz="2800" baseline="30000" dirty="0" smtClean="0"/>
              <a:t>2</a:t>
            </a:r>
            <a:r>
              <a:rPr kumimoji="1" lang="en-US" altLang="ja-JP" sz="2800" dirty="0" smtClean="0"/>
              <a:t>(tree)  with excluded volume </a:t>
            </a:r>
          </a:p>
          <a:p>
            <a:pPr marL="0" indent="0">
              <a:buNone/>
            </a:pPr>
            <a:r>
              <a:rPr lang="en-US" altLang="ja-JP" sz="2800" b="1" dirty="0"/>
              <a:t> </a:t>
            </a:r>
            <a:r>
              <a:rPr lang="en-US" altLang="ja-JP" sz="2800" b="1" dirty="0" smtClean="0"/>
              <a:t> =           </a:t>
            </a:r>
            <a:r>
              <a:rPr lang="en-US" altLang="ja-JP" sz="2800" dirty="0" smtClean="0"/>
              <a:t>0.96,     0.78,      0.60,     0.58,     0.46  </a:t>
            </a:r>
          </a:p>
          <a:p>
            <a:pPr marL="0" indent="0">
              <a:buNone/>
            </a:pPr>
            <a:r>
              <a:rPr lang="en-US" altLang="ja-JP" sz="2800" dirty="0" smtClean="0"/>
              <a:t>for G=tri-lasso, theta-lasso, ladder, alpha, K33</a:t>
            </a:r>
          </a:p>
          <a:p>
            <a:pPr marL="0" indent="0">
              <a:buNone/>
            </a:pPr>
            <a:endParaRPr lang="en-US" altLang="ja-JP" sz="2800" dirty="0" smtClean="0"/>
          </a:p>
          <a:p>
            <a:pPr marL="0" indent="0">
              <a:buNone/>
            </a:pPr>
            <a:r>
              <a:rPr lang="en-US" altLang="ja-JP" sz="2800" dirty="0" smtClean="0"/>
              <a:t>SEC charts: </a:t>
            </a:r>
            <a:endParaRPr lang="en-US" altLang="ja-JP" sz="2800" dirty="0"/>
          </a:p>
          <a:p>
            <a:pPr marL="0" indent="0">
              <a:buNone/>
            </a:pPr>
            <a:r>
              <a:rPr lang="en-US" altLang="ja-JP" sz="2800" dirty="0" smtClean="0"/>
              <a:t>               0.86,     0.75,     0.71,      0.67,     0.62</a:t>
            </a:r>
            <a:endParaRPr lang="en-US" altLang="ja-JP" sz="2800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A6BC2A-EB6D-405A-8BCB-59FBC4A6F318}" type="slidenum">
              <a:rPr lang="ja-JP" altLang="en-US" smtClean="0"/>
              <a:pPr>
                <a:defRPr/>
              </a:pPr>
              <a:t>32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0008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3200" b="1" dirty="0" smtClean="0">
                <a:solidFill>
                  <a:srgbClr val="0070C0"/>
                </a:solidFill>
              </a:rPr>
              <a:t>Diffusion constants </a:t>
            </a:r>
            <a:r>
              <a:rPr lang="en-US" altLang="ja-JP" sz="3200" b="1" dirty="0">
                <a:solidFill>
                  <a:srgbClr val="0070C0"/>
                </a:solidFill>
              </a:rPr>
              <a:t>of topological </a:t>
            </a:r>
            <a:r>
              <a:rPr lang="en-US" altLang="ja-JP" sz="3200" b="1" dirty="0" smtClean="0">
                <a:solidFill>
                  <a:srgbClr val="0070C0"/>
                </a:solidFill>
              </a:rPr>
              <a:t>polymers:</a:t>
            </a:r>
            <a:br>
              <a:rPr lang="en-US" altLang="ja-JP" sz="3200" b="1" dirty="0" smtClean="0">
                <a:solidFill>
                  <a:srgbClr val="0070C0"/>
                </a:solidFill>
              </a:rPr>
            </a:br>
            <a:r>
              <a:rPr lang="en-US" altLang="ja-JP" sz="2400" b="1" dirty="0" smtClean="0">
                <a:solidFill>
                  <a:srgbClr val="0070C0"/>
                </a:solidFill>
              </a:rPr>
              <a:t>(by Kirkwood-</a:t>
            </a:r>
            <a:r>
              <a:rPr lang="en-US" altLang="ja-JP" sz="2400" b="1" dirty="0" err="1" smtClean="0">
                <a:solidFill>
                  <a:srgbClr val="0070C0"/>
                </a:solidFill>
              </a:rPr>
              <a:t>Riseman</a:t>
            </a:r>
            <a:r>
              <a:rPr lang="en-US" altLang="ja-JP" sz="2400" b="1" dirty="0" smtClean="0">
                <a:solidFill>
                  <a:srgbClr val="0070C0"/>
                </a:solidFill>
              </a:rPr>
              <a:t> approximation) </a:t>
            </a:r>
            <a:endParaRPr kumimoji="1" lang="ja-JP" altLang="en-US" sz="24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sz="2400" i="1" dirty="0" smtClean="0"/>
              <a:t>T</a:t>
            </a:r>
            <a:r>
              <a:rPr kumimoji="1" lang="en-US" altLang="ja-JP" sz="2400" dirty="0" smtClean="0"/>
              <a:t>: temperature, </a:t>
            </a:r>
            <a:r>
              <a:rPr kumimoji="1" lang="en-US" altLang="ja-JP" sz="2400" i="1" dirty="0" err="1" smtClean="0"/>
              <a:t>η</a:t>
            </a:r>
            <a:r>
              <a:rPr kumimoji="1" lang="en-US" altLang="ja-JP" sz="2400" baseline="-25000" dirty="0" err="1" smtClean="0"/>
              <a:t>s</a:t>
            </a:r>
            <a:r>
              <a:rPr kumimoji="1" lang="en-US" altLang="ja-JP" sz="2400" dirty="0" smtClean="0"/>
              <a:t>: viscosity of solution, </a:t>
            </a:r>
            <a:r>
              <a:rPr kumimoji="1" lang="en-US" altLang="ja-JP" sz="2400" i="1" dirty="0" smtClean="0"/>
              <a:t>N</a:t>
            </a:r>
            <a:r>
              <a:rPr kumimoji="1" lang="en-US" altLang="ja-JP" sz="2400" dirty="0" smtClean="0"/>
              <a:t>: the number of monomers  </a:t>
            </a:r>
          </a:p>
          <a:p>
            <a:endParaRPr lang="en-US" altLang="ja-JP" sz="2400" dirty="0"/>
          </a:p>
          <a:p>
            <a:endParaRPr kumimoji="1" lang="en-US" altLang="ja-JP" sz="2400" dirty="0" smtClean="0"/>
          </a:p>
          <a:p>
            <a:endParaRPr lang="en-US" altLang="ja-JP" sz="2400" dirty="0"/>
          </a:p>
          <a:p>
            <a:endParaRPr kumimoji="1" lang="en-US" altLang="ja-JP" sz="2400" dirty="0" smtClean="0"/>
          </a:p>
          <a:p>
            <a:pPr marL="0" indent="0">
              <a:buNone/>
            </a:pPr>
            <a:endParaRPr kumimoji="1" lang="en-US" altLang="ja-JP" sz="2400" dirty="0" smtClean="0"/>
          </a:p>
          <a:p>
            <a:r>
              <a:rPr lang="en-US" altLang="ja-JP" sz="2400" dirty="0"/>
              <a:t>R</a:t>
            </a:r>
            <a:r>
              <a:rPr lang="en-US" altLang="ja-JP" sz="2400" baseline="-25000" dirty="0"/>
              <a:t>H</a:t>
            </a:r>
            <a:r>
              <a:rPr lang="en-US" altLang="ja-JP" sz="2400" dirty="0"/>
              <a:t> </a:t>
            </a:r>
            <a:r>
              <a:rPr lang="en-US" altLang="ja-JP" sz="2400" dirty="0" smtClean="0"/>
              <a:t>: the </a:t>
            </a:r>
            <a:r>
              <a:rPr lang="en-US" altLang="ja-JP" sz="2400" dirty="0" err="1" smtClean="0"/>
              <a:t>hydrodynamical</a:t>
            </a:r>
            <a:r>
              <a:rPr lang="en-US" altLang="ja-JP" sz="2400" dirty="0" smtClean="0"/>
              <a:t> radius defined by 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 smtClean="0"/>
              <a:t>            </a:t>
            </a:r>
            <a:r>
              <a:rPr lang="en-US" altLang="ja-JP" sz="2400" i="1" dirty="0" smtClean="0"/>
              <a:t>D = k</a:t>
            </a:r>
            <a:r>
              <a:rPr lang="en-US" altLang="ja-JP" sz="2400" i="1" baseline="-25000" dirty="0" smtClean="0"/>
              <a:t>B</a:t>
            </a:r>
            <a:r>
              <a:rPr lang="en-US" altLang="ja-JP" sz="2400" i="1" dirty="0" smtClean="0"/>
              <a:t> T/ (</a:t>
            </a:r>
            <a:r>
              <a:rPr lang="en-US" altLang="ja-JP" sz="2400" dirty="0" smtClean="0"/>
              <a:t>6 π</a:t>
            </a:r>
            <a:r>
              <a:rPr lang="en-US" altLang="ja-JP" sz="2400" i="1" dirty="0"/>
              <a:t> </a:t>
            </a:r>
            <a:r>
              <a:rPr lang="en-US" altLang="ja-JP" sz="2400" i="1" dirty="0" err="1" smtClean="0"/>
              <a:t>η</a:t>
            </a:r>
            <a:r>
              <a:rPr lang="en-US" altLang="ja-JP" sz="2400" i="1" baseline="-25000" dirty="0" err="1" smtClean="0"/>
              <a:t>s</a:t>
            </a:r>
            <a:r>
              <a:rPr lang="en-US" altLang="ja-JP" sz="2400" i="1" dirty="0" err="1" smtClean="0"/>
              <a:t>R</a:t>
            </a:r>
            <a:r>
              <a:rPr lang="en-US" altLang="ja-JP" sz="2400" i="1" baseline="-25000" dirty="0" err="1" smtClean="0"/>
              <a:t>H</a:t>
            </a:r>
            <a:r>
              <a:rPr lang="en-US" altLang="ja-JP" sz="2400" i="1" dirty="0" smtClean="0"/>
              <a:t> )</a:t>
            </a:r>
            <a:endParaRPr kumimoji="1" lang="en-US" altLang="ja-JP" sz="2400" i="1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A6BC2A-EB6D-405A-8BCB-59FBC4A6F318}" type="slidenum">
              <a:rPr lang="ja-JP" altLang="en-US" smtClean="0"/>
              <a:pPr>
                <a:defRPr/>
              </a:pPr>
              <a:t>33</a:t>
            </a:fld>
            <a:endParaRPr lang="ja-JP" altLang="en-US"/>
          </a:p>
        </p:txBody>
      </p:sp>
      <p:grpSp>
        <p:nvGrpSpPr>
          <p:cNvPr id="10" name="グループ化 33"/>
          <p:cNvGrpSpPr>
            <a:grpSpLocks/>
          </p:cNvGrpSpPr>
          <p:nvPr/>
        </p:nvGrpSpPr>
        <p:grpSpPr bwMode="auto">
          <a:xfrm>
            <a:off x="1763688" y="2492896"/>
            <a:ext cx="5112569" cy="1862978"/>
            <a:chOff x="-252784" y="709935"/>
            <a:chExt cx="4608512" cy="1339011"/>
          </a:xfrm>
        </p:grpSpPr>
        <p:grpSp>
          <p:nvGrpSpPr>
            <p:cNvPr id="11" name="グループ化 13"/>
            <p:cNvGrpSpPr>
              <a:grpSpLocks/>
            </p:cNvGrpSpPr>
            <p:nvPr/>
          </p:nvGrpSpPr>
          <p:grpSpPr bwMode="auto">
            <a:xfrm>
              <a:off x="-252784" y="709935"/>
              <a:ext cx="4535487" cy="1152525"/>
              <a:chOff x="-253639" y="683696"/>
              <a:chExt cx="4536504" cy="1152127"/>
            </a:xfrm>
          </p:grpSpPr>
          <p:sp>
            <p:nvSpPr>
              <p:cNvPr id="13" name="角丸四角形 12"/>
              <p:cNvSpPr/>
              <p:nvPr/>
            </p:nvSpPr>
            <p:spPr bwMode="auto">
              <a:xfrm>
                <a:off x="-253639" y="683696"/>
                <a:ext cx="4536504" cy="1152127"/>
              </a:xfrm>
              <a:prstGeom prst="roundRect">
                <a:avLst/>
              </a:prstGeom>
              <a:solidFill>
                <a:schemeClr val="accent1">
                  <a:tint val="40000"/>
                  <a:hueOff val="0"/>
                  <a:satOff val="0"/>
                  <a:lumOff val="0"/>
                  <a:alpha val="40000"/>
                </a:scheme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graphicFrame>
            <p:nvGraphicFramePr>
              <p:cNvPr id="14" name="Object 5"/>
              <p:cNvGraphicFramePr>
                <a:graphicFrameLocks noChangeAspect="1"/>
              </p:cNvGraphicFramePr>
              <p:nvPr/>
            </p:nvGraphicFramePr>
            <p:xfrm>
              <a:off x="124271" y="879029"/>
              <a:ext cx="3779096" cy="90520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208" name="数式" r:id="rId3" imgW="1523880" imgH="457200" progId="Equation.3">
                      <p:embed/>
                    </p:oleObj>
                  </mc:Choice>
                  <mc:Fallback>
                    <p:oleObj name="数式" r:id="rId3" imgW="1523880" imgH="4572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24271" y="879029"/>
                            <a:ext cx="3779096" cy="90520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2" name="テキスト ボックス 11"/>
            <p:cNvSpPr txBox="1"/>
            <p:nvPr/>
          </p:nvSpPr>
          <p:spPr>
            <a:xfrm>
              <a:off x="-181346" y="1717125"/>
              <a:ext cx="4537074" cy="33182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ja-JP" sz="2400" b="1" dirty="0" smtClean="0">
                  <a:latin typeface="+mn-lt"/>
                  <a:ea typeface="ＭＳ Ｐゴシック" pitchFamily="50" charset="-128"/>
                </a:rPr>
                <a:t>Kirkwood-</a:t>
              </a:r>
              <a:r>
                <a:rPr lang="en-US" altLang="ja-JP" sz="2400" b="1" dirty="0" err="1" smtClean="0">
                  <a:latin typeface="+mn-lt"/>
                  <a:ea typeface="ＭＳ Ｐゴシック" pitchFamily="50" charset="-128"/>
                </a:rPr>
                <a:t>Riseman</a:t>
              </a:r>
              <a:r>
                <a:rPr lang="en-US" altLang="ja-JP" sz="2400" b="1" smtClean="0">
                  <a:latin typeface="+mn-lt"/>
                  <a:ea typeface="ＭＳ Ｐゴシック" pitchFamily="50" charset="-128"/>
                </a:rPr>
                <a:t>  approximation</a:t>
              </a:r>
              <a:endParaRPr lang="ja-JP" altLang="en-US" sz="2400" b="1" dirty="0">
                <a:latin typeface="+mn-lt"/>
                <a:ea typeface="ＭＳ Ｐゴシック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648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2400" dirty="0" smtClean="0">
                <a:solidFill>
                  <a:srgbClr val="C00000"/>
                </a:solidFill>
              </a:rPr>
              <a:t>Observation:  The square of ratios of hydrodynamic radii </a:t>
            </a:r>
            <a:r>
              <a:rPr lang="en-US" altLang="ja-JP" sz="2400" dirty="0"/>
              <a:t>R</a:t>
            </a:r>
            <a:r>
              <a:rPr lang="en-US" altLang="ja-JP" sz="2400" baseline="-25000" dirty="0"/>
              <a:t>H</a:t>
            </a:r>
            <a:r>
              <a:rPr lang="en-US" altLang="ja-JP" sz="2400" dirty="0" smtClean="0">
                <a:solidFill>
                  <a:srgbClr val="C00000"/>
                </a:solidFill>
              </a:rPr>
              <a:t> is close to the SEC values</a:t>
            </a:r>
            <a:endParaRPr kumimoji="1" lang="ja-JP" altLang="en-US" sz="2400" dirty="0">
              <a:solidFill>
                <a:srgbClr val="C00000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 fontScale="62500" lnSpcReduction="20000"/>
          </a:bodyPr>
          <a:lstStyle/>
          <a:p>
            <a:r>
              <a:rPr kumimoji="1" lang="en-US" altLang="ja-JP" dirty="0" smtClean="0"/>
              <a:t>R</a:t>
            </a:r>
            <a:r>
              <a:rPr kumimoji="1" lang="en-US" altLang="ja-JP" baseline="-25000" dirty="0" smtClean="0"/>
              <a:t>H</a:t>
            </a:r>
            <a:r>
              <a:rPr kumimoji="1" lang="en-US" altLang="ja-JP" dirty="0" smtClean="0"/>
              <a:t>(G)/R</a:t>
            </a:r>
            <a:r>
              <a:rPr kumimoji="1" lang="en-US" altLang="ja-JP" baseline="-25000" dirty="0" smtClean="0"/>
              <a:t>H</a:t>
            </a:r>
            <a:r>
              <a:rPr kumimoji="1" lang="en-US" altLang="ja-JP" dirty="0" smtClean="0"/>
              <a:t>(tree)</a:t>
            </a:r>
          </a:p>
          <a:p>
            <a:pPr marL="0" indent="0">
              <a:buNone/>
            </a:pPr>
            <a:r>
              <a:rPr lang="en-US" altLang="ja-JP" dirty="0" smtClean="0"/>
              <a:t>               0.96,    0.89,      0.85,       0.85,     0.79   </a:t>
            </a:r>
          </a:p>
          <a:p>
            <a:pPr marL="0" indent="0">
              <a:buNone/>
            </a:pPr>
            <a:r>
              <a:rPr lang="en-US" altLang="ja-JP" dirty="0" smtClean="0"/>
              <a:t>for G=tri-lasso, theta-lasso, ladder, alpha, K33</a:t>
            </a:r>
            <a:endParaRPr lang="en-US" altLang="ja-JP" dirty="0"/>
          </a:p>
          <a:p>
            <a:pPr marL="0" indent="0">
              <a:buNone/>
            </a:pPr>
            <a:endParaRPr lang="en-US" altLang="ja-JP" dirty="0" smtClean="0"/>
          </a:p>
          <a:p>
            <a:r>
              <a:rPr lang="en-US" altLang="ja-JP" b="1" dirty="0" smtClean="0">
                <a:solidFill>
                  <a:srgbClr val="FF0000"/>
                </a:solidFill>
              </a:rPr>
              <a:t>(R</a:t>
            </a:r>
            <a:r>
              <a:rPr lang="en-US" altLang="ja-JP" b="1" baseline="-25000" dirty="0" smtClean="0">
                <a:solidFill>
                  <a:srgbClr val="FF0000"/>
                </a:solidFill>
              </a:rPr>
              <a:t>H</a:t>
            </a:r>
            <a:r>
              <a:rPr lang="en-US" altLang="ja-JP" b="1" dirty="0" smtClean="0">
                <a:solidFill>
                  <a:srgbClr val="FF0000"/>
                </a:solidFill>
              </a:rPr>
              <a:t>(G</a:t>
            </a:r>
            <a:r>
              <a:rPr lang="en-US" altLang="ja-JP" b="1" dirty="0">
                <a:solidFill>
                  <a:srgbClr val="FF0000"/>
                </a:solidFill>
              </a:rPr>
              <a:t>)/R</a:t>
            </a:r>
            <a:r>
              <a:rPr lang="en-US" altLang="ja-JP" b="1" baseline="-25000" dirty="0">
                <a:solidFill>
                  <a:srgbClr val="FF0000"/>
                </a:solidFill>
              </a:rPr>
              <a:t>H</a:t>
            </a:r>
            <a:r>
              <a:rPr lang="en-US" altLang="ja-JP" b="1" dirty="0">
                <a:solidFill>
                  <a:srgbClr val="FF0000"/>
                </a:solidFill>
              </a:rPr>
              <a:t>(tree</a:t>
            </a:r>
            <a:r>
              <a:rPr lang="en-US" altLang="ja-JP" b="1" dirty="0" smtClean="0">
                <a:solidFill>
                  <a:srgbClr val="FF0000"/>
                </a:solidFill>
              </a:rPr>
              <a:t>))</a:t>
            </a:r>
            <a:r>
              <a:rPr lang="en-US" altLang="ja-JP" b="1" baseline="30000" dirty="0" smtClean="0">
                <a:solidFill>
                  <a:srgbClr val="FF0000"/>
                </a:solidFill>
              </a:rPr>
              <a:t>2</a:t>
            </a:r>
            <a:endParaRPr lang="en-US" altLang="ja-JP" b="1" baseline="30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ja-JP" b="1" dirty="0">
                <a:solidFill>
                  <a:srgbClr val="FF0000"/>
                </a:solidFill>
              </a:rPr>
              <a:t>               </a:t>
            </a:r>
            <a:r>
              <a:rPr lang="en-US" altLang="ja-JP" dirty="0" smtClean="0"/>
              <a:t>0.92,   0.80,       0.71,       0.72,     0.63   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for G=tri-lasso, theta-lasso, ladder, alpha, K33</a:t>
            </a: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en-US" altLang="ja-JP" dirty="0" smtClean="0"/>
              <a:t>SEC </a:t>
            </a:r>
            <a:r>
              <a:rPr lang="en-US" altLang="ja-JP" dirty="0"/>
              <a:t>charts: </a:t>
            </a:r>
            <a:r>
              <a:rPr lang="en-US" altLang="ja-JP" dirty="0" smtClean="0"/>
              <a:t>       </a:t>
            </a:r>
          </a:p>
          <a:p>
            <a:pPr marL="0" indent="0">
              <a:buNone/>
            </a:pPr>
            <a:r>
              <a:rPr lang="en-US" altLang="ja-JP" dirty="0"/>
              <a:t> </a:t>
            </a:r>
            <a:r>
              <a:rPr lang="en-US" altLang="ja-JP" dirty="0" smtClean="0"/>
              <a:t>             0.86</a:t>
            </a:r>
            <a:r>
              <a:rPr lang="en-US" altLang="ja-JP" dirty="0"/>
              <a:t>,     0.75,     0.71,      </a:t>
            </a:r>
            <a:r>
              <a:rPr lang="en-US" altLang="ja-JP" dirty="0" smtClean="0"/>
              <a:t> 0.67,     </a:t>
            </a:r>
            <a:r>
              <a:rPr lang="en-US" altLang="ja-JP" dirty="0"/>
              <a:t>0.62</a:t>
            </a:r>
          </a:p>
          <a:p>
            <a:pPr marL="0" indent="0">
              <a:buNone/>
            </a:pPr>
            <a:r>
              <a:rPr lang="en-US" altLang="ja-JP" dirty="0"/>
              <a:t>for G=tri-lasso, theta-lasso, ladder, alpha, K33</a:t>
            </a:r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A6BC2A-EB6D-405A-8BCB-59FBC4A6F318}" type="slidenum">
              <a:rPr lang="ja-JP" altLang="en-US" smtClean="0"/>
              <a:pPr>
                <a:defRPr/>
              </a:pPr>
              <a:t>34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6885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07516"/>
            <a:ext cx="8229600" cy="1066130"/>
          </a:xfrm>
        </p:spPr>
        <p:txBody>
          <a:bodyPr>
            <a:normAutofit/>
          </a:bodyPr>
          <a:lstStyle/>
          <a:p>
            <a:r>
              <a:rPr lang="en-US" altLang="ja-JP" sz="2400" dirty="0"/>
              <a:t>The MD estimates of the square of hydrodynamic radius  </a:t>
            </a:r>
            <a:r>
              <a:rPr lang="en-US" altLang="ja-JP" sz="2400" i="1" dirty="0">
                <a:solidFill>
                  <a:srgbClr val="C00000"/>
                </a:solidFill>
              </a:rPr>
              <a:t>R</a:t>
            </a:r>
            <a:r>
              <a:rPr lang="en-US" altLang="ja-JP" sz="2400" i="1" baseline="-25000" dirty="0">
                <a:solidFill>
                  <a:srgbClr val="C00000"/>
                </a:solidFill>
              </a:rPr>
              <a:t>H</a:t>
            </a:r>
            <a:r>
              <a:rPr lang="en-US" altLang="ja-JP" sz="2400" i="1" dirty="0">
                <a:solidFill>
                  <a:srgbClr val="C00000"/>
                </a:solidFill>
              </a:rPr>
              <a:t> </a:t>
            </a:r>
            <a:r>
              <a:rPr lang="en-US" altLang="ja-JP" sz="2400" i="1" baseline="30000" dirty="0">
                <a:solidFill>
                  <a:srgbClr val="C00000"/>
                </a:solidFill>
              </a:rPr>
              <a:t>2</a:t>
            </a:r>
            <a:r>
              <a:rPr lang="en-US" altLang="ja-JP" sz="2400" dirty="0"/>
              <a:t> for the  topological polymers are close to the SEC values. </a:t>
            </a:r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72" y="1173646"/>
            <a:ext cx="7704856" cy="5544616"/>
          </a:xfr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A6BC2A-EB6D-405A-8BCB-59FBC4A6F318}" type="slidenum">
              <a:rPr lang="ja-JP" altLang="en-US" smtClean="0"/>
              <a:pPr>
                <a:defRPr/>
              </a:pPr>
              <a:t>35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968104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Summary</a:t>
            </a:r>
            <a:r>
              <a:rPr lang="ja-JP" altLang="en-US" dirty="0"/>
              <a:t> </a:t>
            </a:r>
            <a:r>
              <a:rPr lang="en-US" altLang="ja-JP" dirty="0" smtClean="0"/>
              <a:t>of Part IV 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92500" lnSpcReduction="10000"/>
          </a:bodyPr>
          <a:lstStyle/>
          <a:p>
            <a:endParaRPr lang="en-US" altLang="ja-JP" sz="2400" dirty="0" smtClean="0"/>
          </a:p>
          <a:p>
            <a:r>
              <a:rPr lang="en-US" altLang="ja-JP" sz="2400" dirty="0" smtClean="0"/>
              <a:t>The order among the estimates of the mean-square radius of gyration for the six topological polymers is consistent with SEC charts</a:t>
            </a:r>
          </a:p>
          <a:p>
            <a:endParaRPr lang="en-US" altLang="ja-JP" sz="2400" dirty="0" smtClean="0"/>
          </a:p>
          <a:p>
            <a:r>
              <a:rPr lang="en-US" altLang="ja-JP" sz="2400" dirty="0"/>
              <a:t>The MD estimates of the square of hydrodynamic radius  </a:t>
            </a:r>
            <a:r>
              <a:rPr lang="en-US" altLang="ja-JP" sz="2400" i="1" dirty="0">
                <a:solidFill>
                  <a:srgbClr val="C00000"/>
                </a:solidFill>
              </a:rPr>
              <a:t>R</a:t>
            </a:r>
            <a:r>
              <a:rPr lang="en-US" altLang="ja-JP" sz="2400" i="1" baseline="-25000" dirty="0">
                <a:solidFill>
                  <a:srgbClr val="C00000"/>
                </a:solidFill>
              </a:rPr>
              <a:t>H</a:t>
            </a:r>
            <a:r>
              <a:rPr lang="en-US" altLang="ja-JP" sz="2400" i="1" dirty="0">
                <a:solidFill>
                  <a:srgbClr val="C00000"/>
                </a:solidFill>
              </a:rPr>
              <a:t> </a:t>
            </a:r>
            <a:r>
              <a:rPr lang="en-US" altLang="ja-JP" sz="2400" i="1" baseline="30000" dirty="0" smtClean="0">
                <a:solidFill>
                  <a:srgbClr val="C00000"/>
                </a:solidFill>
              </a:rPr>
              <a:t>2</a:t>
            </a:r>
            <a:r>
              <a:rPr lang="en-US" altLang="ja-JP" sz="2400" dirty="0" smtClean="0"/>
              <a:t> </a:t>
            </a:r>
            <a:r>
              <a:rPr lang="en-US" altLang="ja-JP" sz="2400" dirty="0"/>
              <a:t>for the  topological polymers are close to the </a:t>
            </a:r>
            <a:r>
              <a:rPr lang="en-US" altLang="ja-JP" sz="2400" dirty="0" smtClean="0"/>
              <a:t>SEC values. 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      (real chains with excluded volume)</a:t>
            </a:r>
          </a:p>
          <a:p>
            <a:pPr marL="0" indent="0">
              <a:buNone/>
            </a:pPr>
            <a:endParaRPr lang="en-US" altLang="ja-JP" sz="2400" dirty="0" smtClean="0"/>
          </a:p>
          <a:p>
            <a:r>
              <a:rPr lang="en-US" altLang="ja-JP" sz="2400" dirty="0" smtClean="0"/>
              <a:t> </a:t>
            </a:r>
            <a:r>
              <a:rPr lang="en-US" altLang="ja-JP" sz="2400" dirty="0"/>
              <a:t>E</a:t>
            </a:r>
            <a:r>
              <a:rPr lang="en-US" altLang="ja-JP" sz="2400" dirty="0" smtClean="0"/>
              <a:t>stimates of </a:t>
            </a:r>
            <a:r>
              <a:rPr lang="en-US" altLang="ja-JP" sz="2400" i="1" dirty="0">
                <a:solidFill>
                  <a:srgbClr val="C00000"/>
                </a:solidFill>
              </a:rPr>
              <a:t>R</a:t>
            </a:r>
            <a:r>
              <a:rPr lang="en-US" altLang="ja-JP" sz="2400" i="1" baseline="-25000" dirty="0">
                <a:solidFill>
                  <a:srgbClr val="C00000"/>
                </a:solidFill>
              </a:rPr>
              <a:t>H</a:t>
            </a:r>
            <a:r>
              <a:rPr lang="en-US" altLang="ja-JP" sz="2400" i="1" dirty="0">
                <a:solidFill>
                  <a:srgbClr val="C00000"/>
                </a:solidFill>
              </a:rPr>
              <a:t> </a:t>
            </a:r>
            <a:r>
              <a:rPr lang="en-US" altLang="ja-JP" sz="2400" i="1" baseline="30000" dirty="0">
                <a:solidFill>
                  <a:srgbClr val="C00000"/>
                </a:solidFill>
              </a:rPr>
              <a:t>2</a:t>
            </a:r>
            <a:r>
              <a:rPr lang="en-US" altLang="ja-JP" sz="2400" dirty="0" smtClean="0"/>
              <a:t>  seems to be </a:t>
            </a:r>
            <a:r>
              <a:rPr lang="en-US" altLang="ja-JP" sz="2400" dirty="0"/>
              <a:t>related to the SEC </a:t>
            </a:r>
            <a:r>
              <a:rPr lang="en-US" altLang="ja-JP" sz="2400" dirty="0" smtClean="0"/>
              <a:t>values. Is it because they are  proportional </a:t>
            </a:r>
            <a:r>
              <a:rPr lang="en-US" altLang="ja-JP" sz="2400" dirty="0"/>
              <a:t>to the </a:t>
            </a:r>
            <a:r>
              <a:rPr lang="en-US" altLang="ja-JP" sz="2400" dirty="0" smtClean="0"/>
              <a:t>cross sections of the polymers ? </a:t>
            </a:r>
          </a:p>
          <a:p>
            <a:pPr marL="0" indent="0">
              <a:buNone/>
            </a:pPr>
            <a:r>
              <a:rPr lang="en-US" altLang="ja-JP" sz="2400" dirty="0" smtClean="0"/>
              <a:t> </a:t>
            </a:r>
            <a:endParaRPr lang="en-US" altLang="ja-JP" sz="2400" dirty="0"/>
          </a:p>
          <a:p>
            <a:endParaRPr kumimoji="1" lang="en-US" altLang="ja-JP" dirty="0" smtClean="0"/>
          </a:p>
          <a:p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A6BC2A-EB6D-405A-8BCB-59FBC4A6F318}" type="slidenum">
              <a:rPr lang="ja-JP" altLang="en-US" smtClean="0"/>
              <a:pPr>
                <a:defRPr/>
              </a:pPr>
              <a:t>36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0943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Conclusions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altLang="ja-JP" dirty="0" smtClean="0"/>
          </a:p>
          <a:p>
            <a:r>
              <a:rPr lang="en-US" altLang="ja-JP" dirty="0" smtClean="0"/>
              <a:t>Gaussian </a:t>
            </a:r>
            <a:r>
              <a:rPr lang="en-US" altLang="ja-JP" dirty="0"/>
              <a:t>random graph </a:t>
            </a:r>
            <a:r>
              <a:rPr lang="en-US" altLang="ja-JP" dirty="0" err="1"/>
              <a:t>embeddings</a:t>
            </a:r>
            <a:r>
              <a:rPr lang="en-US" altLang="ja-JP" dirty="0"/>
              <a:t> </a:t>
            </a:r>
            <a:r>
              <a:rPr lang="en-US" altLang="ja-JP" dirty="0" smtClean="0"/>
              <a:t>(TCRW) leads to good estimates </a:t>
            </a:r>
            <a:r>
              <a:rPr lang="en-US" altLang="ja-JP" dirty="0"/>
              <a:t>of the mean-square radius of gyration </a:t>
            </a:r>
            <a:r>
              <a:rPr lang="en-US" altLang="ja-JP" dirty="0" smtClean="0"/>
              <a:t> </a:t>
            </a:r>
            <a:r>
              <a:rPr lang="en-US" altLang="ja-JP" i="1" dirty="0" smtClean="0">
                <a:solidFill>
                  <a:srgbClr val="C00000"/>
                </a:solidFill>
              </a:rPr>
              <a:t>Rg</a:t>
            </a:r>
            <a:r>
              <a:rPr lang="en-US" altLang="ja-JP" i="1" baseline="30000" dirty="0" smtClean="0">
                <a:solidFill>
                  <a:srgbClr val="C00000"/>
                </a:solidFill>
              </a:rPr>
              <a:t>2</a:t>
            </a:r>
            <a:r>
              <a:rPr lang="en-US" altLang="ja-JP" i="1" dirty="0" smtClean="0">
                <a:solidFill>
                  <a:srgbClr val="C00000"/>
                </a:solidFill>
              </a:rPr>
              <a:t> </a:t>
            </a:r>
            <a:r>
              <a:rPr lang="en-US" altLang="ja-JP" dirty="0" smtClean="0"/>
              <a:t> for </a:t>
            </a:r>
            <a:r>
              <a:rPr lang="en-US" altLang="ja-JP" dirty="0"/>
              <a:t>the six topological polymers </a:t>
            </a:r>
            <a:r>
              <a:rPr lang="en-US" altLang="ja-JP" dirty="0" smtClean="0"/>
              <a:t>whose order is </a:t>
            </a:r>
            <a:r>
              <a:rPr lang="en-US" altLang="ja-JP" dirty="0"/>
              <a:t>consistent </a:t>
            </a:r>
            <a:r>
              <a:rPr lang="en-US" altLang="ja-JP" dirty="0" smtClean="0"/>
              <a:t>with the SEC charts</a:t>
            </a:r>
          </a:p>
          <a:p>
            <a:pPr marL="0" indent="0">
              <a:buNone/>
            </a:pPr>
            <a:r>
              <a:rPr lang="en-US" altLang="ja-JP" dirty="0" smtClean="0"/>
              <a:t>      (ideal chains with </a:t>
            </a:r>
            <a:r>
              <a:rPr lang="en-US" altLang="ja-JP" dirty="0" smtClean="0">
                <a:solidFill>
                  <a:srgbClr val="FF0000"/>
                </a:solidFill>
              </a:rPr>
              <a:t>no</a:t>
            </a:r>
            <a:r>
              <a:rPr lang="en-US" altLang="ja-JP" dirty="0" smtClean="0"/>
              <a:t> excluded volume)</a:t>
            </a: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en-US" altLang="ja-JP" dirty="0" smtClean="0"/>
              <a:t>       </a:t>
            </a:r>
            <a:endParaRPr lang="en-US" altLang="ja-JP" dirty="0"/>
          </a:p>
          <a:p>
            <a:r>
              <a:rPr lang="en-US" altLang="ja-JP" dirty="0" smtClean="0"/>
              <a:t>Rouse dynamics gives physical background to the method of Gaussian random graph </a:t>
            </a:r>
            <a:r>
              <a:rPr lang="en-US" altLang="ja-JP" dirty="0" err="1" smtClean="0"/>
              <a:t>embeddings</a:t>
            </a:r>
            <a:r>
              <a:rPr lang="en-US" altLang="ja-JP" dirty="0" smtClean="0"/>
              <a:t> for topological polymers. 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A6BC2A-EB6D-405A-8BCB-59FBC4A6F318}" type="slidenum">
              <a:rPr lang="ja-JP" altLang="en-US" smtClean="0"/>
              <a:pPr>
                <a:defRPr/>
              </a:pPr>
              <a:t>37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4555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79512" y="1988840"/>
            <a:ext cx="8458200" cy="3816424"/>
          </a:xfrm>
        </p:spPr>
        <p:txBody>
          <a:bodyPr>
            <a:normAutofit fontScale="90000"/>
          </a:bodyPr>
          <a:lstStyle/>
          <a:p>
            <a:r>
              <a:rPr lang="en-US" altLang="ja-JP" sz="3100" dirty="0" smtClean="0">
                <a:solidFill>
                  <a:srgbClr val="0070C0"/>
                </a:solidFill>
              </a:rPr>
              <a:t>This talk is based on collaboration with  </a:t>
            </a:r>
            <a:r>
              <a:rPr lang="en-US" altLang="ja-JP" sz="2200" b="1" dirty="0" smtClean="0">
                <a:solidFill>
                  <a:srgbClr val="C00000"/>
                </a:solidFill>
              </a:rPr>
              <a:t/>
            </a:r>
            <a:br>
              <a:rPr lang="en-US" altLang="ja-JP" sz="2200" b="1" dirty="0" smtClean="0">
                <a:solidFill>
                  <a:srgbClr val="C00000"/>
                </a:solidFill>
              </a:rPr>
            </a:br>
            <a:r>
              <a:rPr lang="en-US" altLang="ja-JP" sz="3100" dirty="0" smtClean="0">
                <a:solidFill>
                  <a:srgbClr val="C00000"/>
                </a:solidFill>
              </a:rPr>
              <a:t/>
            </a:r>
            <a:br>
              <a:rPr lang="en-US" altLang="ja-JP" sz="3100" dirty="0" smtClean="0">
                <a:solidFill>
                  <a:srgbClr val="C00000"/>
                </a:solidFill>
              </a:rPr>
            </a:br>
            <a:r>
              <a:rPr lang="en-US" altLang="ja-JP" sz="3100" dirty="0" smtClean="0">
                <a:solidFill>
                  <a:srgbClr val="C00000"/>
                </a:solidFill>
              </a:rPr>
              <a:t>Erica Uehara (</a:t>
            </a:r>
            <a:r>
              <a:rPr lang="en-US" altLang="ja-JP" sz="3100" dirty="0" err="1" smtClean="0">
                <a:solidFill>
                  <a:srgbClr val="C00000"/>
                </a:solidFill>
              </a:rPr>
              <a:t>Ochanomizu</a:t>
            </a:r>
            <a:r>
              <a:rPr lang="en-US" altLang="ja-JP" sz="3100" dirty="0" smtClean="0">
                <a:solidFill>
                  <a:srgbClr val="C00000"/>
                </a:solidFill>
              </a:rPr>
              <a:t> </a:t>
            </a:r>
            <a:r>
              <a:rPr lang="en-US" altLang="ja-JP" sz="3100" dirty="0" err="1" smtClean="0">
                <a:solidFill>
                  <a:srgbClr val="C00000"/>
                </a:solidFill>
              </a:rPr>
              <a:t>Univeristy</a:t>
            </a:r>
            <a:r>
              <a:rPr lang="en-US" altLang="ja-JP" sz="3100" dirty="0" smtClean="0">
                <a:solidFill>
                  <a:srgbClr val="C00000"/>
                </a:solidFill>
              </a:rPr>
              <a:t>) </a:t>
            </a:r>
            <a:br>
              <a:rPr lang="en-US" altLang="ja-JP" sz="3100" dirty="0" smtClean="0">
                <a:solidFill>
                  <a:srgbClr val="C00000"/>
                </a:solidFill>
              </a:rPr>
            </a:br>
            <a:r>
              <a:rPr lang="en-US" altLang="ja-JP" sz="3100" dirty="0" smtClean="0">
                <a:solidFill>
                  <a:srgbClr val="C00000"/>
                </a:solidFill>
              </a:rPr>
              <a:t/>
            </a:r>
            <a:br>
              <a:rPr lang="en-US" altLang="ja-JP" sz="3100" dirty="0" smtClean="0">
                <a:solidFill>
                  <a:srgbClr val="C00000"/>
                </a:solidFill>
              </a:rPr>
            </a:br>
            <a:r>
              <a:rPr lang="en-US" altLang="ja-JP" sz="3100" dirty="0" smtClean="0">
                <a:solidFill>
                  <a:srgbClr val="C00000"/>
                </a:solidFill>
              </a:rPr>
              <a:t> Jason Cantarella   (University of Georgia), </a:t>
            </a:r>
            <a:br>
              <a:rPr lang="en-US" altLang="ja-JP" sz="3100" dirty="0" smtClean="0">
                <a:solidFill>
                  <a:srgbClr val="C00000"/>
                </a:solidFill>
              </a:rPr>
            </a:br>
            <a:r>
              <a:rPr lang="en-US" altLang="ja-JP" sz="3100" dirty="0" smtClean="0">
                <a:solidFill>
                  <a:srgbClr val="C00000"/>
                </a:solidFill>
              </a:rPr>
              <a:t> Clayton Shonkwiler   (Colorado State University) </a:t>
            </a:r>
            <a:br>
              <a:rPr lang="en-US" altLang="ja-JP" sz="3100" dirty="0" smtClean="0">
                <a:solidFill>
                  <a:srgbClr val="C00000"/>
                </a:solidFill>
              </a:rPr>
            </a:br>
            <a:r>
              <a:rPr lang="en-US" altLang="ja-JP" sz="3100" dirty="0">
                <a:solidFill>
                  <a:srgbClr val="C00000"/>
                </a:solidFill>
              </a:rPr>
              <a:t/>
            </a:r>
            <a:br>
              <a:rPr lang="en-US" altLang="ja-JP" sz="3100" dirty="0">
                <a:solidFill>
                  <a:srgbClr val="C00000"/>
                </a:solidFill>
              </a:rPr>
            </a:br>
            <a:r>
              <a:rPr lang="en-US" altLang="ja-JP" sz="3100" b="1" dirty="0" smtClean="0">
                <a:solidFill>
                  <a:srgbClr val="0070C0"/>
                </a:solidFill>
              </a:rPr>
              <a:t>KAKENHI (Grants-In-Aid) No. 17H06463 </a:t>
            </a:r>
            <a:r>
              <a:rPr lang="en-US" altLang="ja-JP" sz="3100" dirty="0" smtClean="0">
                <a:solidFill>
                  <a:srgbClr val="C00000"/>
                </a:solidFill>
              </a:rPr>
              <a:t/>
            </a:r>
            <a:br>
              <a:rPr lang="en-US" altLang="ja-JP" sz="3100" dirty="0" smtClean="0">
                <a:solidFill>
                  <a:srgbClr val="C00000"/>
                </a:solidFill>
              </a:rPr>
            </a:br>
            <a:r>
              <a:rPr lang="en-US" altLang="ja-JP" sz="3100" b="1" dirty="0" smtClean="0">
                <a:solidFill>
                  <a:srgbClr val="002060"/>
                </a:solidFill>
              </a:rPr>
              <a:t>with Profs. K. </a:t>
            </a:r>
            <a:r>
              <a:rPr lang="en-US" altLang="ja-JP" sz="3100" b="1" dirty="0" err="1" smtClean="0">
                <a:solidFill>
                  <a:srgbClr val="002060"/>
                </a:solidFill>
              </a:rPr>
              <a:t>Shimokawa</a:t>
            </a:r>
            <a:r>
              <a:rPr lang="en-US" altLang="ja-JP" sz="3100" b="1" dirty="0" smtClean="0">
                <a:solidFill>
                  <a:srgbClr val="002060"/>
                </a:solidFill>
              </a:rPr>
              <a:t> and Y. </a:t>
            </a:r>
            <a:r>
              <a:rPr lang="en-US" altLang="ja-JP" sz="3100" b="1" dirty="0" err="1" smtClean="0">
                <a:solidFill>
                  <a:srgbClr val="002060"/>
                </a:solidFill>
              </a:rPr>
              <a:t>Tezuka</a:t>
            </a:r>
            <a:r>
              <a:rPr lang="en-US" altLang="ja-JP" sz="3100" b="1" dirty="0">
                <a:solidFill>
                  <a:srgbClr val="002060"/>
                </a:solidFill>
              </a:rPr>
              <a:t> </a:t>
            </a:r>
            <a:r>
              <a:rPr lang="en-US" altLang="ja-JP" sz="3100" b="1" dirty="0" smtClean="0">
                <a:solidFill>
                  <a:srgbClr val="002060"/>
                </a:solidFill>
              </a:rPr>
              <a:t> </a:t>
            </a:r>
            <a:r>
              <a:rPr kumimoji="1" lang="en-US" altLang="ja-JP" sz="3100" b="1" dirty="0" smtClean="0">
                <a:solidFill>
                  <a:srgbClr val="002060"/>
                </a:solidFill>
              </a:rPr>
              <a:t/>
            </a:r>
            <a:br>
              <a:rPr kumimoji="1" lang="en-US" altLang="ja-JP" sz="3100" b="1" dirty="0" smtClean="0">
                <a:solidFill>
                  <a:srgbClr val="002060"/>
                </a:solidFill>
              </a:rPr>
            </a:br>
            <a:endParaRPr kumimoji="1" lang="ja-JP" altLang="en-US" b="1" dirty="0">
              <a:solidFill>
                <a:srgbClr val="002060"/>
              </a:solidFill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79512" y="548680"/>
            <a:ext cx="8458200" cy="554360"/>
          </a:xfrm>
        </p:spPr>
        <p:txBody>
          <a:bodyPr>
            <a:normAutofit lnSpcReduction="10000"/>
          </a:bodyPr>
          <a:lstStyle/>
          <a:p>
            <a:r>
              <a:rPr kumimoji="1" lang="en-US" altLang="ja-JP" dirty="0" smtClean="0"/>
              <a:t>Acknowledgements: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66A2F3-B453-4F08-91E1-E8E819F9B7DA}" type="slidenum">
              <a:rPr lang="ja-JP" altLang="en-US" smtClean="0"/>
              <a:pPr>
                <a:defRPr/>
              </a:pPr>
              <a:t>38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0986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520" y="220701"/>
            <a:ext cx="8712968" cy="1224136"/>
          </a:xfrm>
        </p:spPr>
        <p:txBody>
          <a:bodyPr>
            <a:noAutofit/>
          </a:bodyPr>
          <a:lstStyle/>
          <a:p>
            <a:r>
              <a:rPr lang="en-US" altLang="ja-JP" sz="2400" b="1" dirty="0" smtClean="0">
                <a:solidFill>
                  <a:srgbClr val="0070C0"/>
                </a:solidFill>
              </a:rPr>
              <a:t>Part I:   Topological polymers:  </a:t>
            </a:r>
            <a:br>
              <a:rPr lang="en-US" altLang="ja-JP" sz="2400" b="1" dirty="0" smtClean="0">
                <a:solidFill>
                  <a:srgbClr val="0070C0"/>
                </a:solidFill>
              </a:rPr>
            </a:br>
            <a:r>
              <a:rPr lang="en-US" altLang="ja-JP" sz="2400" dirty="0">
                <a:solidFill>
                  <a:srgbClr val="002060"/>
                </a:solidFill>
              </a:rPr>
              <a:t>p</a:t>
            </a:r>
            <a:r>
              <a:rPr lang="en-US" altLang="ja-JP" sz="2400" dirty="0" smtClean="0">
                <a:solidFill>
                  <a:srgbClr val="002060"/>
                </a:solidFill>
              </a:rPr>
              <a:t>olymers with complex structure in chemical connectivity and those of complex topology expressed by  spatial graphs                </a:t>
            </a:r>
            <a:endParaRPr kumimoji="1" lang="ja-JP" altLang="en-US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円/楕円 2"/>
          <p:cNvSpPr/>
          <p:nvPr/>
        </p:nvSpPr>
        <p:spPr>
          <a:xfrm>
            <a:off x="827584" y="1493283"/>
            <a:ext cx="1656000" cy="1656000"/>
          </a:xfrm>
          <a:prstGeom prst="ellipse">
            <a:avLst/>
          </a:prstGeom>
          <a:noFill/>
          <a:ln w="38100">
            <a:solidFill>
              <a:schemeClr val="accent3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円/楕円 4"/>
          <p:cNvSpPr/>
          <p:nvPr/>
        </p:nvSpPr>
        <p:spPr>
          <a:xfrm>
            <a:off x="2483584" y="1493282"/>
            <a:ext cx="1656000" cy="1656000"/>
          </a:xfrm>
          <a:prstGeom prst="ellipse">
            <a:avLst/>
          </a:prstGeom>
          <a:noFill/>
          <a:ln w="38100">
            <a:solidFill>
              <a:schemeClr val="accent3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211960" y="4365104"/>
            <a:ext cx="468052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smtClean="0"/>
              <a:t>※2  Y. </a:t>
            </a:r>
            <a:r>
              <a:rPr lang="en-US" altLang="ja-JP" sz="1600" dirty="0" err="1" smtClean="0"/>
              <a:t>Tezuka</a:t>
            </a:r>
            <a:r>
              <a:rPr lang="en-US" altLang="ja-JP" sz="1600" dirty="0" smtClean="0"/>
              <a:t>, H. </a:t>
            </a:r>
            <a:r>
              <a:rPr lang="en-US" altLang="ja-JP" sz="1600" dirty="0" err="1" smtClean="0"/>
              <a:t>Oike</a:t>
            </a:r>
            <a:r>
              <a:rPr lang="en-US" altLang="ja-JP" sz="1600" dirty="0" smtClean="0"/>
              <a:t>,</a:t>
            </a:r>
            <a:r>
              <a:rPr lang="ja-JP" altLang="en-US" sz="1600" dirty="0" smtClean="0"/>
              <a:t> </a:t>
            </a:r>
            <a:r>
              <a:rPr lang="en-US" altLang="ja-JP" sz="1600" dirty="0" smtClean="0"/>
              <a:t>JACS (2001);</a:t>
            </a:r>
          </a:p>
          <a:p>
            <a:r>
              <a:rPr lang="en-US" altLang="ja-JP" sz="1600" i="1" dirty="0" smtClean="0"/>
              <a:t> </a:t>
            </a:r>
            <a:r>
              <a:rPr lang="en-US" altLang="ja-JP" sz="1600" dirty="0"/>
              <a:t>T. Yamamoto, Y. </a:t>
            </a:r>
            <a:r>
              <a:rPr lang="en-US" altLang="ja-JP" sz="1600" dirty="0" err="1"/>
              <a:t>Tezuka</a:t>
            </a:r>
            <a:r>
              <a:rPr lang="en-US" altLang="ja-JP" sz="1600" dirty="0"/>
              <a:t>,</a:t>
            </a:r>
            <a:r>
              <a:rPr lang="en-US" altLang="ja-JP" sz="1600" i="1" dirty="0" smtClean="0"/>
              <a:t>  </a:t>
            </a:r>
            <a:r>
              <a:rPr lang="pl-PL" altLang="ja-JP" sz="1600" i="1" dirty="0" smtClean="0"/>
              <a:t>Polym. Chem., </a:t>
            </a:r>
            <a:r>
              <a:rPr lang="pl-PL" altLang="ja-JP" sz="1600" b="1" i="1" dirty="0" smtClean="0"/>
              <a:t>2, 1930 (2011).</a:t>
            </a:r>
            <a:r>
              <a:rPr lang="en-US" altLang="ja-JP" sz="1600" b="1" i="1" dirty="0" smtClean="0"/>
              <a:t> </a:t>
            </a:r>
          </a:p>
          <a:p>
            <a:r>
              <a:rPr lang="en-US" altLang="ja-JP" sz="1600" dirty="0" smtClean="0"/>
              <a:t>※3  N </a:t>
            </a:r>
            <a:r>
              <a:rPr lang="en-US" altLang="ja-JP" sz="1600" dirty="0" err="1" smtClean="0"/>
              <a:t>Sugai</a:t>
            </a:r>
            <a:r>
              <a:rPr lang="en-US" altLang="ja-JP" sz="1600" dirty="0" smtClean="0"/>
              <a:t>, H. </a:t>
            </a:r>
            <a:r>
              <a:rPr lang="en-US" altLang="ja-JP" sz="1600" dirty="0" err="1" smtClean="0"/>
              <a:t>Heguri</a:t>
            </a:r>
            <a:r>
              <a:rPr lang="en-US" altLang="ja-JP" sz="1600" dirty="0" smtClean="0"/>
              <a:t>, T. Yamamoto, Y. </a:t>
            </a:r>
            <a:r>
              <a:rPr lang="en-US" altLang="ja-JP" sz="1600" dirty="0" err="1" smtClean="0"/>
              <a:t>Tezuka</a:t>
            </a:r>
            <a:r>
              <a:rPr lang="en-US" altLang="ja-JP" sz="1600" dirty="0" smtClean="0"/>
              <a:t>, JACS </a:t>
            </a:r>
            <a:r>
              <a:rPr lang="en-US" altLang="ja-JP" sz="1600" b="1" dirty="0" smtClean="0"/>
              <a:t>133</a:t>
            </a:r>
            <a:r>
              <a:rPr lang="en-US" altLang="ja-JP" sz="1600" dirty="0" smtClean="0"/>
              <a:t> (2011) 19694  </a:t>
            </a:r>
          </a:p>
          <a:p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492728" y="1444838"/>
            <a:ext cx="352839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/>
              <a:t>・</a:t>
            </a:r>
            <a:r>
              <a:rPr lang="en-US" altLang="ja-JP" sz="2000" dirty="0" smtClean="0"/>
              <a:t>Double-ring polymer</a:t>
            </a:r>
          </a:p>
          <a:p>
            <a:r>
              <a:rPr lang="en-US" altLang="ja-JP" sz="2000" dirty="0"/>
              <a:t> </a:t>
            </a:r>
            <a:r>
              <a:rPr lang="en-US" altLang="ja-JP" sz="2000" dirty="0" smtClean="0"/>
              <a:t>(di-cyclic polymers)</a:t>
            </a:r>
          </a:p>
          <a:p>
            <a:r>
              <a:rPr lang="en-US" altLang="ja-JP" sz="2000" dirty="0"/>
              <a:t>Multiple-ring polymers ※</a:t>
            </a:r>
            <a:r>
              <a:rPr lang="en-US" altLang="ja-JP" sz="2000" dirty="0" smtClean="0"/>
              <a:t>1</a:t>
            </a:r>
            <a:endParaRPr kumimoji="1" lang="en-US" altLang="ja-JP" sz="1400" dirty="0" smtClean="0"/>
          </a:p>
          <a:p>
            <a:endParaRPr kumimoji="1" lang="en-US" altLang="ja-JP" sz="1400" dirty="0" smtClean="0"/>
          </a:p>
        </p:txBody>
      </p:sp>
      <p:sp>
        <p:nvSpPr>
          <p:cNvPr id="8" name="円/楕円 7"/>
          <p:cNvSpPr/>
          <p:nvPr/>
        </p:nvSpPr>
        <p:spPr>
          <a:xfrm>
            <a:off x="899592" y="3429000"/>
            <a:ext cx="1656000" cy="1656000"/>
          </a:xfrm>
          <a:prstGeom prst="ellipse">
            <a:avLst/>
          </a:prstGeom>
          <a:noFill/>
          <a:ln w="38100"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 13"/>
          <p:cNvSpPr/>
          <p:nvPr/>
        </p:nvSpPr>
        <p:spPr>
          <a:xfrm>
            <a:off x="2555776" y="3717032"/>
            <a:ext cx="1460311" cy="720914"/>
          </a:xfrm>
          <a:custGeom>
            <a:avLst/>
            <a:gdLst>
              <a:gd name="connsiteX0" fmla="*/ 0 w 1460311"/>
              <a:gd name="connsiteY0" fmla="*/ 646705 h 809943"/>
              <a:gd name="connsiteX1" fmla="*/ 382138 w 1460311"/>
              <a:gd name="connsiteY1" fmla="*/ 87147 h 809943"/>
              <a:gd name="connsiteX2" fmla="*/ 395785 w 1460311"/>
              <a:gd name="connsiteY2" fmla="*/ 73499 h 809943"/>
              <a:gd name="connsiteX3" fmla="*/ 900753 w 1460311"/>
              <a:gd name="connsiteY3" fmla="*/ 783182 h 809943"/>
              <a:gd name="connsiteX4" fmla="*/ 1460311 w 1460311"/>
              <a:gd name="connsiteY4" fmla="*/ 592114 h 809943"/>
              <a:gd name="connsiteX0" fmla="*/ 0 w 1460311"/>
              <a:gd name="connsiteY0" fmla="*/ 571456 h 720014"/>
              <a:gd name="connsiteX1" fmla="*/ 382138 w 1460311"/>
              <a:gd name="connsiteY1" fmla="*/ 11898 h 720014"/>
              <a:gd name="connsiteX2" fmla="*/ 723332 w 1460311"/>
              <a:gd name="connsiteY2" fmla="*/ 230262 h 720014"/>
              <a:gd name="connsiteX3" fmla="*/ 900753 w 1460311"/>
              <a:gd name="connsiteY3" fmla="*/ 707933 h 720014"/>
              <a:gd name="connsiteX4" fmla="*/ 1460311 w 1460311"/>
              <a:gd name="connsiteY4" fmla="*/ 516865 h 720014"/>
              <a:gd name="connsiteX0" fmla="*/ 0 w 1460311"/>
              <a:gd name="connsiteY0" fmla="*/ 559705 h 708263"/>
              <a:gd name="connsiteX1" fmla="*/ 150126 w 1460311"/>
              <a:gd name="connsiteY1" fmla="*/ 191214 h 708263"/>
              <a:gd name="connsiteX2" fmla="*/ 382138 w 1460311"/>
              <a:gd name="connsiteY2" fmla="*/ 147 h 708263"/>
              <a:gd name="connsiteX3" fmla="*/ 723332 w 1460311"/>
              <a:gd name="connsiteY3" fmla="*/ 218511 h 708263"/>
              <a:gd name="connsiteX4" fmla="*/ 900753 w 1460311"/>
              <a:gd name="connsiteY4" fmla="*/ 696182 h 708263"/>
              <a:gd name="connsiteX5" fmla="*/ 1460311 w 1460311"/>
              <a:gd name="connsiteY5" fmla="*/ 505114 h 708263"/>
              <a:gd name="connsiteX0" fmla="*/ 0 w 1460311"/>
              <a:gd name="connsiteY0" fmla="*/ 559705 h 720914"/>
              <a:gd name="connsiteX1" fmla="*/ 150126 w 1460311"/>
              <a:gd name="connsiteY1" fmla="*/ 191214 h 720914"/>
              <a:gd name="connsiteX2" fmla="*/ 382138 w 1460311"/>
              <a:gd name="connsiteY2" fmla="*/ 147 h 720914"/>
              <a:gd name="connsiteX3" fmla="*/ 723332 w 1460311"/>
              <a:gd name="connsiteY3" fmla="*/ 218511 h 720914"/>
              <a:gd name="connsiteX4" fmla="*/ 1037231 w 1460311"/>
              <a:gd name="connsiteY4" fmla="*/ 709829 h 720914"/>
              <a:gd name="connsiteX5" fmla="*/ 1460311 w 1460311"/>
              <a:gd name="connsiteY5" fmla="*/ 505114 h 720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60311" h="720914">
                <a:moveTo>
                  <a:pt x="0" y="559705"/>
                </a:moveTo>
                <a:cubicBezTo>
                  <a:pt x="27296" y="502839"/>
                  <a:pt x="86436" y="284474"/>
                  <a:pt x="150126" y="191214"/>
                </a:cubicBezTo>
                <a:cubicBezTo>
                  <a:pt x="213816" y="97954"/>
                  <a:pt x="286604" y="-4402"/>
                  <a:pt x="382138" y="147"/>
                </a:cubicBezTo>
                <a:cubicBezTo>
                  <a:pt x="477672" y="4697"/>
                  <a:pt x="614150" y="100231"/>
                  <a:pt x="723332" y="218511"/>
                </a:cubicBezTo>
                <a:cubicBezTo>
                  <a:pt x="832514" y="336791"/>
                  <a:pt x="914401" y="662062"/>
                  <a:pt x="1037231" y="709829"/>
                </a:cubicBezTo>
                <a:cubicBezTo>
                  <a:pt x="1160061" y="757596"/>
                  <a:pt x="1269242" y="643866"/>
                  <a:pt x="1460311" y="505114"/>
                </a:cubicBezTo>
              </a:path>
            </a:pathLst>
          </a:cu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204696" y="3114507"/>
            <a:ext cx="41044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/>
              <a:t>・</a:t>
            </a:r>
            <a:r>
              <a:rPr lang="en-US" altLang="ja-JP" sz="2000" dirty="0" smtClean="0"/>
              <a:t>T</a:t>
            </a:r>
            <a:r>
              <a:rPr kumimoji="1" lang="en-US" altLang="ja-JP" sz="2000" dirty="0" smtClean="0"/>
              <a:t>adpole</a:t>
            </a:r>
            <a:r>
              <a:rPr lang="en-US" altLang="ja-JP" sz="2000" dirty="0" smtClean="0"/>
              <a:t> (or lasso) polymers ※2</a:t>
            </a:r>
          </a:p>
          <a:p>
            <a:endParaRPr lang="en-US" altLang="ja-JP" sz="2000" dirty="0" smtClean="0"/>
          </a:p>
          <a:p>
            <a:r>
              <a:rPr lang="ja-JP" altLang="en-US" sz="2000" dirty="0" smtClean="0"/>
              <a:t>・ </a:t>
            </a:r>
            <a:r>
              <a:rPr lang="en-US" altLang="ja-JP" sz="2000" dirty="0" smtClean="0"/>
              <a:t>Tricyclic Polymers, Triply Fused Tetracyclic Polymers </a:t>
            </a:r>
            <a:r>
              <a:rPr lang="en-US" altLang="ja-JP" sz="1400" dirty="0" smtClean="0"/>
              <a:t>※3</a:t>
            </a:r>
            <a:endParaRPr kumimoji="1" lang="en-US" altLang="ja-JP" sz="1400" dirty="0" smtClean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355976" y="2420888"/>
            <a:ext cx="3888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/>
              <a:t>※1   M. </a:t>
            </a:r>
            <a:r>
              <a:rPr kumimoji="1" lang="en-US" altLang="ja-JP" sz="1600" dirty="0" err="1" smtClean="0"/>
              <a:t>Fukatsu</a:t>
            </a:r>
            <a:r>
              <a:rPr kumimoji="1" lang="en-US" altLang="ja-JP" sz="1600" dirty="0" smtClean="0"/>
              <a:t> and M. Kurata, </a:t>
            </a:r>
          </a:p>
          <a:p>
            <a:r>
              <a:rPr lang="en-US" altLang="ja-JP" sz="1600" dirty="0"/>
              <a:t> </a:t>
            </a:r>
            <a:r>
              <a:rPr lang="en-US" altLang="ja-JP" sz="1600" dirty="0" smtClean="0"/>
              <a:t>       </a:t>
            </a:r>
            <a:r>
              <a:rPr kumimoji="1" lang="en-US" altLang="ja-JP" sz="1600" dirty="0" smtClean="0"/>
              <a:t>J. Chem. Phys. 44, 4539 </a:t>
            </a:r>
            <a:r>
              <a:rPr kumimoji="1" lang="en-US" altLang="ja-JP" sz="1600" dirty="0" smtClean="0">
                <a:solidFill>
                  <a:srgbClr val="FF0000"/>
                </a:solidFill>
              </a:rPr>
              <a:t>(1966)</a:t>
            </a:r>
            <a:endParaRPr kumimoji="1" lang="ja-JP" altLang="en-US" sz="1600" dirty="0">
              <a:solidFill>
                <a:srgbClr val="FF0000"/>
              </a:solidFill>
            </a:endParaRPr>
          </a:p>
        </p:txBody>
      </p:sp>
      <p:grpSp>
        <p:nvGrpSpPr>
          <p:cNvPr id="4" name="グループ化 7"/>
          <p:cNvGrpSpPr>
            <a:grpSpLocks/>
          </p:cNvGrpSpPr>
          <p:nvPr/>
        </p:nvGrpSpPr>
        <p:grpSpPr bwMode="auto">
          <a:xfrm>
            <a:off x="755576" y="5517232"/>
            <a:ext cx="3096344" cy="838200"/>
            <a:chOff x="1691680" y="2996952"/>
            <a:chExt cx="4523469" cy="1224136"/>
          </a:xfrm>
        </p:grpSpPr>
        <p:sp>
          <p:nvSpPr>
            <p:cNvPr id="12" name="円/楕円 11"/>
            <p:cNvSpPr/>
            <p:nvPr/>
          </p:nvSpPr>
          <p:spPr>
            <a:xfrm>
              <a:off x="1691680" y="2996952"/>
              <a:ext cx="1224532" cy="122413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solidFill>
                  <a:prstClr val="white"/>
                </a:solidFill>
              </a:endParaRPr>
            </a:p>
          </p:txBody>
        </p:sp>
        <p:cxnSp>
          <p:nvCxnSpPr>
            <p:cNvPr id="13" name="直線コネクタ 12"/>
            <p:cNvCxnSpPr/>
            <p:nvPr/>
          </p:nvCxnSpPr>
          <p:spPr>
            <a:xfrm>
              <a:off x="5373573" y="3733093"/>
              <a:ext cx="84157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円/楕円 18"/>
          <p:cNvSpPr/>
          <p:nvPr/>
        </p:nvSpPr>
        <p:spPr bwMode="auto">
          <a:xfrm>
            <a:off x="2483768" y="5589240"/>
            <a:ext cx="830263" cy="83026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0" name="円/楕円 19"/>
          <p:cNvSpPr/>
          <p:nvPr/>
        </p:nvSpPr>
        <p:spPr bwMode="auto">
          <a:xfrm>
            <a:off x="1619672" y="5589240"/>
            <a:ext cx="830263" cy="83026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70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87524" y="314746"/>
            <a:ext cx="8568952" cy="1143000"/>
          </a:xfrm>
        </p:spPr>
        <p:txBody>
          <a:bodyPr>
            <a:normAutofit fontScale="90000"/>
          </a:bodyPr>
          <a:lstStyle/>
          <a:p>
            <a:r>
              <a:rPr kumimoji="1" lang="en-US" altLang="ja-JP" sz="2800" dirty="0" smtClean="0">
                <a:solidFill>
                  <a:srgbClr val="C00000"/>
                </a:solidFill>
              </a:rPr>
              <a:t>Definition of Topological polymers: </a:t>
            </a:r>
            <a:br>
              <a:rPr kumimoji="1" lang="en-US" altLang="ja-JP" sz="2800" dirty="0" smtClean="0">
                <a:solidFill>
                  <a:srgbClr val="C00000"/>
                </a:solidFill>
              </a:rPr>
            </a:br>
            <a:r>
              <a:rPr lang="en-US" altLang="ja-JP" sz="2800" dirty="0" smtClean="0"/>
              <a:t>(1) </a:t>
            </a:r>
            <a:r>
              <a:rPr kumimoji="1" lang="en-US" altLang="ja-JP" sz="2800" dirty="0" smtClean="0"/>
              <a:t>polymers </a:t>
            </a:r>
            <a:r>
              <a:rPr lang="en-US" altLang="ja-JP" sz="2800" dirty="0" smtClean="0"/>
              <a:t>with nontrivial structure in chemical connectivity expressed by graphs</a:t>
            </a:r>
            <a:r>
              <a:rPr kumimoji="1" lang="en-US" altLang="ja-JP" sz="2800" dirty="0" smtClean="0"/>
              <a:t> and </a:t>
            </a:r>
            <a:r>
              <a:rPr lang="en-US" altLang="ja-JP" sz="2800" dirty="0"/>
              <a:t/>
            </a:r>
            <a:br>
              <a:rPr lang="en-US" altLang="ja-JP" sz="2800" dirty="0"/>
            </a:br>
            <a:r>
              <a:rPr kumimoji="1" lang="en-US" altLang="ja-JP" sz="2800" dirty="0" smtClean="0"/>
              <a:t>(2) polymers with nontrivial topology expressed by spatial graphs</a:t>
            </a:r>
            <a:endParaRPr kumimoji="1" lang="ja-JP" altLang="en-US" sz="28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970888"/>
            <a:ext cx="8229600" cy="4525963"/>
          </a:xfrm>
        </p:spPr>
        <p:txBody>
          <a:bodyPr/>
          <a:lstStyle/>
          <a:p>
            <a:pPr lvl="1" indent="0">
              <a:buNone/>
            </a:pPr>
            <a:endParaRPr lang="en-US" altLang="ja-JP" dirty="0" smtClean="0"/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03226" y="3721621"/>
            <a:ext cx="1800000" cy="1923776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806" y="3723133"/>
            <a:ext cx="1800000" cy="1923776"/>
          </a:xfrm>
          <a:prstGeom prst="rect">
            <a:avLst/>
          </a:prstGeom>
        </p:spPr>
      </p:pic>
      <p:sp>
        <p:nvSpPr>
          <p:cNvPr id="19" name="テキスト ボックス 18"/>
          <p:cNvSpPr txBox="1"/>
          <p:nvPr/>
        </p:nvSpPr>
        <p:spPr>
          <a:xfrm>
            <a:off x="575556" y="2226770"/>
            <a:ext cx="79928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200" b="1" dirty="0" smtClean="0"/>
              <a:t> Θ-shaped graph (Left, topologically trivial);   </a:t>
            </a:r>
            <a:r>
              <a:rPr lang="ja-JP" altLang="en-US" sz="2200" b="1" dirty="0" smtClean="0"/>
              <a:t> </a:t>
            </a:r>
            <a:r>
              <a:rPr lang="en-US" altLang="ja-JP" sz="2200" b="1" dirty="0" smtClean="0"/>
              <a:t> </a:t>
            </a:r>
          </a:p>
          <a:p>
            <a:r>
              <a:rPr lang="en-US" altLang="ja-JP" sz="2200" b="1" dirty="0"/>
              <a:t> </a:t>
            </a:r>
            <a:r>
              <a:rPr lang="en-US" altLang="ja-JP" sz="2200" b="1" dirty="0" smtClean="0"/>
              <a:t>complete bipartite K</a:t>
            </a:r>
            <a:r>
              <a:rPr lang="en-US" altLang="ja-JP" sz="2200" b="1" baseline="-25000" dirty="0" smtClean="0"/>
              <a:t>3,3</a:t>
            </a:r>
            <a:r>
              <a:rPr lang="ja-JP" altLang="en-US" sz="2200" b="1" dirty="0" smtClean="0"/>
              <a:t> </a:t>
            </a:r>
            <a:r>
              <a:rPr lang="en-US" altLang="ja-JP" sz="2200" b="1" dirty="0" smtClean="0"/>
              <a:t>graph: </a:t>
            </a:r>
          </a:p>
          <a:p>
            <a:r>
              <a:rPr lang="en-US" altLang="ja-JP" sz="2200" b="1" dirty="0"/>
              <a:t> </a:t>
            </a:r>
            <a:r>
              <a:rPr lang="en-US" altLang="ja-JP" sz="2200" b="1" dirty="0" smtClean="0"/>
              <a:t>                            non-planar spatial graph (Center, Right)</a:t>
            </a:r>
          </a:p>
          <a:p>
            <a:endParaRPr kumimoji="1" lang="ja-JP" altLang="en-US" sz="2200" b="1" dirty="0"/>
          </a:p>
        </p:txBody>
      </p:sp>
      <p:pic>
        <p:nvPicPr>
          <p:cNvPr id="20" name="図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4028205"/>
            <a:ext cx="1440000" cy="1440000"/>
          </a:xfrm>
          <a:prstGeom prst="rect">
            <a:avLst/>
          </a:prstGeom>
        </p:spPr>
      </p:pic>
      <p:sp>
        <p:nvSpPr>
          <p:cNvPr id="22" name="テキスト ボックス 21"/>
          <p:cNvSpPr txBox="1"/>
          <p:nvPr/>
        </p:nvSpPr>
        <p:spPr>
          <a:xfrm>
            <a:off x="6862618" y="5479415"/>
            <a:ext cx="1860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これも</a:t>
            </a:r>
            <a:r>
              <a:rPr kumimoji="1" lang="en-US" altLang="ja-JP" dirty="0" smtClean="0"/>
              <a:t>K</a:t>
            </a:r>
            <a:r>
              <a:rPr kumimoji="1" lang="en-US" altLang="ja-JP" baseline="-25000" dirty="0" smtClean="0"/>
              <a:t>3,3</a:t>
            </a:r>
            <a:endParaRPr kumimoji="1" lang="ja-JP" altLang="en-US" baseline="-25000" dirty="0"/>
          </a:p>
        </p:txBody>
      </p:sp>
      <p:sp>
        <p:nvSpPr>
          <p:cNvPr id="23" name="角丸四角形 22"/>
          <p:cNvSpPr/>
          <p:nvPr/>
        </p:nvSpPr>
        <p:spPr>
          <a:xfrm>
            <a:off x="5943600" y="3721621"/>
            <a:ext cx="1975104" cy="630923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角丸四角形 23"/>
          <p:cNvSpPr/>
          <p:nvPr/>
        </p:nvSpPr>
        <p:spPr>
          <a:xfrm>
            <a:off x="5944332" y="5062314"/>
            <a:ext cx="1975104" cy="630923"/>
          </a:xfrm>
          <a:prstGeom prst="round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4" name="グループ化 33"/>
          <p:cNvGrpSpPr/>
          <p:nvPr/>
        </p:nvGrpSpPr>
        <p:grpSpPr>
          <a:xfrm>
            <a:off x="3383980" y="3963870"/>
            <a:ext cx="2058832" cy="1910124"/>
            <a:chOff x="3383980" y="3963870"/>
            <a:chExt cx="2058832" cy="1910124"/>
          </a:xfrm>
        </p:grpSpPr>
        <p:sp>
          <p:nvSpPr>
            <p:cNvPr id="25" name="円/楕円 24"/>
            <p:cNvSpPr/>
            <p:nvPr/>
          </p:nvSpPr>
          <p:spPr>
            <a:xfrm>
              <a:off x="4902812" y="3963870"/>
              <a:ext cx="540000" cy="540000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円/楕円 25"/>
            <p:cNvSpPr/>
            <p:nvPr/>
          </p:nvSpPr>
          <p:spPr>
            <a:xfrm>
              <a:off x="3383980" y="3963870"/>
              <a:ext cx="540000" cy="540000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円/楕円 26"/>
            <p:cNvSpPr/>
            <p:nvPr/>
          </p:nvSpPr>
          <p:spPr>
            <a:xfrm>
              <a:off x="4143396" y="5333994"/>
              <a:ext cx="540000" cy="540000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5" name="グループ化 34"/>
          <p:cNvGrpSpPr/>
          <p:nvPr/>
        </p:nvGrpSpPr>
        <p:grpSpPr>
          <a:xfrm>
            <a:off x="3383980" y="3517965"/>
            <a:ext cx="2065318" cy="1870712"/>
            <a:chOff x="3383980" y="3517965"/>
            <a:chExt cx="2065318" cy="1870712"/>
          </a:xfrm>
        </p:grpSpPr>
        <p:sp>
          <p:nvSpPr>
            <p:cNvPr id="29" name="円/楕円 28"/>
            <p:cNvSpPr/>
            <p:nvPr/>
          </p:nvSpPr>
          <p:spPr>
            <a:xfrm>
              <a:off x="4143396" y="3517965"/>
              <a:ext cx="540000" cy="540000"/>
            </a:xfrm>
            <a:prstGeom prst="ellipse">
              <a:avLst/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円/楕円 30"/>
            <p:cNvSpPr/>
            <p:nvPr/>
          </p:nvSpPr>
          <p:spPr>
            <a:xfrm>
              <a:off x="4909298" y="4848677"/>
              <a:ext cx="540000" cy="540000"/>
            </a:xfrm>
            <a:prstGeom prst="ellipse">
              <a:avLst/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円/楕円 31"/>
            <p:cNvSpPr/>
            <p:nvPr/>
          </p:nvSpPr>
          <p:spPr>
            <a:xfrm>
              <a:off x="3383980" y="4837775"/>
              <a:ext cx="540000" cy="540000"/>
            </a:xfrm>
            <a:prstGeom prst="ellipse">
              <a:avLst/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921660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798513"/>
            <a:ext cx="9036496" cy="1143000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sz="3100" dirty="0" smtClean="0"/>
              <a:t>Task</a:t>
            </a:r>
            <a:r>
              <a:rPr lang="ja-JP" altLang="en-US" sz="3100" dirty="0" smtClean="0"/>
              <a:t>：　</a:t>
            </a:r>
            <a:r>
              <a:rPr lang="en-US" altLang="ja-JP" sz="3100" dirty="0" smtClean="0">
                <a:solidFill>
                  <a:srgbClr val="0070C0"/>
                </a:solidFill>
              </a:rPr>
              <a:t>Fast algorithm for generating an ensemble of conformations of topological polymers with a given graph </a:t>
            </a:r>
            <a:r>
              <a:rPr lang="en-US" altLang="ja-JP" sz="3600" dirty="0" smtClean="0">
                <a:solidFill>
                  <a:srgbClr val="0070C0"/>
                </a:solidFill>
              </a:rPr>
              <a:t/>
            </a:r>
            <a:br>
              <a:rPr lang="en-US" altLang="ja-JP" sz="3600" dirty="0" smtClean="0">
                <a:solidFill>
                  <a:srgbClr val="0070C0"/>
                </a:solidFill>
              </a:rPr>
            </a:br>
            <a:r>
              <a:rPr lang="en-US" altLang="ja-JP" sz="2700" dirty="0" smtClean="0">
                <a:solidFill>
                  <a:srgbClr val="0070C0"/>
                </a:solidFill>
              </a:rPr>
              <a:t/>
            </a:r>
            <a:br>
              <a:rPr lang="en-US" altLang="ja-JP" sz="2700" dirty="0" smtClean="0">
                <a:solidFill>
                  <a:srgbClr val="0070C0"/>
                </a:solidFill>
              </a:rPr>
            </a:br>
            <a:r>
              <a:rPr lang="ja-JP" altLang="en-US" sz="2700" dirty="0" smtClean="0"/>
              <a:t>→　</a:t>
            </a:r>
            <a:r>
              <a:rPr lang="en-US" altLang="ja-JP" sz="2700" dirty="0" smtClean="0"/>
              <a:t>We want to generate such a set of random walks that gives random conformations of the topological polymer with correct measure.</a:t>
            </a:r>
            <a:br>
              <a:rPr lang="en-US" altLang="ja-JP" sz="2700" dirty="0" smtClean="0"/>
            </a:br>
            <a:r>
              <a:rPr lang="en-US" altLang="ja-JP" sz="2700" dirty="0" smtClean="0"/>
              <a:t> </a:t>
            </a:r>
            <a:r>
              <a:rPr lang="en-US" altLang="ja-JP" sz="2700" dirty="0"/>
              <a:t/>
            </a:r>
            <a:br>
              <a:rPr lang="en-US" altLang="ja-JP" sz="2700" dirty="0"/>
            </a:br>
            <a:r>
              <a:rPr lang="en-US" altLang="ja-JP" sz="2700" dirty="0" smtClean="0"/>
              <a:t>Topologically constrained random walks (TCRW) </a:t>
            </a:r>
            <a:endParaRPr kumimoji="1" lang="ja-JP" altLang="en-US" sz="27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956666"/>
            <a:ext cx="8229600" cy="4525963"/>
          </a:xfrm>
        </p:spPr>
        <p:txBody>
          <a:bodyPr/>
          <a:lstStyle/>
          <a:p>
            <a:endParaRPr lang="en-US" altLang="ja-JP" dirty="0" smtClean="0"/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endParaRPr lang="en-US" altLang="ja-JP" dirty="0"/>
          </a:p>
          <a:p>
            <a:r>
              <a:rPr lang="en-US" altLang="ja-JP" sz="2400" dirty="0" smtClean="0"/>
              <a:t>Difficulties</a:t>
            </a:r>
            <a:r>
              <a:rPr kumimoji="1" lang="ja-JP" altLang="en-US" sz="2400" dirty="0" smtClean="0"/>
              <a:t>：　</a:t>
            </a:r>
            <a:endParaRPr kumimoji="1" lang="en-US" altLang="ja-JP" sz="2400" dirty="0" smtClean="0"/>
          </a:p>
          <a:p>
            <a:pPr marL="0" indent="0">
              <a:buNone/>
            </a:pPr>
            <a:r>
              <a:rPr lang="en-US" altLang="ja-JP" sz="2400" dirty="0"/>
              <a:t> </a:t>
            </a:r>
            <a:r>
              <a:rPr lang="en-US" altLang="ja-JP" sz="2400" dirty="0" smtClean="0"/>
              <a:t>   It seemed that we need </a:t>
            </a:r>
            <a:r>
              <a:rPr lang="en-US" altLang="ja-JP" sz="2400" i="1" dirty="0" smtClean="0"/>
              <a:t>N</a:t>
            </a:r>
            <a:r>
              <a:rPr lang="en-US" altLang="ja-JP" sz="2400" i="1" baseline="30000" dirty="0" smtClean="0"/>
              <a:t>3</a:t>
            </a:r>
            <a:r>
              <a:rPr lang="en-US" altLang="ja-JP" sz="2400" dirty="0" smtClean="0"/>
              <a:t> time to generate even such random walks simply connecting given two points.  </a:t>
            </a:r>
            <a:endParaRPr kumimoji="1" lang="ja-JP" altLang="en-US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A6BC2A-EB6D-405A-8BCB-59FBC4A6F318}" type="slidenum">
              <a:rPr lang="ja-JP" altLang="en-US" smtClean="0"/>
              <a:pPr>
                <a:defRPr/>
              </a:pPr>
              <a:t>6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2422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143000"/>
          </a:xfrm>
        </p:spPr>
        <p:txBody>
          <a:bodyPr>
            <a:noAutofit/>
          </a:bodyPr>
          <a:lstStyle/>
          <a:p>
            <a:pPr algn="l"/>
            <a:r>
              <a:rPr lang="en-US" altLang="ja-JP" sz="2800" b="1" dirty="0" smtClean="0"/>
              <a:t> </a:t>
            </a:r>
            <a:r>
              <a:rPr lang="en-US" altLang="ja-JP" sz="2800">
                <a:solidFill>
                  <a:srgbClr val="002060"/>
                </a:solidFill>
              </a:rPr>
              <a:t>T</a:t>
            </a:r>
            <a:r>
              <a:rPr lang="en-US" altLang="ja-JP" sz="2800" smtClean="0">
                <a:solidFill>
                  <a:srgbClr val="002060"/>
                </a:solidFill>
              </a:rPr>
              <a:t>wo approaches: </a:t>
            </a:r>
            <a:r>
              <a:rPr lang="en-US" altLang="ja-JP" sz="2800" dirty="0">
                <a:solidFill>
                  <a:srgbClr val="002060"/>
                </a:solidFill>
              </a:rPr>
              <a:t/>
            </a:r>
            <a:br>
              <a:rPr lang="en-US" altLang="ja-JP" sz="2800" dirty="0">
                <a:solidFill>
                  <a:srgbClr val="002060"/>
                </a:solidFill>
              </a:rPr>
            </a:br>
            <a:r>
              <a:rPr lang="en-US" altLang="ja-JP" sz="2800" dirty="0" smtClean="0">
                <a:solidFill>
                  <a:srgbClr val="00B050"/>
                </a:solidFill>
              </a:rPr>
              <a:t>(1) Quaternion </a:t>
            </a:r>
            <a:r>
              <a:rPr lang="en-US" altLang="ja-JP" sz="2800" dirty="0">
                <a:solidFill>
                  <a:srgbClr val="00B050"/>
                </a:solidFill>
              </a:rPr>
              <a:t>method for generating random polygons </a:t>
            </a:r>
            <a:r>
              <a:rPr lang="en-US" altLang="ja-JP" sz="2800" b="1" dirty="0">
                <a:solidFill>
                  <a:srgbClr val="00B050"/>
                </a:solidFill>
              </a:rPr>
              <a:t/>
            </a:r>
            <a:br>
              <a:rPr lang="en-US" altLang="ja-JP" sz="2800" b="1" dirty="0">
                <a:solidFill>
                  <a:srgbClr val="00B050"/>
                </a:solidFill>
              </a:rPr>
            </a:br>
            <a:r>
              <a:rPr lang="en-US" altLang="ja-JP" sz="2800" dirty="0" smtClean="0">
                <a:solidFill>
                  <a:srgbClr val="00B050"/>
                </a:solidFill>
              </a:rPr>
              <a:t>(2) Gaussian random graph </a:t>
            </a:r>
            <a:r>
              <a:rPr lang="en-US" altLang="ja-JP" sz="2800" dirty="0" err="1" smtClean="0">
                <a:solidFill>
                  <a:srgbClr val="00B050"/>
                </a:solidFill>
              </a:rPr>
              <a:t>embeddings</a:t>
            </a:r>
            <a:r>
              <a:rPr lang="en-US" altLang="ja-JP" sz="2800" dirty="0" smtClean="0">
                <a:solidFill>
                  <a:srgbClr val="00B050"/>
                </a:solidFill>
              </a:rPr>
              <a:t> </a:t>
            </a:r>
            <a:r>
              <a:rPr lang="en-US" altLang="ja-JP" sz="2800" dirty="0" smtClean="0">
                <a:solidFill>
                  <a:srgbClr val="C00000"/>
                </a:solidFill>
              </a:rPr>
              <a:t/>
            </a:r>
            <a:br>
              <a:rPr lang="en-US" altLang="ja-JP" sz="2800" dirty="0" smtClean="0">
                <a:solidFill>
                  <a:srgbClr val="C00000"/>
                </a:solidFill>
              </a:rPr>
            </a:br>
            <a:endParaRPr kumimoji="1" lang="ja-JP" altLang="en-US" sz="28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520" y="1340769"/>
            <a:ext cx="8229600" cy="538070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altLang="ja-JP" sz="2000" dirty="0" smtClean="0">
                <a:solidFill>
                  <a:srgbClr val="C00000"/>
                </a:solidFill>
              </a:rPr>
              <a:t>(1) Quaternion </a:t>
            </a:r>
            <a:r>
              <a:rPr lang="en-US" altLang="ja-JP" sz="2000" dirty="0">
                <a:solidFill>
                  <a:srgbClr val="C00000"/>
                </a:solidFill>
              </a:rPr>
              <a:t>method for generating random </a:t>
            </a:r>
            <a:r>
              <a:rPr lang="en-US" altLang="ja-JP" sz="2000" dirty="0" smtClean="0">
                <a:solidFill>
                  <a:srgbClr val="C00000"/>
                </a:solidFill>
              </a:rPr>
              <a:t>polygons: </a:t>
            </a:r>
            <a:endParaRPr lang="en-US" altLang="ja-JP" sz="20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altLang="ja-JP" sz="2000" b="1" dirty="0" smtClean="0">
                <a:solidFill>
                  <a:srgbClr val="7030A0"/>
                </a:solidFill>
              </a:rPr>
              <a:t>J</a:t>
            </a:r>
            <a:r>
              <a:rPr lang="en-US" altLang="ja-JP" sz="2000" b="1" dirty="0">
                <a:solidFill>
                  <a:srgbClr val="7030A0"/>
                </a:solidFill>
              </a:rPr>
              <a:t>. Cantarella, T</a:t>
            </a:r>
            <a:r>
              <a:rPr lang="en-US" altLang="ja-JP" sz="2000" b="1" dirty="0" smtClean="0">
                <a:solidFill>
                  <a:srgbClr val="7030A0"/>
                </a:solidFill>
              </a:rPr>
              <a:t>. D</a:t>
            </a:r>
            <a:r>
              <a:rPr lang="en-US" altLang="ja-JP" sz="2000" b="1" dirty="0">
                <a:solidFill>
                  <a:srgbClr val="7030A0"/>
                </a:solidFill>
              </a:rPr>
              <a:t>. and C. Shonkwiler,  </a:t>
            </a:r>
            <a:endParaRPr lang="en-US" altLang="ja-JP" sz="2000" b="1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it-IT" altLang="ja-JP" sz="2000" b="1" dirty="0" smtClean="0">
                <a:solidFill>
                  <a:srgbClr val="0070C0"/>
                </a:solidFill>
              </a:rPr>
              <a:t> </a:t>
            </a:r>
            <a:r>
              <a:rPr lang="it-IT" altLang="ja-JP" sz="2000" dirty="0" smtClean="0">
                <a:solidFill>
                  <a:srgbClr val="0070C0"/>
                </a:solidFill>
              </a:rPr>
              <a:t>Commun</a:t>
            </a:r>
            <a:r>
              <a:rPr lang="it-IT" altLang="ja-JP" sz="2000" dirty="0">
                <a:solidFill>
                  <a:srgbClr val="0070C0"/>
                </a:solidFill>
              </a:rPr>
              <a:t>. Pure Appl. Math. 67, 1658-1699 (2014</a:t>
            </a:r>
            <a:r>
              <a:rPr lang="it-IT" altLang="ja-JP" sz="2000" dirty="0" smtClean="0">
                <a:solidFill>
                  <a:srgbClr val="0070C0"/>
                </a:solidFill>
              </a:rPr>
              <a:t>)</a:t>
            </a:r>
            <a:r>
              <a:rPr lang="ja-JP" altLang="en-US" sz="2000" dirty="0" smtClean="0">
                <a:solidFill>
                  <a:srgbClr val="0070C0"/>
                </a:solidFill>
              </a:rPr>
              <a:t>　</a:t>
            </a:r>
            <a:endParaRPr lang="it-IT" altLang="ja-JP" sz="20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it-IT" altLang="ja-JP" sz="2000" b="1" dirty="0" smtClean="0">
                <a:solidFill>
                  <a:srgbClr val="C00000"/>
                </a:solidFill>
              </a:rPr>
              <a:t>It is a </a:t>
            </a:r>
            <a:r>
              <a:rPr lang="en-US" altLang="ja-JP" sz="2000" b="1" dirty="0">
                <a:solidFill>
                  <a:srgbClr val="C00000"/>
                </a:solidFill>
              </a:rPr>
              <a:t>l</a:t>
            </a:r>
            <a:r>
              <a:rPr lang="en-US" altLang="ja-JP" sz="2000" b="1" dirty="0" smtClean="0">
                <a:solidFill>
                  <a:srgbClr val="C00000"/>
                </a:solidFill>
              </a:rPr>
              <a:t>inear time algorithm </a:t>
            </a:r>
            <a:r>
              <a:rPr lang="en-US" altLang="ja-JP" sz="2000" dirty="0" smtClean="0">
                <a:solidFill>
                  <a:srgbClr val="C00000"/>
                </a:solidFill>
              </a:rPr>
              <a:t>for generating random walks connecting given two points in 3D</a:t>
            </a:r>
          </a:p>
          <a:p>
            <a:pPr marL="0" indent="0">
              <a:buNone/>
            </a:pPr>
            <a:endParaRPr lang="en-US" altLang="ja-JP" sz="2000" b="1" dirty="0">
              <a:solidFill>
                <a:srgbClr val="0070C0"/>
              </a:solidFill>
            </a:endParaRPr>
          </a:p>
          <a:p>
            <a:r>
              <a:rPr lang="en-US" altLang="ja-JP" sz="1900" b="1" dirty="0">
                <a:solidFill>
                  <a:srgbClr val="002060"/>
                </a:solidFill>
              </a:rPr>
              <a:t>E. Uehara, R. Tanaka, M. Inoue, F. Hirose and T. D.,  </a:t>
            </a:r>
            <a:r>
              <a:rPr lang="en-US" altLang="ja-JP" sz="1900" b="1" dirty="0"/>
              <a:t> </a:t>
            </a:r>
          </a:p>
          <a:p>
            <a:pPr marL="0" indent="0">
              <a:buNone/>
            </a:pPr>
            <a:r>
              <a:rPr lang="en-US" altLang="ja-JP" sz="1900" dirty="0">
                <a:solidFill>
                  <a:srgbClr val="C00000"/>
                </a:solidFill>
              </a:rPr>
              <a:t>Mean-square radius of gyration and hydrodynamic radius for topological polymers evaluated through the </a:t>
            </a:r>
            <a:r>
              <a:rPr lang="en-US" altLang="ja-JP" sz="1900" dirty="0" err="1">
                <a:solidFill>
                  <a:srgbClr val="C00000"/>
                </a:solidFill>
              </a:rPr>
              <a:t>quaternionic</a:t>
            </a:r>
            <a:r>
              <a:rPr lang="en-US" altLang="ja-JP" sz="1900" dirty="0">
                <a:solidFill>
                  <a:srgbClr val="C00000"/>
                </a:solidFill>
              </a:rPr>
              <a:t> algorithm</a:t>
            </a:r>
            <a:r>
              <a:rPr lang="en-US" altLang="ja-JP" sz="1900" dirty="0"/>
              <a:t>, </a:t>
            </a:r>
          </a:p>
          <a:p>
            <a:pPr marL="0" indent="0">
              <a:buNone/>
            </a:pPr>
            <a:r>
              <a:rPr lang="en-US" altLang="ja-JP" sz="1900" dirty="0">
                <a:solidFill>
                  <a:srgbClr val="0070C0"/>
                </a:solidFill>
              </a:rPr>
              <a:t>Reactive and Functional Polymers Vol. 80 (2014) 48-56.</a:t>
            </a:r>
            <a:r>
              <a:rPr lang="en-US" altLang="ja-JP" sz="1900" dirty="0"/>
              <a:t> </a:t>
            </a:r>
            <a:endParaRPr lang="en-US" altLang="ja-JP" sz="1900" dirty="0">
              <a:solidFill>
                <a:srgbClr val="C00000"/>
              </a:solidFill>
            </a:endParaRPr>
          </a:p>
          <a:p>
            <a:endParaRPr lang="en-US" altLang="ja-JP" sz="1900" dirty="0" smtClean="0">
              <a:solidFill>
                <a:srgbClr val="002060"/>
              </a:solidFill>
            </a:endParaRPr>
          </a:p>
          <a:p>
            <a:r>
              <a:rPr lang="en-US" altLang="ja-JP" sz="1900" b="1" dirty="0" smtClean="0">
                <a:solidFill>
                  <a:srgbClr val="002060"/>
                </a:solidFill>
              </a:rPr>
              <a:t>E</a:t>
            </a:r>
            <a:r>
              <a:rPr lang="en-US" altLang="ja-JP" sz="1900" b="1" dirty="0">
                <a:solidFill>
                  <a:srgbClr val="002060"/>
                </a:solidFill>
              </a:rPr>
              <a:t>. </a:t>
            </a:r>
            <a:r>
              <a:rPr lang="en-US" altLang="ja-JP" sz="1900" b="1" dirty="0" smtClean="0">
                <a:solidFill>
                  <a:srgbClr val="002060"/>
                </a:solidFill>
              </a:rPr>
              <a:t>Uehara </a:t>
            </a:r>
            <a:r>
              <a:rPr lang="en-US" altLang="ja-JP" sz="1900" b="1" dirty="0">
                <a:solidFill>
                  <a:srgbClr val="002060"/>
                </a:solidFill>
              </a:rPr>
              <a:t>and T. D.,  </a:t>
            </a:r>
            <a:r>
              <a:rPr lang="en-US" altLang="ja-JP" sz="1900" b="1" dirty="0"/>
              <a:t> </a:t>
            </a:r>
          </a:p>
          <a:p>
            <a:pPr marL="0" indent="0">
              <a:buNone/>
            </a:pPr>
            <a:r>
              <a:rPr lang="en-US" altLang="ja-JP" sz="1800" dirty="0" smtClean="0"/>
              <a:t>Mean-square </a:t>
            </a:r>
            <a:r>
              <a:rPr lang="en-US" altLang="ja-JP" sz="1800" dirty="0"/>
              <a:t>radius of gyration and the hydrodynamic radius for topological polymers </a:t>
            </a:r>
            <a:r>
              <a:rPr lang="en-US" altLang="ja-JP" sz="1800" dirty="0" smtClean="0"/>
              <a:t>expressed </a:t>
            </a:r>
            <a:r>
              <a:rPr lang="en-US" altLang="ja-JP" sz="1800" dirty="0"/>
              <a:t>with graphs evaluated by the method of quaternions </a:t>
            </a:r>
            <a:r>
              <a:rPr lang="en-US" altLang="ja-JP" sz="1800" dirty="0">
                <a:solidFill>
                  <a:srgbClr val="FF0000"/>
                </a:solidFill>
              </a:rPr>
              <a:t>revisited</a:t>
            </a:r>
            <a:r>
              <a:rPr lang="en-US" altLang="ja-JP" sz="1800" dirty="0"/>
              <a:t>, </a:t>
            </a:r>
          </a:p>
          <a:p>
            <a:pPr marL="0" indent="0">
              <a:buNone/>
            </a:pPr>
            <a:r>
              <a:rPr lang="en-US" altLang="ja-JP" sz="1800" dirty="0"/>
              <a:t>React. </a:t>
            </a:r>
            <a:r>
              <a:rPr lang="en-US" altLang="ja-JP" sz="1800" dirty="0" err="1"/>
              <a:t>Funct</a:t>
            </a:r>
            <a:r>
              <a:rPr lang="en-US" altLang="ja-JP" sz="1800" dirty="0"/>
              <a:t>. </a:t>
            </a:r>
            <a:r>
              <a:rPr lang="en-US" altLang="ja-JP" sz="1800" dirty="0" err="1"/>
              <a:t>Polym</a:t>
            </a:r>
            <a:r>
              <a:rPr lang="en-US" altLang="ja-JP" sz="1800" dirty="0"/>
              <a:t>. </a:t>
            </a:r>
            <a:r>
              <a:rPr lang="en-US" altLang="ja-JP" sz="1800" dirty="0" smtClean="0"/>
              <a:t>Vol. 133 </a:t>
            </a:r>
            <a:r>
              <a:rPr lang="en-US" altLang="ja-JP" sz="1800" dirty="0"/>
              <a:t>(2018) 93-102. </a:t>
            </a:r>
            <a:endParaRPr lang="en-US" altLang="ja-JP" sz="1900" b="1" dirty="0" smtClean="0">
              <a:solidFill>
                <a:srgbClr val="C00000"/>
              </a:solidFill>
            </a:endParaRPr>
          </a:p>
          <a:p>
            <a:endParaRPr lang="en-US" altLang="ja-JP" sz="20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altLang="ja-JP" sz="2000" dirty="0" smtClean="0">
                <a:solidFill>
                  <a:srgbClr val="C00000"/>
                </a:solidFill>
              </a:rPr>
              <a:t>(2) Gaussian random graph </a:t>
            </a:r>
            <a:r>
              <a:rPr lang="en-US" altLang="ja-JP" sz="2000" dirty="0" err="1" smtClean="0">
                <a:solidFill>
                  <a:srgbClr val="C00000"/>
                </a:solidFill>
              </a:rPr>
              <a:t>embeddings</a:t>
            </a:r>
            <a:r>
              <a:rPr lang="en-US" altLang="ja-JP" sz="2000" dirty="0" smtClean="0">
                <a:solidFill>
                  <a:srgbClr val="C00000"/>
                </a:solidFill>
              </a:rPr>
              <a:t> (see  Jason Cantarella’ s talk) : </a:t>
            </a:r>
          </a:p>
          <a:p>
            <a:pPr marL="0" indent="0">
              <a:buNone/>
            </a:pPr>
            <a:r>
              <a:rPr lang="en-US" altLang="ja-JP" sz="2000" dirty="0" smtClean="0">
                <a:solidFill>
                  <a:srgbClr val="C00000"/>
                </a:solidFill>
              </a:rPr>
              <a:t>   J. Cantarella, T. D., C. Shonkwiler, and  E. Uehara, in preparation  </a:t>
            </a:r>
            <a:endParaRPr lang="en-US" altLang="ja-JP" sz="20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altLang="ja-JP" sz="2800" dirty="0">
              <a:solidFill>
                <a:srgbClr val="C00000"/>
              </a:solidFill>
            </a:endParaRPr>
          </a:p>
          <a:p>
            <a:endParaRPr lang="it-IT" altLang="ja-JP" sz="2800" dirty="0" smtClean="0">
              <a:solidFill>
                <a:srgbClr val="C00000"/>
              </a:solidFill>
            </a:endParaRPr>
          </a:p>
          <a:p>
            <a:endParaRPr kumimoji="1" lang="ja-JP" altLang="en-US" sz="28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A6BC2A-EB6D-405A-8BCB-59FBC4A6F318}" type="slidenum">
              <a:rPr lang="ja-JP" altLang="en-US" smtClean="0"/>
              <a:pPr>
                <a:defRPr/>
              </a:pPr>
              <a:t>7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3315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48012" y="24542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ja-JP" sz="3600" b="1" dirty="0" smtClean="0">
                <a:solidFill>
                  <a:srgbClr val="002060"/>
                </a:solidFill>
              </a:rPr>
              <a:t>Part II: Gaussian Random Graph </a:t>
            </a:r>
            <a:r>
              <a:rPr lang="en-US" altLang="ja-JP" sz="3600" b="1" dirty="0" err="1" smtClean="0">
                <a:solidFill>
                  <a:srgbClr val="002060"/>
                </a:solidFill>
              </a:rPr>
              <a:t>Embeddings</a:t>
            </a:r>
            <a:r>
              <a:rPr lang="en-US" altLang="ja-JP" sz="3600" b="1" dirty="0" smtClean="0">
                <a:solidFill>
                  <a:srgbClr val="002060"/>
                </a:solidFill>
              </a:rPr>
              <a:t> </a:t>
            </a:r>
            <a:r>
              <a:rPr lang="en-US" altLang="ja-JP" sz="3600" dirty="0" smtClean="0">
                <a:solidFill>
                  <a:srgbClr val="002060"/>
                </a:solidFill>
              </a:rPr>
              <a:t/>
            </a:r>
            <a:br>
              <a:rPr lang="en-US" altLang="ja-JP" sz="3600" dirty="0" smtClean="0">
                <a:solidFill>
                  <a:srgbClr val="002060"/>
                </a:solidFill>
              </a:rPr>
            </a:br>
            <a:r>
              <a:rPr lang="en-US" altLang="ja-JP" sz="3600" dirty="0" smtClean="0">
                <a:solidFill>
                  <a:srgbClr val="002060"/>
                </a:solidFill>
              </a:rPr>
              <a:t> </a:t>
            </a:r>
            <a:r>
              <a:rPr lang="en-US" altLang="ja-JP" sz="3100" dirty="0" smtClean="0">
                <a:solidFill>
                  <a:srgbClr val="C00000"/>
                </a:solidFill>
              </a:rPr>
              <a:t>(Topologically Constrained Random Walks (TCRW)) </a:t>
            </a:r>
            <a:endParaRPr kumimoji="1" lang="ja-JP" altLang="en-US" sz="31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448012" y="1700808"/>
                <a:ext cx="8537164" cy="4392488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altLang="ja-JP" sz="2400" dirty="0" smtClean="0"/>
                  <a:t>Consider a </a:t>
                </a:r>
                <a:r>
                  <a:rPr lang="en-US" altLang="ja-JP" sz="2400" dirty="0"/>
                  <a:t>graph </a:t>
                </a:r>
                <a:r>
                  <a:rPr lang="en-US" altLang="ja-JP" sz="2400" i="1" dirty="0"/>
                  <a:t>G</a:t>
                </a:r>
                <a:r>
                  <a:rPr lang="en-US" altLang="ja-JP" sz="2400" dirty="0"/>
                  <a:t> </a:t>
                </a:r>
                <a:r>
                  <a:rPr lang="en-US" altLang="ja-JP" sz="2400" dirty="0" smtClean="0"/>
                  <a:t>with   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altLang="ja-JP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ja-JP" sz="2400" dirty="0" smtClean="0"/>
                  <a:t> edges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sz="2400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ja-JP" sz="2400" i="1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altLang="ja-JP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ja-JP" sz="2400" dirty="0" smtClean="0"/>
                  <a:t>) </a:t>
                </a:r>
                <a:endParaRPr lang="en-US" altLang="ja-JP" sz="2400" dirty="0"/>
              </a:p>
              <a:p>
                <a:pPr marL="0" indent="0">
                  <a:buNone/>
                </a:pPr>
                <a:r>
                  <a:rPr lang="en-US" altLang="ja-JP" sz="2400" dirty="0" smtClean="0"/>
                  <a:t>      and    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ja-JP" sz="2400" dirty="0"/>
                  <a:t> vertices </a:t>
                </a:r>
                <a:r>
                  <a:rPr lang="en-US" altLang="ja-JP" sz="2400" dirty="0" smtClean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altLang="ja-JP" sz="2400" dirty="0" smtClean="0"/>
                  <a:t>) </a:t>
                </a:r>
              </a:p>
              <a:p>
                <a:pPr marL="0" indent="0">
                  <a:buNone/>
                </a:pPr>
                <a:endParaRPr lang="en-US" altLang="ja-JP" sz="2400" dirty="0" smtClean="0"/>
              </a:p>
              <a:p>
                <a:pPr marL="0" indent="0">
                  <a:buNone/>
                </a:pPr>
                <a:r>
                  <a:rPr lang="en-US" altLang="ja-JP" sz="2400" dirty="0" smtClean="0"/>
                  <a:t>   Theta </a:t>
                </a:r>
                <a:r>
                  <a:rPr lang="en-US" altLang="ja-JP" sz="2400" dirty="0"/>
                  <a:t>graph has  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ja-JP" sz="24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ja-JP" sz="2400" dirty="0"/>
                  <a:t> 2  and 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altLang="ja-JP" sz="2400" i="1">
                        <a:latin typeface="Cambria Math" panose="02040503050406030204" pitchFamily="18" charset="0"/>
                      </a:rPr>
                      <m:t>=3 </m:t>
                    </m:r>
                  </m:oMath>
                </a14:m>
                <a:endParaRPr lang="en-US" altLang="ja-JP" sz="2400" dirty="0" smtClean="0"/>
              </a:p>
              <a:p>
                <a:pPr marL="0" indent="0">
                  <a:buNone/>
                </a:pPr>
                <a:endParaRPr lang="en-US" altLang="ja-JP" sz="2400" dirty="0"/>
              </a:p>
              <a:p>
                <a:pPr marL="0" indent="0">
                  <a:buNone/>
                </a:pPr>
                <a:endParaRPr lang="en-US" altLang="ja-JP" sz="2400" dirty="0" smtClean="0"/>
              </a:p>
              <a:p>
                <a:pPr marL="0" indent="0">
                  <a:buNone/>
                </a:pPr>
                <a:r>
                  <a:rPr lang="en-US" altLang="ja-JP" dirty="0" smtClean="0"/>
                  <a:t>                                  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b="1" i="1" smtClean="0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p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p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ja-JP" dirty="0" smtClean="0"/>
                  <a:t>:  edge space </a:t>
                </a:r>
              </a:p>
              <a:p>
                <a:pPr marL="0" indent="0">
                  <a:buNone/>
                </a:pPr>
                <a:r>
                  <a:rPr lang="en-US" altLang="ja-JP" dirty="0" smtClean="0"/>
                  <a:t>                                  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b="1" i="1" smtClean="0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p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p>
                    </m:sSup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ja-JP" dirty="0" smtClean="0"/>
                  <a:t>:  vertex space</a:t>
                </a:r>
              </a:p>
              <a:p>
                <a:pPr marL="0" indent="0">
                  <a:buNone/>
                </a:pPr>
                <a:endParaRPr lang="en-US" altLang="ja-JP" dirty="0"/>
              </a:p>
              <a:p>
                <a:pPr marL="0" indent="0">
                  <a:buNone/>
                </a:pPr>
                <a:r>
                  <a:rPr kumimoji="1" lang="en-US" altLang="ja-JP" b="0" dirty="0" smtClean="0"/>
                  <a:t>                                                                    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8012" y="1700808"/>
                <a:ext cx="8537164" cy="4392488"/>
              </a:xfrm>
              <a:blipFill rotWithShape="0">
                <a:blip r:embed="rId2"/>
                <a:stretch>
                  <a:fillRect l="-785" t="-166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A6BC2A-EB6D-405A-8BCB-59FBC4A6F318}" type="slidenum">
              <a:rPr lang="ja-JP" altLang="en-US" smtClean="0"/>
              <a:pPr>
                <a:defRPr/>
              </a:pPr>
              <a:t>8</a:t>
            </a:fld>
            <a:endParaRPr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17416" y="3670694"/>
            <a:ext cx="1800000" cy="19237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/>
              <p:cNvSpPr txBox="1"/>
              <p:nvPr/>
            </p:nvSpPr>
            <p:spPr>
              <a:xfrm>
                <a:off x="539551" y="4597059"/>
                <a:ext cx="21171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8" name="テキスト ボックス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1" y="4597059"/>
                <a:ext cx="211713" cy="369332"/>
              </a:xfrm>
              <a:prstGeom prst="rect">
                <a:avLst/>
              </a:prstGeom>
              <a:blipFill rotWithShape="0">
                <a:blip r:embed="rId4"/>
                <a:stretch>
                  <a:fillRect r="-4411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/>
              <p:cNvSpPr txBox="1"/>
              <p:nvPr/>
            </p:nvSpPr>
            <p:spPr>
              <a:xfrm>
                <a:off x="3003373" y="4597059"/>
                <a:ext cx="4095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kumimoji="1" lang="en-US" altLang="ja-JP" b="0" dirty="0" smtClean="0"/>
              </a:p>
            </p:txBody>
          </p:sp>
        </mc:Choice>
        <mc:Fallback xmlns="">
          <p:sp>
            <p:nvSpPr>
              <p:cNvPr id="9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373" y="4597059"/>
                <a:ext cx="409574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/>
              <p:cNvSpPr txBox="1"/>
              <p:nvPr/>
            </p:nvSpPr>
            <p:spPr>
              <a:xfrm>
                <a:off x="1619672" y="3414177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0" name="テキスト ボックス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3414177"/>
                <a:ext cx="360040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/>
              <p:cNvSpPr txBox="1"/>
              <p:nvPr/>
            </p:nvSpPr>
            <p:spPr>
              <a:xfrm>
                <a:off x="1619672" y="4365104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kumimoji="1" lang="en-US" altLang="ja-JP" b="0" dirty="0" smtClean="0"/>
              </a:p>
            </p:txBody>
          </p:sp>
        </mc:Choice>
        <mc:Fallback xmlns="">
          <p:sp>
            <p:nvSpPr>
              <p:cNvPr id="11" name="テキスト ボックス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4365104"/>
                <a:ext cx="360040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/>
              <p:cNvSpPr txBox="1"/>
              <p:nvPr/>
            </p:nvSpPr>
            <p:spPr>
              <a:xfrm rot="10800000" flipV="1">
                <a:off x="1681460" y="5594935"/>
                <a:ext cx="59650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kumimoji="1" lang="en-US" altLang="ja-JP" b="0" dirty="0" smtClean="0"/>
              </a:p>
            </p:txBody>
          </p:sp>
        </mc:Choice>
        <mc:Fallback xmlns="">
          <p:sp>
            <p:nvSpPr>
              <p:cNvPr id="12" name="テキスト ボックス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1681460" y="5594935"/>
                <a:ext cx="596503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444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B:  boundary operator</a:t>
            </a:r>
            <a:br>
              <a:rPr kumimoji="1" lang="en-US" altLang="ja-JP" dirty="0" smtClean="0"/>
            </a:br>
            <a:r>
              <a:rPr kumimoji="1" lang="en-US" altLang="ja-JP" dirty="0" smtClean="0"/>
              <a:t>    (i.e., incidence matrix) 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1600200"/>
                <a:ext cx="8928992" cy="4525963"/>
              </a:xfrm>
            </p:spPr>
            <p:txBody>
              <a:bodyPr>
                <a:normAutofit/>
              </a:bodyPr>
              <a:lstStyle/>
              <a:p>
                <a:r>
                  <a:rPr kumimoji="1" lang="en-US" altLang="ja-JP" sz="2800" dirty="0" smtClean="0"/>
                  <a:t>B</a:t>
                </a:r>
                <a:r>
                  <a:rPr kumimoji="1" lang="en-US" altLang="ja-JP" sz="2800" baseline="-25000" dirty="0" err="1" smtClean="0"/>
                  <a:t>ij</a:t>
                </a:r>
                <a:r>
                  <a:rPr kumimoji="1" lang="en-US" altLang="ja-JP" sz="2800" baseline="-25000" dirty="0" smtClean="0"/>
                  <a:t> </a:t>
                </a:r>
                <a:r>
                  <a:rPr kumimoji="1" lang="en-US" altLang="ja-JP" sz="2800" dirty="0" smtClean="0"/>
                  <a:t>=  1,  if </a:t>
                </a:r>
                <a:r>
                  <a:rPr kumimoji="1" lang="en-US" altLang="ja-JP" sz="2800" i="1" dirty="0" smtClean="0"/>
                  <a:t>v</a:t>
                </a:r>
                <a:r>
                  <a:rPr kumimoji="1" lang="en-US" altLang="ja-JP" sz="2800" i="1" baseline="-25000" dirty="0" smtClean="0"/>
                  <a:t>i</a:t>
                </a:r>
                <a:r>
                  <a:rPr kumimoji="1" lang="en-US" altLang="ja-JP" sz="2800" baseline="-25000" dirty="0" smtClean="0"/>
                  <a:t> </a:t>
                </a:r>
                <a:r>
                  <a:rPr kumimoji="1" lang="en-US" altLang="ja-JP" sz="2800" dirty="0" smtClean="0"/>
                  <a:t>= head of edge </a:t>
                </a:r>
                <a:r>
                  <a:rPr kumimoji="1" lang="en-US" altLang="ja-JP" sz="2800" i="1" dirty="0" err="1" smtClean="0"/>
                  <a:t>e</a:t>
                </a:r>
                <a:r>
                  <a:rPr kumimoji="1" lang="en-US" altLang="ja-JP" sz="2800" i="1" baseline="-25000" dirty="0" err="1" smtClean="0"/>
                  <a:t>j</a:t>
                </a:r>
                <a:r>
                  <a:rPr kumimoji="1" lang="en-US" altLang="ja-JP" sz="2800" dirty="0" smtClean="0"/>
                  <a:t> , </a:t>
                </a:r>
              </a:p>
              <a:p>
                <a:pPr marL="0" indent="0">
                  <a:buNone/>
                </a:pPr>
                <a:r>
                  <a:rPr lang="en-US" altLang="ja-JP" sz="2800" dirty="0" smtClean="0"/>
                  <a:t>         = -1,  if </a:t>
                </a:r>
                <a:r>
                  <a:rPr lang="en-US" altLang="ja-JP" sz="2800" i="1" dirty="0" smtClean="0"/>
                  <a:t>v</a:t>
                </a:r>
                <a:r>
                  <a:rPr lang="en-US" altLang="ja-JP" sz="2800" i="1" baseline="-25000" dirty="0" smtClean="0"/>
                  <a:t>i</a:t>
                </a:r>
                <a:r>
                  <a:rPr lang="en-US" altLang="ja-JP" sz="2800" i="1" dirty="0" smtClean="0"/>
                  <a:t> </a:t>
                </a:r>
                <a:r>
                  <a:rPr lang="en-US" altLang="ja-JP" sz="2800" dirty="0" smtClean="0"/>
                  <a:t>= tail of edge </a:t>
                </a:r>
                <a:r>
                  <a:rPr lang="en-US" altLang="ja-JP" sz="2800" i="1" dirty="0" err="1" smtClean="0"/>
                  <a:t>e</a:t>
                </a:r>
                <a:r>
                  <a:rPr lang="en-US" altLang="ja-JP" sz="2800" i="1" baseline="-25000" dirty="0" err="1" smtClean="0"/>
                  <a:t>j</a:t>
                </a:r>
                <a:r>
                  <a:rPr lang="en-US" altLang="ja-JP" sz="2800" i="1" dirty="0" smtClean="0"/>
                  <a:t> </a:t>
                </a:r>
                <a:r>
                  <a:rPr lang="en-US" altLang="ja-JP" sz="2800" dirty="0" smtClean="0"/>
                  <a:t>, </a:t>
                </a:r>
              </a:p>
              <a:p>
                <a:pPr marL="0" indent="0">
                  <a:buNone/>
                </a:pPr>
                <a:r>
                  <a:rPr lang="en-US" altLang="ja-JP" sz="2800" dirty="0"/>
                  <a:t> </a:t>
                </a:r>
                <a:r>
                  <a:rPr lang="en-US" altLang="ja-JP" sz="2800" dirty="0" smtClean="0"/>
                  <a:t>         = 0,  otherwise .   </a:t>
                </a:r>
              </a:p>
              <a:p>
                <a:pPr marL="0" indent="0">
                  <a:buNone/>
                </a:pPr>
                <a:endParaRPr kumimoji="1" lang="en-US" altLang="ja-JP" sz="2800" dirty="0" smtClean="0"/>
              </a:p>
              <a:p>
                <a:pPr marL="0" indent="0">
                  <a:buNone/>
                </a:pPr>
                <a:r>
                  <a:rPr kumimoji="1" lang="en-US" altLang="ja-JP" sz="2800" dirty="0" smtClean="0"/>
                  <a:t>Boundary operator maps the edge space to the vertex space</a:t>
                </a:r>
                <a:endParaRPr lang="en-US" altLang="ja-JP" sz="2800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altLang="ja-JP" sz="2800" b="0" i="1" smtClean="0">
                          <a:latin typeface="Cambria Math" panose="02040503050406030204" pitchFamily="18" charset="0"/>
                        </a:rPr>
                        <m:t>:  </m:t>
                      </m:r>
                      <m:sSup>
                        <m:sSupPr>
                          <m:ctrlPr>
                            <a:rPr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b="1" i="1" smtClean="0"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p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p>
                      <m:r>
                        <a:rPr lang="en-US" altLang="ja-JP" sz="2800" b="0" i="1" smtClean="0">
                          <a:latin typeface="Cambria Math" panose="02040503050406030204" pitchFamily="18" charset="0"/>
                        </a:rPr>
                        <m:t> →  </m:t>
                      </m:r>
                      <m:sSup>
                        <m:sSupPr>
                          <m:ctrlPr>
                            <a:rPr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b="1" i="1" smtClean="0"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p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p>
                      </m:sSup>
                      <m:r>
                        <a:rPr lang="en-US" altLang="ja-JP" sz="2800" b="0" i="1" smtClean="0"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altLang="ja-JP" sz="2800" dirty="0" smtClean="0"/>
              </a:p>
              <a:p>
                <a:pPr marL="0" indent="0">
                  <a:buNone/>
                </a:pPr>
                <a:endParaRPr lang="en-US" altLang="ja-JP" sz="2800" dirty="0" smtClean="0"/>
              </a:p>
              <a:p>
                <a:pPr marL="0" indent="0">
                  <a:buNone/>
                </a:pPr>
                <a:endParaRPr kumimoji="1" lang="ja-JP" altLang="en-US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1600200"/>
                <a:ext cx="8928992" cy="4525963"/>
              </a:xfrm>
              <a:blipFill rotWithShape="0">
                <a:blip r:embed="rId2"/>
                <a:stretch>
                  <a:fillRect l="-1434" t="-1348" r="-68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A6BC2A-EB6D-405A-8BCB-59FBC4A6F318}" type="slidenum">
              <a:rPr lang="ja-JP" altLang="en-US" smtClean="0"/>
              <a:pPr>
                <a:defRPr/>
              </a:pPr>
              <a:t>9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4636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9629</TotalTime>
  <Words>1301</Words>
  <Application>Microsoft Office PowerPoint</Application>
  <PresentationFormat>画面に合わせる (4:3)</PresentationFormat>
  <Paragraphs>345</Paragraphs>
  <Slides>38</Slides>
  <Notes>4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38</vt:i4>
      </vt:variant>
    </vt:vector>
  </HeadingPairs>
  <TitlesOfParts>
    <vt:vector size="44" baseType="lpstr">
      <vt:lpstr>ＭＳ Ｐゴシック</vt:lpstr>
      <vt:lpstr>Arial</vt:lpstr>
      <vt:lpstr>Calibri</vt:lpstr>
      <vt:lpstr>Cambria Math</vt:lpstr>
      <vt:lpstr>Office ​​テーマ</vt:lpstr>
      <vt:lpstr>数式</vt:lpstr>
      <vt:lpstr> Rouse Dynamics of Topological  Polymers  through Gaussian Random Graph Embeddings and  Comparion with Experiments    </vt:lpstr>
      <vt:lpstr>Contents </vt:lpstr>
      <vt:lpstr>Part 0:  Ring Polymers  An example of a Natural ring polymer:  Double stranded circular DNA in  plasmids of E. Coli   (A.D. Bates and A. Maxwell, DNA Topology, Oxford Univ. Press, 1993)</vt:lpstr>
      <vt:lpstr>Part I:   Topological polymers:   polymers with complex structure in chemical connectivity and those of complex topology expressed by  spatial graphs                </vt:lpstr>
      <vt:lpstr>Definition of Topological polymers:  (1) polymers with nontrivial structure in chemical connectivity expressed by graphs and  (2) polymers with nontrivial topology expressed by spatial graphs</vt:lpstr>
      <vt:lpstr> Task：　Fast algorithm for generating an ensemble of conformations of topological polymers with a given graph   →　We want to generate such a set of random walks that gives random conformations of the topological polymer with correct measure.   Topologically constrained random walks (TCRW) </vt:lpstr>
      <vt:lpstr> Two approaches:  (1) Quaternion method for generating random polygons  (2) Gaussian random graph embeddings  </vt:lpstr>
      <vt:lpstr>Part II: Gaussian Random Graph Embeddings   (Topologically Constrained Random Walks (TCRW)) </vt:lpstr>
      <vt:lpstr>B:  boundary operator     (i.e., incidence matrix) </vt:lpstr>
      <vt:lpstr>An example:  a theta graph </vt:lpstr>
      <vt:lpstr>Singular value decomposition of matrix B:   B = U S VT where U and V are orthogonal matrices and  S  a pseudo diagonal matrix. U:   v x v matrix;   V:  e x e matrix ;  S: v x e matrix;        </vt:lpstr>
      <vt:lpstr>Method for sampling random Gaussian conformations</vt:lpstr>
      <vt:lpstr>By making use of projection B+ B,  the mean square radius of gyration can be calculated exactly.    Example:  a tri-lasso graph</vt:lpstr>
      <vt:lpstr>Summary of Part II </vt:lpstr>
      <vt:lpstr>Part III:  Rouse dynamics for topological polymers  </vt:lpstr>
      <vt:lpstr>Graph Laplacian L </vt:lpstr>
      <vt:lpstr>Relaxation modes of the Langevin eq. </vt:lpstr>
      <vt:lpstr>Relaxation of eigenmodes</vt:lpstr>
      <vt:lpstr>Gaussian random graph embeddings are realized  in the Langevin dynamics with temperature T. </vt:lpstr>
      <vt:lpstr>Summary of Part III:   Rouse dynamics gives a physical background of the Gaussian random graph embeddings (TCRW) </vt:lpstr>
      <vt:lpstr>Part IV: Comparison with Experiments</vt:lpstr>
      <vt:lpstr>ESA-CF method:   Electrostatic Self-Assembly  --&gt; Covaｌent bonding Fixation  T. Suzuki, T. Yamamoto and Y. Tezuka, JACS (2014)   </vt:lpstr>
      <vt:lpstr>Polymer of a complete bipartite graph K3,3:  T. Suzuki,T. Yamamoto and Y. Tezuka,  JACS (2014) </vt:lpstr>
      <vt:lpstr>Separation through Size-Exclusion Chromatography:   SEC charts of dicyclic and tricyclic polymers  T. Suzuki, T. Yamamoto and Y. Tezuka, JACS (2014)</vt:lpstr>
      <vt:lpstr> Mean-square radius of gyration for topological polymers </vt:lpstr>
      <vt:lpstr>By the method of Gaussian random graph embeddngs: dendrimer (tree), tri-lasso, theta-lasso graphs </vt:lpstr>
      <vt:lpstr>ladder, alpha, K33 graphs</vt:lpstr>
      <vt:lpstr>PowerPoint プレゼンテーション</vt:lpstr>
      <vt:lpstr>The Gaussian result: </vt:lpstr>
      <vt:lpstr>Molecular dynamics with excluded volume Mean-square radius of gyration for the Kremer-Grest model:  (TSUBAME computer, Tokyo Institue of Technology) ＜Rg2＞G＝A(G) Nν  ,  ν = 1.2　for each graph G  The order among the MSRG is the same as in the SEC charts</vt:lpstr>
      <vt:lpstr>Summary of MD simulation (TSUBAME computer, Tokyo Inst. Tech.)</vt:lpstr>
      <vt:lpstr>Comparison with Experiment: Ratio of mean-square radii of gyration</vt:lpstr>
      <vt:lpstr>Diffusion constants of topological polymers: (by Kirkwood-Riseman approximation) </vt:lpstr>
      <vt:lpstr>Observation:  The square of ratios of hydrodynamic radii RH is close to the SEC values</vt:lpstr>
      <vt:lpstr>The MD estimates of the square of hydrodynamic radius  RH 2 for the  topological polymers are close to the SEC values. </vt:lpstr>
      <vt:lpstr>Summary of Part IV </vt:lpstr>
      <vt:lpstr>Conclusions</vt:lpstr>
      <vt:lpstr>This talk is based on collaboration with    Erica Uehara (Ochanomizu Univeristy)    Jason Cantarella   (University of Georgia),   Clayton Shonkwiler   (Colorado State University)   KAKENHI (Grants-In-Aid) No. 17H06463  with Profs. K. Shimokawa and Y. Tezuka 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廣瀬芙紀子</dc:creator>
  <cp:lastModifiedBy>出口 哲生</cp:lastModifiedBy>
  <cp:revision>1605</cp:revision>
  <cp:lastPrinted>2012-05-09T08:55:19Z</cp:lastPrinted>
  <dcterms:created xsi:type="dcterms:W3CDTF">2012-04-28T06:41:45Z</dcterms:created>
  <dcterms:modified xsi:type="dcterms:W3CDTF">2019-03-28T08:12:00Z</dcterms:modified>
</cp:coreProperties>
</file>