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371" r:id="rId3"/>
    <p:sldId id="424" r:id="rId4"/>
    <p:sldId id="423" r:id="rId5"/>
    <p:sldId id="425" r:id="rId6"/>
    <p:sldId id="405" r:id="rId7"/>
    <p:sldId id="372" r:id="rId8"/>
    <p:sldId id="407" r:id="rId9"/>
    <p:sldId id="409" r:id="rId10"/>
    <p:sldId id="420" r:id="rId11"/>
    <p:sldId id="410" r:id="rId12"/>
    <p:sldId id="408" r:id="rId13"/>
    <p:sldId id="411" r:id="rId14"/>
    <p:sldId id="421" r:id="rId15"/>
    <p:sldId id="412" r:id="rId16"/>
    <p:sldId id="422" r:id="rId17"/>
    <p:sldId id="413" r:id="rId18"/>
    <p:sldId id="414" r:id="rId19"/>
    <p:sldId id="415" r:id="rId20"/>
    <p:sldId id="416" r:id="rId21"/>
    <p:sldId id="417"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698"/>
  </p:normalViewPr>
  <p:slideViewPr>
    <p:cSldViewPr>
      <p:cViewPr varScale="1">
        <p:scale>
          <a:sx n="88" d="100"/>
          <a:sy n="88" d="100"/>
        </p:scale>
        <p:origin x="92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tags" Target="tags/tag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98CA6-8C1B-405A-B39C-2190DB937EA7}" type="datetimeFigureOut">
              <a:rPr lang="en-US" smtClean="0"/>
              <a:t>2/25/20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D10E05-9000-49D3-8610-DF4A739C0CA3}" type="slidenum">
              <a:rPr lang="en-US" smtClean="0"/>
              <a:t>‹#›</a:t>
            </a:fld>
            <a:endParaRPr lang="en-US" dirty="0"/>
          </a:p>
        </p:txBody>
      </p:sp>
    </p:spTree>
    <p:extLst>
      <p:ext uri="{BB962C8B-B14F-4D97-AF65-F5344CB8AC3E}">
        <p14:creationId xmlns:p14="http://schemas.microsoft.com/office/powerpoint/2010/main" val="32437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DA6388-B28A-45E5-9421-C01AE8556717}" type="datetimeFigureOut">
              <a:rPr lang="en-US" smtClean="0"/>
              <a:t>2/25/20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225956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A6388-B28A-45E5-9421-C01AE8556717}" type="datetimeFigureOut">
              <a:rPr lang="en-US" smtClean="0"/>
              <a:t>2/25/20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103035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A6388-B28A-45E5-9421-C01AE8556717}" type="datetimeFigureOut">
              <a:rPr lang="en-US" smtClean="0"/>
              <a:t>2/25/20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1925834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6" name="Text Placeholder 8"/>
          <p:cNvSpPr>
            <a:spLocks noGrp="1"/>
          </p:cNvSpPr>
          <p:nvPr>
            <p:ph type="body" sz="quarter" idx="10"/>
          </p:nvPr>
        </p:nvSpPr>
        <p:spPr>
          <a:xfrm>
            <a:off x="0" y="0"/>
            <a:ext cx="9144000" cy="228600"/>
          </a:xfrm>
          <a:noFill/>
        </p:spPr>
        <p:txBody>
          <a:bodyPr anchor="ctr">
            <a:noAutofit/>
          </a:bodyPr>
          <a:lstStyle>
            <a:lvl1pPr marL="0" indent="4763" algn="l">
              <a:buClr>
                <a:schemeClr val="bg1"/>
              </a:buClr>
              <a:buFont typeface="Calibri" pitchFamily="34" charset="0"/>
              <a:buNone/>
              <a:defRPr sz="1100" b="1" i="0">
                <a:solidFill>
                  <a:srgbClr val="003399"/>
                </a:solidFill>
                <a:latin typeface="Arial" pitchFamily="34" charset="0"/>
                <a:cs typeface="Arial" pitchFamily="34" charset="0"/>
              </a:defRPr>
            </a:lvl1pPr>
            <a:lvl2pPr>
              <a:defRPr sz="1200" b="1">
                <a:latin typeface="+mj-lt"/>
              </a:defRPr>
            </a:lvl2pPr>
            <a:lvl3pPr>
              <a:defRPr sz="1200" b="1">
                <a:latin typeface="+mj-lt"/>
              </a:defRPr>
            </a:lvl3pPr>
            <a:lvl4pPr>
              <a:defRPr sz="1200" b="1">
                <a:latin typeface="+mj-lt"/>
              </a:defRPr>
            </a:lvl4pPr>
            <a:lvl5pPr>
              <a:defRPr sz="1200" b="1">
                <a:latin typeface="+mj-lt"/>
              </a:defRPr>
            </a:lvl5pPr>
          </a:lstStyle>
          <a:p>
            <a:pPr lvl="0"/>
            <a:r>
              <a:rPr lang="en-US" smtClean="0"/>
              <a:t>Click to edit Master text styles</a:t>
            </a:r>
          </a:p>
        </p:txBody>
      </p:sp>
    </p:spTree>
    <p:extLst>
      <p:ext uri="{BB962C8B-B14F-4D97-AF65-F5344CB8AC3E}">
        <p14:creationId xmlns:p14="http://schemas.microsoft.com/office/powerpoint/2010/main" val="18134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A6388-B28A-45E5-9421-C01AE8556717}" type="datetimeFigureOut">
              <a:rPr lang="en-US" smtClean="0"/>
              <a:t>2/25/20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394150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DA6388-B28A-45E5-9421-C01AE8556717}" type="datetimeFigureOut">
              <a:rPr lang="en-US" smtClean="0"/>
              <a:t>2/25/20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1470324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DA6388-B28A-45E5-9421-C01AE8556717}" type="datetimeFigureOut">
              <a:rPr lang="en-US" smtClean="0"/>
              <a:t>2/25/20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423685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DA6388-B28A-45E5-9421-C01AE8556717}" type="datetimeFigureOut">
              <a:rPr lang="en-US" smtClean="0"/>
              <a:t>2/25/20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1187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DA6388-B28A-45E5-9421-C01AE8556717}" type="datetimeFigureOut">
              <a:rPr lang="en-US" smtClean="0"/>
              <a:t>2/25/20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1374864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A6388-B28A-45E5-9421-C01AE8556717}" type="datetimeFigureOut">
              <a:rPr lang="en-US" smtClean="0"/>
              <a:t>2/25/20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58159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A6388-B28A-45E5-9421-C01AE8556717}" type="datetimeFigureOut">
              <a:rPr lang="en-US" smtClean="0"/>
              <a:t>2/25/20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301162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A6388-B28A-45E5-9421-C01AE8556717}" type="datetimeFigureOut">
              <a:rPr lang="en-US" smtClean="0"/>
              <a:t>2/25/20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014F02-A277-4B5F-917D-3C06EB3C5E9B}" type="slidenum">
              <a:rPr lang="en-US" smtClean="0"/>
              <a:t>‹#›</a:t>
            </a:fld>
            <a:endParaRPr lang="en-US" dirty="0"/>
          </a:p>
        </p:txBody>
      </p:sp>
    </p:spTree>
    <p:extLst>
      <p:ext uri="{BB962C8B-B14F-4D97-AF65-F5344CB8AC3E}">
        <p14:creationId xmlns:p14="http://schemas.microsoft.com/office/powerpoint/2010/main" val="40540691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A6388-B28A-45E5-9421-C01AE8556717}" type="datetimeFigureOut">
              <a:rPr lang="en-US" smtClean="0"/>
              <a:t>2/25/20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14F02-A277-4B5F-917D-3C06EB3C5E9B}" type="slidenum">
              <a:rPr lang="en-US" smtClean="0"/>
              <a:t>‹#›</a:t>
            </a:fld>
            <a:endParaRPr lang="en-US" dirty="0"/>
          </a:p>
        </p:txBody>
      </p:sp>
    </p:spTree>
    <p:extLst>
      <p:ext uri="{BB962C8B-B14F-4D97-AF65-F5344CB8AC3E}">
        <p14:creationId xmlns:p14="http://schemas.microsoft.com/office/powerpoint/2010/main" val="742274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3.wmf"/><Relationship Id="rId5" Type="http://schemas.openxmlformats.org/officeDocument/2006/relationships/oleObject" Target="../embeddings/oleObject2.bin"/><Relationship Id="rId6"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5.wmf"/><Relationship Id="rId5" Type="http://schemas.openxmlformats.org/officeDocument/2006/relationships/oleObject" Target="../embeddings/oleObject4.bin"/><Relationship Id="rId6"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ctrTitle"/>
          </p:nvPr>
        </p:nvSpPr>
        <p:spPr>
          <a:xfrm>
            <a:off x="38100" y="227013"/>
            <a:ext cx="8991600" cy="1143000"/>
          </a:xfrm>
        </p:spPr>
        <p:txBody>
          <a:bodyPr>
            <a:normAutofit/>
          </a:bodyPr>
          <a:lstStyle/>
          <a:p>
            <a:r>
              <a:rPr lang="en-US" sz="3200" b="1" dirty="0" smtClean="0">
                <a:solidFill>
                  <a:srgbClr val="C00000"/>
                </a:solidFill>
                <a:latin typeface="Tahoma" pitchFamily="34" charset="0"/>
                <a:ea typeface="Tahoma" pitchFamily="34" charset="0"/>
                <a:cs typeface="Tahoma" pitchFamily="34" charset="0"/>
              </a:rPr>
              <a:t>Comments on Health Behavior Scores</a:t>
            </a:r>
            <a:endParaRPr lang="en-US" sz="3200" dirty="0">
              <a:solidFill>
                <a:srgbClr val="C00000"/>
              </a:solidFill>
              <a:latin typeface="Tahoma" pitchFamily="34" charset="0"/>
              <a:ea typeface="Tahoma" pitchFamily="34" charset="0"/>
              <a:cs typeface="Tahoma" pitchFamily="34" charset="0"/>
            </a:endParaRPr>
          </a:p>
        </p:txBody>
      </p:sp>
      <p:sp>
        <p:nvSpPr>
          <p:cNvPr id="1028" name="Rectangle 3"/>
          <p:cNvSpPr>
            <a:spLocks noGrp="1" noChangeArrowheads="1"/>
          </p:cNvSpPr>
          <p:nvPr>
            <p:ph type="subTitle" idx="1"/>
          </p:nvPr>
        </p:nvSpPr>
        <p:spPr>
          <a:xfrm>
            <a:off x="457200" y="2133600"/>
            <a:ext cx="8153400" cy="4267200"/>
          </a:xfrm>
        </p:spPr>
        <p:txBody>
          <a:bodyPr/>
          <a:lstStyle/>
          <a:p>
            <a:pPr algn="l" eaLnBrk="1" hangingPunct="1"/>
            <a:endParaRPr lang="en-US" sz="2800" dirty="0" smtClean="0">
              <a:latin typeface="Tahoma" pitchFamily="34" charset="0"/>
            </a:endParaRPr>
          </a:p>
          <a:p>
            <a:pPr algn="l" eaLnBrk="1" hangingPunct="1"/>
            <a:endParaRPr lang="en-US" sz="2800" dirty="0" smtClean="0">
              <a:latin typeface="Tahoma" pitchFamily="34" charset="0"/>
            </a:endParaRPr>
          </a:p>
        </p:txBody>
      </p:sp>
      <p:sp>
        <p:nvSpPr>
          <p:cNvPr id="1030" name="Rectangle 5"/>
          <p:cNvSpPr>
            <a:spLocks noChangeArrowheads="1"/>
          </p:cNvSpPr>
          <p:nvPr/>
        </p:nvSpPr>
        <p:spPr bwMode="auto">
          <a:xfrm>
            <a:off x="838200" y="12192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dirty="0">
              <a:solidFill>
                <a:srgbClr val="660066"/>
              </a:solidFill>
            </a:endParaRPr>
          </a:p>
        </p:txBody>
      </p:sp>
      <p:sp>
        <p:nvSpPr>
          <p:cNvPr id="1031" name="Line 6"/>
          <p:cNvSpPr>
            <a:spLocks noChangeShapeType="1"/>
          </p:cNvSpPr>
          <p:nvPr/>
        </p:nvSpPr>
        <p:spPr bwMode="auto">
          <a:xfrm>
            <a:off x="838200" y="1600200"/>
            <a:ext cx="7239000" cy="0"/>
          </a:xfrm>
          <a:prstGeom prst="line">
            <a:avLst/>
          </a:prstGeom>
          <a:noFill/>
          <a:ln w="31750">
            <a:solidFill>
              <a:srgbClr val="993366"/>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Diet scores are traditionally built on literature review and expert knowledge</a:t>
            </a:r>
          </a:p>
          <a:p>
            <a:pPr eaLnBrk="1" hangingPunct="1">
              <a:buClr>
                <a:srgbClr val="0000FF"/>
              </a:buClr>
            </a:pPr>
            <a:endParaRPr lang="en-US" altLang="en-US" sz="2800" dirty="0">
              <a:latin typeface="Tahoma" pitchFamily="34" charset="0"/>
            </a:endParaRPr>
          </a:p>
          <a:p>
            <a:pPr eaLnBrk="1" hangingPunct="1">
              <a:buClr>
                <a:srgbClr val="0000FF"/>
              </a:buClr>
            </a:pPr>
            <a:endParaRPr lang="en-US" altLang="en-US" sz="2800" dirty="0" smtClean="0">
              <a:latin typeface="Tahoma" pitchFamily="34" charset="0"/>
            </a:endParaRPr>
          </a:p>
          <a:p>
            <a:pPr eaLnBrk="1" hangingPunct="1">
              <a:buClr>
                <a:srgbClr val="0000FF"/>
              </a:buClr>
            </a:pPr>
            <a:endParaRPr lang="en-US" altLang="en-US" sz="2800" dirty="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25713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dirty="0" smtClean="0">
                <a:latin typeface="Tahoma" pitchFamily="34" charset="0"/>
              </a:rPr>
              <a:t>Two of my statistical papers on diet:</a:t>
            </a:r>
          </a:p>
          <a:p>
            <a:pPr lvl="1">
              <a:buClr>
                <a:srgbClr val="0000FF"/>
              </a:buClr>
            </a:pPr>
            <a:r>
              <a:rPr lang="en-US" altLang="en-US" dirty="0" smtClean="0">
                <a:latin typeface="Tahoma" pitchFamily="34" charset="0"/>
              </a:rPr>
              <a:t>Ma, et al, JASA, 2007 </a:t>
            </a:r>
          </a:p>
          <a:p>
            <a:pPr lvl="2">
              <a:buClr>
                <a:srgbClr val="0000FF"/>
              </a:buClr>
            </a:pPr>
            <a:r>
              <a:rPr lang="en-US" altLang="en-US" dirty="0" smtClean="0">
                <a:latin typeface="Tahoma" pitchFamily="34" charset="0"/>
              </a:rPr>
              <a:t>Using data to create the scores</a:t>
            </a:r>
          </a:p>
          <a:p>
            <a:pPr lvl="2">
              <a:buClr>
                <a:srgbClr val="0000FF"/>
              </a:buClr>
            </a:pPr>
            <a:r>
              <a:rPr lang="en-US" altLang="en-US" dirty="0" smtClean="0">
                <a:latin typeface="Tahoma" pitchFamily="34" charset="0"/>
              </a:rPr>
              <a:t>Based on single index models</a:t>
            </a:r>
          </a:p>
          <a:p>
            <a:pPr lvl="2">
              <a:buClr>
                <a:srgbClr val="0000FF"/>
              </a:buClr>
            </a:pPr>
            <a:r>
              <a:rPr lang="en-US" altLang="en-US" dirty="0" smtClean="0">
                <a:latin typeface="Tahoma" pitchFamily="34" charset="0"/>
              </a:rPr>
              <a:t>Easy in the case that the SIM is linear</a:t>
            </a:r>
          </a:p>
          <a:p>
            <a:pPr lvl="1">
              <a:buClr>
                <a:srgbClr val="0000FF"/>
              </a:buClr>
            </a:pPr>
            <a:r>
              <a:rPr lang="en-US" altLang="en-US" dirty="0" smtClean="0">
                <a:latin typeface="Tahoma" pitchFamily="34" charset="0"/>
              </a:rPr>
              <a:t>Kravitz and Carroll, STAT, 2020</a:t>
            </a:r>
          </a:p>
          <a:p>
            <a:pPr lvl="2">
              <a:buClr>
                <a:srgbClr val="0000FF"/>
              </a:buClr>
            </a:pPr>
            <a:r>
              <a:rPr lang="en-US" altLang="en-US" dirty="0" smtClean="0">
                <a:latin typeface="Tahoma" pitchFamily="34" charset="0"/>
              </a:rPr>
              <a:t>Applying some sort of model selection criterion to ask what dietary components actually matter</a:t>
            </a:r>
          </a:p>
          <a:p>
            <a:pPr lvl="2">
              <a:buClr>
                <a:srgbClr val="0000FF"/>
              </a:buClr>
            </a:pPr>
            <a:r>
              <a:rPr lang="en-US" altLang="en-US" dirty="0" smtClean="0">
                <a:latin typeface="Tahoma" pitchFamily="34" charset="0"/>
              </a:rPr>
              <a:t>Empty calories?</a:t>
            </a:r>
          </a:p>
          <a:p>
            <a:pPr lvl="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526589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Physical Activity scores</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Uses AARP data and a physical activity questionnaire (no wearable device data in the study)</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Keadle, et al, MSSE 2020</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The AARP Study is of people aged 50-75, so not many do a lot of vigorous PA</a:t>
            </a: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832152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The scores for the best activity sums to 100</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At least for mortality, PAQ has a much stronger signal than dietary observations</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We used data and a R package called scar (smooth constrained additive regression)</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Nonparametric MLE with shape constraints</a:t>
            </a: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564710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We used scar on the AARP PAQ</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The functions are piecewise linear</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The R package scam does the same thing, but more smoothly.</a:t>
            </a:r>
          </a:p>
          <a:p>
            <a:pPr eaLnBrk="1" hangingPunct="1">
              <a:buClr>
                <a:srgbClr val="0000FF"/>
              </a:buClr>
            </a:pPr>
            <a:endParaRPr lang="en-US" altLang="en-US" sz="2800" dirty="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69307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dirty="0" smtClean="0">
                <a:latin typeface="Tahoma" pitchFamily="34" charset="0"/>
              </a:rPr>
              <a:t>Maximum scores</a:t>
            </a:r>
          </a:p>
          <a:p>
            <a:pPr lvl="1">
              <a:buClr>
                <a:srgbClr val="0000FF"/>
              </a:buClr>
            </a:pPr>
            <a:r>
              <a:rPr lang="en-US" altLang="en-US" dirty="0" smtClean="0">
                <a:latin typeface="Tahoma" pitchFamily="34" charset="0"/>
              </a:rPr>
              <a:t>Moderate PA: 30</a:t>
            </a:r>
          </a:p>
          <a:p>
            <a:pPr lvl="1">
              <a:buClr>
                <a:srgbClr val="0000FF"/>
              </a:buClr>
            </a:pPr>
            <a:r>
              <a:rPr lang="en-US" altLang="en-US" dirty="0" smtClean="0">
                <a:latin typeface="Tahoma" pitchFamily="34" charset="0"/>
              </a:rPr>
              <a:t>Mod-</a:t>
            </a:r>
            <a:r>
              <a:rPr lang="en-US" altLang="en-US" dirty="0" err="1" smtClean="0">
                <a:latin typeface="Tahoma" pitchFamily="34" charset="0"/>
              </a:rPr>
              <a:t>Vig</a:t>
            </a:r>
            <a:r>
              <a:rPr lang="en-US" altLang="en-US" dirty="0" smtClean="0">
                <a:latin typeface="Tahoma" pitchFamily="34" charset="0"/>
              </a:rPr>
              <a:t> Household: 25</a:t>
            </a:r>
          </a:p>
          <a:p>
            <a:pPr lvl="1">
              <a:buClr>
                <a:srgbClr val="0000FF"/>
              </a:buClr>
            </a:pPr>
            <a:r>
              <a:rPr lang="en-US" altLang="en-US" dirty="0" smtClean="0">
                <a:latin typeface="Tahoma" pitchFamily="34" charset="0"/>
              </a:rPr>
              <a:t>No television: 15</a:t>
            </a:r>
          </a:p>
          <a:p>
            <a:pPr lvl="1">
              <a:buClr>
                <a:srgbClr val="0000FF"/>
              </a:buClr>
            </a:pPr>
            <a:r>
              <a:rPr lang="en-US" altLang="en-US" dirty="0" err="1" smtClean="0">
                <a:latin typeface="Tahoma" pitchFamily="34" charset="0"/>
              </a:rPr>
              <a:t>Vig</a:t>
            </a:r>
            <a:r>
              <a:rPr lang="en-US" altLang="en-US" dirty="0" smtClean="0">
                <a:latin typeface="Tahoma" pitchFamily="34" charset="0"/>
              </a:rPr>
              <a:t>: 10</a:t>
            </a:r>
          </a:p>
          <a:p>
            <a:pPr lvl="1">
              <a:buClr>
                <a:srgbClr val="0000FF"/>
              </a:buClr>
            </a:pPr>
            <a:r>
              <a:rPr lang="en-US" altLang="en-US" dirty="0" smtClean="0">
                <a:latin typeface="Tahoma" pitchFamily="34" charset="0"/>
              </a:rPr>
              <a:t>8 hours sleep: 8</a:t>
            </a:r>
          </a:p>
          <a:p>
            <a:pPr lvl="1">
              <a:buClr>
                <a:srgbClr val="0000FF"/>
              </a:buClr>
            </a:pPr>
            <a:r>
              <a:rPr lang="en-US" altLang="en-US" dirty="0" smtClean="0">
                <a:latin typeface="Tahoma" pitchFamily="34" charset="0"/>
              </a:rPr>
              <a:t>Non-TV sitting: 5</a:t>
            </a:r>
          </a:p>
          <a:p>
            <a:pPr lvl="1">
              <a:buClr>
                <a:srgbClr val="0000FF"/>
              </a:buClr>
            </a:pPr>
            <a:r>
              <a:rPr lang="en-US" altLang="en-US" dirty="0" smtClean="0">
                <a:latin typeface="Tahoma" pitchFamily="34" charset="0"/>
              </a:rPr>
              <a:t>Light-intensity household: 4</a:t>
            </a:r>
          </a:p>
          <a:p>
            <a:pPr lvl="1">
              <a:buClr>
                <a:srgbClr val="0000FF"/>
              </a:buClr>
            </a:pPr>
            <a:r>
              <a:rPr lang="en-US" altLang="en-US" dirty="0" smtClean="0">
                <a:latin typeface="Tahoma" pitchFamily="34" charset="0"/>
              </a:rPr>
              <a:t>Weight training: 3</a:t>
            </a: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339662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098" name="7D156129-4B64-43D6-91FF-C5A7B149E420" descr="141EE7DC-82AE-4758-A526-8D0AF906D1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140229"/>
            <a:ext cx="5486400" cy="5336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1031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Clearly AARP is a special study</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dirty="0" smtClean="0">
                <a:latin typeface="Tahoma" pitchFamily="34" charset="0"/>
              </a:rPr>
              <a:t>It only has self-report</a:t>
            </a:r>
          </a:p>
          <a:p>
            <a:pPr eaLnBrk="1" hangingPunct="1">
              <a:buClr>
                <a:srgbClr val="0000FF"/>
              </a:buClr>
            </a:pPr>
            <a:endParaRPr lang="en-US" altLang="en-US" dirty="0">
              <a:latin typeface="Tahoma" pitchFamily="34" charset="0"/>
            </a:endParaRPr>
          </a:p>
          <a:p>
            <a:pPr eaLnBrk="1" hangingPunct="1">
              <a:buClr>
                <a:srgbClr val="0000FF"/>
              </a:buClr>
            </a:pPr>
            <a:r>
              <a:rPr lang="en-US" altLang="en-US" dirty="0" smtClean="0">
                <a:latin typeface="Tahoma" pitchFamily="34" charset="0"/>
              </a:rPr>
              <a:t>I want to do it for accelerometers, across multiple studies</a:t>
            </a:r>
          </a:p>
          <a:p>
            <a:pPr eaLnBrk="1" hangingPunct="1">
              <a:buClr>
                <a:srgbClr val="0000FF"/>
              </a:buClr>
            </a:pPr>
            <a:endParaRPr lang="en-US" altLang="en-US" dirty="0">
              <a:latin typeface="Tahoma" pitchFamily="34" charset="0"/>
            </a:endParaRPr>
          </a:p>
          <a:p>
            <a:pPr eaLnBrk="1" hangingPunct="1">
              <a:buClr>
                <a:srgbClr val="0000FF"/>
              </a:buClr>
            </a:pPr>
            <a:r>
              <a:rPr lang="en-US" altLang="en-US" dirty="0" smtClean="0">
                <a:latin typeface="Tahoma" pitchFamily="34" charset="0"/>
              </a:rPr>
              <a:t>Ciprian and I have started a research project to do so</a:t>
            </a: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455735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Under the Hood</a:t>
            </a:r>
          </a:p>
        </p:txBody>
      </p:sp>
      <p:sp>
        <p:nvSpPr>
          <p:cNvPr id="32771" name="Rectangle 3"/>
          <p:cNvSpPr>
            <a:spLocks noGrp="1" noChangeArrowheads="1"/>
          </p:cNvSpPr>
          <p:nvPr>
            <p:ph type="body" idx="1"/>
          </p:nvPr>
        </p:nvSpPr>
        <p:spPr>
          <a:xfrm>
            <a:off x="457200" y="914400"/>
            <a:ext cx="8229600" cy="5257800"/>
          </a:xfrm>
        </p:spPr>
        <p:txBody>
          <a:bodyPr>
            <a:normAutofit fontScale="92500" lnSpcReduction="10000"/>
          </a:bodyPr>
          <a:lstStyle/>
          <a:p>
            <a:pPr eaLnBrk="1" hangingPunct="1">
              <a:buClr>
                <a:srgbClr val="0000FF"/>
              </a:buClr>
            </a:pPr>
            <a:r>
              <a:rPr lang="en-US" altLang="en-US" sz="2800" dirty="0" smtClean="0">
                <a:latin typeface="Tahoma" pitchFamily="34" charset="0"/>
              </a:rPr>
              <a:t>The basic idea, for mortality say</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You have a collection of variables for PA, sedentary and sleep: call them X</a:t>
            </a:r>
          </a:p>
          <a:p>
            <a:pPr marL="0" indent="0" eaLnBrk="1" hangingPunct="1">
              <a:buClr>
                <a:srgbClr val="0000FF"/>
              </a:buClr>
              <a:buNone/>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You have demographic  and other risk factors that would be in any analysis, Z</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You have an outcome, such a mortality, Y</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Your have say 2 populations to work with, men and women, k=1,2</a:t>
            </a:r>
          </a:p>
          <a:p>
            <a:pPr eaLnBrk="1" hangingPunct="1">
              <a:buClr>
                <a:srgbClr val="0000FF"/>
              </a:buClr>
            </a:pPr>
            <a:endParaRPr lang="en-US" altLang="en-US"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974357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Under the Hood</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In the simplest format, for k = 1,2, you seek a function S such that</a:t>
            </a:r>
          </a:p>
          <a:p>
            <a:pPr eaLnBrk="1" hangingPunct="1">
              <a:buClr>
                <a:srgbClr val="0000FF"/>
              </a:buClr>
            </a:pPr>
            <a:endParaRPr lang="en-US" altLang="en-US" sz="2800" dirty="0">
              <a:latin typeface="Tahoma" pitchFamily="34" charset="0"/>
            </a:endParaRP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The scoring system is</a:t>
            </a:r>
          </a:p>
          <a:p>
            <a:pPr eaLnBrk="1" hangingPunct="1">
              <a:buClr>
                <a:srgbClr val="0000FF"/>
              </a:buClr>
            </a:pPr>
            <a:r>
              <a:rPr lang="en-US" altLang="en-US" sz="2800" b="1" dirty="0" smtClean="0">
                <a:solidFill>
                  <a:srgbClr val="C00000"/>
                </a:solidFill>
                <a:latin typeface="Tahoma" pitchFamily="34" charset="0"/>
              </a:rPr>
              <a:t>Crucially</a:t>
            </a:r>
            <a:r>
              <a:rPr lang="en-US" altLang="en-US" sz="2800" dirty="0" smtClean="0">
                <a:latin typeface="Tahoma" pitchFamily="34" charset="0"/>
              </a:rPr>
              <a:t>, it does not depend on k, the population </a:t>
            </a:r>
          </a:p>
          <a:p>
            <a:pPr eaLnBrk="1" hangingPunct="1">
              <a:buClr>
                <a:srgbClr val="0000FF"/>
              </a:buClr>
            </a:pPr>
            <a:r>
              <a:rPr lang="en-US" altLang="en-US" sz="2800" dirty="0" smtClean="0">
                <a:latin typeface="Tahoma" pitchFamily="34" charset="0"/>
              </a:rPr>
              <a:t>It codifies practice: build a score, apply to different populations</a:t>
            </a:r>
          </a:p>
          <a:p>
            <a:pPr eaLnBrk="1" hangingPunct="1">
              <a:buClr>
                <a:srgbClr val="0000FF"/>
              </a:buClr>
            </a:pPr>
            <a:r>
              <a:rPr lang="en-US" altLang="en-US" sz="2800" dirty="0" smtClean="0">
                <a:latin typeface="Tahoma" pitchFamily="34" charset="0"/>
              </a:rPr>
              <a:t>Obvious to extend to different diseases</a:t>
            </a:r>
          </a:p>
          <a:p>
            <a:pPr marL="0" indent="0" eaLnBrk="1" hangingPunct="1">
              <a:buClr>
                <a:srgbClr val="0000FF"/>
              </a:buClr>
              <a:buNone/>
            </a:pPr>
            <a:endParaRPr lang="en-US" altLang="en-US"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 name="Object 5"/>
          <p:cNvGraphicFramePr>
            <a:graphicFrameLocks noChangeAspect="1"/>
          </p:cNvGraphicFramePr>
          <p:nvPr>
            <p:extLst>
              <p:ext uri="{D42A27DB-BD31-4B8C-83A1-F6EECF244321}">
                <p14:modId xmlns:p14="http://schemas.microsoft.com/office/powerpoint/2010/main" val="4020849301"/>
              </p:ext>
            </p:extLst>
          </p:nvPr>
        </p:nvGraphicFramePr>
        <p:xfrm>
          <a:off x="1057275" y="2209800"/>
          <a:ext cx="6530975" cy="550863"/>
        </p:xfrm>
        <a:graphic>
          <a:graphicData uri="http://schemas.openxmlformats.org/presentationml/2006/ole">
            <mc:AlternateContent xmlns:mc="http://schemas.openxmlformats.org/markup-compatibility/2006">
              <mc:Choice xmlns:v="urn:schemas-microsoft-com:vml" Requires="v">
                <p:oleObj spid="_x0000_s2111" name="Equation" r:id="rId3" imgW="2857320" imgH="241200" progId="Equation.DSMT4">
                  <p:embed/>
                </p:oleObj>
              </mc:Choice>
              <mc:Fallback>
                <p:oleObj name="Equation" r:id="rId3" imgW="2857320" imgH="241200" progId="Equation.DSMT4">
                  <p:embed/>
                  <p:pic>
                    <p:nvPicPr>
                      <p:cNvPr id="11" name="Object 5"/>
                      <p:cNvPicPr>
                        <a:picLocks noChangeAspect="1" noChangeArrowheads="1"/>
                      </p:cNvPicPr>
                      <p:nvPr/>
                    </p:nvPicPr>
                    <p:blipFill>
                      <a:blip r:embed="rId4"/>
                      <a:srcRect/>
                      <a:stretch>
                        <a:fillRect/>
                      </a:stretch>
                    </p:blipFill>
                    <p:spPr bwMode="auto">
                      <a:xfrm>
                        <a:off x="1057275" y="2209800"/>
                        <a:ext cx="6530975" cy="550863"/>
                      </a:xfrm>
                      <a:prstGeom prst="rect">
                        <a:avLst/>
                      </a:prstGeom>
                      <a:noFill/>
                      <a:ln>
                        <a:noFill/>
                      </a:ln>
                      <a:effectLs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945382390"/>
              </p:ext>
            </p:extLst>
          </p:nvPr>
        </p:nvGraphicFramePr>
        <p:xfrm>
          <a:off x="4419600" y="2883477"/>
          <a:ext cx="1189038" cy="520700"/>
        </p:xfrm>
        <a:graphic>
          <a:graphicData uri="http://schemas.openxmlformats.org/presentationml/2006/ole">
            <mc:AlternateContent xmlns:mc="http://schemas.openxmlformats.org/markup-compatibility/2006">
              <mc:Choice xmlns:v="urn:schemas-microsoft-com:vml" Requires="v">
                <p:oleObj spid="_x0000_s2112" name="Equation" r:id="rId5" imgW="520560" imgH="228600" progId="Equation.DSMT4">
                  <p:embed/>
                </p:oleObj>
              </mc:Choice>
              <mc:Fallback>
                <p:oleObj name="Equation" r:id="rId5" imgW="520560" imgH="228600" progId="Equation.DSMT4">
                  <p:embed/>
                  <p:pic>
                    <p:nvPicPr>
                      <p:cNvPr id="5" name="Object 5"/>
                      <p:cNvPicPr>
                        <a:picLocks noChangeAspect="1" noChangeArrowheads="1"/>
                      </p:cNvPicPr>
                      <p:nvPr/>
                    </p:nvPicPr>
                    <p:blipFill>
                      <a:blip r:embed="rId6"/>
                      <a:srcRect/>
                      <a:stretch>
                        <a:fillRect/>
                      </a:stretch>
                    </p:blipFill>
                    <p:spPr bwMode="auto">
                      <a:xfrm>
                        <a:off x="4419600" y="2883477"/>
                        <a:ext cx="1189038" cy="5207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17454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Background</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a:buClr>
                <a:srgbClr val="0000FF"/>
              </a:buClr>
            </a:pPr>
            <a:r>
              <a:rPr lang="en-US" altLang="en-US" dirty="0">
                <a:latin typeface="Tahoma" pitchFamily="34" charset="0"/>
              </a:rPr>
              <a:t>Many studies look for magic bullets</a:t>
            </a:r>
          </a:p>
          <a:p>
            <a:pPr>
              <a:buClr>
                <a:srgbClr val="0000FF"/>
              </a:buClr>
            </a:pPr>
            <a:r>
              <a:rPr lang="en-US" altLang="en-US" dirty="0">
                <a:latin typeface="Tahoma" pitchFamily="34" charset="0"/>
              </a:rPr>
              <a:t>Red meat meta analysis done at TAMU</a:t>
            </a:r>
          </a:p>
          <a:p>
            <a:pPr lvl="1">
              <a:buClr>
                <a:srgbClr val="0000FF"/>
              </a:buClr>
            </a:pPr>
            <a:r>
              <a:rPr lang="en-US" altLang="en-US" dirty="0">
                <a:latin typeface="Tahoma" pitchFamily="34" charset="0"/>
              </a:rPr>
              <a:t>No statisticians experienced with </a:t>
            </a:r>
            <a:r>
              <a:rPr lang="en-US" altLang="en-US" dirty="0" err="1">
                <a:latin typeface="Tahoma" pitchFamily="34" charset="0"/>
              </a:rPr>
              <a:t>nutritiion</a:t>
            </a:r>
            <a:endParaRPr lang="en-US" altLang="en-US" dirty="0">
              <a:latin typeface="Tahoma" pitchFamily="34" charset="0"/>
            </a:endParaRPr>
          </a:p>
          <a:p>
            <a:pPr lvl="1">
              <a:buClr>
                <a:srgbClr val="0000FF"/>
              </a:buClr>
            </a:pPr>
            <a:r>
              <a:rPr lang="en-US" altLang="en-US" dirty="0">
                <a:latin typeface="Tahoma" pitchFamily="34" charset="0"/>
              </a:rPr>
              <a:t>Non-significant effect, and interpretation that red meat is just fine for you</a:t>
            </a:r>
          </a:p>
          <a:p>
            <a:pPr lvl="1">
              <a:buClr>
                <a:srgbClr val="0000FF"/>
              </a:buClr>
            </a:pPr>
            <a:r>
              <a:rPr lang="en-US" altLang="en-US" dirty="0">
                <a:latin typeface="Tahoma" pitchFamily="34" charset="0"/>
              </a:rPr>
              <a:t>Harvard goes berserk</a:t>
            </a:r>
          </a:p>
          <a:p>
            <a:pPr eaLnBrk="1" hangingPunct="1">
              <a:buClr>
                <a:srgbClr val="0000FF"/>
              </a:buClr>
            </a:pPr>
            <a:r>
              <a:rPr lang="en-US" altLang="en-US" dirty="0" smtClean="0">
                <a:latin typeface="Tahoma" pitchFamily="34" charset="0"/>
              </a:rPr>
              <a:t>WHI clinical trial emphasizing saturate fat</a:t>
            </a:r>
          </a:p>
          <a:p>
            <a:pPr lvl="1">
              <a:buClr>
                <a:srgbClr val="0000FF"/>
              </a:buClr>
            </a:pPr>
            <a:r>
              <a:rPr lang="en-US" altLang="en-US" dirty="0" smtClean="0">
                <a:latin typeface="Tahoma" pitchFamily="34" charset="0"/>
              </a:rPr>
              <a:t> last big dietary clinical trial</a:t>
            </a:r>
          </a:p>
          <a:p>
            <a:pPr lvl="1">
              <a:buClr>
                <a:srgbClr val="0000FF"/>
              </a:buClr>
            </a:pPr>
            <a:r>
              <a:rPr lang="en-US" altLang="en-US" dirty="0" smtClean="0">
                <a:latin typeface="Tahoma" pitchFamily="34" charset="0"/>
              </a:rPr>
              <a:t>P-value 0.07, many, may millions of $$</a:t>
            </a: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Under the Hood</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Model</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There are obvious model identification issues, but they are merely technical (I do technical </a:t>
            </a:r>
            <a:r>
              <a:rPr lang="en-US" altLang="en-US" sz="2800" dirty="0" smtClean="0">
                <a:latin typeface="Tahoma" pitchFamily="34" charset="0"/>
                <a:sym typeface="Wingdings" panose="05000000000000000000" pitchFamily="2" charset="2"/>
              </a:rPr>
              <a:t>)</a:t>
            </a:r>
          </a:p>
          <a:p>
            <a:pPr eaLnBrk="1" hangingPunct="1">
              <a:buClr>
                <a:srgbClr val="0000FF"/>
              </a:buClr>
            </a:pPr>
            <a:endParaRPr lang="en-US" altLang="en-US" sz="2800" dirty="0">
              <a:latin typeface="Tahoma" pitchFamily="34" charset="0"/>
              <a:sym typeface="Wingdings" panose="05000000000000000000" pitchFamily="2" charset="2"/>
            </a:endParaRPr>
          </a:p>
          <a:p>
            <a:pPr eaLnBrk="1" hangingPunct="1">
              <a:buClr>
                <a:srgbClr val="0000FF"/>
              </a:buClr>
            </a:pPr>
            <a:r>
              <a:rPr lang="en-US" altLang="en-US" sz="2800" dirty="0" smtClean="0">
                <a:latin typeface="Tahoma" pitchFamily="34" charset="0"/>
                <a:sym typeface="Wingdings" panose="05000000000000000000" pitchFamily="2" charset="2"/>
              </a:rPr>
              <a:t>There are obvious questions about how to form </a:t>
            </a:r>
          </a:p>
          <a:p>
            <a:pPr eaLnBrk="1" hangingPunct="1">
              <a:buClr>
                <a:srgbClr val="0000FF"/>
              </a:buClr>
            </a:pPr>
            <a:endParaRPr lang="en-US" altLang="en-US" sz="2800" dirty="0">
              <a:latin typeface="Tahoma" pitchFamily="34" charset="0"/>
              <a:sym typeface="Wingdings" panose="05000000000000000000" pitchFamily="2" charset="2"/>
            </a:endParaRPr>
          </a:p>
          <a:p>
            <a:pPr eaLnBrk="1" hangingPunct="1">
              <a:buClr>
                <a:srgbClr val="0000FF"/>
              </a:buClr>
            </a:pPr>
            <a:endParaRPr lang="en-US" altLang="en-US" sz="2800" dirty="0" smtClean="0">
              <a:latin typeface="Tahoma" pitchFamily="34" charset="0"/>
              <a:sym typeface="Wingdings" panose="05000000000000000000" pitchFamily="2" charset="2"/>
            </a:endParaRPr>
          </a:p>
          <a:p>
            <a:pPr eaLnBrk="1" hangingPunct="1">
              <a:buClr>
                <a:srgbClr val="0000FF"/>
              </a:buClr>
            </a:pPr>
            <a:r>
              <a:rPr lang="en-US" altLang="en-US" sz="2800" dirty="0" smtClean="0">
                <a:latin typeface="Tahoma" pitchFamily="34" charset="0"/>
                <a:sym typeface="Wingdings" panose="05000000000000000000" pitchFamily="2" charset="2"/>
              </a:rPr>
              <a:t>Fine, fun challenge, but need to keep it simple</a:t>
            </a:r>
            <a:endParaRPr lang="en-US" altLang="en-US" sz="2800"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 name="Object 5"/>
          <p:cNvGraphicFramePr>
            <a:graphicFrameLocks noChangeAspect="1"/>
          </p:cNvGraphicFramePr>
          <p:nvPr>
            <p:extLst>
              <p:ext uri="{D42A27DB-BD31-4B8C-83A1-F6EECF244321}">
                <p14:modId xmlns:p14="http://schemas.microsoft.com/office/powerpoint/2010/main" val="2781440745"/>
              </p:ext>
            </p:extLst>
          </p:nvPr>
        </p:nvGraphicFramePr>
        <p:xfrm>
          <a:off x="2062163" y="933450"/>
          <a:ext cx="6532562" cy="550863"/>
        </p:xfrm>
        <a:graphic>
          <a:graphicData uri="http://schemas.openxmlformats.org/presentationml/2006/ole">
            <mc:AlternateContent xmlns:mc="http://schemas.openxmlformats.org/markup-compatibility/2006">
              <mc:Choice xmlns:v="urn:schemas-microsoft-com:vml" Requires="v">
                <p:oleObj spid="_x0000_s3130" name="Equation" r:id="rId3" imgW="2857320" imgH="241200" progId="Equation.DSMT4">
                  <p:embed/>
                </p:oleObj>
              </mc:Choice>
              <mc:Fallback>
                <p:oleObj name="Equation" r:id="rId3" imgW="2857320" imgH="241200" progId="Equation.DSMT4">
                  <p:embed/>
                  <p:pic>
                    <p:nvPicPr>
                      <p:cNvPr id="5" name="Object 5"/>
                      <p:cNvPicPr>
                        <a:picLocks noChangeAspect="1" noChangeArrowheads="1"/>
                      </p:cNvPicPr>
                      <p:nvPr/>
                    </p:nvPicPr>
                    <p:blipFill>
                      <a:blip r:embed="rId4"/>
                      <a:srcRect/>
                      <a:stretch>
                        <a:fillRect/>
                      </a:stretch>
                    </p:blipFill>
                    <p:spPr bwMode="auto">
                      <a:xfrm>
                        <a:off x="2062163" y="933450"/>
                        <a:ext cx="6532562" cy="550863"/>
                      </a:xfrm>
                      <a:prstGeom prst="rect">
                        <a:avLst/>
                      </a:prstGeom>
                      <a:noFill/>
                      <a:ln>
                        <a:noFill/>
                      </a:ln>
                      <a:effectLs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84622042"/>
              </p:ext>
            </p:extLst>
          </p:nvPr>
        </p:nvGraphicFramePr>
        <p:xfrm>
          <a:off x="3657600" y="4127500"/>
          <a:ext cx="1189038" cy="520700"/>
        </p:xfrm>
        <a:graphic>
          <a:graphicData uri="http://schemas.openxmlformats.org/presentationml/2006/ole">
            <mc:AlternateContent xmlns:mc="http://schemas.openxmlformats.org/markup-compatibility/2006">
              <mc:Choice xmlns:v="urn:schemas-microsoft-com:vml" Requires="v">
                <p:oleObj spid="_x0000_s3131" name="Equation" r:id="rId5" imgW="520560" imgH="228600" progId="Equation.DSMT4">
                  <p:embed/>
                </p:oleObj>
              </mc:Choice>
              <mc:Fallback>
                <p:oleObj name="Equation" r:id="rId5" imgW="520560" imgH="228600" progId="Equation.DSMT4">
                  <p:embed/>
                  <p:pic>
                    <p:nvPicPr>
                      <p:cNvPr id="6" name="Object 5"/>
                      <p:cNvPicPr>
                        <a:picLocks noChangeAspect="1" noChangeArrowheads="1"/>
                      </p:cNvPicPr>
                      <p:nvPr/>
                    </p:nvPicPr>
                    <p:blipFill>
                      <a:blip r:embed="rId6"/>
                      <a:srcRect/>
                      <a:stretch>
                        <a:fillRect/>
                      </a:stretch>
                    </p:blipFill>
                    <p:spPr bwMode="auto">
                      <a:xfrm>
                        <a:off x="3657600" y="4127500"/>
                        <a:ext cx="1189038" cy="5207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2432594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General Idea</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The main conceptual issue is to buy into the idea that you want a </a:t>
            </a:r>
            <a:r>
              <a:rPr lang="en-US" altLang="en-US" sz="2800" b="1" dirty="0" smtClean="0">
                <a:solidFill>
                  <a:srgbClr val="C00000"/>
                </a:solidFill>
                <a:latin typeface="Tahoma" pitchFamily="34" charset="0"/>
              </a:rPr>
              <a:t>single scoring system</a:t>
            </a:r>
            <a:r>
              <a:rPr lang="en-US" altLang="en-US" sz="2800" dirty="0" smtClean="0">
                <a:latin typeface="Tahoma" pitchFamily="34" charset="0"/>
              </a:rPr>
              <a:t> that applies across multiple populations</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Nutrition has bought into this in a big way</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While they do not express this technically, they know that there is no 1-to-1 function of dietary intakes that best predicts multiple diseases</a:t>
            </a:r>
          </a:p>
          <a:p>
            <a:pPr eaLnBrk="1" hangingPunct="1">
              <a:buClr>
                <a:srgbClr val="0000FF"/>
              </a:buClr>
            </a:pPr>
            <a:r>
              <a:rPr lang="en-US" altLang="en-US" sz="2800" dirty="0" smtClean="0">
                <a:latin typeface="Tahoma" pitchFamily="34" charset="0"/>
              </a:rPr>
              <a:t>Jill Reedy </a:t>
            </a:r>
            <a:r>
              <a:rPr lang="en-US" altLang="en-US" sz="2800" smtClean="0">
                <a:latin typeface="Tahoma" pitchFamily="34" charset="0"/>
              </a:rPr>
              <a:t>and others at NCI</a:t>
            </a:r>
            <a:endParaRPr lang="en-US" altLang="en-US" sz="2800"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513558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Background</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a:buClr>
                <a:srgbClr val="0000FF"/>
              </a:buClr>
            </a:pPr>
            <a:r>
              <a:rPr lang="en-US" altLang="en-US" dirty="0" smtClean="0">
                <a:latin typeface="Tahoma" pitchFamily="34" charset="0"/>
              </a:rPr>
              <a:t>The only thing that is consistent is the lack of reproducibility in epi studies</a:t>
            </a:r>
          </a:p>
          <a:p>
            <a:pPr>
              <a:buClr>
                <a:srgbClr val="0000FF"/>
              </a:buClr>
            </a:pPr>
            <a:r>
              <a:rPr lang="en-US" altLang="en-US" dirty="0" smtClean="0">
                <a:latin typeface="Tahoma" pitchFamily="34" charset="0"/>
              </a:rPr>
              <a:t>It is one at a time</a:t>
            </a:r>
          </a:p>
          <a:p>
            <a:pPr>
              <a:buClr>
                <a:srgbClr val="0000FF"/>
              </a:buClr>
            </a:pPr>
            <a:r>
              <a:rPr lang="en-US" altLang="en-US" dirty="0" smtClean="0">
                <a:latin typeface="Tahoma" pitchFamily="34" charset="0"/>
              </a:rPr>
              <a:t>But nutrition is highly multivariate</a:t>
            </a:r>
          </a:p>
          <a:p>
            <a:pPr>
              <a:buClr>
                <a:srgbClr val="0000FF"/>
              </a:buClr>
            </a:pPr>
            <a:r>
              <a:rPr lang="en-US" altLang="en-US" dirty="0" smtClean="0">
                <a:latin typeface="Tahoma" pitchFamily="34" charset="0"/>
              </a:rPr>
              <a:t>I think one at a time studies (epi or clinical trials) are just silly</a:t>
            </a:r>
          </a:p>
          <a:p>
            <a:pPr>
              <a:buClr>
                <a:srgbClr val="0000FF"/>
              </a:buClr>
            </a:pPr>
            <a:r>
              <a:rPr lang="en-US" altLang="en-US" dirty="0" smtClean="0">
                <a:latin typeface="Tahoma" pitchFamily="34" charset="0"/>
              </a:rPr>
              <a:t>Nutritionists’ idea is to get a score of healthy diets</a:t>
            </a: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870762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Background</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dirty="0" smtClean="0">
                <a:latin typeface="Tahoma" pitchFamily="34" charset="0"/>
              </a:rPr>
              <a:t>There are many scoring systems for dietary intakes, with different aims</a:t>
            </a:r>
          </a:p>
          <a:p>
            <a:pPr lvl="1">
              <a:buClr>
                <a:srgbClr val="0000FF"/>
              </a:buClr>
            </a:pPr>
            <a:r>
              <a:rPr lang="en-US" altLang="en-US" dirty="0" smtClean="0">
                <a:latin typeface="Tahoma" pitchFamily="34" charset="0"/>
              </a:rPr>
              <a:t>Healthy Eating Index (2005, 2010, 2015)</a:t>
            </a:r>
          </a:p>
          <a:p>
            <a:pPr lvl="1">
              <a:buClr>
                <a:srgbClr val="0000FF"/>
              </a:buClr>
            </a:pPr>
            <a:r>
              <a:rPr lang="en-US" altLang="en-US" dirty="0" smtClean="0">
                <a:latin typeface="Tahoma" pitchFamily="34" charset="0"/>
              </a:rPr>
              <a:t>Alternative Healthy Eating Index</a:t>
            </a:r>
          </a:p>
          <a:p>
            <a:pPr lvl="1">
              <a:buClr>
                <a:srgbClr val="0000FF"/>
              </a:buClr>
            </a:pPr>
            <a:r>
              <a:rPr lang="en-US" altLang="en-US" dirty="0" smtClean="0">
                <a:latin typeface="Tahoma" pitchFamily="34" charset="0"/>
              </a:rPr>
              <a:t>Dot-Dash scores</a:t>
            </a:r>
          </a:p>
          <a:p>
            <a:pPr lvl="1">
              <a:buClr>
                <a:srgbClr val="0000FF"/>
              </a:buClr>
            </a:pPr>
            <a:r>
              <a:rPr lang="en-US" altLang="en-US" dirty="0" smtClean="0">
                <a:latin typeface="Tahoma" pitchFamily="34" charset="0"/>
              </a:rPr>
              <a:t>Mediterranean Diet Scores</a:t>
            </a:r>
          </a:p>
          <a:p>
            <a:pPr lvl="1">
              <a:buClr>
                <a:srgbClr val="0000FF"/>
              </a:buClr>
            </a:pPr>
            <a:r>
              <a:rPr lang="en-US" dirty="0">
                <a:latin typeface="Tahoma" panose="020B0604030504040204" pitchFamily="34" charset="0"/>
                <a:ea typeface="Tahoma" panose="020B0604030504040204" pitchFamily="34" charset="0"/>
                <a:cs typeface="Tahoma" panose="020B0604030504040204" pitchFamily="34" charset="0"/>
              </a:rPr>
              <a:t>World Cancer Research Fund/American Institute for Cancer Research (WCRF/AICR</a:t>
            </a:r>
            <a:r>
              <a:rPr lang="en-US" dirty="0" smtClean="0">
                <a:latin typeface="Tahoma" panose="020B0604030504040204" pitchFamily="34" charset="0"/>
                <a:ea typeface="Tahoma" panose="020B0604030504040204" pitchFamily="34" charset="0"/>
                <a:cs typeface="Tahoma" panose="020B0604030504040204" pitchFamily="34" charset="0"/>
              </a:rPr>
              <a:t>) scores</a:t>
            </a:r>
          </a:p>
          <a:p>
            <a:pPr lvl="1">
              <a:buClr>
                <a:srgbClr val="0000FF"/>
              </a:buClr>
            </a:pPr>
            <a:r>
              <a:rPr lang="en-US" altLang="en-US" dirty="0" smtClean="0">
                <a:latin typeface="Tahoma" panose="020B0604030504040204" pitchFamily="34" charset="0"/>
                <a:ea typeface="Tahoma" panose="020B0604030504040204" pitchFamily="34" charset="0"/>
                <a:cs typeface="Tahoma" panose="020B0604030504040204" pitchFamily="34" charset="0"/>
              </a:rPr>
              <a:t>.</a:t>
            </a:r>
            <a:r>
              <a:rPr lang="en-US" altLang="en-US" dirty="0" err="1" smtClean="0">
                <a:latin typeface="Tahoma" panose="020B0604030504040204" pitchFamily="34" charset="0"/>
                <a:ea typeface="Tahoma" panose="020B0604030504040204" pitchFamily="34" charset="0"/>
                <a:cs typeface="Tahoma" panose="020B0604030504040204" pitchFamily="34" charset="0"/>
              </a:rPr>
              <a:t>etc</a:t>
            </a:r>
            <a:endParaRPr lang="en-US" altLang="en-US" dirty="0" smtClean="0">
              <a:latin typeface="Tahoma" panose="020B0604030504040204" pitchFamily="34" charset="0"/>
              <a:ea typeface="Tahoma" panose="020B0604030504040204" pitchFamily="34" charset="0"/>
              <a:cs typeface="Tahoma" panose="020B0604030504040204" pitchFamily="34" charset="0"/>
            </a:endParaRPr>
          </a:p>
          <a:p>
            <a:pPr lvl="1">
              <a:buClr>
                <a:srgbClr val="0000FF"/>
              </a:buClr>
            </a:pPr>
            <a:endParaRPr lang="en-US" altLang="en-US" dirty="0" smtClean="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386175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Background</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dirty="0" smtClean="0">
                <a:latin typeface="Tahoma" pitchFamily="34" charset="0"/>
              </a:rPr>
              <a:t>They give consistent results across many studies (the Pooling Project)</a:t>
            </a: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631453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Epi and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The basic idea of these scores is to create them based on literature research</a:t>
            </a:r>
          </a:p>
          <a:p>
            <a:pPr eaLnBrk="1" hangingPunct="1">
              <a:buClr>
                <a:srgbClr val="0000FF"/>
              </a:buClr>
            </a:pPr>
            <a:r>
              <a:rPr lang="en-US" altLang="en-US" sz="2800" b="1" dirty="0" smtClean="0">
                <a:solidFill>
                  <a:srgbClr val="C00000"/>
                </a:solidFill>
                <a:latin typeface="Tahoma" pitchFamily="34" charset="0"/>
              </a:rPr>
              <a:t>Emphasize</a:t>
            </a:r>
            <a:r>
              <a:rPr lang="en-US" altLang="en-US" sz="2800" dirty="0" smtClean="0">
                <a:latin typeface="Tahoma" pitchFamily="34" charset="0"/>
              </a:rPr>
              <a:t>: ONE scoring system, many forms of diets</a:t>
            </a:r>
          </a:p>
          <a:p>
            <a:pPr eaLnBrk="1" hangingPunct="1">
              <a:buClr>
                <a:srgbClr val="0000FF"/>
              </a:buClr>
            </a:pPr>
            <a:r>
              <a:rPr lang="en-US" altLang="en-US" sz="2800" dirty="0" smtClean="0">
                <a:latin typeface="Tahoma" pitchFamily="34" charset="0"/>
              </a:rPr>
              <a:t>Once developed, they are then applied to a host of diseases and populations (e.g., men and women, smokers vs nonsmokers, etc.)</a:t>
            </a:r>
          </a:p>
          <a:p>
            <a:pPr eaLnBrk="1" hangingPunct="1">
              <a:buClr>
                <a:srgbClr val="0000FF"/>
              </a:buClr>
            </a:pPr>
            <a:r>
              <a:rPr lang="en-US" altLang="en-US" sz="2800" dirty="0" smtClean="0">
                <a:latin typeface="Tahoma" pitchFamily="34" charset="0"/>
              </a:rPr>
              <a:t>Here is the HEI-2005 scoring system</a:t>
            </a: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377087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8" descr="HEI.tiff"/>
          <p:cNvPicPr>
            <a:picLocks noChangeAspect="1"/>
          </p:cNvPicPr>
          <p:nvPr/>
        </p:nvPicPr>
        <p:blipFill>
          <a:blip r:embed="rId2">
            <a:extLst>
              <a:ext uri="{28A0092B-C50C-407E-A947-70E740481C1C}">
                <a14:useLocalDpi xmlns:a14="http://schemas.microsoft.com/office/drawing/2010/main" val="0"/>
              </a:ext>
            </a:extLst>
          </a:blip>
          <a:srcRect l="2596" r="52" b="84444"/>
          <a:stretch>
            <a:fillRect/>
          </a:stretch>
        </p:blipFill>
        <p:spPr bwMode="auto">
          <a:xfrm>
            <a:off x="647700" y="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609600" y="990600"/>
            <a:ext cx="7864475" cy="1143000"/>
          </a:xfrm>
          <a:prstGeom prst="rect">
            <a:avLst/>
          </a:prstGeom>
          <a:solidFill>
            <a:schemeClr val="bg1"/>
          </a:solidFill>
        </p:spPr>
        <p:txBody>
          <a:bodyPr/>
          <a:lstStyle/>
          <a:p>
            <a:pPr>
              <a:defRPr/>
            </a:pPr>
            <a:r>
              <a:rPr lang="en-US" sz="1050" b="1" cap="small" dirty="0">
                <a:solidFill>
                  <a:srgbClr val="003399"/>
                </a:solidFill>
                <a:ea typeface="+mj-ea"/>
                <a:cs typeface="Times New Roman" pitchFamily="18" charset="0"/>
              </a:rPr>
              <a:t>The Healthy Eating Index</a:t>
            </a:r>
            <a:r>
              <a:rPr lang="en-US" sz="1050" b="1" dirty="0">
                <a:solidFill>
                  <a:srgbClr val="003399"/>
                </a:solidFill>
                <a:ea typeface="+mj-ea"/>
                <a:cs typeface="Times New Roman" pitchFamily="18" charset="0"/>
              </a:rPr>
              <a:t> (HEI) </a:t>
            </a:r>
            <a:r>
              <a:rPr lang="en-US" sz="1050" dirty="0">
                <a:ea typeface="+mj-ea"/>
                <a:cs typeface="Times New Roman" pitchFamily="18" charset="0"/>
              </a:rPr>
              <a:t>is a measure of diet quality that assesses conformance to Federal dietary guidance. The original HEI was created by the U.S. Department of Agriculture (USDA) in 1995. Release of new Dietary Guidelines for Americans in 2005 motivated a revision of the HEI. The food group standards are based on the recommendations found in My Pyramid (see Britten </a:t>
            </a:r>
            <a:r>
              <a:rPr lang="en-US" sz="1050" i="1" dirty="0">
                <a:ea typeface="+mj-ea"/>
                <a:cs typeface="Times New Roman" pitchFamily="18" charset="0"/>
              </a:rPr>
              <a:t>et al.</a:t>
            </a:r>
            <a:r>
              <a:rPr lang="en-US" sz="1050" dirty="0">
                <a:ea typeface="+mj-ea"/>
                <a:cs typeface="Times New Roman" pitchFamily="18" charset="0"/>
              </a:rPr>
              <a:t>, </a:t>
            </a:r>
            <a:r>
              <a:rPr lang="en-US" sz="1050" i="1" dirty="0">
                <a:ea typeface="+mj-ea"/>
                <a:cs typeface="Times New Roman" pitchFamily="18" charset="0"/>
              </a:rPr>
              <a:t>Journal of Nutrition Education and Behavior</a:t>
            </a:r>
            <a:r>
              <a:rPr lang="en-US" sz="1050" dirty="0">
                <a:ea typeface="+mj-ea"/>
                <a:cs typeface="Times New Roman" pitchFamily="18" charset="0"/>
              </a:rPr>
              <a:t> 38(6S) S78-S92). The standards were created using a density approach, that is, they are expressed as a percent of calorie or per 1,000 calories. The components of the HEI-2005 and the scoring standards are shown below.</a:t>
            </a:r>
          </a:p>
        </p:txBody>
      </p:sp>
      <p:graphicFrame>
        <p:nvGraphicFramePr>
          <p:cNvPr id="11" name="Table 10"/>
          <p:cNvGraphicFramePr>
            <a:graphicFrameLocks noGrp="1"/>
          </p:cNvGraphicFramePr>
          <p:nvPr/>
        </p:nvGraphicFramePr>
        <p:xfrm>
          <a:off x="647700" y="1905000"/>
          <a:ext cx="7772401" cy="4359277"/>
        </p:xfrm>
        <a:graphic>
          <a:graphicData uri="http://schemas.openxmlformats.org/drawingml/2006/table">
            <a:tbl>
              <a:tblPr firstRow="1" bandRow="1">
                <a:tableStyleId>{3B4B98B0-60AC-42C2-AFA5-B58CD77FA1E5}</a:tableStyleId>
              </a:tblPr>
              <a:tblGrid>
                <a:gridCol w="2857500">
                  <a:extLst>
                    <a:ext uri="{9D8B030D-6E8A-4147-A177-3AD203B41FA5}">
                      <a16:colId xmlns:a16="http://schemas.microsoft.com/office/drawing/2014/main" xmlns="" val="20000"/>
                    </a:ext>
                  </a:extLst>
                </a:gridCol>
                <a:gridCol w="1143000">
                  <a:extLst>
                    <a:ext uri="{9D8B030D-6E8A-4147-A177-3AD203B41FA5}">
                      <a16:colId xmlns:a16="http://schemas.microsoft.com/office/drawing/2014/main" xmlns="" val="20001"/>
                    </a:ext>
                  </a:extLst>
                </a:gridCol>
                <a:gridCol w="1981200">
                  <a:extLst>
                    <a:ext uri="{9D8B030D-6E8A-4147-A177-3AD203B41FA5}">
                      <a16:colId xmlns:a16="http://schemas.microsoft.com/office/drawing/2014/main" xmlns="" val="20002"/>
                    </a:ext>
                  </a:extLst>
                </a:gridCol>
                <a:gridCol w="1790701">
                  <a:extLst>
                    <a:ext uri="{9D8B030D-6E8A-4147-A177-3AD203B41FA5}">
                      <a16:colId xmlns:a16="http://schemas.microsoft.com/office/drawing/2014/main" xmlns="" val="20003"/>
                    </a:ext>
                  </a:extLst>
                </a:gridCol>
              </a:tblGrid>
              <a:tr h="370894">
                <a:tc gridSpan="4">
                  <a:txBody>
                    <a:bodyPr/>
                    <a:lstStyle/>
                    <a:p>
                      <a:r>
                        <a:rPr lang="en-US" sz="1100" dirty="0" smtClean="0">
                          <a:solidFill>
                            <a:schemeClr val="bg1"/>
                          </a:solidFill>
                          <a:latin typeface="Arial" pitchFamily="34" charset="0"/>
                          <a:cs typeface="Arial" pitchFamily="34" charset="0"/>
                        </a:rPr>
                        <a:t>Health Eating Index–2005 component</a:t>
                      </a:r>
                      <a:r>
                        <a:rPr lang="en-US" sz="1100" baseline="0" dirty="0" smtClean="0">
                          <a:solidFill>
                            <a:schemeClr val="bg1"/>
                          </a:solidFill>
                          <a:latin typeface="Arial" pitchFamily="34" charset="0"/>
                          <a:cs typeface="Arial" pitchFamily="34" charset="0"/>
                        </a:rPr>
                        <a:t> and standards for scoring</a:t>
                      </a:r>
                      <a:endParaRPr lang="en-US" sz="1100" dirty="0">
                        <a:solidFill>
                          <a:schemeClr val="bg1"/>
                        </a:solidFill>
                        <a:latin typeface="Arial" pitchFamily="34" charset="0"/>
                        <a:cs typeface="Arial" pitchFamily="34" charset="0"/>
                      </a:endParaRPr>
                    </a:p>
                  </a:txBody>
                  <a:tcPr marT="45727" marB="45727"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hMerge="1">
                  <a:txBody>
                    <a:bodyPr/>
                    <a:lstStyle/>
                    <a:p>
                      <a:pPr algn="ctr"/>
                      <a:endParaRPr lang="en-US" sz="850" dirty="0">
                        <a:solidFill>
                          <a:schemeClr val="tx1"/>
                        </a:solidFill>
                        <a:latin typeface="Times New Roman" pitchFamily="18" charset="0"/>
                        <a:cs typeface="Times New Roman" pitchFamily="18" charset="0"/>
                      </a:endParaRPr>
                    </a:p>
                  </a:txBody>
                  <a:tcPr anchor="b"/>
                </a:tc>
                <a:tc hMerge="1">
                  <a:txBody>
                    <a:bodyPr/>
                    <a:lstStyle/>
                    <a:p>
                      <a:pPr algn="ctr"/>
                      <a:endParaRPr lang="en-US" sz="850" dirty="0">
                        <a:solidFill>
                          <a:schemeClr val="tx1"/>
                        </a:solidFill>
                        <a:latin typeface="Times New Roman" pitchFamily="18" charset="0"/>
                        <a:cs typeface="Times New Roman" pitchFamily="18" charset="0"/>
                      </a:endParaRPr>
                    </a:p>
                  </a:txBody>
                  <a:tcPr anchor="b"/>
                </a:tc>
                <a:tc hMerge="1">
                  <a:txBody>
                    <a:bodyPr/>
                    <a:lstStyle/>
                    <a:p>
                      <a:pPr algn="ctr"/>
                      <a:endParaRPr lang="en-US" sz="850" dirty="0">
                        <a:solidFill>
                          <a:schemeClr val="tx1"/>
                        </a:solidFill>
                        <a:latin typeface="Times New Roman" pitchFamily="18" charset="0"/>
                        <a:cs typeface="Times New Roman" pitchFamily="18" charset="0"/>
                      </a:endParaRPr>
                    </a:p>
                  </a:txBody>
                  <a:tcPr anchor="b"/>
                </a:tc>
                <a:extLst>
                  <a:ext uri="{0D108BD9-81ED-4DB2-BD59-A6C34878D82A}">
                    <a16:rowId xmlns:a16="http://schemas.microsoft.com/office/drawing/2014/main" xmlns="" val="10000"/>
                  </a:ext>
                </a:extLst>
              </a:tr>
              <a:tr h="116857">
                <a:tc>
                  <a:txBody>
                    <a:bodyPr/>
                    <a:lstStyle/>
                    <a:p>
                      <a:pPr>
                        <a:lnSpc>
                          <a:spcPts val="50"/>
                        </a:lnSpc>
                      </a:pPr>
                      <a:endParaRPr lang="en-US" sz="100" b="1" dirty="0">
                        <a:solidFill>
                          <a:schemeClr val="tx1"/>
                        </a:solidFill>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ts val="50"/>
                        </a:lnSpc>
                      </a:pPr>
                      <a:endParaRPr lang="en-US" sz="100" b="1" dirty="0">
                        <a:solidFill>
                          <a:schemeClr val="tx1"/>
                        </a:solidFill>
                        <a:latin typeface="Times New Roman" pitchFamily="18" charset="0"/>
                        <a:cs typeface="Times New Roman" pitchFamily="18" charset="0"/>
                      </a:endParaRPr>
                    </a:p>
                  </a:txBody>
                  <a:tcPr marT="45727" marB="45727"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ts val="50"/>
                        </a:lnSpc>
                      </a:pPr>
                      <a:endParaRPr lang="en-US" sz="100" b="1" dirty="0">
                        <a:solidFill>
                          <a:schemeClr val="tx1"/>
                        </a:solidFill>
                        <a:latin typeface="Times New Roman" pitchFamily="18" charset="0"/>
                        <a:cs typeface="Times New Roman" pitchFamily="18" charset="0"/>
                      </a:endParaRPr>
                    </a:p>
                  </a:txBody>
                  <a:tcPr marT="45727" marB="45727"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ts val="50"/>
                        </a:lnSpc>
                      </a:pPr>
                      <a:endParaRPr lang="en-US" sz="100" b="1" dirty="0">
                        <a:solidFill>
                          <a:schemeClr val="tx1"/>
                        </a:solidFill>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0001"/>
                  </a:ext>
                </a:extLst>
              </a:tr>
              <a:tr h="426782">
                <a:tc>
                  <a:txBody>
                    <a:bodyPr/>
                    <a:lstStyle/>
                    <a:p>
                      <a:r>
                        <a:rPr lang="en-US" sz="1100" b="1" dirty="0" smtClean="0">
                          <a:latin typeface="Times New Roman" pitchFamily="18" charset="0"/>
                          <a:cs typeface="Times New Roman" pitchFamily="18" charset="0"/>
                        </a:rPr>
                        <a:t>Component</a:t>
                      </a:r>
                      <a:endParaRPr lang="en-US" sz="1100" b="1" dirty="0">
                        <a:solidFill>
                          <a:schemeClr val="tx1"/>
                        </a:solidFill>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r>
                        <a:rPr lang="en-US" sz="1100" b="1" dirty="0" smtClean="0">
                          <a:latin typeface="Times New Roman" pitchFamily="18" charset="0"/>
                          <a:cs typeface="Times New Roman" pitchFamily="18" charset="0"/>
                        </a:rPr>
                        <a:t>Maximum </a:t>
                      </a:r>
                      <a:br>
                        <a:rPr lang="en-US" sz="1100" b="1" dirty="0" smtClean="0">
                          <a:latin typeface="Times New Roman" pitchFamily="18" charset="0"/>
                          <a:cs typeface="Times New Roman" pitchFamily="18" charset="0"/>
                        </a:rPr>
                      </a:br>
                      <a:r>
                        <a:rPr lang="en-US" sz="1100" b="1" dirty="0" smtClean="0">
                          <a:latin typeface="Times New Roman" pitchFamily="18" charset="0"/>
                          <a:cs typeface="Times New Roman" pitchFamily="18" charset="0"/>
                        </a:rPr>
                        <a:t>points</a:t>
                      </a:r>
                      <a:endParaRPr lang="en-US" sz="1100" b="1" dirty="0">
                        <a:solidFill>
                          <a:schemeClr val="tx1"/>
                        </a:solidFill>
                        <a:latin typeface="Times New Roman" pitchFamily="18" charset="0"/>
                        <a:cs typeface="Times New Roman" pitchFamily="18" charset="0"/>
                      </a:endParaRPr>
                    </a:p>
                  </a:txBody>
                  <a:tcPr marT="45727" marB="45727" anchor="b">
                    <a:lnT w="12700" cap="flat" cmpd="sng" algn="ctr">
                      <a:noFill/>
                      <a:prstDash val="solid"/>
                      <a:round/>
                      <a:headEnd type="none" w="med" len="med"/>
                      <a:tailEnd type="none" w="med" len="med"/>
                    </a:lnT>
                  </a:tcPr>
                </a:tc>
                <a:tc>
                  <a:txBody>
                    <a:bodyPr/>
                    <a:lstStyle/>
                    <a:p>
                      <a:pPr algn="ctr"/>
                      <a:r>
                        <a:rPr lang="en-US" sz="1100" b="1" dirty="0" smtClean="0">
                          <a:latin typeface="Times New Roman" pitchFamily="18" charset="0"/>
                          <a:cs typeface="Times New Roman" pitchFamily="18" charset="0"/>
                        </a:rPr>
                        <a:t>Standard for </a:t>
                      </a:r>
                      <a:br>
                        <a:rPr lang="en-US" sz="1100" b="1" dirty="0" smtClean="0">
                          <a:latin typeface="Times New Roman" pitchFamily="18" charset="0"/>
                          <a:cs typeface="Times New Roman" pitchFamily="18" charset="0"/>
                        </a:rPr>
                      </a:br>
                      <a:r>
                        <a:rPr lang="en-US" sz="1100" b="1" dirty="0" smtClean="0">
                          <a:latin typeface="Times New Roman" pitchFamily="18" charset="0"/>
                          <a:cs typeface="Times New Roman" pitchFamily="18" charset="0"/>
                        </a:rPr>
                        <a:t>maximum score</a:t>
                      </a:r>
                      <a:endParaRPr lang="en-US" sz="1100" b="1" dirty="0">
                        <a:solidFill>
                          <a:schemeClr val="tx1"/>
                        </a:solidFill>
                        <a:latin typeface="Times New Roman" pitchFamily="18" charset="0"/>
                        <a:cs typeface="Times New Roman" pitchFamily="18" charset="0"/>
                      </a:endParaRPr>
                    </a:p>
                  </a:txBody>
                  <a:tcPr marT="45727" marB="45727" anchor="b">
                    <a:lnT w="12700" cap="flat" cmpd="sng" algn="ctr">
                      <a:noFill/>
                      <a:prstDash val="solid"/>
                      <a:round/>
                      <a:headEnd type="none" w="med" len="med"/>
                      <a:tailEnd type="none" w="med" len="med"/>
                    </a:lnT>
                  </a:tcPr>
                </a:tc>
                <a:tc>
                  <a:txBody>
                    <a:bodyPr/>
                    <a:lstStyle/>
                    <a:p>
                      <a:pPr algn="ctr"/>
                      <a:r>
                        <a:rPr lang="en-US" sz="1100" b="1" dirty="0" smtClean="0">
                          <a:latin typeface="Times New Roman" pitchFamily="18" charset="0"/>
                          <a:cs typeface="Times New Roman" pitchFamily="18" charset="0"/>
                        </a:rPr>
                        <a:t>Standard for </a:t>
                      </a:r>
                      <a:br>
                        <a:rPr lang="en-US" sz="1100" b="1" dirty="0" smtClean="0">
                          <a:latin typeface="Times New Roman" pitchFamily="18" charset="0"/>
                          <a:cs typeface="Times New Roman" pitchFamily="18" charset="0"/>
                        </a:rPr>
                      </a:br>
                      <a:r>
                        <a:rPr lang="en-US" sz="1100" b="1" dirty="0" smtClean="0">
                          <a:latin typeface="Times New Roman" pitchFamily="18" charset="0"/>
                          <a:cs typeface="Times New Roman" pitchFamily="18" charset="0"/>
                        </a:rPr>
                        <a:t>minimum score of zero</a:t>
                      </a:r>
                      <a:endParaRPr lang="en-US" sz="1100" b="1" dirty="0">
                        <a:solidFill>
                          <a:schemeClr val="tx1"/>
                        </a:solidFill>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xmlns="" val="10002"/>
                  </a:ext>
                </a:extLst>
              </a:tr>
              <a:tr h="259118">
                <a:tc>
                  <a:txBody>
                    <a:bodyPr/>
                    <a:lstStyle/>
                    <a:p>
                      <a:r>
                        <a:rPr lang="en-US" sz="1100" dirty="0" smtClean="0">
                          <a:latin typeface="Times New Roman" pitchFamily="18" charset="0"/>
                          <a:cs typeface="Times New Roman" pitchFamily="18" charset="0"/>
                        </a:rPr>
                        <a:t>Total Fruit (includes 100% juice)</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5</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≥0.8 cup equiv.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Fruit</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03"/>
                  </a:ext>
                </a:extLst>
              </a:tr>
              <a:tr h="259118">
                <a:tc>
                  <a:txBody>
                    <a:bodyPr/>
                    <a:lstStyle/>
                    <a:p>
                      <a:r>
                        <a:rPr lang="en-US" sz="1100" dirty="0" smtClean="0">
                          <a:latin typeface="Times New Roman" pitchFamily="18" charset="0"/>
                          <a:cs typeface="Times New Roman" pitchFamily="18" charset="0"/>
                        </a:rPr>
                        <a:t>Whole Fruit</a:t>
                      </a:r>
                      <a:r>
                        <a:rPr lang="en-US" sz="1100" baseline="0" dirty="0" smtClean="0">
                          <a:latin typeface="Times New Roman" pitchFamily="18" charset="0"/>
                          <a:cs typeface="Times New Roman" pitchFamily="18" charset="0"/>
                        </a:rPr>
                        <a:t> (not juice)</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5</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≥0.4 cup equiv.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Whole Fruit</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04"/>
                  </a:ext>
                </a:extLst>
              </a:tr>
              <a:tr h="259118">
                <a:tc>
                  <a:txBody>
                    <a:bodyPr/>
                    <a:lstStyle/>
                    <a:p>
                      <a:r>
                        <a:rPr lang="en-US" sz="1100" dirty="0" smtClean="0">
                          <a:latin typeface="Times New Roman" pitchFamily="18" charset="0"/>
                          <a:cs typeface="Times New Roman" pitchFamily="18" charset="0"/>
                        </a:rPr>
                        <a:t>Total Vegetables</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5</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≥1.1 cup equiv.</a:t>
                      </a:r>
                      <a:r>
                        <a:rPr lang="en-US" sz="1100" baseline="0" dirty="0" smtClean="0">
                          <a:latin typeface="Times New Roman" pitchFamily="18" charset="0"/>
                          <a:cs typeface="Times New Roman" pitchFamily="18" charset="0"/>
                        </a:rPr>
                        <a:t>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Vegetables</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05"/>
                  </a:ext>
                </a:extLst>
              </a:tr>
              <a:tr h="426782">
                <a:tc>
                  <a:txBody>
                    <a:bodyPr/>
                    <a:lstStyle/>
                    <a:p>
                      <a:r>
                        <a:rPr lang="en-US" sz="1100" dirty="0" smtClean="0">
                          <a:latin typeface="Times New Roman" pitchFamily="18" charset="0"/>
                          <a:cs typeface="Times New Roman" pitchFamily="18" charset="0"/>
                        </a:rPr>
                        <a:t>Dark Green and Orange</a:t>
                      </a:r>
                      <a:r>
                        <a:rPr lang="en-US" sz="1100" baseline="0" dirty="0" smtClean="0">
                          <a:latin typeface="Times New Roman" pitchFamily="18" charset="0"/>
                          <a:cs typeface="Times New Roman" pitchFamily="18" charset="0"/>
                        </a:rPr>
                        <a:t> Vegetables and Legumes</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5</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≥0.4 cup equiv.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Dark Green or Orange</a:t>
                      </a:r>
                      <a:r>
                        <a:rPr lang="en-US" sz="1100" baseline="0" dirty="0" smtClean="0">
                          <a:latin typeface="Times New Roman" pitchFamily="18" charset="0"/>
                          <a:cs typeface="Times New Roman" pitchFamily="18" charset="0"/>
                        </a:rPr>
                        <a:t> Vegetables or Legumes</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06"/>
                  </a:ext>
                </a:extLst>
              </a:tr>
              <a:tr h="259118">
                <a:tc>
                  <a:txBody>
                    <a:bodyPr/>
                    <a:lstStyle/>
                    <a:p>
                      <a:r>
                        <a:rPr lang="en-US" sz="1100" dirty="0" smtClean="0">
                          <a:latin typeface="Times New Roman" pitchFamily="18" charset="0"/>
                          <a:cs typeface="Times New Roman" pitchFamily="18" charset="0"/>
                        </a:rPr>
                        <a:t>Total Grains</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5</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≥3.0 oz equiv. per 1,000</a:t>
                      </a:r>
                      <a:r>
                        <a:rPr lang="en-US" sz="1100" baseline="0" dirty="0" smtClean="0">
                          <a:latin typeface="Times New Roman" pitchFamily="18" charset="0"/>
                          <a:cs typeface="Times New Roman" pitchFamily="18" charset="0"/>
                        </a:rPr>
                        <a:t>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Grains</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07"/>
                  </a:ext>
                </a:extLst>
              </a:tr>
              <a:tr h="259118">
                <a:tc>
                  <a:txBody>
                    <a:bodyPr/>
                    <a:lstStyle/>
                    <a:p>
                      <a:r>
                        <a:rPr lang="en-US" sz="1100" dirty="0" smtClean="0">
                          <a:latin typeface="Times New Roman" pitchFamily="18" charset="0"/>
                          <a:cs typeface="Times New Roman" pitchFamily="18" charset="0"/>
                        </a:rPr>
                        <a:t>Whole Grains</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5</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≥1.5 oz equiv.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Whole Grains</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08"/>
                  </a:ext>
                </a:extLst>
              </a:tr>
              <a:tr h="259118">
                <a:tc>
                  <a:txBody>
                    <a:bodyPr/>
                    <a:lstStyle/>
                    <a:p>
                      <a:r>
                        <a:rPr lang="en-US" sz="1100" dirty="0" smtClean="0">
                          <a:latin typeface="Times New Roman" pitchFamily="18" charset="0"/>
                          <a:cs typeface="Times New Roman" pitchFamily="18" charset="0"/>
                        </a:rPr>
                        <a:t>Milk</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10</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≥1.3 cup equiv.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Milk</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09"/>
                  </a:ext>
                </a:extLst>
              </a:tr>
              <a:tr h="259118">
                <a:tc>
                  <a:txBody>
                    <a:bodyPr/>
                    <a:lstStyle/>
                    <a:p>
                      <a:r>
                        <a:rPr lang="en-US" sz="1100" dirty="0" smtClean="0">
                          <a:latin typeface="Times New Roman" pitchFamily="18" charset="0"/>
                          <a:cs typeface="Times New Roman" pitchFamily="18" charset="0"/>
                        </a:rPr>
                        <a:t>Meat and Beans</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10</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≥2.5 oz equiv.</a:t>
                      </a:r>
                      <a:r>
                        <a:rPr lang="en-US" sz="1100" baseline="0" dirty="0" smtClean="0">
                          <a:latin typeface="Times New Roman" pitchFamily="18" charset="0"/>
                          <a:cs typeface="Times New Roman" pitchFamily="18" charset="0"/>
                        </a:rPr>
                        <a:t>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Meat or Beans</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10"/>
                  </a:ext>
                </a:extLst>
              </a:tr>
              <a:tr h="259118">
                <a:tc>
                  <a:txBody>
                    <a:bodyPr/>
                    <a:lstStyle/>
                    <a:p>
                      <a:r>
                        <a:rPr lang="en-US" sz="1100" dirty="0" smtClean="0">
                          <a:latin typeface="Times New Roman" pitchFamily="18" charset="0"/>
                          <a:cs typeface="Times New Roman" pitchFamily="18" charset="0"/>
                        </a:rPr>
                        <a:t>Oils</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10</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≥12 grams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No Oil</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11"/>
                  </a:ext>
                </a:extLst>
              </a:tr>
              <a:tr h="259118">
                <a:tc>
                  <a:txBody>
                    <a:bodyPr/>
                    <a:lstStyle/>
                    <a:p>
                      <a:r>
                        <a:rPr lang="en-US" sz="1100" dirty="0" smtClean="0">
                          <a:latin typeface="Times New Roman" pitchFamily="18" charset="0"/>
                          <a:cs typeface="Times New Roman" pitchFamily="18" charset="0"/>
                        </a:rPr>
                        <a:t>Saturated Fat</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10</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≤7% of energy</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≥15% of energy</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12"/>
                  </a:ext>
                </a:extLst>
              </a:tr>
              <a:tr h="259118">
                <a:tc>
                  <a:txBody>
                    <a:bodyPr/>
                    <a:lstStyle/>
                    <a:p>
                      <a:r>
                        <a:rPr lang="en-US" sz="1100" dirty="0" smtClean="0">
                          <a:latin typeface="Times New Roman" pitchFamily="18" charset="0"/>
                          <a:cs typeface="Times New Roman" pitchFamily="18" charset="0"/>
                        </a:rPr>
                        <a:t>Sodium</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tcPr>
                </a:tc>
                <a:tc>
                  <a:txBody>
                    <a:bodyPr/>
                    <a:lstStyle/>
                    <a:p>
                      <a:pPr algn="ctr"/>
                      <a:r>
                        <a:rPr lang="en-US" sz="1100" dirty="0" smtClean="0">
                          <a:latin typeface="Times New Roman" pitchFamily="18" charset="0"/>
                          <a:cs typeface="Times New Roman" pitchFamily="18" charset="0"/>
                        </a:rPr>
                        <a:t>10</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≤0.7 gram per 1,000 kcal</a:t>
                      </a:r>
                      <a:endParaRPr lang="en-US" sz="1100" dirty="0">
                        <a:latin typeface="Times New Roman" pitchFamily="18" charset="0"/>
                        <a:cs typeface="Times New Roman" pitchFamily="18" charset="0"/>
                      </a:endParaRPr>
                    </a:p>
                  </a:txBody>
                  <a:tcPr marT="45727" marB="45727" anchor="b"/>
                </a:tc>
                <a:tc>
                  <a:txBody>
                    <a:bodyPr/>
                    <a:lstStyle/>
                    <a:p>
                      <a:r>
                        <a:rPr lang="en-US" sz="1100" dirty="0" smtClean="0">
                          <a:latin typeface="Times New Roman" pitchFamily="18" charset="0"/>
                          <a:cs typeface="Times New Roman" pitchFamily="18" charset="0"/>
                        </a:rPr>
                        <a:t>≥2.0 grams per 1,000 kcal</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tcPr>
                </a:tc>
                <a:extLst>
                  <a:ext uri="{0D108BD9-81ED-4DB2-BD59-A6C34878D82A}">
                    <a16:rowId xmlns:a16="http://schemas.microsoft.com/office/drawing/2014/main" xmlns="" val="10013"/>
                  </a:ext>
                </a:extLst>
              </a:tr>
              <a:tr h="426782">
                <a:tc>
                  <a:txBody>
                    <a:bodyPr/>
                    <a:lstStyle/>
                    <a:p>
                      <a:r>
                        <a:rPr lang="en-US" sz="1100" dirty="0" smtClean="0">
                          <a:latin typeface="Times New Roman" pitchFamily="18" charset="0"/>
                          <a:cs typeface="Times New Roman" pitchFamily="18" charset="0"/>
                        </a:rPr>
                        <a:t>Calories</a:t>
                      </a:r>
                      <a:r>
                        <a:rPr lang="en-US" sz="1100" baseline="0" dirty="0" smtClean="0">
                          <a:latin typeface="Times New Roman" pitchFamily="18" charset="0"/>
                          <a:cs typeface="Times New Roman" pitchFamily="18" charset="0"/>
                        </a:rPr>
                        <a:t> from Solid Fats, Alcoholic beverages, and Added Sugars (</a:t>
                      </a:r>
                      <a:r>
                        <a:rPr lang="en-US" sz="1100" baseline="0" dirty="0" err="1" smtClean="0">
                          <a:latin typeface="Times New Roman" pitchFamily="18" charset="0"/>
                          <a:cs typeface="Times New Roman" pitchFamily="18" charset="0"/>
                        </a:rPr>
                        <a:t>SoFAAS</a:t>
                      </a:r>
                      <a:r>
                        <a:rPr lang="en-US" sz="1100" baseline="0" dirty="0" smtClean="0">
                          <a:latin typeface="Times New Roman" pitchFamily="18" charset="0"/>
                          <a:cs typeface="Times New Roman" pitchFamily="18" charset="0"/>
                        </a:rPr>
                        <a:t>)</a:t>
                      </a:r>
                      <a:endParaRPr lang="en-US" sz="1100" dirty="0">
                        <a:latin typeface="Times New Roman" pitchFamily="18" charset="0"/>
                        <a:cs typeface="Times New Roman" pitchFamily="18" charset="0"/>
                      </a:endParaRPr>
                    </a:p>
                  </a:txBody>
                  <a:tcPr marT="45727" marB="45727" anchor="b">
                    <a:lnL w="12700" cap="flat" cmpd="sng" algn="ctr">
                      <a:solidFill>
                        <a:schemeClr val="tx2"/>
                      </a:solidFill>
                      <a:prstDash val="solid"/>
                      <a:round/>
                      <a:headEnd type="none" w="med" len="med"/>
                      <a:tailEnd type="none" w="med" len="med"/>
                    </a:lnL>
                    <a:lnB w="12700" cap="flat" cmpd="sng" algn="ctr">
                      <a:solidFill>
                        <a:schemeClr val="tx2"/>
                      </a:solidFill>
                      <a:prstDash val="solid"/>
                      <a:round/>
                      <a:headEnd type="none" w="med" len="med"/>
                      <a:tailEnd type="none" w="med" len="med"/>
                    </a:lnB>
                  </a:tcPr>
                </a:tc>
                <a:tc>
                  <a:txBody>
                    <a:bodyPr/>
                    <a:lstStyle/>
                    <a:p>
                      <a:pPr algn="ctr"/>
                      <a:r>
                        <a:rPr lang="en-US" sz="1100" dirty="0" smtClean="0">
                          <a:latin typeface="Times New Roman" pitchFamily="18" charset="0"/>
                          <a:cs typeface="Times New Roman" pitchFamily="18" charset="0"/>
                        </a:rPr>
                        <a:t>20</a:t>
                      </a:r>
                      <a:endParaRPr lang="en-US" sz="1100" dirty="0">
                        <a:latin typeface="Times New Roman" pitchFamily="18" charset="0"/>
                        <a:cs typeface="Times New Roman" pitchFamily="18" charset="0"/>
                      </a:endParaRPr>
                    </a:p>
                  </a:txBody>
                  <a:tcPr marT="45727" marB="45727" anchor="b">
                    <a:lnB w="12700" cap="flat" cmpd="sng" algn="ctr">
                      <a:solidFill>
                        <a:schemeClr val="tx2"/>
                      </a:solidFill>
                      <a:prstDash val="solid"/>
                      <a:round/>
                      <a:headEnd type="none" w="med" len="med"/>
                      <a:tailEnd type="none" w="med" len="med"/>
                    </a:lnB>
                  </a:tcPr>
                </a:tc>
                <a:tc>
                  <a:txBody>
                    <a:bodyPr/>
                    <a:lstStyle/>
                    <a:p>
                      <a:r>
                        <a:rPr lang="en-US" sz="1100" dirty="0" smtClean="0">
                          <a:latin typeface="Times New Roman" pitchFamily="18" charset="0"/>
                          <a:cs typeface="Times New Roman" pitchFamily="18" charset="0"/>
                        </a:rPr>
                        <a:t>≤20%</a:t>
                      </a:r>
                      <a:r>
                        <a:rPr lang="en-US" sz="1100" baseline="0" dirty="0" smtClean="0">
                          <a:latin typeface="Times New Roman" pitchFamily="18" charset="0"/>
                          <a:cs typeface="Times New Roman" pitchFamily="18" charset="0"/>
                        </a:rPr>
                        <a:t> of energy</a:t>
                      </a:r>
                      <a:endParaRPr lang="en-US" sz="1100" dirty="0">
                        <a:latin typeface="Times New Roman" pitchFamily="18" charset="0"/>
                        <a:cs typeface="Times New Roman" pitchFamily="18" charset="0"/>
                      </a:endParaRPr>
                    </a:p>
                  </a:txBody>
                  <a:tcPr marT="45727" marB="45727" anchor="b">
                    <a:lnB w="12700" cap="flat" cmpd="sng" algn="ctr">
                      <a:solidFill>
                        <a:schemeClr val="tx2"/>
                      </a:solidFill>
                      <a:prstDash val="solid"/>
                      <a:round/>
                      <a:headEnd type="none" w="med" len="med"/>
                      <a:tailEnd type="none" w="med" len="med"/>
                    </a:lnB>
                  </a:tcPr>
                </a:tc>
                <a:tc>
                  <a:txBody>
                    <a:bodyPr/>
                    <a:lstStyle/>
                    <a:p>
                      <a:r>
                        <a:rPr lang="en-US" sz="1100" dirty="0" smtClean="0">
                          <a:latin typeface="Times New Roman" pitchFamily="18" charset="0"/>
                          <a:cs typeface="Times New Roman" pitchFamily="18" charset="0"/>
                        </a:rPr>
                        <a:t>≥50% of energy</a:t>
                      </a:r>
                      <a:endParaRPr lang="en-US" sz="1100" dirty="0">
                        <a:latin typeface="Times New Roman" pitchFamily="18" charset="0"/>
                        <a:cs typeface="Times New Roman" pitchFamily="18" charset="0"/>
                      </a:endParaRPr>
                    </a:p>
                  </a:txBody>
                  <a:tcPr marT="45727" marB="45727" anchor="b">
                    <a:lnR w="12700" cap="flat" cmpd="sng" algn="ctr">
                      <a:solidFill>
                        <a:schemeClr val="tx2"/>
                      </a:solidFill>
                      <a:prstDash val="solid"/>
                      <a:round/>
                      <a:headEnd type="none" w="med" len="med"/>
                      <a:tailEnd type="none" w="med" len="med"/>
                    </a:lnR>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xmlns="" val="1001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lnSpcReduction="10000"/>
          </a:bodyPr>
          <a:lstStyle/>
          <a:p>
            <a:pPr eaLnBrk="1" hangingPunct="1">
              <a:buClr>
                <a:srgbClr val="0000FF"/>
              </a:buClr>
            </a:pPr>
            <a:r>
              <a:rPr lang="en-US" altLang="en-US" sz="2800" dirty="0" smtClean="0">
                <a:latin typeface="Tahoma" pitchFamily="34" charset="0"/>
              </a:rPr>
              <a:t>Crucially, these index systems are to be used across many diseases and mortality outcomes</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They are very popular in nutrition because they score the complex nature of dietary intakes</a:t>
            </a:r>
          </a:p>
          <a:p>
            <a:pPr eaLnBrk="1" hangingPunct="1">
              <a:buClr>
                <a:srgbClr val="0000FF"/>
              </a:buClr>
            </a:pPr>
            <a:endParaRPr lang="en-US" altLang="en-US" sz="2800" dirty="0" smtClean="0">
              <a:latin typeface="Tahoma" pitchFamily="34" charset="0"/>
            </a:endParaRPr>
          </a:p>
          <a:p>
            <a:pPr eaLnBrk="1" hangingPunct="1">
              <a:buClr>
                <a:srgbClr val="0000FF"/>
              </a:buClr>
            </a:pPr>
            <a:r>
              <a:rPr lang="en-US" altLang="en-US" sz="2800" dirty="0" smtClean="0">
                <a:latin typeface="Tahoma" pitchFamily="34" charset="0"/>
              </a:rPr>
              <a:t>Multiple patterns of intake have much the same risks of various cancers or other chronic diseases</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Nutritionists do not think that there is only 1 magic diet (kale </a:t>
            </a:r>
            <a:r>
              <a:rPr lang="en-US" altLang="en-US" sz="2800" dirty="0" smtClean="0">
                <a:latin typeface="Tahoma" pitchFamily="34" charset="0"/>
                <a:sym typeface="Wingdings" panose="05000000000000000000" pitchFamily="2" charset="2"/>
              </a:rPr>
              <a:t></a:t>
            </a:r>
            <a:r>
              <a:rPr lang="en-US" altLang="en-US" sz="2800" dirty="0" smtClean="0">
                <a:latin typeface="Tahoma" pitchFamily="34" charset="0"/>
              </a:rPr>
              <a:t>)</a:t>
            </a: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920772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457200" y="0"/>
            <a:ext cx="8229600" cy="1143000"/>
          </a:xfrm>
        </p:spPr>
        <p:txBody>
          <a:bodyPr/>
          <a:lstStyle/>
          <a:p>
            <a:pPr algn="ctr" eaLnBrk="1" hangingPunct="1">
              <a:defRPr/>
            </a:pPr>
            <a:r>
              <a:rPr lang="en-US" sz="3200" b="1" dirty="0" smtClean="0">
                <a:solidFill>
                  <a:srgbClr val="0000CC"/>
                </a:solidFill>
                <a:latin typeface="Tahoma" pitchFamily="34" charset="0"/>
              </a:rPr>
              <a:t>Global Index Systems</a:t>
            </a:r>
          </a:p>
        </p:txBody>
      </p:sp>
      <p:sp>
        <p:nvSpPr>
          <p:cNvPr id="32771" name="Rectangle 3"/>
          <p:cNvSpPr>
            <a:spLocks noGrp="1" noChangeArrowheads="1"/>
          </p:cNvSpPr>
          <p:nvPr>
            <p:ph type="body" idx="1"/>
          </p:nvPr>
        </p:nvSpPr>
        <p:spPr>
          <a:xfrm>
            <a:off x="457200" y="914400"/>
            <a:ext cx="8229600" cy="5257800"/>
          </a:xfrm>
        </p:spPr>
        <p:txBody>
          <a:bodyPr>
            <a:normAutofit/>
          </a:bodyPr>
          <a:lstStyle/>
          <a:p>
            <a:pPr eaLnBrk="1" hangingPunct="1">
              <a:buClr>
                <a:srgbClr val="0000FF"/>
              </a:buClr>
            </a:pPr>
            <a:r>
              <a:rPr lang="en-US" altLang="en-US" sz="2800" dirty="0" smtClean="0">
                <a:latin typeface="Tahoma" pitchFamily="34" charset="0"/>
              </a:rPr>
              <a:t>Dietary scoring systems recognize, for example, that there is not a 1-to-1 relationship between  cancers and dietary patterns</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Different diets can be equally effective at lowering risk</a:t>
            </a:r>
          </a:p>
          <a:p>
            <a:pPr eaLnBrk="1" hangingPunct="1">
              <a:buClr>
                <a:srgbClr val="0000FF"/>
              </a:buClr>
            </a:pPr>
            <a:endParaRPr lang="en-US" altLang="en-US" sz="2800" dirty="0">
              <a:latin typeface="Tahoma" pitchFamily="34" charset="0"/>
            </a:endParaRPr>
          </a:p>
          <a:p>
            <a:pPr eaLnBrk="1" hangingPunct="1">
              <a:buClr>
                <a:srgbClr val="0000FF"/>
              </a:buClr>
            </a:pPr>
            <a:r>
              <a:rPr lang="en-US" altLang="en-US" sz="2800" dirty="0" smtClean="0">
                <a:latin typeface="Tahoma" pitchFamily="34" charset="0"/>
              </a:rPr>
              <a:t>In diet, trying to find the magic combination makes no sense</a:t>
            </a:r>
          </a:p>
          <a:p>
            <a:pPr eaLnBrk="1" hangingPunct="1">
              <a:buClr>
                <a:srgbClr val="0000FF"/>
              </a:buClr>
            </a:pPr>
            <a:endParaRPr lang="en-US" altLang="en-US" sz="2800" dirty="0" smtClean="0">
              <a:latin typeface="Tahoma" pitchFamily="34" charset="0"/>
            </a:endParaRPr>
          </a:p>
          <a:p>
            <a:pPr eaLnBrk="1" hangingPunct="1">
              <a:buClr>
                <a:srgbClr val="0000FF"/>
              </a:buClr>
            </a:pPr>
            <a:endParaRPr lang="en-US" altLang="en-US" sz="2800" dirty="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smtClean="0">
              <a:latin typeface="Tahoma" pitchFamily="34" charset="0"/>
            </a:endParaRPr>
          </a:p>
          <a:p>
            <a:pPr eaLnBrk="1" hangingPunct="1">
              <a:buClr>
                <a:srgbClr val="0000FF"/>
              </a:buClr>
            </a:pPr>
            <a:endParaRPr lang="en-US" altLang="en-US" dirty="0">
              <a:latin typeface="Tahoma" pitchFamily="34" charset="0"/>
            </a:endParaRPr>
          </a:p>
          <a:p>
            <a:pPr eaLnBrk="1" hangingPunct="1">
              <a:buClr>
                <a:srgbClr val="0000FF"/>
              </a:buClr>
            </a:pPr>
            <a:endParaRPr lang="en-US" altLang="en-US" dirty="0">
              <a:latin typeface="Tahoma" pitchFamily="34" charset="0"/>
            </a:endParaRPr>
          </a:p>
        </p:txBody>
      </p:sp>
      <p:sp>
        <p:nvSpPr>
          <p:cNvPr id="32772" name="Line 4"/>
          <p:cNvSpPr>
            <a:spLocks noChangeShapeType="1"/>
          </p:cNvSpPr>
          <p:nvPr/>
        </p:nvSpPr>
        <p:spPr bwMode="auto">
          <a:xfrm>
            <a:off x="457200" y="914400"/>
            <a:ext cx="80772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98748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CARROLLMACBOOKAIR@PCFCOIGKOEKAY5HA" val="468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3341</TotalTime>
  <Words>1165</Words>
  <Application>Microsoft Macintosh PowerPoint</Application>
  <PresentationFormat>On-screen Show (4:3)</PresentationFormat>
  <Paragraphs>210</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Tahoma</vt:lpstr>
      <vt:lpstr>Times New Roman</vt:lpstr>
      <vt:lpstr>Wingdings</vt:lpstr>
      <vt:lpstr>Office Theme</vt:lpstr>
      <vt:lpstr>Equation</vt:lpstr>
      <vt:lpstr>Comments on Health Behavior Scores</vt:lpstr>
      <vt:lpstr>Background</vt:lpstr>
      <vt:lpstr>Background</vt:lpstr>
      <vt:lpstr>Background</vt:lpstr>
      <vt:lpstr>Background</vt:lpstr>
      <vt:lpstr>Epi and Index Systems</vt:lpstr>
      <vt:lpstr>PowerPoint Presentation</vt:lpstr>
      <vt:lpstr>Global Index Systems</vt:lpstr>
      <vt:lpstr>Global Index Systems</vt:lpstr>
      <vt:lpstr>Global Index Systems</vt:lpstr>
      <vt:lpstr>Global Index Systems</vt:lpstr>
      <vt:lpstr>Global Index Systems</vt:lpstr>
      <vt:lpstr>Global Index Systems</vt:lpstr>
      <vt:lpstr>Global Index Systems</vt:lpstr>
      <vt:lpstr>Global Index Systems</vt:lpstr>
      <vt:lpstr>Global Index Systems</vt:lpstr>
      <vt:lpstr>Global Index Systems</vt:lpstr>
      <vt:lpstr>Under the Hood</vt:lpstr>
      <vt:lpstr>Under the Hood</vt:lpstr>
      <vt:lpstr>Under the Hood</vt:lpstr>
      <vt:lpstr>General Idea</vt:lpstr>
    </vt:vector>
  </TitlesOfParts>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shared genetic controls in studies of gene-environment interactions</dc:title>
  <dc:creator>Windows User</dc:creator>
  <cp:lastModifiedBy>Microsoft Office User</cp:lastModifiedBy>
  <cp:revision>244</cp:revision>
  <dcterms:created xsi:type="dcterms:W3CDTF">2012-10-25T05:54:38Z</dcterms:created>
  <dcterms:modified xsi:type="dcterms:W3CDTF">2020-02-25T18:41:23Z</dcterms:modified>
</cp:coreProperties>
</file>