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15"/>
  </p:normalViewPr>
  <p:slideViewPr>
    <p:cSldViewPr snapToGrid="0" snapToObjects="1">
      <p:cViewPr varScale="1">
        <p:scale>
          <a:sx n="110" d="100"/>
          <a:sy n="110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7DD3-3339-A944-806A-342F19897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EC186-76B3-7944-A767-56AD8ABF8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D4D9F-1E30-3042-9129-73256E65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BE2FA-F81B-4248-8EE3-ECAF56FB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FFFDF-1080-E34F-A934-00159F26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1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3207-49B9-6E47-8ECF-668DC1D2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FA52C-ED1B-2E4B-9DFF-704D68A9E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929DF-D8A2-5344-ACD1-722BF190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C21C-38C8-E149-BB8D-37FFB1B8B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A6BCC-3EFE-5440-BD03-11F60F1D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0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CF1112-554A-914B-AFE6-78761F15E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DF528-0698-4240-96F7-11E60C0BA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2C8E5-010D-E546-AA7B-34A6C329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EDD42-D61A-E444-B433-874A0BD9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D6572-DA99-114D-84B1-5CDE68C4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CBA6-8A2D-2D49-8EE3-001C1EDD5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F496F-9BFB-964A-B1D0-F9C7416ED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FD6D7-8C47-9848-9A82-C9B97DC1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C7CF3-30E5-5B42-B50F-B29534A3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90FEE-E81C-C444-9D5B-59A753BD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4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FA88-3840-8E47-A5F3-DD4CC2F73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E8CC5-62FA-9548-9F57-5AA48E2EF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7481D-9112-8F4F-941F-17E49F0E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C0BCD-0A45-A04C-B223-ACFCF2BC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0093D-0B0B-8341-9155-EAD8CFD0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5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285E-DF61-564B-A050-BACA6AA8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4E0AA-B05D-FC49-92C0-20BC1D4B9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19B26-B446-D444-9D09-CC2BD3680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A4B7F-E52D-4546-9116-299B50EB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31D10-7F30-BB45-BCD9-261E4052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6C409-4A4D-FF4F-BCA0-ECCAB789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FE84-DF8A-AC47-96C6-63BB9A50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D9EF0-57A1-9842-A76F-4087984CA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EEEB7-0170-284E-A2E6-1D8C8371E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80593-1E62-644A-B457-413F1601C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A5F98-BEFC-1346-9BD2-85A3D5AD1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9ACF69-9E49-3446-8C65-3DDF803D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E69C1-2B27-474C-9D6D-F1585D82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B3145-5BE6-114C-BB5B-52EAEF61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3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D2C4E-787B-FD45-AB71-F2936478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DEBE9-788B-9648-A544-F1579533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EFC59-7264-D948-9500-3A827779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0FB41-1941-3943-92F4-BC5AA93E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0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44BA0-20D9-C642-B82F-B317A4D1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7F8F1-59F6-7146-B38E-067E75E8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E1463-B193-6C41-ABFB-1F955982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4A5D-0305-EC49-A175-FC79050D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23D00-A347-DE45-AEC5-A93BD004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322D9-159B-2A4A-A31C-9D81C59CF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D9344-2EFB-514D-9F60-45FACE29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64F18-7D85-2741-91CB-6F1FD156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465D9-5707-F746-A039-C5EB92DE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8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9759-2547-9945-8689-880B6ABB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B66E8-7A33-E349-B731-37006349D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1D9C3-C7B9-864C-956F-380A8D4B5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60CEC-E21B-E546-B96F-D77020CC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2167B-AF96-074A-A34D-BA7ED368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F3DB2-1062-ED44-9901-0CA3A60C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0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0EBD0-15FC-5444-90C5-9EB7F776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E2E19-B901-864E-A389-B0CF9DA44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EC4F8-45EB-F54F-A89F-D928FB7B5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7D2E0-385C-984A-BA2D-9300E2DE4803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D9721-6A61-874B-81E6-36F85EC35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B4A6A-027D-A545-A05F-F0A46FE89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9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B0CF5736-90B0-E74F-B7FA-85F01DA2D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713" y="3041129"/>
            <a:ext cx="7071668" cy="3410712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2B35D910-6E76-DD4C-8506-2B667F8E6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193" y="884812"/>
            <a:ext cx="1378112" cy="1511704"/>
          </a:xfrm>
          <a:prstGeom prst="rect">
            <a:avLst/>
          </a:prstGeom>
        </p:spPr>
      </p:pic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92166F76-7779-AE43-BA78-3D87D4B86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528" y="727900"/>
            <a:ext cx="3553070" cy="205434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D9E684D-1D3C-BD40-9137-A04E9E95E0CC}"/>
              </a:ext>
            </a:extLst>
          </p:cNvPr>
          <p:cNvSpPr/>
          <p:nvPr/>
        </p:nvSpPr>
        <p:spPr>
          <a:xfrm>
            <a:off x="7506109" y="2014342"/>
            <a:ext cx="558800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40D9701-F174-6D4A-AACA-E33841C30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493" y="867488"/>
            <a:ext cx="1161008" cy="1748768"/>
          </a:xfrm>
          <a:prstGeom prst="rect">
            <a:avLst/>
          </a:prstGeom>
        </p:spPr>
      </p:pic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4BC1B180-3454-A046-B060-0EA7414C2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895" y="804842"/>
            <a:ext cx="1161008" cy="174540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9BB191D-B59E-4146-8EC3-37D3EB0D8782}"/>
              </a:ext>
            </a:extLst>
          </p:cNvPr>
          <p:cNvSpPr txBox="1"/>
          <p:nvPr/>
        </p:nvSpPr>
        <p:spPr>
          <a:xfrm>
            <a:off x="139567" y="36718"/>
            <a:ext cx="1198603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2300" b="1" i="1" dirty="0">
                <a:solidFill>
                  <a:srgbClr val="0011FF"/>
                </a:solidFill>
              </a:rPr>
              <a:t>Competing intracellular cargo transport mechanisms result in nontrivial transport time statistics.</a:t>
            </a:r>
            <a:endParaRPr lang="en-US" sz="2300" b="1" dirty="0">
              <a:solidFill>
                <a:srgbClr val="0011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A985E0-C7F5-F648-AEC8-530AB303A15D}"/>
              </a:ext>
            </a:extLst>
          </p:cNvPr>
          <p:cNvSpPr txBox="1"/>
          <p:nvPr/>
        </p:nvSpPr>
        <p:spPr>
          <a:xfrm>
            <a:off x="4871566" y="2792195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1FF"/>
                </a:solidFill>
              </a:rPr>
              <a:t>One-dimensional model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F36363-29DA-734B-8E41-8115C552B6F1}"/>
              </a:ext>
            </a:extLst>
          </p:cNvPr>
          <p:cNvSpPr txBox="1"/>
          <p:nvPr/>
        </p:nvSpPr>
        <p:spPr>
          <a:xfrm>
            <a:off x="100109" y="6441445"/>
            <a:ext cx="622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1FF"/>
                </a:solidFill>
              </a:rPr>
              <a:t>Want: mean first passage time (MFPT), probability densities, etc.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2407A1-4DC2-F348-ACDA-CA4D41E8FA1A}"/>
              </a:ext>
            </a:extLst>
          </p:cNvPr>
          <p:cNvSpPr txBox="1"/>
          <p:nvPr/>
        </p:nvSpPr>
        <p:spPr>
          <a:xfrm>
            <a:off x="100109" y="1121845"/>
            <a:ext cx="2252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examples of</a:t>
            </a:r>
          </a:p>
          <a:p>
            <a:r>
              <a:rPr lang="en-US" dirty="0"/>
              <a:t>transport in quasi 1-d </a:t>
            </a:r>
          </a:p>
          <a:p>
            <a:r>
              <a:rPr lang="en-US" dirty="0"/>
              <a:t>geometries: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EB8E4F-4192-5C46-BA89-2E6EE04BADC1}"/>
              </a:ext>
            </a:extLst>
          </p:cNvPr>
          <p:cNvSpPr txBox="1"/>
          <p:nvPr/>
        </p:nvSpPr>
        <p:spPr>
          <a:xfrm>
            <a:off x="9416903" y="2709619"/>
            <a:ext cx="21339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From </a:t>
            </a:r>
            <a:r>
              <a:rPr lang="en-US" sz="1000" i="1" dirty="0"/>
              <a:t>Current Opinions in Cell Biology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21A9D8-7326-214E-9EAA-946BBCE92DC3}"/>
              </a:ext>
            </a:extLst>
          </p:cNvPr>
          <p:cNvSpPr txBox="1"/>
          <p:nvPr/>
        </p:nvSpPr>
        <p:spPr>
          <a:xfrm>
            <a:off x="2767619" y="3686645"/>
            <a:ext cx="125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(microtubules)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234A75-D673-054B-A7CE-263D310E74CC}"/>
              </a:ext>
            </a:extLst>
          </p:cNvPr>
          <p:cNvSpPr txBox="1"/>
          <p:nvPr/>
        </p:nvSpPr>
        <p:spPr>
          <a:xfrm>
            <a:off x="2767619" y="4734035"/>
            <a:ext cx="1248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(cytoplasm or </a:t>
            </a:r>
          </a:p>
          <a:p>
            <a:r>
              <a:rPr lang="en-US" sz="1400" dirty="0"/>
              <a:t>actin network)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34AAD9-AACB-0A43-9BAB-F7A5685B84B0}"/>
              </a:ext>
            </a:extLst>
          </p:cNvPr>
          <p:cNvSpPr txBox="1"/>
          <p:nvPr/>
        </p:nvSpPr>
        <p:spPr>
          <a:xfrm>
            <a:off x="3149845" y="403460"/>
            <a:ext cx="5883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Niranjan </a:t>
            </a:r>
            <a:r>
              <a:rPr lang="en-US" sz="1600" dirty="0" err="1"/>
              <a:t>Surpangala</a:t>
            </a:r>
            <a:r>
              <a:rPr lang="en-US" sz="1600" dirty="0"/>
              <a:t>, Brooke Randell, Oleg Kogan, Ajay </a:t>
            </a:r>
            <a:r>
              <a:rPr lang="en-US" sz="1600" dirty="0" err="1"/>
              <a:t>Gopinathan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805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Chart&#10;&#10;Description automatically generated">
            <a:extLst>
              <a:ext uri="{FF2B5EF4-FFF2-40B4-BE49-F238E27FC236}">
                <a16:creationId xmlns:a16="http://schemas.microsoft.com/office/drawing/2014/main" id="{E8A86769-5208-7E44-8A2E-6C59DF9EB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392" y="579559"/>
            <a:ext cx="3203368" cy="1934213"/>
          </a:xfrm>
          <a:prstGeom prst="rect">
            <a:avLst/>
          </a:prstGeom>
        </p:spPr>
      </p:pic>
      <p:pic>
        <p:nvPicPr>
          <p:cNvPr id="43" name="Picture 42" descr="Chart&#10;&#10;Description automatically generated">
            <a:extLst>
              <a:ext uri="{FF2B5EF4-FFF2-40B4-BE49-F238E27FC236}">
                <a16:creationId xmlns:a16="http://schemas.microsoft.com/office/drawing/2014/main" id="{364C94F8-B1E8-0A4E-A97F-7E3AD6210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31" y="532484"/>
            <a:ext cx="3271272" cy="2023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3E98EA-3C35-0F49-A37B-8D23E82A1B69}"/>
                  </a:ext>
                </a:extLst>
              </p:cNvPr>
              <p:cNvSpPr txBox="1"/>
              <p:nvPr/>
            </p:nvSpPr>
            <p:spPr>
              <a:xfrm>
                <a:off x="616709" y="3840876"/>
                <a:ext cx="4939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1200" b="0" dirty="0"/>
              </a:p>
              <a:p>
                <a:r>
                  <a:rPr lang="en-US" sz="1200" dirty="0"/>
                  <a:t>X=0.85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3E98EA-3C35-0F49-A37B-8D23E82A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09" y="3840876"/>
                <a:ext cx="493981" cy="369332"/>
              </a:xfrm>
              <a:prstGeom prst="rect">
                <a:avLst/>
              </a:prstGeom>
              <a:blipFill>
                <a:blip r:embed="rId4"/>
                <a:stretch>
                  <a:fillRect l="-17500" r="-5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F2F3EB1A-9004-CC40-997F-854821649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397" y="3685406"/>
            <a:ext cx="3722329" cy="253076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82EEA48-0E8D-1244-87F1-07B863ECDB15}"/>
              </a:ext>
            </a:extLst>
          </p:cNvPr>
          <p:cNvSpPr/>
          <p:nvPr/>
        </p:nvSpPr>
        <p:spPr>
          <a:xfrm>
            <a:off x="3259985" y="694342"/>
            <a:ext cx="325282" cy="1520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67FBFD-8406-5941-8C90-192363109BA5}"/>
                  </a:ext>
                </a:extLst>
              </p:cNvPr>
              <p:cNvSpPr txBox="1"/>
              <p:nvPr/>
            </p:nvSpPr>
            <p:spPr>
              <a:xfrm>
                <a:off x="1336512" y="-31210"/>
                <a:ext cx="4413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solidFill>
                      <a:srgbClr val="0011FF"/>
                    </a:solidFill>
                  </a:rPr>
                  <a:t>Limit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1" i="1" smtClean="0">
                            <a:solidFill>
                              <a:srgbClr val="0011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11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1" dirty="0" smtClean="0">
                            <a:solidFill>
                              <a:srgbClr val="0011FF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b="1" i="1" baseline="-25000" dirty="0" smtClean="0">
                            <a:solidFill>
                              <a:srgbClr val="0011FF"/>
                            </a:solidFill>
                          </a:rPr>
                          <m:t>on</m:t>
                        </m:r>
                      </m:den>
                    </m:f>
                    <m:r>
                      <a:rPr lang="en-US" b="1" i="1" smtClean="0">
                        <a:solidFill>
                          <a:srgbClr val="0011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type m:val="lin"/>
                        <m:ctrlPr>
                          <a:rPr lang="en-US" b="1" i="1" smtClean="0">
                            <a:solidFill>
                              <a:srgbClr val="0011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11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1" dirty="0" smtClean="0">
                            <a:solidFill>
                              <a:srgbClr val="0011FF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b="1" i="1" baseline="-25000" dirty="0" smtClean="0">
                            <a:solidFill>
                              <a:srgbClr val="0011FF"/>
                            </a:solidFill>
                          </a:rPr>
                          <m:t>off</m:t>
                        </m:r>
                      </m:den>
                    </m:f>
                    <m:r>
                      <a:rPr lang="en-US" b="1" i="1" smtClean="0">
                        <a:solidFill>
                          <a:srgbClr val="0011FF"/>
                        </a:solidFill>
                        <a:latin typeface="Cambria Math" panose="02040503050406030204" pitchFamily="18" charset="0"/>
                      </a:rPr>
                      <m:t>≪ </m:t>
                    </m:r>
                  </m:oMath>
                </a14:m>
                <a:r>
                  <a:rPr lang="en-US" b="1" i="1" dirty="0">
                    <a:solidFill>
                      <a:srgbClr val="0011FF"/>
                    </a:solidFill>
                  </a:rPr>
                  <a:t>all other time scales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67FBFD-8406-5941-8C90-192363109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512" y="-31210"/>
                <a:ext cx="4413901" cy="369332"/>
              </a:xfrm>
              <a:prstGeom prst="rect">
                <a:avLst/>
              </a:prstGeom>
              <a:blipFill>
                <a:blip r:embed="rId6"/>
                <a:stretch>
                  <a:fillRect l="-1149" t="-110000" r="-287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D4CFE545-3A14-A045-B71C-2E1EC0276A5D}"/>
              </a:ext>
            </a:extLst>
          </p:cNvPr>
          <p:cNvSpPr txBox="1"/>
          <p:nvPr/>
        </p:nvSpPr>
        <p:spPr>
          <a:xfrm>
            <a:off x="8863996" y="-33550"/>
            <a:ext cx="165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11FF"/>
                </a:solidFill>
              </a:rPr>
              <a:t>General </a:t>
            </a:r>
            <a:r>
              <a:rPr lang="en-US" b="1" i="1" dirty="0" err="1">
                <a:solidFill>
                  <a:srgbClr val="0011FF"/>
                </a:solidFill>
              </a:rPr>
              <a:t>k</a:t>
            </a:r>
            <a:r>
              <a:rPr lang="en-US" b="1" i="1" baseline="-25000" dirty="0" err="1">
                <a:solidFill>
                  <a:srgbClr val="0011FF"/>
                </a:solidFill>
              </a:rPr>
              <a:t>on</a:t>
            </a:r>
            <a:r>
              <a:rPr lang="en-US" b="1" i="1" dirty="0">
                <a:solidFill>
                  <a:srgbClr val="0011FF"/>
                </a:solidFill>
              </a:rPr>
              <a:t>, </a:t>
            </a:r>
            <a:r>
              <a:rPr lang="en-US" b="1" i="1" dirty="0" err="1">
                <a:solidFill>
                  <a:srgbClr val="0011FF"/>
                </a:solidFill>
              </a:rPr>
              <a:t>k</a:t>
            </a:r>
            <a:r>
              <a:rPr lang="en-US" b="1" i="1" baseline="-25000" dirty="0" err="1">
                <a:solidFill>
                  <a:srgbClr val="0011FF"/>
                </a:solidFill>
              </a:rPr>
              <a:t>off</a:t>
            </a:r>
            <a:endParaRPr lang="en-US" b="1" i="1" baseline="-25000" dirty="0">
              <a:solidFill>
                <a:srgbClr val="0011FF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36889A-9168-DD44-B6F2-EA7850A1FB64}"/>
              </a:ext>
            </a:extLst>
          </p:cNvPr>
          <p:cNvCxnSpPr/>
          <p:nvPr/>
        </p:nvCxnSpPr>
        <p:spPr>
          <a:xfrm>
            <a:off x="7083638" y="34623"/>
            <a:ext cx="0" cy="6682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F2B08984-9234-DA4F-AE95-917A485B19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446" y="2796649"/>
            <a:ext cx="3207435" cy="2023100"/>
          </a:xfrm>
          <a:prstGeom prst="rect">
            <a:avLst/>
          </a:prstGeom>
        </p:spPr>
      </p:pic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032C1344-30DA-7D45-BADD-2C55C9673C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070" y="2819701"/>
            <a:ext cx="3183604" cy="2023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F297D9B-251E-2642-A449-9534C7354C11}"/>
              </a:ext>
            </a:extLst>
          </p:cNvPr>
          <p:cNvSpPr/>
          <p:nvPr/>
        </p:nvSpPr>
        <p:spPr>
          <a:xfrm>
            <a:off x="2564654" y="4018377"/>
            <a:ext cx="493980" cy="5381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669FB0-F178-9342-AD60-E0AA9C86B40A}"/>
              </a:ext>
            </a:extLst>
          </p:cNvPr>
          <p:cNvSpPr txBox="1"/>
          <p:nvPr/>
        </p:nvSpPr>
        <p:spPr>
          <a:xfrm>
            <a:off x="942433" y="1195815"/>
            <a:ext cx="178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Rare event regime: initial </a:t>
            </a:r>
          </a:p>
          <a:p>
            <a:r>
              <a:rPr lang="en-US" sz="1200" dirty="0"/>
              <a:t>condition is forgotten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18814A-F8B5-FC4A-BE77-B55DA424DF16}"/>
              </a:ext>
            </a:extLst>
          </p:cNvPr>
          <p:cNvSpPr/>
          <p:nvPr/>
        </p:nvSpPr>
        <p:spPr>
          <a:xfrm>
            <a:off x="358897" y="501905"/>
            <a:ext cx="341813" cy="245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FB21F1-E369-B947-B680-58367E69021C}"/>
              </a:ext>
            </a:extLst>
          </p:cNvPr>
          <p:cNvSpPr/>
          <p:nvPr/>
        </p:nvSpPr>
        <p:spPr>
          <a:xfrm>
            <a:off x="3544656" y="571393"/>
            <a:ext cx="341813" cy="245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2AAC0D-16B2-6240-BDC3-505A7ABF3FCF}"/>
              </a:ext>
            </a:extLst>
          </p:cNvPr>
          <p:cNvSpPr txBox="1"/>
          <p:nvPr/>
        </p:nvSpPr>
        <p:spPr>
          <a:xfrm rot="16200000">
            <a:off x="-637469" y="1360152"/>
            <a:ext cx="1520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Escape probability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EF2F61-3E02-D34D-9A75-0104D6C25954}"/>
              </a:ext>
            </a:extLst>
          </p:cNvPr>
          <p:cNvSpPr/>
          <p:nvPr/>
        </p:nvSpPr>
        <p:spPr>
          <a:xfrm>
            <a:off x="3544655" y="2183518"/>
            <a:ext cx="341813" cy="245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D9EABB-383C-1D48-8815-8FD329209CB0}"/>
              </a:ext>
            </a:extLst>
          </p:cNvPr>
          <p:cNvSpPr/>
          <p:nvPr/>
        </p:nvSpPr>
        <p:spPr>
          <a:xfrm>
            <a:off x="6562878" y="617358"/>
            <a:ext cx="325282" cy="1520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75FEA2B-626C-2C4D-8EF8-011941019B2E}"/>
              </a:ext>
            </a:extLst>
          </p:cNvPr>
          <p:cNvSpPr/>
          <p:nvPr/>
        </p:nvSpPr>
        <p:spPr>
          <a:xfrm>
            <a:off x="3867132" y="617358"/>
            <a:ext cx="341813" cy="245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99E19E-C6C1-BD4E-A07F-584465A53FB2}"/>
              </a:ext>
            </a:extLst>
          </p:cNvPr>
          <p:cNvSpPr txBox="1"/>
          <p:nvPr/>
        </p:nvSpPr>
        <p:spPr>
          <a:xfrm rot="16200000">
            <a:off x="3118084" y="1353967"/>
            <a:ext cx="60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MFPT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3D8DDB-EF55-D646-A043-9F093D0E8C40}"/>
                  </a:ext>
                </a:extLst>
              </p:cNvPr>
              <p:cNvSpPr txBox="1"/>
              <p:nvPr/>
            </p:nvSpPr>
            <p:spPr>
              <a:xfrm>
                <a:off x="2382715" y="2065293"/>
                <a:ext cx="5967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3D8DDB-EF55-D646-A043-9F093D0E8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715" y="2065293"/>
                <a:ext cx="596702" cy="215444"/>
              </a:xfrm>
              <a:prstGeom prst="rect">
                <a:avLst/>
              </a:prstGeom>
              <a:blipFill>
                <a:blip r:embed="rId9"/>
                <a:stretch>
                  <a:fillRect l="-4167" r="-625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E3BD049E-D786-9D4A-B03F-7F2249676D8B}"/>
              </a:ext>
            </a:extLst>
          </p:cNvPr>
          <p:cNvSpPr/>
          <p:nvPr/>
        </p:nvSpPr>
        <p:spPr>
          <a:xfrm>
            <a:off x="206730" y="2616553"/>
            <a:ext cx="493980" cy="5381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5A38738-5761-F54E-B088-5FB8F9B7A388}"/>
              </a:ext>
            </a:extLst>
          </p:cNvPr>
          <p:cNvSpPr/>
          <p:nvPr/>
        </p:nvSpPr>
        <p:spPr>
          <a:xfrm>
            <a:off x="3730725" y="2815974"/>
            <a:ext cx="493966" cy="3474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A5696C-576F-2945-B43F-99F20644FB7A}"/>
              </a:ext>
            </a:extLst>
          </p:cNvPr>
          <p:cNvSpPr txBox="1"/>
          <p:nvPr/>
        </p:nvSpPr>
        <p:spPr>
          <a:xfrm rot="16200000">
            <a:off x="-168669" y="3557080"/>
            <a:ext cx="60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MFPT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9BBB40-1B8F-DB42-B906-60986DFCFDB7}"/>
              </a:ext>
            </a:extLst>
          </p:cNvPr>
          <p:cNvSpPr txBox="1"/>
          <p:nvPr/>
        </p:nvSpPr>
        <p:spPr>
          <a:xfrm rot="16200000">
            <a:off x="3256604" y="3477730"/>
            <a:ext cx="60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MFPT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367D99-A058-0545-9BED-DCF2761B7952}"/>
              </a:ext>
            </a:extLst>
          </p:cNvPr>
          <p:cNvSpPr txBox="1"/>
          <p:nvPr/>
        </p:nvSpPr>
        <p:spPr>
          <a:xfrm>
            <a:off x="2066346" y="2629593"/>
            <a:ext cx="273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11FF"/>
                </a:solidFill>
              </a:rPr>
              <a:t>Asymmetric</a:t>
            </a:r>
            <a:r>
              <a:rPr lang="en-US" sz="1400" b="1" dirty="0"/>
              <a:t> trap position (X=0.85)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B5C965-2335-9142-85DD-4113244B7AAD}"/>
                  </a:ext>
                </a:extLst>
              </p:cNvPr>
              <p:cNvSpPr txBox="1"/>
              <p:nvPr/>
            </p:nvSpPr>
            <p:spPr>
              <a:xfrm>
                <a:off x="34145" y="4974670"/>
                <a:ext cx="376003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To the left of the transition: particles don’t visit the trap</a:t>
                </a:r>
              </a:p>
              <a:p>
                <a:r>
                  <a:rPr lang="en-US" sz="1200" dirty="0"/>
                  <a:t>To the right of the transition: particles visit the trap</a:t>
                </a:r>
              </a:p>
              <a:p>
                <a:r>
                  <a:rPr lang="en-US" sz="1200" dirty="0"/>
                  <a:t>and stay there for a long time.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Small adjustments in initial conditions </a:t>
                </a:r>
                <a:endParaRPr lang="en-US" sz="1200" dirty="0">
                  <a:sym typeface="Wingdings" pitchFamily="2" charset="2"/>
                </a:endParaRPr>
              </a:p>
              <a:p>
                <a:r>
                  <a:rPr lang="en-US" sz="1200" dirty="0">
                    <a:sym typeface="Wingdings" pitchFamily="2" charset="2"/>
                  </a:rPr>
                  <a:t> </a:t>
                </a:r>
                <a:r>
                  <a:rPr lang="en-US" sz="1200" dirty="0"/>
                  <a:t>large changes in results.  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At large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200" dirty="0"/>
                  <a:t>, can turn on or off the exit to the left </a:t>
                </a:r>
              </a:p>
              <a:p>
                <a:r>
                  <a:rPr lang="en-US" sz="1200" dirty="0"/>
                  <a:t>with small changes of organelle placement.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B5C965-2335-9142-85DD-4113244B7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5" y="4974670"/>
                <a:ext cx="3760036" cy="1754326"/>
              </a:xfrm>
              <a:prstGeom prst="rect">
                <a:avLst/>
              </a:prstGeom>
              <a:blipFill>
                <a:blip r:embed="rId10"/>
                <a:stretch>
                  <a:fillRect b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DA3D15-1AF4-8542-89C2-4A759F577D52}"/>
                  </a:ext>
                </a:extLst>
              </p:cNvPr>
              <p:cNvSpPr txBox="1"/>
              <p:nvPr/>
            </p:nvSpPr>
            <p:spPr>
              <a:xfrm>
                <a:off x="2377729" y="4375780"/>
                <a:ext cx="5967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DA3D15-1AF4-8542-89C2-4A759F577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729" y="4375780"/>
                <a:ext cx="596702" cy="215444"/>
              </a:xfrm>
              <a:prstGeom prst="rect">
                <a:avLst/>
              </a:prstGeom>
              <a:blipFill>
                <a:blip r:embed="rId11"/>
                <a:stretch>
                  <a:fillRect l="-4167" r="-625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603C3476-4842-1044-9D28-D036A3354CDA}"/>
              </a:ext>
            </a:extLst>
          </p:cNvPr>
          <p:cNvSpPr txBox="1"/>
          <p:nvPr/>
        </p:nvSpPr>
        <p:spPr>
          <a:xfrm>
            <a:off x="2244006" y="372036"/>
            <a:ext cx="2547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11FF"/>
                </a:solidFill>
              </a:rPr>
              <a:t>Symmetric</a:t>
            </a:r>
            <a:r>
              <a:rPr lang="en-US" sz="1400" b="1" dirty="0"/>
              <a:t> trap position (X=0.5)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DA562F-2C11-D84B-B77E-B8034430C59C}"/>
              </a:ext>
            </a:extLst>
          </p:cNvPr>
          <p:cNvSpPr txBox="1"/>
          <p:nvPr/>
        </p:nvSpPr>
        <p:spPr>
          <a:xfrm>
            <a:off x="8403892" y="7630475"/>
            <a:ext cx="2993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Complicated regime with multiple crossovers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D1EF949-3130-3545-9930-24A872C88544}"/>
              </a:ext>
            </a:extLst>
          </p:cNvPr>
          <p:cNvSpPr txBox="1"/>
          <p:nvPr/>
        </p:nvSpPr>
        <p:spPr>
          <a:xfrm>
            <a:off x="3947574" y="4974670"/>
            <a:ext cx="2363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Small changes in trap positions can</a:t>
            </a:r>
          </a:p>
          <a:p>
            <a:r>
              <a:rPr lang="en-US" sz="1200" dirty="0"/>
              <a:t>produce significant differences.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D635D6E-1C47-4F42-9FF9-F3730D40BA14}"/>
                  </a:ext>
                </a:extLst>
              </p:cNvPr>
              <p:cNvSpPr txBox="1"/>
              <p:nvPr/>
            </p:nvSpPr>
            <p:spPr>
              <a:xfrm>
                <a:off x="5957642" y="6165111"/>
                <a:ext cx="930518" cy="55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𝒘𝑳</m:t>
                          </m:r>
                        </m:num>
                        <m:den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D635D6E-1C47-4F42-9FF9-F3730D40B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642" y="6165111"/>
                <a:ext cx="930518" cy="551754"/>
              </a:xfrm>
              <a:prstGeom prst="rect">
                <a:avLst/>
              </a:prstGeom>
              <a:blipFill>
                <a:blip r:embed="rId12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 descr="Chart, line chart&#10;&#10;Description automatically generated">
            <a:extLst>
              <a:ext uri="{FF2B5EF4-FFF2-40B4-BE49-F238E27FC236}">
                <a16:creationId xmlns:a16="http://schemas.microsoft.com/office/drawing/2014/main" id="{2A108E4E-B3AD-AA46-A1AC-0AD1EF0DAA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9972" y="534375"/>
            <a:ext cx="3893204" cy="259547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9BDD27C0-6A72-B549-A093-1D1B07BA0301}"/>
              </a:ext>
            </a:extLst>
          </p:cNvPr>
          <p:cNvSpPr txBox="1"/>
          <p:nvPr/>
        </p:nvSpPr>
        <p:spPr>
          <a:xfrm>
            <a:off x="8275399" y="446933"/>
            <a:ext cx="2547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11FF"/>
                </a:solidFill>
              </a:rPr>
              <a:t>Symmetric</a:t>
            </a:r>
            <a:r>
              <a:rPr lang="en-US" sz="1400" b="1" dirty="0"/>
              <a:t> trap position (X=0.5)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B23EFB-F1B0-AA42-90CD-07379244DA7D}"/>
              </a:ext>
            </a:extLst>
          </p:cNvPr>
          <p:cNvSpPr txBox="1"/>
          <p:nvPr/>
        </p:nvSpPr>
        <p:spPr>
          <a:xfrm>
            <a:off x="8128988" y="3345254"/>
            <a:ext cx="273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11FF"/>
                </a:solidFill>
              </a:rPr>
              <a:t>Asymmetric</a:t>
            </a:r>
            <a:r>
              <a:rPr lang="en-US" sz="1400" b="1" dirty="0"/>
              <a:t> trap position (X=0.85)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22E7EB2-DC40-7246-8AF9-16E39EDC2901}"/>
              </a:ext>
            </a:extLst>
          </p:cNvPr>
          <p:cNvSpPr txBox="1"/>
          <p:nvPr/>
        </p:nvSpPr>
        <p:spPr>
          <a:xfrm>
            <a:off x="8708103" y="2989703"/>
            <a:ext cx="1789080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200" dirty="0"/>
              <a:t>    dimensionless </a:t>
            </a:r>
            <a:r>
              <a:rPr lang="en-US" sz="1200" dirty="0" err="1"/>
              <a:t>k</a:t>
            </a:r>
            <a:r>
              <a:rPr lang="en-US" sz="1200" baseline="-25000" dirty="0" err="1"/>
              <a:t>on</a:t>
            </a:r>
            <a:r>
              <a:rPr lang="en-US" sz="1200" dirty="0"/>
              <a:t>=</a:t>
            </a:r>
            <a:r>
              <a:rPr lang="en-US" sz="1200" dirty="0" err="1"/>
              <a:t>k</a:t>
            </a:r>
            <a:r>
              <a:rPr lang="en-US" sz="1200" baseline="-25000" dirty="0" err="1"/>
              <a:t>off</a:t>
            </a:r>
            <a:r>
              <a:rPr lang="en-US" sz="1200" dirty="0"/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6D7C41E-1EA7-164C-BA54-5CBDCF70734B}"/>
                  </a:ext>
                </a:extLst>
              </p:cNvPr>
              <p:cNvSpPr txBox="1"/>
              <p:nvPr/>
            </p:nvSpPr>
            <p:spPr>
              <a:xfrm>
                <a:off x="10700037" y="3967077"/>
                <a:ext cx="123111" cy="184666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6D7C41E-1EA7-164C-BA54-5CBDCF707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037" y="3967077"/>
                <a:ext cx="123111" cy="184666"/>
              </a:xfrm>
              <a:prstGeom prst="rect">
                <a:avLst/>
              </a:prstGeom>
              <a:blipFill>
                <a:blip r:embed="rId14"/>
                <a:stretch>
                  <a:fillRect l="-18182" r="-909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03044A3-099E-C74C-914D-29A31BB06B55}"/>
                  </a:ext>
                </a:extLst>
              </p:cNvPr>
              <p:cNvSpPr txBox="1"/>
              <p:nvPr/>
            </p:nvSpPr>
            <p:spPr>
              <a:xfrm>
                <a:off x="8285619" y="911581"/>
                <a:ext cx="123111" cy="184666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03044A3-099E-C74C-914D-29A31BB06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619" y="911581"/>
                <a:ext cx="123111" cy="184666"/>
              </a:xfrm>
              <a:prstGeom prst="rect">
                <a:avLst/>
              </a:prstGeom>
              <a:blipFill>
                <a:blip r:embed="rId15"/>
                <a:stretch>
                  <a:fillRect l="-20000" r="-2000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F33F1208-84DD-D54B-9309-F87DDC156E89}"/>
              </a:ext>
            </a:extLst>
          </p:cNvPr>
          <p:cNvSpPr txBox="1"/>
          <p:nvPr/>
        </p:nvSpPr>
        <p:spPr>
          <a:xfrm rot="16200000">
            <a:off x="7171505" y="1589997"/>
            <a:ext cx="905889" cy="3077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Net MFPT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B50957B-E644-B544-A928-E392BD7ACD02}"/>
              </a:ext>
            </a:extLst>
          </p:cNvPr>
          <p:cNvSpPr txBox="1"/>
          <p:nvPr/>
        </p:nvSpPr>
        <p:spPr>
          <a:xfrm rot="16200000">
            <a:off x="7017616" y="4665860"/>
            <a:ext cx="905889" cy="3077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Net MFPT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4C7A1D-AECA-824A-8742-E83611D3D279}"/>
              </a:ext>
            </a:extLst>
          </p:cNvPr>
          <p:cNvSpPr txBox="1"/>
          <p:nvPr/>
        </p:nvSpPr>
        <p:spPr>
          <a:xfrm>
            <a:off x="8221385" y="6454836"/>
            <a:ext cx="2868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Complex behavior with multiple crossovers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F2BBF0-D997-3A47-830F-CC4E6AF9B6FB}"/>
              </a:ext>
            </a:extLst>
          </p:cNvPr>
          <p:cNvSpPr txBox="1"/>
          <p:nvPr/>
        </p:nvSpPr>
        <p:spPr>
          <a:xfrm>
            <a:off x="8731780" y="6026611"/>
            <a:ext cx="1789080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200" dirty="0"/>
              <a:t>    dimensionless </a:t>
            </a:r>
            <a:r>
              <a:rPr lang="en-US" sz="1200" dirty="0" err="1"/>
              <a:t>k</a:t>
            </a:r>
            <a:r>
              <a:rPr lang="en-US" sz="1200" baseline="-25000" dirty="0" err="1"/>
              <a:t>on</a:t>
            </a:r>
            <a:r>
              <a:rPr lang="en-US" sz="1200" dirty="0"/>
              <a:t>=</a:t>
            </a:r>
            <a:r>
              <a:rPr lang="en-US" sz="1200" dirty="0" err="1"/>
              <a:t>k</a:t>
            </a:r>
            <a:r>
              <a:rPr lang="en-US" sz="1200" baseline="-25000" dirty="0" err="1"/>
              <a:t>off</a:t>
            </a:r>
            <a:r>
              <a:rPr lang="en-US" sz="12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53357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236</Words>
  <Application>Microsoft Macintosh PowerPoint</Application>
  <PresentationFormat>Widescreen</PresentationFormat>
  <Paragraphs>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 B. Kogan</dc:creator>
  <cp:lastModifiedBy>Oleg B. Kogan</cp:lastModifiedBy>
  <cp:revision>4</cp:revision>
  <dcterms:created xsi:type="dcterms:W3CDTF">2021-10-19T22:48:10Z</dcterms:created>
  <dcterms:modified xsi:type="dcterms:W3CDTF">2021-10-20T05:18:24Z</dcterms:modified>
</cp:coreProperties>
</file>