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15"/>
  </p:normalViewPr>
  <p:slideViewPr>
    <p:cSldViewPr snapToGrid="0" snapToObjects="1">
      <p:cViewPr>
        <p:scale>
          <a:sx n="98" d="100"/>
          <a:sy n="98" d="100"/>
        </p:scale>
        <p:origin x="10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7DD3-3339-A944-806A-342F19897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EC186-76B3-7944-A767-56AD8ABF8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4D9F-1E30-3042-9129-73256E65C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BE2FA-F81B-4248-8EE3-ECAF56FB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FFDF-1080-E34F-A934-00159F26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3207-49B9-6E47-8ECF-668DC1D2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FA52C-ED1B-2E4B-9DFF-704D68A9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29DF-D8A2-5344-ACD1-722BF190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C21C-38C8-E149-BB8D-37FFB1B8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A6BCC-3EFE-5440-BD03-11F60F1D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CF1112-554A-914B-AFE6-78761F15E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F528-0698-4240-96F7-11E60C0BA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2C8E5-010D-E546-AA7B-34A6C329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DD42-D61A-E444-B433-874A0BD9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6572-DA99-114D-84B1-5CDE68C46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BA6-8A2D-2D49-8EE3-001C1EDD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496F-9BFB-964A-B1D0-F9C7416ED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D6D7-8C47-9848-9A82-C9B97DC17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7CF3-30E5-5B42-B50F-B29534A3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0FEE-E81C-C444-9D5B-59A753BD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FA88-3840-8E47-A5F3-DD4CC2F7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E8CC5-62FA-9548-9F57-5AA48E2E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481D-9112-8F4F-941F-17E49F0E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0BCD-0A45-A04C-B223-ACFCF2BC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0093D-0B0B-8341-9155-EAD8CFD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285E-DF61-564B-A050-BACA6AA8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E0AA-B05D-FC49-92C0-20BC1D4B9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19B26-B446-D444-9D09-CC2BD368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A4B7F-E52D-4546-9116-299B50EB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1D10-7F30-BB45-BCD9-261E4052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C409-4A4D-FF4F-BCA0-ECCAB789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FE84-DF8A-AC47-96C6-63BB9A50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D9EF0-57A1-9842-A76F-4087984C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EEEB7-0170-284E-A2E6-1D8C8371E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80593-1E62-644A-B457-413F1601C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A5F98-BEFC-1346-9BD2-85A3D5AD1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9ACF69-9E49-3446-8C65-3DDF803D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E69C1-2B27-474C-9D6D-F1585D8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B3145-5BE6-114C-BB5B-52EAEF614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3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2C4E-787B-FD45-AB71-F293647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DEBE9-788B-9648-A544-F1579533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EFC59-7264-D948-9500-3A827779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FB41-1941-3943-92F4-BC5AA93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44BA0-20D9-C642-B82F-B317A4D1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7F8F1-59F6-7146-B38E-067E75E8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1463-B193-6C41-ABFB-1F955982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4A5D-0305-EC49-A175-FC79050DF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3D00-A347-DE45-AEC5-A93BD004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22D9-159B-2A4A-A31C-9D81C59CF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9344-2EFB-514D-9F60-45FACE29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64F18-7D85-2741-91CB-6F1FD156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465D9-5707-F746-A039-C5EB92DE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9759-2547-9945-8689-880B6ABB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1B66E8-7A33-E349-B731-37006349D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1D9C3-C7B9-864C-956F-380A8D4B5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60CEC-E21B-E546-B96F-D77020CC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167B-AF96-074A-A34D-BA7ED368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F3DB2-1062-ED44-9901-0CA3A60C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0EBD0-15FC-5444-90C5-9EB7F776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2E19-B901-864E-A389-B0CF9DA4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EC4F8-45EB-F54F-A89F-D928FB7B5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7D2E0-385C-984A-BA2D-9300E2DE4803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9721-6A61-874B-81E6-36F85EC3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B4A6A-027D-A545-A05F-F0A46FE89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75F3-D0E5-7745-A1E7-F997B402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B0CF5736-90B0-E74F-B7FA-85F01DA2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238"/>
            <a:ext cx="7071668" cy="3410712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B35D910-6E76-DD4C-8506-2B667F8E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193" y="884812"/>
            <a:ext cx="1378112" cy="1511704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92166F76-7779-AE43-BA78-3D87D4B86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28" y="727900"/>
            <a:ext cx="3553070" cy="205434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D9E684D-1D3C-BD40-9137-A04E9E95E0CC}"/>
              </a:ext>
            </a:extLst>
          </p:cNvPr>
          <p:cNvSpPr/>
          <p:nvPr/>
        </p:nvSpPr>
        <p:spPr>
          <a:xfrm>
            <a:off x="4937892" y="2174534"/>
            <a:ext cx="5588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D9701-F174-6D4A-AACA-E33841C30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493" y="867488"/>
            <a:ext cx="1161008" cy="1748768"/>
          </a:xfrm>
          <a:prstGeom prst="rect">
            <a:avLst/>
          </a:prstGeom>
        </p:spPr>
      </p:pic>
      <p:pic>
        <p:nvPicPr>
          <p:cNvPr id="30" name="Picture 29" descr="Shape&#10;&#10;Description automatically generated">
            <a:extLst>
              <a:ext uri="{FF2B5EF4-FFF2-40B4-BE49-F238E27FC236}">
                <a16:creationId xmlns:a16="http://schemas.microsoft.com/office/drawing/2014/main" id="{4BC1B180-3454-A046-B060-0EA7414C2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895" y="804842"/>
            <a:ext cx="1161008" cy="174540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9BB191D-B59E-4146-8EC3-37D3EB0D8782}"/>
              </a:ext>
            </a:extLst>
          </p:cNvPr>
          <p:cNvSpPr txBox="1"/>
          <p:nvPr/>
        </p:nvSpPr>
        <p:spPr>
          <a:xfrm>
            <a:off x="139567" y="36718"/>
            <a:ext cx="11986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2300" b="1" i="1" dirty="0">
                <a:solidFill>
                  <a:srgbClr val="0011FF"/>
                </a:solidFill>
              </a:rPr>
              <a:t>Competing intracellular cargo transport mechanisms result in nontrivial transport time statistics.</a:t>
            </a:r>
            <a:endParaRPr lang="en-US" sz="2300" b="1" dirty="0">
              <a:solidFill>
                <a:srgbClr val="0011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985E0-C7F5-F648-AEC8-530AB303A15D}"/>
              </a:ext>
            </a:extLst>
          </p:cNvPr>
          <p:cNvSpPr txBox="1"/>
          <p:nvPr/>
        </p:nvSpPr>
        <p:spPr>
          <a:xfrm>
            <a:off x="2682528" y="2744577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11FF"/>
                </a:solidFill>
              </a:rPr>
              <a:t>One-dimensional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F36363-29DA-734B-8E41-8115C552B6F1}"/>
              </a:ext>
            </a:extLst>
          </p:cNvPr>
          <p:cNvSpPr txBox="1"/>
          <p:nvPr/>
        </p:nvSpPr>
        <p:spPr>
          <a:xfrm>
            <a:off x="6554756" y="4607598"/>
            <a:ext cx="554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11FF"/>
                </a:solidFill>
              </a:rPr>
              <a:t>Want: mean first passage time (MFPT), probability densities, etc.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2407A1-4DC2-F348-ACDA-CA4D41E8FA1A}"/>
              </a:ext>
            </a:extLst>
          </p:cNvPr>
          <p:cNvSpPr txBox="1"/>
          <p:nvPr/>
        </p:nvSpPr>
        <p:spPr>
          <a:xfrm>
            <a:off x="100109" y="1121845"/>
            <a:ext cx="2252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examples of</a:t>
            </a:r>
          </a:p>
          <a:p>
            <a:r>
              <a:rPr lang="en-US" dirty="0"/>
              <a:t>microtubule-driven</a:t>
            </a:r>
          </a:p>
          <a:p>
            <a:r>
              <a:rPr lang="en-US" dirty="0"/>
              <a:t>transport in quasi 1-d </a:t>
            </a:r>
          </a:p>
          <a:p>
            <a:r>
              <a:rPr lang="en-US" dirty="0"/>
              <a:t>geometries: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EB8E4F-4192-5C46-BA89-2E6EE04BADC1}"/>
              </a:ext>
            </a:extLst>
          </p:cNvPr>
          <p:cNvSpPr txBox="1"/>
          <p:nvPr/>
        </p:nvSpPr>
        <p:spPr>
          <a:xfrm>
            <a:off x="9416903" y="2709619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From </a:t>
            </a:r>
            <a:r>
              <a:rPr lang="en-US" sz="1000" i="1" dirty="0"/>
              <a:t>Current Opinions in Cell Biology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21A9D8-7326-214E-9EAA-946BBCE92DC3}"/>
              </a:ext>
            </a:extLst>
          </p:cNvPr>
          <p:cNvSpPr txBox="1"/>
          <p:nvPr/>
        </p:nvSpPr>
        <p:spPr>
          <a:xfrm>
            <a:off x="414906" y="3810906"/>
            <a:ext cx="1254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(microtubules)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A234A75-D673-054B-A7CE-263D310E74CC}"/>
              </a:ext>
            </a:extLst>
          </p:cNvPr>
          <p:cNvSpPr txBox="1"/>
          <p:nvPr/>
        </p:nvSpPr>
        <p:spPr>
          <a:xfrm>
            <a:off x="414906" y="4858296"/>
            <a:ext cx="124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(cytoplasm or </a:t>
            </a:r>
          </a:p>
          <a:p>
            <a:r>
              <a:rPr lang="en-US" sz="1400" dirty="0"/>
              <a:t>actin network)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34AAD9-AACB-0A43-9BAB-F7A5685B84B0}"/>
              </a:ext>
            </a:extLst>
          </p:cNvPr>
          <p:cNvSpPr txBox="1"/>
          <p:nvPr/>
        </p:nvSpPr>
        <p:spPr>
          <a:xfrm>
            <a:off x="3149845" y="403460"/>
            <a:ext cx="588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Niranjan </a:t>
            </a:r>
            <a:r>
              <a:rPr lang="en-US" sz="1600" dirty="0" err="1"/>
              <a:t>Surpangala</a:t>
            </a:r>
            <a:r>
              <a:rPr lang="en-US" sz="1600" dirty="0"/>
              <a:t>, Brooke Randell, Oleg Kogan, Ajay </a:t>
            </a:r>
            <a:r>
              <a:rPr lang="en-US" sz="1600" dirty="0" err="1"/>
              <a:t>Gopinathan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/>
              <p:nvPr/>
            </p:nvSpPr>
            <p:spPr>
              <a:xfrm>
                <a:off x="6554756" y="3573799"/>
                <a:ext cx="5808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Initial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/>
                  <a:t> - location of the organelle that is producing cargo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Trap location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– the target of MT-driven transport (ex: nucleus)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7F1C2D-8D4E-6441-B495-01A539A2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56" y="3573799"/>
                <a:ext cx="5808808" cy="830997"/>
              </a:xfrm>
              <a:prstGeom prst="rect">
                <a:avLst/>
              </a:prstGeom>
              <a:blipFill>
                <a:blip r:embed="rId7"/>
                <a:stretch>
                  <a:fillRect l="-655" t="-2985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889B216-73E1-AD4C-BE54-9E35C07551B1}"/>
              </a:ext>
            </a:extLst>
          </p:cNvPr>
          <p:cNvSpPr/>
          <p:nvPr/>
        </p:nvSpPr>
        <p:spPr>
          <a:xfrm>
            <a:off x="7449800" y="2108256"/>
            <a:ext cx="55880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E8A86769-5208-7E44-8A2E-6C59DF9EB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35" y="545645"/>
            <a:ext cx="3203368" cy="1934213"/>
          </a:xfrm>
          <a:prstGeom prst="rect">
            <a:avLst/>
          </a:prstGeom>
        </p:spPr>
      </p:pic>
      <p:pic>
        <p:nvPicPr>
          <p:cNvPr id="43" name="Picture 42" descr="Chart&#10;&#10;Description automatically generated">
            <a:extLst>
              <a:ext uri="{FF2B5EF4-FFF2-40B4-BE49-F238E27FC236}">
                <a16:creationId xmlns:a16="http://schemas.microsoft.com/office/drawing/2014/main" id="{364C94F8-B1E8-0A4E-A97F-7E3AD621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595" y="498570"/>
            <a:ext cx="3271272" cy="20231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/>
              <p:nvPr/>
            </p:nvSpPr>
            <p:spPr>
              <a:xfrm>
                <a:off x="1969273" y="3806962"/>
                <a:ext cx="493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200" b="0" dirty="0"/>
              </a:p>
              <a:p>
                <a:r>
                  <a:rPr lang="en-US" sz="1200" dirty="0"/>
                  <a:t>X=0.85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E98EA-3C35-0F49-A37B-8D23E82A1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273" y="3806962"/>
                <a:ext cx="493981" cy="369332"/>
              </a:xfrm>
              <a:prstGeom prst="rect">
                <a:avLst/>
              </a:prstGeom>
              <a:blipFill>
                <a:blip r:embed="rId4"/>
                <a:stretch>
                  <a:fillRect l="-20513" r="-5128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82EEA48-0E8D-1244-87F1-07B863ECDB15}"/>
              </a:ext>
            </a:extLst>
          </p:cNvPr>
          <p:cNvSpPr/>
          <p:nvPr/>
        </p:nvSpPr>
        <p:spPr>
          <a:xfrm>
            <a:off x="4612549" y="660428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/>
              <p:nvPr/>
            </p:nvSpPr>
            <p:spPr>
              <a:xfrm>
                <a:off x="9131" y="-31210"/>
                <a:ext cx="4413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0011FF"/>
                    </a:solidFill>
                  </a:rPr>
                  <a:t>Limit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on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11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 smtClean="0">
                            <a:solidFill>
                              <a:srgbClr val="0011FF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1" i="1" baseline="-25000" dirty="0" smtClean="0">
                            <a:solidFill>
                              <a:srgbClr val="0011FF"/>
                            </a:solidFill>
                          </a:rPr>
                          <m:t>off</m:t>
                        </m:r>
                      </m:den>
                    </m:f>
                    <m:r>
                      <a:rPr lang="en-US" b="1" i="1" smtClean="0">
                        <a:solidFill>
                          <a:srgbClr val="0011FF"/>
                        </a:solidFill>
                        <a:latin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lang="en-US" b="1" i="1" dirty="0">
                    <a:solidFill>
                      <a:srgbClr val="0011FF"/>
                    </a:solidFill>
                  </a:rPr>
                  <a:t>all other time scales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67FBFD-8406-5941-8C90-19236310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" y="-31210"/>
                <a:ext cx="4413901" cy="369332"/>
              </a:xfrm>
              <a:prstGeom prst="rect">
                <a:avLst/>
              </a:prstGeom>
              <a:blipFill>
                <a:blip r:embed="rId5"/>
                <a:stretch>
                  <a:fillRect l="-1146" t="-110000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F2B08984-9234-DA4F-AE95-917A485B1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010" y="2762735"/>
            <a:ext cx="3207435" cy="20231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032C1344-30DA-7D45-BADD-2C55C9673C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413" y="2785787"/>
            <a:ext cx="3183604" cy="2023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F297D9B-251E-2642-A449-9534C7354C11}"/>
              </a:ext>
            </a:extLst>
          </p:cNvPr>
          <p:cNvSpPr/>
          <p:nvPr/>
        </p:nvSpPr>
        <p:spPr>
          <a:xfrm>
            <a:off x="3917218" y="3984463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69FB0-F178-9342-AD60-E0AA9C86B40A}"/>
              </a:ext>
            </a:extLst>
          </p:cNvPr>
          <p:cNvSpPr txBox="1"/>
          <p:nvPr/>
        </p:nvSpPr>
        <p:spPr>
          <a:xfrm>
            <a:off x="2294997" y="1161901"/>
            <a:ext cx="178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Rare event regime: initial </a:t>
            </a:r>
          </a:p>
          <a:p>
            <a:r>
              <a:rPr lang="en-US" sz="1200" dirty="0"/>
              <a:t>condition is forgotten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18814A-F8B5-FC4A-BE77-B55DA424DF16}"/>
              </a:ext>
            </a:extLst>
          </p:cNvPr>
          <p:cNvSpPr/>
          <p:nvPr/>
        </p:nvSpPr>
        <p:spPr>
          <a:xfrm>
            <a:off x="2452240" y="467991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FB21F1-E369-B947-B680-58367E69021C}"/>
              </a:ext>
            </a:extLst>
          </p:cNvPr>
          <p:cNvSpPr/>
          <p:nvPr/>
        </p:nvSpPr>
        <p:spPr>
          <a:xfrm>
            <a:off x="5637999" y="537479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2AAC0D-16B2-6240-BDC3-505A7ABF3FCF}"/>
              </a:ext>
            </a:extLst>
          </p:cNvPr>
          <p:cNvSpPr txBox="1"/>
          <p:nvPr/>
        </p:nvSpPr>
        <p:spPr>
          <a:xfrm rot="16200000">
            <a:off x="715095" y="1326238"/>
            <a:ext cx="152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Escape probability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EF2F61-3E02-D34D-9A75-0104D6C25954}"/>
              </a:ext>
            </a:extLst>
          </p:cNvPr>
          <p:cNvSpPr/>
          <p:nvPr/>
        </p:nvSpPr>
        <p:spPr>
          <a:xfrm>
            <a:off x="5637998" y="2149604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EABB-383C-1D48-8815-8FD329209CB0}"/>
              </a:ext>
            </a:extLst>
          </p:cNvPr>
          <p:cNvSpPr/>
          <p:nvPr/>
        </p:nvSpPr>
        <p:spPr>
          <a:xfrm>
            <a:off x="8656221" y="583444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75FEA2B-626C-2C4D-8EF8-011941019B2E}"/>
              </a:ext>
            </a:extLst>
          </p:cNvPr>
          <p:cNvSpPr/>
          <p:nvPr/>
        </p:nvSpPr>
        <p:spPr>
          <a:xfrm>
            <a:off x="5960475" y="583444"/>
            <a:ext cx="341813" cy="245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9E19E-C6C1-BD4E-A07F-584465A53FB2}"/>
              </a:ext>
            </a:extLst>
          </p:cNvPr>
          <p:cNvSpPr txBox="1"/>
          <p:nvPr/>
        </p:nvSpPr>
        <p:spPr>
          <a:xfrm rot="16200000">
            <a:off x="5211427" y="1320053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/>
              <p:nvPr/>
            </p:nvSpPr>
            <p:spPr>
              <a:xfrm>
                <a:off x="3735279" y="2031379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D3D8DDB-EF55-D646-A043-9F093D0E8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279" y="2031379"/>
                <a:ext cx="596702" cy="215444"/>
              </a:xfrm>
              <a:prstGeom prst="rect">
                <a:avLst/>
              </a:prstGeom>
              <a:blipFill>
                <a:blip r:embed="rId8"/>
                <a:stretch>
                  <a:fillRect l="-4167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E3BD049E-D786-9D4A-B03F-7F2249676D8B}"/>
              </a:ext>
            </a:extLst>
          </p:cNvPr>
          <p:cNvSpPr/>
          <p:nvPr/>
        </p:nvSpPr>
        <p:spPr>
          <a:xfrm>
            <a:off x="1559294" y="2582639"/>
            <a:ext cx="493980" cy="538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A38738-5761-F54E-B088-5FB8F9B7A388}"/>
              </a:ext>
            </a:extLst>
          </p:cNvPr>
          <p:cNvSpPr/>
          <p:nvPr/>
        </p:nvSpPr>
        <p:spPr>
          <a:xfrm>
            <a:off x="5824068" y="2782060"/>
            <a:ext cx="493966" cy="3474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7A5696C-576F-2945-B43F-99F20644FB7A}"/>
              </a:ext>
            </a:extLst>
          </p:cNvPr>
          <p:cNvSpPr txBox="1"/>
          <p:nvPr/>
        </p:nvSpPr>
        <p:spPr>
          <a:xfrm rot="16200000">
            <a:off x="1183895" y="3523166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9BBB40-1B8F-DB42-B906-60986DFCFDB7}"/>
              </a:ext>
            </a:extLst>
          </p:cNvPr>
          <p:cNvSpPr txBox="1"/>
          <p:nvPr/>
        </p:nvSpPr>
        <p:spPr>
          <a:xfrm rot="16200000">
            <a:off x="5349947" y="3443816"/>
            <a:ext cx="60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MFPT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367D99-A058-0545-9BED-DCF2761B7952}"/>
              </a:ext>
            </a:extLst>
          </p:cNvPr>
          <p:cNvSpPr txBox="1"/>
          <p:nvPr/>
        </p:nvSpPr>
        <p:spPr>
          <a:xfrm>
            <a:off x="4159689" y="2595679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/>
              <p:nvPr/>
            </p:nvSpPr>
            <p:spPr>
              <a:xfrm>
                <a:off x="1475303" y="4964857"/>
                <a:ext cx="37600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To the left of the transition: particles don’t visit the trap</a:t>
                </a:r>
              </a:p>
              <a:p>
                <a:r>
                  <a:rPr lang="en-US" sz="1200" dirty="0"/>
                  <a:t>To the right of the transition: particles visit the trap</a:t>
                </a:r>
              </a:p>
              <a:p>
                <a:r>
                  <a:rPr lang="en-US" sz="1200" dirty="0"/>
                  <a:t>and stay there for a long time.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Small adjustments in initial conditions </a:t>
                </a:r>
                <a:endParaRPr lang="en-US" sz="1200" dirty="0">
                  <a:sym typeface="Wingdings" pitchFamily="2" charset="2"/>
                </a:endParaRPr>
              </a:p>
              <a:p>
                <a:r>
                  <a:rPr lang="en-US" sz="1200" dirty="0">
                    <a:sym typeface="Wingdings" pitchFamily="2" charset="2"/>
                  </a:rPr>
                  <a:t> </a:t>
                </a:r>
                <a:r>
                  <a:rPr lang="en-US" sz="1200" dirty="0"/>
                  <a:t>large changes in results.  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At large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200" dirty="0"/>
                  <a:t>, can turn on or off the exit to the left </a:t>
                </a:r>
              </a:p>
              <a:p>
                <a:r>
                  <a:rPr lang="en-US" sz="1200" dirty="0"/>
                  <a:t>with small changes of organelle placement.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B5C965-2335-9142-85DD-4113244B7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303" y="4964857"/>
                <a:ext cx="3760036" cy="1754326"/>
              </a:xfrm>
              <a:prstGeom prst="rect">
                <a:avLst/>
              </a:prstGeom>
              <a:blipFill>
                <a:blip r:embed="rId9"/>
                <a:stretch>
                  <a:fillRect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/>
              <p:nvPr/>
            </p:nvSpPr>
            <p:spPr>
              <a:xfrm>
                <a:off x="3730293" y="4341866"/>
                <a:ext cx="5967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DA3D15-1AF4-8542-89C2-4A759F577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293" y="4341866"/>
                <a:ext cx="596702" cy="215444"/>
              </a:xfrm>
              <a:prstGeom prst="rect">
                <a:avLst/>
              </a:prstGeom>
              <a:blipFill>
                <a:blip r:embed="rId10"/>
                <a:stretch>
                  <a:fillRect l="-4167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603C3476-4842-1044-9D28-D036A3354CDA}"/>
              </a:ext>
            </a:extLst>
          </p:cNvPr>
          <p:cNvSpPr txBox="1"/>
          <p:nvPr/>
        </p:nvSpPr>
        <p:spPr>
          <a:xfrm>
            <a:off x="4337349" y="338122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DA562F-2C11-D84B-B77E-B8034430C59C}"/>
              </a:ext>
            </a:extLst>
          </p:cNvPr>
          <p:cNvSpPr txBox="1"/>
          <p:nvPr/>
        </p:nvSpPr>
        <p:spPr>
          <a:xfrm>
            <a:off x="8403892" y="7630475"/>
            <a:ext cx="29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Complicated regime with multiple crossovers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1EF949-3130-3545-9930-24A872C88544}"/>
              </a:ext>
            </a:extLst>
          </p:cNvPr>
          <p:cNvSpPr txBox="1"/>
          <p:nvPr/>
        </p:nvSpPr>
        <p:spPr>
          <a:xfrm>
            <a:off x="6040917" y="4940756"/>
            <a:ext cx="236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Small changes in trap positions can</a:t>
            </a:r>
          </a:p>
          <a:p>
            <a:r>
              <a:rPr lang="en-US" sz="1200" dirty="0"/>
              <a:t>produce significant differences.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/>
              <p:nvPr/>
            </p:nvSpPr>
            <p:spPr>
              <a:xfrm>
                <a:off x="11082403" y="5100877"/>
                <a:ext cx="93051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𝒘𝑳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403" y="5100877"/>
                <a:ext cx="930518" cy="494238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90A96190-5488-7D42-AC8A-F04E40DC52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1965" y="1662457"/>
            <a:ext cx="585187" cy="368922"/>
          </a:xfrm>
          <a:prstGeom prst="rect">
            <a:avLst/>
          </a:prstGeom>
        </p:spPr>
      </p:pic>
      <p:pic>
        <p:nvPicPr>
          <p:cNvPr id="5" name="Picture 4" descr="A picture containing text, clock, antenna&#10;&#10;Description automatically generated">
            <a:extLst>
              <a:ext uri="{FF2B5EF4-FFF2-40B4-BE49-F238E27FC236}">
                <a16:creationId xmlns:a16="http://schemas.microsoft.com/office/drawing/2014/main" id="{197A9C60-7B3A-D24A-A59B-E5FC195AA1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8940" y="5595115"/>
            <a:ext cx="3343981" cy="1245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CBE12-307F-C142-A0B9-9902D800AE4A}"/>
                  </a:ext>
                </a:extLst>
              </p:cNvPr>
              <p:cNvSpPr txBox="1"/>
              <p:nvPr/>
            </p:nvSpPr>
            <p:spPr>
              <a:xfrm>
                <a:off x="9561587" y="6396335"/>
                <a:ext cx="1038811" cy="461665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Trap 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200" dirty="0"/>
              </a:p>
              <a:p>
                <a:endParaRPr lang="en-US" sz="1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8CBE12-307F-C142-A0B9-9902D800A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587" y="6396335"/>
                <a:ext cx="1038811" cy="461665"/>
              </a:xfrm>
              <a:prstGeom prst="rect">
                <a:avLst/>
              </a:prstGeom>
              <a:blipFill>
                <a:blip r:embed="rId14"/>
                <a:stretch>
                  <a:fillRect l="-122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3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F2F3EB1A-9004-CC40-997F-854821649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57" y="1435999"/>
            <a:ext cx="4573910" cy="31097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4CFE545-3A14-A045-B71C-2E1EC0276A5D}"/>
              </a:ext>
            </a:extLst>
          </p:cNvPr>
          <p:cNvSpPr txBox="1"/>
          <p:nvPr/>
        </p:nvSpPr>
        <p:spPr>
          <a:xfrm>
            <a:off x="0" y="0"/>
            <a:ext cx="585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11FF"/>
                </a:solidFill>
              </a:rPr>
              <a:t>General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on</a:t>
            </a:r>
            <a:r>
              <a:rPr lang="en-US" b="1" i="1" dirty="0">
                <a:solidFill>
                  <a:srgbClr val="0011FF"/>
                </a:solidFill>
              </a:rPr>
              <a:t>, </a:t>
            </a:r>
            <a:r>
              <a:rPr lang="en-US" b="1" i="1" dirty="0" err="1">
                <a:solidFill>
                  <a:srgbClr val="0011FF"/>
                </a:solidFill>
              </a:rPr>
              <a:t>k</a:t>
            </a:r>
            <a:r>
              <a:rPr lang="en-US" b="1" i="1" baseline="-25000" dirty="0" err="1">
                <a:solidFill>
                  <a:srgbClr val="0011FF"/>
                </a:solidFill>
              </a:rPr>
              <a:t>off</a:t>
            </a:r>
            <a:r>
              <a:rPr lang="en-US" b="1" i="1" dirty="0">
                <a:solidFill>
                  <a:srgbClr val="0011FF"/>
                </a:solidFill>
              </a:rPr>
              <a:t> …. complex behavior with multiple regimes</a:t>
            </a:r>
            <a:endParaRPr lang="en-US" b="1" i="1" baseline="-25000" dirty="0">
              <a:solidFill>
                <a:srgbClr val="0011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0D9EABB-383C-1D48-8815-8FD329209CB0}"/>
              </a:ext>
            </a:extLst>
          </p:cNvPr>
          <p:cNvSpPr/>
          <p:nvPr/>
        </p:nvSpPr>
        <p:spPr>
          <a:xfrm>
            <a:off x="1781872" y="539757"/>
            <a:ext cx="325282" cy="15209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FDA562F-2C11-D84B-B77E-B8034430C59C}"/>
              </a:ext>
            </a:extLst>
          </p:cNvPr>
          <p:cNvSpPr txBox="1"/>
          <p:nvPr/>
        </p:nvSpPr>
        <p:spPr>
          <a:xfrm>
            <a:off x="8403892" y="7630475"/>
            <a:ext cx="29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Complicated regime with multiple crossovers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/>
              <p:nvPr/>
            </p:nvSpPr>
            <p:spPr>
              <a:xfrm>
                <a:off x="7014404" y="6085576"/>
                <a:ext cx="930518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𝒘𝑳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D635D6E-1C47-4F42-9FF9-F3730D40B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04" y="6085576"/>
                <a:ext cx="930518" cy="494238"/>
              </a:xfrm>
              <a:prstGeom prst="rect">
                <a:avLst/>
              </a:prstGeom>
              <a:blipFill>
                <a:blip r:embed="rId3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Chart, line chart&#10;&#10;Description automatically generated">
            <a:extLst>
              <a:ext uri="{FF2B5EF4-FFF2-40B4-BE49-F238E27FC236}">
                <a16:creationId xmlns:a16="http://schemas.microsoft.com/office/drawing/2014/main" id="{2A108E4E-B3AD-AA46-A1AC-0AD1EF0DA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8" y="1088189"/>
            <a:ext cx="5258207" cy="350547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BDD27C0-6A72-B549-A093-1D1B07BA0301}"/>
              </a:ext>
            </a:extLst>
          </p:cNvPr>
          <p:cNvSpPr txBox="1"/>
          <p:nvPr/>
        </p:nvSpPr>
        <p:spPr>
          <a:xfrm>
            <a:off x="1781872" y="735486"/>
            <a:ext cx="254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Symmetric</a:t>
            </a:r>
            <a:r>
              <a:rPr lang="en-US" sz="1400" b="1" dirty="0"/>
              <a:t> trap position (X=0.5)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B23EFB-F1B0-AA42-90CD-07379244DA7D}"/>
              </a:ext>
            </a:extLst>
          </p:cNvPr>
          <p:cNvSpPr txBox="1"/>
          <p:nvPr/>
        </p:nvSpPr>
        <p:spPr>
          <a:xfrm>
            <a:off x="8016948" y="775810"/>
            <a:ext cx="273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11FF"/>
                </a:solidFill>
              </a:rPr>
              <a:t>Asymmetric</a:t>
            </a:r>
            <a:r>
              <a:rPr lang="en-US" sz="1400" b="1" dirty="0"/>
              <a:t> trap position (X=0.85)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2E7EB2-DC40-7246-8AF9-16E39EDC2901}"/>
              </a:ext>
            </a:extLst>
          </p:cNvPr>
          <p:cNvSpPr txBox="1"/>
          <p:nvPr/>
        </p:nvSpPr>
        <p:spPr>
          <a:xfrm>
            <a:off x="8254771" y="4316662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/>
              <p:nvPr/>
            </p:nvSpPr>
            <p:spPr>
              <a:xfrm>
                <a:off x="10548277" y="1779032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D7C41E-1EA7-164C-BA54-5CBDCF707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277" y="1779032"/>
                <a:ext cx="123111" cy="184666"/>
              </a:xfrm>
              <a:prstGeom prst="rect">
                <a:avLst/>
              </a:prstGeom>
              <a:blipFill>
                <a:blip r:embed="rId5"/>
                <a:stretch>
                  <a:fillRect l="-18182" r="-9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/>
              <p:nvPr/>
            </p:nvSpPr>
            <p:spPr>
              <a:xfrm>
                <a:off x="1405250" y="1621384"/>
                <a:ext cx="123111" cy="184666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03044A3-099E-C74C-914D-29A31BB06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50" y="1621384"/>
                <a:ext cx="123111" cy="184666"/>
              </a:xfrm>
              <a:prstGeom prst="rect">
                <a:avLst/>
              </a:prstGeom>
              <a:blipFill>
                <a:blip r:embed="rId6"/>
                <a:stretch>
                  <a:fillRect l="-18182" r="-9091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F33F1208-84DD-D54B-9309-F87DDC156E89}"/>
              </a:ext>
            </a:extLst>
          </p:cNvPr>
          <p:cNvSpPr txBox="1"/>
          <p:nvPr/>
        </p:nvSpPr>
        <p:spPr>
          <a:xfrm rot="16200000">
            <a:off x="-17793" y="2687036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50957B-E644-B544-A928-E392BD7ACD02}"/>
              </a:ext>
            </a:extLst>
          </p:cNvPr>
          <p:cNvSpPr txBox="1"/>
          <p:nvPr/>
        </p:nvSpPr>
        <p:spPr>
          <a:xfrm rot="16200000">
            <a:off x="5926224" y="2513710"/>
            <a:ext cx="905889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Net MFPT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F2BBF0-D997-3A47-830F-CC4E6AF9B6FB}"/>
              </a:ext>
            </a:extLst>
          </p:cNvPr>
          <p:cNvSpPr txBox="1"/>
          <p:nvPr/>
        </p:nvSpPr>
        <p:spPr>
          <a:xfrm>
            <a:off x="2242249" y="4361588"/>
            <a:ext cx="1789080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/>
              <a:t>    dimensionless </a:t>
            </a:r>
            <a:r>
              <a:rPr lang="en-US" sz="1200" dirty="0" err="1"/>
              <a:t>k</a:t>
            </a:r>
            <a:r>
              <a:rPr lang="en-US" sz="1200" baseline="-25000" dirty="0" err="1"/>
              <a:t>on</a:t>
            </a:r>
            <a:r>
              <a:rPr lang="en-US" sz="1200" dirty="0"/>
              <a:t>=</a:t>
            </a:r>
            <a:r>
              <a:rPr lang="en-US" sz="1200" dirty="0" err="1"/>
              <a:t>k</a:t>
            </a:r>
            <a:r>
              <a:rPr lang="en-US" sz="1200" baseline="-25000" dirty="0" err="1"/>
              <a:t>off</a:t>
            </a:r>
            <a:r>
              <a:rPr lang="en-US" sz="1200" dirty="0"/>
              <a:t>   </a:t>
            </a:r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188B38F9-DE22-4C49-9130-4151CD46B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771" y="4915187"/>
            <a:ext cx="3937229" cy="19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6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277</Words>
  <Application>Microsoft Macintosh PowerPoint</Application>
  <PresentationFormat>Widescreen</PresentationFormat>
  <Paragraphs>53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B. Kogan</dc:creator>
  <cp:lastModifiedBy>Oleg B. Kogan</cp:lastModifiedBy>
  <cp:revision>10</cp:revision>
  <dcterms:created xsi:type="dcterms:W3CDTF">2021-10-19T22:48:10Z</dcterms:created>
  <dcterms:modified xsi:type="dcterms:W3CDTF">2021-10-20T18:18:58Z</dcterms:modified>
</cp:coreProperties>
</file>