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92" r:id="rId4"/>
    <p:sldId id="291" r:id="rId5"/>
    <p:sldId id="289" r:id="rId6"/>
    <p:sldId id="257" r:id="rId7"/>
    <p:sldId id="259" r:id="rId8"/>
    <p:sldId id="260" r:id="rId9"/>
    <p:sldId id="273" r:id="rId10"/>
    <p:sldId id="288" r:id="rId11"/>
    <p:sldId id="277" r:id="rId12"/>
    <p:sldId id="272" r:id="rId13"/>
    <p:sldId id="262" r:id="rId14"/>
    <p:sldId id="274" r:id="rId15"/>
    <p:sldId id="261" r:id="rId16"/>
    <p:sldId id="263" r:id="rId17"/>
    <p:sldId id="276" r:id="rId18"/>
    <p:sldId id="265" r:id="rId19"/>
    <p:sldId id="266" r:id="rId20"/>
    <p:sldId id="267" r:id="rId21"/>
    <p:sldId id="278" r:id="rId22"/>
    <p:sldId id="290" r:id="rId23"/>
    <p:sldId id="268" r:id="rId24"/>
    <p:sldId id="269" r:id="rId25"/>
    <p:sldId id="279" r:id="rId26"/>
    <p:sldId id="280" r:id="rId27"/>
    <p:sldId id="281" r:id="rId28"/>
    <p:sldId id="283" r:id="rId29"/>
    <p:sldId id="284" r:id="rId30"/>
    <p:sldId id="285" r:id="rId31"/>
    <p:sldId id="270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g Wei" initials="TW" lastIdx="3" clrIdx="0">
    <p:extLst>
      <p:ext uri="{19B8F6BF-5375-455C-9EA6-DF929625EA0E}">
        <p15:presenceInfo xmlns:p15="http://schemas.microsoft.com/office/powerpoint/2012/main" userId="a5248c8a02e0c5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6929" autoAdjust="0"/>
  </p:normalViewPr>
  <p:slideViewPr>
    <p:cSldViewPr snapToGrid="0">
      <p:cViewPr>
        <p:scale>
          <a:sx n="50" d="100"/>
          <a:sy n="50" d="100"/>
        </p:scale>
        <p:origin x="12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9AD18-ECD3-4FE8-B4F6-D845118A935A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69E2A-7524-4DE7-B6EF-7EA63559B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5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rikvanderwerf.tengen.nl/pubdown/SolvingGoICGA2009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cga.org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TODO: add funders to </a:t>
            </a:r>
            <a:r>
              <a:rPr lang="en-CA" dirty="0" err="1"/>
              <a:t>pg</a:t>
            </a:r>
            <a:r>
              <a:rPr lang="en-CA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69E2A-7524-4DE7-B6EF-7EA63559B7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1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this use? Benson or static safety?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1C7FE-C7FE-468C-8A36-CD87D34C95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6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Checkers numbers</a:t>
            </a:r>
          </a:p>
          <a:p>
            <a:r>
              <a:rPr lang="en-US" baseline="0" dirty="0"/>
              <a:t>State space: checkers is solved</a:t>
            </a:r>
          </a:p>
          <a:p>
            <a:r>
              <a:rPr lang="en-US" baseline="0" dirty="0"/>
              <a:t>Game-tree: Game over: black to play and draw in checkers (section 3.6)</a:t>
            </a:r>
          </a:p>
          <a:p>
            <a:r>
              <a:rPr lang="en-US" dirty="0"/>
              <a:t>https://icga.org/icga/journal/contents/Schaeffer07-01-08.pdf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5x6 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Solving Go for Rectangular Boards.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E.C.D. van der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M.H.M.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Winands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(2009).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ICGA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Journal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Vol.32, No. 2, pp. 77-88.</a:t>
            </a:r>
          </a:p>
          <a:p>
            <a:endParaRPr lang="en-US" dirty="0"/>
          </a:p>
          <a:p>
            <a:r>
              <a:rPr lang="en-US" dirty="0"/>
              <a:t>Go legal positions</a:t>
            </a:r>
          </a:p>
          <a:p>
            <a:r>
              <a:rPr lang="en-US" dirty="0" err="1"/>
              <a:t>Combinatorics</a:t>
            </a:r>
            <a:r>
              <a:rPr lang="en-US" baseline="0" dirty="0"/>
              <a:t> of Go, John Tromp, Gunnar </a:t>
            </a:r>
            <a:r>
              <a:rPr lang="en-US" baseline="0" dirty="0" err="1"/>
              <a:t>Farneback</a:t>
            </a:r>
            <a:r>
              <a:rPr lang="en-US" baseline="0" dirty="0"/>
              <a:t>, 2016</a:t>
            </a:r>
          </a:p>
          <a:p>
            <a:endParaRPr lang="en-US" baseline="0" dirty="0"/>
          </a:p>
          <a:p>
            <a:r>
              <a:rPr lang="en-US" baseline="0" dirty="0"/>
              <a:t>Game tree for Go sizes</a:t>
            </a:r>
          </a:p>
          <a:p>
            <a:r>
              <a:rPr lang="en-US" baseline="0" dirty="0"/>
              <a:t>Between two values, </a:t>
            </a:r>
          </a:p>
          <a:p>
            <a:r>
              <a:rPr lang="en-US" baseline="0" dirty="0"/>
              <a:t>N^L, N is possible moves, L is assumed average length of game (36^25 for 6x6)</a:t>
            </a:r>
          </a:p>
          <a:p>
            <a:r>
              <a:rPr lang="en-US" baseline="0" dirty="0"/>
              <a:t>N!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Why is 6x6 go smaller? More move histories? Captures?</a:t>
            </a:r>
          </a:p>
          <a:p>
            <a:r>
              <a:rPr lang="en-US" baseline="0" dirty="0"/>
              <a:t>Cannot use retrograde.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9E2A-7524-4DE7-B6EF-7EA63559B7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9E2A-7524-4DE7-B6EF-7EA63559B7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9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69E2A-7524-4DE7-B6EF-7EA63559B7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5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For 5x6, they do two searches, one for upper and one for lower bound (</a:t>
            </a:r>
            <a:r>
              <a:rPr lang="en-CA" dirty="0" err="1"/>
              <a:t>komi</a:t>
            </a:r>
            <a:r>
              <a:rPr lang="en-CA" dirty="0"/>
              <a:t>), value listed here is lower bound; upper bound search was distributed over multiple machines manually.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69E2A-7524-4DE7-B6EF-7EA63559B7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Actual stats (ablation studies?) for d and b reduction.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69E2A-7524-4DE7-B6EF-7EA63559B7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7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TODO in future version: explain Benson safety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69E2A-7524-4DE7-B6EF-7EA63559B7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30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Martin’s PhD 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69E2A-7524-4DE7-B6EF-7EA63559B7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8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left half of the board is only a few stones away from static safety, but if Black plays very stupidly White can secure some territory on the righthand side. 'A' eliminates this possibility, right? Is this a good verbal description? It's a bit too long; slides should have less (or even minimal text) so I will try to simplify.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69E2A-7524-4DE7-B6EF-7EA63559B7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2444-A2B3-437B-825B-CED63DB403D2}" type="datetime1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435D-32F2-486C-A1E1-BE6CBDF0B52B}" type="datetime1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7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FD4D-BF4C-4A17-959F-2428C1470363}" type="datetime1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5667-D2AF-4A55-9CFE-3F7F79003B7F}" type="datetime1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1C9B-9964-432B-8144-F467456A317D}" type="datetime1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D47A-94E3-4E01-A886-C063DBD3D652}" type="datetime1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3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6C58-F7CD-4291-BF3E-01C5ECF0C673}" type="datetime1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CAAD-8DF3-41FE-B904-D06A8E189A79}" type="datetime1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4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C307-4CE2-4E90-8929-DBA6858E8112}" type="datetime1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5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49D8-4BA6-4EF7-A2E0-8A4C9E22D549}" type="datetime1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80CF-FB76-454D-9A18-99EB2FBCC43C}" type="datetime1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DFAE-FFB3-4FDB-AC90-C9C96C4AB78F}" type="datetime1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[1]Solving Go for Rectangular Boards. E.C.D. van der Werf, M.H.M. Winands (2009). ICGA Journal. Vol.32, No. 2, pp. 77-88.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FC28-A29F-4104-A533-01AD27AD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7063"/>
            <a:ext cx="9144000" cy="2387600"/>
          </a:xfrm>
        </p:spPr>
        <p:txBody>
          <a:bodyPr/>
          <a:lstStyle/>
          <a:p>
            <a:r>
              <a:rPr lang="en-US" dirty="0"/>
              <a:t>From Playing to Solving 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17278"/>
            <a:ext cx="9144000" cy="279876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Ting Han Wei</a:t>
            </a:r>
          </a:p>
          <a:p>
            <a:endParaRPr lang="en-US" sz="3200" dirty="0"/>
          </a:p>
          <a:p>
            <a:r>
              <a:rPr lang="en-US" dirty="0"/>
              <a:t>Postdoctoral fellow</a:t>
            </a:r>
          </a:p>
          <a:p>
            <a:r>
              <a:rPr lang="en-US" dirty="0"/>
              <a:t>Department of Computing Science, University of Alberta</a:t>
            </a:r>
          </a:p>
          <a:p>
            <a:endParaRPr lang="en-US" dirty="0"/>
          </a:p>
          <a:p>
            <a:r>
              <a:rPr lang="en-US" dirty="0"/>
              <a:t>Alberta-Montana </a:t>
            </a:r>
            <a:r>
              <a:rPr lang="en-US" dirty="0" err="1"/>
              <a:t>Combinatorics</a:t>
            </a:r>
            <a:r>
              <a:rPr lang="en-US" dirty="0"/>
              <a:t> &amp; Algorithms Days at BIRS</a:t>
            </a:r>
          </a:p>
          <a:p>
            <a:r>
              <a:rPr lang="en-US" dirty="0"/>
              <a:t>June 5, 2022</a:t>
            </a:r>
          </a:p>
        </p:txBody>
      </p:sp>
    </p:spTree>
    <p:extLst>
      <p:ext uri="{BB962C8B-B14F-4D97-AF65-F5344CB8AC3E}">
        <p14:creationId xmlns:p14="http://schemas.microsoft.com/office/powerpoint/2010/main" val="282192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1E22-476B-F7D2-013C-369F6F0D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Goal: Solving 6x6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95C2-329C-AA5D-A1A7-A118DB10C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9689" cy="4351338"/>
          </a:xfrm>
        </p:spPr>
        <p:txBody>
          <a:bodyPr/>
          <a:lstStyle/>
          <a:p>
            <a:r>
              <a:rPr lang="en-CA" dirty="0"/>
              <a:t>What is a </a:t>
            </a:r>
            <a:r>
              <a:rPr lang="en-CA" i="1" dirty="0"/>
              <a:t>solution</a:t>
            </a:r>
            <a:r>
              <a:rPr lang="en-CA" dirty="0"/>
              <a:t>?</a:t>
            </a:r>
          </a:p>
          <a:p>
            <a:pPr lvl="1"/>
            <a:r>
              <a:rPr lang="en-CA" dirty="0"/>
              <a:t>Knowing which player wins</a:t>
            </a:r>
          </a:p>
          <a:p>
            <a:pPr lvl="1"/>
            <a:r>
              <a:rPr lang="en-CA" dirty="0"/>
              <a:t>At least one winning move for the </a:t>
            </a:r>
            <a:r>
              <a:rPr lang="en-CA" i="1" dirty="0"/>
              <a:t>winner</a:t>
            </a:r>
            <a:r>
              <a:rPr lang="en-CA" dirty="0"/>
              <a:t> whenever it is their turn</a:t>
            </a:r>
          </a:p>
          <a:p>
            <a:pPr lvl="1"/>
            <a:r>
              <a:rPr lang="en-CA" dirty="0"/>
              <a:t>Verify that the </a:t>
            </a:r>
            <a:r>
              <a:rPr lang="en-CA" i="1" dirty="0"/>
              <a:t>loser </a:t>
            </a:r>
            <a:r>
              <a:rPr lang="en-CA" dirty="0"/>
              <a:t>loses with every possible response</a:t>
            </a:r>
          </a:p>
          <a:p>
            <a:r>
              <a:rPr lang="en-CA" dirty="0"/>
              <a:t>Experience says outcome is B+4</a:t>
            </a:r>
          </a:p>
          <a:p>
            <a:pPr lvl="1"/>
            <a:r>
              <a:rPr lang="en-CA" dirty="0"/>
              <a:t>For </a:t>
            </a:r>
            <a:r>
              <a:rPr lang="en-CA" dirty="0" err="1"/>
              <a:t>komi</a:t>
            </a:r>
            <a:r>
              <a:rPr lang="en-CA" dirty="0"/>
              <a:t> = 3.5, Black should win</a:t>
            </a:r>
          </a:p>
          <a:p>
            <a:pPr lvl="1"/>
            <a:r>
              <a:rPr lang="en-CA" dirty="0"/>
              <a:t>For </a:t>
            </a:r>
            <a:r>
              <a:rPr lang="en-CA" dirty="0" err="1"/>
              <a:t>komi</a:t>
            </a:r>
            <a:r>
              <a:rPr lang="en-CA" dirty="0"/>
              <a:t> = 4.5, Black should lose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2C61B-4332-9E48-31B3-51ACD93D7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89" y="1825625"/>
            <a:ext cx="4505911" cy="44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4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Previous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41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and 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28629" cy="4351338"/>
          </a:xfrm>
        </p:spPr>
        <p:txBody>
          <a:bodyPr/>
          <a:lstStyle/>
          <a:p>
            <a:r>
              <a:rPr lang="en-US" dirty="0"/>
              <a:t>Last published results for Go</a:t>
            </a:r>
          </a:p>
          <a:p>
            <a:pPr lvl="1"/>
            <a:r>
              <a:rPr lang="en-US" dirty="0"/>
              <a:t>5x5: B+25 	(published in 2003)</a:t>
            </a:r>
          </a:p>
          <a:p>
            <a:pPr lvl="1"/>
            <a:r>
              <a:rPr lang="en-US" dirty="0"/>
              <a:t>5x6: B+4		(published in 2009)</a:t>
            </a:r>
          </a:p>
          <a:p>
            <a:r>
              <a:rPr lang="en-US" dirty="0"/>
              <a:t>Checkers was solved in 2007</a:t>
            </a:r>
          </a:p>
          <a:p>
            <a:r>
              <a:rPr lang="en-US" dirty="0"/>
              <a:t>Dealing with the </a:t>
            </a:r>
            <a:r>
              <a:rPr lang="en-US" i="1" dirty="0"/>
              <a:t>Graph History Interaction </a:t>
            </a:r>
            <a:r>
              <a:rPr lang="en-US" dirty="0"/>
              <a:t>(GHI) problem (2004)</a:t>
            </a:r>
          </a:p>
          <a:p>
            <a:r>
              <a:rPr lang="en-US" dirty="0"/>
              <a:t>Decomposition search (1999 – ongoing)</a:t>
            </a:r>
          </a:p>
          <a:p>
            <a:r>
              <a:rPr lang="en-US" dirty="0"/>
              <a:t>Using neural networks to help solve games (2022)</a:t>
            </a:r>
          </a:p>
        </p:txBody>
      </p:sp>
      <p:pic>
        <p:nvPicPr>
          <p:cNvPr id="1026" name="Picture 2" descr="http://erikvanderwerf.tengen.nl/5x5/5x5_op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494" y="1690688"/>
            <a:ext cx="2220911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6829" y="3726935"/>
            <a:ext cx="344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by van der </a:t>
            </a:r>
            <a:r>
              <a:rPr lang="en-US" dirty="0" err="1"/>
              <a:t>Werf</a:t>
            </a:r>
            <a:r>
              <a:rPr lang="en-US" dirty="0"/>
              <a:t>, Dec 2002</a:t>
            </a:r>
          </a:p>
        </p:txBody>
      </p:sp>
    </p:spTree>
    <p:extLst>
      <p:ext uri="{BB962C8B-B14F-4D97-AF65-F5344CB8AC3E}">
        <p14:creationId xmlns:p14="http://schemas.microsoft.com/office/powerpoint/2010/main" val="114924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on 5x5 and 5x6 Boards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437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Main techniques</a:t>
                </a:r>
              </a:p>
              <a:p>
                <a:pPr lvl="1"/>
                <a:r>
                  <a:rPr lang="en-US" dirty="0"/>
                  <a:t>Iterative deepening Principal Variation Search (PVS)</a:t>
                </a:r>
              </a:p>
              <a:p>
                <a:pPr lvl="1"/>
                <a:r>
                  <a:rPr lang="en-US" dirty="0"/>
                  <a:t>Hand-crafted heuristic evaluation function</a:t>
                </a:r>
              </a:p>
              <a:p>
                <a:pPr lvl="1"/>
                <a:r>
                  <a:rPr lang="en-US" dirty="0"/>
                  <a:t>Transposition tables with symmetry</a:t>
                </a:r>
              </a:p>
              <a:p>
                <a:pPr lvl="1"/>
                <a:r>
                  <a:rPr lang="en-US" dirty="0"/>
                  <a:t>History heuristic</a:t>
                </a:r>
              </a:p>
              <a:p>
                <a:r>
                  <a:rPr lang="en-US" dirty="0"/>
                  <a:t>Lots of other enhancements!</a:t>
                </a:r>
              </a:p>
              <a:p>
                <a:r>
                  <a:rPr lang="en-US" dirty="0"/>
                  <a:t>5x5</a:t>
                </a:r>
              </a:p>
              <a:p>
                <a:pPr lvl="1"/>
                <a:r>
                  <a:rPr lang="en-US" dirty="0"/>
                  <a:t>Depth: 23, 603M nodes, 14.3 minutes</a:t>
                </a:r>
              </a:p>
              <a:p>
                <a:r>
                  <a:rPr lang="en-US" dirty="0"/>
                  <a:t>5x6</a:t>
                </a:r>
              </a:p>
              <a:p>
                <a:pPr lvl="1"/>
                <a:r>
                  <a:rPr lang="en-US" dirty="0"/>
                  <a:t>Depth: 27-38, </a:t>
                </a:r>
                <a14:m>
                  <m:oMath xmlns:m="http://schemas.openxmlformats.org/officeDocument/2006/math">
                    <m:r>
                      <a:rPr lang="en-CA" b="0" i="0" smtClean="0"/>
                      <m:t>214</m:t>
                    </m:r>
                    <m:r>
                      <a:rPr lang="en-CA" b="0" i="1" smtClean="0"/>
                      <m:t>×</m:t>
                    </m:r>
                    <m:sSup>
                      <m:sSupPr>
                        <m:ctrlPr>
                          <a:rPr lang="en-CA" b="0" i="1" dirty="0" smtClean="0"/>
                        </m:ctrlPr>
                      </m:sSupPr>
                      <m:e>
                        <m:r>
                          <a:rPr lang="en-US" i="1" dirty="0" smtClean="0"/>
                          <m:t>10</m:t>
                        </m:r>
                      </m:e>
                      <m:sup>
                        <m:r>
                          <a:rPr lang="en-CA" b="0" i="1" dirty="0" smtClean="0"/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 nodes, 4.5 days</a:t>
                </a:r>
                <a:r>
                  <a:rPr lang="en-US" baseline="30000" dirty="0"/>
                  <a:t>†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43755"/>
              </a:xfrm>
              <a:blipFill>
                <a:blip r:embed="rId3"/>
                <a:stretch>
                  <a:fillRect l="-1043" t="-21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20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(Dreaded) Graph History Interaction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87447" cy="4351338"/>
          </a:xfrm>
        </p:spPr>
        <p:txBody>
          <a:bodyPr/>
          <a:lstStyle/>
          <a:p>
            <a:r>
              <a:rPr lang="en-US" dirty="0"/>
              <a:t>Go has cycles!</a:t>
            </a:r>
          </a:p>
          <a:p>
            <a:endParaRPr lang="en-US" dirty="0"/>
          </a:p>
          <a:p>
            <a:r>
              <a:rPr lang="en-US" dirty="0"/>
              <a:t>Rules exist that forbid players from repeating positions</a:t>
            </a:r>
          </a:p>
          <a:p>
            <a:endParaRPr lang="en-US" dirty="0"/>
          </a:p>
          <a:p>
            <a:r>
              <a:rPr lang="en-US" dirty="0"/>
              <a:t>What if winning/losing is dependent on forbidding specific cycles?</a:t>
            </a:r>
          </a:p>
          <a:p>
            <a:pPr lvl="1"/>
            <a:r>
              <a:rPr lang="en-US" dirty="0"/>
              <a:t>Values in transposition tables cannot be trusted</a:t>
            </a:r>
          </a:p>
          <a:p>
            <a:pPr lvl="1"/>
            <a:r>
              <a:rPr lang="en-US" dirty="0"/>
              <a:t>A general way of dealing with</a:t>
            </a:r>
            <a:r>
              <a:rPr lang="zh-TW" altLang="en-US" dirty="0"/>
              <a:t> </a:t>
            </a:r>
            <a:r>
              <a:rPr lang="en-US" altLang="zh-TW" dirty="0"/>
              <a:t>GHI is needed (2004)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217" y="2607625"/>
            <a:ext cx="2562583" cy="2314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1418" y="4913515"/>
            <a:ext cx="220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i="1" dirty="0" err="1"/>
              <a:t>Ko</a:t>
            </a:r>
            <a:r>
              <a:rPr lang="en-US" sz="2400" dirty="0"/>
              <a:t> rule</a:t>
            </a:r>
          </a:p>
        </p:txBody>
      </p:sp>
    </p:spTree>
    <p:extLst>
      <p:ext uri="{BB962C8B-B14F-4D97-AF65-F5344CB8AC3E}">
        <p14:creationId xmlns:p14="http://schemas.microsoft.com/office/powerpoint/2010/main" val="1253267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Checkers Solution as a Blueprint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75860" cy="46818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Combines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forward search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backward search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Endgame databases </a:t>
                </a:r>
                <a:r>
                  <a:rPr lang="en-US" dirty="0"/>
                  <a:t>cover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3.9×10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/>
                  <a:t> positions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Proof-tree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manager</a:t>
                </a:r>
              </a:p>
              <a:p>
                <a:pPr lvl="1"/>
                <a:r>
                  <a:rPr lang="en-US" dirty="0"/>
                  <a:t>Opening book/seeded line</a:t>
                </a:r>
              </a:p>
              <a:p>
                <a:pPr lvl="1"/>
                <a:r>
                  <a:rPr lang="en-US" dirty="0"/>
                  <a:t>List of notable positions (</a:t>
                </a:r>
                <a:r>
                  <a:rPr lang="en-US" i="1" dirty="0"/>
                  <a:t>jobs</a:t>
                </a:r>
                <a:r>
                  <a:rPr lang="en-US" dirty="0"/>
                  <a:t>)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Proof solver (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worker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Analyzes a specific position</a:t>
                </a:r>
              </a:p>
              <a:p>
                <a:pPr lvl="1"/>
                <a:r>
                  <a:rPr lang="en-US" dirty="0"/>
                  <a:t>Runs </a:t>
                </a:r>
                <a:r>
                  <a:rPr lang="en-US" cap="small" dirty="0"/>
                  <a:t>Chinook </a:t>
                </a:r>
                <a:r>
                  <a:rPr lang="en-US" dirty="0"/>
                  <a:t>first (~15s)</a:t>
                </a:r>
              </a:p>
              <a:p>
                <a:pPr lvl="1"/>
                <a:r>
                  <a:rPr lang="en-US" dirty="0"/>
                  <a:t>Follows up with a depth-first proof number search program (~100s)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75860" cy="4681856"/>
              </a:xfrm>
              <a:blipFill>
                <a:blip r:embed="rId2"/>
                <a:stretch>
                  <a:fillRect l="-1961" t="-2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169" y="1521669"/>
            <a:ext cx="6360404" cy="49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6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Deep Neural Net’s Emergent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r>
              <a:rPr lang="en-US" dirty="0"/>
              <a:t>/</a:t>
            </a:r>
            <a:r>
              <a:rPr lang="en-US" dirty="0" err="1"/>
              <a:t>AlphaZero</a:t>
            </a:r>
            <a:r>
              <a:rPr lang="en-US" dirty="0"/>
              <a:t> uses deep reinforcement learning cleverly</a:t>
            </a:r>
          </a:p>
          <a:p>
            <a:r>
              <a:rPr lang="en-US" dirty="0"/>
              <a:t>How far away are NNs from being perfect?</a:t>
            </a:r>
          </a:p>
          <a:p>
            <a:r>
              <a:rPr lang="en-US" dirty="0"/>
              <a:t>How to use NNs to help solve games?</a:t>
            </a:r>
          </a:p>
        </p:txBody>
      </p:sp>
    </p:spTree>
    <p:extLst>
      <p:ext uri="{BB962C8B-B14F-4D97-AF65-F5344CB8AC3E}">
        <p14:creationId xmlns:p14="http://schemas.microsoft.com/office/powerpoint/2010/main" val="162851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63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or Improved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depth of search</a:t>
            </a:r>
          </a:p>
          <a:p>
            <a:pPr lvl="1"/>
            <a:r>
              <a:rPr lang="en-US" dirty="0"/>
              <a:t>Static safety, or recognizing </a:t>
            </a:r>
            <a:r>
              <a:rPr lang="en-US" i="1" dirty="0"/>
              <a:t>life and death</a:t>
            </a:r>
          </a:p>
          <a:p>
            <a:r>
              <a:rPr lang="en-US" dirty="0"/>
              <a:t>Reducing branching factor</a:t>
            </a:r>
          </a:p>
          <a:p>
            <a:pPr lvl="1"/>
            <a:r>
              <a:rPr lang="en-US" dirty="0"/>
              <a:t>Decomposition search and relevancy zones</a:t>
            </a:r>
          </a:p>
          <a:p>
            <a:r>
              <a:rPr lang="en-US" dirty="0"/>
              <a:t>Designing better heuristics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Proof Cost Network </a:t>
            </a:r>
            <a:r>
              <a:rPr lang="en-US" dirty="0"/>
              <a:t>(</a:t>
            </a:r>
            <a:r>
              <a:rPr lang="en-US" i="1" dirty="0"/>
              <a:t>PCN</a:t>
            </a:r>
            <a:r>
              <a:rPr lang="en-US" dirty="0"/>
              <a:t>)</a:t>
            </a:r>
          </a:p>
          <a:p>
            <a:r>
              <a:rPr lang="en-US" dirty="0"/>
              <a:t>Updating the checkers solving framework</a:t>
            </a:r>
          </a:p>
          <a:p>
            <a:pPr lvl="1"/>
            <a:r>
              <a:rPr lang="en-US" dirty="0"/>
              <a:t>Ongoing…</a:t>
            </a:r>
          </a:p>
        </p:txBody>
      </p:sp>
    </p:spTree>
    <p:extLst>
      <p:ext uri="{BB962C8B-B14F-4D97-AF65-F5344CB8AC3E}">
        <p14:creationId xmlns:p14="http://schemas.microsoft.com/office/powerpoint/2010/main" val="15722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and Death in the Game of 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4439270" cy="3029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46" y="1825625"/>
            <a:ext cx="4505954" cy="301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315" y="4854998"/>
            <a:ext cx="451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Signs of life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760" y="4835945"/>
            <a:ext cx="451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As dead as it gets</a:t>
            </a:r>
          </a:p>
        </p:txBody>
      </p:sp>
    </p:spTree>
    <p:extLst>
      <p:ext uri="{BB962C8B-B14F-4D97-AF65-F5344CB8AC3E}">
        <p14:creationId xmlns:p14="http://schemas.microsoft.com/office/powerpoint/2010/main" val="263716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Playing vs solving</a:t>
            </a:r>
          </a:p>
          <a:p>
            <a:pPr lvl="1"/>
            <a:r>
              <a:rPr lang="en-US" dirty="0"/>
              <a:t>How hard is solving anyways?</a:t>
            </a:r>
          </a:p>
          <a:p>
            <a:pPr lvl="1"/>
            <a:r>
              <a:rPr lang="en-US" dirty="0"/>
              <a:t>Why is solving an important problem?</a:t>
            </a:r>
          </a:p>
          <a:p>
            <a:r>
              <a:rPr lang="en-US" dirty="0"/>
              <a:t>Previous work</a:t>
            </a:r>
          </a:p>
          <a:p>
            <a:pPr lvl="1"/>
            <a:r>
              <a:rPr lang="en-US" dirty="0"/>
              <a:t>Checkers paper</a:t>
            </a:r>
          </a:p>
          <a:p>
            <a:pPr lvl="1"/>
            <a:r>
              <a:rPr lang="en-US" dirty="0"/>
              <a:t>Van der </a:t>
            </a:r>
            <a:r>
              <a:rPr lang="en-US" dirty="0" err="1"/>
              <a:t>werf</a:t>
            </a:r>
            <a:r>
              <a:rPr lang="en-US" dirty="0"/>
              <a:t> papers (up to 5x5, 5x6)</a:t>
            </a:r>
          </a:p>
          <a:p>
            <a:pPr lvl="1"/>
            <a:r>
              <a:rPr lang="en-US" dirty="0"/>
              <a:t>How perfect are NNs at learning exact knowledge?</a:t>
            </a:r>
          </a:p>
          <a:p>
            <a:pPr lvl="1"/>
            <a:r>
              <a:rPr lang="en-US" dirty="0"/>
              <a:t>Solving the GHI problem</a:t>
            </a:r>
          </a:p>
          <a:p>
            <a:r>
              <a:rPr lang="en-US" dirty="0"/>
              <a:t>What techniques are we using to finally solve 6x6</a:t>
            </a:r>
          </a:p>
          <a:p>
            <a:pPr lvl="1"/>
            <a:r>
              <a:rPr lang="en-US" dirty="0"/>
              <a:t>Reducing depth of search: static safety</a:t>
            </a:r>
          </a:p>
          <a:p>
            <a:pPr lvl="1"/>
            <a:r>
              <a:rPr lang="en-US" dirty="0"/>
              <a:t>Reducing branching factor: decomposition search</a:t>
            </a:r>
          </a:p>
          <a:p>
            <a:pPr lvl="1"/>
            <a:r>
              <a:rPr lang="en-US" dirty="0"/>
              <a:t>Better heuristics: PCN</a:t>
            </a:r>
          </a:p>
          <a:p>
            <a:pPr lvl="1"/>
            <a:r>
              <a:rPr lang="en-US" dirty="0"/>
              <a:t>Guiding the search using an opening: JL/client-worker architecture</a:t>
            </a:r>
          </a:p>
          <a:p>
            <a:r>
              <a:rPr lang="en-US" dirty="0"/>
              <a:t>Discussions</a:t>
            </a:r>
          </a:p>
          <a:p>
            <a:pPr lvl="1"/>
            <a:r>
              <a:rPr lang="en-US" dirty="0"/>
              <a:t>Putting everything together</a:t>
            </a:r>
          </a:p>
          <a:p>
            <a:pPr lvl="1"/>
            <a:r>
              <a:rPr lang="en-US" dirty="0"/>
              <a:t>Scaling up?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5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10200" cy="4351338"/>
          </a:xfrm>
        </p:spPr>
        <p:txBody>
          <a:bodyPr/>
          <a:lstStyle/>
          <a:p>
            <a:r>
              <a:rPr lang="en-US" dirty="0"/>
              <a:t>“Static” analyses that calculates life or death</a:t>
            </a:r>
          </a:p>
          <a:p>
            <a:pPr lvl="1"/>
            <a:r>
              <a:rPr lang="en-US" dirty="0"/>
              <a:t>No search</a:t>
            </a:r>
          </a:p>
          <a:p>
            <a:r>
              <a:rPr lang="en-US" dirty="0"/>
              <a:t>The earlier life is recognized the better</a:t>
            </a:r>
          </a:p>
          <a:p>
            <a:pPr lvl="1"/>
            <a:r>
              <a:rPr lang="en-US" dirty="0"/>
              <a:t>Shallower searches</a:t>
            </a:r>
          </a:p>
          <a:p>
            <a:pPr lvl="1"/>
            <a:r>
              <a:rPr lang="en-US" dirty="0"/>
              <a:t>Determine winner faster</a:t>
            </a:r>
          </a:p>
          <a:p>
            <a:pPr lvl="1"/>
            <a:r>
              <a:rPr lang="en-US" dirty="0"/>
              <a:t>No need to play in opponent’s territory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411" y="1690688"/>
            <a:ext cx="4900389" cy="48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85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Safety with Alternating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connect stones to blocks that have two </a:t>
            </a:r>
            <a:r>
              <a:rPr lang="en-US" i="1" dirty="0"/>
              <a:t>sure liberties</a:t>
            </a:r>
          </a:p>
          <a:p>
            <a:pPr lvl="1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7FAD9F-8825-6AC4-4772-7FA3F33F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705099"/>
            <a:ext cx="3013075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89833-C0F8-8A6C-010B-7FD7D4EAC753}"/>
              </a:ext>
            </a:extLst>
          </p:cNvPr>
          <p:cNvSpPr txBox="1"/>
          <p:nvPr/>
        </p:nvSpPr>
        <p:spPr>
          <a:xfrm>
            <a:off x="1693862" y="5850235"/>
            <a:ext cx="322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Virtual Connections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3E525E4-A7CF-2F64-DA28-D1ADE9C22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705099"/>
            <a:ext cx="3075523" cy="30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B4526D-3891-B5BD-CB1C-0156A5F964DC}"/>
              </a:ext>
            </a:extLst>
          </p:cNvPr>
          <p:cNvSpPr txBox="1"/>
          <p:nvPr/>
        </p:nvSpPr>
        <p:spPr>
          <a:xfrm>
            <a:off x="6938436" y="5850234"/>
            <a:ext cx="322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Sure Liberty Regions</a:t>
            </a:r>
          </a:p>
        </p:txBody>
      </p:sp>
    </p:spTree>
    <p:extLst>
      <p:ext uri="{BB962C8B-B14F-4D97-AF65-F5344CB8AC3E}">
        <p14:creationId xmlns:p14="http://schemas.microsoft.com/office/powerpoint/2010/main" val="76106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0737-9E9A-5320-C54D-70C4F617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Improved Static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73638-6488-5A29-4414-0D3DA0ED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Various tricks</a:t>
            </a:r>
          </a:p>
          <a:p>
            <a:pPr lvl="1"/>
            <a:r>
              <a:rPr lang="en-CA" dirty="0"/>
              <a:t>Better pseudo-eye detection</a:t>
            </a:r>
          </a:p>
          <a:p>
            <a:pPr lvl="1"/>
            <a:r>
              <a:rPr lang="en-CA" dirty="0"/>
              <a:t>Improved virtual block connections</a:t>
            </a:r>
          </a:p>
          <a:p>
            <a:pPr lvl="1"/>
            <a:r>
              <a:rPr lang="en-CA" dirty="0"/>
              <a:t>Computation speed improvements</a:t>
            </a:r>
          </a:p>
          <a:p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Extended liberties</a:t>
            </a:r>
          </a:p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Global alternating play</a:t>
            </a:r>
          </a:p>
          <a:p>
            <a:endParaRPr lang="en-CA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63550E-45BA-D151-BE6B-A630B28D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4" y="895350"/>
            <a:ext cx="2359025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97BAAA5-AABC-121F-7BD5-C271F15B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904710"/>
            <a:ext cx="2359025" cy="234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F7DFE41-DD29-6275-7D90-3D6029A24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4" y="3862390"/>
            <a:ext cx="2359025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CA7ECA90-4B48-E05F-6A25-AF7EB750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3862390"/>
            <a:ext cx="2359025" cy="23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2F51EC-10EE-7A92-0AA7-2011292DFB25}"/>
              </a:ext>
            </a:extLst>
          </p:cNvPr>
          <p:cNvSpPr/>
          <p:nvPr/>
        </p:nvSpPr>
        <p:spPr>
          <a:xfrm>
            <a:off x="6553200" y="647700"/>
            <a:ext cx="5461000" cy="2794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F69F8D-37D7-6D29-A631-8C352229E5FB}"/>
              </a:ext>
            </a:extLst>
          </p:cNvPr>
          <p:cNvSpPr/>
          <p:nvPr/>
        </p:nvSpPr>
        <p:spPr>
          <a:xfrm>
            <a:off x="6553200" y="3689350"/>
            <a:ext cx="5461000" cy="2794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0342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7804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Divide and conquer: split board into subgames</a:t>
            </a:r>
          </a:p>
          <a:p>
            <a:endParaRPr lang="en-US" dirty="0"/>
          </a:p>
          <a:p>
            <a:r>
              <a:rPr lang="en-US" dirty="0"/>
              <a:t>Relevancy zones</a:t>
            </a:r>
          </a:p>
          <a:p>
            <a:pPr lvl="1"/>
            <a:r>
              <a:rPr lang="en-US" dirty="0"/>
              <a:t>Ignore parts of the board that do not </a:t>
            </a:r>
            <a:br>
              <a:rPr lang="en-US" dirty="0"/>
            </a:br>
            <a:r>
              <a:rPr lang="en-US" dirty="0"/>
              <a:t>contribute to result</a:t>
            </a:r>
          </a:p>
          <a:p>
            <a:pPr lvl="1"/>
            <a:r>
              <a:rPr lang="en-US" dirty="0"/>
              <a:t>Similar to null move pruning</a:t>
            </a:r>
          </a:p>
          <a:p>
            <a:pPr lvl="1"/>
            <a:r>
              <a:rPr lang="en-US" dirty="0"/>
              <a:t>Main difficulty: define what is “relevant”,</a:t>
            </a:r>
            <a:br>
              <a:rPr lang="en-US" dirty="0"/>
            </a:br>
            <a:r>
              <a:rPr lang="en-US" dirty="0"/>
              <a:t>and how to draw the zone automatically</a:t>
            </a:r>
          </a:p>
          <a:p>
            <a:endParaRPr lang="en-US" dirty="0"/>
          </a:p>
          <a:p>
            <a:r>
              <a:rPr lang="en-US" dirty="0"/>
              <a:t>Decomposition is general, but heuristics are often game-specific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250" y="2423160"/>
            <a:ext cx="3981873" cy="4097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250" y="2423160"/>
            <a:ext cx="3981872" cy="40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Smarter, Machine-Learned Heuristics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if we used the </a:t>
                </a:r>
                <a:r>
                  <a:rPr lang="en-US" dirty="0" err="1"/>
                  <a:t>AlphaZero</a:t>
                </a:r>
                <a:r>
                  <a:rPr lang="en-US" dirty="0"/>
                  <a:t> training pipeline, but for solving?</a:t>
                </a:r>
              </a:p>
              <a:p>
                <a:r>
                  <a:rPr lang="en-US" dirty="0"/>
                  <a:t>Proof Cost Network (2022)</a:t>
                </a:r>
              </a:p>
              <a:p>
                <a:pPr lvl="1"/>
                <a:r>
                  <a:rPr lang="en-US" dirty="0"/>
                  <a:t>Train using self-play, just like in </a:t>
                </a:r>
                <a:r>
                  <a:rPr lang="en-US" dirty="0" err="1"/>
                  <a:t>AlphaZero</a:t>
                </a:r>
                <a:endParaRPr lang="en-US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(the </a:t>
                </a:r>
                <a:r>
                  <a:rPr lang="en-US" i="1" dirty="0"/>
                  <a:t>value</a:t>
                </a:r>
                <a:r>
                  <a:rPr lang="en-US" dirty="0"/>
                  <a:t> network training target) to depth of proof, rather than game outcome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i="1" dirty="0"/>
                  <a:t>value</a:t>
                </a:r>
                <a:r>
                  <a:rPr lang="en-US" dirty="0"/>
                  <a:t> network now predicts proof difficulty instead of win rate</a:t>
                </a:r>
              </a:p>
              <a:p>
                <a:pPr lvl="1"/>
                <a:r>
                  <a:rPr lang="en-US" altLang="zh-TW" dirty="0"/>
                  <a:t>The </a:t>
                </a:r>
                <a:r>
                  <a:rPr lang="en-US" altLang="zh-TW" i="1" dirty="0"/>
                  <a:t>policy </a:t>
                </a:r>
                <a:r>
                  <a:rPr lang="en-US" altLang="zh-TW" dirty="0"/>
                  <a:t>network</a:t>
                </a:r>
                <a:r>
                  <a:rPr lang="en-US" altLang="zh-TW" i="1" dirty="0"/>
                  <a:t> </a:t>
                </a:r>
                <a:r>
                  <a:rPr lang="en-US" altLang="zh-TW" dirty="0"/>
                  <a:t>can be used for move ordering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241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9DA6DC-7576-4927-A5F0-0B6924B9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Study: Solving Efficiently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77475E-DC7F-4D49-941C-E1E41FE71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A: </a:t>
            </a:r>
            <a:r>
              <a:rPr lang="en-US" altLang="zh-TW" dirty="0" err="1"/>
              <a:t>KataGo</a:t>
            </a:r>
            <a:r>
              <a:rPr lang="en-US" altLang="zh-TW" dirty="0"/>
              <a:t> (</a:t>
            </a:r>
            <a:r>
              <a:rPr lang="en-US" altLang="zh-TW" dirty="0" err="1"/>
              <a:t>AlphaZero</a:t>
            </a:r>
            <a:r>
              <a:rPr lang="en-US" altLang="zh-TW" dirty="0"/>
              <a:t>-like program) and human players’ usual choice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ED5B6E0-CE38-49DD-883B-F28ECFD9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213" y="3419185"/>
            <a:ext cx="2981049" cy="2970008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108224EC-9A5B-44E2-BE12-E8D1B2F9384D}"/>
              </a:ext>
            </a:extLst>
          </p:cNvPr>
          <p:cNvSpPr/>
          <p:nvPr/>
        </p:nvSpPr>
        <p:spPr>
          <a:xfrm>
            <a:off x="3728705" y="3631162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01E69EC-F0A9-4FDC-A9E5-93C865752234}"/>
              </a:ext>
            </a:extLst>
          </p:cNvPr>
          <p:cNvSpPr/>
          <p:nvPr/>
        </p:nvSpPr>
        <p:spPr>
          <a:xfrm>
            <a:off x="2067685" y="4644133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C2F558F-18BA-413C-9479-D5364B19A4FF}"/>
              </a:ext>
            </a:extLst>
          </p:cNvPr>
          <p:cNvSpPr/>
          <p:nvPr/>
        </p:nvSpPr>
        <p:spPr>
          <a:xfrm>
            <a:off x="2898195" y="4644133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8CC16C7-BA69-42F9-9154-71FED3D71F6A}"/>
              </a:ext>
            </a:extLst>
          </p:cNvPr>
          <p:cNvSpPr/>
          <p:nvPr/>
        </p:nvSpPr>
        <p:spPr>
          <a:xfrm>
            <a:off x="3728705" y="4644132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2B8BAB9-4A8F-43C0-9BA7-2166D6D5B640}"/>
              </a:ext>
            </a:extLst>
          </p:cNvPr>
          <p:cNvSpPr/>
          <p:nvPr/>
        </p:nvSpPr>
        <p:spPr>
          <a:xfrm>
            <a:off x="4559215" y="4644132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8BB89C9-4707-4728-8B66-123509598148}"/>
              </a:ext>
            </a:extLst>
          </p:cNvPr>
          <p:cNvSpPr/>
          <p:nvPr/>
        </p:nvSpPr>
        <p:spPr>
          <a:xfrm>
            <a:off x="5389725" y="4644131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…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094E918-2343-4D8A-AE90-C4AB8533F4DE}"/>
              </a:ext>
            </a:extLst>
          </p:cNvPr>
          <p:cNvCxnSpPr>
            <a:stCxn id="6" idx="4"/>
          </p:cNvCxnSpPr>
          <p:nvPr/>
        </p:nvCxnSpPr>
        <p:spPr>
          <a:xfrm flipH="1">
            <a:off x="2327743" y="4151279"/>
            <a:ext cx="1661021" cy="4928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FB45B30-95D1-47B8-8B47-EB6E9748A297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3158254" y="4151279"/>
            <a:ext cx="830510" cy="4928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F217991-225A-4157-8860-9707ACA489C6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3988764" y="4151279"/>
            <a:ext cx="0" cy="4928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EA3FB69-F1C2-4643-8168-1B8A71D93047}"/>
              </a:ext>
            </a:extLst>
          </p:cNvPr>
          <p:cNvCxnSpPr>
            <a:cxnSpLocks/>
            <a:stCxn id="6" idx="4"/>
            <a:endCxn id="11" idx="0"/>
          </p:cNvCxnSpPr>
          <p:nvPr/>
        </p:nvCxnSpPr>
        <p:spPr>
          <a:xfrm>
            <a:off x="3988764" y="4151279"/>
            <a:ext cx="1661020" cy="4928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B71870F-2F6D-4693-9BE8-B51072D3D4D0}"/>
              </a:ext>
            </a:extLst>
          </p:cNvPr>
          <p:cNvCxnSpPr>
            <a:cxnSpLocks/>
            <a:stCxn id="6" idx="4"/>
            <a:endCxn id="10" idx="0"/>
          </p:cNvCxnSpPr>
          <p:nvPr/>
        </p:nvCxnSpPr>
        <p:spPr>
          <a:xfrm>
            <a:off x="3988764" y="4151279"/>
            <a:ext cx="830510" cy="4928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BC309712-9C0F-4641-BC76-AC372AAEBC08}"/>
              </a:ext>
            </a:extLst>
          </p:cNvPr>
          <p:cNvSpPr/>
          <p:nvPr/>
        </p:nvSpPr>
        <p:spPr>
          <a:xfrm>
            <a:off x="1967019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16BA2B53-018F-4AD2-9941-E2DC927BA095}"/>
              </a:ext>
            </a:extLst>
          </p:cNvPr>
          <p:cNvSpPr/>
          <p:nvPr/>
        </p:nvSpPr>
        <p:spPr>
          <a:xfrm>
            <a:off x="2803288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FE648AA4-13CE-4911-8386-8BAB3E46C135}"/>
              </a:ext>
            </a:extLst>
          </p:cNvPr>
          <p:cNvSpPr/>
          <p:nvPr/>
        </p:nvSpPr>
        <p:spPr>
          <a:xfrm>
            <a:off x="3628039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AF3ADF9C-7E3E-4175-9650-357FF2EF5B04}"/>
              </a:ext>
            </a:extLst>
          </p:cNvPr>
          <p:cNvSpPr/>
          <p:nvPr/>
        </p:nvSpPr>
        <p:spPr>
          <a:xfrm>
            <a:off x="4464308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D095FA88-E59E-4E7D-AE27-BC0688BA4E35}"/>
              </a:ext>
            </a:extLst>
          </p:cNvPr>
          <p:cNvSpPr/>
          <p:nvPr/>
        </p:nvSpPr>
        <p:spPr>
          <a:xfrm>
            <a:off x="5289059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5BD81406-E659-4D56-9D19-E4575DBB8BA3}"/>
              </a:ext>
            </a:extLst>
          </p:cNvPr>
          <p:cNvSpPr txBox="1"/>
          <p:nvPr/>
        </p:nvSpPr>
        <p:spPr>
          <a:xfrm>
            <a:off x="2596459" y="6421221"/>
            <a:ext cx="278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Solution tree without safety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0617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9DA6DC-7576-4927-A5F0-0B6924B9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Study: Solving Efficiently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77475E-DC7F-4D49-941C-E1E41FE71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A: </a:t>
            </a:r>
            <a:r>
              <a:rPr lang="en-US" altLang="zh-TW" dirty="0" err="1"/>
              <a:t>KataGo</a:t>
            </a:r>
            <a:r>
              <a:rPr lang="en-US" altLang="zh-TW" dirty="0"/>
              <a:t> (</a:t>
            </a:r>
            <a:r>
              <a:rPr lang="en-US" altLang="zh-TW" dirty="0" err="1"/>
              <a:t>AlphaZero</a:t>
            </a:r>
            <a:r>
              <a:rPr lang="en-US" altLang="zh-TW" dirty="0"/>
              <a:t>-like program) and human players’ usual choice</a:t>
            </a:r>
          </a:p>
          <a:p>
            <a:r>
              <a:rPr lang="en-US" altLang="zh-TW" dirty="0"/>
              <a:t>B: Try to kill white stones and achieve enough territory to win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08224EC-9A5B-44E2-BE12-E8D1B2F9384D}"/>
              </a:ext>
            </a:extLst>
          </p:cNvPr>
          <p:cNvSpPr/>
          <p:nvPr/>
        </p:nvSpPr>
        <p:spPr>
          <a:xfrm>
            <a:off x="3728705" y="3631162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01E69EC-F0A9-4FDC-A9E5-93C865752234}"/>
              </a:ext>
            </a:extLst>
          </p:cNvPr>
          <p:cNvSpPr/>
          <p:nvPr/>
        </p:nvSpPr>
        <p:spPr>
          <a:xfrm>
            <a:off x="2067685" y="4644133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C2F558F-18BA-413C-9479-D5364B19A4FF}"/>
              </a:ext>
            </a:extLst>
          </p:cNvPr>
          <p:cNvSpPr/>
          <p:nvPr/>
        </p:nvSpPr>
        <p:spPr>
          <a:xfrm>
            <a:off x="2898195" y="4644133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8CC16C7-BA69-42F9-9154-71FED3D71F6A}"/>
              </a:ext>
            </a:extLst>
          </p:cNvPr>
          <p:cNvSpPr/>
          <p:nvPr/>
        </p:nvSpPr>
        <p:spPr>
          <a:xfrm>
            <a:off x="3728705" y="4644132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2B8BAB9-4A8F-43C0-9BA7-2166D6D5B640}"/>
              </a:ext>
            </a:extLst>
          </p:cNvPr>
          <p:cNvSpPr/>
          <p:nvPr/>
        </p:nvSpPr>
        <p:spPr>
          <a:xfrm>
            <a:off x="4559215" y="4644132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8BB89C9-4707-4728-8B66-123509598148}"/>
              </a:ext>
            </a:extLst>
          </p:cNvPr>
          <p:cNvSpPr/>
          <p:nvPr/>
        </p:nvSpPr>
        <p:spPr>
          <a:xfrm>
            <a:off x="5389725" y="4644131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…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094E918-2343-4D8A-AE90-C4AB8533F4DE}"/>
              </a:ext>
            </a:extLst>
          </p:cNvPr>
          <p:cNvCxnSpPr>
            <a:stCxn id="6" idx="4"/>
          </p:cNvCxnSpPr>
          <p:nvPr/>
        </p:nvCxnSpPr>
        <p:spPr>
          <a:xfrm flipH="1">
            <a:off x="2327743" y="4151279"/>
            <a:ext cx="1661021" cy="4928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FB45B30-95D1-47B8-8B47-EB6E9748A297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3158254" y="4151279"/>
            <a:ext cx="830510" cy="49285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F217991-225A-4157-8860-9707ACA489C6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3988764" y="4151279"/>
            <a:ext cx="0" cy="4928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EA3FB69-F1C2-4643-8168-1B8A71D93047}"/>
              </a:ext>
            </a:extLst>
          </p:cNvPr>
          <p:cNvCxnSpPr>
            <a:cxnSpLocks/>
            <a:stCxn id="6" idx="4"/>
            <a:endCxn id="11" idx="0"/>
          </p:cNvCxnSpPr>
          <p:nvPr/>
        </p:nvCxnSpPr>
        <p:spPr>
          <a:xfrm>
            <a:off x="3988764" y="4151279"/>
            <a:ext cx="1661020" cy="4928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B71870F-2F6D-4693-9BE8-B51072D3D4D0}"/>
              </a:ext>
            </a:extLst>
          </p:cNvPr>
          <p:cNvCxnSpPr>
            <a:cxnSpLocks/>
            <a:stCxn id="6" idx="4"/>
            <a:endCxn id="10" idx="0"/>
          </p:cNvCxnSpPr>
          <p:nvPr/>
        </p:nvCxnSpPr>
        <p:spPr>
          <a:xfrm>
            <a:off x="3988764" y="4151279"/>
            <a:ext cx="830510" cy="4928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BC309712-9C0F-4641-BC76-AC372AAEBC08}"/>
              </a:ext>
            </a:extLst>
          </p:cNvPr>
          <p:cNvSpPr/>
          <p:nvPr/>
        </p:nvSpPr>
        <p:spPr>
          <a:xfrm>
            <a:off x="1967019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16BA2B53-018F-4AD2-9941-E2DC927BA095}"/>
              </a:ext>
            </a:extLst>
          </p:cNvPr>
          <p:cNvSpPr/>
          <p:nvPr/>
        </p:nvSpPr>
        <p:spPr>
          <a:xfrm>
            <a:off x="2803288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FE648AA4-13CE-4911-8386-8BAB3E46C135}"/>
              </a:ext>
            </a:extLst>
          </p:cNvPr>
          <p:cNvSpPr/>
          <p:nvPr/>
        </p:nvSpPr>
        <p:spPr>
          <a:xfrm>
            <a:off x="3628039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AF3ADF9C-7E3E-4175-9650-357FF2EF5B04}"/>
              </a:ext>
            </a:extLst>
          </p:cNvPr>
          <p:cNvSpPr/>
          <p:nvPr/>
        </p:nvSpPr>
        <p:spPr>
          <a:xfrm>
            <a:off x="4464308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D095FA88-E59E-4E7D-AE27-BC0688BA4E35}"/>
              </a:ext>
            </a:extLst>
          </p:cNvPr>
          <p:cNvSpPr/>
          <p:nvPr/>
        </p:nvSpPr>
        <p:spPr>
          <a:xfrm>
            <a:off x="5289059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5FF50D80-CFB2-4C0E-8A27-1554E7431F9E}"/>
              </a:ext>
            </a:extLst>
          </p:cNvPr>
          <p:cNvSpPr/>
          <p:nvPr/>
        </p:nvSpPr>
        <p:spPr>
          <a:xfrm>
            <a:off x="2799091" y="5900572"/>
            <a:ext cx="713559" cy="492854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Benson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17" name="梯形 16">
            <a:extLst>
              <a:ext uri="{FF2B5EF4-FFF2-40B4-BE49-F238E27FC236}">
                <a16:creationId xmlns:a16="http://schemas.microsoft.com/office/drawing/2014/main" id="{2620A9C8-3271-4DF9-8453-16E9745FCCD0}"/>
              </a:ext>
            </a:extLst>
          </p:cNvPr>
          <p:cNvSpPr/>
          <p:nvPr/>
        </p:nvSpPr>
        <p:spPr>
          <a:xfrm>
            <a:off x="1976472" y="6225455"/>
            <a:ext cx="707798" cy="167971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/>
              <a:t>Benson</a:t>
            </a:r>
            <a:endParaRPr lang="zh-TW" altLang="en-US" sz="900" dirty="0"/>
          </a:p>
        </p:txBody>
      </p:sp>
      <p:sp>
        <p:nvSpPr>
          <p:cNvPr id="24" name="梯形 23">
            <a:extLst>
              <a:ext uri="{FF2B5EF4-FFF2-40B4-BE49-F238E27FC236}">
                <a16:creationId xmlns:a16="http://schemas.microsoft.com/office/drawing/2014/main" id="{3DD8EA58-22A7-4781-8CD2-9C676D48FB16}"/>
              </a:ext>
            </a:extLst>
          </p:cNvPr>
          <p:cNvSpPr/>
          <p:nvPr/>
        </p:nvSpPr>
        <p:spPr>
          <a:xfrm>
            <a:off x="3631163" y="6176963"/>
            <a:ext cx="707798" cy="216463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/>
              <a:t>Benson</a:t>
            </a:r>
            <a:endParaRPr lang="zh-TW" altLang="en-US" sz="900" dirty="0"/>
          </a:p>
        </p:txBody>
      </p:sp>
      <p:sp>
        <p:nvSpPr>
          <p:cNvPr id="25" name="梯形 24">
            <a:extLst>
              <a:ext uri="{FF2B5EF4-FFF2-40B4-BE49-F238E27FC236}">
                <a16:creationId xmlns:a16="http://schemas.microsoft.com/office/drawing/2014/main" id="{A9267C78-384B-4108-8C8A-101834266A3C}"/>
              </a:ext>
            </a:extLst>
          </p:cNvPr>
          <p:cNvSpPr/>
          <p:nvPr/>
        </p:nvSpPr>
        <p:spPr>
          <a:xfrm>
            <a:off x="4472697" y="6107185"/>
            <a:ext cx="707798" cy="288949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/>
              <a:t>Benson</a:t>
            </a:r>
            <a:endParaRPr lang="zh-TW" altLang="en-US" sz="900" dirty="0"/>
          </a:p>
        </p:txBody>
      </p:sp>
      <p:sp>
        <p:nvSpPr>
          <p:cNvPr id="26" name="梯形 25">
            <a:extLst>
              <a:ext uri="{FF2B5EF4-FFF2-40B4-BE49-F238E27FC236}">
                <a16:creationId xmlns:a16="http://schemas.microsoft.com/office/drawing/2014/main" id="{6A3E156B-5B31-42E8-90B0-D549CDD4B6F5}"/>
              </a:ext>
            </a:extLst>
          </p:cNvPr>
          <p:cNvSpPr/>
          <p:nvPr/>
        </p:nvSpPr>
        <p:spPr>
          <a:xfrm>
            <a:off x="5295884" y="6225456"/>
            <a:ext cx="707798" cy="166712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/>
              <a:t>Benson</a:t>
            </a:r>
            <a:endParaRPr lang="zh-TW" altLang="en-US" sz="9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75343A60-B3A0-4539-B7CA-F7AC1C7C3C73}"/>
              </a:ext>
            </a:extLst>
          </p:cNvPr>
          <p:cNvSpPr txBox="1"/>
          <p:nvPr/>
        </p:nvSpPr>
        <p:spPr>
          <a:xfrm>
            <a:off x="1755442" y="6435851"/>
            <a:ext cx="4796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Solution tree using Benson (unconditional safety)</a:t>
            </a:r>
            <a:endParaRPr lang="zh-TW" altLang="en-US" dirty="0"/>
          </a:p>
        </p:txBody>
      </p:sp>
      <p:pic>
        <p:nvPicPr>
          <p:cNvPr id="34" name="圖片 4">
            <a:extLst>
              <a:ext uri="{FF2B5EF4-FFF2-40B4-BE49-F238E27FC236}">
                <a16:creationId xmlns:a16="http://schemas.microsoft.com/office/drawing/2014/main" id="{91310F22-93BB-644F-663A-F2F1A39D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213" y="3419185"/>
            <a:ext cx="2981049" cy="29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43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9DA6DC-7576-4927-A5F0-0B6924B9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Study: Solving Efficiently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77475E-DC7F-4D49-941C-E1E41FE71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A: </a:t>
            </a:r>
            <a:r>
              <a:rPr lang="en-US" altLang="zh-TW" dirty="0" err="1"/>
              <a:t>KataGo</a:t>
            </a:r>
            <a:r>
              <a:rPr lang="en-US" altLang="zh-TW" dirty="0"/>
              <a:t> (</a:t>
            </a:r>
            <a:r>
              <a:rPr lang="en-US" altLang="zh-TW" dirty="0" err="1"/>
              <a:t>AlphaZero</a:t>
            </a:r>
            <a:r>
              <a:rPr lang="en-US" altLang="zh-TW" dirty="0"/>
              <a:t>-like program) and human players’ usual choice</a:t>
            </a:r>
          </a:p>
          <a:p>
            <a:r>
              <a:rPr lang="en-US" altLang="zh-TW" dirty="0"/>
              <a:t>B: Try to kill white stones and achieve enough territory to win</a:t>
            </a:r>
          </a:p>
          <a:p>
            <a:r>
              <a:rPr lang="en-US" altLang="zh-TW" dirty="0"/>
              <a:t>C &amp; D: Try to achieve enough statically safe territory to win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08224EC-9A5B-44E2-BE12-E8D1B2F9384D}"/>
              </a:ext>
            </a:extLst>
          </p:cNvPr>
          <p:cNvSpPr/>
          <p:nvPr/>
        </p:nvSpPr>
        <p:spPr>
          <a:xfrm>
            <a:off x="3728705" y="3631162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01E69EC-F0A9-4FDC-A9E5-93C865752234}"/>
              </a:ext>
            </a:extLst>
          </p:cNvPr>
          <p:cNvSpPr/>
          <p:nvPr/>
        </p:nvSpPr>
        <p:spPr>
          <a:xfrm>
            <a:off x="2067685" y="4644133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C2F558F-18BA-413C-9479-D5364B19A4FF}"/>
              </a:ext>
            </a:extLst>
          </p:cNvPr>
          <p:cNvSpPr/>
          <p:nvPr/>
        </p:nvSpPr>
        <p:spPr>
          <a:xfrm>
            <a:off x="2898195" y="4644133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8CC16C7-BA69-42F9-9154-71FED3D71F6A}"/>
              </a:ext>
            </a:extLst>
          </p:cNvPr>
          <p:cNvSpPr/>
          <p:nvPr/>
        </p:nvSpPr>
        <p:spPr>
          <a:xfrm>
            <a:off x="3728705" y="4644132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2B8BAB9-4A8F-43C0-9BA7-2166D6D5B640}"/>
              </a:ext>
            </a:extLst>
          </p:cNvPr>
          <p:cNvSpPr/>
          <p:nvPr/>
        </p:nvSpPr>
        <p:spPr>
          <a:xfrm>
            <a:off x="4559215" y="4644132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8BB89C9-4707-4728-8B66-123509598148}"/>
              </a:ext>
            </a:extLst>
          </p:cNvPr>
          <p:cNvSpPr/>
          <p:nvPr/>
        </p:nvSpPr>
        <p:spPr>
          <a:xfrm>
            <a:off x="5389725" y="4644131"/>
            <a:ext cx="520117" cy="5201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…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094E918-2343-4D8A-AE90-C4AB8533F4DE}"/>
              </a:ext>
            </a:extLst>
          </p:cNvPr>
          <p:cNvCxnSpPr>
            <a:stCxn id="6" idx="4"/>
          </p:cNvCxnSpPr>
          <p:nvPr/>
        </p:nvCxnSpPr>
        <p:spPr>
          <a:xfrm flipH="1">
            <a:off x="2327743" y="4151279"/>
            <a:ext cx="1661021" cy="4928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FB45B30-95D1-47B8-8B47-EB6E9748A297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3158254" y="4151279"/>
            <a:ext cx="830510" cy="4928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F217991-225A-4157-8860-9707ACA489C6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>
            <a:off x="3988764" y="4151279"/>
            <a:ext cx="0" cy="4928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EA3FB69-F1C2-4643-8168-1B8A71D93047}"/>
              </a:ext>
            </a:extLst>
          </p:cNvPr>
          <p:cNvCxnSpPr>
            <a:cxnSpLocks/>
            <a:stCxn id="6" idx="4"/>
            <a:endCxn id="11" idx="0"/>
          </p:cNvCxnSpPr>
          <p:nvPr/>
        </p:nvCxnSpPr>
        <p:spPr>
          <a:xfrm>
            <a:off x="3988764" y="4151279"/>
            <a:ext cx="1661020" cy="4928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B71870F-2F6D-4693-9BE8-B51072D3D4D0}"/>
              </a:ext>
            </a:extLst>
          </p:cNvPr>
          <p:cNvCxnSpPr>
            <a:cxnSpLocks/>
            <a:stCxn id="6" idx="4"/>
            <a:endCxn id="10" idx="0"/>
          </p:cNvCxnSpPr>
          <p:nvPr/>
        </p:nvCxnSpPr>
        <p:spPr>
          <a:xfrm>
            <a:off x="3988764" y="4151279"/>
            <a:ext cx="830510" cy="4928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BC309712-9C0F-4641-BC76-AC372AAEBC08}"/>
              </a:ext>
            </a:extLst>
          </p:cNvPr>
          <p:cNvSpPr/>
          <p:nvPr/>
        </p:nvSpPr>
        <p:spPr>
          <a:xfrm>
            <a:off x="1967019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16BA2B53-018F-4AD2-9941-E2DC927BA095}"/>
              </a:ext>
            </a:extLst>
          </p:cNvPr>
          <p:cNvSpPr/>
          <p:nvPr/>
        </p:nvSpPr>
        <p:spPr>
          <a:xfrm>
            <a:off x="2803288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FE648AA4-13CE-4911-8386-8BAB3E46C135}"/>
              </a:ext>
            </a:extLst>
          </p:cNvPr>
          <p:cNvSpPr/>
          <p:nvPr/>
        </p:nvSpPr>
        <p:spPr>
          <a:xfrm>
            <a:off x="3628039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AF3ADF9C-7E3E-4175-9650-357FF2EF5B04}"/>
              </a:ext>
            </a:extLst>
          </p:cNvPr>
          <p:cNvSpPr/>
          <p:nvPr/>
        </p:nvSpPr>
        <p:spPr>
          <a:xfrm>
            <a:off x="4464308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D095FA88-E59E-4E7D-AE27-BC0688BA4E35}"/>
              </a:ext>
            </a:extLst>
          </p:cNvPr>
          <p:cNvSpPr/>
          <p:nvPr/>
        </p:nvSpPr>
        <p:spPr>
          <a:xfrm>
            <a:off x="5289059" y="5164248"/>
            <a:ext cx="721448" cy="122917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5FF50D80-CFB2-4C0E-8A27-1554E7431F9E}"/>
              </a:ext>
            </a:extLst>
          </p:cNvPr>
          <p:cNvSpPr/>
          <p:nvPr/>
        </p:nvSpPr>
        <p:spPr>
          <a:xfrm>
            <a:off x="2799091" y="5796793"/>
            <a:ext cx="713559" cy="596633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Safety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17" name="梯形 16">
            <a:extLst>
              <a:ext uri="{FF2B5EF4-FFF2-40B4-BE49-F238E27FC236}">
                <a16:creationId xmlns:a16="http://schemas.microsoft.com/office/drawing/2014/main" id="{2620A9C8-3271-4DF9-8453-16E9745FCCD0}"/>
              </a:ext>
            </a:extLst>
          </p:cNvPr>
          <p:cNvSpPr/>
          <p:nvPr/>
        </p:nvSpPr>
        <p:spPr>
          <a:xfrm>
            <a:off x="1976472" y="6024095"/>
            <a:ext cx="707798" cy="369332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Safety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梯形 23">
            <a:extLst>
              <a:ext uri="{FF2B5EF4-FFF2-40B4-BE49-F238E27FC236}">
                <a16:creationId xmlns:a16="http://schemas.microsoft.com/office/drawing/2014/main" id="{3DD8EA58-22A7-4781-8CD2-9C676D48FB16}"/>
              </a:ext>
            </a:extLst>
          </p:cNvPr>
          <p:cNvSpPr/>
          <p:nvPr/>
        </p:nvSpPr>
        <p:spPr>
          <a:xfrm>
            <a:off x="3631168" y="5609082"/>
            <a:ext cx="707798" cy="783086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Safety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26" name="梯形 25">
            <a:extLst>
              <a:ext uri="{FF2B5EF4-FFF2-40B4-BE49-F238E27FC236}">
                <a16:creationId xmlns:a16="http://schemas.microsoft.com/office/drawing/2014/main" id="{6A3E156B-5B31-42E8-90B0-D549CDD4B6F5}"/>
              </a:ext>
            </a:extLst>
          </p:cNvPr>
          <p:cNvSpPr/>
          <p:nvPr/>
        </p:nvSpPr>
        <p:spPr>
          <a:xfrm>
            <a:off x="5295884" y="6115574"/>
            <a:ext cx="707798" cy="276594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Safety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27" name="梯形 26">
            <a:extLst>
              <a:ext uri="{FF2B5EF4-FFF2-40B4-BE49-F238E27FC236}">
                <a16:creationId xmlns:a16="http://schemas.microsoft.com/office/drawing/2014/main" id="{F00463C5-AC85-4DF7-B81A-241CA49C6136}"/>
              </a:ext>
            </a:extLst>
          </p:cNvPr>
          <p:cNvSpPr/>
          <p:nvPr/>
        </p:nvSpPr>
        <p:spPr>
          <a:xfrm>
            <a:off x="4481371" y="5609082"/>
            <a:ext cx="707798" cy="783086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Safety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F09A201-FE61-4025-9700-1BA0C16A1A5B}"/>
              </a:ext>
            </a:extLst>
          </p:cNvPr>
          <p:cNvSpPr txBox="1"/>
          <p:nvPr/>
        </p:nvSpPr>
        <p:spPr>
          <a:xfrm>
            <a:off x="1557273" y="6437130"/>
            <a:ext cx="509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Solution tree using static safety with alternating play</a:t>
            </a:r>
            <a:endParaRPr lang="zh-TW" altLang="en-US" dirty="0"/>
          </a:p>
        </p:txBody>
      </p:sp>
      <p:pic>
        <p:nvPicPr>
          <p:cNvPr id="34" name="圖片 4">
            <a:extLst>
              <a:ext uri="{FF2B5EF4-FFF2-40B4-BE49-F238E27FC236}">
                <a16:creationId xmlns:a16="http://schemas.microsoft.com/office/drawing/2014/main" id="{F43B15A3-95E2-300C-0131-C9A719D7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213" y="3419185"/>
            <a:ext cx="2981049" cy="29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5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2A8375-E9F5-42AE-BE33-776FD8E2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AlphaZero</a:t>
            </a:r>
            <a:r>
              <a:rPr lang="en-US" altLang="zh-TW" dirty="0"/>
              <a:t> Network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8A66EAA-26AD-4EA7-9FDD-401E035E0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62" y="3740496"/>
            <a:ext cx="2981049" cy="2970008"/>
          </a:xfrm>
          <a:prstGeom prst="rect">
            <a:avLst/>
          </a:prstGeom>
        </p:spPr>
      </p:pic>
      <p:grpSp>
        <p:nvGrpSpPr>
          <p:cNvPr id="38" name="群組 37">
            <a:extLst>
              <a:ext uri="{FF2B5EF4-FFF2-40B4-BE49-F238E27FC236}">
                <a16:creationId xmlns:a16="http://schemas.microsoft.com/office/drawing/2014/main" id="{7A6009EC-4375-47EB-BEE8-F3634BE4FF22}"/>
              </a:ext>
            </a:extLst>
          </p:cNvPr>
          <p:cNvGrpSpPr/>
          <p:nvPr/>
        </p:nvGrpSpPr>
        <p:grpSpPr>
          <a:xfrm>
            <a:off x="1154637" y="3842650"/>
            <a:ext cx="6601207" cy="2765699"/>
            <a:chOff x="584186" y="1491492"/>
            <a:chExt cx="6601207" cy="2765699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2D986AD0-4197-48B8-82A1-286E2E691C11}"/>
                </a:ext>
              </a:extLst>
            </p:cNvPr>
            <p:cNvSpPr/>
            <p:nvPr/>
          </p:nvSpPr>
          <p:spPr>
            <a:xfrm>
              <a:off x="4330117" y="1491492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59D6BF24-4CE8-47B0-B71E-741BC51B3817}"/>
                </a:ext>
              </a:extLst>
            </p:cNvPr>
            <p:cNvSpPr/>
            <p:nvPr/>
          </p:nvSpPr>
          <p:spPr>
            <a:xfrm>
              <a:off x="2669097" y="2504463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105D1B29-0001-4019-BECE-DBF3082EF854}"/>
                </a:ext>
              </a:extLst>
            </p:cNvPr>
            <p:cNvSpPr/>
            <p:nvPr/>
          </p:nvSpPr>
          <p:spPr>
            <a:xfrm>
              <a:off x="3499607" y="2504463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B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B9658B96-4784-4916-84CE-40589723C3F4}"/>
                </a:ext>
              </a:extLst>
            </p:cNvPr>
            <p:cNvSpPr/>
            <p:nvPr/>
          </p:nvSpPr>
          <p:spPr>
            <a:xfrm>
              <a:off x="4330117" y="2504462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C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E29A53EB-F662-4E05-A59C-63CFB4272DB4}"/>
                </a:ext>
              </a:extLst>
            </p:cNvPr>
            <p:cNvSpPr/>
            <p:nvPr/>
          </p:nvSpPr>
          <p:spPr>
            <a:xfrm>
              <a:off x="5160627" y="2504462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366BDE37-1BCC-4C6E-8741-80228A4270E7}"/>
                </a:ext>
              </a:extLst>
            </p:cNvPr>
            <p:cNvSpPr/>
            <p:nvPr/>
          </p:nvSpPr>
          <p:spPr>
            <a:xfrm>
              <a:off x="5991137" y="2504461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…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4F8547B5-D722-4519-891F-B14928E6005A}"/>
                </a:ext>
              </a:extLst>
            </p:cNvPr>
            <p:cNvCxnSpPr>
              <a:stCxn id="5" idx="4"/>
            </p:cNvCxnSpPr>
            <p:nvPr/>
          </p:nvCxnSpPr>
          <p:spPr>
            <a:xfrm flipH="1">
              <a:off x="2929155" y="2011609"/>
              <a:ext cx="1661021" cy="49285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BEB32C34-898A-4ECC-80CD-64F90AF8159B}"/>
                </a:ext>
              </a:extLst>
            </p:cNvPr>
            <p:cNvCxnSpPr>
              <a:cxnSpLocks/>
              <a:stCxn id="5" idx="4"/>
              <a:endCxn id="7" idx="0"/>
            </p:cNvCxnSpPr>
            <p:nvPr/>
          </p:nvCxnSpPr>
          <p:spPr>
            <a:xfrm flipH="1">
              <a:off x="3759666" y="2011609"/>
              <a:ext cx="830510" cy="4928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953B04D2-DC67-448D-98A6-0378DDCBDE22}"/>
                </a:ext>
              </a:extLst>
            </p:cNvPr>
            <p:cNvCxnSpPr>
              <a:cxnSpLocks/>
              <a:stCxn id="5" idx="4"/>
              <a:endCxn id="8" idx="0"/>
            </p:cNvCxnSpPr>
            <p:nvPr/>
          </p:nvCxnSpPr>
          <p:spPr>
            <a:xfrm>
              <a:off x="4590176" y="2011609"/>
              <a:ext cx="0" cy="4928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5FE16ABC-E80A-4340-BA84-697F2D848EAC}"/>
                </a:ext>
              </a:extLst>
            </p:cNvPr>
            <p:cNvCxnSpPr>
              <a:cxnSpLocks/>
              <a:stCxn id="5" idx="4"/>
              <a:endCxn id="10" idx="0"/>
            </p:cNvCxnSpPr>
            <p:nvPr/>
          </p:nvCxnSpPr>
          <p:spPr>
            <a:xfrm>
              <a:off x="4590176" y="2011609"/>
              <a:ext cx="1661020" cy="4928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7383C9F8-40A6-47C0-930A-EB275A3DB40B}"/>
                </a:ext>
              </a:extLst>
            </p:cNvPr>
            <p:cNvCxnSpPr>
              <a:cxnSpLocks/>
              <a:stCxn id="5" idx="4"/>
              <a:endCxn id="9" idx="0"/>
            </p:cNvCxnSpPr>
            <p:nvPr/>
          </p:nvCxnSpPr>
          <p:spPr>
            <a:xfrm>
              <a:off x="4590176" y="2011609"/>
              <a:ext cx="830510" cy="4928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FA9CFCD9-057E-421E-83EE-A0B28364F96C}"/>
                </a:ext>
              </a:extLst>
            </p:cNvPr>
            <p:cNvSpPr txBox="1"/>
            <p:nvPr/>
          </p:nvSpPr>
          <p:spPr>
            <a:xfrm>
              <a:off x="2595782" y="315141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0.22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BCF024BD-22CF-42E7-B7D8-FACF9F450D72}"/>
                </a:ext>
              </a:extLst>
            </p:cNvPr>
            <p:cNvSpPr txBox="1"/>
            <p:nvPr/>
          </p:nvSpPr>
          <p:spPr>
            <a:xfrm>
              <a:off x="3462949" y="315141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0.05</a:t>
              </a:r>
              <a:endParaRPr lang="zh-TW" altLang="en-US" dirty="0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7BC300A3-0EF8-4DFD-995A-E070DD84D24F}"/>
                </a:ext>
              </a:extLst>
            </p:cNvPr>
            <p:cNvSpPr txBox="1"/>
            <p:nvPr/>
          </p:nvSpPr>
          <p:spPr>
            <a:xfrm>
              <a:off x="4293459" y="315151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0.05</a:t>
              </a:r>
              <a:endParaRPr lang="zh-TW" altLang="en-US" dirty="0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BE6AB3E2-F226-4008-8777-1FB999E95495}"/>
                </a:ext>
              </a:extLst>
            </p:cNvPr>
            <p:cNvSpPr txBox="1"/>
            <p:nvPr/>
          </p:nvSpPr>
          <p:spPr>
            <a:xfrm>
              <a:off x="5123969" y="315041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0.04</a:t>
              </a:r>
              <a:endParaRPr lang="zh-TW" altLang="en-US" dirty="0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F9A915C-5680-4BD2-82A5-5A40F69970C1}"/>
                </a:ext>
              </a:extLst>
            </p:cNvPr>
            <p:cNvSpPr txBox="1"/>
            <p:nvPr/>
          </p:nvSpPr>
          <p:spPr>
            <a:xfrm>
              <a:off x="5954479" y="315041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0.64</a:t>
              </a:r>
              <a:endParaRPr lang="zh-TW" altLang="en-US" dirty="0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5605BE0B-C3CA-47A2-9071-7A12C30434D1}"/>
                </a:ext>
              </a:extLst>
            </p:cNvPr>
            <p:cNvSpPr txBox="1"/>
            <p:nvPr/>
          </p:nvSpPr>
          <p:spPr>
            <a:xfrm>
              <a:off x="584186" y="3150415"/>
              <a:ext cx="1563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Policy network</a:t>
              </a:r>
              <a:endParaRPr lang="zh-TW" altLang="en-US" dirty="0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A821F152-B86D-4A76-920A-88CF9CF67D2F}"/>
                </a:ext>
              </a:extLst>
            </p:cNvPr>
            <p:cNvSpPr txBox="1"/>
            <p:nvPr/>
          </p:nvSpPr>
          <p:spPr>
            <a:xfrm>
              <a:off x="608423" y="3740496"/>
              <a:ext cx="1539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Value network</a:t>
              </a:r>
              <a:endParaRPr lang="zh-TW" altLang="en-US" dirty="0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03E08DD1-989F-44B2-A38A-4A05F9A71AA8}"/>
                </a:ext>
              </a:extLst>
            </p:cNvPr>
            <p:cNvSpPr txBox="1"/>
            <p:nvPr/>
          </p:nvSpPr>
          <p:spPr>
            <a:xfrm>
              <a:off x="2573931" y="3740496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0.971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EF585031-41A9-44FE-8DA9-C59499FBC505}"/>
                </a:ext>
              </a:extLst>
            </p:cNvPr>
            <p:cNvSpPr txBox="1"/>
            <p:nvPr/>
          </p:nvSpPr>
          <p:spPr>
            <a:xfrm>
              <a:off x="3404439" y="374659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0.967</a:t>
              </a:r>
              <a:endParaRPr lang="zh-TW" altLang="en-US" dirty="0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0D5760A7-C7E5-4D76-90D7-F0F9331B849E}"/>
                </a:ext>
              </a:extLst>
            </p:cNvPr>
            <p:cNvSpPr txBox="1"/>
            <p:nvPr/>
          </p:nvSpPr>
          <p:spPr>
            <a:xfrm>
              <a:off x="4234947" y="374659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0.967</a:t>
              </a:r>
              <a:endParaRPr lang="zh-TW" altLang="en-US" dirty="0"/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28BBF084-DF62-4496-9006-DC8568A08AAC}"/>
                </a:ext>
              </a:extLst>
            </p:cNvPr>
            <p:cNvSpPr txBox="1"/>
            <p:nvPr/>
          </p:nvSpPr>
          <p:spPr>
            <a:xfrm>
              <a:off x="5065459" y="3740496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0.970</a:t>
              </a:r>
              <a:endParaRPr lang="zh-TW" altLang="en-US" dirty="0"/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A6FCC2E5-B402-49A2-90DC-7BB302C5CD54}"/>
                </a:ext>
              </a:extLst>
            </p:cNvPr>
            <p:cNvSpPr txBox="1"/>
            <p:nvPr/>
          </p:nvSpPr>
          <p:spPr>
            <a:xfrm>
              <a:off x="5954479" y="3610860"/>
              <a:ext cx="12309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Min: 0.956</a:t>
              </a:r>
            </a:p>
            <a:p>
              <a:r>
                <a:rPr lang="en-US" altLang="zh-TW" dirty="0"/>
                <a:t>Max: 0.969</a:t>
              </a:r>
              <a:endParaRPr lang="zh-TW" altLang="en-US" dirty="0"/>
            </a:p>
          </p:txBody>
        </p:sp>
      </p:grpSp>
      <p:sp>
        <p:nvSpPr>
          <p:cNvPr id="37" name="內容版面配置區 2">
            <a:extLst>
              <a:ext uri="{FF2B5EF4-FFF2-40B4-BE49-F238E27FC236}">
                <a16:creationId xmlns:a16="http://schemas.microsoft.com/office/drawing/2014/main" id="{F4E184C4-51E3-4378-8CF3-442E668D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476"/>
            <a:ext cx="10515600" cy="4755487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ym typeface="Wingdings" panose="05000000000000000000" pitchFamily="2" charset="2"/>
              </a:rPr>
              <a:t>Less efficient move ordering (policy network) and evaluation (value network)</a:t>
            </a:r>
          </a:p>
          <a:p>
            <a:pPr lvl="1"/>
            <a:r>
              <a:rPr lang="en-US" altLang="zh-TW" sz="2800" dirty="0"/>
              <a:t>The probability is nearly equally divided between all moves</a:t>
            </a:r>
            <a:endParaRPr lang="en-US" altLang="zh-TW" sz="2800" dirty="0">
              <a:sym typeface="Wingdings" panose="05000000000000000000" pitchFamily="2" charset="2"/>
            </a:endParaRPr>
          </a:p>
          <a:p>
            <a:pPr lvl="1"/>
            <a:r>
              <a:rPr lang="en-US" altLang="zh-TW" sz="2800" dirty="0"/>
              <a:t>The values are all close to 1 since Black is close to winning</a:t>
            </a:r>
          </a:p>
        </p:txBody>
      </p:sp>
    </p:spTree>
    <p:extLst>
      <p:ext uri="{BB962C8B-B14F-4D97-AF65-F5344CB8AC3E}">
        <p14:creationId xmlns:p14="http://schemas.microsoft.com/office/powerpoint/2010/main" val="867142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2A8375-E9F5-42AE-BE33-776FD8E2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Proof Cost Network with Benson Safety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8A66EAA-26AD-4EA7-9FDD-401E035E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62" y="3740496"/>
            <a:ext cx="2981049" cy="2970008"/>
          </a:xfrm>
          <a:prstGeom prst="rect">
            <a:avLst/>
          </a:prstGeom>
        </p:spPr>
      </p:pic>
      <p:sp>
        <p:nvSpPr>
          <p:cNvPr id="37" name="內容版面配置區 2">
            <a:extLst>
              <a:ext uri="{FF2B5EF4-FFF2-40B4-BE49-F238E27FC236}">
                <a16:creationId xmlns:a16="http://schemas.microsoft.com/office/drawing/2014/main" id="{F4E184C4-51E3-4378-8CF3-442E668D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262"/>
            <a:ext cx="10515600" cy="4755487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ym typeface="Wingdings" panose="05000000000000000000" pitchFamily="2" charset="2"/>
              </a:rPr>
              <a:t>Better than </a:t>
            </a:r>
            <a:r>
              <a:rPr lang="en-US" altLang="zh-TW" sz="3200" dirty="0" err="1">
                <a:sym typeface="Wingdings" panose="05000000000000000000" pitchFamily="2" charset="2"/>
              </a:rPr>
              <a:t>AlphaZero</a:t>
            </a:r>
            <a:r>
              <a:rPr lang="en-US" altLang="zh-TW" sz="3200" dirty="0">
                <a:sym typeface="Wingdings" panose="05000000000000000000" pitchFamily="2" charset="2"/>
              </a:rPr>
              <a:t>, but not the best fit for our solver, which uses static safety to determine game termination</a:t>
            </a:r>
            <a:endParaRPr lang="en-US" altLang="zh-TW" dirty="0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7A6009EC-4375-47EB-BEE8-F3634BE4FF22}"/>
              </a:ext>
            </a:extLst>
          </p:cNvPr>
          <p:cNvGrpSpPr/>
          <p:nvPr/>
        </p:nvGrpSpPr>
        <p:grpSpPr>
          <a:xfrm>
            <a:off x="1154637" y="3842650"/>
            <a:ext cx="6601207" cy="2765699"/>
            <a:chOff x="584186" y="1491492"/>
            <a:chExt cx="6601207" cy="2765699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2D986AD0-4197-48B8-82A1-286E2E691C11}"/>
                </a:ext>
              </a:extLst>
            </p:cNvPr>
            <p:cNvSpPr/>
            <p:nvPr/>
          </p:nvSpPr>
          <p:spPr>
            <a:xfrm>
              <a:off x="4330117" y="1491492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59D6BF24-4CE8-47B0-B71E-741BC51B3817}"/>
                </a:ext>
              </a:extLst>
            </p:cNvPr>
            <p:cNvSpPr/>
            <p:nvPr/>
          </p:nvSpPr>
          <p:spPr>
            <a:xfrm>
              <a:off x="2669097" y="2504463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105D1B29-0001-4019-BECE-DBF3082EF854}"/>
                </a:ext>
              </a:extLst>
            </p:cNvPr>
            <p:cNvSpPr/>
            <p:nvPr/>
          </p:nvSpPr>
          <p:spPr>
            <a:xfrm>
              <a:off x="3499607" y="2504463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B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B9658B96-4784-4916-84CE-40589723C3F4}"/>
                </a:ext>
              </a:extLst>
            </p:cNvPr>
            <p:cNvSpPr/>
            <p:nvPr/>
          </p:nvSpPr>
          <p:spPr>
            <a:xfrm>
              <a:off x="4330117" y="2504462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C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E29A53EB-F662-4E05-A59C-63CFB4272DB4}"/>
                </a:ext>
              </a:extLst>
            </p:cNvPr>
            <p:cNvSpPr/>
            <p:nvPr/>
          </p:nvSpPr>
          <p:spPr>
            <a:xfrm>
              <a:off x="5160627" y="2504462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366BDE37-1BCC-4C6E-8741-80228A4270E7}"/>
                </a:ext>
              </a:extLst>
            </p:cNvPr>
            <p:cNvSpPr/>
            <p:nvPr/>
          </p:nvSpPr>
          <p:spPr>
            <a:xfrm>
              <a:off x="5991137" y="2504461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…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4F8547B5-D722-4519-891F-B14928E6005A}"/>
                </a:ext>
              </a:extLst>
            </p:cNvPr>
            <p:cNvCxnSpPr>
              <a:stCxn id="5" idx="4"/>
            </p:cNvCxnSpPr>
            <p:nvPr/>
          </p:nvCxnSpPr>
          <p:spPr>
            <a:xfrm flipH="1">
              <a:off x="2929155" y="2011609"/>
              <a:ext cx="1661021" cy="4928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BEB32C34-898A-4ECC-80CD-64F90AF8159B}"/>
                </a:ext>
              </a:extLst>
            </p:cNvPr>
            <p:cNvCxnSpPr>
              <a:cxnSpLocks/>
              <a:stCxn id="5" idx="4"/>
              <a:endCxn id="7" idx="0"/>
            </p:cNvCxnSpPr>
            <p:nvPr/>
          </p:nvCxnSpPr>
          <p:spPr>
            <a:xfrm flipH="1">
              <a:off x="3759666" y="2011609"/>
              <a:ext cx="830510" cy="49285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953B04D2-DC67-448D-98A6-0378DDCBDE22}"/>
                </a:ext>
              </a:extLst>
            </p:cNvPr>
            <p:cNvCxnSpPr>
              <a:cxnSpLocks/>
              <a:stCxn id="5" idx="4"/>
              <a:endCxn id="8" idx="0"/>
            </p:cNvCxnSpPr>
            <p:nvPr/>
          </p:nvCxnSpPr>
          <p:spPr>
            <a:xfrm>
              <a:off x="4590176" y="2011609"/>
              <a:ext cx="0" cy="4928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5FE16ABC-E80A-4340-BA84-697F2D848EAC}"/>
                </a:ext>
              </a:extLst>
            </p:cNvPr>
            <p:cNvCxnSpPr>
              <a:cxnSpLocks/>
              <a:stCxn id="5" idx="4"/>
              <a:endCxn id="10" idx="0"/>
            </p:cNvCxnSpPr>
            <p:nvPr/>
          </p:nvCxnSpPr>
          <p:spPr>
            <a:xfrm>
              <a:off x="4590176" y="2011609"/>
              <a:ext cx="1661020" cy="4928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7383C9F8-40A6-47C0-930A-EB275A3DB40B}"/>
                </a:ext>
              </a:extLst>
            </p:cNvPr>
            <p:cNvCxnSpPr>
              <a:cxnSpLocks/>
              <a:stCxn id="5" idx="4"/>
              <a:endCxn id="9" idx="0"/>
            </p:cNvCxnSpPr>
            <p:nvPr/>
          </p:nvCxnSpPr>
          <p:spPr>
            <a:xfrm>
              <a:off x="4590176" y="2011609"/>
              <a:ext cx="830510" cy="4928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FA9CFCD9-057E-421E-83EE-A0B28364F96C}"/>
                </a:ext>
              </a:extLst>
            </p:cNvPr>
            <p:cNvSpPr txBox="1"/>
            <p:nvPr/>
          </p:nvSpPr>
          <p:spPr>
            <a:xfrm>
              <a:off x="2774225" y="31504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BCF024BD-22CF-42E7-B7D8-FACF9F450D72}"/>
                </a:ext>
              </a:extLst>
            </p:cNvPr>
            <p:cNvSpPr txBox="1"/>
            <p:nvPr/>
          </p:nvSpPr>
          <p:spPr>
            <a:xfrm>
              <a:off x="3462949" y="315141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0.72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7BC300A3-0EF8-4DFD-995A-E070DD84D24F}"/>
                </a:ext>
              </a:extLst>
            </p:cNvPr>
            <p:cNvSpPr txBox="1"/>
            <p:nvPr/>
          </p:nvSpPr>
          <p:spPr>
            <a:xfrm>
              <a:off x="4293459" y="315151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0.11</a:t>
              </a:r>
              <a:endParaRPr lang="zh-TW" altLang="en-US" dirty="0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BE6AB3E2-F226-4008-8777-1FB999E95495}"/>
                </a:ext>
              </a:extLst>
            </p:cNvPr>
            <p:cNvSpPr txBox="1"/>
            <p:nvPr/>
          </p:nvSpPr>
          <p:spPr>
            <a:xfrm>
              <a:off x="5123969" y="315041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0.11</a:t>
              </a:r>
              <a:endParaRPr lang="zh-TW" altLang="en-US" dirty="0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F9A915C-5680-4BD2-82A5-5A40F69970C1}"/>
                </a:ext>
              </a:extLst>
            </p:cNvPr>
            <p:cNvSpPr txBox="1"/>
            <p:nvPr/>
          </p:nvSpPr>
          <p:spPr>
            <a:xfrm>
              <a:off x="5954479" y="315041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0.06</a:t>
              </a:r>
              <a:endParaRPr lang="zh-TW" altLang="en-US" dirty="0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5605BE0B-C3CA-47A2-9071-7A12C30434D1}"/>
                </a:ext>
              </a:extLst>
            </p:cNvPr>
            <p:cNvSpPr txBox="1"/>
            <p:nvPr/>
          </p:nvSpPr>
          <p:spPr>
            <a:xfrm>
              <a:off x="584186" y="3150415"/>
              <a:ext cx="1563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Policy network</a:t>
              </a:r>
              <a:endParaRPr lang="zh-TW" altLang="en-US" dirty="0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A821F152-B86D-4A76-920A-88CF9CF67D2F}"/>
                </a:ext>
              </a:extLst>
            </p:cNvPr>
            <p:cNvSpPr txBox="1"/>
            <p:nvPr/>
          </p:nvSpPr>
          <p:spPr>
            <a:xfrm>
              <a:off x="718390" y="3749359"/>
              <a:ext cx="1429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Cost network</a:t>
              </a:r>
              <a:endParaRPr lang="zh-TW" altLang="en-US" dirty="0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03E08DD1-989F-44B2-A38A-4A05F9A71AA8}"/>
                </a:ext>
              </a:extLst>
            </p:cNvPr>
            <p:cNvSpPr txBox="1"/>
            <p:nvPr/>
          </p:nvSpPr>
          <p:spPr>
            <a:xfrm>
              <a:off x="2572854" y="3740496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11.49</a:t>
              </a:r>
              <a:endParaRPr lang="zh-TW" altLang="en-US" dirty="0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EF585031-41A9-44FE-8DA9-C59499FBC505}"/>
                </a:ext>
              </a:extLst>
            </p:cNvPr>
            <p:cNvSpPr txBox="1"/>
            <p:nvPr/>
          </p:nvSpPr>
          <p:spPr>
            <a:xfrm>
              <a:off x="3457557" y="374049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8.19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0D5760A7-C7E5-4D76-90D7-F0F9331B849E}"/>
                </a:ext>
              </a:extLst>
            </p:cNvPr>
            <p:cNvSpPr txBox="1"/>
            <p:nvPr/>
          </p:nvSpPr>
          <p:spPr>
            <a:xfrm>
              <a:off x="4335845" y="374029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9.00</a:t>
              </a:r>
              <a:endParaRPr lang="zh-TW" altLang="en-US" dirty="0"/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28BBF084-DF62-4496-9006-DC8568A08AAC}"/>
                </a:ext>
              </a:extLst>
            </p:cNvPr>
            <p:cNvSpPr txBox="1"/>
            <p:nvPr/>
          </p:nvSpPr>
          <p:spPr>
            <a:xfrm>
              <a:off x="5123969" y="374029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8.21</a:t>
              </a:r>
              <a:endParaRPr lang="zh-TW" altLang="en-US" dirty="0"/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A6FCC2E5-B402-49A2-90DC-7BB302C5CD54}"/>
                </a:ext>
              </a:extLst>
            </p:cNvPr>
            <p:cNvSpPr txBox="1"/>
            <p:nvPr/>
          </p:nvSpPr>
          <p:spPr>
            <a:xfrm>
              <a:off x="5954479" y="3610860"/>
              <a:ext cx="12309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Min: 9.07</a:t>
              </a:r>
            </a:p>
            <a:p>
              <a:r>
                <a:rPr lang="en-US" altLang="zh-TW" dirty="0"/>
                <a:t>Max: 12.38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850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A37F-5631-20A6-C1FE-A08E9317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This Research is Funded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9CB2B-B948-4885-A5C5-453486D66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DeepMind</a:t>
            </a:r>
          </a:p>
          <a:p>
            <a:r>
              <a:rPr lang="en-CA" dirty="0"/>
              <a:t>NSERC</a:t>
            </a:r>
          </a:p>
          <a:p>
            <a:r>
              <a:rPr lang="en-CA" dirty="0"/>
              <a:t>CIFAR</a:t>
            </a:r>
          </a:p>
        </p:txBody>
      </p:sp>
    </p:spTree>
    <p:extLst>
      <p:ext uri="{BB962C8B-B14F-4D97-AF65-F5344CB8AC3E}">
        <p14:creationId xmlns:p14="http://schemas.microsoft.com/office/powerpoint/2010/main" val="934535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2A8375-E9F5-42AE-BE33-776FD8E2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Proof Cost Network with Static Safety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8A66EAA-26AD-4EA7-9FDD-401E035E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62" y="3740496"/>
            <a:ext cx="2981049" cy="2970008"/>
          </a:xfrm>
          <a:prstGeom prst="rect">
            <a:avLst/>
          </a:prstGeom>
        </p:spPr>
      </p:pic>
      <p:sp>
        <p:nvSpPr>
          <p:cNvPr id="37" name="內容版面配置區 2">
            <a:extLst>
              <a:ext uri="{FF2B5EF4-FFF2-40B4-BE49-F238E27FC236}">
                <a16:creationId xmlns:a16="http://schemas.microsoft.com/office/drawing/2014/main" id="{F4E184C4-51E3-4378-8CF3-442E668D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476"/>
            <a:ext cx="10515600" cy="4755487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ym typeface="Wingdings" panose="05000000000000000000" pitchFamily="2" charset="2"/>
              </a:rPr>
              <a:t>When integrating static safety into PCN training</a:t>
            </a:r>
          </a:p>
          <a:p>
            <a:pPr lvl="1"/>
            <a:r>
              <a:rPr lang="en-US" altLang="zh-TW" sz="2800" dirty="0">
                <a:sym typeface="Wingdings" panose="05000000000000000000" pitchFamily="2" charset="2"/>
              </a:rPr>
              <a:t>PCN now tries to learn a strategy that can </a:t>
            </a:r>
            <a:r>
              <a:rPr lang="en-US" altLang="zh-TW" sz="2800" b="1" dirty="0">
                <a:sym typeface="Wingdings" panose="05000000000000000000" pitchFamily="2" charset="2"/>
              </a:rPr>
              <a:t>achieve safety as soon as possible</a:t>
            </a:r>
          </a:p>
          <a:p>
            <a:r>
              <a:rPr lang="en-US" altLang="zh-TW" sz="3200" dirty="0">
                <a:sym typeface="Wingdings" panose="05000000000000000000" pitchFamily="2" charset="2"/>
              </a:rPr>
              <a:t>Re-train PCN with improved static safety for better results</a:t>
            </a:r>
            <a:endParaRPr lang="en-US" altLang="zh-TW" sz="1800" dirty="0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7A6009EC-4375-47EB-BEE8-F3634BE4FF22}"/>
              </a:ext>
            </a:extLst>
          </p:cNvPr>
          <p:cNvGrpSpPr/>
          <p:nvPr/>
        </p:nvGrpSpPr>
        <p:grpSpPr>
          <a:xfrm>
            <a:off x="1154637" y="3842650"/>
            <a:ext cx="6484188" cy="2765699"/>
            <a:chOff x="584186" y="1491492"/>
            <a:chExt cx="6484188" cy="2765699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2D986AD0-4197-48B8-82A1-286E2E691C11}"/>
                </a:ext>
              </a:extLst>
            </p:cNvPr>
            <p:cNvSpPr/>
            <p:nvPr/>
          </p:nvSpPr>
          <p:spPr>
            <a:xfrm>
              <a:off x="4330117" y="1491492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59D6BF24-4CE8-47B0-B71E-741BC51B3817}"/>
                </a:ext>
              </a:extLst>
            </p:cNvPr>
            <p:cNvSpPr/>
            <p:nvPr/>
          </p:nvSpPr>
          <p:spPr>
            <a:xfrm>
              <a:off x="2669097" y="2504463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105D1B29-0001-4019-BECE-DBF3082EF854}"/>
                </a:ext>
              </a:extLst>
            </p:cNvPr>
            <p:cNvSpPr/>
            <p:nvPr/>
          </p:nvSpPr>
          <p:spPr>
            <a:xfrm>
              <a:off x="3499607" y="2504463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B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B9658B96-4784-4916-84CE-40589723C3F4}"/>
                </a:ext>
              </a:extLst>
            </p:cNvPr>
            <p:cNvSpPr/>
            <p:nvPr/>
          </p:nvSpPr>
          <p:spPr>
            <a:xfrm>
              <a:off x="4330117" y="2504462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C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E29A53EB-F662-4E05-A59C-63CFB4272DB4}"/>
                </a:ext>
              </a:extLst>
            </p:cNvPr>
            <p:cNvSpPr/>
            <p:nvPr/>
          </p:nvSpPr>
          <p:spPr>
            <a:xfrm>
              <a:off x="5160627" y="2504462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366BDE37-1BCC-4C6E-8741-80228A4270E7}"/>
                </a:ext>
              </a:extLst>
            </p:cNvPr>
            <p:cNvSpPr/>
            <p:nvPr/>
          </p:nvSpPr>
          <p:spPr>
            <a:xfrm>
              <a:off x="5991137" y="2504461"/>
              <a:ext cx="520117" cy="52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…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4F8547B5-D722-4519-891F-B14928E6005A}"/>
                </a:ext>
              </a:extLst>
            </p:cNvPr>
            <p:cNvCxnSpPr>
              <a:stCxn id="5" idx="4"/>
            </p:cNvCxnSpPr>
            <p:nvPr/>
          </p:nvCxnSpPr>
          <p:spPr>
            <a:xfrm flipH="1">
              <a:off x="2929155" y="2011609"/>
              <a:ext cx="1661021" cy="4928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BEB32C34-898A-4ECC-80CD-64F90AF8159B}"/>
                </a:ext>
              </a:extLst>
            </p:cNvPr>
            <p:cNvCxnSpPr>
              <a:cxnSpLocks/>
              <a:stCxn id="5" idx="4"/>
              <a:endCxn id="7" idx="0"/>
            </p:cNvCxnSpPr>
            <p:nvPr/>
          </p:nvCxnSpPr>
          <p:spPr>
            <a:xfrm flipH="1">
              <a:off x="3759666" y="2011609"/>
              <a:ext cx="830510" cy="4928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953B04D2-DC67-448D-98A6-0378DDCBDE22}"/>
                </a:ext>
              </a:extLst>
            </p:cNvPr>
            <p:cNvCxnSpPr>
              <a:cxnSpLocks/>
              <a:stCxn id="5" idx="4"/>
              <a:endCxn id="8" idx="0"/>
            </p:cNvCxnSpPr>
            <p:nvPr/>
          </p:nvCxnSpPr>
          <p:spPr>
            <a:xfrm>
              <a:off x="4590176" y="2011609"/>
              <a:ext cx="0" cy="4928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5FE16ABC-E80A-4340-BA84-697F2D848EAC}"/>
                </a:ext>
              </a:extLst>
            </p:cNvPr>
            <p:cNvCxnSpPr>
              <a:cxnSpLocks/>
              <a:stCxn id="5" idx="4"/>
              <a:endCxn id="10" idx="0"/>
            </p:cNvCxnSpPr>
            <p:nvPr/>
          </p:nvCxnSpPr>
          <p:spPr>
            <a:xfrm>
              <a:off x="4590176" y="2011609"/>
              <a:ext cx="1661020" cy="4928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7383C9F8-40A6-47C0-930A-EB275A3DB40B}"/>
                </a:ext>
              </a:extLst>
            </p:cNvPr>
            <p:cNvCxnSpPr>
              <a:cxnSpLocks/>
              <a:stCxn id="5" idx="4"/>
              <a:endCxn id="9" idx="0"/>
            </p:cNvCxnSpPr>
            <p:nvPr/>
          </p:nvCxnSpPr>
          <p:spPr>
            <a:xfrm>
              <a:off x="4590176" y="2011609"/>
              <a:ext cx="830510" cy="4928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FA9CFCD9-057E-421E-83EE-A0B28364F96C}"/>
                </a:ext>
              </a:extLst>
            </p:cNvPr>
            <p:cNvSpPr txBox="1"/>
            <p:nvPr/>
          </p:nvSpPr>
          <p:spPr>
            <a:xfrm>
              <a:off x="2632439" y="315041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0.03</a:t>
              </a:r>
              <a:endParaRPr lang="zh-TW" altLang="en-US" dirty="0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BCF024BD-22CF-42E7-B7D8-FACF9F450D72}"/>
                </a:ext>
              </a:extLst>
            </p:cNvPr>
            <p:cNvSpPr txBox="1"/>
            <p:nvPr/>
          </p:nvSpPr>
          <p:spPr>
            <a:xfrm>
              <a:off x="3614604" y="31504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</a:t>
              </a:r>
              <a:endParaRPr lang="zh-TW" altLang="en-US" dirty="0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7BC300A3-0EF8-4DFD-995A-E070DD84D24F}"/>
                </a:ext>
              </a:extLst>
            </p:cNvPr>
            <p:cNvSpPr txBox="1"/>
            <p:nvPr/>
          </p:nvSpPr>
          <p:spPr>
            <a:xfrm>
              <a:off x="4293459" y="315151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0.41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BE6AB3E2-F226-4008-8777-1FB999E95495}"/>
                </a:ext>
              </a:extLst>
            </p:cNvPr>
            <p:cNvSpPr txBox="1"/>
            <p:nvPr/>
          </p:nvSpPr>
          <p:spPr>
            <a:xfrm>
              <a:off x="5123969" y="315041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0.48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F9A915C-5680-4BD2-82A5-5A40F69970C1}"/>
                </a:ext>
              </a:extLst>
            </p:cNvPr>
            <p:cNvSpPr txBox="1"/>
            <p:nvPr/>
          </p:nvSpPr>
          <p:spPr>
            <a:xfrm>
              <a:off x="5954479" y="315041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0.08</a:t>
              </a:r>
              <a:endParaRPr lang="zh-TW" altLang="en-US" dirty="0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5605BE0B-C3CA-47A2-9071-7A12C30434D1}"/>
                </a:ext>
              </a:extLst>
            </p:cNvPr>
            <p:cNvSpPr txBox="1"/>
            <p:nvPr/>
          </p:nvSpPr>
          <p:spPr>
            <a:xfrm>
              <a:off x="584186" y="3150415"/>
              <a:ext cx="1563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Policy network</a:t>
              </a:r>
              <a:endParaRPr lang="zh-TW" altLang="en-US" dirty="0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A821F152-B86D-4A76-920A-88CF9CF67D2F}"/>
                </a:ext>
              </a:extLst>
            </p:cNvPr>
            <p:cNvSpPr txBox="1"/>
            <p:nvPr/>
          </p:nvSpPr>
          <p:spPr>
            <a:xfrm>
              <a:off x="718390" y="3749359"/>
              <a:ext cx="1429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Cost network</a:t>
              </a:r>
              <a:endParaRPr lang="zh-TW" altLang="en-US" dirty="0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03E08DD1-989F-44B2-A38A-4A05F9A71AA8}"/>
                </a:ext>
              </a:extLst>
            </p:cNvPr>
            <p:cNvSpPr txBox="1"/>
            <p:nvPr/>
          </p:nvSpPr>
          <p:spPr>
            <a:xfrm>
              <a:off x="2632439" y="374029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5.21</a:t>
              </a:r>
              <a:endParaRPr lang="zh-TW" altLang="en-US" dirty="0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EF585031-41A9-44FE-8DA9-C59499FBC505}"/>
                </a:ext>
              </a:extLst>
            </p:cNvPr>
            <p:cNvSpPr txBox="1"/>
            <p:nvPr/>
          </p:nvSpPr>
          <p:spPr>
            <a:xfrm>
              <a:off x="3457557" y="374049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5.98</a:t>
              </a:r>
              <a:endParaRPr lang="zh-TW" altLang="en-US" dirty="0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0D5760A7-C7E5-4D76-90D7-F0F9331B849E}"/>
                </a:ext>
              </a:extLst>
            </p:cNvPr>
            <p:cNvSpPr txBox="1"/>
            <p:nvPr/>
          </p:nvSpPr>
          <p:spPr>
            <a:xfrm>
              <a:off x="4335845" y="374029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4.25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28BBF084-DF62-4496-9006-DC8568A08AAC}"/>
                </a:ext>
              </a:extLst>
            </p:cNvPr>
            <p:cNvSpPr txBox="1"/>
            <p:nvPr/>
          </p:nvSpPr>
          <p:spPr>
            <a:xfrm>
              <a:off x="5123969" y="374029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4.29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A6FCC2E5-B402-49A2-90DC-7BB302C5CD54}"/>
                </a:ext>
              </a:extLst>
            </p:cNvPr>
            <p:cNvSpPr txBox="1"/>
            <p:nvPr/>
          </p:nvSpPr>
          <p:spPr>
            <a:xfrm>
              <a:off x="5954479" y="3610860"/>
              <a:ext cx="1113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Min: 4.87</a:t>
              </a:r>
            </a:p>
            <a:p>
              <a:r>
                <a:rPr lang="en-US" altLang="zh-TW" dirty="0"/>
                <a:t>Max: 8.57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7984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Just… One… More… Slide…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PCN value output to improve the safety solver?</a:t>
            </a:r>
          </a:p>
          <a:p>
            <a:pPr lvl="1"/>
            <a:r>
              <a:rPr lang="en-US" dirty="0"/>
              <a:t>Supervised learning, predict probability of safety</a:t>
            </a:r>
          </a:p>
          <a:p>
            <a:r>
              <a:rPr lang="en-US" dirty="0"/>
              <a:t>The PCN’s value training target is “depth of proof”</a:t>
            </a:r>
          </a:p>
          <a:p>
            <a:pPr lvl="1"/>
            <a:r>
              <a:rPr lang="en-US" dirty="0"/>
              <a:t>value output for empty board?</a:t>
            </a:r>
          </a:p>
          <a:p>
            <a:r>
              <a:rPr lang="en-US" dirty="0"/>
              <a:t>Updating the checkers solving framework</a:t>
            </a:r>
          </a:p>
          <a:p>
            <a:pPr lvl="1"/>
            <a:r>
              <a:rPr lang="en-US" dirty="0"/>
              <a:t>Learn as you solve?</a:t>
            </a:r>
          </a:p>
        </p:txBody>
      </p:sp>
    </p:spTree>
    <p:extLst>
      <p:ext uri="{BB962C8B-B14F-4D97-AF65-F5344CB8AC3E}">
        <p14:creationId xmlns:p14="http://schemas.microsoft.com/office/powerpoint/2010/main" val="388156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0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3797-5E39-4876-F99E-79118AD7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Project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FF3E7-DE50-82C6-C759-EF2C50DBF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Department of Computing Science, University of Alberta</a:t>
            </a:r>
          </a:p>
          <a:p>
            <a:pPr lvl="1"/>
            <a:r>
              <a:rPr lang="en-CA" dirty="0"/>
              <a:t>Martin Müller, Professor</a:t>
            </a:r>
          </a:p>
          <a:p>
            <a:pPr lvl="1"/>
            <a:r>
              <a:rPr lang="en-CA" dirty="0"/>
              <a:t>Ryan Hayward, Professor</a:t>
            </a:r>
          </a:p>
          <a:p>
            <a:pPr lvl="1"/>
            <a:r>
              <a:rPr lang="en-CA" dirty="0"/>
              <a:t>Ting Han Wei, Postdoctoral fellow</a:t>
            </a:r>
          </a:p>
          <a:p>
            <a:pPr lvl="1"/>
            <a:r>
              <a:rPr lang="en-CA" dirty="0"/>
              <a:t>Owen Randall, Master student</a:t>
            </a:r>
          </a:p>
          <a:p>
            <a:r>
              <a:rPr lang="en-CA" dirty="0"/>
              <a:t>Department of Computer Science, National Yang Ming Chiao Tung University</a:t>
            </a:r>
          </a:p>
          <a:p>
            <a:pPr lvl="1"/>
            <a:r>
              <a:rPr lang="en-CA" dirty="0"/>
              <a:t>I-Chen Wu, Professor</a:t>
            </a:r>
          </a:p>
          <a:p>
            <a:pPr lvl="1"/>
            <a:r>
              <a:rPr lang="en-CA" dirty="0" err="1"/>
              <a:t>Ti-rong</a:t>
            </a:r>
            <a:r>
              <a:rPr lang="en-CA" dirty="0"/>
              <a:t> Wu, Postdoctoral fellow</a:t>
            </a:r>
          </a:p>
          <a:p>
            <a:pPr lvl="1"/>
            <a:r>
              <a:rPr lang="en-CA" dirty="0"/>
              <a:t>Chung-</a:t>
            </a:r>
            <a:r>
              <a:rPr lang="en-CA" dirty="0" err="1"/>
              <a:t>ching</a:t>
            </a:r>
            <a:r>
              <a:rPr lang="en-CA" dirty="0"/>
              <a:t> Shih, PhD student</a:t>
            </a:r>
          </a:p>
        </p:txBody>
      </p:sp>
    </p:spTree>
    <p:extLst>
      <p:ext uri="{BB962C8B-B14F-4D97-AF65-F5344CB8AC3E}">
        <p14:creationId xmlns:p14="http://schemas.microsoft.com/office/powerpoint/2010/main" val="146757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EECE766B-AFD6-1885-1EE2-3F50ADA29B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1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Playing vs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AlphaGo plays standard Go (19x19) at super-human levels since 2016</a:t>
            </a:r>
          </a:p>
          <a:p>
            <a:r>
              <a:rPr lang="en-US" b="1"/>
              <a:t>Playing</a:t>
            </a:r>
            <a:r>
              <a:rPr lang="en-US"/>
              <a:t>: making good decisions at each turn that maximize the chance of winning</a:t>
            </a:r>
          </a:p>
          <a:p>
            <a:r>
              <a:rPr lang="en-US" b="1"/>
              <a:t>Solving</a:t>
            </a:r>
            <a:r>
              <a:rPr lang="en-US"/>
              <a:t>: perfect strategy that guarantees best outcome regardless of opponent decisions</a:t>
            </a:r>
          </a:p>
          <a:p>
            <a:pPr lvl="1"/>
            <a:r>
              <a:rPr lang="en-US"/>
              <a:t>Strongly solved: perfect strategy for every legal position</a:t>
            </a:r>
          </a:p>
          <a:p>
            <a:pPr lvl="1"/>
            <a:r>
              <a:rPr lang="en-US" b="1"/>
              <a:t>Weakly solved: perfect strategy starting from a specific position</a:t>
            </a:r>
          </a:p>
          <a:p>
            <a:pPr lvl="1"/>
            <a:r>
              <a:rPr lang="en-US"/>
              <a:t>Ultra-weakly solved: the outcome is known, but strategy is not 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3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Difficult is Solving Go?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613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Previous best for Go is 5x6 (2008)</a:t>
                </a:r>
                <a:endParaRPr lang="en-US" baseline="30000" dirty="0"/>
              </a:p>
              <a:p>
                <a:r>
                  <a:rPr lang="en-US" dirty="0"/>
                  <a:t>For Go, state space is the number of legal positions</a:t>
                </a:r>
              </a:p>
              <a:p>
                <a:r>
                  <a:rPr lang="en-US" dirty="0"/>
                  <a:t>Game tree estimated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(positions ^ average game length)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6131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583445"/>
                  </p:ext>
                </p:extLst>
              </p:nvPr>
            </p:nvGraphicFramePr>
            <p:xfrm>
              <a:off x="1454912" y="3791800"/>
              <a:ext cx="9282176" cy="18789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190817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240050499"/>
                        </a:ext>
                      </a:extLst>
                    </a:gridCol>
                    <a:gridCol w="2877312">
                      <a:extLst>
                        <a:ext uri="{9D8B030D-6E8A-4147-A177-3AD203B41FA5}">
                          <a16:colId xmlns:a16="http://schemas.microsoft.com/office/drawing/2014/main" val="364295571"/>
                        </a:ext>
                      </a:extLst>
                    </a:gridCol>
                    <a:gridCol w="2340864">
                      <a:extLst>
                        <a:ext uri="{9D8B030D-6E8A-4147-A177-3AD203B41FA5}">
                          <a16:colId xmlns:a16="http://schemas.microsoft.com/office/drawing/2014/main" val="2695322412"/>
                        </a:ext>
                      </a:extLst>
                    </a:gridCol>
                  </a:tblGrid>
                  <a:tr h="39555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 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Game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0050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Checkers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About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Solved (2007)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62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 (5x5)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4.1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9.3×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1.6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Solved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7483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 (6x6)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6.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1.3×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3.7×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Hopefully soon!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0655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 (19x19)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2.1×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170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3.0×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1.0×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768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in our lifetime?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01655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583445"/>
                  </p:ext>
                </p:extLst>
              </p:nvPr>
            </p:nvGraphicFramePr>
            <p:xfrm>
              <a:off x="1454912" y="3791800"/>
              <a:ext cx="9282176" cy="18789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190817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240050499"/>
                        </a:ext>
                      </a:extLst>
                    </a:gridCol>
                    <a:gridCol w="2877312">
                      <a:extLst>
                        <a:ext uri="{9D8B030D-6E8A-4147-A177-3AD203B41FA5}">
                          <a16:colId xmlns:a16="http://schemas.microsoft.com/office/drawing/2014/main" val="364295571"/>
                        </a:ext>
                      </a:extLst>
                    </a:gridCol>
                    <a:gridCol w="2340864">
                      <a:extLst>
                        <a:ext uri="{9D8B030D-6E8A-4147-A177-3AD203B41FA5}">
                          <a16:colId xmlns:a16="http://schemas.microsoft.com/office/drawing/2014/main" val="2695322412"/>
                        </a:ext>
                      </a:extLst>
                    </a:gridCol>
                  </a:tblGrid>
                  <a:tr h="39555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 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Game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0050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Checkers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01" t="-114754" r="-25855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1226" t="-114754" r="-8203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Solved (2007)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62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 (5x5)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01" t="-214754" r="-25855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1226" t="-214754" r="-8203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Solved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7483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 (6x6)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01" t="-314754" r="-25855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1226" t="-314754" r="-8203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Hopefully soon!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0655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 (19x19)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01" t="-414754" r="-25855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1226" t="-414754" r="-8203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in our lifetime?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01655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7C5D4F-5C9A-CF2C-56DE-DBD4DA114072}"/>
              </a:ext>
            </a:extLst>
          </p:cNvPr>
          <p:cNvSpPr txBox="1"/>
          <p:nvPr/>
        </p:nvSpPr>
        <p:spPr>
          <a:xfrm>
            <a:off x="838200" y="5967469"/>
            <a:ext cx="12111789" cy="13542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dirty="0"/>
              <a:t>[1] Erik van der Werf, M.H.M. </a:t>
            </a:r>
            <a:r>
              <a:rPr lang="en-CA" sz="1600" dirty="0" err="1"/>
              <a:t>Winands</a:t>
            </a:r>
            <a:r>
              <a:rPr lang="en-CA" sz="1600" dirty="0"/>
              <a:t> (2009). Solving Go for Rectangular Boards. ICGA Journal. Vol.32, No. 2, pp. 77-88.</a:t>
            </a:r>
          </a:p>
          <a:p>
            <a:r>
              <a:rPr lang="en-CA" sz="1600" dirty="0"/>
              <a:t>[2] Johnathan Schaeffer et al. (2007). Checkers is Solved. Science.</a:t>
            </a:r>
          </a:p>
          <a:p>
            <a:r>
              <a:rPr lang="en-CA" sz="1600" dirty="0"/>
              <a:t>[3] John Tromp, Gunnar </a:t>
            </a:r>
            <a:r>
              <a:rPr lang="en-CA" sz="1600" dirty="0" err="1"/>
              <a:t>Farneback</a:t>
            </a:r>
            <a:r>
              <a:rPr lang="en-CA" sz="1600" dirty="0"/>
              <a:t> (2016). Combinatorics of Go.</a:t>
            </a:r>
          </a:p>
          <a:p>
            <a:endParaRPr lang="en-CA" sz="1600" dirty="0"/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36106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Solving Go</a:t>
            </a:r>
            <a:r>
              <a:rPr lang="zh-TW" altLang="en-US" dirty="0"/>
              <a:t> </a:t>
            </a:r>
            <a:r>
              <a:rPr lang="en-US" altLang="zh-TW" dirty="0"/>
              <a:t>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solving Go important, especially when NNs are so powerful?</a:t>
            </a:r>
          </a:p>
          <a:p>
            <a:pPr lvl="1"/>
            <a:r>
              <a:rPr lang="en-US" dirty="0"/>
              <a:t>NNs are not exact</a:t>
            </a:r>
          </a:p>
          <a:p>
            <a:pPr lvl="1"/>
            <a:r>
              <a:rPr lang="en-US" dirty="0"/>
              <a:t>Understanding the gap between perfection and estimation, when NNs are so widely used, can help establish intuition on how much we can rely on NNs</a:t>
            </a:r>
          </a:p>
          <a:p>
            <a:pPr lvl="1"/>
            <a:r>
              <a:rPr lang="en-US" dirty="0"/>
              <a:t>Some applications require exact results</a:t>
            </a:r>
          </a:p>
          <a:p>
            <a:r>
              <a:rPr lang="en-US" dirty="0"/>
              <a:t>A specific problem that involves many techniques that can be useful in other applications</a:t>
            </a:r>
          </a:p>
          <a:p>
            <a:pPr lvl="1"/>
            <a:r>
              <a:rPr lang="en-US" dirty="0"/>
              <a:t>State space reduction</a:t>
            </a:r>
          </a:p>
          <a:p>
            <a:pPr lvl="1"/>
            <a:r>
              <a:rPr lang="en-US" dirty="0"/>
              <a:t>Scaling up search and data retrieval</a:t>
            </a:r>
          </a:p>
          <a:p>
            <a:pPr lvl="1"/>
            <a:r>
              <a:rPr lang="en-US" dirty="0"/>
              <a:t>Using modern AI tools (NNs) to create better heuristics and guiding the search</a:t>
            </a:r>
          </a:p>
        </p:txBody>
      </p:sp>
    </p:spTree>
    <p:extLst>
      <p:ext uri="{BB962C8B-B14F-4D97-AF65-F5344CB8AC3E}">
        <p14:creationId xmlns:p14="http://schemas.microsoft.com/office/powerpoint/2010/main" val="110780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Wonderful Game of 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64" y="1627317"/>
            <a:ext cx="4256556" cy="4238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562" y="5866100"/>
            <a:ext cx="417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Capturing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231" y="1627317"/>
            <a:ext cx="4251058" cy="4242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6276" y="5866099"/>
            <a:ext cx="510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Scoring (W+1.5, </a:t>
            </a:r>
            <a:r>
              <a:rPr lang="en-US" sz="3200" i="1" dirty="0" err="1"/>
              <a:t>komi</a:t>
            </a:r>
            <a:r>
              <a:rPr lang="en-US" sz="3200" dirty="0"/>
              <a:t> = 0)</a:t>
            </a:r>
          </a:p>
        </p:txBody>
      </p:sp>
    </p:spTree>
    <p:extLst>
      <p:ext uri="{BB962C8B-B14F-4D97-AF65-F5344CB8AC3E}">
        <p14:creationId xmlns:p14="http://schemas.microsoft.com/office/powerpoint/2010/main" val="14217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1809</Words>
  <Application>Microsoft Office PowerPoint</Application>
  <PresentationFormat>Widescreen</PresentationFormat>
  <Paragraphs>329</Paragraphs>
  <Slides>32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From Playing to Solving Go</vt:lpstr>
      <vt:lpstr>Outline</vt:lpstr>
      <vt:lpstr>This Research is Funded By</vt:lpstr>
      <vt:lpstr>Current Project Members</vt:lpstr>
      <vt:lpstr>PowerPoint Presentation</vt:lpstr>
      <vt:lpstr>Playing vs Solving</vt:lpstr>
      <vt:lpstr>How Difficult is Solving Go?</vt:lpstr>
      <vt:lpstr>Why is Solving Go Important?</vt:lpstr>
      <vt:lpstr>The Wonderful Game of Go</vt:lpstr>
      <vt:lpstr>Our Goal: Solving 6x6 Go</vt:lpstr>
      <vt:lpstr>Background and Previous Work</vt:lpstr>
      <vt:lpstr>Milestones and Key Concepts</vt:lpstr>
      <vt:lpstr>Go on 5x5 and 5x6 Boards</vt:lpstr>
      <vt:lpstr>The (Dreaded) Graph History Interaction Problem</vt:lpstr>
      <vt:lpstr>Using the Checkers Solution as a Blueprint</vt:lpstr>
      <vt:lpstr>The Deep Neural Net’s Emergent Role</vt:lpstr>
      <vt:lpstr>Current Work</vt:lpstr>
      <vt:lpstr>New or Improved Techniques</vt:lpstr>
      <vt:lpstr>Life and Death in the Game of Go</vt:lpstr>
      <vt:lpstr>Static Safety</vt:lpstr>
      <vt:lpstr>Static Safety with Alternating Play</vt:lpstr>
      <vt:lpstr>Improved Static Safety</vt:lpstr>
      <vt:lpstr>Decomposition Search</vt:lpstr>
      <vt:lpstr>Smarter, Machine-Learned Heuristics</vt:lpstr>
      <vt:lpstr>Case Study: Solving Efficiently</vt:lpstr>
      <vt:lpstr>Case Study: Solving Efficiently</vt:lpstr>
      <vt:lpstr>Case Study: Solving Efficiently</vt:lpstr>
      <vt:lpstr>AlphaZero Network</vt:lpstr>
      <vt:lpstr>Proof Cost Network with Benson Safety</vt:lpstr>
      <vt:lpstr>Proof Cost Network with Static Safety</vt:lpstr>
      <vt:lpstr>Just… One… More… Slide…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Playing to Solving Go</dc:title>
  <dc:creator>Ting Wei</dc:creator>
  <cp:lastModifiedBy>Ting Wei</cp:lastModifiedBy>
  <cp:revision>27</cp:revision>
  <dcterms:created xsi:type="dcterms:W3CDTF">2022-06-01T05:44:53Z</dcterms:created>
  <dcterms:modified xsi:type="dcterms:W3CDTF">2022-06-04T06:56:58Z</dcterms:modified>
</cp:coreProperties>
</file>