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9" r:id="rId2"/>
    <p:sldId id="455" r:id="rId3"/>
    <p:sldId id="543" r:id="rId4"/>
    <p:sldId id="544" r:id="rId5"/>
    <p:sldId id="541" r:id="rId6"/>
    <p:sldId id="545" r:id="rId7"/>
    <p:sldId id="546" r:id="rId8"/>
    <p:sldId id="542" r:id="rId9"/>
    <p:sldId id="550" r:id="rId10"/>
    <p:sldId id="549" r:id="rId11"/>
    <p:sldId id="552" r:id="rId12"/>
    <p:sldId id="551" r:id="rId13"/>
    <p:sldId id="539" r:id="rId14"/>
    <p:sldId id="5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00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8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BF20D-FD29-4AA0-B7B3-8A46D46A9D2F}" type="datetimeFigureOut">
              <a:rPr lang="en-US" smtClean="0"/>
              <a:t>3/27/22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65445-ECD7-48F4-9CB3-3CACBEB2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5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</a:t>
            </a:r>
            <a:r>
              <a:rPr lang="en-US" baseline="0" dirty="0"/>
              <a:t> the potential importance of this process, there has been relatively little work done on the role that N fixation plays in tropical forest succession.  That said, a study out last year shows a striking correlation between the amount of external N required by regenerating forests (as indicated by the red line in the top plot) and rates of nitrogen fixation by N-fixing plants.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C5C8-A090-4E78-A762-8E05EFB11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7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9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5259-3E69-4ECF-A4F8-867D416821E6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21FE8-21E6-4897-A085-E0CE232E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0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B1D3-6F4A-4D84-8C28-E1F2382C5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741" y="-717875"/>
            <a:ext cx="10606518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Networked Regeneration of Tropical Forests</a:t>
            </a:r>
          </a:p>
        </p:txBody>
      </p:sp>
      <p:pic>
        <p:nvPicPr>
          <p:cNvPr id="19" name="Picture 2" descr="Harvard logo and symbol, meaning, history, PNG">
            <a:extLst>
              <a:ext uri="{FF2B5EF4-FFF2-40B4-BE49-F238E27FC236}">
                <a16:creationId xmlns:a16="http://schemas.microsoft.com/office/drawing/2014/main" id="{E99EF0D0-439A-C14B-AAB9-8D022684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996" y="5208104"/>
            <a:ext cx="1949703" cy="16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052D16-92B1-104D-A398-76099C6967B8}"/>
              </a:ext>
            </a:extLst>
          </p:cNvPr>
          <p:cNvSpPr txBox="1"/>
          <p:nvPr/>
        </p:nvSpPr>
        <p:spPr>
          <a:xfrm>
            <a:off x="1277508" y="5969949"/>
            <a:ext cx="921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aramond" panose="02020404030301010803" pitchFamily="18" charset="0"/>
                <a:cs typeface="Arial" panose="020B0604020202020204" pitchFamily="34" charset="0"/>
              </a:rPr>
              <a:t>Benton Taylor | </a:t>
            </a:r>
            <a:r>
              <a:rPr lang="en-US" sz="2400" dirty="0">
                <a:latin typeface="Garamond" panose="02020404030301010803" pitchFamily="18" charset="0"/>
                <a:cs typeface="Arial" panose="020B0604020202020204" pitchFamily="34" charset="0"/>
              </a:rPr>
              <a:t>Harvard University Organismic &amp; Evolutionary Biology</a:t>
            </a:r>
            <a:endParaRPr lang="en-US" sz="16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EE16A-6452-E64C-9071-1ADAD7350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10" y="1504353"/>
            <a:ext cx="8815580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4811B-C9B9-0D4C-957E-E002A520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Various aspects of RIT in forest regeneration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95DF1A-A3DF-184F-B8D8-707A82A92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8412" y="1690690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u="sng" dirty="0"/>
              <a:t>Different Forest States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511F53-0695-2442-83AA-05D5A7564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2514602"/>
            <a:ext cx="5157787" cy="3684588"/>
          </a:xfrm>
        </p:spPr>
        <p:txBody>
          <a:bodyPr/>
          <a:lstStyle/>
          <a:p>
            <a:r>
              <a:rPr lang="en-US" dirty="0"/>
              <a:t>Forest/Savanna/Grassland</a:t>
            </a:r>
          </a:p>
          <a:p>
            <a:r>
              <a:rPr lang="en-US" dirty="0"/>
              <a:t>Dominant Mycorrhizal Type</a:t>
            </a:r>
          </a:p>
          <a:p>
            <a:r>
              <a:rPr lang="en-US" dirty="0"/>
              <a:t>High vs. Low Carbon Storage</a:t>
            </a:r>
          </a:p>
          <a:p>
            <a:pPr lvl="1"/>
            <a:r>
              <a:rPr lang="en-US" dirty="0"/>
              <a:t>Changes in wood density</a:t>
            </a:r>
          </a:p>
          <a:p>
            <a:pPr lvl="1"/>
            <a:r>
              <a:rPr lang="en-US" dirty="0"/>
              <a:t>Changes in crown structure</a:t>
            </a:r>
          </a:p>
          <a:p>
            <a:pPr lvl="1"/>
            <a:r>
              <a:rPr lang="en-US" dirty="0"/>
              <a:t>Changes in tree height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72E716-8083-214B-8AF3-DA3628302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1" y="1690690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u="sng" dirty="0"/>
              <a:t>Rate-Based Changes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F79199-2F92-6143-8AA5-BAC1A3277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1" y="2514602"/>
            <a:ext cx="5183188" cy="3684588"/>
          </a:xfrm>
        </p:spPr>
        <p:txBody>
          <a:bodyPr/>
          <a:lstStyle/>
          <a:p>
            <a:r>
              <a:rPr lang="en-US" dirty="0"/>
              <a:t>Hurricane/Cyclone Frequency</a:t>
            </a:r>
          </a:p>
          <a:p>
            <a:r>
              <a:rPr lang="en-US" dirty="0"/>
              <a:t>Return interval of land clearing</a:t>
            </a:r>
          </a:p>
          <a:p>
            <a:r>
              <a:rPr lang="en-US" dirty="0"/>
              <a:t>Rate of patch clearing within a region</a:t>
            </a:r>
          </a:p>
        </p:txBody>
      </p:sp>
    </p:spTree>
    <p:extLst>
      <p:ext uri="{BB962C8B-B14F-4D97-AF65-F5344CB8AC3E}">
        <p14:creationId xmlns:p14="http://schemas.microsoft.com/office/powerpoint/2010/main" val="4264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34604-1F45-1344-9D92-B3DF511F2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98"/>
          <a:stretch/>
        </p:blipFill>
        <p:spPr>
          <a:xfrm>
            <a:off x="1622978" y="906946"/>
            <a:ext cx="8946041" cy="504410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613DA7-DD40-0445-99ED-A49FF8F44E3A}"/>
              </a:ext>
            </a:extLst>
          </p:cNvPr>
          <p:cNvCxnSpPr>
            <a:cxnSpLocks/>
          </p:cNvCxnSpPr>
          <p:nvPr/>
        </p:nvCxnSpPr>
        <p:spPr>
          <a:xfrm>
            <a:off x="6463862" y="3558209"/>
            <a:ext cx="23305" cy="7701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6A2CCE-2027-4F48-87FF-9AD325031C87}"/>
              </a:ext>
            </a:extLst>
          </p:cNvPr>
          <p:cNvCxnSpPr>
            <a:cxnSpLocks/>
          </p:cNvCxnSpPr>
          <p:nvPr/>
        </p:nvCxnSpPr>
        <p:spPr>
          <a:xfrm>
            <a:off x="9110983" y="3558209"/>
            <a:ext cx="0" cy="7701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95C70F-E204-8245-8D0C-4D9530873231}"/>
              </a:ext>
            </a:extLst>
          </p:cNvPr>
          <p:cNvCxnSpPr>
            <a:cxnSpLocks/>
          </p:cNvCxnSpPr>
          <p:nvPr/>
        </p:nvCxnSpPr>
        <p:spPr>
          <a:xfrm>
            <a:off x="5426765" y="3913447"/>
            <a:ext cx="46074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3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89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1B1DB9-681A-014F-9A61-FE7D270B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6" y="0"/>
            <a:ext cx="674867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39E315-86C3-404D-B1BC-DBBAEB4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430" y="281355"/>
            <a:ext cx="4478216" cy="4489938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Broad patterns of biogeochemical recuperation in tropical forests</a:t>
            </a:r>
            <a:br>
              <a:rPr lang="en-US" dirty="0"/>
            </a:br>
            <a:r>
              <a:rPr lang="en-US" sz="2400" dirty="0">
                <a:latin typeface="Garamond" panose="02020404030301010803" pitchFamily="18" charset="0"/>
              </a:rPr>
              <a:t>(Sullivan et al. 2019, </a:t>
            </a:r>
            <a:r>
              <a:rPr lang="en-US" sz="2400" i="1" dirty="0">
                <a:latin typeface="Garamond" panose="02020404030301010803" pitchFamily="18" charset="0"/>
              </a:rPr>
              <a:t>Ecology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  <a:endParaRPr lang="en-US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2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FC7A04-3091-1F41-938A-3B7EFC51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Soil nutrients tend to increase, foliar nutrients tend to decrease during succession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4D274-8AD7-494F-BBF2-168285A59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842965"/>
            <a:ext cx="7962900" cy="450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7B9D0-7F44-BF41-B14E-3999B4D87940}"/>
              </a:ext>
            </a:extLst>
          </p:cNvPr>
          <p:cNvSpPr txBox="1"/>
          <p:nvPr/>
        </p:nvSpPr>
        <p:spPr>
          <a:xfrm>
            <a:off x="7069015" y="6351465"/>
            <a:ext cx="300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Garamond" panose="02020404030301010803" pitchFamily="18" charset="0"/>
              </a:rPr>
              <a:t>Sullivan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al. 2019,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Ecology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0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C2901F-66B0-47EA-8DF3-3FD4C08385DC}"/>
              </a:ext>
            </a:extLst>
          </p:cNvPr>
          <p:cNvSpPr txBox="1"/>
          <p:nvPr/>
        </p:nvSpPr>
        <p:spPr>
          <a:xfrm>
            <a:off x="8708739" y="5100079"/>
            <a:ext cx="233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Pan et al. 2011, </a:t>
            </a:r>
            <a:r>
              <a:rPr lang="en-US" sz="2000" i="1" dirty="0">
                <a:latin typeface="Garamond" panose="02020404030301010803" pitchFamily="18" charset="0"/>
              </a:rPr>
              <a:t>Science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6065A-FB39-4CA9-BE3E-0D7D2C3A90D4}"/>
              </a:ext>
            </a:extLst>
          </p:cNvPr>
          <p:cNvSpPr txBox="1"/>
          <p:nvPr/>
        </p:nvSpPr>
        <p:spPr>
          <a:xfrm>
            <a:off x="4512007" y="3882580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Land Carbon 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D89FC-2AFB-4917-B234-44D9610A3707}"/>
              </a:ext>
            </a:extLst>
          </p:cNvPr>
          <p:cNvSpPr txBox="1"/>
          <p:nvPr/>
        </p:nvSpPr>
        <p:spPr>
          <a:xfrm>
            <a:off x="4613893" y="1355683"/>
            <a:ext cx="19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Land Carbon Sink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6B7F1-EDCE-0346-94E7-38E7FEED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33" y="92883"/>
            <a:ext cx="10115402" cy="500719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006859-C415-5046-9040-7E0CAF6D1191}"/>
              </a:ext>
            </a:extLst>
          </p:cNvPr>
          <p:cNvSpPr/>
          <p:nvPr/>
        </p:nvSpPr>
        <p:spPr>
          <a:xfrm>
            <a:off x="3578087" y="2782957"/>
            <a:ext cx="1035806" cy="10996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176DE0E-AEB4-DD4F-9BF7-934195AEF919}"/>
              </a:ext>
            </a:extLst>
          </p:cNvPr>
          <p:cNvSpPr/>
          <p:nvPr/>
        </p:nvSpPr>
        <p:spPr>
          <a:xfrm>
            <a:off x="6010541" y="2782957"/>
            <a:ext cx="1035806" cy="6995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54CCAF4-55F5-5F43-9CDD-52F7981940E2}"/>
              </a:ext>
            </a:extLst>
          </p:cNvPr>
          <p:cNvSpPr/>
          <p:nvPr/>
        </p:nvSpPr>
        <p:spPr>
          <a:xfrm>
            <a:off x="8315739" y="2233146"/>
            <a:ext cx="1035806" cy="8877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3EF86-0343-1947-9B02-4410475A8503}"/>
              </a:ext>
            </a:extLst>
          </p:cNvPr>
          <p:cNvSpPr txBox="1"/>
          <p:nvPr/>
        </p:nvSpPr>
        <p:spPr>
          <a:xfrm>
            <a:off x="2391652" y="5624646"/>
            <a:ext cx="7408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Regenerating Tropical Forests Take up 1.64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Pg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 yr</a:t>
            </a:r>
            <a:r>
              <a:rPr lang="en-US" sz="24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</a:t>
            </a:r>
          </a:p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&gt;40% of global forest carbon capture</a:t>
            </a:r>
          </a:p>
        </p:txBody>
      </p:sp>
    </p:spTree>
    <p:extLst>
      <p:ext uri="{BB962C8B-B14F-4D97-AF65-F5344CB8AC3E}">
        <p14:creationId xmlns:p14="http://schemas.microsoft.com/office/powerpoint/2010/main" val="28420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DCF7FA-9081-634D-966B-9C1281EF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8" y="1419466"/>
            <a:ext cx="5084807" cy="4383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B2FC8-DB24-A243-A583-0064341B0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" b="780"/>
          <a:stretch/>
        </p:blipFill>
        <p:spPr>
          <a:xfrm>
            <a:off x="6322727" y="1419466"/>
            <a:ext cx="4963649" cy="4383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A5730-0C78-8B47-80C2-ED0104731CDB}"/>
              </a:ext>
            </a:extLst>
          </p:cNvPr>
          <p:cNvSpPr txBox="1"/>
          <p:nvPr/>
        </p:nvSpPr>
        <p:spPr>
          <a:xfrm>
            <a:off x="8510954" y="5802920"/>
            <a:ext cx="300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white"/>
                </a:solidFill>
                <a:latin typeface="Garamond" panose="02020404030301010803" pitchFamily="18" charset="0"/>
              </a:rPr>
              <a:t>Poorter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al. 2016,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Nature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195A3D-12B0-374A-9472-3AD934A7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8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Tropical forests can regenerate quickly</a:t>
            </a:r>
          </a:p>
        </p:txBody>
      </p:sp>
    </p:spTree>
    <p:extLst>
      <p:ext uri="{BB962C8B-B14F-4D97-AF65-F5344CB8AC3E}">
        <p14:creationId xmlns:p14="http://schemas.microsoft.com/office/powerpoint/2010/main" val="24916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CED-1053-5A4E-BC27-5ABE7C24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30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Garamond" panose="02020404030301010803" pitchFamily="18" charset="0"/>
              </a:rPr>
              <a:t>But they often don’t get the chance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2AA1E-355C-6C42-80DC-B47944847CC3}"/>
              </a:ext>
            </a:extLst>
          </p:cNvPr>
          <p:cNvSpPr txBox="1"/>
          <p:nvPr/>
        </p:nvSpPr>
        <p:spPr>
          <a:xfrm>
            <a:off x="3659660" y="6106003"/>
            <a:ext cx="504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Schwartz et al. 2017, </a:t>
            </a:r>
            <a:r>
              <a:rPr lang="en-US" sz="2000" i="1" dirty="0">
                <a:latin typeface="Garamond" panose="02020404030301010803" pitchFamily="18" charset="0"/>
              </a:rPr>
              <a:t>Environmental Research Letters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08AFA-CA2E-604A-952E-7E0E7D67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82" y="1142519"/>
            <a:ext cx="3750896" cy="2701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7522B-D4BB-3440-BC83-969BE09F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02" y="1051637"/>
            <a:ext cx="3035300" cy="28829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4A243F-235C-484A-9E2B-BFB0EB419180}"/>
              </a:ext>
            </a:extLst>
          </p:cNvPr>
          <p:cNvGrpSpPr/>
          <p:nvPr/>
        </p:nvGrpSpPr>
        <p:grpSpPr>
          <a:xfrm>
            <a:off x="3212608" y="4089977"/>
            <a:ext cx="5766784" cy="1943100"/>
            <a:chOff x="2924865" y="3913111"/>
            <a:chExt cx="5766784" cy="19431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7C1C2-0A0E-5741-B4DE-323D8351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4865" y="3913111"/>
              <a:ext cx="4394200" cy="1943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4F00DF-6600-A54F-B1A2-7664E8DF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9064" y="3914505"/>
              <a:ext cx="1372585" cy="1941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89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06087-F79D-9B47-8F63-2CF0C818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7" y="190500"/>
            <a:ext cx="4968751" cy="6076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DBCB8-AB57-8E4B-B4C8-EEEF234195A5}"/>
              </a:ext>
            </a:extLst>
          </p:cNvPr>
          <p:cNvSpPr txBox="1"/>
          <p:nvPr/>
        </p:nvSpPr>
        <p:spPr>
          <a:xfrm>
            <a:off x="1807671" y="6273128"/>
            <a:ext cx="4092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Powers &amp; Marín-</a:t>
            </a:r>
            <a:r>
              <a:rPr lang="en-US" sz="2000" dirty="0" err="1">
                <a:latin typeface="Garamond" panose="02020404030301010803" pitchFamily="18" charset="0"/>
              </a:rPr>
              <a:t>Spiotta</a:t>
            </a:r>
            <a:r>
              <a:rPr lang="en-US" sz="2000" dirty="0">
                <a:latin typeface="Garamond" panose="02020404030301010803" pitchFamily="18" charset="0"/>
              </a:rPr>
              <a:t> 2017, </a:t>
            </a:r>
            <a:r>
              <a:rPr lang="en-US" sz="2000" i="1" dirty="0">
                <a:latin typeface="Garamond" panose="02020404030301010803" pitchFamily="18" charset="0"/>
              </a:rPr>
              <a:t>AREES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2E192-88A7-1049-B123-BB83E70BBA88}"/>
              </a:ext>
            </a:extLst>
          </p:cNvPr>
          <p:cNvSpPr txBox="1"/>
          <p:nvPr/>
        </p:nvSpPr>
        <p:spPr>
          <a:xfrm>
            <a:off x="7733112" y="4794738"/>
            <a:ext cx="2668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Taylor et al. 2019, </a:t>
            </a:r>
            <a:r>
              <a:rPr lang="en-US" sz="2000" i="1" dirty="0">
                <a:latin typeface="Garamond" panose="02020404030301010803" pitchFamily="18" charset="0"/>
              </a:rPr>
              <a:t>Ecology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3F052-B3C1-0942-89AD-F85AD638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95" y="2308982"/>
            <a:ext cx="3977861" cy="254971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B82AC7-8C8A-7544-B20C-40A36A5078AB}"/>
              </a:ext>
            </a:extLst>
          </p:cNvPr>
          <p:cNvCxnSpPr>
            <a:cxnSpLocks/>
          </p:cNvCxnSpPr>
          <p:nvPr/>
        </p:nvCxnSpPr>
        <p:spPr>
          <a:xfrm flipH="1">
            <a:off x="4290391" y="3583841"/>
            <a:ext cx="4952592" cy="302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51076C01-5733-B244-97DF-20C54014FC23}"/>
              </a:ext>
            </a:extLst>
          </p:cNvPr>
          <p:cNvSpPr/>
          <p:nvPr/>
        </p:nvSpPr>
        <p:spPr>
          <a:xfrm>
            <a:off x="3783496" y="3786772"/>
            <a:ext cx="616226" cy="339528"/>
          </a:xfrm>
          <a:custGeom>
            <a:avLst/>
            <a:gdLst>
              <a:gd name="connsiteX0" fmla="*/ 0 w 616226"/>
              <a:gd name="connsiteY0" fmla="*/ 328028 h 339528"/>
              <a:gd name="connsiteX1" fmla="*/ 168965 w 616226"/>
              <a:gd name="connsiteY1" fmla="*/ 268393 h 339528"/>
              <a:gd name="connsiteX2" fmla="*/ 288234 w 616226"/>
              <a:gd name="connsiteY2" fmla="*/ 37 h 339528"/>
              <a:gd name="connsiteX3" fmla="*/ 417443 w 616226"/>
              <a:gd name="connsiteY3" fmla="*/ 288271 h 339528"/>
              <a:gd name="connsiteX4" fmla="*/ 616226 w 616226"/>
              <a:gd name="connsiteY4" fmla="*/ 337967 h 33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26" h="339528">
                <a:moveTo>
                  <a:pt x="0" y="328028"/>
                </a:moveTo>
                <a:cubicBezTo>
                  <a:pt x="60463" y="325543"/>
                  <a:pt x="120926" y="323058"/>
                  <a:pt x="168965" y="268393"/>
                </a:cubicBezTo>
                <a:cubicBezTo>
                  <a:pt x="217004" y="213728"/>
                  <a:pt x="246821" y="-3276"/>
                  <a:pt x="288234" y="37"/>
                </a:cubicBezTo>
                <a:cubicBezTo>
                  <a:pt x="329647" y="3350"/>
                  <a:pt x="362778" y="231949"/>
                  <a:pt x="417443" y="288271"/>
                </a:cubicBezTo>
                <a:cubicBezTo>
                  <a:pt x="472108" y="344593"/>
                  <a:pt x="544167" y="341280"/>
                  <a:pt x="616226" y="33796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B631B7-816D-EA48-AB5C-AC25BCD4A6D2}"/>
              </a:ext>
            </a:extLst>
          </p:cNvPr>
          <p:cNvSpPr txBox="1">
            <a:spLocks/>
          </p:cNvSpPr>
          <p:nvPr/>
        </p:nvSpPr>
        <p:spPr>
          <a:xfrm>
            <a:off x="6282906" y="190500"/>
            <a:ext cx="5093677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Garamond" panose="02020404030301010803" pitchFamily="18" charset="0"/>
              </a:rPr>
              <a:t>Recovery rates differ by process</a:t>
            </a:r>
          </a:p>
        </p:txBody>
      </p:sp>
    </p:spTree>
    <p:extLst>
      <p:ext uri="{BB962C8B-B14F-4D97-AF65-F5344CB8AC3E}">
        <p14:creationId xmlns:p14="http://schemas.microsoft.com/office/powerpoint/2010/main" val="33136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F0C1-021C-D04F-BE2D-2CC1B6C3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Succession and underlying processes are driven by networks of actors</a:t>
            </a:r>
          </a:p>
        </p:txBody>
      </p:sp>
      <p:pic>
        <p:nvPicPr>
          <p:cNvPr id="1026" name="Picture 2" descr="Multilayer networks reveal the spatial structure of seed-dispersal  interactions across the Great Rift landscapes | Nature Communications">
            <a:extLst>
              <a:ext uri="{FF2B5EF4-FFF2-40B4-BE49-F238E27FC236}">
                <a16:creationId xmlns:a16="http://schemas.microsoft.com/office/drawing/2014/main" id="{D7DEFA5C-8D29-E344-B1CD-F4EEC3EE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2072035"/>
            <a:ext cx="5810249" cy="38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95F40-5804-964C-B461-E8A812D597AC}"/>
              </a:ext>
            </a:extLst>
          </p:cNvPr>
          <p:cNvSpPr txBox="1"/>
          <p:nvPr/>
        </p:nvSpPr>
        <p:spPr>
          <a:xfrm>
            <a:off x="7140036" y="5902969"/>
            <a:ext cx="436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Garamond" panose="02020404030301010803" pitchFamily="18" charset="0"/>
              </a:rPr>
              <a:t>Timóteo</a:t>
            </a:r>
            <a:r>
              <a:rPr lang="en-US" sz="2000" dirty="0">
                <a:latin typeface="Garamond" panose="02020404030301010803" pitchFamily="18" charset="0"/>
              </a:rPr>
              <a:t> et al. 2018, </a:t>
            </a:r>
            <a:r>
              <a:rPr lang="en-US" sz="2000" i="1" dirty="0">
                <a:latin typeface="Garamond" panose="02020404030301010803" pitchFamily="18" charset="0"/>
              </a:rPr>
              <a:t>Nature Communications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7604F-2AF9-6F41-BD4E-5312FDA8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7" y="2072035"/>
            <a:ext cx="5009518" cy="4176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B1F3DA-B0A8-8242-B49C-B0BD06414A12}"/>
              </a:ext>
            </a:extLst>
          </p:cNvPr>
          <p:cNvSpPr txBox="1"/>
          <p:nvPr/>
        </p:nvSpPr>
        <p:spPr>
          <a:xfrm>
            <a:off x="861793" y="6248460"/>
            <a:ext cx="3594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Cheng et al. 2021, </a:t>
            </a:r>
            <a:r>
              <a:rPr lang="en-US" sz="2000" i="1" dirty="0">
                <a:latin typeface="Garamond" panose="02020404030301010803" pitchFamily="18" charset="0"/>
              </a:rPr>
              <a:t>Sci. Tot. Environ.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9FED6-02B6-5C47-B7B7-259ED123CB79}"/>
              </a:ext>
            </a:extLst>
          </p:cNvPr>
          <p:cNvSpPr txBox="1"/>
          <p:nvPr/>
        </p:nvSpPr>
        <p:spPr>
          <a:xfrm>
            <a:off x="1237438" y="1548815"/>
            <a:ext cx="2963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Microbial Networks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75434-5213-C147-A9D0-AF3773968226}"/>
              </a:ext>
            </a:extLst>
          </p:cNvPr>
          <p:cNvSpPr txBox="1"/>
          <p:nvPr/>
        </p:nvSpPr>
        <p:spPr>
          <a:xfrm>
            <a:off x="6966987" y="1548815"/>
            <a:ext cx="2939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Dispersal Networks</a:t>
            </a:r>
          </a:p>
        </p:txBody>
      </p:sp>
    </p:spTree>
    <p:extLst>
      <p:ext uri="{BB962C8B-B14F-4D97-AF65-F5344CB8AC3E}">
        <p14:creationId xmlns:p14="http://schemas.microsoft.com/office/powerpoint/2010/main" val="20866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3638" y="5750790"/>
            <a:ext cx="278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Batterman et al. 2013,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96357F-BC56-4627-9575-995FD1EEE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50"/>
          <a:stretch/>
        </p:blipFill>
        <p:spPr>
          <a:xfrm>
            <a:off x="315873" y="1800901"/>
            <a:ext cx="5472438" cy="3949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8C0D7F-A126-164C-AA77-D8A925C1F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546" y="1970689"/>
            <a:ext cx="5580829" cy="3610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1446B7-0C79-D34A-898B-4339B13335FF}"/>
              </a:ext>
            </a:extLst>
          </p:cNvPr>
          <p:cNvSpPr txBox="1"/>
          <p:nvPr/>
        </p:nvSpPr>
        <p:spPr>
          <a:xfrm rot="16200000">
            <a:off x="5424890" y="3441739"/>
            <a:ext cx="21526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Mycorrhizal Diversity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6391A-6367-1A46-92A6-DDAFE513F37B}"/>
              </a:ext>
            </a:extLst>
          </p:cNvPr>
          <p:cNvSpPr/>
          <p:nvPr/>
        </p:nvSpPr>
        <p:spPr>
          <a:xfrm>
            <a:off x="6316544" y="5396337"/>
            <a:ext cx="558083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C0F9A-A2C9-7744-8E28-8E54F325FF4E}"/>
              </a:ext>
            </a:extLst>
          </p:cNvPr>
          <p:cNvSpPr txBox="1"/>
          <p:nvPr/>
        </p:nvSpPr>
        <p:spPr>
          <a:xfrm>
            <a:off x="6685877" y="5396337"/>
            <a:ext cx="17819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Degraded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F49C3-5A88-0844-B717-03730E775833}"/>
              </a:ext>
            </a:extLst>
          </p:cNvPr>
          <p:cNvSpPr txBox="1"/>
          <p:nvPr/>
        </p:nvSpPr>
        <p:spPr>
          <a:xfrm>
            <a:off x="10001977" y="5396337"/>
            <a:ext cx="17819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Least Degraded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2ADE3-2CD6-154C-A3E8-C8E7C34397C4}"/>
              </a:ext>
            </a:extLst>
          </p:cNvPr>
          <p:cNvSpPr txBox="1"/>
          <p:nvPr/>
        </p:nvSpPr>
        <p:spPr>
          <a:xfrm>
            <a:off x="7416987" y="5750790"/>
            <a:ext cx="458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Carpenter et al. 2001,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Forest Ecology &amp; Management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112063-ED4A-8843-9C34-7946400E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9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Microbial networks are critical for forest regeneration and vulnerable to perturbation</a:t>
            </a:r>
          </a:p>
        </p:txBody>
      </p:sp>
    </p:spTree>
    <p:extLst>
      <p:ext uri="{BB962C8B-B14F-4D97-AF65-F5344CB8AC3E}">
        <p14:creationId xmlns:p14="http://schemas.microsoft.com/office/powerpoint/2010/main" val="20840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3252B-4AD0-C34C-8E17-A441F5FD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92" y="476738"/>
            <a:ext cx="8418359" cy="5569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544D98-42A2-7949-A31C-45B888FF5586}"/>
              </a:ext>
            </a:extLst>
          </p:cNvPr>
          <p:cNvSpPr txBox="1"/>
          <p:nvPr/>
        </p:nvSpPr>
        <p:spPr>
          <a:xfrm>
            <a:off x="8435518" y="6074936"/>
            <a:ext cx="357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Wilcots, Taylor et al. 2019,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Oikos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25E84-4537-5146-9B9B-1C7ED5F0C6AB}"/>
              </a:ext>
            </a:extLst>
          </p:cNvPr>
          <p:cNvSpPr txBox="1"/>
          <p:nvPr/>
        </p:nvSpPr>
        <p:spPr>
          <a:xfrm>
            <a:off x="0" y="1946566"/>
            <a:ext cx="3317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Dispersal Regimes can determine the timing of tree species arrival, which can dictate multiple forest functions </a:t>
            </a:r>
          </a:p>
        </p:txBody>
      </p:sp>
    </p:spTree>
    <p:extLst>
      <p:ext uri="{BB962C8B-B14F-4D97-AF65-F5344CB8AC3E}">
        <p14:creationId xmlns:p14="http://schemas.microsoft.com/office/powerpoint/2010/main" val="235748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D6A6-294F-EA44-AB81-543699C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7"/>
            <a:ext cx="10515600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Complex Networks within Functional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A7359-1C67-A04B-8A3F-46C58BB5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27596"/>
            <a:ext cx="10160000" cy="4976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28AB16-8704-9447-9C0B-86620D45342D}"/>
              </a:ext>
            </a:extLst>
          </p:cNvPr>
          <p:cNvSpPr txBox="1"/>
          <p:nvPr/>
        </p:nvSpPr>
        <p:spPr>
          <a:xfrm>
            <a:off x="8362346" y="6245163"/>
            <a:ext cx="290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Taylor et al. 2020,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579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22840</TotalTime>
  <Words>359</Words>
  <Application>Microsoft Macintosh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Garamond Pro Bold</vt:lpstr>
      <vt:lpstr>Arial</vt:lpstr>
      <vt:lpstr>Calibri</vt:lpstr>
      <vt:lpstr>Calibri Light</vt:lpstr>
      <vt:lpstr>Garamond</vt:lpstr>
      <vt:lpstr>Georgia</vt:lpstr>
      <vt:lpstr>Helvetica Neue</vt:lpstr>
      <vt:lpstr>1_Office Theme</vt:lpstr>
      <vt:lpstr>Networked Regeneration of Tropical Forests</vt:lpstr>
      <vt:lpstr>PowerPoint Presentation</vt:lpstr>
      <vt:lpstr>Tropical forests can regenerate quickly</vt:lpstr>
      <vt:lpstr>But they often don’t get the chance</vt:lpstr>
      <vt:lpstr>PowerPoint Presentation</vt:lpstr>
      <vt:lpstr>Succession and underlying processes are driven by networks of actors</vt:lpstr>
      <vt:lpstr>Microbial networks are critical for forest regeneration and vulnerable to perturbation</vt:lpstr>
      <vt:lpstr>PowerPoint Presentation</vt:lpstr>
      <vt:lpstr>Complex Networks within Functional Groups</vt:lpstr>
      <vt:lpstr>Various aspects of RIT in forest regeneration</vt:lpstr>
      <vt:lpstr>PowerPoint Presentation</vt:lpstr>
      <vt:lpstr>PowerPoint Presentation</vt:lpstr>
      <vt:lpstr>Broad patterns of biogeochemical recuperation in tropical forests (Sullivan et al. 2019, Ecology)</vt:lpstr>
      <vt:lpstr>Soil nutrients tend to increase, foliar nutrients tend to decrease during succession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Benton Taylor</dc:creator>
  <cp:lastModifiedBy>Taylor, Benton</cp:lastModifiedBy>
  <cp:revision>270</cp:revision>
  <dcterms:created xsi:type="dcterms:W3CDTF">2019-01-18T14:18:30Z</dcterms:created>
  <dcterms:modified xsi:type="dcterms:W3CDTF">2022-03-28T16:37:21Z</dcterms:modified>
</cp:coreProperties>
</file>