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8" r:id="rId4"/>
    <p:sldId id="286" r:id="rId5"/>
    <p:sldId id="291" r:id="rId6"/>
    <p:sldId id="292" r:id="rId7"/>
    <p:sldId id="293" r:id="rId8"/>
    <p:sldId id="295" r:id="rId9"/>
    <p:sldId id="257" r:id="rId10"/>
    <p:sldId id="264" r:id="rId11"/>
    <p:sldId id="289" r:id="rId12"/>
    <p:sldId id="287" r:id="rId13"/>
    <p:sldId id="294" r:id="rId14"/>
    <p:sldId id="285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0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CB-317B-43F9-9611-A63EFFCA114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C41-278E-42BF-9828-76F709AC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1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CB-317B-43F9-9611-A63EFFCA114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C41-278E-42BF-9828-76F709AC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5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CB-317B-43F9-9611-A63EFFCA114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C41-278E-42BF-9828-76F709AC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CB-317B-43F9-9611-A63EFFCA114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C41-278E-42BF-9828-76F709AC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5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CB-317B-43F9-9611-A63EFFCA114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C41-278E-42BF-9828-76F709AC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4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CB-317B-43F9-9611-A63EFFCA114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C41-278E-42BF-9828-76F709AC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4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CB-317B-43F9-9611-A63EFFCA114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C41-278E-42BF-9828-76F709AC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0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CB-317B-43F9-9611-A63EFFCA114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C41-278E-42BF-9828-76F709AC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CB-317B-43F9-9611-A63EFFCA114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C41-278E-42BF-9828-76F709AC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CB-317B-43F9-9611-A63EFFCA114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C41-278E-42BF-9828-76F709AC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5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57CB-317B-43F9-9611-A63EFFCA114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7DC41-278E-42BF-9828-76F709AC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1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157CB-317B-43F9-9611-A63EFFCA114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7DC41-278E-42BF-9828-76F709ACE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9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tif"/><Relationship Id="rId4" Type="http://schemas.openxmlformats.org/officeDocument/2006/relationships/image" Target="../media/image10.t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.png"/><Relationship Id="rId7" Type="http://schemas.openxmlformats.org/officeDocument/2006/relationships/image" Target="../media/image140.png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20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1665668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Viscoelastic aspects of solid cancers: the rearrangement of mono-cultured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models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31242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Ivana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Pajic-Lijakovic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University of Belgrade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Department of Biochemical Engineering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Serbia</a:t>
            </a:r>
          </a:p>
        </p:txBody>
      </p:sp>
    </p:spTree>
    <p:extLst>
      <p:ext uri="{BB962C8B-B14F-4D97-AF65-F5344CB8AC3E}">
        <p14:creationId xmlns:p14="http://schemas.microsoft.com/office/powerpoint/2010/main" val="335698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86051"/>
            <a:ext cx="403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 of two cell spheroids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8" y="4139576"/>
            <a:ext cx="6106878" cy="2538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1796271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fusion of epithelial spheroids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5890" y="4640239"/>
            <a:ext cx="1868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</a:rPr>
              <a:t>The fusion of </a:t>
            </a:r>
            <a:r>
              <a:rPr lang="en-US" sz="2400" b="1" dirty="0" smtClean="0">
                <a:solidFill>
                  <a:srgbClr val="002060"/>
                </a:solidFill>
              </a:rPr>
              <a:t>cancer spheroids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8" y="747579"/>
            <a:ext cx="6106878" cy="3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5" y="737574"/>
            <a:ext cx="3623032" cy="2717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55" y="703742"/>
            <a:ext cx="3637745" cy="2728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4" y="4040832"/>
            <a:ext cx="3623033" cy="271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768" y="4040831"/>
            <a:ext cx="3623034" cy="2717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275908"/>
            <a:ext cx="6172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Fusion of two spheroids: some experiments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1" y="1123727"/>
            <a:ext cx="15669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fusion of two confluent skin fibroblast cell </a:t>
            </a:r>
            <a:r>
              <a:rPr lang="en-US" b="1" dirty="0" smtClean="0">
                <a:solidFill>
                  <a:srgbClr val="002060"/>
                </a:solidFill>
              </a:rPr>
              <a:t>spheroids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Shafiee</a:t>
            </a:r>
            <a:r>
              <a:rPr lang="en-US" b="1" dirty="0" smtClean="0">
                <a:solidFill>
                  <a:srgbClr val="002060"/>
                </a:solidFill>
              </a:rPr>
              <a:t> et al. </a:t>
            </a:r>
            <a:r>
              <a:rPr lang="en-US" b="1" dirty="0">
                <a:solidFill>
                  <a:srgbClr val="002060"/>
                </a:solidFill>
              </a:rPr>
              <a:t>2015. </a:t>
            </a:r>
            <a:r>
              <a:rPr lang="en-US" b="1" dirty="0" err="1">
                <a:solidFill>
                  <a:srgbClr val="002060"/>
                </a:solidFill>
              </a:rPr>
              <a:t>Biofabric</a:t>
            </a:r>
            <a:r>
              <a:rPr lang="en-US" b="1" dirty="0">
                <a:solidFill>
                  <a:srgbClr val="002060"/>
                </a:solidFill>
              </a:rPr>
              <a:t> 7, 045005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4128412"/>
            <a:ext cx="1385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The fusion of HCT116 </a:t>
            </a:r>
            <a:r>
              <a:rPr lang="en-US" b="1" dirty="0" smtClean="0">
                <a:solidFill>
                  <a:srgbClr val="002060"/>
                </a:solidFill>
              </a:rPr>
              <a:t>cancer cell spheroids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Dechristé</a:t>
            </a:r>
            <a:r>
              <a:rPr lang="en-US" b="1" dirty="0" smtClean="0">
                <a:solidFill>
                  <a:srgbClr val="002060"/>
                </a:solidFill>
              </a:rPr>
              <a:t> et al. </a:t>
            </a:r>
            <a:r>
              <a:rPr lang="en-US" b="1" dirty="0">
                <a:solidFill>
                  <a:srgbClr val="002060"/>
                </a:solidFill>
              </a:rPr>
              <a:t>2018. J </a:t>
            </a:r>
            <a:r>
              <a:rPr lang="en-US" b="1" dirty="0" err="1">
                <a:solidFill>
                  <a:srgbClr val="002060"/>
                </a:solidFill>
              </a:rPr>
              <a:t>Theor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Biol</a:t>
            </a:r>
            <a:r>
              <a:rPr lang="en-US" b="1" dirty="0">
                <a:solidFill>
                  <a:srgbClr val="002060"/>
                </a:solidFill>
              </a:rPr>
              <a:t> 454,102-109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524000" y="3812232"/>
            <a:ext cx="609600" cy="15510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62577" y="3431232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Surface of two-spheroid system increase more than 2 times within first 5h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2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2211" y="22538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Mechanical waves generation caused by collective cell migration: A force balance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9600" y="1459707"/>
                <a:ext cx="6230155" cy="825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𝒆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𝒓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𝝉</m:t>
                          </m:r>
                        </m:e>
                      </m:d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𝑫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𝒆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𝒓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𝝉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𝑫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𝝉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𝒆</m:t>
                          </m:r>
                        </m:sub>
                      </m:sSub>
                      <m:sSup>
                        <m:sSup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𝒔𝒕</m:t>
                              </m:r>
                            </m:sub>
                          </m:sSub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𝒆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𝑻𝒗𝒆</m:t>
                              </m:r>
                            </m:sub>
                          </m:sSub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𝒆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59707"/>
                <a:ext cx="6230155" cy="8256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09690" y="4388440"/>
                <a:ext cx="5430397" cy="825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𝒓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,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𝝉</m:t>
                          </m:r>
                        </m:e>
                      </m:d>
                      <m:f>
                        <m:f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𝑫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𝒄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𝒓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𝝉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𝑫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𝝉</m:t>
                          </m:r>
                        </m:den>
                      </m:f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𝑻𝒗𝒆</m:t>
                              </m:r>
                            </m:sub>
                          </m:sSub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𝒄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𝝆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𝒕𝒓</m:t>
                              </m:r>
                            </m:sub>
                          </m:sSub>
                        </m:e>
                        <m:sup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𝒄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90" y="4388440"/>
                <a:ext cx="5430397" cy="8257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448258" y="5440552"/>
                <a:ext cx="2479397" cy="547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2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𝝆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𝒕𝒓</m:t>
                              </m:r>
                            </m:sub>
                          </m:sSub>
                        </m:e>
                        <m:sup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𝒄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2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2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𝝆</m:t>
                      </m:r>
                      <m:r>
                        <a:rPr lang="en-US" sz="2400" b="1" i="1">
                          <a:solidFill>
                            <a:schemeClr val="tx2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𝒌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𝑬𝑪𝑴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58" y="5440552"/>
                <a:ext cx="2479397" cy="5479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7291" y="2473448"/>
                <a:ext cx="2799548" cy="547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𝑻𝒗𝒆</m:t>
                              </m:r>
                            </m:sub>
                          </m:sSub>
                        </m:e>
                        <m:sup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𝒆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2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𝜵</m:t>
                          </m:r>
                        </m:e>
                      </m:acc>
                      <m:r>
                        <a:rPr lang="en-US" sz="2400" b="1" i="1">
                          <a:solidFill>
                            <a:schemeClr val="tx2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𝒆𝑹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𝑻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91" y="2473448"/>
                <a:ext cx="2799548" cy="5479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48258" y="3141682"/>
                <a:ext cx="3629199" cy="502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𝝈</m:t>
                              </m:r>
                            </m:e>
                          </m:acc>
                        </m:e>
                        <m:sub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𝒆𝑹𝑻</m:t>
                          </m:r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</m:sub>
                      </m:sSub>
                      <m:r>
                        <a:rPr lang="en-US" sz="2400" b="1" i="1">
                          <a:solidFill>
                            <a:schemeClr val="tx2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𝒆𝑹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𝑪𝑪𝑴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2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𝒆𝑹</m:t>
                              </m:r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𝑺𝑫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58" y="3141682"/>
                <a:ext cx="3629199" cy="5021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953000" y="2725845"/>
                <a:ext cx="2533707" cy="547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𝒆</m:t>
                          </m:r>
                        </m:sub>
                      </m:sSub>
                      <m:sSup>
                        <m:sSup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𝒔𝒕</m:t>
                              </m:r>
                            </m:sub>
                          </m:sSub>
                        </m:e>
                        <m:sup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𝒆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2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𝒏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𝒆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𝜸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𝒆</m:t>
                          </m:r>
                        </m:sub>
                      </m:sSub>
                      <m:sSub>
                        <m:sSubPr>
                          <m:ctrlP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𝒖</m:t>
                              </m:r>
                            </m:e>
                          </m:acc>
                        </m:e>
                        <m:sub>
                          <m:r>
                            <a:rPr lang="en-US" sz="2400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725845"/>
                <a:ext cx="2533707" cy="54790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77292" y="1059597"/>
            <a:ext cx="218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Epithelial cells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738" y="3886200"/>
            <a:ext cx="1685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1F497D"/>
                </a:solidFill>
              </a:rPr>
              <a:t>Cancer </a:t>
            </a:r>
            <a:r>
              <a:rPr lang="en-US" sz="2400" b="1" dirty="0">
                <a:solidFill>
                  <a:srgbClr val="1F497D"/>
                </a:solidFill>
              </a:rPr>
              <a:t>cells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800600" y="1290429"/>
            <a:ext cx="152400" cy="2308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39417" y="759514"/>
            <a:ext cx="180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Surface tension force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940087" y="1344290"/>
            <a:ext cx="152400" cy="2308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77755" y="85353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Viscoelastic force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334000" y="4347865"/>
            <a:ext cx="152400" cy="2308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86401" y="402584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Traction force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248406" y="5409518"/>
                <a:ext cx="5787418" cy="577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𝑻𝒗𝒆</m:t>
                              </m:r>
                            </m:sub>
                          </m:sSub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𝒄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𝜵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𝒄𝑹</m:t>
                                  </m:r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𝑺𝑫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24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𝒄𝑹</m:t>
                                  </m:r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𝑪𝑪𝑴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𝑹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𝑬𝑪𝑴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406" y="5409518"/>
                <a:ext cx="5787418" cy="5775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44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2" grpId="0"/>
      <p:bldP spid="24" grpId="0"/>
      <p:bldP spid="2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1241" y="152400"/>
            <a:ext cx="8535723" cy="6644073"/>
            <a:chOff x="421241" y="152400"/>
            <a:chExt cx="8535723" cy="66440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241" y="664464"/>
              <a:ext cx="6862861" cy="30693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242" y="3369992"/>
              <a:ext cx="6512958" cy="342648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85800" y="152400"/>
              <a:ext cx="792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</a:rPr>
                <a:t>Mechanical waves generation during CCM of epithelial cells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432964" y="1598967"/>
              <a:ext cx="152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Successive stress relaxation cycles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47800" y="664464"/>
              <a:ext cx="2153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Long-time dynamics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53000" y="664464"/>
              <a:ext cx="2175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Short-time dynamics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0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24568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617" y="2994193"/>
            <a:ext cx="8463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The 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fusion of epithelial cell 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spheroids, 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driven by the tissue surface tension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, induces cell movement from the surface to the core region of two-spheroid system.  This movement leads 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to a decrease in the surface and volume of 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two-spheroid system.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056" y="5410200"/>
            <a:ext cx="88896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In contrast to the epithelial cells, the fusion of cancer cell spheroid is driven by the solid stress accumulated within the core region of two-spheroid system. The solid stress induces cancer cell migration from the core region toward the surface of two-spheroid system.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543" y="1652509"/>
            <a:ext cx="89196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While epithelial cells establish stronger E-cadherin mediated cell-cell adhesion contacts, cancer cells form weak cell-cell adhesion contacts and β1integrin-mediated cell-ECM adhesion contacts. </a:t>
            </a:r>
            <a:r>
              <a:rPr lang="en-US" sz="2000" b="1" dirty="0" smtClean="0">
                <a:solidFill>
                  <a:srgbClr val="FF0000"/>
                </a:solidFill>
              </a:rPr>
              <a:t> The surface tension of contractile cancer cells can be neglected.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961" y="918865"/>
            <a:ext cx="8573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The tissue surface tension is the main factor which influences the compaction of epithelial spheroids and fusion of two spheroids.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541" y="4495800"/>
            <a:ext cx="8652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solid stress </a:t>
            </a:r>
            <a:r>
              <a:rPr lang="en-US" sz="2000" b="1" dirty="0">
                <a:solidFill>
                  <a:srgbClr val="FF0000"/>
                </a:solidFill>
              </a:rPr>
              <a:t>is the main factor which </a:t>
            </a:r>
            <a:r>
              <a:rPr lang="en-US" sz="2000" b="1" dirty="0" smtClean="0">
                <a:solidFill>
                  <a:srgbClr val="FF0000"/>
                </a:solidFill>
              </a:rPr>
              <a:t>influences the rearrangement of cancer cells.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33700" y="1828800"/>
            <a:ext cx="331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4214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5888" y="685800"/>
            <a:ext cx="379828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GENERAL STRATEGY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6" y="2743200"/>
            <a:ext cx="8534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To emphasize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the main factors which influence cell rearrangement such as: (1) tissue surface tension, (2) solid stress accumulated within the spheroid core region, (3) viscoelasticity caused by collective cell migration, and (4) their inter-relations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432" y="1688919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o consider and compare the rearrangement of cancer cells and epithelial cells caused by collective cell migration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890" y="5181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To discuss the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rearrangement of various mono-cultured multicellular systems such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as: (1)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rearrangement of cell spheroids and (2) fusion of two cell spheroids.</a:t>
            </a:r>
          </a:p>
        </p:txBody>
      </p:sp>
    </p:spTree>
    <p:extLst>
      <p:ext uri="{BB962C8B-B14F-4D97-AF65-F5344CB8AC3E}">
        <p14:creationId xmlns:p14="http://schemas.microsoft.com/office/powerpoint/2010/main" val="20877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 rot="19900375">
            <a:off x="5696961" y="2418052"/>
            <a:ext cx="556161" cy="23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200000">
            <a:off x="3834610" y="1936647"/>
            <a:ext cx="556161" cy="23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3046207">
            <a:off x="2006251" y="2737048"/>
            <a:ext cx="556161" cy="23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211293">
            <a:off x="6031624" y="4195099"/>
            <a:ext cx="556161" cy="23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7904203">
            <a:off x="2275388" y="4816176"/>
            <a:ext cx="556161" cy="23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785245" y="2349768"/>
            <a:ext cx="3124200" cy="3231340"/>
            <a:chOff x="2789712" y="2331260"/>
            <a:chExt cx="3124200" cy="3231340"/>
          </a:xfrm>
        </p:grpSpPr>
        <p:sp>
          <p:nvSpPr>
            <p:cNvPr id="2" name="TextBox 1"/>
            <p:cNvSpPr txBox="1"/>
            <p:nvPr/>
          </p:nvSpPr>
          <p:spPr>
            <a:xfrm>
              <a:off x="3058089" y="2770494"/>
              <a:ext cx="26670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</a:rPr>
                <a:t>Collective migration of cancer or epithelial cells within a spheroid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/>
              <a:endParaRPr lang="en-US" sz="2400" b="1" i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2400" b="1" i="1" dirty="0" smtClean="0">
                  <a:solidFill>
                    <a:srgbClr val="FF0000"/>
                  </a:solidFill>
                </a:rPr>
                <a:t>Cell </a:t>
              </a:r>
              <a:r>
                <a:rPr lang="en-US" sz="2400" b="1" i="1" dirty="0" err="1" smtClean="0">
                  <a:solidFill>
                    <a:srgbClr val="FF0000"/>
                  </a:solidFill>
                </a:rPr>
                <a:t>mechano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-sensing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789712" y="2331260"/>
              <a:ext cx="3124200" cy="32313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0" y="1650452"/>
            <a:ext cx="2331696" cy="923330"/>
            <a:chOff x="152400" y="1830593"/>
            <a:chExt cx="2331696" cy="923330"/>
          </a:xfrm>
        </p:grpSpPr>
        <p:sp>
          <p:nvSpPr>
            <p:cNvPr id="4" name="TextBox 3"/>
            <p:cNvSpPr txBox="1"/>
            <p:nvPr/>
          </p:nvSpPr>
          <p:spPr>
            <a:xfrm>
              <a:off x="534390" y="1830593"/>
              <a:ext cx="19497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What is the driving force for cell movement?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" y="1830593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10273" y="198499"/>
            <a:ext cx="4003639" cy="1323439"/>
            <a:chOff x="3162795" y="762000"/>
            <a:chExt cx="2605643" cy="1792545"/>
          </a:xfrm>
        </p:grpSpPr>
        <p:sp>
          <p:nvSpPr>
            <p:cNvPr id="5" name="TextBox 4"/>
            <p:cNvSpPr txBox="1"/>
            <p:nvPr/>
          </p:nvSpPr>
          <p:spPr>
            <a:xfrm>
              <a:off x="3581399" y="762000"/>
              <a:ext cx="2187039" cy="1792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What is the main characteristic of cell movement in the context of viscoelasticity?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62795" y="854334"/>
              <a:ext cx="486888" cy="70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75118" y="1638763"/>
            <a:ext cx="2627416" cy="1323439"/>
            <a:chOff x="778823" y="5486400"/>
            <a:chExt cx="2627416" cy="1323439"/>
          </a:xfrm>
        </p:grpSpPr>
        <p:sp>
          <p:nvSpPr>
            <p:cNvPr id="6" name="TextBox 5"/>
            <p:cNvSpPr txBox="1"/>
            <p:nvPr/>
          </p:nvSpPr>
          <p:spPr>
            <a:xfrm>
              <a:off x="996042" y="5486400"/>
              <a:ext cx="24101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How does the tissue surface tension influence cell rearrangement?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8823" y="5655677"/>
              <a:ext cx="434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4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1000" y="5410199"/>
            <a:ext cx="3429000" cy="1631216"/>
            <a:chOff x="5433952" y="1600200"/>
            <a:chExt cx="3100448" cy="1631216"/>
          </a:xfrm>
        </p:grpSpPr>
        <p:sp>
          <p:nvSpPr>
            <p:cNvPr id="8" name="TextBox 7"/>
            <p:cNvSpPr txBox="1"/>
            <p:nvPr/>
          </p:nvSpPr>
          <p:spPr>
            <a:xfrm>
              <a:off x="5943600" y="1600200"/>
              <a:ext cx="25908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What are the main parameters which influence cell response under stress?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33952" y="1953704"/>
              <a:ext cx="509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635384" y="4595775"/>
            <a:ext cx="3464430" cy="2224650"/>
            <a:chOff x="5154881" y="5808821"/>
            <a:chExt cx="2118119" cy="3009186"/>
          </a:xfrm>
        </p:grpSpPr>
        <p:sp>
          <p:nvSpPr>
            <p:cNvPr id="7" name="TextBox 6"/>
            <p:cNvSpPr txBox="1"/>
            <p:nvPr/>
          </p:nvSpPr>
          <p:spPr>
            <a:xfrm>
              <a:off x="5154882" y="6195218"/>
              <a:ext cx="2118118" cy="262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Why does collective cell migration induce oscillatory changes in cell velocity, geometrical characteristics , and relevant rheological parameters?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54881" y="5808821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5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8307"/>
            <a:ext cx="767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</a:t>
            </a:r>
            <a:r>
              <a:rPr lang="en-US" sz="2400" b="1" dirty="0" smtClean="0">
                <a:solidFill>
                  <a:srgbClr val="002060"/>
                </a:solidFill>
              </a:rPr>
              <a:t>he main parameters responsible for cell </a:t>
            </a:r>
            <a:r>
              <a:rPr lang="en-US" sz="2400" b="1" dirty="0" err="1" smtClean="0">
                <a:solidFill>
                  <a:srgbClr val="002060"/>
                </a:solidFill>
              </a:rPr>
              <a:t>mechano</a:t>
            </a:r>
            <a:r>
              <a:rPr lang="en-US" sz="2400" b="1" dirty="0" smtClean="0">
                <a:solidFill>
                  <a:srgbClr val="002060"/>
                </a:solidFill>
              </a:rPr>
              <a:t>-sensing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483" y="763502"/>
            <a:ext cx="295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1. Single-cell stiffness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6699" y="863159"/>
            <a:ext cx="382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2060"/>
                </a:solidFill>
              </a:rPr>
              <a:t>Softer cancer </a:t>
            </a:r>
            <a:r>
              <a:rPr lang="en-US" b="1" dirty="0">
                <a:solidFill>
                  <a:srgbClr val="002060"/>
                </a:solidFill>
              </a:rPr>
              <a:t>cells are more invasive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289501" y="862953"/>
            <a:ext cx="5334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043A08-0248-4590-952D-2BBAEFE87526}"/>
              </a:ext>
            </a:extLst>
          </p:cNvPr>
          <p:cNvSpPr txBox="1"/>
          <p:nvPr/>
        </p:nvSpPr>
        <p:spPr>
          <a:xfrm>
            <a:off x="1" y="2456237"/>
            <a:ext cx="3177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Epithelial-like cells: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Strong E-cadherin mediated </a:t>
            </a:r>
            <a:r>
              <a:rPr lang="en-US" b="1" dirty="0" err="1" smtClean="0">
                <a:solidFill>
                  <a:srgbClr val="002060"/>
                </a:solidFill>
              </a:rPr>
              <a:t>Ajs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No FAs within the spheroid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5949" y="203632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Lower cell velocity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7059" y="340974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Higher tissue surface tension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7797" y="2680702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Reduced cell mobility under stress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Left-Right-Up Arrow 9"/>
          <p:cNvSpPr/>
          <p:nvPr/>
        </p:nvSpPr>
        <p:spPr>
          <a:xfrm rot="5400000">
            <a:off x="3100859" y="2561937"/>
            <a:ext cx="914400" cy="6096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6225059" y="3477637"/>
            <a:ext cx="647700" cy="2725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03158" y="3429238"/>
            <a:ext cx="198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Cell contractions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9342" y="1400008"/>
            <a:ext cx="4325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2. Type of cell adhesion contacts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503" y="4285995"/>
            <a:ext cx="3062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Cancer, </a:t>
            </a:r>
            <a:r>
              <a:rPr lang="en-US" b="1" dirty="0" err="1" smtClean="0">
                <a:solidFill>
                  <a:srgbClr val="FF0000"/>
                </a:solidFill>
              </a:rPr>
              <a:t>mesenchymal</a:t>
            </a:r>
            <a:r>
              <a:rPr lang="en-US" b="1" dirty="0" smtClean="0">
                <a:solidFill>
                  <a:srgbClr val="FF0000"/>
                </a:solidFill>
              </a:rPr>
              <a:t>-like cells: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Weak </a:t>
            </a:r>
            <a:r>
              <a:rPr lang="en-US" b="1" dirty="0" smtClean="0">
                <a:solidFill>
                  <a:srgbClr val="002060"/>
                </a:solidFill>
              </a:rPr>
              <a:t>AJs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Integrin mediated FAs between cells and ECM</a:t>
            </a:r>
          </a:p>
        </p:txBody>
      </p:sp>
      <p:sp>
        <p:nvSpPr>
          <p:cNvPr id="17" name="Left-Right-Up Arrow 16"/>
          <p:cNvSpPr/>
          <p:nvPr/>
        </p:nvSpPr>
        <p:spPr>
          <a:xfrm rot="5400000">
            <a:off x="3155124" y="4618263"/>
            <a:ext cx="914400" cy="6096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44737" y="5443081"/>
            <a:ext cx="294711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Lower tissue surface tension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>
            <a:off x="6191850" y="5497314"/>
            <a:ext cx="647700" cy="2725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58386" y="5400516"/>
            <a:ext cx="176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002060"/>
                </a:solidFill>
              </a:rPr>
              <a:t>Cell </a:t>
            </a:r>
            <a:r>
              <a:rPr lang="en-US" b="1" dirty="0" smtClean="0">
                <a:solidFill>
                  <a:srgbClr val="002060"/>
                </a:solidFill>
              </a:rPr>
              <a:t>contractions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79305" y="4738397"/>
            <a:ext cx="3558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002060"/>
                </a:solidFill>
              </a:rPr>
              <a:t>Enhanced </a:t>
            </a:r>
            <a:r>
              <a:rPr lang="en-US" b="1" dirty="0">
                <a:solidFill>
                  <a:srgbClr val="002060"/>
                </a:solidFill>
              </a:rPr>
              <a:t>cell mobility under stress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07524" y="4037985"/>
            <a:ext cx="1989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002060"/>
                </a:solidFill>
              </a:rPr>
              <a:t>Higher </a:t>
            </a:r>
            <a:r>
              <a:rPr lang="en-US" b="1" dirty="0">
                <a:solidFill>
                  <a:srgbClr val="002060"/>
                </a:solidFill>
              </a:rPr>
              <a:t>cell velocity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4503" y="5985551"/>
            <a:ext cx="4440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</a:rPr>
              <a:t>3. Mode of cell movement under stress: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94950" y="6077883"/>
            <a:ext cx="324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b="1" dirty="0" smtClean="0">
                <a:solidFill>
                  <a:srgbClr val="002060"/>
                </a:solidFill>
              </a:rPr>
              <a:t>bleb-like </a:t>
            </a:r>
            <a:r>
              <a:rPr lang="en-US" b="1" dirty="0">
                <a:solidFill>
                  <a:srgbClr val="002060"/>
                </a:solidFill>
              </a:rPr>
              <a:t>protrusions and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342900" indent="-342900">
              <a:buAutoNum type="alphaLcParenR"/>
            </a:pPr>
            <a:r>
              <a:rPr lang="en-US" b="1" dirty="0" err="1" smtClean="0">
                <a:solidFill>
                  <a:srgbClr val="002060"/>
                </a:solidFill>
              </a:rPr>
              <a:t>filopodia</a:t>
            </a:r>
            <a:r>
              <a:rPr lang="en-US" b="1" dirty="0" smtClean="0">
                <a:solidFill>
                  <a:srgbClr val="002060"/>
                </a:solidFill>
              </a:rPr>
              <a:t>-like </a:t>
            </a:r>
            <a:r>
              <a:rPr lang="en-US" b="1" dirty="0">
                <a:solidFill>
                  <a:srgbClr val="002060"/>
                </a:solidFill>
              </a:rPr>
              <a:t>protrusions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11443" y="1325760"/>
            <a:ext cx="39641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tissue surface </a:t>
            </a:r>
            <a:r>
              <a:rPr lang="en-US" sz="2400" b="1" dirty="0" smtClean="0">
                <a:solidFill>
                  <a:srgbClr val="C00000"/>
                </a:solidFill>
              </a:rPr>
              <a:t>tension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v</a:t>
            </a:r>
            <a:r>
              <a:rPr lang="en-US" sz="2400" b="1" dirty="0" smtClean="0">
                <a:solidFill>
                  <a:srgbClr val="C00000"/>
                </a:solidFill>
              </a:rPr>
              <a:t>iscoelasticity caused by CCM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4673104" y="1512659"/>
            <a:ext cx="54143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1" grpId="0" animBg="1"/>
      <p:bldP spid="5" grpId="0"/>
      <p:bldP spid="7" grpId="0"/>
      <p:bldP spid="8" grpId="0"/>
      <p:bldP spid="9" grpId="0"/>
      <p:bldP spid="10" grpId="0" animBg="1"/>
      <p:bldP spid="13" grpId="0" animBg="1"/>
      <p:bldP spid="14" grpId="0"/>
      <p:bldP spid="16" grpId="0"/>
      <p:bldP spid="15" grpId="0"/>
      <p:bldP spid="17" grpId="0" animBg="1"/>
      <p:bldP spid="3" grpId="0"/>
      <p:bldP spid="18" grpId="0" animBg="1"/>
      <p:bldP spid="19" grpId="0"/>
      <p:bldP spid="20" grpId="0"/>
      <p:bldP spid="21" grpId="0"/>
      <p:bldP spid="25" grpId="0"/>
      <p:bldP spid="27" grpId="0"/>
      <p:bldP spid="12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152" y="2286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>
                <a:solidFill>
                  <a:srgbClr val="002060"/>
                </a:solidFill>
                <a:latin typeface="Times New Roman"/>
                <a:ea typeface="Calibri"/>
              </a:rPr>
              <a:t>The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cell </a:t>
            </a:r>
            <a:r>
              <a:rPr lang="en-US" sz="2400" b="1" i="1" dirty="0">
                <a:solidFill>
                  <a:srgbClr val="002060"/>
                </a:solidFill>
                <a:latin typeface="Times New Roman"/>
                <a:ea typeface="Calibri"/>
              </a:rPr>
              <a:t>residual stress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/>
                <a:ea typeface="Calibri"/>
              </a:rPr>
              <a:t>accumulation within an epithelium caused by collective cell migration</a:t>
            </a: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9" y="1124891"/>
            <a:ext cx="3822491" cy="2991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2" y="4268806"/>
            <a:ext cx="3085908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1832" y="5630171"/>
            <a:ext cx="1898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biointerface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11709" y="5640406"/>
            <a:ext cx="762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06" y="1717177"/>
            <a:ext cx="2346237" cy="202280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594247" y="2546729"/>
            <a:ext cx="609600" cy="363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92909" y="99220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Inhomogeneous distribution of the cell residual stress</a:t>
            </a:r>
            <a:endParaRPr lang="en-US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99047" y="4116406"/>
                <a:ext cx="3093318" cy="547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𝑻𝒗𝒆</m:t>
                              </m:r>
                            </m:sub>
                          </m:sSub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𝒆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𝜵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∙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𝒆𝑹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𝑻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047" y="4116406"/>
                <a:ext cx="3093318" cy="5479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00971" y="4920525"/>
                <a:ext cx="3742782" cy="495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𝝈</m:t>
                              </m:r>
                            </m:e>
                          </m:acc>
                        </m:e>
                        <m:sub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𝒆𝑹𝑻</m:t>
                          </m:r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 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𝒆𝑹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𝐶𝐶𝑀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𝝈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𝒆𝑹</m:t>
                              </m:r>
                              <m:r>
                                <a:rPr lang="en-US" sz="2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𝑆𝐷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971" y="4920525"/>
                <a:ext cx="3742782" cy="4950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6057900" y="5431710"/>
            <a:ext cx="76200" cy="4667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743374" y="5404287"/>
            <a:ext cx="76200" cy="4667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48860" y="5937948"/>
            <a:ext cx="1993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Cell residual stress accumulation caused by CCM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5886" y="589643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Solid stress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8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 animBg="1"/>
      <p:bldP spid="10" grpId="0"/>
      <p:bldP spid="11" grpId="0"/>
      <p:bldP spid="12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7477" y="237704"/>
            <a:ext cx="826901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Mechanical stress caused by collective cell migration</a:t>
            </a:r>
            <a:endParaRPr lang="en-US" sz="2000" i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38670" y="1908220"/>
            <a:ext cx="29718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 err="1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Tambe</a:t>
            </a:r>
            <a:r>
              <a:rPr lang="en-US" b="1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et al. (PLOS ONE 8(2):e55172 1-13, 2013</a:t>
            </a:r>
            <a:r>
              <a:rPr lang="en-US" sz="1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697" y="203806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Max shear and normal residual stresses  during free expansion of cell monolayer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685635" y="2223489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90936" y="2023434"/>
            <a:ext cx="1447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100-150 Pa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109" y="3501567"/>
            <a:ext cx="247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Traction stress per </a:t>
            </a:r>
            <a:r>
              <a:rPr lang="en-US" b="1" dirty="0" smtClean="0">
                <a:solidFill>
                  <a:srgbClr val="002060"/>
                </a:solidFill>
              </a:rPr>
              <a:t>single epithelial </a:t>
            </a:r>
            <a:r>
              <a:rPr lang="en-US" b="1" dirty="0">
                <a:solidFill>
                  <a:srgbClr val="002060"/>
                </a:solidFill>
              </a:rPr>
              <a:t>cell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270997" y="3710432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82649" y="3488308"/>
            <a:ext cx="1473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+mj-lt"/>
                <a:ea typeface="Calibri"/>
              </a:rPr>
              <a:t>100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ea typeface="Calibri"/>
              </a:rPr>
              <a:t>-150 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Calibri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  <a:ea typeface="Calibri"/>
              </a:rPr>
              <a:t>Pa </a:t>
            </a: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4877" y="3049851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+mj-lt"/>
                <a:ea typeface="Calibri"/>
              </a:rPr>
              <a:t>Gjorevski</a:t>
            </a:r>
            <a:r>
              <a:rPr lang="en-US" b="1" dirty="0" smtClean="0">
                <a:solidFill>
                  <a:srgbClr val="002060"/>
                </a:solidFill>
                <a:latin typeface="+mj-lt"/>
                <a:ea typeface="Calibri"/>
              </a:rPr>
              <a:t> and Nelson</a:t>
            </a:r>
            <a:r>
              <a:rPr lang="en-US" b="1" dirty="0" smtClean="0">
                <a:solidFill>
                  <a:srgbClr val="002060"/>
                </a:solidFill>
                <a:latin typeface="+mj-lt"/>
                <a:ea typeface="Calibri"/>
              </a:rPr>
              <a:t>. (</a:t>
            </a:r>
            <a:r>
              <a:rPr lang="en-US" b="1" dirty="0" err="1" smtClean="0">
                <a:solidFill>
                  <a:srgbClr val="002060"/>
                </a:solidFill>
                <a:latin typeface="+mj-lt"/>
                <a:ea typeface="Calibri"/>
              </a:rPr>
              <a:t>Biophys</a:t>
            </a:r>
            <a:r>
              <a:rPr lang="en-US" b="1" dirty="0" smtClean="0">
                <a:solidFill>
                  <a:srgbClr val="002060"/>
                </a:solidFill>
                <a:latin typeface="+mj-lt"/>
                <a:ea typeface="Calibri"/>
              </a:rPr>
              <a:t> J</a:t>
            </a:r>
            <a:r>
              <a:rPr lang="en-US" b="1" dirty="0" smtClean="0">
                <a:solidFill>
                  <a:srgbClr val="002060"/>
                </a:solidFill>
                <a:latin typeface="+mj-lt"/>
                <a:ea typeface="Times New Roman"/>
              </a:rPr>
              <a:t> 103:152-162, </a:t>
            </a:r>
            <a:r>
              <a:rPr lang="en-US" b="1" dirty="0" smtClean="0">
                <a:solidFill>
                  <a:srgbClr val="002060"/>
                </a:solidFill>
                <a:latin typeface="+mj-lt"/>
                <a:ea typeface="Calibri"/>
              </a:rPr>
              <a:t>2012) 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109" y="4561444"/>
            <a:ext cx="225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Stress per single </a:t>
            </a:r>
            <a:r>
              <a:rPr lang="en-US" b="1" dirty="0" err="1">
                <a:solidFill>
                  <a:srgbClr val="002060"/>
                </a:solidFill>
              </a:rPr>
              <a:t>adherens</a:t>
            </a:r>
            <a:r>
              <a:rPr lang="en-US" b="1" dirty="0">
                <a:solidFill>
                  <a:srgbClr val="002060"/>
                </a:solidFill>
              </a:rPr>
              <a:t> junction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19020" y="4703321"/>
            <a:ext cx="8112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1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kPa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Calibri"/>
                <a:cs typeface="Times New Roman"/>
              </a:rPr>
              <a:t> </a:t>
            </a:r>
            <a:endParaRPr lang="en-US" sz="20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84877" y="4422945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Liu et al. PNAS 107(22):9944-9949, 2010). 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3271736" y="487354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8697" y="5625018"/>
            <a:ext cx="2647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Shear stress sufficient to induce inflammation in epithelial cells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38162" y="5954936"/>
            <a:ext cx="945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j-lt"/>
                <a:ea typeface="Calibri"/>
              </a:rPr>
              <a:t>~60 Pa 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84877" y="5770270"/>
            <a:ext cx="2556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Pitenis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 et al. </a:t>
            </a: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</a:rPr>
              <a:t>(Tribology Letters 66:81, 2018)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418935" y="5972383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22582" y="5803906"/>
            <a:ext cx="882258" cy="763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666479" y="1841628"/>
            <a:ext cx="1353541" cy="7637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rved Up Arrow 24"/>
          <p:cNvSpPr/>
          <p:nvPr/>
        </p:nvSpPr>
        <p:spPr>
          <a:xfrm rot="16200000">
            <a:off x="4041443" y="4154886"/>
            <a:ext cx="3757314" cy="446993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8870" y="1073758"/>
            <a:ext cx="2646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002060"/>
                </a:solidFill>
              </a:rPr>
              <a:t>Solid stress within cancer </a:t>
            </a:r>
          </a:p>
          <a:p>
            <a:pPr lvl="0"/>
            <a:r>
              <a:rPr lang="en-US" b="1" dirty="0" smtClean="0">
                <a:solidFill>
                  <a:srgbClr val="002060"/>
                </a:solidFill>
              </a:rPr>
              <a:t>spheroid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687472" y="1282623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56561" y="1196868"/>
            <a:ext cx="1348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>
                <a:solidFill>
                  <a:srgbClr val="002060"/>
                </a:solidFill>
                <a:ea typeface="Calibri"/>
              </a:rPr>
              <a:t>2.0-10 </a:t>
            </a:r>
            <a:r>
              <a:rPr lang="en-US" sz="2000" b="1" dirty="0" err="1">
                <a:solidFill>
                  <a:srgbClr val="002060"/>
                </a:solidFill>
                <a:ea typeface="Calibri"/>
              </a:rPr>
              <a:t>kPa</a:t>
            </a:r>
            <a:r>
              <a:rPr lang="en-US" sz="2000" b="1" dirty="0">
                <a:solidFill>
                  <a:srgbClr val="002060"/>
                </a:solidFill>
                <a:ea typeface="Calibri"/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80078" y="955102"/>
            <a:ext cx="283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ea typeface="Calibri"/>
                <a:cs typeface="Times New Roman"/>
              </a:rPr>
              <a:t>Kalli</a:t>
            </a:r>
            <a:r>
              <a:rPr lang="en-US" b="1" dirty="0">
                <a:solidFill>
                  <a:srgbClr val="002060"/>
                </a:solidFill>
                <a:ea typeface="Calibri"/>
                <a:cs typeface="Times New Roman"/>
              </a:rPr>
              <a:t> and </a:t>
            </a:r>
            <a:r>
              <a:rPr lang="en-US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Stylianopoulos</a:t>
            </a:r>
            <a:r>
              <a:rPr lang="en-US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a typeface="Calibri"/>
                <a:cs typeface="Times New Roman"/>
              </a:rPr>
              <a:t>(Front. </a:t>
            </a:r>
            <a:r>
              <a:rPr lang="en-US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Oncol</a:t>
            </a:r>
            <a:r>
              <a:rPr lang="en-US" b="1" dirty="0" smtClean="0">
                <a:solidFill>
                  <a:srgbClr val="002060"/>
                </a:solidFill>
                <a:ea typeface="Calibri"/>
                <a:cs typeface="Times New Roman"/>
              </a:rPr>
              <a:t>. 2018, </a:t>
            </a:r>
            <a:r>
              <a:rPr lang="en-US" b="1" dirty="0" err="1">
                <a:solidFill>
                  <a:srgbClr val="002060"/>
                </a:solidFill>
              </a:rPr>
              <a:t>doi</a:t>
            </a:r>
            <a:r>
              <a:rPr lang="en-US" b="1" dirty="0">
                <a:solidFill>
                  <a:srgbClr val="002060"/>
                </a:solidFill>
              </a:rPr>
              <a:t>: 10.3389/fonc.2018.00055</a:t>
            </a:r>
          </a:p>
        </p:txBody>
      </p:sp>
    </p:spTree>
    <p:extLst>
      <p:ext uri="{BB962C8B-B14F-4D97-AF65-F5344CB8AC3E}">
        <p14:creationId xmlns:p14="http://schemas.microsoft.com/office/powerpoint/2010/main" val="299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51138"/>
            <a:ext cx="9034481" cy="6597584"/>
            <a:chOff x="0" y="251138"/>
            <a:chExt cx="9034481" cy="6597584"/>
          </a:xfrm>
        </p:grpSpPr>
        <p:sp>
          <p:nvSpPr>
            <p:cNvPr id="3" name="Rectangle 2"/>
            <p:cNvSpPr/>
            <p:nvPr/>
          </p:nvSpPr>
          <p:spPr>
            <a:xfrm>
              <a:off x="685800" y="251138"/>
              <a:ext cx="69437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002060"/>
                  </a:solidFill>
                  <a:latin typeface="Times New Roman"/>
                  <a:ea typeface="Times New Roman"/>
                </a:rPr>
                <a:t>Viscoelasticity caused by collective cell migration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489" y="836592"/>
              <a:ext cx="4690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Epithelial cells: 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viscoelastic solids 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907542" y="2310543"/>
              <a:ext cx="242316" cy="489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907542" y="3787328"/>
              <a:ext cx="242316" cy="4892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00239" y="834984"/>
              <a:ext cx="4238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Cancer cells: </a:t>
              </a:r>
              <a:r>
                <a:rPr lang="en-US" sz="2400" b="1" i="1" dirty="0" smtClean="0">
                  <a:solidFill>
                    <a:srgbClr val="FF0000"/>
                  </a:solidFill>
                </a:rPr>
                <a:t>viscoelastic liquids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758894" y="2760006"/>
              <a:ext cx="2801507" cy="1937565"/>
              <a:chOff x="5758894" y="2760006"/>
              <a:chExt cx="2801507" cy="19375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5758894" y="2847771"/>
                    <a:ext cx="652602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𝒄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8894" y="2847771"/>
                    <a:ext cx="652602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9" name="Group 38"/>
              <p:cNvGrpSpPr/>
              <p:nvPr/>
            </p:nvGrpSpPr>
            <p:grpSpPr>
              <a:xfrm>
                <a:off x="5806004" y="2760006"/>
                <a:ext cx="2754397" cy="1937565"/>
                <a:chOff x="5797175" y="3280765"/>
                <a:chExt cx="2754397" cy="1937565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6486107" y="3280765"/>
                  <a:ext cx="172901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tx2"/>
                      </a:solidFill>
                    </a:rPr>
                    <a:t>Cell velocity</a:t>
                  </a:r>
                  <a:endParaRPr lang="en-US" b="1" dirty="0">
                    <a:solidFill>
                      <a:schemeClr val="tx2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5797175" y="4571999"/>
                      <a:ext cx="461921" cy="39562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1F497D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1F497D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1F497D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𝒋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97175" y="4571999"/>
                      <a:ext cx="461921" cy="395621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b="-76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Rectangle 41"/>
                    <p:cNvSpPr/>
                    <p:nvPr/>
                  </p:nvSpPr>
                  <p:spPr>
                    <a:xfrm>
                      <a:off x="5840307" y="3926017"/>
                      <a:ext cx="48115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1F497D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1F497D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1F497D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𝒄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0307" y="3926017"/>
                      <a:ext cx="481157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3" name="TextBox 42"/>
                <p:cNvSpPr txBox="1"/>
                <p:nvPr/>
              </p:nvSpPr>
              <p:spPr>
                <a:xfrm>
                  <a:off x="6341772" y="3709298"/>
                  <a:ext cx="2209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tx2"/>
                      </a:solidFill>
                    </a:rPr>
                    <a:t>Cell packing density at confluence</a:t>
                  </a:r>
                  <a:endParaRPr lang="en-US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6372824" y="4571999"/>
                  <a:ext cx="2124299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en-US" b="1" dirty="0">
                      <a:solidFill>
                        <a:srgbClr val="1F497D"/>
                      </a:solidFill>
                    </a:rPr>
                    <a:t>Cell packing density </a:t>
                  </a:r>
                  <a:endParaRPr lang="en-US" b="1" dirty="0" smtClean="0">
                    <a:solidFill>
                      <a:srgbClr val="1F497D"/>
                    </a:solidFill>
                  </a:endParaRPr>
                </a:p>
                <a:p>
                  <a:pPr lvl="0"/>
                  <a:r>
                    <a:rPr lang="en-US" b="1" dirty="0" smtClean="0">
                      <a:solidFill>
                        <a:srgbClr val="1F497D"/>
                      </a:solidFill>
                    </a:rPr>
                    <a:t>at jamming state</a:t>
                  </a:r>
                  <a:endParaRPr lang="en-US" b="1" dirty="0">
                    <a:solidFill>
                      <a:srgbClr val="1F497D"/>
                    </a:solidFill>
                  </a:endParaRPr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0" y="1449473"/>
              <a:ext cx="4269122" cy="1193260"/>
              <a:chOff x="0" y="1449473"/>
              <a:chExt cx="4269122" cy="11932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2438400" y="2103611"/>
                    <a:ext cx="931602" cy="53912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𝒄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25" name="Rectangle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8400" y="2103611"/>
                    <a:ext cx="931602" cy="53912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4" name="Group 33"/>
              <p:cNvGrpSpPr/>
              <p:nvPr/>
            </p:nvGrpSpPr>
            <p:grpSpPr>
              <a:xfrm>
                <a:off x="0" y="1449473"/>
                <a:ext cx="4269122" cy="1086751"/>
                <a:chOff x="0" y="1449473"/>
                <a:chExt cx="4269122" cy="1086751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0" y="1600199"/>
                  <a:ext cx="20574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Convective regime</a:t>
                  </a:r>
                </a:p>
                <a:p>
                  <a:r>
                    <a:rPr lang="en-US" b="1" dirty="0" smtClean="0">
                      <a:solidFill>
                        <a:schemeClr val="tx2"/>
                      </a:solidFill>
                    </a:rPr>
                    <a:t>The </a:t>
                  </a:r>
                  <a:r>
                    <a:rPr lang="en-US" b="1" dirty="0" err="1" smtClean="0">
                      <a:solidFill>
                        <a:schemeClr val="tx2"/>
                      </a:solidFill>
                    </a:rPr>
                    <a:t>Zener</a:t>
                  </a:r>
                  <a:r>
                    <a:rPr lang="en-US" b="1" dirty="0" smtClean="0">
                      <a:solidFill>
                        <a:schemeClr val="tx2"/>
                      </a:solidFill>
                    </a:rPr>
                    <a:t> model</a:t>
                  </a:r>
                  <a:endParaRPr lang="en-US" b="1" dirty="0">
                    <a:solidFill>
                      <a:schemeClr val="tx2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1941305" y="1600198"/>
                      <a:ext cx="2327817" cy="570669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.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 &lt;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solidFill>
                                          <a:schemeClr val="tx2"/>
                                        </a:solidFill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𝒄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&lt;~</m:t>
                            </m:r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𝝁</m:t>
                                </m:r>
                                <m:r>
                                  <a:rPr lang="en-US" b="1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𝒎𝒊𝒏</m:t>
                                </m:r>
                              </m:den>
                            </m:f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24" name="Rectangle 2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41305" y="1600198"/>
                      <a:ext cx="2327817" cy="570669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7" name="Rectangle 36"/>
                <p:cNvSpPr/>
                <p:nvPr/>
              </p:nvSpPr>
              <p:spPr>
                <a:xfrm>
                  <a:off x="1941305" y="1449473"/>
                  <a:ext cx="2327817" cy="108675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44657" y="2863997"/>
              <a:ext cx="4717290" cy="1129056"/>
              <a:chOff x="44657" y="2863997"/>
              <a:chExt cx="4717290" cy="1129056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4657" y="2863998"/>
                <a:ext cx="2590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Conductive regime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Diffusion mechanism</a:t>
                </a:r>
              </a:p>
              <a:p>
                <a:r>
                  <a:rPr lang="en-US" b="1" dirty="0" smtClean="0">
                    <a:solidFill>
                      <a:schemeClr val="tx2"/>
                    </a:solidFill>
                  </a:rPr>
                  <a:t>The Kelvin-Voigt model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2347696" y="2881764"/>
                    <a:ext cx="2414251" cy="57066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~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𝝁</m:t>
                              </m:r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𝒎𝒊𝒏</m:t>
                              </m:r>
                            </m:den>
                          </m:f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7696" y="2881764"/>
                    <a:ext cx="2414251" cy="570669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/>
                  <p:cNvSpPr/>
                  <p:nvPr/>
                </p:nvSpPr>
                <p:spPr>
                  <a:xfrm>
                    <a:off x="2523084" y="3423666"/>
                    <a:ext cx="1457322" cy="56938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&gt;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𝒄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>
                      <a:ea typeface="Calibri"/>
                      <a:cs typeface="Times New Roman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3084" y="3423666"/>
                    <a:ext cx="1457322" cy="569387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Rectangle 31"/>
              <p:cNvSpPr/>
              <p:nvPr/>
            </p:nvSpPr>
            <p:spPr>
              <a:xfrm>
                <a:off x="2423895" y="2863997"/>
                <a:ext cx="2261851" cy="108675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488" y="4439961"/>
              <a:ext cx="4684235" cy="1754326"/>
              <a:chOff x="71488" y="4439961"/>
              <a:chExt cx="4684235" cy="1754326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71488" y="4439961"/>
                <a:ext cx="27432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Damped-conductive regime: 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Sub-diffusion mechanism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T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ransient sub-regime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Jamming sub-regime</a:t>
                </a:r>
                <a:endParaRPr lang="en-US" b="1" dirty="0" smtClean="0">
                  <a:solidFill>
                    <a:schemeClr val="tx2"/>
                  </a:solidFill>
                </a:endParaRPr>
              </a:p>
              <a:p>
                <a:r>
                  <a:rPr lang="en-US" b="1" dirty="0" smtClean="0">
                    <a:solidFill>
                      <a:schemeClr val="tx2"/>
                    </a:solidFill>
                  </a:rPr>
                  <a:t>The Fractional model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2720947" y="5136295"/>
                    <a:ext cx="92999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0947" y="5136295"/>
                    <a:ext cx="929998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/>
                  <p:cNvSpPr/>
                  <p:nvPr/>
                </p:nvSpPr>
                <p:spPr>
                  <a:xfrm>
                    <a:off x="2655442" y="5494188"/>
                    <a:ext cx="90916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=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𝟎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55442" y="5494188"/>
                    <a:ext cx="909160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3691079" y="5099569"/>
                    <a:ext cx="933204" cy="3956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𝒋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1079" y="5099569"/>
                    <a:ext cx="933204" cy="395621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9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3691079" y="5505421"/>
                    <a:ext cx="909160" cy="39562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≈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𝒋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7" name="Rectangle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1079" y="5505421"/>
                    <a:ext cx="909160" cy="395621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Rectangle 27"/>
              <p:cNvSpPr/>
              <p:nvPr/>
            </p:nvSpPr>
            <p:spPr>
              <a:xfrm>
                <a:off x="2655442" y="4938021"/>
                <a:ext cx="2100281" cy="108675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800600" y="1449473"/>
              <a:ext cx="4233881" cy="1114044"/>
              <a:chOff x="4800600" y="1449473"/>
              <a:chExt cx="4233881" cy="1114044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800600" y="1562415"/>
                <a:ext cx="25146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1" dirty="0">
                    <a:solidFill>
                      <a:srgbClr val="FF0000"/>
                    </a:solidFill>
                  </a:rPr>
                  <a:t>Convective regime</a:t>
                </a:r>
              </a:p>
              <a:p>
                <a:pPr lvl="0"/>
                <a:r>
                  <a:rPr lang="en-US" b="1" dirty="0">
                    <a:solidFill>
                      <a:schemeClr val="tx2"/>
                    </a:solidFill>
                  </a:rPr>
                  <a:t>The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Maxwell </a:t>
                </a:r>
                <a:r>
                  <a:rPr lang="en-US" b="1" dirty="0">
                    <a:solidFill>
                      <a:schemeClr val="tx2"/>
                    </a:solidFill>
                  </a:rPr>
                  <a:t>model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7130066" y="1449473"/>
                    <a:ext cx="1383649" cy="57066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&gt;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𝝁</m:t>
                              </m:r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𝒎𝒊𝒏</m:t>
                              </m:r>
                            </m:den>
                          </m:f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8" name="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30066" y="1449473"/>
                    <a:ext cx="1383649" cy="570669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7350617" y="2166892"/>
                    <a:ext cx="9316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𝒄</m:t>
                              </m:r>
                            </m:sub>
                          </m:sSub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0617" y="2166892"/>
                    <a:ext cx="931602" cy="369332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Rectangle 21"/>
              <p:cNvSpPr/>
              <p:nvPr/>
            </p:nvSpPr>
            <p:spPr>
              <a:xfrm>
                <a:off x="6934200" y="1476766"/>
                <a:ext cx="2100281" cy="108675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1489" y="6194287"/>
              <a:ext cx="1985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2060"/>
                  </a:solidFill>
                </a:rPr>
                <a:t>Cell jamming transition</a:t>
              </a:r>
              <a:endParaRPr lang="en-US" b="1" i="1" dirty="0">
                <a:solidFill>
                  <a:srgbClr val="002060"/>
                </a:solidFill>
              </a:endParaRPr>
            </a:p>
          </p:txBody>
        </p:sp>
        <p:sp>
          <p:nvSpPr>
            <p:cNvPr id="14" name="Left-Right Arrow 13"/>
            <p:cNvSpPr/>
            <p:nvPr/>
          </p:nvSpPr>
          <p:spPr>
            <a:xfrm>
              <a:off x="1569348" y="6425119"/>
              <a:ext cx="530798" cy="18466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7837" y="6202391"/>
              <a:ext cx="2336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2060"/>
                  </a:solidFill>
                </a:rPr>
                <a:t>Migrating-to-resting-cell state transition</a:t>
              </a:r>
              <a:endParaRPr lang="en-US" b="1" i="1" dirty="0">
                <a:solidFill>
                  <a:srgbClr val="002060"/>
                </a:solidFill>
              </a:endParaRP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4832504" y="5481397"/>
              <a:ext cx="457200" cy="462602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71998" y="5002062"/>
              <a:ext cx="2462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2060"/>
                  </a:solidFill>
                </a:rPr>
                <a:t>Softening of the multicellular system is an indicator of cell jamming</a:t>
              </a:r>
              <a:endParaRPr lang="en-US" b="1" i="1" dirty="0">
                <a:solidFill>
                  <a:srgbClr val="00206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289704" y="4782831"/>
              <a:ext cx="2992515" cy="164228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2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4465" y="457200"/>
            <a:ext cx="8711226" cy="6279416"/>
            <a:chOff x="124465" y="457200"/>
            <a:chExt cx="8711226" cy="6279416"/>
          </a:xfrm>
        </p:grpSpPr>
        <p:sp>
          <p:nvSpPr>
            <p:cNvPr id="3" name="TextBox 2"/>
            <p:cNvSpPr txBox="1"/>
            <p:nvPr/>
          </p:nvSpPr>
          <p:spPr>
            <a:xfrm>
              <a:off x="838200" y="457200"/>
              <a:ext cx="762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Tissue surface tension and viscoelasticity of epithelial cells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5076" y="1333796"/>
              <a:ext cx="22490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Surface tension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14919" y="1380898"/>
              <a:ext cx="3443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Surface tension gradient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213752" y="2024946"/>
                  <a:ext cx="60935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𝜸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𝒆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752" y="2024946"/>
                  <a:ext cx="609359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210467" y="2025725"/>
                  <a:ext cx="720416" cy="5064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𝜵</m:t>
                            </m:r>
                          </m:e>
                        </m:acc>
                        <m:sSub>
                          <m:sSub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𝜸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𝒆</m:t>
                            </m:r>
                          </m:sub>
                        </m:sSub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467" y="2025725"/>
                  <a:ext cx="720416" cy="5064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Down Arrow 7"/>
            <p:cNvSpPr/>
            <p:nvPr/>
          </p:nvSpPr>
          <p:spPr>
            <a:xfrm>
              <a:off x="1407615" y="2889039"/>
              <a:ext cx="221631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6447667" y="2863967"/>
              <a:ext cx="221631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4465" y="3957187"/>
              <a:ext cx="2082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Isotropic part of cell normal residual stress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851" y="2649398"/>
              <a:ext cx="12292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Young-Laplace equation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24592" y="3957186"/>
              <a:ext cx="36110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A part of the residual shear stress generated as a product of convection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07056" y="5105400"/>
              <a:ext cx="329495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tx2"/>
                  </a:solidFill>
                </a:rPr>
                <a:t>Marangoni</a:t>
              </a:r>
              <a:r>
                <a:rPr lang="en-US" sz="2000" b="1" dirty="0" smtClean="0">
                  <a:solidFill>
                    <a:schemeClr val="tx2"/>
                  </a:solidFill>
                </a:rPr>
                <a:t> flux which influences cell spreading from the region of lower surface tension to the region of higher surface tension.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Left-Right Arrow 13"/>
            <p:cNvSpPr/>
            <p:nvPr/>
          </p:nvSpPr>
          <p:spPr>
            <a:xfrm>
              <a:off x="3048000" y="2233401"/>
              <a:ext cx="1404277" cy="25321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82505" y="2736301"/>
              <a:ext cx="23352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</a:rPr>
                <a:t>The distribution of surface tension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Up Arrow 15"/>
            <p:cNvSpPr/>
            <p:nvPr/>
          </p:nvSpPr>
          <p:spPr>
            <a:xfrm>
              <a:off x="3485584" y="3539200"/>
              <a:ext cx="228600" cy="511342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58514" y="4265240"/>
              <a:ext cx="2127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Configuration of migrating cells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10583" y="1842563"/>
              <a:ext cx="815693" cy="8068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162828" y="1875517"/>
              <a:ext cx="815693" cy="8068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91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33600" y="179698"/>
            <a:ext cx="431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Calibri"/>
                <a:cs typeface="Calibri" pitchFamily="34" charset="0"/>
              </a:rPr>
              <a:t>Rearrangement of cell spheroids</a:t>
            </a:r>
            <a:endParaRPr lang="en-US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" y="1187002"/>
            <a:ext cx="5100571" cy="2241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" y="4114800"/>
            <a:ext cx="5085546" cy="23987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58496" y="1591154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</a:rPr>
              <a:t>The rearrangement of epithelial cells is driven by the tissue surface tension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4631" y="4635814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>
                <a:solidFill>
                  <a:srgbClr val="002060"/>
                </a:solidFill>
              </a:rPr>
              <a:t>The rearrangement of </a:t>
            </a:r>
            <a:r>
              <a:rPr lang="en-US" sz="2400" b="1" dirty="0" smtClean="0">
                <a:solidFill>
                  <a:srgbClr val="002060"/>
                </a:solidFill>
              </a:rPr>
              <a:t>cancer cells is </a:t>
            </a:r>
            <a:r>
              <a:rPr lang="en-US" sz="2400" b="1" dirty="0">
                <a:solidFill>
                  <a:srgbClr val="002060"/>
                </a:solidFill>
              </a:rPr>
              <a:t>driven by the </a:t>
            </a:r>
            <a:r>
              <a:rPr lang="en-US" sz="2400" b="1" dirty="0" smtClean="0">
                <a:solidFill>
                  <a:srgbClr val="002060"/>
                </a:solidFill>
              </a:rPr>
              <a:t>solid stress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91000" y="838200"/>
            <a:ext cx="1524000" cy="13531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19800" y="62775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Solid stress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3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6152</TotalTime>
  <Words>1231</Words>
  <Application>Microsoft Office PowerPoint</Application>
  <PresentationFormat>On-screen Show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250</cp:revision>
  <dcterms:created xsi:type="dcterms:W3CDTF">2019-05-23T07:27:11Z</dcterms:created>
  <dcterms:modified xsi:type="dcterms:W3CDTF">2022-05-11T13:04:21Z</dcterms:modified>
</cp:coreProperties>
</file>