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874" r:id="rId4"/>
    <p:sldId id="705" r:id="rId5"/>
    <p:sldId id="780" r:id="rId6"/>
    <p:sldId id="271" r:id="rId7"/>
    <p:sldId id="272" r:id="rId8"/>
    <p:sldId id="309" r:id="rId9"/>
    <p:sldId id="869" r:id="rId10"/>
    <p:sldId id="315" r:id="rId11"/>
    <p:sldId id="324" r:id="rId12"/>
    <p:sldId id="310" r:id="rId13"/>
    <p:sldId id="865" r:id="rId14"/>
    <p:sldId id="866" r:id="rId15"/>
    <p:sldId id="868" r:id="rId16"/>
    <p:sldId id="872" r:id="rId17"/>
    <p:sldId id="259" r:id="rId18"/>
    <p:sldId id="266" r:id="rId19"/>
    <p:sldId id="871" r:id="rId20"/>
    <p:sldId id="276" r:id="rId21"/>
    <p:sldId id="275" r:id="rId22"/>
    <p:sldId id="319" r:id="rId23"/>
    <p:sldId id="320" r:id="rId24"/>
    <p:sldId id="329" r:id="rId25"/>
    <p:sldId id="668" r:id="rId26"/>
    <p:sldId id="661" r:id="rId27"/>
    <p:sldId id="663" r:id="rId28"/>
    <p:sldId id="326" r:id="rId29"/>
    <p:sldId id="323" r:id="rId30"/>
    <p:sldId id="863" r:id="rId31"/>
    <p:sldId id="670" r:id="rId32"/>
    <p:sldId id="782" r:id="rId33"/>
    <p:sldId id="783" r:id="rId34"/>
    <p:sldId id="779" r:id="rId35"/>
    <p:sldId id="8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88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2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69B60-FCD4-6244-93DB-59DB073C18B2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F3639-E419-D04E-A214-9ACACDA5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0CF5EA97-9D05-4E3B-9A5C-FADC2AE19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8B3DF480-D713-4717-9F6A-7C27EDDD8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8F9D3D8-CE8A-4572-9BFB-D824CC84B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52BA10EE-F104-4ED4-A091-797661AB568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AEAC3E8-29BD-4AAC-BC2D-FA376FFB8F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518E60F-C79D-4877-8C63-FD5674C47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44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674-A9F4-8151-ACBB-A69DD0129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107F2-CACD-D8EB-325E-B1761C59F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F502D-3DDE-91B4-DE94-F2AC0396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23BA-A04C-3B4D-1038-5F5F17DE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901FD-46E9-3C6B-39D8-CA4B3F25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8DFE-68A3-9BC6-C1A9-816D9107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EC5C3-9EF5-A6AD-0FA6-61E6B4903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4123B-D404-4D13-7E14-8622D700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EC9C-7EBA-2431-F865-6672E45B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F4B34-ECCA-F2E6-389F-1FC18F74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0BC42-19E5-0159-C6BE-CC8919304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C41C8-5ACB-0C7C-4D4B-8B153B8D8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4E46-DDE8-2E97-A9D2-40A4DD42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F169-3ECA-898D-0638-8D053C61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6953-2E8E-157A-35DC-46468249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84A1-34B8-B571-3FE6-D09B65E7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18C63-B0AB-6421-DE68-5FD053DD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4BD96-A580-BEA3-62D1-B0215B84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2C61-EEDE-CE6D-E61A-E859D5B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B1378-EBCC-96C6-07B8-BCDC143A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D8E5-4F72-1C56-DF10-9738AE17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82B57-946F-93F0-C9A7-F665069A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F2432-46FB-9FC4-DF29-EECCD584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BE7D-212C-98A0-5EAF-F6D235EC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E62DE-69CF-A511-9DB7-D6C49B62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B094-4AB3-01A8-B2D1-B7F41949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C97B-DE7A-9923-592C-CD8A499BA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CA3D4-A3C0-796B-2DF6-FBD44F847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BB4D3-B617-94DC-7A78-BC7806F0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ED1A2-B765-9D4C-BD8A-6DD1C936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EED16-5080-D83E-94A3-6D0FBE7C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5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07B4-044E-B6ED-D056-6ECE8F0A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4C105-9771-4F79-8A3A-64AF6FF64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7042F-581E-ED1C-94B6-481104514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F0F7D-0C5F-A424-B442-292FEAC37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832D1-A969-D1AB-36B3-3FE42CAFE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51B53-AF38-69F3-FDAA-39628D21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5B8A3-7BE6-2299-F183-887FECA9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B7A6D-651D-343A-7A3E-B6D3ECEC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8BAF-0B91-4FA3-B1F3-3CAACF78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3AB5D-5672-03A5-7F39-6861DD9C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D8B3-111B-616C-7D5E-8C6E8D5D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1B9C0-9158-47C9-2AF5-5537F1EB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5A08C-AACC-ABA9-337E-4E1ECC48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AE740-DD4B-98B6-2086-8715B987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397C-6D06-2970-5DAF-F4E1FF0E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8AA3-A97F-5586-05EE-140DD576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6380-9225-3AEB-7E84-E84CFFA3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BB159-1603-F7B3-0F5F-12FC55FB3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72D8-CA0F-95AD-AB95-8E1E288C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063B8-9312-55B8-E516-B3748E0D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3EE3D-0FAC-3E9F-D0CD-7FD00369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E31D-C3D5-A94B-2A8E-FB6D9E24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E5C1B-010F-64D9-0A0A-5C994B001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1FE5F-9AEE-A20B-1FF9-F06621F85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0928F-A8AE-AD95-374E-84EE591D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0DEB6-750E-2C60-7104-8EB9E9DE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26C8C-797B-E13E-912D-C8FDEC4D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B2F78-89E1-3F14-54CC-F3385BBD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F12F0-4BC7-564C-5B93-6FE3D7A8F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C4D6-8DDA-0D1B-21AA-71C6982AB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1F0C-EB1C-6448-B02F-35F2DCA81289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8127-BE10-F553-7347-477BFFA41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F8D01-D74D-07F8-3466-7BC9C23C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4DA8-728A-F84B-8D29-892EB3A1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8A0D-3990-5F47-9136-B23DDD2CD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and UQ for a New Model to Estimate Insulin Resistance and Beta-Cell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1C218-198D-1853-CE8A-CD5054743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Artie Sherman</a:t>
            </a:r>
            <a:br>
              <a:rPr lang="en-US" dirty="0"/>
            </a:br>
            <a:r>
              <a:rPr lang="en-US" dirty="0"/>
              <a:t>NIH/NIDDK</a:t>
            </a:r>
          </a:p>
          <a:p>
            <a:r>
              <a:rPr lang="en-US" dirty="0"/>
              <a:t>Laboratory of Biological Modeling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A8BBBB-73FF-175E-1F30-557C176921BC}"/>
              </a:ext>
            </a:extLst>
          </p:cNvPr>
          <p:cNvGrpSpPr/>
          <p:nvPr/>
        </p:nvGrpSpPr>
        <p:grpSpPr>
          <a:xfrm>
            <a:off x="680046" y="3013205"/>
            <a:ext cx="2831737" cy="3722132"/>
            <a:chOff x="1744369" y="2133600"/>
            <a:chExt cx="2831737" cy="3722132"/>
          </a:xfrm>
        </p:grpSpPr>
        <p:pic>
          <p:nvPicPr>
            <p:cNvPr id="5" name="Picture 3" descr="C:\Users\arthurs\Pictures\JoonHa3.jpg">
              <a:extLst>
                <a:ext uri="{FF2B5EF4-FFF2-40B4-BE49-F238E27FC236}">
                  <a16:creationId xmlns:a16="http://schemas.microsoft.com/office/drawing/2014/main" id="{293E9F64-A3A4-EB0D-DBC5-9A1292EAD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133600"/>
              <a:ext cx="2032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79FA5-C632-7EDE-4DFC-211ADEA63EE8}"/>
                </a:ext>
              </a:extLst>
            </p:cNvPr>
            <p:cNvSpPr txBox="1"/>
            <p:nvPr/>
          </p:nvSpPr>
          <p:spPr>
            <a:xfrm>
              <a:off x="1744369" y="5486400"/>
              <a:ext cx="2831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Joon Ha, Howard University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388F4E-87ED-2561-1372-52D2C917701D}"/>
              </a:ext>
            </a:extLst>
          </p:cNvPr>
          <p:cNvGrpSpPr/>
          <p:nvPr/>
        </p:nvGrpSpPr>
        <p:grpSpPr>
          <a:xfrm>
            <a:off x="8971954" y="3159919"/>
            <a:ext cx="2619371" cy="3400562"/>
            <a:chOff x="8971954" y="3159919"/>
            <a:chExt cx="2619371" cy="3400562"/>
          </a:xfrm>
        </p:grpSpPr>
        <p:pic>
          <p:nvPicPr>
            <p:cNvPr id="1026" name="Picture 2" descr="10+ perfiles de «Max Springer» | LinkedIn">
              <a:extLst>
                <a:ext uri="{FF2B5EF4-FFF2-40B4-BE49-F238E27FC236}">
                  <a16:creationId xmlns:a16="http://schemas.microsoft.com/office/drawing/2014/main" id="{2E752D9B-8E09-6E41-6F61-99D965B97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954" y="3159919"/>
              <a:ext cx="2540000" cy="2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047D8-C18C-9C9A-732E-9F257A901853}"/>
                </a:ext>
              </a:extLst>
            </p:cNvPr>
            <p:cNvSpPr txBox="1"/>
            <p:nvPr/>
          </p:nvSpPr>
          <p:spPr>
            <a:xfrm>
              <a:off x="8971954" y="6191149"/>
              <a:ext cx="2619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Max Springer, U Maryland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65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72F2-EB79-4D90-E39A-AD57182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5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FWS Matsuda vs MINMOD 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F03AD-079C-EAB2-5617-D0AAB43D29D4}"/>
              </a:ext>
            </a:extLst>
          </p:cNvPr>
          <p:cNvSpPr txBox="1"/>
          <p:nvPr/>
        </p:nvSpPr>
        <p:spPr>
          <a:xfrm>
            <a:off x="3986720" y="5916028"/>
            <a:ext cx="4834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Matsuda correlation with MINMOD similar to </a:t>
            </a:r>
            <a:r>
              <a:rPr lang="en-US" dirty="0" err="1"/>
              <a:t>mSI</a:t>
            </a:r>
            <a:br>
              <a:rPr lang="en-US" dirty="0"/>
            </a:br>
            <a:r>
              <a:rPr lang="en-US" dirty="0"/>
              <a:t>but agreement with MINMOD much poorer:</a:t>
            </a:r>
            <a:br>
              <a:rPr lang="en-US" dirty="0"/>
            </a:br>
            <a:r>
              <a:rPr lang="en-US" dirty="0"/>
              <a:t>systematic overestimation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F8E04-0BAA-7C73-DDB6-4A24964C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8" y="1256508"/>
            <a:ext cx="5080147" cy="4721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CB0CC-3939-3046-E080-CF049A73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91" y="1256507"/>
            <a:ext cx="5080148" cy="47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1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E82-462C-352E-2F24-D4AC93B2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of sigma with 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13D7D-E56D-282E-96E7-01241DCB7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73" y="1690688"/>
            <a:ext cx="3940494" cy="462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D1B45-66BE-4611-0A8F-31F3080D766C}"/>
              </a:ext>
            </a:extLst>
          </p:cNvPr>
          <p:cNvSpPr txBox="1"/>
          <p:nvPr/>
        </p:nvSpPr>
        <p:spPr>
          <a:xfrm>
            <a:off x="8600212" y="3078907"/>
            <a:ext cx="1821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 good</a:t>
            </a:r>
            <a:br>
              <a:rPr lang="en-US" dirty="0"/>
            </a:br>
            <a:r>
              <a:rPr lang="en-US" dirty="0"/>
              <a:t>but scales very</a:t>
            </a:r>
            <a:br>
              <a:rPr lang="en-US" dirty="0"/>
            </a:br>
            <a:r>
              <a:rPr lang="en-US" dirty="0"/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1496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8B9C-B8D1-E659-FC76-C362DEC1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HOMA-IR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B8078-0280-A625-5CEC-966E36BF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297" y="2230869"/>
            <a:ext cx="3491405" cy="4096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DD9D1-576A-916A-8FE0-7160596FEFF7}"/>
              </a:ext>
            </a:extLst>
          </p:cNvPr>
          <p:cNvSpPr txBox="1"/>
          <p:nvPr/>
        </p:nvSpPr>
        <p:spPr>
          <a:xfrm>
            <a:off x="5546445" y="6195933"/>
            <a:ext cx="191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[This must be 1/HOMA-IR]</a:t>
            </a:r>
          </a:p>
        </p:txBody>
      </p:sp>
    </p:spTree>
    <p:extLst>
      <p:ext uri="{BB962C8B-B14F-4D97-AF65-F5344CB8AC3E}">
        <p14:creationId xmlns:p14="http://schemas.microsoft.com/office/powerpoint/2010/main" val="325146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F091-9CCC-FCE6-3138-D06ED4D9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Precision of Estimates, Identifiability of sigma, SI</a:t>
            </a:r>
          </a:p>
        </p:txBody>
      </p:sp>
    </p:spTree>
    <p:extLst>
      <p:ext uri="{BB962C8B-B14F-4D97-AF65-F5344CB8AC3E}">
        <p14:creationId xmlns:p14="http://schemas.microsoft.com/office/powerpoint/2010/main" val="334284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19204D-2AC9-D09A-C661-AA97FFBF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1" y="725239"/>
            <a:ext cx="11441966" cy="6010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06D3DE-0737-E23C-C5A0-FE8D68C40625}"/>
              </a:ext>
            </a:extLst>
          </p:cNvPr>
          <p:cNvSpPr txBox="1"/>
          <p:nvPr/>
        </p:nvSpPr>
        <p:spPr>
          <a:xfrm>
            <a:off x="5455440" y="12266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 #51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2C79A-9EA1-FF04-BD89-8E9163F3B6BE}"/>
              </a:ext>
            </a:extLst>
          </p:cNvPr>
          <p:cNvSpPr txBox="1"/>
          <p:nvPr/>
        </p:nvSpPr>
        <p:spPr>
          <a:xfrm>
            <a:off x="1814513" y="6132761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0.130		   0.155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1FA6B-B93C-77B3-A67C-98D23EACF04D}"/>
              </a:ext>
            </a:extLst>
          </p:cNvPr>
          <p:cNvSpPr txBox="1"/>
          <p:nvPr/>
        </p:nvSpPr>
        <p:spPr>
          <a:xfrm>
            <a:off x="4981575" y="6132761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0.09		        0.14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BAE20A-2A02-F457-4B7F-C08800E76C13}"/>
                  </a:ext>
                </a:extLst>
              </p:cNvPr>
              <p:cNvSpPr txBox="1"/>
              <p:nvPr/>
            </p:nvSpPr>
            <p:spPr>
              <a:xfrm>
                <a:off x="2914650" y="6249383"/>
                <a:ext cx="77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1 SD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BAE20A-2A02-F457-4B7F-C08800E76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6249383"/>
                <a:ext cx="776175" cy="369332"/>
              </a:xfrm>
              <a:prstGeom prst="rect">
                <a:avLst/>
              </a:prstGeom>
              <a:blipFill>
                <a:blip r:embed="rId3"/>
                <a:stretch>
                  <a:fillRect t="-6667" r="-645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16C2A-3FBC-3EFD-0B88-64B4BC4DC265}"/>
                  </a:ext>
                </a:extLst>
              </p:cNvPr>
              <p:cNvSpPr txBox="1"/>
              <p:nvPr/>
            </p:nvSpPr>
            <p:spPr>
              <a:xfrm>
                <a:off x="5922172" y="6224321"/>
                <a:ext cx="77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1 SD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16C2A-3FBC-3EFD-0B88-64B4BC4DC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72" y="6224321"/>
                <a:ext cx="776175" cy="369332"/>
              </a:xfrm>
              <a:prstGeom prst="rect">
                <a:avLst/>
              </a:prstGeom>
              <a:blipFill>
                <a:blip r:embed="rId4"/>
                <a:stretch>
                  <a:fillRect t="-6667" r="-483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89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7B142-1CEC-0068-2C06-E189DD5523D3}"/>
              </a:ext>
            </a:extLst>
          </p:cNvPr>
          <p:cNvSpPr txBox="1"/>
          <p:nvPr/>
        </p:nvSpPr>
        <p:spPr>
          <a:xfrm>
            <a:off x="8512103" y="734639"/>
            <a:ext cx="9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B5578-3CBC-D7CF-A928-682A21C3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971"/>
            <a:ext cx="6418147" cy="4813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FA61E7-4C37-2F64-7E79-FCE5E41B7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03971"/>
            <a:ext cx="6418147" cy="4813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92565E-E4BB-D059-4A50-9C0ED25DE2DD}"/>
              </a:ext>
            </a:extLst>
          </p:cNvPr>
          <p:cNvSpPr txBox="1"/>
          <p:nvPr/>
        </p:nvSpPr>
        <p:spPr>
          <a:xfrm>
            <a:off x="10182303" y="209152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&gt; 0.1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4CE2F-E64C-11ED-CF4B-A0E78ADD6925}"/>
              </a:ext>
            </a:extLst>
          </p:cNvPr>
          <p:cNvSpPr txBox="1"/>
          <p:nvPr/>
        </p:nvSpPr>
        <p:spPr>
          <a:xfrm>
            <a:off x="7649737" y="209152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9% &gt; 0.1</a:t>
            </a:r>
          </a:p>
        </p:txBody>
      </p:sp>
    </p:spTree>
    <p:extLst>
      <p:ext uri="{BB962C8B-B14F-4D97-AF65-F5344CB8AC3E}">
        <p14:creationId xmlns:p14="http://schemas.microsoft.com/office/powerpoint/2010/main" val="329507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D8265-656E-9600-2FC8-FCA3A617F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74F98-3ABE-48D8-E7C5-AAFBBF03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762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7">
            <a:extLst>
              <a:ext uri="{FF2B5EF4-FFF2-40B4-BE49-F238E27FC236}">
                <a16:creationId xmlns:a16="http://schemas.microsoft.com/office/drawing/2014/main" id="{AF79A36D-003B-4A6D-8D28-87F84588E8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85975" y="430074"/>
            <a:ext cx="7924800" cy="6365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rgbClr val="002060"/>
                </a:solidFill>
              </a:rPr>
              <a:t>UPMC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06CC29-A0D8-0DC3-F6B9-995707F3CDEA}"/>
              </a:ext>
            </a:extLst>
          </p:cNvPr>
          <p:cNvGrpSpPr/>
          <p:nvPr/>
        </p:nvGrpSpPr>
        <p:grpSpPr>
          <a:xfrm>
            <a:off x="2492521" y="2276797"/>
            <a:ext cx="6653170" cy="2304406"/>
            <a:chOff x="822747" y="2159202"/>
            <a:chExt cx="6653170" cy="2304406"/>
          </a:xfrm>
        </p:grpSpPr>
        <p:pic>
          <p:nvPicPr>
            <p:cNvPr id="13" name="Picture 2" descr="Silva Arslanian">
              <a:extLst>
                <a:ext uri="{FF2B5EF4-FFF2-40B4-BE49-F238E27FC236}">
                  <a16:creationId xmlns:a16="http://schemas.microsoft.com/office/drawing/2014/main" id="{F3E51A57-583A-FE01-014C-18533BBFB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183" y="2213664"/>
              <a:ext cx="1226097" cy="147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5899BB0-8E16-A65B-015D-0837C60D63DE}"/>
                </a:ext>
              </a:extLst>
            </p:cNvPr>
            <p:cNvSpPr txBox="1">
              <a:spLocks/>
            </p:cNvSpPr>
            <p:nvPr/>
          </p:nvSpPr>
          <p:spPr>
            <a:xfrm>
              <a:off x="1567231" y="3786500"/>
              <a:ext cx="274320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1800" b="1" dirty="0">
                  <a:latin typeface="+mn-lt"/>
                  <a:cs typeface="Times New Roman" panose="02020603050405020304" pitchFamily="18" charset="0"/>
                </a:rPr>
                <a:t>Silva Arslanian, MD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A8B1D5-0019-372F-3EEB-C02D2A8317CB}"/>
                </a:ext>
              </a:extLst>
            </p:cNvPr>
            <p:cNvSpPr/>
            <p:nvPr/>
          </p:nvSpPr>
          <p:spPr>
            <a:xfrm>
              <a:off x="822747" y="4109764"/>
              <a:ext cx="37695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ea typeface="Batang" panose="02030600000101010101" pitchFamily="18" charset="-127"/>
                </a:rPr>
                <a:t>UPMC Children's Hospital of Pittsburgh</a:t>
              </a:r>
              <a:endParaRPr lang="en-US" sz="1600" b="1" dirty="0"/>
            </a:p>
          </p:txBody>
        </p:sp>
        <p:pic>
          <p:nvPicPr>
            <p:cNvPr id="16" name="Picture 4" descr="professional portrait">
              <a:extLst>
                <a:ext uri="{FF2B5EF4-FFF2-40B4-BE49-F238E27FC236}">
                  <a16:creationId xmlns:a16="http://schemas.microsoft.com/office/drawing/2014/main" id="{A5ED27AC-9D1B-44D5-0605-F22650934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921" y="2159202"/>
              <a:ext cx="1129108" cy="154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E1BA4A62-E7D8-32C4-534D-545B3F2DA5DC}"/>
                </a:ext>
              </a:extLst>
            </p:cNvPr>
            <p:cNvSpPr txBox="1">
              <a:spLocks/>
            </p:cNvSpPr>
            <p:nvPr/>
          </p:nvSpPr>
          <p:spPr>
            <a:xfrm>
              <a:off x="4904167" y="3834390"/>
              <a:ext cx="2571750" cy="3211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1800" b="1" dirty="0">
                  <a:latin typeface="+mn-lt"/>
                  <a:cs typeface="Times New Roman" panose="02020603050405020304" pitchFamily="18" charset="0"/>
                </a:rPr>
                <a:t>Joon Young Kim, Ph. D.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02F867-4DF1-1BB3-1D04-21CAEC2A5450}"/>
                </a:ext>
              </a:extLst>
            </p:cNvPr>
            <p:cNvSpPr/>
            <p:nvPr/>
          </p:nvSpPr>
          <p:spPr>
            <a:xfrm>
              <a:off x="5036979" y="4125054"/>
              <a:ext cx="21689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ea typeface="Batang" panose="02030600000101010101" pitchFamily="18" charset="-127"/>
                </a:rPr>
                <a:t>Syracuse University, NY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4042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1231625-7768-4B30-BCF4-905F81AD9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887" y="123088"/>
            <a:ext cx="10566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/>
              <a:t>Study Details</a:t>
            </a:r>
            <a:endParaRPr lang="en-US" sz="3000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4223916-8B8E-4BA4-B2EC-A1BC7E26FB3C}"/>
              </a:ext>
            </a:extLst>
          </p:cNvPr>
          <p:cNvSpPr txBox="1">
            <a:spLocks noChangeArrowheads="1"/>
          </p:cNvSpPr>
          <p:nvPr/>
        </p:nvSpPr>
        <p:spPr>
          <a:xfrm>
            <a:off x="485112" y="1059142"/>
            <a:ext cx="11537950" cy="567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Study population (n=130)</a:t>
            </a:r>
          </a:p>
          <a:p>
            <a:pPr marL="557213"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Age 10 – 20</a:t>
            </a:r>
          </a:p>
          <a:p>
            <a:pPr marL="557213"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BMI </a:t>
            </a:r>
            <a:r>
              <a:rPr lang="en-US" dirty="0"/>
              <a:t>≥ </a:t>
            </a:r>
            <a:r>
              <a:rPr lang="en-US" altLang="en-US" dirty="0"/>
              <a:t>85%ile</a:t>
            </a:r>
          </a:p>
          <a:p>
            <a:pPr marL="557213"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60 boys &amp; 70 girls; 57 African-American &amp; 73 American-White</a:t>
            </a:r>
          </a:p>
          <a:p>
            <a:pPr marL="557213"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68 with </a:t>
            </a:r>
            <a:r>
              <a:rPr lang="en-US" altLang="en-US" b="1" dirty="0"/>
              <a:t>NGT</a:t>
            </a:r>
            <a:r>
              <a:rPr lang="en-US" altLang="en-US" dirty="0"/>
              <a:t>, 33 with </a:t>
            </a:r>
            <a:r>
              <a:rPr lang="en-US" altLang="en-US" b="1" dirty="0"/>
              <a:t>IGT</a:t>
            </a:r>
            <a:r>
              <a:rPr lang="en-US" altLang="en-US" dirty="0"/>
              <a:t>, 29 with </a:t>
            </a:r>
            <a:r>
              <a:rPr lang="en-US" altLang="en-US" b="1" dirty="0"/>
              <a:t>T2D</a:t>
            </a:r>
            <a:br>
              <a:rPr lang="en-US" altLang="en-US" b="1" dirty="0"/>
            </a:b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2-hr OGTT</a:t>
            </a:r>
            <a:b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hyperinsulinemic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-euglycemic clamp to measure</a:t>
            </a:r>
            <a:r>
              <a:rPr lang="en-US" alt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insulin sensitivity</a:t>
            </a:r>
            <a:b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Hyperglycemic clamp for 1</a:t>
            </a:r>
            <a:r>
              <a:rPr lang="en-US" alt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- and 2</a:t>
            </a:r>
            <a:r>
              <a:rPr lang="en-US" altLang="en-US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-phase insulin secretion</a:t>
            </a:r>
            <a:endParaRPr lang="en-US" altLang="en-US" dirty="0"/>
          </a:p>
          <a:p>
            <a:pPr marL="228600" lvl="1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09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5000-1341-300A-35D5-7B30BDE8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Recap and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F40F-E83F-6CD4-3067-1163F487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3684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Yesterday we discussed a longitudinal model for T2D progression based on:</a:t>
            </a:r>
          </a:p>
          <a:p>
            <a:pPr lvl="1"/>
            <a:r>
              <a:rPr lang="en-US" dirty="0"/>
              <a:t>fast positive feedback, slow negative feedback</a:t>
            </a:r>
          </a:p>
          <a:p>
            <a:pPr lvl="1"/>
            <a:r>
              <a:rPr lang="en-US" dirty="0" err="1"/>
              <a:t>bistability</a:t>
            </a:r>
            <a:r>
              <a:rPr lang="en-US" dirty="0"/>
              <a:t> </a:t>
            </a:r>
          </a:p>
          <a:p>
            <a:r>
              <a:rPr lang="en-US" dirty="0"/>
              <a:t>We saw that insulin resistant vs insulin deficient had different OGTT patterns</a:t>
            </a:r>
          </a:p>
          <a:p>
            <a:r>
              <a:rPr lang="en-US" dirty="0"/>
              <a:t>But how can we decide which group a patient belongs to?</a:t>
            </a:r>
          </a:p>
          <a:p>
            <a:r>
              <a:rPr lang="en-US" dirty="0"/>
              <a:t>We will explore whether the longitudinal model can be adapted to estimate insulin resistance and beta-cell function</a:t>
            </a:r>
          </a:p>
        </p:txBody>
      </p:sp>
    </p:spTree>
    <p:extLst>
      <p:ext uri="{BB962C8B-B14F-4D97-AF65-F5344CB8AC3E}">
        <p14:creationId xmlns:p14="http://schemas.microsoft.com/office/powerpoint/2010/main" val="7160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DF6F6-2184-BF45-9B86-27CD26BC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98" b="22605"/>
          <a:stretch/>
        </p:blipFill>
        <p:spPr>
          <a:xfrm>
            <a:off x="345766" y="1384738"/>
            <a:ext cx="5883550" cy="4088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BA91B-6AB2-564C-BD18-E6EFF240D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08" b="23412"/>
          <a:stretch/>
        </p:blipFill>
        <p:spPr>
          <a:xfrm>
            <a:off x="5955695" y="1384738"/>
            <a:ext cx="5773176" cy="3965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283B0-A295-D442-D421-C3562572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en-US" dirty="0"/>
              <a:t>Mean Data Fits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06185-81C4-7196-A6CA-D394158720C8}"/>
              </a:ext>
            </a:extLst>
          </p:cNvPr>
          <p:cNvSpPr/>
          <p:nvPr/>
        </p:nvSpPr>
        <p:spPr>
          <a:xfrm>
            <a:off x="3464884" y="1468290"/>
            <a:ext cx="371475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5A6D7-06C0-0848-531A-7EC26659C2C1}"/>
              </a:ext>
            </a:extLst>
          </p:cNvPr>
          <p:cNvSpPr/>
          <p:nvPr/>
        </p:nvSpPr>
        <p:spPr>
          <a:xfrm>
            <a:off x="9162696" y="1422617"/>
            <a:ext cx="371475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96FD3-563C-6C4E-B17F-1E09D9086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15" b="25211"/>
          <a:stretch/>
        </p:blipFill>
        <p:spPr>
          <a:xfrm>
            <a:off x="0" y="1334813"/>
            <a:ext cx="6067387" cy="4151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31B22-E62D-0745-A508-5EE040E03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42" b="25058"/>
          <a:stretch/>
        </p:blipFill>
        <p:spPr>
          <a:xfrm>
            <a:off x="5729213" y="1371599"/>
            <a:ext cx="6193046" cy="415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C287B-8239-F967-1C93-4B6C2D40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362"/>
          </a:xfrm>
        </p:spPr>
        <p:txBody>
          <a:bodyPr/>
          <a:lstStyle/>
          <a:p>
            <a:r>
              <a:rPr lang="en-US" dirty="0"/>
              <a:t>Error Histograms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9255-A3A2-5650-5FD1-A643C56BDC0A}"/>
              </a:ext>
            </a:extLst>
          </p:cNvPr>
          <p:cNvSpPr txBox="1"/>
          <p:nvPr/>
        </p:nvSpPr>
        <p:spPr>
          <a:xfrm>
            <a:off x="4492487" y="5903843"/>
            <a:ext cx="375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somewhat bigger than with FWS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301C0-87E5-B7DE-9821-793C7393827A}"/>
              </a:ext>
            </a:extLst>
          </p:cNvPr>
          <p:cNvSpPr/>
          <p:nvPr/>
        </p:nvSpPr>
        <p:spPr>
          <a:xfrm>
            <a:off x="3571875" y="1514475"/>
            <a:ext cx="371475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5E0E51-285A-EA82-5C92-5BD6C10110C9}"/>
              </a:ext>
            </a:extLst>
          </p:cNvPr>
          <p:cNvSpPr/>
          <p:nvPr/>
        </p:nvSpPr>
        <p:spPr>
          <a:xfrm>
            <a:off x="9215363" y="1478756"/>
            <a:ext cx="371475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4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8F17-AD0C-5B03-9A02-34FB3493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749"/>
            <a:ext cx="10515600" cy="5300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UPMC SI vs Clamp SI: Correlation and Agreement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865479-FAD8-5A4C-F275-7CF52C12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33" y="1597793"/>
            <a:ext cx="5329126" cy="45435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05E33E-25B9-B5FD-41A5-975A2655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2" y="1597793"/>
            <a:ext cx="5329126" cy="4543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1EDB6-5D96-DF83-98B1-C98A839AA3AC}"/>
              </a:ext>
            </a:extLst>
          </p:cNvPr>
          <p:cNvSpPr txBox="1"/>
          <p:nvPr/>
        </p:nvSpPr>
        <p:spPr>
          <a:xfrm>
            <a:off x="7277266" y="6002886"/>
            <a:ext cx="348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mSI</a:t>
            </a:r>
            <a:r>
              <a:rPr lang="en-US" dirty="0"/>
              <a:t> systematically smaller than </a:t>
            </a:r>
            <a:r>
              <a:rPr lang="en-US" dirty="0" err="1"/>
              <a:t>cSI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scatter and error increase with </a:t>
            </a:r>
            <a:r>
              <a:rPr lang="en-US" dirty="0" err="1"/>
              <a:t>cSI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D2804-4872-A69B-3B22-2B6A591490B2}"/>
              </a:ext>
            </a:extLst>
          </p:cNvPr>
          <p:cNvSpPr txBox="1"/>
          <p:nvPr/>
        </p:nvSpPr>
        <p:spPr>
          <a:xfrm>
            <a:off x="2174488" y="6222380"/>
            <a:ext cx="156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 OK</a:t>
            </a:r>
          </a:p>
        </p:txBody>
      </p:sp>
    </p:spTree>
    <p:extLst>
      <p:ext uri="{BB962C8B-B14F-4D97-AF65-F5344CB8AC3E}">
        <p14:creationId xmlns:p14="http://schemas.microsoft.com/office/powerpoint/2010/main" val="19773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7D78-7E3E-1124-2D66-E77636CD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4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UPMC Matsuda vs </a:t>
            </a:r>
            <a:r>
              <a:rPr lang="en-US" dirty="0" err="1"/>
              <a:t>cSI</a:t>
            </a:r>
            <a:r>
              <a:rPr lang="en-US" dirty="0"/>
              <a:t>: Correlation and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B4E38-8963-5CA3-48BF-1C2BFA5F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91" y="1341782"/>
            <a:ext cx="4795891" cy="4457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E1023-F7B0-1936-9C8F-3D5053722D25}"/>
              </a:ext>
            </a:extLst>
          </p:cNvPr>
          <p:cNvSpPr txBox="1"/>
          <p:nvPr/>
        </p:nvSpPr>
        <p:spPr>
          <a:xfrm>
            <a:off x="3399183" y="5798930"/>
            <a:ext cx="6850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Matsuda also systematically underestimates </a:t>
            </a:r>
            <a:r>
              <a:rPr lang="en-US" dirty="0" err="1"/>
              <a:t>cSI</a:t>
            </a:r>
            <a:br>
              <a:rPr lang="en-US" dirty="0"/>
            </a:br>
            <a:r>
              <a:rPr lang="en-US" dirty="0"/>
              <a:t>Performance of </a:t>
            </a:r>
            <a:r>
              <a:rPr lang="en-US" dirty="0" err="1"/>
              <a:t>mSI</a:t>
            </a:r>
            <a:r>
              <a:rPr lang="en-US" dirty="0"/>
              <a:t>, Matsuda are similar (they agree well – not shown)</a:t>
            </a:r>
            <a:br>
              <a:rPr lang="en-US" dirty="0"/>
            </a:br>
            <a:r>
              <a:rPr lang="en-US" dirty="0"/>
              <a:t>Could be an issue of OGTT-based measures?  </a:t>
            </a:r>
            <a:r>
              <a:rPr lang="en-US" dirty="0" err="1"/>
              <a:t>Cobelli</a:t>
            </a:r>
            <a:r>
              <a:rPr lang="en-US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0B93A-6F96-482D-0660-CF77990F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52" y="1341782"/>
            <a:ext cx="4795891" cy="44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7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67AE-EAD6-41D2-40B5-79F05DDF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sigma vs clamp BCF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E7647-8C55-8899-6B10-CF160914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2" y="1442210"/>
            <a:ext cx="6060617" cy="4545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0B132-7B61-C9FA-62FB-51075B47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93" y="1538909"/>
            <a:ext cx="5931685" cy="44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99265-3E07-C64B-2151-F9059D82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Comparisons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2C70B-8F48-E559-5917-8A25F0C49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78979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F7C3-6CA6-5E48-97D6-351C1BA9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/>
          <a:lstStyle/>
          <a:p>
            <a:pPr algn="ctr"/>
            <a:r>
              <a:rPr lang="en-US" dirty="0"/>
              <a:t>OMM vs Clamp, </a:t>
            </a:r>
            <a:r>
              <a:rPr lang="en-US" dirty="0" err="1"/>
              <a:t>mSI</a:t>
            </a:r>
            <a:r>
              <a:rPr lang="en-US" dirty="0"/>
              <a:t> vs Clamp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3BFB1-EE16-934E-B06D-9534AE0D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1" y="1743212"/>
            <a:ext cx="3853946" cy="301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3E8B2-DE8B-2E40-A754-08230F192DD0}"/>
              </a:ext>
            </a:extLst>
          </p:cNvPr>
          <p:cNvSpPr txBox="1"/>
          <p:nvPr/>
        </p:nvSpPr>
        <p:spPr>
          <a:xfrm>
            <a:off x="973752" y="5112889"/>
            <a:ext cx="391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Dalla Man et al, AJP-Endo 289:954 2005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C89FC-A06F-574B-8827-B37FFE1F658C}"/>
              </a:ext>
            </a:extLst>
          </p:cNvPr>
          <p:cNvSpPr txBox="1"/>
          <p:nvPr/>
        </p:nvSpPr>
        <p:spPr>
          <a:xfrm>
            <a:off x="1764905" y="5558529"/>
            <a:ext cx="2054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Correlation good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but systematically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lower than clamp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5321E-C548-7A44-6A91-25F713BB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564" y="1447526"/>
            <a:ext cx="4304488" cy="3669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217BA3-6A4A-FE19-66C5-9C4591836AC4}"/>
              </a:ext>
            </a:extLst>
          </p:cNvPr>
          <p:cNvSpPr txBox="1"/>
          <p:nvPr/>
        </p:nvSpPr>
        <p:spPr>
          <a:xfrm>
            <a:off x="7672061" y="5477212"/>
            <a:ext cx="2116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Correlation lower,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also systematically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lower than clamp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27DD2-EC18-3F05-D1EC-A609C61185A7}"/>
              </a:ext>
            </a:extLst>
          </p:cNvPr>
          <p:cNvSpPr txBox="1"/>
          <p:nvPr/>
        </p:nvSpPr>
        <p:spPr>
          <a:xfrm>
            <a:off x="5257800" y="5844209"/>
            <a:ext cx="163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OGTT or MMT?</a:t>
            </a:r>
          </a:p>
        </p:txBody>
      </p:sp>
    </p:spTree>
    <p:extLst>
      <p:ext uri="{BB962C8B-B14F-4D97-AF65-F5344CB8AC3E}">
        <p14:creationId xmlns:p14="http://schemas.microsoft.com/office/powerpoint/2010/main" val="1157093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E8B58-5C43-C975-3B3D-FBD73BE0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r>
              <a:rPr lang="en-US" dirty="0" err="1"/>
              <a:t>Cobelli</a:t>
            </a:r>
            <a:r>
              <a:rPr lang="en-US" dirty="0"/>
              <a:t> </a:t>
            </a:r>
            <a:r>
              <a:rPr lang="en-US" dirty="0" err="1"/>
              <a:t>phid</a:t>
            </a:r>
            <a:r>
              <a:rPr lang="en-US" dirty="0"/>
              <a:t> vs clamp – MMT; sigma vs clamp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34F55-DE9A-AFCF-1F15-125C123AA3A8}"/>
              </a:ext>
            </a:extLst>
          </p:cNvPr>
          <p:cNvSpPr txBox="1"/>
          <p:nvPr/>
        </p:nvSpPr>
        <p:spPr>
          <a:xfrm>
            <a:off x="3096357" y="5787310"/>
            <a:ext cx="2857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Correlation</a:t>
            </a:r>
            <a:br>
              <a:rPr lang="en-US" dirty="0"/>
            </a:br>
            <a:r>
              <a:rPr lang="en-US" dirty="0"/>
              <a:t>Also no correlation with AIR:</a:t>
            </a:r>
            <a:br>
              <a:rPr lang="en-US" dirty="0"/>
            </a:br>
            <a:r>
              <a:rPr lang="en-US" dirty="0"/>
              <a:t>R = 0.28, p = 0.27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F0720-D0E2-E749-25FA-5B9B7AF47164}"/>
              </a:ext>
            </a:extLst>
          </p:cNvPr>
          <p:cNvSpPr txBox="1"/>
          <p:nvPr/>
        </p:nvSpPr>
        <p:spPr>
          <a:xfrm>
            <a:off x="2735593" y="5152710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Steil</a:t>
            </a:r>
            <a:r>
              <a:rPr lang="en-US" dirty="0">
                <a:solidFill>
                  <a:srgbClr val="C00000"/>
                </a:solidFill>
              </a:rPr>
              <a:t>, Diabetes 2004 53(5):1201-7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D37302-6634-41C8-9E38-02677066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42" y="1694560"/>
            <a:ext cx="6577357" cy="3394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E0244F-3F25-CA12-F8B6-62C8DA0A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291" y="1694560"/>
            <a:ext cx="4061872" cy="30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0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E8B58-5C43-C975-3B3D-FBD73BE0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r>
              <a:rPr lang="en-US" dirty="0" err="1"/>
              <a:t>Cobelli</a:t>
            </a:r>
            <a:r>
              <a:rPr lang="en-US" dirty="0"/>
              <a:t> phis vs clamp – MMT; sigma vs clamp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60EFE-DE69-7F02-9DD1-7D50E0E3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0177"/>
            <a:ext cx="6792607" cy="3409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DF0720-D0E2-E749-25FA-5B9B7AF47164}"/>
              </a:ext>
            </a:extLst>
          </p:cNvPr>
          <p:cNvSpPr txBox="1"/>
          <p:nvPr/>
        </p:nvSpPr>
        <p:spPr>
          <a:xfrm>
            <a:off x="2735593" y="5152710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Steil</a:t>
            </a:r>
            <a:r>
              <a:rPr lang="en-US" dirty="0">
                <a:solidFill>
                  <a:srgbClr val="C00000"/>
                </a:solidFill>
              </a:rPr>
              <a:t>, Diabetes 2004 53(5):1201-7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73EDB1-AC70-3217-7FC8-AF5CF761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47" y="1570176"/>
            <a:ext cx="3975927" cy="298194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E271F5-A8D0-5031-1F71-5EC55A822F8A}"/>
              </a:ext>
            </a:extLst>
          </p:cNvPr>
          <p:cNvSpPr/>
          <p:nvPr/>
        </p:nvSpPr>
        <p:spPr>
          <a:xfrm>
            <a:off x="11876049" y="6523463"/>
            <a:ext cx="133814" cy="12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18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D92787-A1F3-252D-2D96-BAE648C5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B7F56-4BC8-875A-1382-38A2A7956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Simpler to implement than clamp, FSIGT, needs less data</a:t>
            </a:r>
          </a:p>
          <a:p>
            <a:r>
              <a:rPr lang="en-US" dirty="0"/>
              <a:t>Not much more complex than algebraic measures (HOMA, Matsuda, IGI)</a:t>
            </a:r>
          </a:p>
          <a:p>
            <a:r>
              <a:rPr lang="en-US" dirty="0"/>
              <a:t>Agrees well with MINMOD SI and AIR </a:t>
            </a:r>
          </a:p>
          <a:p>
            <a:pPr lvl="1"/>
            <a:r>
              <a:rPr lang="en-US" dirty="0"/>
              <a:t>better than Matsuda</a:t>
            </a:r>
          </a:p>
          <a:p>
            <a:r>
              <a:rPr lang="en-US" dirty="0"/>
              <a:t>Agreement with clamp not as good but perhaps acceptable</a:t>
            </a:r>
          </a:p>
          <a:p>
            <a:pPr lvl="1"/>
            <a:r>
              <a:rPr lang="en-US" dirty="0"/>
              <a:t>similar to Matsuda</a:t>
            </a:r>
          </a:p>
          <a:p>
            <a:pPr lvl="1"/>
            <a:r>
              <a:rPr lang="en-US" dirty="0"/>
              <a:t>Correlation with 1</a:t>
            </a:r>
            <a:r>
              <a:rPr lang="en-US" baseline="30000" dirty="0"/>
              <a:t>st</a:t>
            </a:r>
            <a:r>
              <a:rPr lang="en-US" dirty="0"/>
              <a:t> phase clamp BCF much better than OMM</a:t>
            </a:r>
          </a:p>
          <a:p>
            <a:pPr lvl="1"/>
            <a:r>
              <a:rPr lang="en-US" dirty="0"/>
              <a:t>Correlation with 2</a:t>
            </a:r>
            <a:r>
              <a:rPr lang="en-US" baseline="30000" dirty="0"/>
              <a:t>nd</a:t>
            </a:r>
            <a:r>
              <a:rPr lang="en-US" dirty="0"/>
              <a:t> phase clamp BCF similar to OMM</a:t>
            </a:r>
          </a:p>
          <a:p>
            <a:r>
              <a:rPr lang="en-US" dirty="0"/>
              <a:t>Precision good (mostly &lt; 5%)</a:t>
            </a:r>
          </a:p>
          <a:p>
            <a:r>
              <a:rPr lang="en-US" dirty="0"/>
              <a:t>Correlation poor, but may not matter because bounds are tight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0EA8-76A5-B893-7A29-A68B99F9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A1A1-F2FF-0EF3-54F7-E53C1A15D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seek something that:</a:t>
            </a:r>
          </a:p>
          <a:p>
            <a:pPr lvl="1"/>
            <a:r>
              <a:rPr lang="en-US" dirty="0"/>
              <a:t>uses OGTT data (simpler, less invasive than clamp or FSIGT)</a:t>
            </a:r>
          </a:p>
          <a:p>
            <a:pPr lvl="1"/>
            <a:r>
              <a:rPr lang="en-US" dirty="0"/>
              <a:t>easier to implement than </a:t>
            </a:r>
            <a:r>
              <a:rPr lang="en-US" dirty="0" err="1"/>
              <a:t>Cobelli</a:t>
            </a:r>
            <a:r>
              <a:rPr lang="en-US" dirty="0"/>
              <a:t> Oral Minimal Model</a:t>
            </a:r>
          </a:p>
          <a:p>
            <a:pPr lvl="1"/>
            <a:r>
              <a:rPr lang="en-US" dirty="0"/>
              <a:t>more complex than existing algebraic indices (Matsuda, HOMA, etc.) but with better properties</a:t>
            </a:r>
          </a:p>
        </p:txBody>
      </p:sp>
    </p:spTree>
    <p:extLst>
      <p:ext uri="{BB962C8B-B14F-4D97-AF65-F5344CB8AC3E}">
        <p14:creationId xmlns:p14="http://schemas.microsoft.com/office/powerpoint/2010/main" val="386094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01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85158D-3AAA-FF4B-2B43-42EF5759E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The model defines a new Disposition Index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 err="1"/>
                  <a:t>mDI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85158D-3AAA-FF4B-2B43-42EF5759E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0" t="-15929" r="-3378" b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911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box and whisker chart&#10;&#10;Description automatically generated">
            <a:extLst>
              <a:ext uri="{FF2B5EF4-FFF2-40B4-BE49-F238E27FC236}">
                <a16:creationId xmlns:a16="http://schemas.microsoft.com/office/drawing/2014/main" id="{34DA6C4D-4BE1-4B4E-ABF1-C5D07F2A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03" y="3233489"/>
            <a:ext cx="2644547" cy="2174000"/>
          </a:xfrm>
          <a:prstGeom prst="rect">
            <a:avLst/>
          </a:prstGeom>
        </p:spPr>
      </p:pic>
      <p:pic>
        <p:nvPicPr>
          <p:cNvPr id="26" name="Picture 25" descr="Chart, box and whisker chart&#10;&#10;Description automatically generated">
            <a:extLst>
              <a:ext uri="{FF2B5EF4-FFF2-40B4-BE49-F238E27FC236}">
                <a16:creationId xmlns:a16="http://schemas.microsoft.com/office/drawing/2014/main" id="{F48A732D-AD29-4B62-B3D6-29BDE6E6D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6" y="3222028"/>
            <a:ext cx="2644547" cy="2174000"/>
          </a:xfrm>
          <a:prstGeom prst="rect">
            <a:avLst/>
          </a:prstGeom>
        </p:spPr>
      </p:pic>
      <p:pic>
        <p:nvPicPr>
          <p:cNvPr id="18" name="Picture 17" descr="Chart, box and whisker chart&#10;&#10;Description automatically generated">
            <a:extLst>
              <a:ext uri="{FF2B5EF4-FFF2-40B4-BE49-F238E27FC236}">
                <a16:creationId xmlns:a16="http://schemas.microsoft.com/office/drawing/2014/main" id="{16DD5F64-BD33-42FC-99C5-F166D1903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09" y="3236315"/>
            <a:ext cx="2644547" cy="2174000"/>
          </a:xfrm>
          <a:prstGeom prst="rect">
            <a:avLst/>
          </a:prstGeom>
        </p:spPr>
      </p:pic>
      <p:pic>
        <p:nvPicPr>
          <p:cNvPr id="28" name="Picture 27" descr="Chart, box and whisker chart&#10;&#10;Description automatically generated">
            <a:extLst>
              <a:ext uri="{FF2B5EF4-FFF2-40B4-BE49-F238E27FC236}">
                <a16:creationId xmlns:a16="http://schemas.microsoft.com/office/drawing/2014/main" id="{AF7EBCE4-AD79-4374-BBB9-DB32CE3FB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4" y="3244949"/>
            <a:ext cx="2588785" cy="2128159"/>
          </a:xfrm>
          <a:prstGeom prst="rect">
            <a:avLst/>
          </a:prstGeom>
        </p:spPr>
      </p:pic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E56DC6A-AB81-4B98-8B5B-C1CB40F59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47" y="847807"/>
            <a:ext cx="2637835" cy="2168482"/>
          </a:xfrm>
          <a:prstGeom prst="rect">
            <a:avLst/>
          </a:prstGeo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009B1884-AEA6-4436-9284-F32F55459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3" y="864841"/>
            <a:ext cx="2596393" cy="2134414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CE2AAEC-EFD2-4893-AC22-7E37FD2F4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10" y="858099"/>
            <a:ext cx="2637489" cy="2168198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A40F3D09-4B0F-42AA-84A2-CF0695C733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7" y="864841"/>
            <a:ext cx="2569758" cy="21125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1E78E7-F657-43B1-9427-85B032F044EF}"/>
              </a:ext>
            </a:extLst>
          </p:cNvPr>
          <p:cNvSpPr txBox="1"/>
          <p:nvPr/>
        </p:nvSpPr>
        <p:spPr>
          <a:xfrm>
            <a:off x="8695833" y="75929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A364AA-BEFF-43F3-8696-06B67DB2EAEB}"/>
              </a:ext>
            </a:extLst>
          </p:cNvPr>
          <p:cNvSpPr txBox="1"/>
          <p:nvPr/>
        </p:nvSpPr>
        <p:spPr>
          <a:xfrm>
            <a:off x="6035932" y="7621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AF6AF-9BF4-432A-8A39-2499D57BCABD}"/>
              </a:ext>
            </a:extLst>
          </p:cNvPr>
          <p:cNvSpPr txBox="1"/>
          <p:nvPr/>
        </p:nvSpPr>
        <p:spPr>
          <a:xfrm>
            <a:off x="3451288" y="75929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AC8B8-20DB-4031-97DB-6E600FAF55A1}"/>
              </a:ext>
            </a:extLst>
          </p:cNvPr>
          <p:cNvSpPr txBox="1"/>
          <p:nvPr/>
        </p:nvSpPr>
        <p:spPr>
          <a:xfrm>
            <a:off x="990734" y="77305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4E65F-0DF0-469F-941A-C417187B3E88}"/>
              </a:ext>
            </a:extLst>
          </p:cNvPr>
          <p:cNvSpPr txBox="1"/>
          <p:nvPr/>
        </p:nvSpPr>
        <p:spPr>
          <a:xfrm>
            <a:off x="6057348" y="29132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993BF-48F3-4F49-BE61-0359279B289B}"/>
              </a:ext>
            </a:extLst>
          </p:cNvPr>
          <p:cNvSpPr txBox="1"/>
          <p:nvPr/>
        </p:nvSpPr>
        <p:spPr>
          <a:xfrm>
            <a:off x="3470459" y="290419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1C66B-26C8-4BD7-9775-B3C3A70D98D0}"/>
              </a:ext>
            </a:extLst>
          </p:cNvPr>
          <p:cNvSpPr txBox="1"/>
          <p:nvPr/>
        </p:nvSpPr>
        <p:spPr>
          <a:xfrm>
            <a:off x="8719516" y="28756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D107E1-81D7-4DE3-8F4F-69163EC89DBA}"/>
              </a:ext>
            </a:extLst>
          </p:cNvPr>
          <p:cNvSpPr txBox="1"/>
          <p:nvPr/>
        </p:nvSpPr>
        <p:spPr>
          <a:xfrm>
            <a:off x="992238" y="291323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3356B4-BE16-4037-B9A4-19E73C9F0C80}"/>
              </a:ext>
            </a:extLst>
          </p:cNvPr>
          <p:cNvSpPr txBox="1"/>
          <p:nvPr/>
        </p:nvSpPr>
        <p:spPr>
          <a:xfrm>
            <a:off x="1112648" y="3198911"/>
            <a:ext cx="224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mDI-woI</a:t>
            </a:r>
            <a:r>
              <a:rPr lang="en-US" sz="1400" b="1" dirty="0"/>
              <a:t> decreases vs. NGT </a:t>
            </a:r>
            <a:endParaRPr lang="en-US" sz="1400" b="1" strike="sngStrike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83C6E9-B57D-4783-9054-0669B3E0491D}"/>
              </a:ext>
            </a:extLst>
          </p:cNvPr>
          <p:cNvSpPr txBox="1"/>
          <p:nvPr/>
        </p:nvSpPr>
        <p:spPr>
          <a:xfrm>
            <a:off x="3912046" y="3198910"/>
            <a:ext cx="187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mDI</a:t>
            </a:r>
            <a:r>
              <a:rPr lang="en-US" sz="1400" b="1" dirty="0"/>
              <a:t> decreases vs. NGT</a:t>
            </a:r>
            <a:endParaRPr lang="en-US" sz="1400" b="1" strike="sngStrike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35FEF1-26D2-4F69-AC90-2CF271B270AA}"/>
              </a:ext>
            </a:extLst>
          </p:cNvPr>
          <p:cNvSpPr txBox="1"/>
          <p:nvPr/>
        </p:nvSpPr>
        <p:spPr>
          <a:xfrm>
            <a:off x="6528711" y="3191777"/>
            <a:ext cx="182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oDI</a:t>
            </a:r>
            <a:r>
              <a:rPr lang="en-US" sz="1400" b="1" dirty="0"/>
              <a:t> decreases vs. NGT</a:t>
            </a:r>
            <a:endParaRPr lang="en-US" sz="1400" b="1" strike="sngStrike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58367B-BA15-4C18-BB47-FDEFF88B0DA7}"/>
              </a:ext>
            </a:extLst>
          </p:cNvPr>
          <p:cNvSpPr txBox="1"/>
          <p:nvPr/>
        </p:nvSpPr>
        <p:spPr>
          <a:xfrm>
            <a:off x="9244793" y="3191776"/>
            <a:ext cx="180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cDI</a:t>
            </a:r>
            <a:r>
              <a:rPr lang="en-US" sz="1400" b="1" dirty="0"/>
              <a:t> decreases vs. NGT</a:t>
            </a:r>
            <a:endParaRPr lang="en-US" sz="14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2382116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61443A24-7A6F-4B6E-BD8B-A6EFFF76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24" y="1355914"/>
            <a:ext cx="5043581" cy="4146171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6B160CC-81B8-4ED2-A634-0BCAA4E3F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0" y="1355914"/>
            <a:ext cx="5043581" cy="41461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A7237DB-92B5-4383-BF19-C38D8566D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963" y="299183"/>
            <a:ext cx="10737742" cy="781489"/>
          </a:xfrm>
        </p:spPr>
        <p:txBody>
          <a:bodyPr>
            <a:noAutofit/>
          </a:bodyPr>
          <a:lstStyle/>
          <a:p>
            <a:r>
              <a:rPr lang="en-US" sz="4000" dirty="0"/>
              <a:t>ROC Analysis: Detecting IGT, T2D Cross-Sectionally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BA19A-A683-47EB-9517-3B7EF07981F2}"/>
              </a:ext>
            </a:extLst>
          </p:cNvPr>
          <p:cNvSpPr txBox="1"/>
          <p:nvPr/>
        </p:nvSpPr>
        <p:spPr>
          <a:xfrm>
            <a:off x="3541634" y="949635"/>
            <a:ext cx="75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IGT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D22EE-52D3-4C91-9FB8-70CEC22C9A65}"/>
              </a:ext>
            </a:extLst>
          </p:cNvPr>
          <p:cNvSpPr txBox="1"/>
          <p:nvPr/>
        </p:nvSpPr>
        <p:spPr>
          <a:xfrm>
            <a:off x="8684364" y="949635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T2D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F2E87-CF5A-1E4A-B50A-D1BD9B4AA413}"/>
              </a:ext>
            </a:extLst>
          </p:cNvPr>
          <p:cNvSpPr txBox="1"/>
          <p:nvPr/>
        </p:nvSpPr>
        <p:spPr>
          <a:xfrm>
            <a:off x="3034408" y="5993296"/>
            <a:ext cx="710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mDI</a:t>
            </a:r>
            <a:r>
              <a:rPr lang="en-US" dirty="0"/>
              <a:t> is better than </a:t>
            </a:r>
            <a:r>
              <a:rPr lang="en-US" dirty="0" err="1"/>
              <a:t>oDI</a:t>
            </a:r>
            <a:r>
              <a:rPr lang="en-US" dirty="0"/>
              <a:t>, </a:t>
            </a:r>
            <a:r>
              <a:rPr lang="en-US" dirty="0" err="1"/>
              <a:t>cDI</a:t>
            </a:r>
            <a:r>
              <a:rPr lang="en-US" dirty="0"/>
              <a:t> at detecting IGT, equally good at detecting T2D</a:t>
            </a:r>
            <a:br>
              <a:rPr lang="en-US" dirty="0"/>
            </a:br>
            <a:r>
              <a:rPr lang="en-US" dirty="0"/>
              <a:t>reason: </a:t>
            </a:r>
            <a:r>
              <a:rPr lang="en-US" dirty="0" err="1"/>
              <a:t>mDI</a:t>
            </a:r>
            <a:r>
              <a:rPr lang="en-US" dirty="0"/>
              <a:t> drops more sharply between NGT and IGT</a:t>
            </a:r>
          </a:p>
        </p:txBody>
      </p:sp>
    </p:spTree>
    <p:extLst>
      <p:ext uri="{BB962C8B-B14F-4D97-AF65-F5344CB8AC3E}">
        <p14:creationId xmlns:p14="http://schemas.microsoft.com/office/powerpoint/2010/main" val="23130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A4E5FAD-603B-482B-903C-2621E804967F}"/>
              </a:ext>
            </a:extLst>
          </p:cNvPr>
          <p:cNvSpPr txBox="1">
            <a:spLocks/>
          </p:cNvSpPr>
          <p:nvPr/>
        </p:nvSpPr>
        <p:spPr>
          <a:xfrm>
            <a:off x="2014779" y="213153"/>
            <a:ext cx="8694549" cy="660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dirty="0"/>
              <a:t>ROC Analysis for T2D Prediction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5774FCE-4FA4-4C7A-B4E8-7A86F7DD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14" y="873392"/>
            <a:ext cx="5984608" cy="59846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DC7F366-72FD-FAD4-28F8-6D8A8A46EA3B}"/>
              </a:ext>
            </a:extLst>
          </p:cNvPr>
          <p:cNvGrpSpPr/>
          <p:nvPr/>
        </p:nvGrpSpPr>
        <p:grpSpPr>
          <a:xfrm>
            <a:off x="8987546" y="1651484"/>
            <a:ext cx="2540824" cy="2299388"/>
            <a:chOff x="390846" y="1946450"/>
            <a:chExt cx="3237359" cy="2688378"/>
          </a:xfrm>
        </p:grpSpPr>
        <p:pic>
          <p:nvPicPr>
            <p:cNvPr id="6" name="Picture 5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24540C1D-EF7E-0FB2-3952-9DBB7D5D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18" y="1946450"/>
              <a:ext cx="1126056" cy="14502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FB8D83-1257-3E52-0A45-6904CBE67DF2}"/>
                </a:ext>
              </a:extLst>
            </p:cNvPr>
            <p:cNvSpPr txBox="1"/>
            <p:nvPr/>
          </p:nvSpPr>
          <p:spPr>
            <a:xfrm>
              <a:off x="390846" y="3555297"/>
              <a:ext cx="3237359" cy="1079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/>
                <a:t>Sangsoo</a:t>
              </a:r>
              <a:r>
                <a:rPr lang="en-US" b="1" dirty="0"/>
                <a:t> Kim, MD, PNUH</a:t>
              </a:r>
              <a:br>
                <a:rPr lang="en-US" b="1" dirty="0"/>
              </a:br>
              <a:r>
                <a:rPr lang="en-US" b="1" dirty="0"/>
                <a:t>Korean Genome and</a:t>
              </a:r>
              <a:br>
                <a:rPr lang="en-US" b="1" dirty="0"/>
              </a:br>
              <a:r>
                <a:rPr lang="en-US" b="1" dirty="0"/>
                <a:t>Epidemiology Study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76541D-22CB-78CD-847D-6FEBB80929CF}"/>
              </a:ext>
            </a:extLst>
          </p:cNvPr>
          <p:cNvSpPr txBox="1"/>
          <p:nvPr/>
        </p:nvSpPr>
        <p:spPr>
          <a:xfrm>
            <a:off x="9010950" y="4492022"/>
            <a:ext cx="25642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6639</a:t>
            </a:r>
            <a:br>
              <a:rPr lang="en-US" dirty="0"/>
            </a:br>
            <a:r>
              <a:rPr lang="en-US" dirty="0"/>
              <a:t>OGTTs (0, 60, 120 min)</a:t>
            </a:r>
          </a:p>
          <a:p>
            <a:r>
              <a:rPr lang="en-US" dirty="0"/>
              <a:t>Every 2 years for 14 years</a:t>
            </a:r>
          </a:p>
          <a:p>
            <a:endParaRPr lang="en-US" dirty="0"/>
          </a:p>
          <a:p>
            <a:r>
              <a:rPr lang="en-US" dirty="0"/>
              <a:t>Event: Converted to T2D</a:t>
            </a:r>
            <a:br>
              <a:rPr lang="en-US" dirty="0"/>
            </a:br>
            <a:r>
              <a:rPr lang="en-US" dirty="0"/>
              <a:t>any time between years</a:t>
            </a:r>
            <a:br>
              <a:rPr lang="en-US" dirty="0"/>
            </a:br>
            <a:r>
              <a:rPr lang="en-US" dirty="0"/>
              <a:t>4 and 14</a:t>
            </a:r>
          </a:p>
        </p:txBody>
      </p:sp>
    </p:spTree>
    <p:extLst>
      <p:ext uri="{BB962C8B-B14F-4D97-AF65-F5344CB8AC3E}">
        <p14:creationId xmlns:p14="http://schemas.microsoft.com/office/powerpoint/2010/main" val="2278237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3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4409925" y="1150385"/>
          <a:ext cx="403225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2184120" progId="Equation.3">
                  <p:embed/>
                </p:oleObj>
              </mc:Choice>
              <mc:Fallback>
                <p:oleObj name="Equation" r:id="rId2" imgW="1498320" imgH="2184120" progId="Equation.3">
                  <p:embed/>
                  <p:pic>
                    <p:nvPicPr>
                      <p:cNvPr id="256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925" y="1150385"/>
                        <a:ext cx="4032250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201850" y="136525"/>
            <a:ext cx="8229600" cy="868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atin typeface="+mn-lt"/>
                <a:ea typeface="ＭＳ Ｐゴシック" pitchFamily="2" charset="-128"/>
              </a:rPr>
              <a:t>Adaptation of Longitudinal for Parameter Estimation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9B3A1-6883-4F4C-BB82-A2D9978904EA}"/>
              </a:ext>
            </a:extLst>
          </p:cNvPr>
          <p:cNvSpPr/>
          <p:nvPr/>
        </p:nvSpPr>
        <p:spPr>
          <a:xfrm>
            <a:off x="4241500" y="3162300"/>
            <a:ext cx="4544291" cy="36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251E9A-6CF4-3960-E3EF-FDE01678030D}"/>
              </a:ext>
            </a:extLst>
          </p:cNvPr>
          <p:cNvSpPr/>
          <p:nvPr/>
        </p:nvSpPr>
        <p:spPr>
          <a:xfrm>
            <a:off x="364878" y="4447670"/>
            <a:ext cx="4930483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20E21-B5CA-BAAB-FCC9-8F336814D251}"/>
              </a:ext>
            </a:extLst>
          </p:cNvPr>
          <p:cNvSpPr txBox="1"/>
          <p:nvPr/>
        </p:nvSpPr>
        <p:spPr>
          <a:xfrm>
            <a:off x="3443169" y="6054810"/>
            <a:ext cx="722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 et al, Endocrinology, </a:t>
            </a:r>
            <a:r>
              <a:rPr lang="en-US" b="1" dirty="0">
                <a:solidFill>
                  <a:srgbClr val="C00000"/>
                </a:solidFill>
              </a:rPr>
              <a:t>157</a:t>
            </a:r>
            <a:r>
              <a:rPr lang="en-US" dirty="0">
                <a:solidFill>
                  <a:srgbClr val="C00000"/>
                </a:solidFill>
              </a:rPr>
              <a:t>(2):624-635; Am. J. Physiol. </a:t>
            </a:r>
            <a:r>
              <a:rPr lang="en-US" b="1" dirty="0">
                <a:solidFill>
                  <a:srgbClr val="C00000"/>
                </a:solidFill>
              </a:rPr>
              <a:t>319</a:t>
            </a:r>
            <a:r>
              <a:rPr lang="en-US" dirty="0">
                <a:solidFill>
                  <a:srgbClr val="C00000"/>
                </a:solidFill>
              </a:rPr>
              <a:t>(2):E410-E426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128F211C-33FB-5B13-AD68-0A90AEBCCD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844" y="3493106"/>
                <a:ext cx="10571277" cy="226333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For fitting, we fix the slow variables (</a:t>
                </a:r>
                <a:r>
                  <a:rPr lang="en-US" sz="2400" i="1" dirty="0">
                    <a:latin typeface="Symbol" pitchFamily="2" charset="2"/>
                  </a:rPr>
                  <a:t>g, s</a:t>
                </a:r>
                <a:r>
                  <a:rPr lang="en-US" sz="2400" i="1" dirty="0"/>
                  <a:t>, </a:t>
                </a:r>
                <a:r>
                  <a:rPr lang="en-US" sz="2400" i="1" dirty="0">
                    <a:latin typeface="Symbol" pitchFamily="2" charset="2"/>
                  </a:rPr>
                  <a:t>b</a:t>
                </a:r>
                <a:r>
                  <a:rPr lang="en-US" sz="2400" i="1" dirty="0"/>
                  <a:t> 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Other features: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</m:oMath>
                </a14:m>
                <a:r>
                  <a:rPr lang="en-US" sz="2400" dirty="0"/>
                  <a:t> derived from a model for exocytosis (first and second phase secretion)</a:t>
                </a:r>
              </a:p>
              <a:p>
                <a:r>
                  <a:rPr lang="en-US" sz="2400" dirty="0"/>
                  <a:t>There are many parameters, we fit just 2</a:t>
                </a:r>
              </a:p>
            </p:txBody>
          </p:sp>
        </mc:Choice>
        <mc:Fallback xmlns="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128F211C-33FB-5B13-AD68-0A90AEBCC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44" y="3493106"/>
                <a:ext cx="10571277" cy="2263336"/>
              </a:xfrm>
              <a:prstGeom prst="rect">
                <a:avLst/>
              </a:prstGeom>
              <a:blipFill>
                <a:blip r:embed="rId4"/>
                <a:stretch>
                  <a:fillRect l="-719" t="-4469" b="-5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534" y="38100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Federal Women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CA0EB-64DD-41BF-B38A-58533400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60351"/>
            <a:ext cx="1320800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6A6DE-C08A-411D-B03F-B8BADC2307B8}"/>
              </a:ext>
            </a:extLst>
          </p:cNvPr>
          <p:cNvSpPr txBox="1"/>
          <p:nvPr/>
        </p:nvSpPr>
        <p:spPr>
          <a:xfrm>
            <a:off x="2686466" y="4495800"/>
            <a:ext cx="250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Stephanie Chung, NIDDK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818-3833-44B9-B1D9-998CD286D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20372"/>
            <a:ext cx="1347453" cy="2021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233D11-33EC-4F7A-8895-52A3E85A586E}"/>
              </a:ext>
            </a:extLst>
          </p:cNvPr>
          <p:cNvSpPr txBox="1"/>
          <p:nvPr/>
        </p:nvSpPr>
        <p:spPr>
          <a:xfrm>
            <a:off x="6553201" y="4495800"/>
            <a:ext cx="21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Anne Sumner, NIDDK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31D29-10B5-48DA-04A6-0631A151EE81}"/>
                  </a:ext>
                </a:extLst>
              </p:cNvPr>
              <p:cNvSpPr txBox="1"/>
              <p:nvPr/>
            </p:nvSpPr>
            <p:spPr>
              <a:xfrm>
                <a:off x="2686466" y="5153560"/>
                <a:ext cx="773295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Women who work for the federal government (reduces social variability)</a:t>
                </a:r>
              </a:p>
              <a:p>
                <a:r>
                  <a:rPr lang="en-US" sz="2000" dirty="0"/>
                  <a:t>N = 113, 66 Black, 47 White</a:t>
                </a:r>
              </a:p>
              <a:p>
                <a:r>
                  <a:rPr lang="en-US" sz="2000" dirty="0"/>
                  <a:t>BMI 32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/>
                  <a:t> 5.6 (range 20 – 45)</a:t>
                </a:r>
              </a:p>
              <a:p>
                <a:r>
                  <a:rPr lang="en-US" sz="2000" dirty="0"/>
                  <a:t>Age 42.8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/>
                  <a:t> 9.7 (range 24 – 62)</a:t>
                </a:r>
              </a:p>
              <a:p>
                <a:r>
                  <a:rPr lang="en-US" sz="2000" dirty="0"/>
                  <a:t>76 NGT, 37 </a:t>
                </a:r>
                <a:r>
                  <a:rPr lang="en-US" sz="2000" dirty="0" err="1"/>
                  <a:t>PreDM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31D29-10B5-48DA-04A6-0631A151E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466" y="5153560"/>
                <a:ext cx="7732951" cy="1631216"/>
              </a:xfrm>
              <a:prstGeom prst="rect">
                <a:avLst/>
              </a:prstGeom>
              <a:blipFill>
                <a:blip r:embed="rId4"/>
                <a:stretch>
                  <a:fillRect l="-820" t="-1538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38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049F8-8F1F-8C42-B375-8C1EF9E5C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21" b="23218"/>
          <a:stretch/>
        </p:blipFill>
        <p:spPr>
          <a:xfrm>
            <a:off x="796636" y="1471447"/>
            <a:ext cx="5299364" cy="3584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0AE73B-9258-E946-92AA-63F9A9A3C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88" b="23065"/>
          <a:stretch/>
        </p:blipFill>
        <p:spPr>
          <a:xfrm>
            <a:off x="6096000" y="1413640"/>
            <a:ext cx="5299364" cy="3699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BFC415-CF96-03DB-10DB-E2AE00FA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 fontScale="90000"/>
          </a:bodyPr>
          <a:lstStyle/>
          <a:p>
            <a:r>
              <a:rPr lang="en-US" dirty="0"/>
              <a:t>Mean Fits to Data</a:t>
            </a:r>
          </a:p>
        </p:txBody>
      </p:sp>
    </p:spTree>
    <p:extLst>
      <p:ext uri="{BB962C8B-B14F-4D97-AF65-F5344CB8AC3E}">
        <p14:creationId xmlns:p14="http://schemas.microsoft.com/office/powerpoint/2010/main" val="379033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2130-A73F-7186-E644-698FD58F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Error Histograms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9B857-B6ED-3DEE-7D15-CD2182C4E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0" t="23463" r="10333" b="26283"/>
          <a:stretch/>
        </p:blipFill>
        <p:spPr>
          <a:xfrm>
            <a:off x="1027615" y="1946958"/>
            <a:ext cx="4698026" cy="3929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5DE94-0B66-C5BF-0C44-2FB8D9502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42" b="25210"/>
          <a:stretch/>
        </p:blipFill>
        <p:spPr>
          <a:xfrm>
            <a:off x="5795215" y="1946957"/>
            <a:ext cx="6098565" cy="4076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154FC-EE2A-D270-73C8-91C5B1ADED51}"/>
              </a:ext>
            </a:extLst>
          </p:cNvPr>
          <p:cNvSpPr txBox="1"/>
          <p:nvPr/>
        </p:nvSpPr>
        <p:spPr>
          <a:xfrm>
            <a:off x="3737114" y="6200577"/>
            <a:ext cx="571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distribution is skewed but good for most individuals</a:t>
            </a:r>
          </a:p>
        </p:txBody>
      </p:sp>
    </p:spTree>
    <p:extLst>
      <p:ext uri="{BB962C8B-B14F-4D97-AF65-F5344CB8AC3E}">
        <p14:creationId xmlns:p14="http://schemas.microsoft.com/office/powerpoint/2010/main" val="44603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BA707-F3E2-6F2F-231D-2F2C87D3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9" y="1472665"/>
            <a:ext cx="5090360" cy="4340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3A85-160D-F3F5-BF68-A70C7AED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765" y="1472665"/>
            <a:ext cx="5090360" cy="434002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5255FB-964C-6013-291A-60B090BC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76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FWS </a:t>
            </a:r>
            <a:r>
              <a:rPr lang="en-US" sz="3600" dirty="0" err="1"/>
              <a:t>mSI</a:t>
            </a:r>
            <a:r>
              <a:rPr lang="en-US" sz="3600" dirty="0"/>
              <a:t> vs MINMOD SI: Correlation and Agreement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012E6-BD8A-8143-39C2-36A2B69B0BC4}"/>
              </a:ext>
            </a:extLst>
          </p:cNvPr>
          <p:cNvSpPr txBox="1"/>
          <p:nvPr/>
        </p:nvSpPr>
        <p:spPr>
          <a:xfrm>
            <a:off x="8309113" y="5993380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systematic deviation</a:t>
            </a:r>
          </a:p>
        </p:txBody>
      </p:sp>
    </p:spTree>
    <p:extLst>
      <p:ext uri="{BB962C8B-B14F-4D97-AF65-F5344CB8AC3E}">
        <p14:creationId xmlns:p14="http://schemas.microsoft.com/office/powerpoint/2010/main" val="60722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9FD3-CD42-AFBA-B59C-962901F0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Matsuda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9FCD12-07DB-C1B5-59BD-E2EE2EA05F9D}"/>
                  </a:ext>
                </a:extLst>
              </p:cNvPr>
              <p:cNvSpPr txBox="1"/>
              <p:nvPr/>
            </p:nvSpPr>
            <p:spPr>
              <a:xfrm>
                <a:off x="5093449" y="2228849"/>
                <a:ext cx="2001061" cy="1414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</m:rad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9FCD12-07DB-C1B5-59BD-E2EE2EA0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449" y="2228849"/>
                <a:ext cx="2001061" cy="1414939"/>
              </a:xfrm>
              <a:prstGeom prst="rect">
                <a:avLst/>
              </a:prstGeom>
              <a:blipFill>
                <a:blip r:embed="rId2"/>
                <a:stretch>
                  <a:fillRect t="-1770" r="-4430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90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859</Words>
  <Application>Microsoft Macintosh PowerPoint</Application>
  <PresentationFormat>Widescreen</PresentationFormat>
  <Paragraphs>124</Paragraphs>
  <Slides>35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Validation and UQ for a New Model to Estimate Insulin Resistance and Beta-Cell Function</vt:lpstr>
      <vt:lpstr>Recap and Introduction</vt:lpstr>
      <vt:lpstr>Goals</vt:lpstr>
      <vt:lpstr>Adaptation of Longitudinal for Parameter Estimation</vt:lpstr>
      <vt:lpstr>Federal Women Study</vt:lpstr>
      <vt:lpstr>Mean Fits to Data</vt:lpstr>
      <vt:lpstr>Error Histograms</vt:lpstr>
      <vt:lpstr>FWS mSI vs MINMOD SI: Correlation and Agreement</vt:lpstr>
      <vt:lpstr>Matsuda Index</vt:lpstr>
      <vt:lpstr>FWS Matsuda vs MINMOD SI</vt:lpstr>
      <vt:lpstr>Comparison of sigma with AIR</vt:lpstr>
      <vt:lpstr>Comparison with HOMA-IR</vt:lpstr>
      <vt:lpstr>Precision of Estimates, Identifiability of sigma, SI</vt:lpstr>
      <vt:lpstr>PowerPoint Presentation</vt:lpstr>
      <vt:lpstr>PowerPoint Presentation</vt:lpstr>
      <vt:lpstr>PowerPoint Presentation</vt:lpstr>
      <vt:lpstr>PowerPoint Presentation</vt:lpstr>
      <vt:lpstr>UPMC</vt:lpstr>
      <vt:lpstr>Study Details</vt:lpstr>
      <vt:lpstr>Mean Data Fits</vt:lpstr>
      <vt:lpstr>Error Histograms</vt:lpstr>
      <vt:lpstr>UPMC SI vs Clamp SI: Correlation and Agreement</vt:lpstr>
      <vt:lpstr>UPMC Matsuda vs cSI: Correlation and Agreement</vt:lpstr>
      <vt:lpstr>sigma vs clamp BCF</vt:lpstr>
      <vt:lpstr>Other Comparisons</vt:lpstr>
      <vt:lpstr>OMM vs Clamp, mSI vs Clamp</vt:lpstr>
      <vt:lpstr>Cobelli phid vs clamp – MMT; sigma vs clamp</vt:lpstr>
      <vt:lpstr>Cobelli phis vs clamp – MMT; sigma vs clamp</vt:lpstr>
      <vt:lpstr>Conclusions</vt:lpstr>
      <vt:lpstr>PowerPoint Presentation</vt:lpstr>
      <vt:lpstr>The model defines a new Disposition Index  mDI = S_I σ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and UQ for a New Model to Estimate Insulin Resistance and Beta-Cell Function</dc:title>
  <dc:creator>Sherman, Arthur (NIH/NIDDK) [E]</dc:creator>
  <cp:lastModifiedBy>Sherman, Arthur (NIH/NIDDK) [E]</cp:lastModifiedBy>
  <cp:revision>22</cp:revision>
  <dcterms:created xsi:type="dcterms:W3CDTF">2022-05-25T21:30:06Z</dcterms:created>
  <dcterms:modified xsi:type="dcterms:W3CDTF">2022-06-01T13:58:32Z</dcterms:modified>
</cp:coreProperties>
</file>