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8.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notesSlides/notesSlide9.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handoutMasterIdLst>
    <p:handoutMasterId r:id="rId77"/>
  </p:handoutMasterIdLst>
  <p:sldIdLst>
    <p:sldId id="455" r:id="rId2"/>
    <p:sldId id="645" r:id="rId3"/>
    <p:sldId id="314" r:id="rId4"/>
    <p:sldId id="397" r:id="rId5"/>
    <p:sldId id="612" r:id="rId6"/>
    <p:sldId id="413" r:id="rId7"/>
    <p:sldId id="613" r:id="rId8"/>
    <p:sldId id="614" r:id="rId9"/>
    <p:sldId id="615" r:id="rId10"/>
    <p:sldId id="616" r:id="rId11"/>
    <p:sldId id="603" r:id="rId12"/>
    <p:sldId id="484" r:id="rId13"/>
    <p:sldId id="485" r:id="rId14"/>
    <p:sldId id="608" r:id="rId15"/>
    <p:sldId id="607" r:id="rId16"/>
    <p:sldId id="609" r:id="rId17"/>
    <p:sldId id="610" r:id="rId18"/>
    <p:sldId id="611" r:id="rId19"/>
    <p:sldId id="643" r:id="rId20"/>
    <p:sldId id="466" r:id="rId21"/>
    <p:sldId id="618" r:id="rId22"/>
    <p:sldId id="275" r:id="rId23"/>
    <p:sldId id="619" r:id="rId24"/>
    <p:sldId id="641" r:id="rId25"/>
    <p:sldId id="622" r:id="rId26"/>
    <p:sldId id="644" r:id="rId27"/>
    <p:sldId id="642" r:id="rId28"/>
    <p:sldId id="620" r:id="rId29"/>
    <p:sldId id="369" r:id="rId30"/>
    <p:sldId id="368" r:id="rId31"/>
    <p:sldId id="639" r:id="rId32"/>
    <p:sldId id="640" r:id="rId33"/>
    <p:sldId id="418" r:id="rId34"/>
    <p:sldId id="635" r:id="rId35"/>
    <p:sldId id="637" r:id="rId36"/>
    <p:sldId id="401" r:id="rId37"/>
    <p:sldId id="638" r:id="rId38"/>
    <p:sldId id="647" r:id="rId39"/>
    <p:sldId id="617" r:id="rId40"/>
    <p:sldId id="602" r:id="rId41"/>
    <p:sldId id="464" r:id="rId42"/>
    <p:sldId id="561" r:id="rId43"/>
    <p:sldId id="470" r:id="rId44"/>
    <p:sldId id="471" r:id="rId45"/>
    <p:sldId id="473" r:id="rId46"/>
    <p:sldId id="474" r:id="rId47"/>
    <p:sldId id="482" r:id="rId48"/>
    <p:sldId id="483" r:id="rId49"/>
    <p:sldId id="604" r:id="rId50"/>
    <p:sldId id="494" r:id="rId51"/>
    <p:sldId id="531" r:id="rId52"/>
    <p:sldId id="532" r:id="rId53"/>
    <p:sldId id="534" r:id="rId54"/>
    <p:sldId id="559" r:id="rId55"/>
    <p:sldId id="583" r:id="rId56"/>
    <p:sldId id="585" r:id="rId57"/>
    <p:sldId id="598" r:id="rId58"/>
    <p:sldId id="575" r:id="rId59"/>
    <p:sldId id="599" r:id="rId60"/>
    <p:sldId id="600" r:id="rId61"/>
    <p:sldId id="601" r:id="rId62"/>
    <p:sldId id="597" r:id="rId63"/>
    <p:sldId id="593" r:id="rId64"/>
    <p:sldId id="626" r:id="rId65"/>
    <p:sldId id="634" r:id="rId66"/>
    <p:sldId id="632" r:id="rId67"/>
    <p:sldId id="633" r:id="rId68"/>
    <p:sldId id="629" r:id="rId69"/>
    <p:sldId id="606" r:id="rId70"/>
    <p:sldId id="648" r:id="rId71"/>
    <p:sldId id="625" r:id="rId72"/>
    <p:sldId id="624" r:id="rId73"/>
    <p:sldId id="628" r:id="rId74"/>
    <p:sldId id="646" r:id="rId75"/>
  </p:sldIdLst>
  <p:sldSz cx="9144000" cy="6858000" type="screen4x3"/>
  <p:notesSz cx="9296400" cy="7010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a:srgbClr val="000066"/>
    <a:srgbClr val="FF0000"/>
    <a:srgbClr val="CC0000"/>
    <a:srgbClr val="CC3300"/>
    <a:srgbClr val="009900"/>
    <a:srgbClr val="000000"/>
    <a:srgbClr val="006699"/>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137" autoAdjust="0"/>
    <p:restoredTop sz="95687" autoAdjust="0"/>
  </p:normalViewPr>
  <p:slideViewPr>
    <p:cSldViewPr snapToGrid="0">
      <p:cViewPr varScale="1">
        <p:scale>
          <a:sx n="104" d="100"/>
          <a:sy n="104" d="100"/>
        </p:scale>
        <p:origin x="86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39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hripcsa\Documents\Informatics\Systems%20medicine\Physics%20of%20MR\Correlate%20lab%20and%20finding%202010.xlsx" TargetMode="External"/></Relationships>
</file>

<file path=ppt/charts/_rels/chart4.xml.rels><?xml version="1.0" encoding="UTF-8" standalone="yes"?>
<Relationships xmlns="http://schemas.openxmlformats.org/package/2006/relationships"><Relationship Id="rId2" Type="http://schemas.openxmlformats.org/officeDocument/2006/relationships/oleObject" Target="file:///C:\Users\hripcsa\Desktop\Correlate%20lab%20and%20finding%202010.xlsx" TargetMode="External"/><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1" Type="http://schemas.openxmlformats.org/officeDocument/2006/relationships/oleObject" Target="file:///C:\Users\hripcsa\Desktop\Correlate%20lab%20and%20finding%202010.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P:\Correlation\Correlate%20lab%20and%20med.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P:\Granger\Granger%20resul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a:solidFill>
                <a:srgbClr val="7030A0"/>
              </a:solidFill>
            </a:ln>
          </c:spPr>
          <c:marker>
            <c:spPr>
              <a:solidFill>
                <a:srgbClr val="7030A0"/>
              </a:solidFill>
              <a:ln>
                <a:solidFill>
                  <a:srgbClr val="7030A0"/>
                </a:solidFill>
              </a:ln>
            </c:spPr>
          </c:marker>
          <c:xVal>
            <c:numRef>
              <c:f>Sheet1!$A$1:$A$74</c:f>
              <c:numCache>
                <c:formatCode>General</c:formatCode>
                <c:ptCount val="74"/>
                <c:pt idx="0">
                  <c:v>32385.039580000001</c:v>
                </c:pt>
                <c:pt idx="1">
                  <c:v>32385.360420000001</c:v>
                </c:pt>
                <c:pt idx="2">
                  <c:v>32386.439579999918</c:v>
                </c:pt>
                <c:pt idx="3">
                  <c:v>32388.47292</c:v>
                </c:pt>
                <c:pt idx="4">
                  <c:v>32390.357639999991</c:v>
                </c:pt>
                <c:pt idx="5">
                  <c:v>32391.361809999999</c:v>
                </c:pt>
                <c:pt idx="6">
                  <c:v>32392.37153</c:v>
                </c:pt>
                <c:pt idx="7">
                  <c:v>32393.361110000009</c:v>
                </c:pt>
                <c:pt idx="8">
                  <c:v>32395.35139</c:v>
                </c:pt>
                <c:pt idx="9">
                  <c:v>32396.34375</c:v>
                </c:pt>
                <c:pt idx="10">
                  <c:v>32406.42153</c:v>
                </c:pt>
                <c:pt idx="11">
                  <c:v>32409.47292</c:v>
                </c:pt>
                <c:pt idx="12">
                  <c:v>32410.358329999999</c:v>
                </c:pt>
                <c:pt idx="13">
                  <c:v>32423.625690000001</c:v>
                </c:pt>
                <c:pt idx="14">
                  <c:v>32467.610420000001</c:v>
                </c:pt>
                <c:pt idx="15">
                  <c:v>32468.375</c:v>
                </c:pt>
                <c:pt idx="16">
                  <c:v>32702.802780000009</c:v>
                </c:pt>
                <c:pt idx="17">
                  <c:v>32702.818749999991</c:v>
                </c:pt>
                <c:pt idx="18">
                  <c:v>32703.409029999999</c:v>
                </c:pt>
                <c:pt idx="19">
                  <c:v>32703.4375</c:v>
                </c:pt>
                <c:pt idx="20">
                  <c:v>32707.36736</c:v>
                </c:pt>
                <c:pt idx="21">
                  <c:v>32776.519439999996</c:v>
                </c:pt>
                <c:pt idx="22">
                  <c:v>32781.340969999997</c:v>
                </c:pt>
                <c:pt idx="23">
                  <c:v>32825.892360000013</c:v>
                </c:pt>
                <c:pt idx="24">
                  <c:v>32825.961810000001</c:v>
                </c:pt>
                <c:pt idx="25">
                  <c:v>32826.445829999997</c:v>
                </c:pt>
                <c:pt idx="26">
                  <c:v>32826.590279999997</c:v>
                </c:pt>
                <c:pt idx="27">
                  <c:v>32827.440280000003</c:v>
                </c:pt>
                <c:pt idx="28">
                  <c:v>32827.831250000003</c:v>
                </c:pt>
                <c:pt idx="29">
                  <c:v>32829.370140000014</c:v>
                </c:pt>
                <c:pt idx="30">
                  <c:v>32832.418060000011</c:v>
                </c:pt>
                <c:pt idx="31">
                  <c:v>32834.407639999998</c:v>
                </c:pt>
                <c:pt idx="32">
                  <c:v>32838.362500000003</c:v>
                </c:pt>
                <c:pt idx="33">
                  <c:v>32840.585420000003</c:v>
                </c:pt>
                <c:pt idx="34">
                  <c:v>32842.163189999977</c:v>
                </c:pt>
                <c:pt idx="35">
                  <c:v>32842.286809999998</c:v>
                </c:pt>
                <c:pt idx="36">
                  <c:v>32842.379860000001</c:v>
                </c:pt>
                <c:pt idx="37">
                  <c:v>32842.508329999997</c:v>
                </c:pt>
                <c:pt idx="38">
                  <c:v>32842.676390000001</c:v>
                </c:pt>
                <c:pt idx="39">
                  <c:v>32843.338190000002</c:v>
                </c:pt>
                <c:pt idx="40">
                  <c:v>32843.429859999997</c:v>
                </c:pt>
                <c:pt idx="41">
                  <c:v>32843.680560000001</c:v>
                </c:pt>
                <c:pt idx="42">
                  <c:v>32844.341670000002</c:v>
                </c:pt>
                <c:pt idx="43">
                  <c:v>32844.438889999998</c:v>
                </c:pt>
                <c:pt idx="44">
                  <c:v>32844.666669999999</c:v>
                </c:pt>
                <c:pt idx="45">
                  <c:v>32844.951390000002</c:v>
                </c:pt>
                <c:pt idx="46">
                  <c:v>32845.351390000003</c:v>
                </c:pt>
                <c:pt idx="47">
                  <c:v>32845.599309999998</c:v>
                </c:pt>
                <c:pt idx="48">
                  <c:v>32846.354860000007</c:v>
                </c:pt>
                <c:pt idx="49">
                  <c:v>32846.440970000003</c:v>
                </c:pt>
                <c:pt idx="50">
                  <c:v>32847.381940000007</c:v>
                </c:pt>
                <c:pt idx="51">
                  <c:v>32847.447220000002</c:v>
                </c:pt>
              </c:numCache>
            </c:numRef>
          </c:xVal>
          <c:yVal>
            <c:numRef>
              <c:f>Sheet1!$B$1:$B$74</c:f>
              <c:numCache>
                <c:formatCode>General</c:formatCode>
                <c:ptCount val="74"/>
                <c:pt idx="0">
                  <c:v>495</c:v>
                </c:pt>
                <c:pt idx="1">
                  <c:v>104</c:v>
                </c:pt>
                <c:pt idx="2">
                  <c:v>66</c:v>
                </c:pt>
                <c:pt idx="3">
                  <c:v>79</c:v>
                </c:pt>
                <c:pt idx="4">
                  <c:v>88</c:v>
                </c:pt>
                <c:pt idx="5">
                  <c:v>83</c:v>
                </c:pt>
                <c:pt idx="6">
                  <c:v>75</c:v>
                </c:pt>
                <c:pt idx="7">
                  <c:v>78</c:v>
                </c:pt>
                <c:pt idx="8">
                  <c:v>73</c:v>
                </c:pt>
                <c:pt idx="9">
                  <c:v>77</c:v>
                </c:pt>
                <c:pt idx="10">
                  <c:v>73</c:v>
                </c:pt>
                <c:pt idx="11">
                  <c:v>66</c:v>
                </c:pt>
                <c:pt idx="12">
                  <c:v>71</c:v>
                </c:pt>
                <c:pt idx="13">
                  <c:v>97</c:v>
                </c:pt>
                <c:pt idx="14">
                  <c:v>108</c:v>
                </c:pt>
                <c:pt idx="15">
                  <c:v>130</c:v>
                </c:pt>
                <c:pt idx="16">
                  <c:v>127</c:v>
                </c:pt>
                <c:pt idx="17">
                  <c:v>120</c:v>
                </c:pt>
                <c:pt idx="18">
                  <c:v>150</c:v>
                </c:pt>
                <c:pt idx="19">
                  <c:v>155</c:v>
                </c:pt>
                <c:pt idx="20">
                  <c:v>107</c:v>
                </c:pt>
                <c:pt idx="21">
                  <c:v>91</c:v>
                </c:pt>
                <c:pt idx="22">
                  <c:v>67</c:v>
                </c:pt>
                <c:pt idx="23">
                  <c:v>102</c:v>
                </c:pt>
                <c:pt idx="24">
                  <c:v>88</c:v>
                </c:pt>
                <c:pt idx="25">
                  <c:v>63</c:v>
                </c:pt>
                <c:pt idx="26">
                  <c:v>40</c:v>
                </c:pt>
                <c:pt idx="27">
                  <c:v>110</c:v>
                </c:pt>
                <c:pt idx="28">
                  <c:v>188</c:v>
                </c:pt>
                <c:pt idx="29">
                  <c:v>71</c:v>
                </c:pt>
                <c:pt idx="30">
                  <c:v>99</c:v>
                </c:pt>
                <c:pt idx="31">
                  <c:v>71</c:v>
                </c:pt>
                <c:pt idx="32">
                  <c:v>73</c:v>
                </c:pt>
                <c:pt idx="33">
                  <c:v>206</c:v>
                </c:pt>
                <c:pt idx="34">
                  <c:v>85</c:v>
                </c:pt>
                <c:pt idx="35">
                  <c:v>66</c:v>
                </c:pt>
                <c:pt idx="36">
                  <c:v>98</c:v>
                </c:pt>
                <c:pt idx="37">
                  <c:v>78</c:v>
                </c:pt>
                <c:pt idx="38">
                  <c:v>77</c:v>
                </c:pt>
                <c:pt idx="39">
                  <c:v>151</c:v>
                </c:pt>
                <c:pt idx="40">
                  <c:v>141</c:v>
                </c:pt>
                <c:pt idx="41">
                  <c:v>98</c:v>
                </c:pt>
                <c:pt idx="42">
                  <c:v>115</c:v>
                </c:pt>
                <c:pt idx="43">
                  <c:v>97</c:v>
                </c:pt>
                <c:pt idx="44">
                  <c:v>159</c:v>
                </c:pt>
                <c:pt idx="45">
                  <c:v>147</c:v>
                </c:pt>
                <c:pt idx="46">
                  <c:v>103</c:v>
                </c:pt>
                <c:pt idx="47">
                  <c:v>88</c:v>
                </c:pt>
                <c:pt idx="48">
                  <c:v>90</c:v>
                </c:pt>
                <c:pt idx="49">
                  <c:v>86</c:v>
                </c:pt>
                <c:pt idx="50">
                  <c:v>126</c:v>
                </c:pt>
                <c:pt idx="51">
                  <c:v>139</c:v>
                </c:pt>
              </c:numCache>
            </c:numRef>
          </c:yVal>
          <c:smooth val="0"/>
          <c:extLst>
            <c:ext xmlns:c16="http://schemas.microsoft.com/office/drawing/2014/chart" uri="{C3380CC4-5D6E-409C-BE32-E72D297353CC}">
              <c16:uniqueId val="{00000000-8475-4D1D-AB40-BEEEF9BB16B9}"/>
            </c:ext>
          </c:extLst>
        </c:ser>
        <c:dLbls>
          <c:showLegendKey val="0"/>
          <c:showVal val="0"/>
          <c:showCatName val="0"/>
          <c:showSerName val="0"/>
          <c:showPercent val="0"/>
          <c:showBubbleSize val="0"/>
        </c:dLbls>
        <c:axId val="124320768"/>
        <c:axId val="131744896"/>
      </c:scatterChart>
      <c:valAx>
        <c:axId val="124320768"/>
        <c:scaling>
          <c:orientation val="minMax"/>
        </c:scaling>
        <c:delete val="1"/>
        <c:axPos val="b"/>
        <c:numFmt formatCode="General" sourceLinked="1"/>
        <c:majorTickMark val="out"/>
        <c:minorTickMark val="none"/>
        <c:tickLblPos val="nextTo"/>
        <c:crossAx val="131744896"/>
        <c:crosses val="autoZero"/>
        <c:crossBetween val="midCat"/>
      </c:valAx>
      <c:valAx>
        <c:axId val="131744896"/>
        <c:scaling>
          <c:orientation val="minMax"/>
        </c:scaling>
        <c:delete val="0"/>
        <c:axPos val="l"/>
        <c:majorGridlines/>
        <c:numFmt formatCode="General" sourceLinked="1"/>
        <c:majorTickMark val="out"/>
        <c:minorTickMark val="none"/>
        <c:tickLblPos val="nextTo"/>
        <c:crossAx val="124320768"/>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a:solidFill>
                <a:srgbClr val="7030A0"/>
              </a:solidFill>
            </a:ln>
          </c:spPr>
          <c:marker>
            <c:spPr>
              <a:solidFill>
                <a:srgbClr val="7030A0"/>
              </a:solidFill>
              <a:ln>
                <a:solidFill>
                  <a:srgbClr val="7030A0"/>
                </a:solidFill>
              </a:ln>
            </c:spPr>
          </c:marker>
          <c:xVal>
            <c:numRef>
              <c:f>Sheet1!$D$1:$E$1</c:f>
              <c:numCache>
                <c:formatCode>General</c:formatCode>
                <c:ptCount val="2"/>
                <c:pt idx="0">
                  <c:v>100</c:v>
                </c:pt>
                <c:pt idx="1">
                  <c:v>100</c:v>
                </c:pt>
              </c:numCache>
            </c:numRef>
          </c:xVal>
          <c:yVal>
            <c:numRef>
              <c:f>Sheet1!$D$2:$E$2</c:f>
              <c:numCache>
                <c:formatCode>General</c:formatCode>
                <c:ptCount val="2"/>
                <c:pt idx="0">
                  <c:v>100</c:v>
                </c:pt>
                <c:pt idx="1">
                  <c:v>100</c:v>
                </c:pt>
              </c:numCache>
            </c:numRef>
          </c:yVal>
          <c:smooth val="0"/>
          <c:extLst>
            <c:ext xmlns:c16="http://schemas.microsoft.com/office/drawing/2014/chart" uri="{C3380CC4-5D6E-409C-BE32-E72D297353CC}">
              <c16:uniqueId val="{00000000-B6DE-4BA1-901E-17A64B9A9D47}"/>
            </c:ext>
          </c:extLst>
        </c:ser>
        <c:dLbls>
          <c:showLegendKey val="0"/>
          <c:showVal val="0"/>
          <c:showCatName val="0"/>
          <c:showSerName val="0"/>
          <c:showPercent val="0"/>
          <c:showBubbleSize val="0"/>
        </c:dLbls>
        <c:axId val="131768320"/>
        <c:axId val="131770240"/>
      </c:scatterChart>
      <c:valAx>
        <c:axId val="131768320"/>
        <c:scaling>
          <c:orientation val="minMax"/>
          <c:max val="120"/>
          <c:min val="80"/>
        </c:scaling>
        <c:delete val="1"/>
        <c:axPos val="b"/>
        <c:numFmt formatCode="General" sourceLinked="1"/>
        <c:majorTickMark val="out"/>
        <c:minorTickMark val="none"/>
        <c:tickLblPos val="nextTo"/>
        <c:crossAx val="131770240"/>
        <c:crosses val="autoZero"/>
        <c:crossBetween val="midCat"/>
      </c:valAx>
      <c:valAx>
        <c:axId val="131770240"/>
        <c:scaling>
          <c:orientation val="minMax"/>
          <c:max val="120"/>
          <c:min val="60"/>
        </c:scaling>
        <c:delete val="0"/>
        <c:axPos val="l"/>
        <c:majorGridlines/>
        <c:numFmt formatCode="General" sourceLinked="1"/>
        <c:majorTickMark val="out"/>
        <c:minorTickMark val="none"/>
        <c:tickLblPos val="nextTo"/>
        <c:crossAx val="131768320"/>
        <c:crosses val="autoZero"/>
        <c:crossBetween val="midCat"/>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50" b="1" i="0" u="none" strike="noStrike" baseline="0">
                <a:solidFill>
                  <a:srgbClr val="000000"/>
                </a:solidFill>
                <a:latin typeface="Arial"/>
                <a:ea typeface="Arial"/>
                <a:cs typeface="Arial"/>
              </a:defRPr>
            </a:pPr>
            <a:r>
              <a:rPr lang="en-US" sz="1650"/>
              <a:t>potassium</a:t>
            </a:r>
          </a:p>
        </c:rich>
      </c:tx>
      <c:layout>
        <c:manualLayout>
          <c:xMode val="edge"/>
          <c:yMode val="edge"/>
          <c:x val="0.46776002112162002"/>
          <c:y val="2.5301225458705799E-2"/>
        </c:manualLayout>
      </c:layout>
      <c:overlay val="0"/>
      <c:spPr>
        <a:noFill/>
        <a:ln w="25400">
          <a:noFill/>
        </a:ln>
      </c:spPr>
    </c:title>
    <c:autoTitleDeleted val="0"/>
    <c:plotArea>
      <c:layout>
        <c:manualLayout>
          <c:layoutTarget val="inner"/>
          <c:xMode val="edge"/>
          <c:yMode val="edge"/>
          <c:x val="5.3172168676804001E-2"/>
          <c:y val="9.3975903614457804E-2"/>
          <c:w val="0.671471123262247"/>
          <c:h val="0.863780757589374"/>
        </c:manualLayout>
      </c:layout>
      <c:scatterChart>
        <c:scatterStyle val="lineMarker"/>
        <c:varyColors val="0"/>
        <c:ser>
          <c:idx val="1"/>
          <c:order val="0"/>
          <c:tx>
            <c:strRef>
              <c:f>'all data'!$GB$2</c:f>
              <c:strCache>
                <c:ptCount val="1"/>
                <c:pt idx="0">
                  <c:v>aldactone</c:v>
                </c:pt>
              </c:strCache>
            </c:strRef>
          </c:tx>
          <c:spPr>
            <a:ln w="28575">
              <a:solidFill>
                <a:srgbClr val="FF00FF"/>
              </a:solidFill>
              <a:prstDash val="solid"/>
            </a:ln>
          </c:spPr>
          <c:marker>
            <c:symbol val="none"/>
          </c:marker>
          <c:xVal>
            <c:numRef>
              <c:f>'all data'!$B$3:$B$123</c:f>
              <c:numCache>
                <c:formatCode>General</c:formatCode>
                <c:ptCount val="121"/>
                <c:pt idx="0">
                  <c:v>-60</c:v>
                </c:pt>
                <c:pt idx="1">
                  <c:v>-59</c:v>
                </c:pt>
                <c:pt idx="2">
                  <c:v>-58</c:v>
                </c:pt>
                <c:pt idx="3">
                  <c:v>-57</c:v>
                </c:pt>
                <c:pt idx="4">
                  <c:v>-56</c:v>
                </c:pt>
                <c:pt idx="5">
                  <c:v>-55</c:v>
                </c:pt>
                <c:pt idx="6">
                  <c:v>-54</c:v>
                </c:pt>
                <c:pt idx="7">
                  <c:v>-53</c:v>
                </c:pt>
                <c:pt idx="8">
                  <c:v>-52</c:v>
                </c:pt>
                <c:pt idx="9">
                  <c:v>-51</c:v>
                </c:pt>
                <c:pt idx="10">
                  <c:v>-50</c:v>
                </c:pt>
                <c:pt idx="11">
                  <c:v>-49</c:v>
                </c:pt>
                <c:pt idx="12">
                  <c:v>-48</c:v>
                </c:pt>
                <c:pt idx="13">
                  <c:v>-47</c:v>
                </c:pt>
                <c:pt idx="14">
                  <c:v>-46</c:v>
                </c:pt>
                <c:pt idx="15">
                  <c:v>-45</c:v>
                </c:pt>
                <c:pt idx="16">
                  <c:v>-44</c:v>
                </c:pt>
                <c:pt idx="17">
                  <c:v>-43</c:v>
                </c:pt>
                <c:pt idx="18">
                  <c:v>-42</c:v>
                </c:pt>
                <c:pt idx="19">
                  <c:v>-41</c:v>
                </c:pt>
                <c:pt idx="20">
                  <c:v>-40</c:v>
                </c:pt>
                <c:pt idx="21">
                  <c:v>-39</c:v>
                </c:pt>
                <c:pt idx="22">
                  <c:v>-38</c:v>
                </c:pt>
                <c:pt idx="23">
                  <c:v>-37</c:v>
                </c:pt>
                <c:pt idx="24">
                  <c:v>-36</c:v>
                </c:pt>
                <c:pt idx="25">
                  <c:v>-35</c:v>
                </c:pt>
                <c:pt idx="26">
                  <c:v>-34</c:v>
                </c:pt>
                <c:pt idx="27">
                  <c:v>-33</c:v>
                </c:pt>
                <c:pt idx="28">
                  <c:v>-32</c:v>
                </c:pt>
                <c:pt idx="29">
                  <c:v>-31</c:v>
                </c:pt>
                <c:pt idx="30">
                  <c:v>-30</c:v>
                </c:pt>
                <c:pt idx="31">
                  <c:v>-29</c:v>
                </c:pt>
                <c:pt idx="32">
                  <c:v>-28</c:v>
                </c:pt>
                <c:pt idx="33">
                  <c:v>-27</c:v>
                </c:pt>
                <c:pt idx="34">
                  <c:v>-26</c:v>
                </c:pt>
                <c:pt idx="35">
                  <c:v>-25</c:v>
                </c:pt>
                <c:pt idx="36">
                  <c:v>-24</c:v>
                </c:pt>
                <c:pt idx="37">
                  <c:v>-23</c:v>
                </c:pt>
                <c:pt idx="38">
                  <c:v>-22</c:v>
                </c:pt>
                <c:pt idx="39">
                  <c:v>-21</c:v>
                </c:pt>
                <c:pt idx="40">
                  <c:v>-20</c:v>
                </c:pt>
                <c:pt idx="41">
                  <c:v>-19</c:v>
                </c:pt>
                <c:pt idx="42">
                  <c:v>-18</c:v>
                </c:pt>
                <c:pt idx="43">
                  <c:v>-17</c:v>
                </c:pt>
                <c:pt idx="44">
                  <c:v>-16</c:v>
                </c:pt>
                <c:pt idx="45">
                  <c:v>-15</c:v>
                </c:pt>
                <c:pt idx="46">
                  <c:v>-14</c:v>
                </c:pt>
                <c:pt idx="47">
                  <c:v>-13</c:v>
                </c:pt>
                <c:pt idx="48">
                  <c:v>-12</c:v>
                </c:pt>
                <c:pt idx="49">
                  <c:v>-11</c:v>
                </c:pt>
                <c:pt idx="50">
                  <c:v>-10</c:v>
                </c:pt>
                <c:pt idx="51">
                  <c:v>-9</c:v>
                </c:pt>
                <c:pt idx="52">
                  <c:v>-8</c:v>
                </c:pt>
                <c:pt idx="53">
                  <c:v>-7</c:v>
                </c:pt>
                <c:pt idx="54">
                  <c:v>-6</c:v>
                </c:pt>
                <c:pt idx="55">
                  <c:v>-5</c:v>
                </c:pt>
                <c:pt idx="56">
                  <c:v>-4</c:v>
                </c:pt>
                <c:pt idx="57">
                  <c:v>-3</c:v>
                </c:pt>
                <c:pt idx="58">
                  <c:v>-2</c:v>
                </c:pt>
                <c:pt idx="59">
                  <c:v>-1</c:v>
                </c:pt>
                <c:pt idx="60">
                  <c:v>0</c:v>
                </c:pt>
                <c:pt idx="61">
                  <c:v>1</c:v>
                </c:pt>
                <c:pt idx="62">
                  <c:v>2</c:v>
                </c:pt>
                <c:pt idx="63">
                  <c:v>3</c:v>
                </c:pt>
                <c:pt idx="64">
                  <c:v>4</c:v>
                </c:pt>
                <c:pt idx="65">
                  <c:v>5</c:v>
                </c:pt>
                <c:pt idx="66">
                  <c:v>6</c:v>
                </c:pt>
                <c:pt idx="67">
                  <c:v>7</c:v>
                </c:pt>
                <c:pt idx="68">
                  <c:v>8</c:v>
                </c:pt>
                <c:pt idx="69">
                  <c:v>9</c:v>
                </c:pt>
                <c:pt idx="70">
                  <c:v>10</c:v>
                </c:pt>
                <c:pt idx="71">
                  <c:v>11</c:v>
                </c:pt>
                <c:pt idx="72">
                  <c:v>12</c:v>
                </c:pt>
                <c:pt idx="73">
                  <c:v>13</c:v>
                </c:pt>
                <c:pt idx="74">
                  <c:v>14</c:v>
                </c:pt>
                <c:pt idx="75">
                  <c:v>15</c:v>
                </c:pt>
                <c:pt idx="76">
                  <c:v>16</c:v>
                </c:pt>
                <c:pt idx="77">
                  <c:v>17</c:v>
                </c:pt>
                <c:pt idx="78">
                  <c:v>18</c:v>
                </c:pt>
                <c:pt idx="79">
                  <c:v>19</c:v>
                </c:pt>
                <c:pt idx="80">
                  <c:v>20</c:v>
                </c:pt>
                <c:pt idx="81">
                  <c:v>21</c:v>
                </c:pt>
                <c:pt idx="82">
                  <c:v>22</c:v>
                </c:pt>
                <c:pt idx="83">
                  <c:v>23</c:v>
                </c:pt>
                <c:pt idx="84">
                  <c:v>24</c:v>
                </c:pt>
                <c:pt idx="85">
                  <c:v>25</c:v>
                </c:pt>
                <c:pt idx="86">
                  <c:v>26</c:v>
                </c:pt>
                <c:pt idx="87">
                  <c:v>27</c:v>
                </c:pt>
                <c:pt idx="88">
                  <c:v>28</c:v>
                </c:pt>
                <c:pt idx="89">
                  <c:v>29</c:v>
                </c:pt>
                <c:pt idx="90">
                  <c:v>30</c:v>
                </c:pt>
                <c:pt idx="91">
                  <c:v>31</c:v>
                </c:pt>
                <c:pt idx="92">
                  <c:v>32</c:v>
                </c:pt>
                <c:pt idx="93">
                  <c:v>33</c:v>
                </c:pt>
                <c:pt idx="94">
                  <c:v>34</c:v>
                </c:pt>
                <c:pt idx="95">
                  <c:v>35</c:v>
                </c:pt>
                <c:pt idx="96">
                  <c:v>36</c:v>
                </c:pt>
                <c:pt idx="97">
                  <c:v>37</c:v>
                </c:pt>
                <c:pt idx="98">
                  <c:v>38</c:v>
                </c:pt>
                <c:pt idx="99">
                  <c:v>39</c:v>
                </c:pt>
                <c:pt idx="100">
                  <c:v>40</c:v>
                </c:pt>
                <c:pt idx="101">
                  <c:v>41</c:v>
                </c:pt>
                <c:pt idx="102">
                  <c:v>42</c:v>
                </c:pt>
                <c:pt idx="103">
                  <c:v>43</c:v>
                </c:pt>
                <c:pt idx="104">
                  <c:v>44</c:v>
                </c:pt>
                <c:pt idx="105">
                  <c:v>45</c:v>
                </c:pt>
                <c:pt idx="106">
                  <c:v>46</c:v>
                </c:pt>
                <c:pt idx="107">
                  <c:v>47</c:v>
                </c:pt>
                <c:pt idx="108">
                  <c:v>48</c:v>
                </c:pt>
                <c:pt idx="109">
                  <c:v>49</c:v>
                </c:pt>
                <c:pt idx="110">
                  <c:v>50</c:v>
                </c:pt>
                <c:pt idx="111">
                  <c:v>51</c:v>
                </c:pt>
                <c:pt idx="112">
                  <c:v>52</c:v>
                </c:pt>
                <c:pt idx="113">
                  <c:v>53</c:v>
                </c:pt>
                <c:pt idx="114">
                  <c:v>54</c:v>
                </c:pt>
                <c:pt idx="115">
                  <c:v>55</c:v>
                </c:pt>
                <c:pt idx="116">
                  <c:v>56</c:v>
                </c:pt>
                <c:pt idx="117">
                  <c:v>57</c:v>
                </c:pt>
                <c:pt idx="118">
                  <c:v>58</c:v>
                </c:pt>
                <c:pt idx="119">
                  <c:v>59</c:v>
                </c:pt>
                <c:pt idx="120">
                  <c:v>60</c:v>
                </c:pt>
              </c:numCache>
            </c:numRef>
          </c:xVal>
          <c:yVal>
            <c:numRef>
              <c:f>'all data'!$GB$3:$GB$123</c:f>
              <c:numCache>
                <c:formatCode>General</c:formatCode>
                <c:ptCount val="121"/>
                <c:pt idx="0">
                  <c:v>-1.154962E-2</c:v>
                </c:pt>
                <c:pt idx="1">
                  <c:v>-1.1564680000000001E-2</c:v>
                </c:pt>
                <c:pt idx="2">
                  <c:v>-1.1699620000000001E-2</c:v>
                </c:pt>
                <c:pt idx="3">
                  <c:v>-1.1642359999999999E-2</c:v>
                </c:pt>
                <c:pt idx="4">
                  <c:v>-1.1437620000000001E-2</c:v>
                </c:pt>
                <c:pt idx="5">
                  <c:v>-1.177133E-2</c:v>
                </c:pt>
                <c:pt idx="6">
                  <c:v>-1.230204E-2</c:v>
                </c:pt>
                <c:pt idx="7">
                  <c:v>-1.274905E-2</c:v>
                </c:pt>
                <c:pt idx="8">
                  <c:v>-1.2821549999999999E-2</c:v>
                </c:pt>
                <c:pt idx="9">
                  <c:v>-1.302377E-2</c:v>
                </c:pt>
                <c:pt idx="10">
                  <c:v>-1.3226369999999999E-2</c:v>
                </c:pt>
                <c:pt idx="11">
                  <c:v>-1.363923E-2</c:v>
                </c:pt>
                <c:pt idx="12">
                  <c:v>-1.393375E-2</c:v>
                </c:pt>
                <c:pt idx="13">
                  <c:v>-1.4434890000000001E-2</c:v>
                </c:pt>
                <c:pt idx="14">
                  <c:v>-1.429252E-2</c:v>
                </c:pt>
                <c:pt idx="15">
                  <c:v>-1.501194E-2</c:v>
                </c:pt>
                <c:pt idx="16">
                  <c:v>-1.532153E-2</c:v>
                </c:pt>
                <c:pt idx="17">
                  <c:v>-1.550965E-2</c:v>
                </c:pt>
                <c:pt idx="18">
                  <c:v>-1.533317E-2</c:v>
                </c:pt>
                <c:pt idx="19">
                  <c:v>-1.5549769999999999E-2</c:v>
                </c:pt>
                <c:pt idx="20">
                  <c:v>-1.6235550000000001E-2</c:v>
                </c:pt>
                <c:pt idx="21">
                  <c:v>-1.6429949999999999E-2</c:v>
                </c:pt>
                <c:pt idx="22">
                  <c:v>-1.6746830000000001E-2</c:v>
                </c:pt>
                <c:pt idx="23">
                  <c:v>-1.7306350000000002E-2</c:v>
                </c:pt>
                <c:pt idx="24">
                  <c:v>-1.7294819999999999E-2</c:v>
                </c:pt>
                <c:pt idx="25">
                  <c:v>-1.708991E-2</c:v>
                </c:pt>
                <c:pt idx="26">
                  <c:v>-1.7054670000000001E-2</c:v>
                </c:pt>
                <c:pt idx="27">
                  <c:v>-1.736354E-2</c:v>
                </c:pt>
                <c:pt idx="28">
                  <c:v>-1.7304859999999998E-2</c:v>
                </c:pt>
                <c:pt idx="29">
                  <c:v>-1.7137639999999999E-2</c:v>
                </c:pt>
                <c:pt idx="30">
                  <c:v>-1.7157829999999999E-2</c:v>
                </c:pt>
                <c:pt idx="31">
                  <c:v>-1.7205189999999999E-2</c:v>
                </c:pt>
                <c:pt idx="32">
                  <c:v>-1.7668929999999999E-2</c:v>
                </c:pt>
                <c:pt idx="33">
                  <c:v>-1.81605E-2</c:v>
                </c:pt>
                <c:pt idx="34">
                  <c:v>-1.8656140000000002E-2</c:v>
                </c:pt>
                <c:pt idx="35">
                  <c:v>-1.8731029999999999E-2</c:v>
                </c:pt>
                <c:pt idx="36">
                  <c:v>-1.911084E-2</c:v>
                </c:pt>
                <c:pt idx="37">
                  <c:v>-1.9279569999999999E-2</c:v>
                </c:pt>
                <c:pt idx="38">
                  <c:v>-1.94761E-2</c:v>
                </c:pt>
                <c:pt idx="39">
                  <c:v>-1.91115E-2</c:v>
                </c:pt>
                <c:pt idx="40">
                  <c:v>-1.8742720000000001E-2</c:v>
                </c:pt>
                <c:pt idx="41">
                  <c:v>-1.8832459999999999E-2</c:v>
                </c:pt>
                <c:pt idx="42">
                  <c:v>-1.926868E-2</c:v>
                </c:pt>
                <c:pt idx="43">
                  <c:v>-2.0178370000000001E-2</c:v>
                </c:pt>
                <c:pt idx="44">
                  <c:v>-2.0382819999999999E-2</c:v>
                </c:pt>
                <c:pt idx="45">
                  <c:v>-1.9751270000000001E-2</c:v>
                </c:pt>
                <c:pt idx="46">
                  <c:v>-2.0003480000000001E-2</c:v>
                </c:pt>
                <c:pt idx="47">
                  <c:v>-2.072388E-2</c:v>
                </c:pt>
                <c:pt idx="48">
                  <c:v>-2.0699269999999999E-2</c:v>
                </c:pt>
                <c:pt idx="49">
                  <c:v>-2.0460760000000001E-2</c:v>
                </c:pt>
                <c:pt idx="50">
                  <c:v>-2.0224229999999999E-2</c:v>
                </c:pt>
                <c:pt idx="51">
                  <c:v>-2.0118509999999999E-2</c:v>
                </c:pt>
                <c:pt idx="52">
                  <c:v>-2.075809E-2</c:v>
                </c:pt>
                <c:pt idx="53">
                  <c:v>-2.1330189999999999E-2</c:v>
                </c:pt>
                <c:pt idx="54">
                  <c:v>-2.170689E-2</c:v>
                </c:pt>
                <c:pt idx="55">
                  <c:v>-2.1593959999999999E-2</c:v>
                </c:pt>
                <c:pt idx="56">
                  <c:v>-1.839404E-2</c:v>
                </c:pt>
                <c:pt idx="57">
                  <c:v>-1.521923E-2</c:v>
                </c:pt>
                <c:pt idx="58">
                  <c:v>-9.3485159999999994E-3</c:v>
                </c:pt>
                <c:pt idx="59">
                  <c:v>-2.9074329999999998E-4</c:v>
                </c:pt>
                <c:pt idx="60">
                  <c:v>1.384553E-2</c:v>
                </c:pt>
                <c:pt idx="61">
                  <c:v>2.2413349999999999E-2</c:v>
                </c:pt>
                <c:pt idx="62">
                  <c:v>2.5760180000000001E-2</c:v>
                </c:pt>
                <c:pt idx="63">
                  <c:v>2.6512460000000002E-2</c:v>
                </c:pt>
                <c:pt idx="64">
                  <c:v>2.5804799999999999E-2</c:v>
                </c:pt>
                <c:pt idx="65">
                  <c:v>2.426354E-2</c:v>
                </c:pt>
                <c:pt idx="66">
                  <c:v>2.373635E-2</c:v>
                </c:pt>
                <c:pt idx="67">
                  <c:v>2.2528980000000001E-2</c:v>
                </c:pt>
                <c:pt idx="68">
                  <c:v>2.1716570000000001E-2</c:v>
                </c:pt>
                <c:pt idx="69">
                  <c:v>2.0853279999999998E-2</c:v>
                </c:pt>
                <c:pt idx="70">
                  <c:v>2.054804E-2</c:v>
                </c:pt>
                <c:pt idx="71">
                  <c:v>2.0159650000000001E-2</c:v>
                </c:pt>
                <c:pt idx="72">
                  <c:v>1.988521E-2</c:v>
                </c:pt>
                <c:pt idx="73">
                  <c:v>1.995415E-2</c:v>
                </c:pt>
                <c:pt idx="74">
                  <c:v>1.9950180000000001E-2</c:v>
                </c:pt>
                <c:pt idx="75">
                  <c:v>1.9883439999999999E-2</c:v>
                </c:pt>
                <c:pt idx="76">
                  <c:v>2.0439369999999998E-2</c:v>
                </c:pt>
                <c:pt idx="77">
                  <c:v>1.9797619999999998E-2</c:v>
                </c:pt>
                <c:pt idx="78">
                  <c:v>2.0015990000000001E-2</c:v>
                </c:pt>
                <c:pt idx="79">
                  <c:v>2.0274190000000001E-2</c:v>
                </c:pt>
                <c:pt idx="80">
                  <c:v>2.1003939999999999E-2</c:v>
                </c:pt>
                <c:pt idx="81">
                  <c:v>2.1169009999999999E-2</c:v>
                </c:pt>
                <c:pt idx="82">
                  <c:v>2.0997559999999998E-2</c:v>
                </c:pt>
                <c:pt idx="83">
                  <c:v>2.154793E-2</c:v>
                </c:pt>
                <c:pt idx="84">
                  <c:v>2.1247450000000001E-2</c:v>
                </c:pt>
                <c:pt idx="85">
                  <c:v>2.1454669999999999E-2</c:v>
                </c:pt>
                <c:pt idx="86">
                  <c:v>2.173104E-2</c:v>
                </c:pt>
                <c:pt idx="87">
                  <c:v>2.184639E-2</c:v>
                </c:pt>
                <c:pt idx="88">
                  <c:v>2.1789739999999998E-2</c:v>
                </c:pt>
                <c:pt idx="89">
                  <c:v>2.199392E-2</c:v>
                </c:pt>
                <c:pt idx="90">
                  <c:v>2.2332419999999999E-2</c:v>
                </c:pt>
                <c:pt idx="91">
                  <c:v>2.227457E-2</c:v>
                </c:pt>
                <c:pt idx="92">
                  <c:v>2.2851030000000001E-2</c:v>
                </c:pt>
                <c:pt idx="93">
                  <c:v>2.2480409999999999E-2</c:v>
                </c:pt>
                <c:pt idx="94">
                  <c:v>2.2142809999999999E-2</c:v>
                </c:pt>
                <c:pt idx="95">
                  <c:v>2.249953E-2</c:v>
                </c:pt>
                <c:pt idx="96">
                  <c:v>2.29024E-2</c:v>
                </c:pt>
                <c:pt idx="97">
                  <c:v>2.3132360000000001E-2</c:v>
                </c:pt>
                <c:pt idx="98">
                  <c:v>2.271747E-2</c:v>
                </c:pt>
                <c:pt idx="99">
                  <c:v>2.2752789999999998E-2</c:v>
                </c:pt>
                <c:pt idx="100">
                  <c:v>2.2951659999999999E-2</c:v>
                </c:pt>
                <c:pt idx="101">
                  <c:v>2.2417469999999998E-2</c:v>
                </c:pt>
                <c:pt idx="102">
                  <c:v>2.2152939999999999E-2</c:v>
                </c:pt>
                <c:pt idx="103">
                  <c:v>2.1414309999999999E-2</c:v>
                </c:pt>
                <c:pt idx="104">
                  <c:v>2.0833239999999999E-2</c:v>
                </c:pt>
                <c:pt idx="105">
                  <c:v>2.0196889999999999E-2</c:v>
                </c:pt>
                <c:pt idx="106">
                  <c:v>1.9565470000000001E-2</c:v>
                </c:pt>
                <c:pt idx="107">
                  <c:v>1.946554E-2</c:v>
                </c:pt>
                <c:pt idx="108">
                  <c:v>1.9089310000000002E-2</c:v>
                </c:pt>
                <c:pt idx="109">
                  <c:v>1.9273599999999998E-2</c:v>
                </c:pt>
                <c:pt idx="110">
                  <c:v>1.9218969999999998E-2</c:v>
                </c:pt>
                <c:pt idx="111">
                  <c:v>1.922277E-2</c:v>
                </c:pt>
                <c:pt idx="112">
                  <c:v>1.872474E-2</c:v>
                </c:pt>
                <c:pt idx="113">
                  <c:v>1.8951869999999999E-2</c:v>
                </c:pt>
                <c:pt idx="114">
                  <c:v>1.8942609999999999E-2</c:v>
                </c:pt>
                <c:pt idx="115">
                  <c:v>1.909083E-2</c:v>
                </c:pt>
                <c:pt idx="116">
                  <c:v>1.8966940000000002E-2</c:v>
                </c:pt>
                <c:pt idx="117">
                  <c:v>1.8867789999999999E-2</c:v>
                </c:pt>
                <c:pt idx="118">
                  <c:v>1.9234890000000001E-2</c:v>
                </c:pt>
                <c:pt idx="119">
                  <c:v>1.9028639999999999E-2</c:v>
                </c:pt>
                <c:pt idx="120">
                  <c:v>1.8634049999999999E-2</c:v>
                </c:pt>
              </c:numCache>
            </c:numRef>
          </c:yVal>
          <c:smooth val="0"/>
          <c:extLst>
            <c:ext xmlns:c16="http://schemas.microsoft.com/office/drawing/2014/chart" uri="{C3380CC4-5D6E-409C-BE32-E72D297353CC}">
              <c16:uniqueId val="{00000000-DEC4-467B-A697-BA79ADC85442}"/>
            </c:ext>
          </c:extLst>
        </c:ser>
        <c:ser>
          <c:idx val="7"/>
          <c:order val="1"/>
          <c:tx>
            <c:strRef>
              <c:f>'all data'!$GH$2</c:f>
              <c:strCache>
                <c:ptCount val="1"/>
                <c:pt idx="0">
                  <c:v>dialysis</c:v>
                </c:pt>
              </c:strCache>
            </c:strRef>
          </c:tx>
          <c:spPr>
            <a:ln w="28575">
              <a:solidFill>
                <a:srgbClr val="0000FF"/>
              </a:solidFill>
              <a:prstDash val="solid"/>
            </a:ln>
          </c:spPr>
          <c:marker>
            <c:symbol val="none"/>
          </c:marker>
          <c:xVal>
            <c:numRef>
              <c:f>'all data'!$B$3:$B$123</c:f>
              <c:numCache>
                <c:formatCode>General</c:formatCode>
                <c:ptCount val="121"/>
                <c:pt idx="0">
                  <c:v>-60</c:v>
                </c:pt>
                <c:pt idx="1">
                  <c:v>-59</c:v>
                </c:pt>
                <c:pt idx="2">
                  <c:v>-58</c:v>
                </c:pt>
                <c:pt idx="3">
                  <c:v>-57</c:v>
                </c:pt>
                <c:pt idx="4">
                  <c:v>-56</c:v>
                </c:pt>
                <c:pt idx="5">
                  <c:v>-55</c:v>
                </c:pt>
                <c:pt idx="6">
                  <c:v>-54</c:v>
                </c:pt>
                <c:pt idx="7">
                  <c:v>-53</c:v>
                </c:pt>
                <c:pt idx="8">
                  <c:v>-52</c:v>
                </c:pt>
                <c:pt idx="9">
                  <c:v>-51</c:v>
                </c:pt>
                <c:pt idx="10">
                  <c:v>-50</c:v>
                </c:pt>
                <c:pt idx="11">
                  <c:v>-49</c:v>
                </c:pt>
                <c:pt idx="12">
                  <c:v>-48</c:v>
                </c:pt>
                <c:pt idx="13">
                  <c:v>-47</c:v>
                </c:pt>
                <c:pt idx="14">
                  <c:v>-46</c:v>
                </c:pt>
                <c:pt idx="15">
                  <c:v>-45</c:v>
                </c:pt>
                <c:pt idx="16">
                  <c:v>-44</c:v>
                </c:pt>
                <c:pt idx="17">
                  <c:v>-43</c:v>
                </c:pt>
                <c:pt idx="18">
                  <c:v>-42</c:v>
                </c:pt>
                <c:pt idx="19">
                  <c:v>-41</c:v>
                </c:pt>
                <c:pt idx="20">
                  <c:v>-40</c:v>
                </c:pt>
                <c:pt idx="21">
                  <c:v>-39</c:v>
                </c:pt>
                <c:pt idx="22">
                  <c:v>-38</c:v>
                </c:pt>
                <c:pt idx="23">
                  <c:v>-37</c:v>
                </c:pt>
                <c:pt idx="24">
                  <c:v>-36</c:v>
                </c:pt>
                <c:pt idx="25">
                  <c:v>-35</c:v>
                </c:pt>
                <c:pt idx="26">
                  <c:v>-34</c:v>
                </c:pt>
                <c:pt idx="27">
                  <c:v>-33</c:v>
                </c:pt>
                <c:pt idx="28">
                  <c:v>-32</c:v>
                </c:pt>
                <c:pt idx="29">
                  <c:v>-31</c:v>
                </c:pt>
                <c:pt idx="30">
                  <c:v>-30</c:v>
                </c:pt>
                <c:pt idx="31">
                  <c:v>-29</c:v>
                </c:pt>
                <c:pt idx="32">
                  <c:v>-28</c:v>
                </c:pt>
                <c:pt idx="33">
                  <c:v>-27</c:v>
                </c:pt>
                <c:pt idx="34">
                  <c:v>-26</c:v>
                </c:pt>
                <c:pt idx="35">
                  <c:v>-25</c:v>
                </c:pt>
                <c:pt idx="36">
                  <c:v>-24</c:v>
                </c:pt>
                <c:pt idx="37">
                  <c:v>-23</c:v>
                </c:pt>
                <c:pt idx="38">
                  <c:v>-22</c:v>
                </c:pt>
                <c:pt idx="39">
                  <c:v>-21</c:v>
                </c:pt>
                <c:pt idx="40">
                  <c:v>-20</c:v>
                </c:pt>
                <c:pt idx="41">
                  <c:v>-19</c:v>
                </c:pt>
                <c:pt idx="42">
                  <c:v>-18</c:v>
                </c:pt>
                <c:pt idx="43">
                  <c:v>-17</c:v>
                </c:pt>
                <c:pt idx="44">
                  <c:v>-16</c:v>
                </c:pt>
                <c:pt idx="45">
                  <c:v>-15</c:v>
                </c:pt>
                <c:pt idx="46">
                  <c:v>-14</c:v>
                </c:pt>
                <c:pt idx="47">
                  <c:v>-13</c:v>
                </c:pt>
                <c:pt idx="48">
                  <c:v>-12</c:v>
                </c:pt>
                <c:pt idx="49">
                  <c:v>-11</c:v>
                </c:pt>
                <c:pt idx="50">
                  <c:v>-10</c:v>
                </c:pt>
                <c:pt idx="51">
                  <c:v>-9</c:v>
                </c:pt>
                <c:pt idx="52">
                  <c:v>-8</c:v>
                </c:pt>
                <c:pt idx="53">
                  <c:v>-7</c:v>
                </c:pt>
                <c:pt idx="54">
                  <c:v>-6</c:v>
                </c:pt>
                <c:pt idx="55">
                  <c:v>-5</c:v>
                </c:pt>
                <c:pt idx="56">
                  <c:v>-4</c:v>
                </c:pt>
                <c:pt idx="57">
                  <c:v>-3</c:v>
                </c:pt>
                <c:pt idx="58">
                  <c:v>-2</c:v>
                </c:pt>
                <c:pt idx="59">
                  <c:v>-1</c:v>
                </c:pt>
                <c:pt idx="60">
                  <c:v>0</c:v>
                </c:pt>
                <c:pt idx="61">
                  <c:v>1</c:v>
                </c:pt>
                <c:pt idx="62">
                  <c:v>2</c:v>
                </c:pt>
                <c:pt idx="63">
                  <c:v>3</c:v>
                </c:pt>
                <c:pt idx="64">
                  <c:v>4</c:v>
                </c:pt>
                <c:pt idx="65">
                  <c:v>5</c:v>
                </c:pt>
                <c:pt idx="66">
                  <c:v>6</c:v>
                </c:pt>
                <c:pt idx="67">
                  <c:v>7</c:v>
                </c:pt>
                <c:pt idx="68">
                  <c:v>8</c:v>
                </c:pt>
                <c:pt idx="69">
                  <c:v>9</c:v>
                </c:pt>
                <c:pt idx="70">
                  <c:v>10</c:v>
                </c:pt>
                <c:pt idx="71">
                  <c:v>11</c:v>
                </c:pt>
                <c:pt idx="72">
                  <c:v>12</c:v>
                </c:pt>
                <c:pt idx="73">
                  <c:v>13</c:v>
                </c:pt>
                <c:pt idx="74">
                  <c:v>14</c:v>
                </c:pt>
                <c:pt idx="75">
                  <c:v>15</c:v>
                </c:pt>
                <c:pt idx="76">
                  <c:v>16</c:v>
                </c:pt>
                <c:pt idx="77">
                  <c:v>17</c:v>
                </c:pt>
                <c:pt idx="78">
                  <c:v>18</c:v>
                </c:pt>
                <c:pt idx="79">
                  <c:v>19</c:v>
                </c:pt>
                <c:pt idx="80">
                  <c:v>20</c:v>
                </c:pt>
                <c:pt idx="81">
                  <c:v>21</c:v>
                </c:pt>
                <c:pt idx="82">
                  <c:v>22</c:v>
                </c:pt>
                <c:pt idx="83">
                  <c:v>23</c:v>
                </c:pt>
                <c:pt idx="84">
                  <c:v>24</c:v>
                </c:pt>
                <c:pt idx="85">
                  <c:v>25</c:v>
                </c:pt>
                <c:pt idx="86">
                  <c:v>26</c:v>
                </c:pt>
                <c:pt idx="87">
                  <c:v>27</c:v>
                </c:pt>
                <c:pt idx="88">
                  <c:v>28</c:v>
                </c:pt>
                <c:pt idx="89">
                  <c:v>29</c:v>
                </c:pt>
                <c:pt idx="90">
                  <c:v>30</c:v>
                </c:pt>
                <c:pt idx="91">
                  <c:v>31</c:v>
                </c:pt>
                <c:pt idx="92">
                  <c:v>32</c:v>
                </c:pt>
                <c:pt idx="93">
                  <c:v>33</c:v>
                </c:pt>
                <c:pt idx="94">
                  <c:v>34</c:v>
                </c:pt>
                <c:pt idx="95">
                  <c:v>35</c:v>
                </c:pt>
                <c:pt idx="96">
                  <c:v>36</c:v>
                </c:pt>
                <c:pt idx="97">
                  <c:v>37</c:v>
                </c:pt>
                <c:pt idx="98">
                  <c:v>38</c:v>
                </c:pt>
                <c:pt idx="99">
                  <c:v>39</c:v>
                </c:pt>
                <c:pt idx="100">
                  <c:v>40</c:v>
                </c:pt>
                <c:pt idx="101">
                  <c:v>41</c:v>
                </c:pt>
                <c:pt idx="102">
                  <c:v>42</c:v>
                </c:pt>
                <c:pt idx="103">
                  <c:v>43</c:v>
                </c:pt>
                <c:pt idx="104">
                  <c:v>44</c:v>
                </c:pt>
                <c:pt idx="105">
                  <c:v>45</c:v>
                </c:pt>
                <c:pt idx="106">
                  <c:v>46</c:v>
                </c:pt>
                <c:pt idx="107">
                  <c:v>47</c:v>
                </c:pt>
                <c:pt idx="108">
                  <c:v>48</c:v>
                </c:pt>
                <c:pt idx="109">
                  <c:v>49</c:v>
                </c:pt>
                <c:pt idx="110">
                  <c:v>50</c:v>
                </c:pt>
                <c:pt idx="111">
                  <c:v>51</c:v>
                </c:pt>
                <c:pt idx="112">
                  <c:v>52</c:v>
                </c:pt>
                <c:pt idx="113">
                  <c:v>53</c:v>
                </c:pt>
                <c:pt idx="114">
                  <c:v>54</c:v>
                </c:pt>
                <c:pt idx="115">
                  <c:v>55</c:v>
                </c:pt>
                <c:pt idx="116">
                  <c:v>56</c:v>
                </c:pt>
                <c:pt idx="117">
                  <c:v>57</c:v>
                </c:pt>
                <c:pt idx="118">
                  <c:v>58</c:v>
                </c:pt>
                <c:pt idx="119">
                  <c:v>59</c:v>
                </c:pt>
                <c:pt idx="120">
                  <c:v>60</c:v>
                </c:pt>
              </c:numCache>
            </c:numRef>
          </c:xVal>
          <c:yVal>
            <c:numRef>
              <c:f>'all data'!$GH$3:$GH$123</c:f>
              <c:numCache>
                <c:formatCode>General</c:formatCode>
                <c:ptCount val="121"/>
                <c:pt idx="0">
                  <c:v>-2.9223040000000001E-3</c:v>
                </c:pt>
                <c:pt idx="1">
                  <c:v>-2.5749470000000002E-3</c:v>
                </c:pt>
                <c:pt idx="2">
                  <c:v>-2.7075150000000002E-3</c:v>
                </c:pt>
                <c:pt idx="3">
                  <c:v>-3.5218279999999999E-3</c:v>
                </c:pt>
                <c:pt idx="4">
                  <c:v>-3.7219290000000001E-3</c:v>
                </c:pt>
                <c:pt idx="5">
                  <c:v>-4.2956269999999998E-3</c:v>
                </c:pt>
                <c:pt idx="6">
                  <c:v>-3.9477540000000004E-3</c:v>
                </c:pt>
                <c:pt idx="7">
                  <c:v>-4.3579179999999997E-3</c:v>
                </c:pt>
                <c:pt idx="8">
                  <c:v>-4.4371300000000001E-3</c:v>
                </c:pt>
                <c:pt idx="9">
                  <c:v>-4.3999909999999998E-3</c:v>
                </c:pt>
                <c:pt idx="10">
                  <c:v>-4.339613E-3</c:v>
                </c:pt>
                <c:pt idx="11">
                  <c:v>-4.5882470000000002E-3</c:v>
                </c:pt>
                <c:pt idx="12">
                  <c:v>-4.5120230000000004E-3</c:v>
                </c:pt>
                <c:pt idx="13">
                  <c:v>-4.967104E-3</c:v>
                </c:pt>
                <c:pt idx="14">
                  <c:v>-5.2968360000000001E-3</c:v>
                </c:pt>
                <c:pt idx="15">
                  <c:v>-5.6716309999999999E-3</c:v>
                </c:pt>
                <c:pt idx="16">
                  <c:v>-6.4299250000000004E-3</c:v>
                </c:pt>
                <c:pt idx="17">
                  <c:v>-6.8545999999999998E-3</c:v>
                </c:pt>
                <c:pt idx="18">
                  <c:v>-6.9034179999999997E-3</c:v>
                </c:pt>
                <c:pt idx="19">
                  <c:v>-6.6385639999999996E-3</c:v>
                </c:pt>
                <c:pt idx="20">
                  <c:v>-6.3198539999999997E-3</c:v>
                </c:pt>
                <c:pt idx="21">
                  <c:v>-6.5040059999999997E-3</c:v>
                </c:pt>
                <c:pt idx="22">
                  <c:v>-6.801161E-3</c:v>
                </c:pt>
                <c:pt idx="23">
                  <c:v>-7.0281839999999998E-3</c:v>
                </c:pt>
                <c:pt idx="24">
                  <c:v>-7.0410150000000003E-3</c:v>
                </c:pt>
                <c:pt idx="25">
                  <c:v>-7.7117119999999999E-3</c:v>
                </c:pt>
                <c:pt idx="26">
                  <c:v>-8.4208449999999997E-3</c:v>
                </c:pt>
                <c:pt idx="27">
                  <c:v>-7.7634890000000002E-3</c:v>
                </c:pt>
                <c:pt idx="28">
                  <c:v>-7.693358E-3</c:v>
                </c:pt>
                <c:pt idx="29">
                  <c:v>-8.6825900000000004E-3</c:v>
                </c:pt>
                <c:pt idx="30">
                  <c:v>-8.3865780000000004E-3</c:v>
                </c:pt>
                <c:pt idx="31">
                  <c:v>-8.1951639999999996E-3</c:v>
                </c:pt>
                <c:pt idx="32">
                  <c:v>-8.1940650000000004E-3</c:v>
                </c:pt>
                <c:pt idx="33">
                  <c:v>-8.5279559999999997E-3</c:v>
                </c:pt>
                <c:pt idx="34">
                  <c:v>-8.9701629999999997E-3</c:v>
                </c:pt>
                <c:pt idx="35">
                  <c:v>-1.0410869999999999E-2</c:v>
                </c:pt>
                <c:pt idx="36">
                  <c:v>-1.105779E-2</c:v>
                </c:pt>
                <c:pt idx="37">
                  <c:v>-1.1064289999999999E-2</c:v>
                </c:pt>
                <c:pt idx="38">
                  <c:v>-1.108454E-2</c:v>
                </c:pt>
                <c:pt idx="39">
                  <c:v>-1.103842E-2</c:v>
                </c:pt>
                <c:pt idx="40">
                  <c:v>-1.1248350000000001E-2</c:v>
                </c:pt>
                <c:pt idx="41">
                  <c:v>-1.1333299999999999E-2</c:v>
                </c:pt>
                <c:pt idx="42">
                  <c:v>-1.1775539999999999E-2</c:v>
                </c:pt>
                <c:pt idx="43">
                  <c:v>-1.168289E-2</c:v>
                </c:pt>
                <c:pt idx="44">
                  <c:v>-1.214228E-2</c:v>
                </c:pt>
                <c:pt idx="45">
                  <c:v>-1.2659129999999999E-2</c:v>
                </c:pt>
                <c:pt idx="46">
                  <c:v>-1.3186710000000001E-2</c:v>
                </c:pt>
                <c:pt idx="47">
                  <c:v>-1.3751269999999999E-2</c:v>
                </c:pt>
                <c:pt idx="48">
                  <c:v>-1.445599E-2</c:v>
                </c:pt>
                <c:pt idx="49">
                  <c:v>-1.4376740000000001E-2</c:v>
                </c:pt>
                <c:pt idx="50">
                  <c:v>-1.4979299999999999E-2</c:v>
                </c:pt>
                <c:pt idx="51">
                  <c:v>-1.460793E-2</c:v>
                </c:pt>
                <c:pt idx="52">
                  <c:v>-1.5213310000000001E-2</c:v>
                </c:pt>
                <c:pt idx="53">
                  <c:v>-1.649859E-2</c:v>
                </c:pt>
                <c:pt idx="54">
                  <c:v>-1.717086E-2</c:v>
                </c:pt>
                <c:pt idx="55">
                  <c:v>-1.7597249999999998E-2</c:v>
                </c:pt>
                <c:pt idx="56">
                  <c:v>-1.8297520000000001E-2</c:v>
                </c:pt>
                <c:pt idx="57">
                  <c:v>-2.012046E-2</c:v>
                </c:pt>
                <c:pt idx="58">
                  <c:v>-2.2095739999999999E-2</c:v>
                </c:pt>
                <c:pt idx="59">
                  <c:v>-2.5132959999999999E-2</c:v>
                </c:pt>
                <c:pt idx="60">
                  <c:v>-3.1149280000000001E-2</c:v>
                </c:pt>
                <c:pt idx="61">
                  <c:v>-3.4811889999999998E-2</c:v>
                </c:pt>
                <c:pt idx="62">
                  <c:v>-3.4901460000000002E-2</c:v>
                </c:pt>
                <c:pt idx="63">
                  <c:v>-3.54936E-2</c:v>
                </c:pt>
                <c:pt idx="64">
                  <c:v>-3.52863E-2</c:v>
                </c:pt>
                <c:pt idx="65">
                  <c:v>-3.5554540000000003E-2</c:v>
                </c:pt>
                <c:pt idx="66">
                  <c:v>-3.5441260000000002E-2</c:v>
                </c:pt>
                <c:pt idx="67">
                  <c:v>-3.5101739999999999E-2</c:v>
                </c:pt>
                <c:pt idx="68">
                  <c:v>-3.2688969999999998E-2</c:v>
                </c:pt>
                <c:pt idx="69">
                  <c:v>-3.0655020000000002E-2</c:v>
                </c:pt>
                <c:pt idx="70">
                  <c:v>-2.9528869999999999E-2</c:v>
                </c:pt>
                <c:pt idx="71">
                  <c:v>-2.8755090000000001E-2</c:v>
                </c:pt>
                <c:pt idx="72">
                  <c:v>-2.8014239999999999E-2</c:v>
                </c:pt>
                <c:pt idx="73">
                  <c:v>-2.6951590000000001E-2</c:v>
                </c:pt>
                <c:pt idx="74">
                  <c:v>-2.575479E-2</c:v>
                </c:pt>
                <c:pt idx="75">
                  <c:v>-2.4354190000000001E-2</c:v>
                </c:pt>
                <c:pt idx="76">
                  <c:v>-2.3070819999999999E-2</c:v>
                </c:pt>
                <c:pt idx="77">
                  <c:v>-2.2660980000000001E-2</c:v>
                </c:pt>
                <c:pt idx="78">
                  <c:v>-2.2212249999999999E-2</c:v>
                </c:pt>
                <c:pt idx="79">
                  <c:v>-2.1281749999999999E-2</c:v>
                </c:pt>
                <c:pt idx="80">
                  <c:v>-2.001959E-2</c:v>
                </c:pt>
                <c:pt idx="81">
                  <c:v>-1.9397870000000001E-2</c:v>
                </c:pt>
                <c:pt idx="82">
                  <c:v>-1.8608949999999999E-2</c:v>
                </c:pt>
                <c:pt idx="83">
                  <c:v>-1.7705140000000001E-2</c:v>
                </c:pt>
                <c:pt idx="84">
                  <c:v>-1.8046329999999999E-2</c:v>
                </c:pt>
                <c:pt idx="85">
                  <c:v>-1.7338639999999999E-2</c:v>
                </c:pt>
                <c:pt idx="86">
                  <c:v>-1.6549089999999999E-2</c:v>
                </c:pt>
                <c:pt idx="87">
                  <c:v>-1.7044960000000001E-2</c:v>
                </c:pt>
                <c:pt idx="88">
                  <c:v>-1.6405289999999999E-2</c:v>
                </c:pt>
                <c:pt idx="89">
                  <c:v>-1.5848480000000002E-2</c:v>
                </c:pt>
                <c:pt idx="90">
                  <c:v>-1.452055E-2</c:v>
                </c:pt>
                <c:pt idx="91">
                  <c:v>-1.4932569999999999E-2</c:v>
                </c:pt>
                <c:pt idx="92">
                  <c:v>-1.4488849999999999E-2</c:v>
                </c:pt>
                <c:pt idx="93">
                  <c:v>-1.440641E-2</c:v>
                </c:pt>
                <c:pt idx="94">
                  <c:v>-1.429683E-2</c:v>
                </c:pt>
                <c:pt idx="95">
                  <c:v>-1.458337E-2</c:v>
                </c:pt>
                <c:pt idx="96">
                  <c:v>-1.471715E-2</c:v>
                </c:pt>
                <c:pt idx="97">
                  <c:v>-1.40062E-2</c:v>
                </c:pt>
                <c:pt idx="98">
                  <c:v>-1.3770849999999999E-2</c:v>
                </c:pt>
                <c:pt idx="99">
                  <c:v>-1.440437E-2</c:v>
                </c:pt>
                <c:pt idx="100">
                  <c:v>-1.513111E-2</c:v>
                </c:pt>
                <c:pt idx="101">
                  <c:v>-1.5010600000000001E-2</c:v>
                </c:pt>
                <c:pt idx="102">
                  <c:v>-1.5066889999999999E-2</c:v>
                </c:pt>
                <c:pt idx="103">
                  <c:v>-1.4722570000000001E-2</c:v>
                </c:pt>
                <c:pt idx="104">
                  <c:v>-1.4259529999999999E-2</c:v>
                </c:pt>
                <c:pt idx="105">
                  <c:v>-1.475256E-2</c:v>
                </c:pt>
                <c:pt idx="106">
                  <c:v>-1.464157E-2</c:v>
                </c:pt>
                <c:pt idx="107">
                  <c:v>-1.4116689999999999E-2</c:v>
                </c:pt>
                <c:pt idx="108">
                  <c:v>-1.373474E-2</c:v>
                </c:pt>
                <c:pt idx="109">
                  <c:v>-1.342323E-2</c:v>
                </c:pt>
                <c:pt idx="110">
                  <c:v>-1.3129200000000001E-2</c:v>
                </c:pt>
                <c:pt idx="111">
                  <c:v>-1.202373E-2</c:v>
                </c:pt>
                <c:pt idx="112">
                  <c:v>-1.1847450000000001E-2</c:v>
                </c:pt>
                <c:pt idx="113">
                  <c:v>-1.131562E-2</c:v>
                </c:pt>
                <c:pt idx="114">
                  <c:v>-1.1158E-2</c:v>
                </c:pt>
                <c:pt idx="115">
                  <c:v>-1.059235E-2</c:v>
                </c:pt>
                <c:pt idx="116">
                  <c:v>-1.047757E-2</c:v>
                </c:pt>
                <c:pt idx="117">
                  <c:v>-1.0304249999999999E-2</c:v>
                </c:pt>
                <c:pt idx="118">
                  <c:v>-9.664967E-3</c:v>
                </c:pt>
                <c:pt idx="119">
                  <c:v>-9.2779200000000003E-3</c:v>
                </c:pt>
                <c:pt idx="120">
                  <c:v>-9.5068830000000007E-3</c:v>
                </c:pt>
              </c:numCache>
            </c:numRef>
          </c:yVal>
          <c:smooth val="0"/>
          <c:extLst>
            <c:ext xmlns:c16="http://schemas.microsoft.com/office/drawing/2014/chart" uri="{C3380CC4-5D6E-409C-BE32-E72D297353CC}">
              <c16:uniqueId val="{00000001-DEC4-467B-A697-BA79ADC85442}"/>
            </c:ext>
          </c:extLst>
        </c:ser>
        <c:ser>
          <c:idx val="17"/>
          <c:order val="2"/>
          <c:tx>
            <c:strRef>
              <c:f>'all data'!$GR$2</c:f>
              <c:strCache>
                <c:ptCount val="1"/>
                <c:pt idx="0">
                  <c:v>hyperkalemia</c:v>
                </c:pt>
              </c:strCache>
            </c:strRef>
          </c:tx>
          <c:spPr>
            <a:ln w="28575">
              <a:solidFill>
                <a:srgbClr val="33CCCC"/>
              </a:solidFill>
              <a:prstDash val="solid"/>
            </a:ln>
          </c:spPr>
          <c:marker>
            <c:symbol val="none"/>
          </c:marker>
          <c:xVal>
            <c:numRef>
              <c:f>'all data'!$B$3:$B$123</c:f>
              <c:numCache>
                <c:formatCode>General</c:formatCode>
                <c:ptCount val="121"/>
                <c:pt idx="0">
                  <c:v>-60</c:v>
                </c:pt>
                <c:pt idx="1">
                  <c:v>-59</c:v>
                </c:pt>
                <c:pt idx="2">
                  <c:v>-58</c:v>
                </c:pt>
                <c:pt idx="3">
                  <c:v>-57</c:v>
                </c:pt>
                <c:pt idx="4">
                  <c:v>-56</c:v>
                </c:pt>
                <c:pt idx="5">
                  <c:v>-55</c:v>
                </c:pt>
                <c:pt idx="6">
                  <c:v>-54</c:v>
                </c:pt>
                <c:pt idx="7">
                  <c:v>-53</c:v>
                </c:pt>
                <c:pt idx="8">
                  <c:v>-52</c:v>
                </c:pt>
                <c:pt idx="9">
                  <c:v>-51</c:v>
                </c:pt>
                <c:pt idx="10">
                  <c:v>-50</c:v>
                </c:pt>
                <c:pt idx="11">
                  <c:v>-49</c:v>
                </c:pt>
                <c:pt idx="12">
                  <c:v>-48</c:v>
                </c:pt>
                <c:pt idx="13">
                  <c:v>-47</c:v>
                </c:pt>
                <c:pt idx="14">
                  <c:v>-46</c:v>
                </c:pt>
                <c:pt idx="15">
                  <c:v>-45</c:v>
                </c:pt>
                <c:pt idx="16">
                  <c:v>-44</c:v>
                </c:pt>
                <c:pt idx="17">
                  <c:v>-43</c:v>
                </c:pt>
                <c:pt idx="18">
                  <c:v>-42</c:v>
                </c:pt>
                <c:pt idx="19">
                  <c:v>-41</c:v>
                </c:pt>
                <c:pt idx="20">
                  <c:v>-40</c:v>
                </c:pt>
                <c:pt idx="21">
                  <c:v>-39</c:v>
                </c:pt>
                <c:pt idx="22">
                  <c:v>-38</c:v>
                </c:pt>
                <c:pt idx="23">
                  <c:v>-37</c:v>
                </c:pt>
                <c:pt idx="24">
                  <c:v>-36</c:v>
                </c:pt>
                <c:pt idx="25">
                  <c:v>-35</c:v>
                </c:pt>
                <c:pt idx="26">
                  <c:v>-34</c:v>
                </c:pt>
                <c:pt idx="27">
                  <c:v>-33</c:v>
                </c:pt>
                <c:pt idx="28">
                  <c:v>-32</c:v>
                </c:pt>
                <c:pt idx="29">
                  <c:v>-31</c:v>
                </c:pt>
                <c:pt idx="30">
                  <c:v>-30</c:v>
                </c:pt>
                <c:pt idx="31">
                  <c:v>-29</c:v>
                </c:pt>
                <c:pt idx="32">
                  <c:v>-28</c:v>
                </c:pt>
                <c:pt idx="33">
                  <c:v>-27</c:v>
                </c:pt>
                <c:pt idx="34">
                  <c:v>-26</c:v>
                </c:pt>
                <c:pt idx="35">
                  <c:v>-25</c:v>
                </c:pt>
                <c:pt idx="36">
                  <c:v>-24</c:v>
                </c:pt>
                <c:pt idx="37">
                  <c:v>-23</c:v>
                </c:pt>
                <c:pt idx="38">
                  <c:v>-22</c:v>
                </c:pt>
                <c:pt idx="39">
                  <c:v>-21</c:v>
                </c:pt>
                <c:pt idx="40">
                  <c:v>-20</c:v>
                </c:pt>
                <c:pt idx="41">
                  <c:v>-19</c:v>
                </c:pt>
                <c:pt idx="42">
                  <c:v>-18</c:v>
                </c:pt>
                <c:pt idx="43">
                  <c:v>-17</c:v>
                </c:pt>
                <c:pt idx="44">
                  <c:v>-16</c:v>
                </c:pt>
                <c:pt idx="45">
                  <c:v>-15</c:v>
                </c:pt>
                <c:pt idx="46">
                  <c:v>-14</c:v>
                </c:pt>
                <c:pt idx="47">
                  <c:v>-13</c:v>
                </c:pt>
                <c:pt idx="48">
                  <c:v>-12</c:v>
                </c:pt>
                <c:pt idx="49">
                  <c:v>-11</c:v>
                </c:pt>
                <c:pt idx="50">
                  <c:v>-10</c:v>
                </c:pt>
                <c:pt idx="51">
                  <c:v>-9</c:v>
                </c:pt>
                <c:pt idx="52">
                  <c:v>-8</c:v>
                </c:pt>
                <c:pt idx="53">
                  <c:v>-7</c:v>
                </c:pt>
                <c:pt idx="54">
                  <c:v>-6</c:v>
                </c:pt>
                <c:pt idx="55">
                  <c:v>-5</c:v>
                </c:pt>
                <c:pt idx="56">
                  <c:v>-4</c:v>
                </c:pt>
                <c:pt idx="57">
                  <c:v>-3</c:v>
                </c:pt>
                <c:pt idx="58">
                  <c:v>-2</c:v>
                </c:pt>
                <c:pt idx="59">
                  <c:v>-1</c:v>
                </c:pt>
                <c:pt idx="60">
                  <c:v>0</c:v>
                </c:pt>
                <c:pt idx="61">
                  <c:v>1</c:v>
                </c:pt>
                <c:pt idx="62">
                  <c:v>2</c:v>
                </c:pt>
                <c:pt idx="63">
                  <c:v>3</c:v>
                </c:pt>
                <c:pt idx="64">
                  <c:v>4</c:v>
                </c:pt>
                <c:pt idx="65">
                  <c:v>5</c:v>
                </c:pt>
                <c:pt idx="66">
                  <c:v>6</c:v>
                </c:pt>
                <c:pt idx="67">
                  <c:v>7</c:v>
                </c:pt>
                <c:pt idx="68">
                  <c:v>8</c:v>
                </c:pt>
                <c:pt idx="69">
                  <c:v>9</c:v>
                </c:pt>
                <c:pt idx="70">
                  <c:v>10</c:v>
                </c:pt>
                <c:pt idx="71">
                  <c:v>11</c:v>
                </c:pt>
                <c:pt idx="72">
                  <c:v>12</c:v>
                </c:pt>
                <c:pt idx="73">
                  <c:v>13</c:v>
                </c:pt>
                <c:pt idx="74">
                  <c:v>14</c:v>
                </c:pt>
                <c:pt idx="75">
                  <c:v>15</c:v>
                </c:pt>
                <c:pt idx="76">
                  <c:v>16</c:v>
                </c:pt>
                <c:pt idx="77">
                  <c:v>17</c:v>
                </c:pt>
                <c:pt idx="78">
                  <c:v>18</c:v>
                </c:pt>
                <c:pt idx="79">
                  <c:v>19</c:v>
                </c:pt>
                <c:pt idx="80">
                  <c:v>20</c:v>
                </c:pt>
                <c:pt idx="81">
                  <c:v>21</c:v>
                </c:pt>
                <c:pt idx="82">
                  <c:v>22</c:v>
                </c:pt>
                <c:pt idx="83">
                  <c:v>23</c:v>
                </c:pt>
                <c:pt idx="84">
                  <c:v>24</c:v>
                </c:pt>
                <c:pt idx="85">
                  <c:v>25</c:v>
                </c:pt>
                <c:pt idx="86">
                  <c:v>26</c:v>
                </c:pt>
                <c:pt idx="87">
                  <c:v>27</c:v>
                </c:pt>
                <c:pt idx="88">
                  <c:v>28</c:v>
                </c:pt>
                <c:pt idx="89">
                  <c:v>29</c:v>
                </c:pt>
                <c:pt idx="90">
                  <c:v>30</c:v>
                </c:pt>
                <c:pt idx="91">
                  <c:v>31</c:v>
                </c:pt>
                <c:pt idx="92">
                  <c:v>32</c:v>
                </c:pt>
                <c:pt idx="93">
                  <c:v>33</c:v>
                </c:pt>
                <c:pt idx="94">
                  <c:v>34</c:v>
                </c:pt>
                <c:pt idx="95">
                  <c:v>35</c:v>
                </c:pt>
                <c:pt idx="96">
                  <c:v>36</c:v>
                </c:pt>
                <c:pt idx="97">
                  <c:v>37</c:v>
                </c:pt>
                <c:pt idx="98">
                  <c:v>38</c:v>
                </c:pt>
                <c:pt idx="99">
                  <c:v>39</c:v>
                </c:pt>
                <c:pt idx="100">
                  <c:v>40</c:v>
                </c:pt>
                <c:pt idx="101">
                  <c:v>41</c:v>
                </c:pt>
                <c:pt idx="102">
                  <c:v>42</c:v>
                </c:pt>
                <c:pt idx="103">
                  <c:v>43</c:v>
                </c:pt>
                <c:pt idx="104">
                  <c:v>44</c:v>
                </c:pt>
                <c:pt idx="105">
                  <c:v>45</c:v>
                </c:pt>
                <c:pt idx="106">
                  <c:v>46</c:v>
                </c:pt>
                <c:pt idx="107">
                  <c:v>47</c:v>
                </c:pt>
                <c:pt idx="108">
                  <c:v>48</c:v>
                </c:pt>
                <c:pt idx="109">
                  <c:v>49</c:v>
                </c:pt>
                <c:pt idx="110">
                  <c:v>50</c:v>
                </c:pt>
                <c:pt idx="111">
                  <c:v>51</c:v>
                </c:pt>
                <c:pt idx="112">
                  <c:v>52</c:v>
                </c:pt>
                <c:pt idx="113">
                  <c:v>53</c:v>
                </c:pt>
                <c:pt idx="114">
                  <c:v>54</c:v>
                </c:pt>
                <c:pt idx="115">
                  <c:v>55</c:v>
                </c:pt>
                <c:pt idx="116">
                  <c:v>56</c:v>
                </c:pt>
                <c:pt idx="117">
                  <c:v>57</c:v>
                </c:pt>
                <c:pt idx="118">
                  <c:v>58</c:v>
                </c:pt>
                <c:pt idx="119">
                  <c:v>59</c:v>
                </c:pt>
                <c:pt idx="120">
                  <c:v>60</c:v>
                </c:pt>
              </c:numCache>
            </c:numRef>
          </c:xVal>
          <c:yVal>
            <c:numRef>
              <c:f>'all data'!$GR$3:$GR$123</c:f>
              <c:numCache>
                <c:formatCode>General</c:formatCode>
                <c:ptCount val="121"/>
                <c:pt idx="0">
                  <c:v>7.5567599999999999E-2</c:v>
                </c:pt>
                <c:pt idx="1">
                  <c:v>7.6178889999999999E-2</c:v>
                </c:pt>
                <c:pt idx="2">
                  <c:v>7.6941399999999993E-2</c:v>
                </c:pt>
                <c:pt idx="3">
                  <c:v>7.6922939999999995E-2</c:v>
                </c:pt>
                <c:pt idx="4">
                  <c:v>7.783118E-2</c:v>
                </c:pt>
                <c:pt idx="5">
                  <c:v>7.798505E-2</c:v>
                </c:pt>
                <c:pt idx="6">
                  <c:v>7.8823089999999998E-2</c:v>
                </c:pt>
                <c:pt idx="7">
                  <c:v>7.9191979999999995E-2</c:v>
                </c:pt>
                <c:pt idx="8">
                  <c:v>7.9971890000000004E-2</c:v>
                </c:pt>
                <c:pt idx="9">
                  <c:v>8.1075439999999999E-2</c:v>
                </c:pt>
                <c:pt idx="10">
                  <c:v>8.2127039999999998E-2</c:v>
                </c:pt>
                <c:pt idx="11">
                  <c:v>8.3347859999999996E-2</c:v>
                </c:pt>
                <c:pt idx="12">
                  <c:v>8.4420120000000001E-2</c:v>
                </c:pt>
                <c:pt idx="13">
                  <c:v>8.5060940000000002E-2</c:v>
                </c:pt>
                <c:pt idx="14">
                  <c:v>8.5997379999999998E-2</c:v>
                </c:pt>
                <c:pt idx="15">
                  <c:v>8.6088460000000006E-2</c:v>
                </c:pt>
                <c:pt idx="16">
                  <c:v>8.6496790000000004E-2</c:v>
                </c:pt>
                <c:pt idx="17">
                  <c:v>8.7521790000000002E-2</c:v>
                </c:pt>
                <c:pt idx="18">
                  <c:v>8.8417190000000007E-2</c:v>
                </c:pt>
                <c:pt idx="19">
                  <c:v>8.8680709999999996E-2</c:v>
                </c:pt>
                <c:pt idx="20">
                  <c:v>8.9733869999999993E-2</c:v>
                </c:pt>
                <c:pt idx="21">
                  <c:v>9.0206079999999994E-2</c:v>
                </c:pt>
                <c:pt idx="22">
                  <c:v>9.0353450000000002E-2</c:v>
                </c:pt>
                <c:pt idx="23">
                  <c:v>9.0989570000000006E-2</c:v>
                </c:pt>
                <c:pt idx="24">
                  <c:v>9.0572710000000001E-2</c:v>
                </c:pt>
                <c:pt idx="25">
                  <c:v>9.1499709999999998E-2</c:v>
                </c:pt>
                <c:pt idx="26">
                  <c:v>9.2062539999999998E-2</c:v>
                </c:pt>
                <c:pt idx="27">
                  <c:v>9.2014659999999998E-2</c:v>
                </c:pt>
                <c:pt idx="28">
                  <c:v>9.2854930000000002E-2</c:v>
                </c:pt>
                <c:pt idx="29">
                  <c:v>9.3953209999999995E-2</c:v>
                </c:pt>
                <c:pt idx="30">
                  <c:v>9.4754050000000006E-2</c:v>
                </c:pt>
                <c:pt idx="31">
                  <c:v>9.6006759999999997E-2</c:v>
                </c:pt>
                <c:pt idx="32">
                  <c:v>9.8004170000000002E-2</c:v>
                </c:pt>
                <c:pt idx="33">
                  <c:v>9.9665690000000001E-2</c:v>
                </c:pt>
                <c:pt idx="34">
                  <c:v>0.1007337</c:v>
                </c:pt>
                <c:pt idx="35">
                  <c:v>0.1017701</c:v>
                </c:pt>
                <c:pt idx="36">
                  <c:v>0.1035027</c:v>
                </c:pt>
                <c:pt idx="37">
                  <c:v>0.10524509999999999</c:v>
                </c:pt>
                <c:pt idx="38">
                  <c:v>0.1066637</c:v>
                </c:pt>
                <c:pt idx="39">
                  <c:v>0.1077613</c:v>
                </c:pt>
                <c:pt idx="40">
                  <c:v>0.10853649999999999</c:v>
                </c:pt>
                <c:pt idx="41">
                  <c:v>0.1098392</c:v>
                </c:pt>
                <c:pt idx="42">
                  <c:v>0.1110095</c:v>
                </c:pt>
                <c:pt idx="43">
                  <c:v>0.1119507</c:v>
                </c:pt>
                <c:pt idx="44">
                  <c:v>0.11227819999999999</c:v>
                </c:pt>
                <c:pt idx="45">
                  <c:v>0.1129264</c:v>
                </c:pt>
                <c:pt idx="46">
                  <c:v>0.113386</c:v>
                </c:pt>
                <c:pt idx="47">
                  <c:v>0.1138701</c:v>
                </c:pt>
                <c:pt idx="48">
                  <c:v>0.1153956</c:v>
                </c:pt>
                <c:pt idx="49">
                  <c:v>0.1176413</c:v>
                </c:pt>
                <c:pt idx="50">
                  <c:v>0.1184622</c:v>
                </c:pt>
                <c:pt idx="51">
                  <c:v>0.1177957</c:v>
                </c:pt>
                <c:pt idx="52">
                  <c:v>0.11748939999999999</c:v>
                </c:pt>
                <c:pt idx="53">
                  <c:v>0.1182426</c:v>
                </c:pt>
                <c:pt idx="54">
                  <c:v>0.1177169</c:v>
                </c:pt>
                <c:pt idx="55">
                  <c:v>0.1170109</c:v>
                </c:pt>
                <c:pt idx="56">
                  <c:v>0.1160665</c:v>
                </c:pt>
                <c:pt idx="57">
                  <c:v>0.1143998</c:v>
                </c:pt>
                <c:pt idx="58">
                  <c:v>0.1109639</c:v>
                </c:pt>
                <c:pt idx="59">
                  <c:v>9.8806099999999994E-2</c:v>
                </c:pt>
                <c:pt idx="60">
                  <c:v>6.3477220000000001E-2</c:v>
                </c:pt>
                <c:pt idx="61">
                  <c:v>3.878914E-2</c:v>
                </c:pt>
                <c:pt idx="62">
                  <c:v>3.0253229999999999E-2</c:v>
                </c:pt>
                <c:pt idx="63">
                  <c:v>2.515117E-2</c:v>
                </c:pt>
                <c:pt idx="64">
                  <c:v>2.2793500000000001E-2</c:v>
                </c:pt>
                <c:pt idx="65">
                  <c:v>2.2614840000000001E-2</c:v>
                </c:pt>
                <c:pt idx="66">
                  <c:v>2.1630799999999999E-2</c:v>
                </c:pt>
                <c:pt idx="67">
                  <c:v>1.9467249999999998E-2</c:v>
                </c:pt>
                <c:pt idx="68">
                  <c:v>1.8494360000000001E-2</c:v>
                </c:pt>
                <c:pt idx="69">
                  <c:v>1.7860319999999999E-2</c:v>
                </c:pt>
                <c:pt idx="70">
                  <c:v>1.838451E-2</c:v>
                </c:pt>
                <c:pt idx="71">
                  <c:v>1.8079439999999999E-2</c:v>
                </c:pt>
                <c:pt idx="72">
                  <c:v>1.74594E-2</c:v>
                </c:pt>
                <c:pt idx="73">
                  <c:v>1.8170160000000001E-2</c:v>
                </c:pt>
                <c:pt idx="74">
                  <c:v>1.874441E-2</c:v>
                </c:pt>
                <c:pt idx="75">
                  <c:v>1.8230659999999999E-2</c:v>
                </c:pt>
                <c:pt idx="76">
                  <c:v>1.7999649999999999E-2</c:v>
                </c:pt>
                <c:pt idx="77">
                  <c:v>1.760662E-2</c:v>
                </c:pt>
                <c:pt idx="78">
                  <c:v>1.708836E-2</c:v>
                </c:pt>
                <c:pt idx="79">
                  <c:v>1.725163E-2</c:v>
                </c:pt>
                <c:pt idx="80">
                  <c:v>1.6118199999999999E-2</c:v>
                </c:pt>
                <c:pt idx="81">
                  <c:v>1.5478759999999999E-2</c:v>
                </c:pt>
                <c:pt idx="82">
                  <c:v>1.4975489999999999E-2</c:v>
                </c:pt>
                <c:pt idx="83">
                  <c:v>1.5443719999999999E-2</c:v>
                </c:pt>
                <c:pt idx="84">
                  <c:v>1.5582789999999999E-2</c:v>
                </c:pt>
                <c:pt idx="85">
                  <c:v>1.5916679999999999E-2</c:v>
                </c:pt>
                <c:pt idx="86">
                  <c:v>1.5647100000000001E-2</c:v>
                </c:pt>
                <c:pt idx="87">
                  <c:v>1.407687E-2</c:v>
                </c:pt>
                <c:pt idx="88">
                  <c:v>1.336994E-2</c:v>
                </c:pt>
                <c:pt idx="89">
                  <c:v>1.309219E-2</c:v>
                </c:pt>
                <c:pt idx="90">
                  <c:v>1.266611E-2</c:v>
                </c:pt>
                <c:pt idx="91">
                  <c:v>1.238557E-2</c:v>
                </c:pt>
                <c:pt idx="92">
                  <c:v>1.2287040000000001E-2</c:v>
                </c:pt>
                <c:pt idx="93">
                  <c:v>1.254576E-2</c:v>
                </c:pt>
                <c:pt idx="94">
                  <c:v>1.2042580000000001E-2</c:v>
                </c:pt>
                <c:pt idx="95">
                  <c:v>1.2159690000000001E-2</c:v>
                </c:pt>
                <c:pt idx="96">
                  <c:v>1.1857100000000001E-2</c:v>
                </c:pt>
                <c:pt idx="97">
                  <c:v>1.13299E-2</c:v>
                </c:pt>
                <c:pt idx="98">
                  <c:v>1.152718E-2</c:v>
                </c:pt>
                <c:pt idx="99">
                  <c:v>1.157091E-2</c:v>
                </c:pt>
                <c:pt idx="100">
                  <c:v>1.1535109999999999E-2</c:v>
                </c:pt>
                <c:pt idx="101">
                  <c:v>1.083537E-2</c:v>
                </c:pt>
                <c:pt idx="102">
                  <c:v>1.090939E-2</c:v>
                </c:pt>
                <c:pt idx="103">
                  <c:v>1.022672E-2</c:v>
                </c:pt>
                <c:pt idx="104">
                  <c:v>1.0147140000000001E-2</c:v>
                </c:pt>
                <c:pt idx="105">
                  <c:v>9.6611890000000006E-3</c:v>
                </c:pt>
                <c:pt idx="106">
                  <c:v>9.6552770000000003E-3</c:v>
                </c:pt>
                <c:pt idx="107">
                  <c:v>9.9337509999999993E-3</c:v>
                </c:pt>
                <c:pt idx="108">
                  <c:v>9.6322960000000003E-3</c:v>
                </c:pt>
                <c:pt idx="109">
                  <c:v>1.012892E-2</c:v>
                </c:pt>
                <c:pt idx="110">
                  <c:v>1.0225329999999999E-2</c:v>
                </c:pt>
                <c:pt idx="111">
                  <c:v>1.0502289999999999E-2</c:v>
                </c:pt>
                <c:pt idx="112">
                  <c:v>1.011805E-2</c:v>
                </c:pt>
                <c:pt idx="113">
                  <c:v>9.7210830000000002E-3</c:v>
                </c:pt>
                <c:pt idx="114">
                  <c:v>9.5552759999999997E-3</c:v>
                </c:pt>
                <c:pt idx="115">
                  <c:v>9.6366249999999994E-3</c:v>
                </c:pt>
                <c:pt idx="116">
                  <c:v>9.4625750000000008E-3</c:v>
                </c:pt>
                <c:pt idx="117">
                  <c:v>9.8949299999999997E-3</c:v>
                </c:pt>
                <c:pt idx="118">
                  <c:v>1.0624710000000001E-2</c:v>
                </c:pt>
                <c:pt idx="119">
                  <c:v>9.8483489999999993E-3</c:v>
                </c:pt>
                <c:pt idx="120">
                  <c:v>9.6170349999999995E-3</c:v>
                </c:pt>
              </c:numCache>
            </c:numRef>
          </c:yVal>
          <c:smooth val="0"/>
          <c:extLst>
            <c:ext xmlns:c16="http://schemas.microsoft.com/office/drawing/2014/chart" uri="{C3380CC4-5D6E-409C-BE32-E72D297353CC}">
              <c16:uniqueId val="{00000002-DEC4-467B-A697-BA79ADC85442}"/>
            </c:ext>
          </c:extLst>
        </c:ser>
        <c:ser>
          <c:idx val="20"/>
          <c:order val="3"/>
          <c:tx>
            <c:strRef>
              <c:f>'all data'!$GU$2</c:f>
              <c:strCache>
                <c:ptCount val="1"/>
                <c:pt idx="0">
                  <c:v>hypokalemia</c:v>
                </c:pt>
              </c:strCache>
            </c:strRef>
          </c:tx>
          <c:spPr>
            <a:ln w="28575">
              <a:solidFill>
                <a:schemeClr val="accent3">
                  <a:lumMod val="75000"/>
                </a:schemeClr>
              </a:solidFill>
              <a:prstDash val="solid"/>
            </a:ln>
          </c:spPr>
          <c:marker>
            <c:symbol val="none"/>
          </c:marker>
          <c:xVal>
            <c:numRef>
              <c:f>'all data'!$B$3:$B$123</c:f>
              <c:numCache>
                <c:formatCode>General</c:formatCode>
                <c:ptCount val="121"/>
                <c:pt idx="0">
                  <c:v>-60</c:v>
                </c:pt>
                <c:pt idx="1">
                  <c:v>-59</c:v>
                </c:pt>
                <c:pt idx="2">
                  <c:v>-58</c:v>
                </c:pt>
                <c:pt idx="3">
                  <c:v>-57</c:v>
                </c:pt>
                <c:pt idx="4">
                  <c:v>-56</c:v>
                </c:pt>
                <c:pt idx="5">
                  <c:v>-55</c:v>
                </c:pt>
                <c:pt idx="6">
                  <c:v>-54</c:v>
                </c:pt>
                <c:pt idx="7">
                  <c:v>-53</c:v>
                </c:pt>
                <c:pt idx="8">
                  <c:v>-52</c:v>
                </c:pt>
                <c:pt idx="9">
                  <c:v>-51</c:v>
                </c:pt>
                <c:pt idx="10">
                  <c:v>-50</c:v>
                </c:pt>
                <c:pt idx="11">
                  <c:v>-49</c:v>
                </c:pt>
                <c:pt idx="12">
                  <c:v>-48</c:v>
                </c:pt>
                <c:pt idx="13">
                  <c:v>-47</c:v>
                </c:pt>
                <c:pt idx="14">
                  <c:v>-46</c:v>
                </c:pt>
                <c:pt idx="15">
                  <c:v>-45</c:v>
                </c:pt>
                <c:pt idx="16">
                  <c:v>-44</c:v>
                </c:pt>
                <c:pt idx="17">
                  <c:v>-43</c:v>
                </c:pt>
                <c:pt idx="18">
                  <c:v>-42</c:v>
                </c:pt>
                <c:pt idx="19">
                  <c:v>-41</c:v>
                </c:pt>
                <c:pt idx="20">
                  <c:v>-40</c:v>
                </c:pt>
                <c:pt idx="21">
                  <c:v>-39</c:v>
                </c:pt>
                <c:pt idx="22">
                  <c:v>-38</c:v>
                </c:pt>
                <c:pt idx="23">
                  <c:v>-37</c:v>
                </c:pt>
                <c:pt idx="24">
                  <c:v>-36</c:v>
                </c:pt>
                <c:pt idx="25">
                  <c:v>-35</c:v>
                </c:pt>
                <c:pt idx="26">
                  <c:v>-34</c:v>
                </c:pt>
                <c:pt idx="27">
                  <c:v>-33</c:v>
                </c:pt>
                <c:pt idx="28">
                  <c:v>-32</c:v>
                </c:pt>
                <c:pt idx="29">
                  <c:v>-31</c:v>
                </c:pt>
                <c:pt idx="30">
                  <c:v>-30</c:v>
                </c:pt>
                <c:pt idx="31">
                  <c:v>-29</c:v>
                </c:pt>
                <c:pt idx="32">
                  <c:v>-28</c:v>
                </c:pt>
                <c:pt idx="33">
                  <c:v>-27</c:v>
                </c:pt>
                <c:pt idx="34">
                  <c:v>-26</c:v>
                </c:pt>
                <c:pt idx="35">
                  <c:v>-25</c:v>
                </c:pt>
                <c:pt idx="36">
                  <c:v>-24</c:v>
                </c:pt>
                <c:pt idx="37">
                  <c:v>-23</c:v>
                </c:pt>
                <c:pt idx="38">
                  <c:v>-22</c:v>
                </c:pt>
                <c:pt idx="39">
                  <c:v>-21</c:v>
                </c:pt>
                <c:pt idx="40">
                  <c:v>-20</c:v>
                </c:pt>
                <c:pt idx="41">
                  <c:v>-19</c:v>
                </c:pt>
                <c:pt idx="42">
                  <c:v>-18</c:v>
                </c:pt>
                <c:pt idx="43">
                  <c:v>-17</c:v>
                </c:pt>
                <c:pt idx="44">
                  <c:v>-16</c:v>
                </c:pt>
                <c:pt idx="45">
                  <c:v>-15</c:v>
                </c:pt>
                <c:pt idx="46">
                  <c:v>-14</c:v>
                </c:pt>
                <c:pt idx="47">
                  <c:v>-13</c:v>
                </c:pt>
                <c:pt idx="48">
                  <c:v>-12</c:v>
                </c:pt>
                <c:pt idx="49">
                  <c:v>-11</c:v>
                </c:pt>
                <c:pt idx="50">
                  <c:v>-10</c:v>
                </c:pt>
                <c:pt idx="51">
                  <c:v>-9</c:v>
                </c:pt>
                <c:pt idx="52">
                  <c:v>-8</c:v>
                </c:pt>
                <c:pt idx="53">
                  <c:v>-7</c:v>
                </c:pt>
                <c:pt idx="54">
                  <c:v>-6</c:v>
                </c:pt>
                <c:pt idx="55">
                  <c:v>-5</c:v>
                </c:pt>
                <c:pt idx="56">
                  <c:v>-4</c:v>
                </c:pt>
                <c:pt idx="57">
                  <c:v>-3</c:v>
                </c:pt>
                <c:pt idx="58">
                  <c:v>-2</c:v>
                </c:pt>
                <c:pt idx="59">
                  <c:v>-1</c:v>
                </c:pt>
                <c:pt idx="60">
                  <c:v>0</c:v>
                </c:pt>
                <c:pt idx="61">
                  <c:v>1</c:v>
                </c:pt>
                <c:pt idx="62">
                  <c:v>2</c:v>
                </c:pt>
                <c:pt idx="63">
                  <c:v>3</c:v>
                </c:pt>
                <c:pt idx="64">
                  <c:v>4</c:v>
                </c:pt>
                <c:pt idx="65">
                  <c:v>5</c:v>
                </c:pt>
                <c:pt idx="66">
                  <c:v>6</c:v>
                </c:pt>
                <c:pt idx="67">
                  <c:v>7</c:v>
                </c:pt>
                <c:pt idx="68">
                  <c:v>8</c:v>
                </c:pt>
                <c:pt idx="69">
                  <c:v>9</c:v>
                </c:pt>
                <c:pt idx="70">
                  <c:v>10</c:v>
                </c:pt>
                <c:pt idx="71">
                  <c:v>11</c:v>
                </c:pt>
                <c:pt idx="72">
                  <c:v>12</c:v>
                </c:pt>
                <c:pt idx="73">
                  <c:v>13</c:v>
                </c:pt>
                <c:pt idx="74">
                  <c:v>14</c:v>
                </c:pt>
                <c:pt idx="75">
                  <c:v>15</c:v>
                </c:pt>
                <c:pt idx="76">
                  <c:v>16</c:v>
                </c:pt>
                <c:pt idx="77">
                  <c:v>17</c:v>
                </c:pt>
                <c:pt idx="78">
                  <c:v>18</c:v>
                </c:pt>
                <c:pt idx="79">
                  <c:v>19</c:v>
                </c:pt>
                <c:pt idx="80">
                  <c:v>20</c:v>
                </c:pt>
                <c:pt idx="81">
                  <c:v>21</c:v>
                </c:pt>
                <c:pt idx="82">
                  <c:v>22</c:v>
                </c:pt>
                <c:pt idx="83">
                  <c:v>23</c:v>
                </c:pt>
                <c:pt idx="84">
                  <c:v>24</c:v>
                </c:pt>
                <c:pt idx="85">
                  <c:v>25</c:v>
                </c:pt>
                <c:pt idx="86">
                  <c:v>26</c:v>
                </c:pt>
                <c:pt idx="87">
                  <c:v>27</c:v>
                </c:pt>
                <c:pt idx="88">
                  <c:v>28</c:v>
                </c:pt>
                <c:pt idx="89">
                  <c:v>29</c:v>
                </c:pt>
                <c:pt idx="90">
                  <c:v>30</c:v>
                </c:pt>
                <c:pt idx="91">
                  <c:v>31</c:v>
                </c:pt>
                <c:pt idx="92">
                  <c:v>32</c:v>
                </c:pt>
                <c:pt idx="93">
                  <c:v>33</c:v>
                </c:pt>
                <c:pt idx="94">
                  <c:v>34</c:v>
                </c:pt>
                <c:pt idx="95">
                  <c:v>35</c:v>
                </c:pt>
                <c:pt idx="96">
                  <c:v>36</c:v>
                </c:pt>
                <c:pt idx="97">
                  <c:v>37</c:v>
                </c:pt>
                <c:pt idx="98">
                  <c:v>38</c:v>
                </c:pt>
                <c:pt idx="99">
                  <c:v>39</c:v>
                </c:pt>
                <c:pt idx="100">
                  <c:v>40</c:v>
                </c:pt>
                <c:pt idx="101">
                  <c:v>41</c:v>
                </c:pt>
                <c:pt idx="102">
                  <c:v>42</c:v>
                </c:pt>
                <c:pt idx="103">
                  <c:v>43</c:v>
                </c:pt>
                <c:pt idx="104">
                  <c:v>44</c:v>
                </c:pt>
                <c:pt idx="105">
                  <c:v>45</c:v>
                </c:pt>
                <c:pt idx="106">
                  <c:v>46</c:v>
                </c:pt>
                <c:pt idx="107">
                  <c:v>47</c:v>
                </c:pt>
                <c:pt idx="108">
                  <c:v>48</c:v>
                </c:pt>
                <c:pt idx="109">
                  <c:v>49</c:v>
                </c:pt>
                <c:pt idx="110">
                  <c:v>50</c:v>
                </c:pt>
                <c:pt idx="111">
                  <c:v>51</c:v>
                </c:pt>
                <c:pt idx="112">
                  <c:v>52</c:v>
                </c:pt>
                <c:pt idx="113">
                  <c:v>53</c:v>
                </c:pt>
                <c:pt idx="114">
                  <c:v>54</c:v>
                </c:pt>
                <c:pt idx="115">
                  <c:v>55</c:v>
                </c:pt>
                <c:pt idx="116">
                  <c:v>56</c:v>
                </c:pt>
                <c:pt idx="117">
                  <c:v>57</c:v>
                </c:pt>
                <c:pt idx="118">
                  <c:v>58</c:v>
                </c:pt>
                <c:pt idx="119">
                  <c:v>59</c:v>
                </c:pt>
                <c:pt idx="120">
                  <c:v>60</c:v>
                </c:pt>
              </c:numCache>
            </c:numRef>
          </c:xVal>
          <c:yVal>
            <c:numRef>
              <c:f>'all data'!$GU$3:$GU$123</c:f>
              <c:numCache>
                <c:formatCode>General</c:formatCode>
                <c:ptCount val="121"/>
                <c:pt idx="0">
                  <c:v>-7.328353E-2</c:v>
                </c:pt>
                <c:pt idx="1">
                  <c:v>-7.4404449999999997E-2</c:v>
                </c:pt>
                <c:pt idx="2">
                  <c:v>-7.5414030000000007E-2</c:v>
                </c:pt>
                <c:pt idx="3">
                  <c:v>-7.4998469999999998E-2</c:v>
                </c:pt>
                <c:pt idx="4">
                  <c:v>-7.5822420000000001E-2</c:v>
                </c:pt>
                <c:pt idx="5">
                  <c:v>-7.5994870000000006E-2</c:v>
                </c:pt>
                <c:pt idx="6">
                  <c:v>-7.6369870000000006E-2</c:v>
                </c:pt>
                <c:pt idx="7">
                  <c:v>-7.6692579999999996E-2</c:v>
                </c:pt>
                <c:pt idx="8">
                  <c:v>-7.7517660000000002E-2</c:v>
                </c:pt>
                <c:pt idx="9">
                  <c:v>-7.796815E-2</c:v>
                </c:pt>
                <c:pt idx="10">
                  <c:v>-7.8711500000000004E-2</c:v>
                </c:pt>
                <c:pt idx="11">
                  <c:v>-7.9203250000000003E-2</c:v>
                </c:pt>
                <c:pt idx="12">
                  <c:v>-7.9700240000000006E-2</c:v>
                </c:pt>
                <c:pt idx="13">
                  <c:v>-7.9701729999999998E-2</c:v>
                </c:pt>
                <c:pt idx="14">
                  <c:v>-7.9364169999999998E-2</c:v>
                </c:pt>
                <c:pt idx="15">
                  <c:v>-7.9717070000000001E-2</c:v>
                </c:pt>
                <c:pt idx="16">
                  <c:v>-8.0243739999999994E-2</c:v>
                </c:pt>
                <c:pt idx="17">
                  <c:v>-8.0366699999999999E-2</c:v>
                </c:pt>
                <c:pt idx="18">
                  <c:v>-7.9612160000000001E-2</c:v>
                </c:pt>
                <c:pt idx="19">
                  <c:v>-8.0780309999999994E-2</c:v>
                </c:pt>
                <c:pt idx="20">
                  <c:v>-8.2282640000000004E-2</c:v>
                </c:pt>
                <c:pt idx="21">
                  <c:v>-8.2300269999999995E-2</c:v>
                </c:pt>
                <c:pt idx="22">
                  <c:v>-8.4026840000000005E-2</c:v>
                </c:pt>
                <c:pt idx="23">
                  <c:v>-8.4402829999999998E-2</c:v>
                </c:pt>
                <c:pt idx="24">
                  <c:v>-8.4534600000000001E-2</c:v>
                </c:pt>
                <c:pt idx="25">
                  <c:v>-8.4136219999999998E-2</c:v>
                </c:pt>
                <c:pt idx="26">
                  <c:v>-8.3944920000000006E-2</c:v>
                </c:pt>
                <c:pt idx="27">
                  <c:v>-8.4490369999999995E-2</c:v>
                </c:pt>
                <c:pt idx="28">
                  <c:v>-8.5407339999999998E-2</c:v>
                </c:pt>
                <c:pt idx="29">
                  <c:v>-8.7110960000000001E-2</c:v>
                </c:pt>
                <c:pt idx="30">
                  <c:v>-8.8422379999999995E-2</c:v>
                </c:pt>
                <c:pt idx="31">
                  <c:v>-8.949145E-2</c:v>
                </c:pt>
                <c:pt idx="32">
                  <c:v>-9.0467140000000001E-2</c:v>
                </c:pt>
                <c:pt idx="33">
                  <c:v>-9.1915029999999995E-2</c:v>
                </c:pt>
                <c:pt idx="34">
                  <c:v>-9.3616829999999998E-2</c:v>
                </c:pt>
                <c:pt idx="35">
                  <c:v>-9.4198729999999994E-2</c:v>
                </c:pt>
                <c:pt idx="36">
                  <c:v>-9.602115E-2</c:v>
                </c:pt>
                <c:pt idx="37">
                  <c:v>-9.8160230000000001E-2</c:v>
                </c:pt>
                <c:pt idx="38">
                  <c:v>-9.9524119999999994E-2</c:v>
                </c:pt>
                <c:pt idx="39">
                  <c:v>-9.9521910000000005E-2</c:v>
                </c:pt>
                <c:pt idx="40">
                  <c:v>-0.10090929999999999</c:v>
                </c:pt>
                <c:pt idx="41">
                  <c:v>-0.1020961</c:v>
                </c:pt>
                <c:pt idx="42">
                  <c:v>-0.1026571</c:v>
                </c:pt>
                <c:pt idx="43">
                  <c:v>-0.1046511</c:v>
                </c:pt>
                <c:pt idx="44">
                  <c:v>-0.1059799</c:v>
                </c:pt>
                <c:pt idx="45">
                  <c:v>-0.1063255</c:v>
                </c:pt>
                <c:pt idx="46">
                  <c:v>-0.1069881</c:v>
                </c:pt>
                <c:pt idx="47">
                  <c:v>-0.1072068</c:v>
                </c:pt>
                <c:pt idx="48">
                  <c:v>-0.1081823</c:v>
                </c:pt>
                <c:pt idx="49">
                  <c:v>-0.11054890000000001</c:v>
                </c:pt>
                <c:pt idx="50">
                  <c:v>-0.11404209999999999</c:v>
                </c:pt>
                <c:pt idx="51">
                  <c:v>-0.11513470000000001</c:v>
                </c:pt>
                <c:pt idx="52">
                  <c:v>-0.1167678</c:v>
                </c:pt>
                <c:pt idx="53">
                  <c:v>-0.1187729</c:v>
                </c:pt>
                <c:pt idx="54">
                  <c:v>-0.119633</c:v>
                </c:pt>
                <c:pt idx="55">
                  <c:v>-0.12101969999999999</c:v>
                </c:pt>
                <c:pt idx="56">
                  <c:v>-0.11947049999999999</c:v>
                </c:pt>
                <c:pt idx="57">
                  <c:v>-0.11584709999999999</c:v>
                </c:pt>
                <c:pt idx="58">
                  <c:v>-0.10893650000000001</c:v>
                </c:pt>
                <c:pt idx="59">
                  <c:v>-9.4951499999999994E-2</c:v>
                </c:pt>
                <c:pt idx="60">
                  <c:v>-6.0756440000000002E-2</c:v>
                </c:pt>
                <c:pt idx="61">
                  <c:v>-3.7405069999999999E-2</c:v>
                </c:pt>
                <c:pt idx="62">
                  <c:v>-2.8060269999999998E-2</c:v>
                </c:pt>
                <c:pt idx="63">
                  <c:v>-2.170907E-2</c:v>
                </c:pt>
                <c:pt idx="64">
                  <c:v>-1.707374E-2</c:v>
                </c:pt>
                <c:pt idx="65">
                  <c:v>-1.395802E-2</c:v>
                </c:pt>
                <c:pt idx="66">
                  <c:v>-1.2154399999999999E-2</c:v>
                </c:pt>
                <c:pt idx="67">
                  <c:v>-1.0993080000000001E-2</c:v>
                </c:pt>
                <c:pt idx="68">
                  <c:v>-8.8925870000000004E-3</c:v>
                </c:pt>
                <c:pt idx="69">
                  <c:v>-9.4854380000000005E-3</c:v>
                </c:pt>
                <c:pt idx="70">
                  <c:v>-8.9532429999999996E-3</c:v>
                </c:pt>
                <c:pt idx="71">
                  <c:v>-7.7419769999999997E-3</c:v>
                </c:pt>
                <c:pt idx="72">
                  <c:v>-6.857999E-3</c:v>
                </c:pt>
                <c:pt idx="73">
                  <c:v>-6.3855759999999996E-3</c:v>
                </c:pt>
                <c:pt idx="74">
                  <c:v>-4.9378210000000002E-3</c:v>
                </c:pt>
                <c:pt idx="75">
                  <c:v>-3.5670910000000001E-3</c:v>
                </c:pt>
                <c:pt idx="76">
                  <c:v>-2.8728209999999998E-3</c:v>
                </c:pt>
                <c:pt idx="77">
                  <c:v>-2.122507E-3</c:v>
                </c:pt>
                <c:pt idx="78">
                  <c:v>-1.7603269999999999E-3</c:v>
                </c:pt>
                <c:pt idx="79">
                  <c:v>-8.0636200000000003E-4</c:v>
                </c:pt>
                <c:pt idx="80">
                  <c:v>4.0702760000000001E-4</c:v>
                </c:pt>
                <c:pt idx="81">
                  <c:v>4.0993239999999998E-4</c:v>
                </c:pt>
                <c:pt idx="82">
                  <c:v>1.3557439999999999E-4</c:v>
                </c:pt>
                <c:pt idx="83">
                  <c:v>1.35596E-3</c:v>
                </c:pt>
                <c:pt idx="84">
                  <c:v>2.7941580000000001E-3</c:v>
                </c:pt>
                <c:pt idx="85">
                  <c:v>2.5146729999999998E-3</c:v>
                </c:pt>
                <c:pt idx="86">
                  <c:v>2.4368789999999999E-3</c:v>
                </c:pt>
                <c:pt idx="87">
                  <c:v>1.981792E-3</c:v>
                </c:pt>
                <c:pt idx="88">
                  <c:v>3.194732E-3</c:v>
                </c:pt>
                <c:pt idx="89">
                  <c:v>3.8397380000000001E-3</c:v>
                </c:pt>
                <c:pt idx="90">
                  <c:v>5.2520359999999999E-3</c:v>
                </c:pt>
                <c:pt idx="91">
                  <c:v>5.2919660000000004E-3</c:v>
                </c:pt>
                <c:pt idx="92">
                  <c:v>5.8275649999999998E-3</c:v>
                </c:pt>
                <c:pt idx="93">
                  <c:v>6.1649820000000003E-3</c:v>
                </c:pt>
                <c:pt idx="94">
                  <c:v>6.2072949999999998E-3</c:v>
                </c:pt>
                <c:pt idx="95">
                  <c:v>7.1625600000000001E-3</c:v>
                </c:pt>
                <c:pt idx="96">
                  <c:v>7.5231439999999998E-3</c:v>
                </c:pt>
                <c:pt idx="97">
                  <c:v>8.8787910000000005E-3</c:v>
                </c:pt>
                <c:pt idx="98">
                  <c:v>7.6435189999999997E-3</c:v>
                </c:pt>
                <c:pt idx="99">
                  <c:v>8.8842150000000009E-3</c:v>
                </c:pt>
                <c:pt idx="100">
                  <c:v>9.1295160000000007E-3</c:v>
                </c:pt>
                <c:pt idx="101">
                  <c:v>9.0427000000000007E-3</c:v>
                </c:pt>
                <c:pt idx="102">
                  <c:v>8.9377190000000002E-3</c:v>
                </c:pt>
                <c:pt idx="103">
                  <c:v>9.5993160000000001E-3</c:v>
                </c:pt>
                <c:pt idx="104">
                  <c:v>8.7293279999999997E-3</c:v>
                </c:pt>
                <c:pt idx="105">
                  <c:v>9.6482370000000005E-3</c:v>
                </c:pt>
                <c:pt idx="106">
                  <c:v>9.777951E-3</c:v>
                </c:pt>
                <c:pt idx="107">
                  <c:v>1.1026309999999999E-2</c:v>
                </c:pt>
                <c:pt idx="108">
                  <c:v>1.16972E-2</c:v>
                </c:pt>
                <c:pt idx="109">
                  <c:v>1.219459E-2</c:v>
                </c:pt>
                <c:pt idx="110">
                  <c:v>1.264347E-2</c:v>
                </c:pt>
                <c:pt idx="111">
                  <c:v>1.3313810000000001E-2</c:v>
                </c:pt>
                <c:pt idx="112">
                  <c:v>1.3547089999999999E-2</c:v>
                </c:pt>
                <c:pt idx="113">
                  <c:v>1.3493949999999999E-2</c:v>
                </c:pt>
                <c:pt idx="114">
                  <c:v>1.4826860000000001E-2</c:v>
                </c:pt>
                <c:pt idx="115">
                  <c:v>1.388648E-2</c:v>
                </c:pt>
                <c:pt idx="116">
                  <c:v>1.3304659999999999E-2</c:v>
                </c:pt>
                <c:pt idx="117">
                  <c:v>1.2254579999999999E-2</c:v>
                </c:pt>
                <c:pt idx="118">
                  <c:v>1.232161E-2</c:v>
                </c:pt>
                <c:pt idx="119">
                  <c:v>1.218495E-2</c:v>
                </c:pt>
                <c:pt idx="120">
                  <c:v>1.199296E-2</c:v>
                </c:pt>
              </c:numCache>
            </c:numRef>
          </c:yVal>
          <c:smooth val="0"/>
          <c:extLst>
            <c:ext xmlns:c16="http://schemas.microsoft.com/office/drawing/2014/chart" uri="{C3380CC4-5D6E-409C-BE32-E72D297353CC}">
              <c16:uniqueId val="{00000003-DEC4-467B-A697-BA79ADC85442}"/>
            </c:ext>
          </c:extLst>
        </c:ser>
        <c:ser>
          <c:idx val="21"/>
          <c:order val="4"/>
          <c:tx>
            <c:strRef>
              <c:f>'all data'!$GV$2</c:f>
              <c:strCache>
                <c:ptCount val="1"/>
                <c:pt idx="0">
                  <c:v>hypomagnesemia</c:v>
                </c:pt>
              </c:strCache>
            </c:strRef>
          </c:tx>
          <c:spPr>
            <a:ln w="28575">
              <a:solidFill>
                <a:srgbClr val="FF6600"/>
              </a:solidFill>
              <a:prstDash val="solid"/>
            </a:ln>
          </c:spPr>
          <c:marker>
            <c:symbol val="none"/>
          </c:marker>
          <c:xVal>
            <c:numRef>
              <c:f>'all data'!$B$3:$B$123</c:f>
              <c:numCache>
                <c:formatCode>General</c:formatCode>
                <c:ptCount val="121"/>
                <c:pt idx="0">
                  <c:v>-60</c:v>
                </c:pt>
                <c:pt idx="1">
                  <c:v>-59</c:v>
                </c:pt>
                <c:pt idx="2">
                  <c:v>-58</c:v>
                </c:pt>
                <c:pt idx="3">
                  <c:v>-57</c:v>
                </c:pt>
                <c:pt idx="4">
                  <c:v>-56</c:v>
                </c:pt>
                <c:pt idx="5">
                  <c:v>-55</c:v>
                </c:pt>
                <c:pt idx="6">
                  <c:v>-54</c:v>
                </c:pt>
                <c:pt idx="7">
                  <c:v>-53</c:v>
                </c:pt>
                <c:pt idx="8">
                  <c:v>-52</c:v>
                </c:pt>
                <c:pt idx="9">
                  <c:v>-51</c:v>
                </c:pt>
                <c:pt idx="10">
                  <c:v>-50</c:v>
                </c:pt>
                <c:pt idx="11">
                  <c:v>-49</c:v>
                </c:pt>
                <c:pt idx="12">
                  <c:v>-48</c:v>
                </c:pt>
                <c:pt idx="13">
                  <c:v>-47</c:v>
                </c:pt>
                <c:pt idx="14">
                  <c:v>-46</c:v>
                </c:pt>
                <c:pt idx="15">
                  <c:v>-45</c:v>
                </c:pt>
                <c:pt idx="16">
                  <c:v>-44</c:v>
                </c:pt>
                <c:pt idx="17">
                  <c:v>-43</c:v>
                </c:pt>
                <c:pt idx="18">
                  <c:v>-42</c:v>
                </c:pt>
                <c:pt idx="19">
                  <c:v>-41</c:v>
                </c:pt>
                <c:pt idx="20">
                  <c:v>-40</c:v>
                </c:pt>
                <c:pt idx="21">
                  <c:v>-39</c:v>
                </c:pt>
                <c:pt idx="22">
                  <c:v>-38</c:v>
                </c:pt>
                <c:pt idx="23">
                  <c:v>-37</c:v>
                </c:pt>
                <c:pt idx="24">
                  <c:v>-36</c:v>
                </c:pt>
                <c:pt idx="25">
                  <c:v>-35</c:v>
                </c:pt>
                <c:pt idx="26">
                  <c:v>-34</c:v>
                </c:pt>
                <c:pt idx="27">
                  <c:v>-33</c:v>
                </c:pt>
                <c:pt idx="28">
                  <c:v>-32</c:v>
                </c:pt>
                <c:pt idx="29">
                  <c:v>-31</c:v>
                </c:pt>
                <c:pt idx="30">
                  <c:v>-30</c:v>
                </c:pt>
                <c:pt idx="31">
                  <c:v>-29</c:v>
                </c:pt>
                <c:pt idx="32">
                  <c:v>-28</c:v>
                </c:pt>
                <c:pt idx="33">
                  <c:v>-27</c:v>
                </c:pt>
                <c:pt idx="34">
                  <c:v>-26</c:v>
                </c:pt>
                <c:pt idx="35">
                  <c:v>-25</c:v>
                </c:pt>
                <c:pt idx="36">
                  <c:v>-24</c:v>
                </c:pt>
                <c:pt idx="37">
                  <c:v>-23</c:v>
                </c:pt>
                <c:pt idx="38">
                  <c:v>-22</c:v>
                </c:pt>
                <c:pt idx="39">
                  <c:v>-21</c:v>
                </c:pt>
                <c:pt idx="40">
                  <c:v>-20</c:v>
                </c:pt>
                <c:pt idx="41">
                  <c:v>-19</c:v>
                </c:pt>
                <c:pt idx="42">
                  <c:v>-18</c:v>
                </c:pt>
                <c:pt idx="43">
                  <c:v>-17</c:v>
                </c:pt>
                <c:pt idx="44">
                  <c:v>-16</c:v>
                </c:pt>
                <c:pt idx="45">
                  <c:v>-15</c:v>
                </c:pt>
                <c:pt idx="46">
                  <c:v>-14</c:v>
                </c:pt>
                <c:pt idx="47">
                  <c:v>-13</c:v>
                </c:pt>
                <c:pt idx="48">
                  <c:v>-12</c:v>
                </c:pt>
                <c:pt idx="49">
                  <c:v>-11</c:v>
                </c:pt>
                <c:pt idx="50">
                  <c:v>-10</c:v>
                </c:pt>
                <c:pt idx="51">
                  <c:v>-9</c:v>
                </c:pt>
                <c:pt idx="52">
                  <c:v>-8</c:v>
                </c:pt>
                <c:pt idx="53">
                  <c:v>-7</c:v>
                </c:pt>
                <c:pt idx="54">
                  <c:v>-6</c:v>
                </c:pt>
                <c:pt idx="55">
                  <c:v>-5</c:v>
                </c:pt>
                <c:pt idx="56">
                  <c:v>-4</c:v>
                </c:pt>
                <c:pt idx="57">
                  <c:v>-3</c:v>
                </c:pt>
                <c:pt idx="58">
                  <c:v>-2</c:v>
                </c:pt>
                <c:pt idx="59">
                  <c:v>-1</c:v>
                </c:pt>
                <c:pt idx="60">
                  <c:v>0</c:v>
                </c:pt>
                <c:pt idx="61">
                  <c:v>1</c:v>
                </c:pt>
                <c:pt idx="62">
                  <c:v>2</c:v>
                </c:pt>
                <c:pt idx="63">
                  <c:v>3</c:v>
                </c:pt>
                <c:pt idx="64">
                  <c:v>4</c:v>
                </c:pt>
                <c:pt idx="65">
                  <c:v>5</c:v>
                </c:pt>
                <c:pt idx="66">
                  <c:v>6</c:v>
                </c:pt>
                <c:pt idx="67">
                  <c:v>7</c:v>
                </c:pt>
                <c:pt idx="68">
                  <c:v>8</c:v>
                </c:pt>
                <c:pt idx="69">
                  <c:v>9</c:v>
                </c:pt>
                <c:pt idx="70">
                  <c:v>10</c:v>
                </c:pt>
                <c:pt idx="71">
                  <c:v>11</c:v>
                </c:pt>
                <c:pt idx="72">
                  <c:v>12</c:v>
                </c:pt>
                <c:pt idx="73">
                  <c:v>13</c:v>
                </c:pt>
                <c:pt idx="74">
                  <c:v>14</c:v>
                </c:pt>
                <c:pt idx="75">
                  <c:v>15</c:v>
                </c:pt>
                <c:pt idx="76">
                  <c:v>16</c:v>
                </c:pt>
                <c:pt idx="77">
                  <c:v>17</c:v>
                </c:pt>
                <c:pt idx="78">
                  <c:v>18</c:v>
                </c:pt>
                <c:pt idx="79">
                  <c:v>19</c:v>
                </c:pt>
                <c:pt idx="80">
                  <c:v>20</c:v>
                </c:pt>
                <c:pt idx="81">
                  <c:v>21</c:v>
                </c:pt>
                <c:pt idx="82">
                  <c:v>22</c:v>
                </c:pt>
                <c:pt idx="83">
                  <c:v>23</c:v>
                </c:pt>
                <c:pt idx="84">
                  <c:v>24</c:v>
                </c:pt>
                <c:pt idx="85">
                  <c:v>25</c:v>
                </c:pt>
                <c:pt idx="86">
                  <c:v>26</c:v>
                </c:pt>
                <c:pt idx="87">
                  <c:v>27</c:v>
                </c:pt>
                <c:pt idx="88">
                  <c:v>28</c:v>
                </c:pt>
                <c:pt idx="89">
                  <c:v>29</c:v>
                </c:pt>
                <c:pt idx="90">
                  <c:v>30</c:v>
                </c:pt>
                <c:pt idx="91">
                  <c:v>31</c:v>
                </c:pt>
                <c:pt idx="92">
                  <c:v>32</c:v>
                </c:pt>
                <c:pt idx="93">
                  <c:v>33</c:v>
                </c:pt>
                <c:pt idx="94">
                  <c:v>34</c:v>
                </c:pt>
                <c:pt idx="95">
                  <c:v>35</c:v>
                </c:pt>
                <c:pt idx="96">
                  <c:v>36</c:v>
                </c:pt>
                <c:pt idx="97">
                  <c:v>37</c:v>
                </c:pt>
                <c:pt idx="98">
                  <c:v>38</c:v>
                </c:pt>
                <c:pt idx="99">
                  <c:v>39</c:v>
                </c:pt>
                <c:pt idx="100">
                  <c:v>40</c:v>
                </c:pt>
                <c:pt idx="101">
                  <c:v>41</c:v>
                </c:pt>
                <c:pt idx="102">
                  <c:v>42</c:v>
                </c:pt>
                <c:pt idx="103">
                  <c:v>43</c:v>
                </c:pt>
                <c:pt idx="104">
                  <c:v>44</c:v>
                </c:pt>
                <c:pt idx="105">
                  <c:v>45</c:v>
                </c:pt>
                <c:pt idx="106">
                  <c:v>46</c:v>
                </c:pt>
                <c:pt idx="107">
                  <c:v>47</c:v>
                </c:pt>
                <c:pt idx="108">
                  <c:v>48</c:v>
                </c:pt>
                <c:pt idx="109">
                  <c:v>49</c:v>
                </c:pt>
                <c:pt idx="110">
                  <c:v>50</c:v>
                </c:pt>
                <c:pt idx="111">
                  <c:v>51</c:v>
                </c:pt>
                <c:pt idx="112">
                  <c:v>52</c:v>
                </c:pt>
                <c:pt idx="113">
                  <c:v>53</c:v>
                </c:pt>
                <c:pt idx="114">
                  <c:v>54</c:v>
                </c:pt>
                <c:pt idx="115">
                  <c:v>55</c:v>
                </c:pt>
                <c:pt idx="116">
                  <c:v>56</c:v>
                </c:pt>
                <c:pt idx="117">
                  <c:v>57</c:v>
                </c:pt>
                <c:pt idx="118">
                  <c:v>58</c:v>
                </c:pt>
                <c:pt idx="119">
                  <c:v>59</c:v>
                </c:pt>
                <c:pt idx="120">
                  <c:v>60</c:v>
                </c:pt>
              </c:numCache>
            </c:numRef>
          </c:xVal>
          <c:yVal>
            <c:numRef>
              <c:f>'all data'!$GV$3:$GV$123</c:f>
              <c:numCache>
                <c:formatCode>General</c:formatCode>
                <c:ptCount val="121"/>
                <c:pt idx="0">
                  <c:v>-3.0480190000000001E-2</c:v>
                </c:pt>
                <c:pt idx="1">
                  <c:v>-3.0370060000000001E-2</c:v>
                </c:pt>
                <c:pt idx="2">
                  <c:v>-3.1193559999999999E-2</c:v>
                </c:pt>
                <c:pt idx="3">
                  <c:v>-2.985053E-2</c:v>
                </c:pt>
                <c:pt idx="4">
                  <c:v>-3.099594E-2</c:v>
                </c:pt>
                <c:pt idx="5">
                  <c:v>-3.1061970000000001E-2</c:v>
                </c:pt>
                <c:pt idx="6">
                  <c:v>-3.2405749999999997E-2</c:v>
                </c:pt>
                <c:pt idx="7">
                  <c:v>-3.1724620000000002E-2</c:v>
                </c:pt>
                <c:pt idx="8">
                  <c:v>-3.0798800000000001E-2</c:v>
                </c:pt>
                <c:pt idx="9">
                  <c:v>-3.1923710000000001E-2</c:v>
                </c:pt>
                <c:pt idx="10">
                  <c:v>-3.3824699999999999E-2</c:v>
                </c:pt>
                <c:pt idx="11">
                  <c:v>-3.3912640000000001E-2</c:v>
                </c:pt>
                <c:pt idx="12">
                  <c:v>-3.6678879999999997E-2</c:v>
                </c:pt>
                <c:pt idx="13">
                  <c:v>-3.9348620000000001E-2</c:v>
                </c:pt>
                <c:pt idx="14">
                  <c:v>-3.8053440000000001E-2</c:v>
                </c:pt>
                <c:pt idx="15">
                  <c:v>-3.951412E-2</c:v>
                </c:pt>
                <c:pt idx="16">
                  <c:v>-4.116554E-2</c:v>
                </c:pt>
                <c:pt idx="17">
                  <c:v>-4.4556419999999999E-2</c:v>
                </c:pt>
                <c:pt idx="18">
                  <c:v>-4.3710230000000003E-2</c:v>
                </c:pt>
                <c:pt idx="19">
                  <c:v>-4.4380879999999998E-2</c:v>
                </c:pt>
                <c:pt idx="20">
                  <c:v>-4.508653E-2</c:v>
                </c:pt>
                <c:pt idx="21">
                  <c:v>-4.3387009999999997E-2</c:v>
                </c:pt>
                <c:pt idx="22">
                  <c:v>-4.3587639999999997E-2</c:v>
                </c:pt>
                <c:pt idx="23">
                  <c:v>-3.9321719999999998E-2</c:v>
                </c:pt>
                <c:pt idx="24">
                  <c:v>-3.821799E-2</c:v>
                </c:pt>
                <c:pt idx="25">
                  <c:v>-3.7016680000000003E-2</c:v>
                </c:pt>
                <c:pt idx="26">
                  <c:v>-3.6127380000000001E-2</c:v>
                </c:pt>
                <c:pt idx="27">
                  <c:v>-3.4742309999999998E-2</c:v>
                </c:pt>
                <c:pt idx="28">
                  <c:v>-3.250977E-2</c:v>
                </c:pt>
                <c:pt idx="29">
                  <c:v>-3.4149020000000002E-2</c:v>
                </c:pt>
                <c:pt idx="30">
                  <c:v>-3.5314989999999997E-2</c:v>
                </c:pt>
                <c:pt idx="31">
                  <c:v>-3.4003270000000002E-2</c:v>
                </c:pt>
                <c:pt idx="32">
                  <c:v>-3.319018E-2</c:v>
                </c:pt>
                <c:pt idx="33">
                  <c:v>-3.2684940000000003E-2</c:v>
                </c:pt>
                <c:pt idx="34">
                  <c:v>-3.153301E-2</c:v>
                </c:pt>
                <c:pt idx="35">
                  <c:v>-2.818062E-2</c:v>
                </c:pt>
                <c:pt idx="36">
                  <c:v>-2.463154E-2</c:v>
                </c:pt>
                <c:pt idx="37">
                  <c:v>-2.3398450000000001E-2</c:v>
                </c:pt>
                <c:pt idx="38">
                  <c:v>-2.4863759999999999E-2</c:v>
                </c:pt>
                <c:pt idx="39">
                  <c:v>-2.4017759999999999E-2</c:v>
                </c:pt>
                <c:pt idx="40">
                  <c:v>-2.335052E-2</c:v>
                </c:pt>
                <c:pt idx="41">
                  <c:v>-2.4468199999999999E-2</c:v>
                </c:pt>
                <c:pt idx="42">
                  <c:v>-2.6602569999999999E-2</c:v>
                </c:pt>
                <c:pt idx="43">
                  <c:v>-3.095088E-2</c:v>
                </c:pt>
                <c:pt idx="44">
                  <c:v>-2.8318340000000001E-2</c:v>
                </c:pt>
                <c:pt idx="45">
                  <c:v>-2.8683730000000001E-2</c:v>
                </c:pt>
                <c:pt idx="46">
                  <c:v>-2.9054E-2</c:v>
                </c:pt>
                <c:pt idx="47">
                  <c:v>-2.751466E-2</c:v>
                </c:pt>
                <c:pt idx="48">
                  <c:v>-2.5427120000000001E-2</c:v>
                </c:pt>
                <c:pt idx="49">
                  <c:v>-2.5669770000000001E-2</c:v>
                </c:pt>
                <c:pt idx="50">
                  <c:v>-2.560933E-2</c:v>
                </c:pt>
                <c:pt idx="51">
                  <c:v>-2.5682469999999999E-2</c:v>
                </c:pt>
                <c:pt idx="52">
                  <c:v>-2.4640160000000001E-2</c:v>
                </c:pt>
                <c:pt idx="53">
                  <c:v>-2.702181E-2</c:v>
                </c:pt>
                <c:pt idx="54">
                  <c:v>-2.8530670000000001E-2</c:v>
                </c:pt>
                <c:pt idx="55">
                  <c:v>-2.5879340000000001E-2</c:v>
                </c:pt>
                <c:pt idx="56">
                  <c:v>-2.1753979999999999E-2</c:v>
                </c:pt>
                <c:pt idx="57">
                  <c:v>-1.9685850000000001E-2</c:v>
                </c:pt>
                <c:pt idx="58">
                  <c:v>-1.2443920000000001E-2</c:v>
                </c:pt>
                <c:pt idx="59">
                  <c:v>-7.3326479999999998E-3</c:v>
                </c:pt>
                <c:pt idx="60">
                  <c:v>6.4449720000000002E-3</c:v>
                </c:pt>
                <c:pt idx="61">
                  <c:v>1.3656039999999999E-2</c:v>
                </c:pt>
                <c:pt idx="62">
                  <c:v>2.0627900000000001E-2</c:v>
                </c:pt>
                <c:pt idx="63">
                  <c:v>2.2696870000000001E-2</c:v>
                </c:pt>
                <c:pt idx="64">
                  <c:v>2.1125649999999999E-2</c:v>
                </c:pt>
                <c:pt idx="65">
                  <c:v>2.1627270000000001E-2</c:v>
                </c:pt>
                <c:pt idx="66">
                  <c:v>2.2700250000000002E-2</c:v>
                </c:pt>
                <c:pt idx="67">
                  <c:v>2.8523860000000002E-2</c:v>
                </c:pt>
                <c:pt idx="68">
                  <c:v>3.433199E-2</c:v>
                </c:pt>
                <c:pt idx="69">
                  <c:v>3.1824440000000002E-2</c:v>
                </c:pt>
                <c:pt idx="70">
                  <c:v>3.0386070000000001E-2</c:v>
                </c:pt>
                <c:pt idx="71">
                  <c:v>2.7929909999999999E-2</c:v>
                </c:pt>
                <c:pt idx="72">
                  <c:v>2.9371810000000002E-2</c:v>
                </c:pt>
                <c:pt idx="73">
                  <c:v>2.8023570000000001E-2</c:v>
                </c:pt>
                <c:pt idx="74">
                  <c:v>2.9763129999999999E-2</c:v>
                </c:pt>
                <c:pt idx="75">
                  <c:v>2.7609669999999999E-2</c:v>
                </c:pt>
                <c:pt idx="76">
                  <c:v>2.7414399999999998E-2</c:v>
                </c:pt>
                <c:pt idx="77">
                  <c:v>2.4938620000000002E-2</c:v>
                </c:pt>
                <c:pt idx="78">
                  <c:v>2.5459320000000001E-2</c:v>
                </c:pt>
                <c:pt idx="79">
                  <c:v>2.3558920000000001E-2</c:v>
                </c:pt>
                <c:pt idx="80">
                  <c:v>2.4201940000000002E-2</c:v>
                </c:pt>
                <c:pt idx="81">
                  <c:v>2.136414E-2</c:v>
                </c:pt>
                <c:pt idx="82">
                  <c:v>2.2111829999999999E-2</c:v>
                </c:pt>
                <c:pt idx="83">
                  <c:v>2.0450739999999999E-2</c:v>
                </c:pt>
                <c:pt idx="84">
                  <c:v>1.9396699999999999E-2</c:v>
                </c:pt>
                <c:pt idx="85">
                  <c:v>1.827289E-2</c:v>
                </c:pt>
                <c:pt idx="86">
                  <c:v>1.705516E-2</c:v>
                </c:pt>
                <c:pt idx="87">
                  <c:v>1.5019889999999999E-2</c:v>
                </c:pt>
                <c:pt idx="88">
                  <c:v>1.528388E-2</c:v>
                </c:pt>
                <c:pt idx="89">
                  <c:v>1.644205E-2</c:v>
                </c:pt>
                <c:pt idx="90">
                  <c:v>2.0399150000000001E-2</c:v>
                </c:pt>
                <c:pt idx="91">
                  <c:v>2.1044770000000001E-2</c:v>
                </c:pt>
                <c:pt idx="92">
                  <c:v>2.1953179999999999E-2</c:v>
                </c:pt>
                <c:pt idx="93">
                  <c:v>2.101252E-2</c:v>
                </c:pt>
                <c:pt idx="94">
                  <c:v>1.9343160000000002E-2</c:v>
                </c:pt>
                <c:pt idx="95">
                  <c:v>1.7803039999999999E-2</c:v>
                </c:pt>
                <c:pt idx="96">
                  <c:v>1.7533690000000001E-2</c:v>
                </c:pt>
                <c:pt idx="97">
                  <c:v>1.54675E-2</c:v>
                </c:pt>
                <c:pt idx="98">
                  <c:v>1.372088E-2</c:v>
                </c:pt>
                <c:pt idx="99">
                  <c:v>1.3776180000000001E-2</c:v>
                </c:pt>
                <c:pt idx="100">
                  <c:v>1.491206E-2</c:v>
                </c:pt>
                <c:pt idx="101">
                  <c:v>1.5007059999999999E-2</c:v>
                </c:pt>
                <c:pt idx="102">
                  <c:v>1.5814680000000001E-2</c:v>
                </c:pt>
                <c:pt idx="103">
                  <c:v>1.4991920000000001E-2</c:v>
                </c:pt>
                <c:pt idx="104">
                  <c:v>1.385805E-2</c:v>
                </c:pt>
                <c:pt idx="105">
                  <c:v>1.6351460000000002E-2</c:v>
                </c:pt>
                <c:pt idx="106">
                  <c:v>1.642706E-2</c:v>
                </c:pt>
                <c:pt idx="107">
                  <c:v>1.7023949999999999E-2</c:v>
                </c:pt>
                <c:pt idx="108">
                  <c:v>1.5631720000000002E-2</c:v>
                </c:pt>
                <c:pt idx="109">
                  <c:v>1.1810579999999999E-2</c:v>
                </c:pt>
                <c:pt idx="110">
                  <c:v>1.089155E-2</c:v>
                </c:pt>
                <c:pt idx="111">
                  <c:v>9.8117589999999998E-3</c:v>
                </c:pt>
                <c:pt idx="112">
                  <c:v>8.1363040000000005E-3</c:v>
                </c:pt>
                <c:pt idx="113">
                  <c:v>6.591675E-3</c:v>
                </c:pt>
                <c:pt idx="114">
                  <c:v>7.1308580000000003E-3</c:v>
                </c:pt>
                <c:pt idx="115">
                  <c:v>8.2124920000000001E-3</c:v>
                </c:pt>
                <c:pt idx="116">
                  <c:v>9.0916420000000005E-3</c:v>
                </c:pt>
                <c:pt idx="117">
                  <c:v>1.011942E-2</c:v>
                </c:pt>
                <c:pt idx="118">
                  <c:v>1.1680980000000001E-2</c:v>
                </c:pt>
                <c:pt idx="119">
                  <c:v>1.2350399999999999E-2</c:v>
                </c:pt>
                <c:pt idx="120">
                  <c:v>1.35535E-2</c:v>
                </c:pt>
              </c:numCache>
            </c:numRef>
          </c:yVal>
          <c:smooth val="0"/>
          <c:extLst>
            <c:ext xmlns:c16="http://schemas.microsoft.com/office/drawing/2014/chart" uri="{C3380CC4-5D6E-409C-BE32-E72D297353CC}">
              <c16:uniqueId val="{00000004-DEC4-467B-A697-BA79ADC85442}"/>
            </c:ext>
          </c:extLst>
        </c:ser>
        <c:dLbls>
          <c:showLegendKey val="0"/>
          <c:showVal val="0"/>
          <c:showCatName val="0"/>
          <c:showSerName val="0"/>
          <c:showPercent val="0"/>
          <c:showBubbleSize val="0"/>
        </c:dLbls>
        <c:axId val="132355584"/>
        <c:axId val="132357120"/>
      </c:scatterChart>
      <c:valAx>
        <c:axId val="132355584"/>
        <c:scaling>
          <c:orientation val="minMax"/>
          <c:max val="60"/>
          <c:min val="-60"/>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132357120"/>
        <c:crosses val="autoZero"/>
        <c:crossBetween val="midCat"/>
      </c:valAx>
      <c:valAx>
        <c:axId val="132357120"/>
        <c:scaling>
          <c:orientation val="minMax"/>
        </c:scaling>
        <c:delete val="0"/>
        <c:axPos val="l"/>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132355584"/>
        <c:crosses val="autoZero"/>
        <c:crossBetween val="midCat"/>
      </c:valAx>
      <c:spPr>
        <a:noFill/>
        <a:ln w="12700">
          <a:noFill/>
          <a:prstDash val="solid"/>
        </a:ln>
      </c:spPr>
    </c:plotArea>
    <c:legend>
      <c:legendPos val="r"/>
      <c:legendEntry>
        <c:idx val="0"/>
        <c:txPr>
          <a:bodyPr/>
          <a:lstStyle/>
          <a:p>
            <a:pPr>
              <a:defRPr sz="1000" b="0" i="0" u="none" strike="noStrike" baseline="0">
                <a:solidFill>
                  <a:srgbClr val="000000"/>
                </a:solidFill>
                <a:latin typeface="Arial"/>
                <a:ea typeface="Arial"/>
                <a:cs typeface="Arial"/>
              </a:defRPr>
            </a:pPr>
            <a:endParaRPr lang="en-US"/>
          </a:p>
        </c:txPr>
      </c:legendEntry>
      <c:legendEntry>
        <c:idx val="1"/>
        <c:txPr>
          <a:bodyPr/>
          <a:lstStyle/>
          <a:p>
            <a:pPr>
              <a:defRPr sz="1000" b="0" i="0" u="none" strike="noStrike" baseline="0">
                <a:solidFill>
                  <a:srgbClr val="000000"/>
                </a:solidFill>
                <a:latin typeface="Arial"/>
                <a:ea typeface="Arial"/>
                <a:cs typeface="Arial"/>
              </a:defRPr>
            </a:pPr>
            <a:endParaRPr lang="en-US"/>
          </a:p>
        </c:txPr>
      </c:legendEntry>
      <c:legendEntry>
        <c:idx val="2"/>
        <c:txPr>
          <a:bodyPr/>
          <a:lstStyle/>
          <a:p>
            <a:pPr>
              <a:defRPr sz="1000" b="0" i="0" u="none" strike="noStrike" baseline="0">
                <a:solidFill>
                  <a:srgbClr val="000000"/>
                </a:solidFill>
                <a:latin typeface="Arial"/>
                <a:ea typeface="Arial"/>
                <a:cs typeface="Arial"/>
              </a:defRPr>
            </a:pPr>
            <a:endParaRPr lang="en-US"/>
          </a:p>
        </c:txPr>
      </c:legendEntry>
      <c:legendEntry>
        <c:idx val="3"/>
        <c:txPr>
          <a:bodyPr/>
          <a:lstStyle/>
          <a:p>
            <a:pPr>
              <a:defRPr sz="1000" b="0" i="0" u="none" strike="noStrike" baseline="0">
                <a:solidFill>
                  <a:srgbClr val="000000"/>
                </a:solidFill>
                <a:latin typeface="Arial"/>
                <a:ea typeface="Arial"/>
                <a:cs typeface="Arial"/>
              </a:defRPr>
            </a:pPr>
            <a:endParaRPr lang="en-US"/>
          </a:p>
        </c:txPr>
      </c:legendEntry>
      <c:legendEntry>
        <c:idx val="4"/>
        <c:txPr>
          <a:bodyPr/>
          <a:lstStyle/>
          <a:p>
            <a:pPr>
              <a:defRPr sz="1000" b="0" i="0" u="none" strike="noStrike" baseline="0">
                <a:solidFill>
                  <a:srgbClr val="000000"/>
                </a:solidFill>
                <a:latin typeface="Arial"/>
                <a:ea typeface="Arial"/>
                <a:cs typeface="Arial"/>
              </a:defRPr>
            </a:pPr>
            <a:endParaRPr lang="en-US"/>
          </a:p>
        </c:txPr>
      </c:legendEntry>
      <c:layout>
        <c:manualLayout>
          <c:xMode val="edge"/>
          <c:yMode val="edge"/>
          <c:x val="0.73490707839317004"/>
          <c:y val="0.34555289874667899"/>
          <c:w val="0.25795987512412999"/>
          <c:h val="0.32068818045006697"/>
        </c:manualLayout>
      </c:layout>
      <c:overlay val="0"/>
      <c:spPr>
        <a:solidFill>
          <a:srgbClr val="FFFFFF"/>
        </a:solidFill>
        <a:ln w="3175">
          <a:noFill/>
          <a:prstDash val="solid"/>
        </a:ln>
      </c:spPr>
      <c:txPr>
        <a:bodyPr/>
        <a:lstStyle/>
        <a:p>
          <a:pPr>
            <a:defRPr sz="9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noFill/>
      <a:prstDash val="solid"/>
    </a:ln>
  </c:spPr>
  <c:txPr>
    <a:bodyPr/>
    <a:lstStyle/>
    <a:p>
      <a:pPr>
        <a:defRPr sz="1200" b="0" i="0" u="none" strike="noStrike" baseline="0">
          <a:solidFill>
            <a:srgbClr val="000000"/>
          </a:solidFill>
          <a:latin typeface="Arial"/>
          <a:ea typeface="Arial"/>
          <a:cs typeface="Aria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50" b="1" i="0" u="none" strike="noStrike" baseline="0">
                <a:solidFill>
                  <a:srgbClr val="000000"/>
                </a:solidFill>
                <a:latin typeface="Arial"/>
                <a:ea typeface="Arial"/>
                <a:cs typeface="Arial"/>
              </a:defRPr>
            </a:pPr>
            <a:r>
              <a:rPr lang="en-US"/>
              <a:t>sodium</a:t>
            </a:r>
          </a:p>
        </c:rich>
      </c:tx>
      <c:layout>
        <c:manualLayout>
          <c:xMode val="edge"/>
          <c:yMode val="edge"/>
          <c:x val="0.44884910485933499"/>
          <c:y val="2.57009345794393E-2"/>
        </c:manualLayout>
      </c:layout>
      <c:overlay val="0"/>
      <c:spPr>
        <a:noFill/>
        <a:ln w="25400">
          <a:noFill/>
        </a:ln>
      </c:spPr>
    </c:title>
    <c:autoTitleDeleted val="0"/>
    <c:plotArea>
      <c:layout>
        <c:manualLayout>
          <c:layoutTarget val="inner"/>
          <c:xMode val="edge"/>
          <c:yMode val="edge"/>
          <c:x val="3.5805626598465499E-2"/>
          <c:y val="9.0053297671692803E-2"/>
          <c:w val="0.71024629366417202"/>
          <c:h val="0.85702658486805905"/>
        </c:manualLayout>
      </c:layout>
      <c:scatterChart>
        <c:scatterStyle val="lineMarker"/>
        <c:varyColors val="0"/>
        <c:ser>
          <c:idx val="1"/>
          <c:order val="0"/>
          <c:tx>
            <c:strRef>
              <c:f>'all data'!$CP$2</c:f>
              <c:strCache>
                <c:ptCount val="1"/>
                <c:pt idx="0">
                  <c:v>aldactone</c:v>
                </c:pt>
              </c:strCache>
            </c:strRef>
          </c:tx>
          <c:spPr>
            <a:ln w="28575">
              <a:solidFill>
                <a:srgbClr val="FF00FF"/>
              </a:solidFill>
              <a:prstDash val="solid"/>
            </a:ln>
          </c:spPr>
          <c:marker>
            <c:symbol val="none"/>
          </c:marker>
          <c:xVal>
            <c:numRef>
              <c:f>'all data'!$B$3:$B$123</c:f>
              <c:numCache>
                <c:formatCode>General</c:formatCode>
                <c:ptCount val="121"/>
                <c:pt idx="0">
                  <c:v>-60</c:v>
                </c:pt>
                <c:pt idx="1">
                  <c:v>-59</c:v>
                </c:pt>
                <c:pt idx="2">
                  <c:v>-58</c:v>
                </c:pt>
                <c:pt idx="3">
                  <c:v>-57</c:v>
                </c:pt>
                <c:pt idx="4">
                  <c:v>-56</c:v>
                </c:pt>
                <c:pt idx="5">
                  <c:v>-55</c:v>
                </c:pt>
                <c:pt idx="6">
                  <c:v>-54</c:v>
                </c:pt>
                <c:pt idx="7">
                  <c:v>-53</c:v>
                </c:pt>
                <c:pt idx="8">
                  <c:v>-52</c:v>
                </c:pt>
                <c:pt idx="9">
                  <c:v>-51</c:v>
                </c:pt>
                <c:pt idx="10">
                  <c:v>-50</c:v>
                </c:pt>
                <c:pt idx="11">
                  <c:v>-49</c:v>
                </c:pt>
                <c:pt idx="12">
                  <c:v>-48</c:v>
                </c:pt>
                <c:pt idx="13">
                  <c:v>-47</c:v>
                </c:pt>
                <c:pt idx="14">
                  <c:v>-46</c:v>
                </c:pt>
                <c:pt idx="15">
                  <c:v>-45</c:v>
                </c:pt>
                <c:pt idx="16">
                  <c:v>-44</c:v>
                </c:pt>
                <c:pt idx="17">
                  <c:v>-43</c:v>
                </c:pt>
                <c:pt idx="18">
                  <c:v>-42</c:v>
                </c:pt>
                <c:pt idx="19">
                  <c:v>-41</c:v>
                </c:pt>
                <c:pt idx="20">
                  <c:v>-40</c:v>
                </c:pt>
                <c:pt idx="21">
                  <c:v>-39</c:v>
                </c:pt>
                <c:pt idx="22">
                  <c:v>-38</c:v>
                </c:pt>
                <c:pt idx="23">
                  <c:v>-37</c:v>
                </c:pt>
                <c:pt idx="24">
                  <c:v>-36</c:v>
                </c:pt>
                <c:pt idx="25">
                  <c:v>-35</c:v>
                </c:pt>
                <c:pt idx="26">
                  <c:v>-34</c:v>
                </c:pt>
                <c:pt idx="27">
                  <c:v>-33</c:v>
                </c:pt>
                <c:pt idx="28">
                  <c:v>-32</c:v>
                </c:pt>
                <c:pt idx="29">
                  <c:v>-31</c:v>
                </c:pt>
                <c:pt idx="30">
                  <c:v>-30</c:v>
                </c:pt>
                <c:pt idx="31">
                  <c:v>-29</c:v>
                </c:pt>
                <c:pt idx="32">
                  <c:v>-28</c:v>
                </c:pt>
                <c:pt idx="33">
                  <c:v>-27</c:v>
                </c:pt>
                <c:pt idx="34">
                  <c:v>-26</c:v>
                </c:pt>
                <c:pt idx="35">
                  <c:v>-25</c:v>
                </c:pt>
                <c:pt idx="36">
                  <c:v>-24</c:v>
                </c:pt>
                <c:pt idx="37">
                  <c:v>-23</c:v>
                </c:pt>
                <c:pt idx="38">
                  <c:v>-22</c:v>
                </c:pt>
                <c:pt idx="39">
                  <c:v>-21</c:v>
                </c:pt>
                <c:pt idx="40">
                  <c:v>-20</c:v>
                </c:pt>
                <c:pt idx="41">
                  <c:v>-19</c:v>
                </c:pt>
                <c:pt idx="42">
                  <c:v>-18</c:v>
                </c:pt>
                <c:pt idx="43">
                  <c:v>-17</c:v>
                </c:pt>
                <c:pt idx="44">
                  <c:v>-16</c:v>
                </c:pt>
                <c:pt idx="45">
                  <c:v>-15</c:v>
                </c:pt>
                <c:pt idx="46">
                  <c:v>-14</c:v>
                </c:pt>
                <c:pt idx="47">
                  <c:v>-13</c:v>
                </c:pt>
                <c:pt idx="48">
                  <c:v>-12</c:v>
                </c:pt>
                <c:pt idx="49">
                  <c:v>-11</c:v>
                </c:pt>
                <c:pt idx="50">
                  <c:v>-10</c:v>
                </c:pt>
                <c:pt idx="51">
                  <c:v>-9</c:v>
                </c:pt>
                <c:pt idx="52">
                  <c:v>-8</c:v>
                </c:pt>
                <c:pt idx="53">
                  <c:v>-7</c:v>
                </c:pt>
                <c:pt idx="54">
                  <c:v>-6</c:v>
                </c:pt>
                <c:pt idx="55">
                  <c:v>-5</c:v>
                </c:pt>
                <c:pt idx="56">
                  <c:v>-4</c:v>
                </c:pt>
                <c:pt idx="57">
                  <c:v>-3</c:v>
                </c:pt>
                <c:pt idx="58">
                  <c:v>-2</c:v>
                </c:pt>
                <c:pt idx="59">
                  <c:v>-1</c:v>
                </c:pt>
                <c:pt idx="60">
                  <c:v>0</c:v>
                </c:pt>
                <c:pt idx="61">
                  <c:v>1</c:v>
                </c:pt>
                <c:pt idx="62">
                  <c:v>2</c:v>
                </c:pt>
                <c:pt idx="63">
                  <c:v>3</c:v>
                </c:pt>
                <c:pt idx="64">
                  <c:v>4</c:v>
                </c:pt>
                <c:pt idx="65">
                  <c:v>5</c:v>
                </c:pt>
                <c:pt idx="66">
                  <c:v>6</c:v>
                </c:pt>
                <c:pt idx="67">
                  <c:v>7</c:v>
                </c:pt>
                <c:pt idx="68">
                  <c:v>8</c:v>
                </c:pt>
                <c:pt idx="69">
                  <c:v>9</c:v>
                </c:pt>
                <c:pt idx="70">
                  <c:v>10</c:v>
                </c:pt>
                <c:pt idx="71">
                  <c:v>11</c:v>
                </c:pt>
                <c:pt idx="72">
                  <c:v>12</c:v>
                </c:pt>
                <c:pt idx="73">
                  <c:v>13</c:v>
                </c:pt>
                <c:pt idx="74">
                  <c:v>14</c:v>
                </c:pt>
                <c:pt idx="75">
                  <c:v>15</c:v>
                </c:pt>
                <c:pt idx="76">
                  <c:v>16</c:v>
                </c:pt>
                <c:pt idx="77">
                  <c:v>17</c:v>
                </c:pt>
                <c:pt idx="78">
                  <c:v>18</c:v>
                </c:pt>
                <c:pt idx="79">
                  <c:v>19</c:v>
                </c:pt>
                <c:pt idx="80">
                  <c:v>20</c:v>
                </c:pt>
                <c:pt idx="81">
                  <c:v>21</c:v>
                </c:pt>
                <c:pt idx="82">
                  <c:v>22</c:v>
                </c:pt>
                <c:pt idx="83">
                  <c:v>23</c:v>
                </c:pt>
                <c:pt idx="84">
                  <c:v>24</c:v>
                </c:pt>
                <c:pt idx="85">
                  <c:v>25</c:v>
                </c:pt>
                <c:pt idx="86">
                  <c:v>26</c:v>
                </c:pt>
                <c:pt idx="87">
                  <c:v>27</c:v>
                </c:pt>
                <c:pt idx="88">
                  <c:v>28</c:v>
                </c:pt>
                <c:pt idx="89">
                  <c:v>29</c:v>
                </c:pt>
                <c:pt idx="90">
                  <c:v>30</c:v>
                </c:pt>
                <c:pt idx="91">
                  <c:v>31</c:v>
                </c:pt>
                <c:pt idx="92">
                  <c:v>32</c:v>
                </c:pt>
                <c:pt idx="93">
                  <c:v>33</c:v>
                </c:pt>
                <c:pt idx="94">
                  <c:v>34</c:v>
                </c:pt>
                <c:pt idx="95">
                  <c:v>35</c:v>
                </c:pt>
                <c:pt idx="96">
                  <c:v>36</c:v>
                </c:pt>
                <c:pt idx="97">
                  <c:v>37</c:v>
                </c:pt>
                <c:pt idx="98">
                  <c:v>38</c:v>
                </c:pt>
                <c:pt idx="99">
                  <c:v>39</c:v>
                </c:pt>
                <c:pt idx="100">
                  <c:v>40</c:v>
                </c:pt>
                <c:pt idx="101">
                  <c:v>41</c:v>
                </c:pt>
                <c:pt idx="102">
                  <c:v>42</c:v>
                </c:pt>
                <c:pt idx="103">
                  <c:v>43</c:v>
                </c:pt>
                <c:pt idx="104">
                  <c:v>44</c:v>
                </c:pt>
                <c:pt idx="105">
                  <c:v>45</c:v>
                </c:pt>
                <c:pt idx="106">
                  <c:v>46</c:v>
                </c:pt>
                <c:pt idx="107">
                  <c:v>47</c:v>
                </c:pt>
                <c:pt idx="108">
                  <c:v>48</c:v>
                </c:pt>
                <c:pt idx="109">
                  <c:v>49</c:v>
                </c:pt>
                <c:pt idx="110">
                  <c:v>50</c:v>
                </c:pt>
                <c:pt idx="111">
                  <c:v>51</c:v>
                </c:pt>
                <c:pt idx="112">
                  <c:v>52</c:v>
                </c:pt>
                <c:pt idx="113">
                  <c:v>53</c:v>
                </c:pt>
                <c:pt idx="114">
                  <c:v>54</c:v>
                </c:pt>
                <c:pt idx="115">
                  <c:v>55</c:v>
                </c:pt>
                <c:pt idx="116">
                  <c:v>56</c:v>
                </c:pt>
                <c:pt idx="117">
                  <c:v>57</c:v>
                </c:pt>
                <c:pt idx="118">
                  <c:v>58</c:v>
                </c:pt>
                <c:pt idx="119">
                  <c:v>59</c:v>
                </c:pt>
                <c:pt idx="120">
                  <c:v>60</c:v>
                </c:pt>
              </c:numCache>
            </c:numRef>
          </c:xVal>
          <c:yVal>
            <c:numRef>
              <c:f>'all data'!$CP$3:$CP$123</c:f>
              <c:numCache>
                <c:formatCode>General</c:formatCode>
                <c:ptCount val="121"/>
                <c:pt idx="0">
                  <c:v>-1.5935540000000002E-2</c:v>
                </c:pt>
                <c:pt idx="1">
                  <c:v>-1.6316399999999998E-2</c:v>
                </c:pt>
                <c:pt idx="2">
                  <c:v>-1.6337170000000002E-2</c:v>
                </c:pt>
                <c:pt idx="3">
                  <c:v>-1.656502E-2</c:v>
                </c:pt>
                <c:pt idx="4">
                  <c:v>-1.6688930000000001E-2</c:v>
                </c:pt>
                <c:pt idx="5">
                  <c:v>-1.6500230000000001E-2</c:v>
                </c:pt>
                <c:pt idx="6">
                  <c:v>-1.614751E-2</c:v>
                </c:pt>
                <c:pt idx="7">
                  <c:v>-1.574681E-2</c:v>
                </c:pt>
                <c:pt idx="8">
                  <c:v>-1.5927670000000001E-2</c:v>
                </c:pt>
                <c:pt idx="9">
                  <c:v>-1.607244E-2</c:v>
                </c:pt>
                <c:pt idx="10">
                  <c:v>-1.596231E-2</c:v>
                </c:pt>
                <c:pt idx="11">
                  <c:v>-1.61315E-2</c:v>
                </c:pt>
                <c:pt idx="12">
                  <c:v>-1.6479980000000002E-2</c:v>
                </c:pt>
                <c:pt idx="13">
                  <c:v>-1.6550659999999998E-2</c:v>
                </c:pt>
                <c:pt idx="14">
                  <c:v>-1.664825E-2</c:v>
                </c:pt>
                <c:pt idx="15">
                  <c:v>-1.6705709999999999E-2</c:v>
                </c:pt>
                <c:pt idx="16">
                  <c:v>-1.6482739999999999E-2</c:v>
                </c:pt>
                <c:pt idx="17">
                  <c:v>-1.6178720000000001E-2</c:v>
                </c:pt>
                <c:pt idx="18">
                  <c:v>-1.6279129999999999E-2</c:v>
                </c:pt>
                <c:pt idx="19">
                  <c:v>-1.6541480000000001E-2</c:v>
                </c:pt>
                <c:pt idx="20">
                  <c:v>-1.7128629999999999E-2</c:v>
                </c:pt>
                <c:pt idx="21">
                  <c:v>-1.7485790000000001E-2</c:v>
                </c:pt>
                <c:pt idx="22">
                  <c:v>-1.738319E-2</c:v>
                </c:pt>
                <c:pt idx="23">
                  <c:v>-1.6646950000000001E-2</c:v>
                </c:pt>
                <c:pt idx="24">
                  <c:v>-1.5842269999999999E-2</c:v>
                </c:pt>
                <c:pt idx="25">
                  <c:v>-1.5780099999999998E-2</c:v>
                </c:pt>
                <c:pt idx="26">
                  <c:v>-1.58716E-2</c:v>
                </c:pt>
                <c:pt idx="27">
                  <c:v>-1.5641970000000002E-2</c:v>
                </c:pt>
                <c:pt idx="28">
                  <c:v>-1.5235729999999999E-2</c:v>
                </c:pt>
                <c:pt idx="29">
                  <c:v>-1.4894559999999999E-2</c:v>
                </c:pt>
                <c:pt idx="30">
                  <c:v>-1.4456200000000001E-2</c:v>
                </c:pt>
                <c:pt idx="31">
                  <c:v>-1.4401819999999999E-2</c:v>
                </c:pt>
                <c:pt idx="32">
                  <c:v>-1.481263E-2</c:v>
                </c:pt>
                <c:pt idx="33">
                  <c:v>-1.5507140000000001E-2</c:v>
                </c:pt>
                <c:pt idx="34">
                  <c:v>-1.6250899999999999E-2</c:v>
                </c:pt>
                <c:pt idx="35">
                  <c:v>-1.6484120000000001E-2</c:v>
                </c:pt>
                <c:pt idx="36">
                  <c:v>-1.7048259999999999E-2</c:v>
                </c:pt>
                <c:pt idx="37">
                  <c:v>-1.7977E-2</c:v>
                </c:pt>
                <c:pt idx="38">
                  <c:v>-1.7313510000000001E-2</c:v>
                </c:pt>
                <c:pt idx="39">
                  <c:v>-1.66065E-2</c:v>
                </c:pt>
                <c:pt idx="40">
                  <c:v>-1.6314370000000002E-2</c:v>
                </c:pt>
                <c:pt idx="41">
                  <c:v>-1.5954619999999999E-2</c:v>
                </c:pt>
                <c:pt idx="42">
                  <c:v>-1.6543059999999998E-2</c:v>
                </c:pt>
                <c:pt idx="43">
                  <c:v>-1.6889950000000001E-2</c:v>
                </c:pt>
                <c:pt idx="44">
                  <c:v>-1.7504949999999998E-2</c:v>
                </c:pt>
                <c:pt idx="45">
                  <c:v>-1.8124419999999999E-2</c:v>
                </c:pt>
                <c:pt idx="46">
                  <c:v>-1.8939540000000001E-2</c:v>
                </c:pt>
                <c:pt idx="47">
                  <c:v>-2.0027489999999998E-2</c:v>
                </c:pt>
                <c:pt idx="48">
                  <c:v>-2.0417919999999999E-2</c:v>
                </c:pt>
                <c:pt idx="49">
                  <c:v>-2.063713E-2</c:v>
                </c:pt>
                <c:pt idx="50">
                  <c:v>-2.1620940000000002E-2</c:v>
                </c:pt>
                <c:pt idx="51">
                  <c:v>-2.3369290000000001E-2</c:v>
                </c:pt>
                <c:pt idx="52">
                  <c:v>-2.6000499999999999E-2</c:v>
                </c:pt>
                <c:pt idx="53">
                  <c:v>-2.945093E-2</c:v>
                </c:pt>
                <c:pt idx="54">
                  <c:v>-3.256622E-2</c:v>
                </c:pt>
                <c:pt idx="55">
                  <c:v>-3.6716779999999997E-2</c:v>
                </c:pt>
                <c:pt idx="56">
                  <c:v>-4.2292099999999999E-2</c:v>
                </c:pt>
                <c:pt idx="57">
                  <c:v>-4.8713060000000002E-2</c:v>
                </c:pt>
                <c:pt idx="58">
                  <c:v>-5.6016419999999997E-2</c:v>
                </c:pt>
                <c:pt idx="59">
                  <c:v>-6.3656370000000004E-2</c:v>
                </c:pt>
                <c:pt idx="60">
                  <c:v>-6.9905850000000005E-2</c:v>
                </c:pt>
                <c:pt idx="61">
                  <c:v>-7.0333019999999996E-2</c:v>
                </c:pt>
                <c:pt idx="62">
                  <c:v>-6.9969950000000003E-2</c:v>
                </c:pt>
                <c:pt idx="63">
                  <c:v>-6.8956909999999996E-2</c:v>
                </c:pt>
                <c:pt idx="64">
                  <c:v>-6.7941370000000001E-2</c:v>
                </c:pt>
                <c:pt idx="65">
                  <c:v>-6.6538719999999996E-2</c:v>
                </c:pt>
                <c:pt idx="66">
                  <c:v>-6.6072320000000004E-2</c:v>
                </c:pt>
                <c:pt idx="67">
                  <c:v>-6.5220780000000006E-2</c:v>
                </c:pt>
                <c:pt idx="68">
                  <c:v>-6.3748630000000001E-2</c:v>
                </c:pt>
                <c:pt idx="69">
                  <c:v>-6.2464190000000003E-2</c:v>
                </c:pt>
                <c:pt idx="70">
                  <c:v>-6.1515720000000003E-2</c:v>
                </c:pt>
                <c:pt idx="71">
                  <c:v>-5.9981949999999999E-2</c:v>
                </c:pt>
                <c:pt idx="72">
                  <c:v>-5.9503019999999997E-2</c:v>
                </c:pt>
                <c:pt idx="73">
                  <c:v>-5.9660169999999998E-2</c:v>
                </c:pt>
                <c:pt idx="74">
                  <c:v>-5.9198029999999999E-2</c:v>
                </c:pt>
                <c:pt idx="75">
                  <c:v>-5.8222379999999997E-2</c:v>
                </c:pt>
                <c:pt idx="76">
                  <c:v>-5.7418549999999999E-2</c:v>
                </c:pt>
                <c:pt idx="77">
                  <c:v>-5.5884679999999999E-2</c:v>
                </c:pt>
                <c:pt idx="78">
                  <c:v>-5.4748669999999999E-2</c:v>
                </c:pt>
                <c:pt idx="79">
                  <c:v>-5.42213E-2</c:v>
                </c:pt>
                <c:pt idx="80">
                  <c:v>-5.2974680000000003E-2</c:v>
                </c:pt>
                <c:pt idx="81">
                  <c:v>-5.1452589999999999E-2</c:v>
                </c:pt>
                <c:pt idx="82">
                  <c:v>-5.0059149999999997E-2</c:v>
                </c:pt>
                <c:pt idx="83">
                  <c:v>-4.899912E-2</c:v>
                </c:pt>
                <c:pt idx="84">
                  <c:v>-4.7849620000000002E-2</c:v>
                </c:pt>
                <c:pt idx="85">
                  <c:v>-4.6839020000000002E-2</c:v>
                </c:pt>
                <c:pt idx="86">
                  <c:v>-4.5449719999999999E-2</c:v>
                </c:pt>
                <c:pt idx="87">
                  <c:v>-4.4528459999999999E-2</c:v>
                </c:pt>
                <c:pt idx="88">
                  <c:v>-4.320156E-2</c:v>
                </c:pt>
                <c:pt idx="89">
                  <c:v>-4.2392069999999997E-2</c:v>
                </c:pt>
                <c:pt idx="90">
                  <c:v>-4.1792530000000001E-2</c:v>
                </c:pt>
                <c:pt idx="91">
                  <c:v>-4.0926690000000002E-2</c:v>
                </c:pt>
                <c:pt idx="92">
                  <c:v>-4.0746669999999999E-2</c:v>
                </c:pt>
                <c:pt idx="93">
                  <c:v>-4.0165989999999999E-2</c:v>
                </c:pt>
                <c:pt idx="94">
                  <c:v>-3.9929279999999998E-2</c:v>
                </c:pt>
                <c:pt idx="95">
                  <c:v>-3.9461629999999998E-2</c:v>
                </c:pt>
                <c:pt idx="96">
                  <c:v>-3.9681929999999997E-2</c:v>
                </c:pt>
                <c:pt idx="97">
                  <c:v>-3.8855290000000001E-2</c:v>
                </c:pt>
                <c:pt idx="98">
                  <c:v>-3.7611869999999999E-2</c:v>
                </c:pt>
                <c:pt idx="99">
                  <c:v>-3.7217840000000002E-2</c:v>
                </c:pt>
                <c:pt idx="100">
                  <c:v>-3.651008E-2</c:v>
                </c:pt>
                <c:pt idx="101">
                  <c:v>-3.5744070000000003E-2</c:v>
                </c:pt>
                <c:pt idx="102">
                  <c:v>-3.4851439999999997E-2</c:v>
                </c:pt>
                <c:pt idx="103">
                  <c:v>-3.386956E-2</c:v>
                </c:pt>
                <c:pt idx="104">
                  <c:v>-3.318111E-2</c:v>
                </c:pt>
                <c:pt idx="105">
                  <c:v>-3.2655820000000002E-2</c:v>
                </c:pt>
                <c:pt idx="106">
                  <c:v>-3.2518409999999998E-2</c:v>
                </c:pt>
                <c:pt idx="107">
                  <c:v>-3.2826180000000003E-2</c:v>
                </c:pt>
                <c:pt idx="108">
                  <c:v>-3.2627499999999997E-2</c:v>
                </c:pt>
                <c:pt idx="109">
                  <c:v>-3.2537389999999999E-2</c:v>
                </c:pt>
                <c:pt idx="110">
                  <c:v>-3.2477649999999997E-2</c:v>
                </c:pt>
                <c:pt idx="111">
                  <c:v>-3.2470199999999998E-2</c:v>
                </c:pt>
                <c:pt idx="112">
                  <c:v>-3.1969869999999997E-2</c:v>
                </c:pt>
                <c:pt idx="113">
                  <c:v>-3.1570880000000003E-2</c:v>
                </c:pt>
                <c:pt idx="114">
                  <c:v>-3.1887449999999998E-2</c:v>
                </c:pt>
                <c:pt idx="115">
                  <c:v>-3.2122669999999999E-2</c:v>
                </c:pt>
                <c:pt idx="116">
                  <c:v>-3.2368429999999997E-2</c:v>
                </c:pt>
                <c:pt idx="117">
                  <c:v>-3.1961209999999997E-2</c:v>
                </c:pt>
                <c:pt idx="118">
                  <c:v>-3.2068109999999997E-2</c:v>
                </c:pt>
                <c:pt idx="119">
                  <c:v>-3.1861559999999997E-2</c:v>
                </c:pt>
                <c:pt idx="120">
                  <c:v>-3.1172999999999999E-2</c:v>
                </c:pt>
              </c:numCache>
            </c:numRef>
          </c:yVal>
          <c:smooth val="0"/>
          <c:extLst>
            <c:ext xmlns:c16="http://schemas.microsoft.com/office/drawing/2014/chart" uri="{C3380CC4-5D6E-409C-BE32-E72D297353CC}">
              <c16:uniqueId val="{00000000-D6CB-4973-AD8C-8DF47B203AEA}"/>
            </c:ext>
          </c:extLst>
        </c:ser>
        <c:ser>
          <c:idx val="15"/>
          <c:order val="1"/>
          <c:tx>
            <c:strRef>
              <c:f>'all data'!$DD$2</c:f>
              <c:strCache>
                <c:ptCount val="1"/>
                <c:pt idx="0">
                  <c:v>hctz</c:v>
                </c:pt>
              </c:strCache>
            </c:strRef>
          </c:tx>
          <c:spPr>
            <a:ln w="28575">
              <a:solidFill>
                <a:srgbClr val="FFCC99"/>
              </a:solidFill>
              <a:prstDash val="solid"/>
            </a:ln>
          </c:spPr>
          <c:marker>
            <c:symbol val="none"/>
          </c:marker>
          <c:xVal>
            <c:numRef>
              <c:f>'all data'!$B$3:$B$123</c:f>
              <c:numCache>
                <c:formatCode>General</c:formatCode>
                <c:ptCount val="121"/>
                <c:pt idx="0">
                  <c:v>-60</c:v>
                </c:pt>
                <c:pt idx="1">
                  <c:v>-59</c:v>
                </c:pt>
                <c:pt idx="2">
                  <c:v>-58</c:v>
                </c:pt>
                <c:pt idx="3">
                  <c:v>-57</c:v>
                </c:pt>
                <c:pt idx="4">
                  <c:v>-56</c:v>
                </c:pt>
                <c:pt idx="5">
                  <c:v>-55</c:v>
                </c:pt>
                <c:pt idx="6">
                  <c:v>-54</c:v>
                </c:pt>
                <c:pt idx="7">
                  <c:v>-53</c:v>
                </c:pt>
                <c:pt idx="8">
                  <c:v>-52</c:v>
                </c:pt>
                <c:pt idx="9">
                  <c:v>-51</c:v>
                </c:pt>
                <c:pt idx="10">
                  <c:v>-50</c:v>
                </c:pt>
                <c:pt idx="11">
                  <c:v>-49</c:v>
                </c:pt>
                <c:pt idx="12">
                  <c:v>-48</c:v>
                </c:pt>
                <c:pt idx="13">
                  <c:v>-47</c:v>
                </c:pt>
                <c:pt idx="14">
                  <c:v>-46</c:v>
                </c:pt>
                <c:pt idx="15">
                  <c:v>-45</c:v>
                </c:pt>
                <c:pt idx="16">
                  <c:v>-44</c:v>
                </c:pt>
                <c:pt idx="17">
                  <c:v>-43</c:v>
                </c:pt>
                <c:pt idx="18">
                  <c:v>-42</c:v>
                </c:pt>
                <c:pt idx="19">
                  <c:v>-41</c:v>
                </c:pt>
                <c:pt idx="20">
                  <c:v>-40</c:v>
                </c:pt>
                <c:pt idx="21">
                  <c:v>-39</c:v>
                </c:pt>
                <c:pt idx="22">
                  <c:v>-38</c:v>
                </c:pt>
                <c:pt idx="23">
                  <c:v>-37</c:v>
                </c:pt>
                <c:pt idx="24">
                  <c:v>-36</c:v>
                </c:pt>
                <c:pt idx="25">
                  <c:v>-35</c:v>
                </c:pt>
                <c:pt idx="26">
                  <c:v>-34</c:v>
                </c:pt>
                <c:pt idx="27">
                  <c:v>-33</c:v>
                </c:pt>
                <c:pt idx="28">
                  <c:v>-32</c:v>
                </c:pt>
                <c:pt idx="29">
                  <c:v>-31</c:v>
                </c:pt>
                <c:pt idx="30">
                  <c:v>-30</c:v>
                </c:pt>
                <c:pt idx="31">
                  <c:v>-29</c:v>
                </c:pt>
                <c:pt idx="32">
                  <c:v>-28</c:v>
                </c:pt>
                <c:pt idx="33">
                  <c:v>-27</c:v>
                </c:pt>
                <c:pt idx="34">
                  <c:v>-26</c:v>
                </c:pt>
                <c:pt idx="35">
                  <c:v>-25</c:v>
                </c:pt>
                <c:pt idx="36">
                  <c:v>-24</c:v>
                </c:pt>
                <c:pt idx="37">
                  <c:v>-23</c:v>
                </c:pt>
                <c:pt idx="38">
                  <c:v>-22</c:v>
                </c:pt>
                <c:pt idx="39">
                  <c:v>-21</c:v>
                </c:pt>
                <c:pt idx="40">
                  <c:v>-20</c:v>
                </c:pt>
                <c:pt idx="41">
                  <c:v>-19</c:v>
                </c:pt>
                <c:pt idx="42">
                  <c:v>-18</c:v>
                </c:pt>
                <c:pt idx="43">
                  <c:v>-17</c:v>
                </c:pt>
                <c:pt idx="44">
                  <c:v>-16</c:v>
                </c:pt>
                <c:pt idx="45">
                  <c:v>-15</c:v>
                </c:pt>
                <c:pt idx="46">
                  <c:v>-14</c:v>
                </c:pt>
                <c:pt idx="47">
                  <c:v>-13</c:v>
                </c:pt>
                <c:pt idx="48">
                  <c:v>-12</c:v>
                </c:pt>
                <c:pt idx="49">
                  <c:v>-11</c:v>
                </c:pt>
                <c:pt idx="50">
                  <c:v>-10</c:v>
                </c:pt>
                <c:pt idx="51">
                  <c:v>-9</c:v>
                </c:pt>
                <c:pt idx="52">
                  <c:v>-8</c:v>
                </c:pt>
                <c:pt idx="53">
                  <c:v>-7</c:v>
                </c:pt>
                <c:pt idx="54">
                  <c:v>-6</c:v>
                </c:pt>
                <c:pt idx="55">
                  <c:v>-5</c:v>
                </c:pt>
                <c:pt idx="56">
                  <c:v>-4</c:v>
                </c:pt>
                <c:pt idx="57">
                  <c:v>-3</c:v>
                </c:pt>
                <c:pt idx="58">
                  <c:v>-2</c:v>
                </c:pt>
                <c:pt idx="59">
                  <c:v>-1</c:v>
                </c:pt>
                <c:pt idx="60">
                  <c:v>0</c:v>
                </c:pt>
                <c:pt idx="61">
                  <c:v>1</c:v>
                </c:pt>
                <c:pt idx="62">
                  <c:v>2</c:v>
                </c:pt>
                <c:pt idx="63">
                  <c:v>3</c:v>
                </c:pt>
                <c:pt idx="64">
                  <c:v>4</c:v>
                </c:pt>
                <c:pt idx="65">
                  <c:v>5</c:v>
                </c:pt>
                <c:pt idx="66">
                  <c:v>6</c:v>
                </c:pt>
                <c:pt idx="67">
                  <c:v>7</c:v>
                </c:pt>
                <c:pt idx="68">
                  <c:v>8</c:v>
                </c:pt>
                <c:pt idx="69">
                  <c:v>9</c:v>
                </c:pt>
                <c:pt idx="70">
                  <c:v>10</c:v>
                </c:pt>
                <c:pt idx="71">
                  <c:v>11</c:v>
                </c:pt>
                <c:pt idx="72">
                  <c:v>12</c:v>
                </c:pt>
                <c:pt idx="73">
                  <c:v>13</c:v>
                </c:pt>
                <c:pt idx="74">
                  <c:v>14</c:v>
                </c:pt>
                <c:pt idx="75">
                  <c:v>15</c:v>
                </c:pt>
                <c:pt idx="76">
                  <c:v>16</c:v>
                </c:pt>
                <c:pt idx="77">
                  <c:v>17</c:v>
                </c:pt>
                <c:pt idx="78">
                  <c:v>18</c:v>
                </c:pt>
                <c:pt idx="79">
                  <c:v>19</c:v>
                </c:pt>
                <c:pt idx="80">
                  <c:v>20</c:v>
                </c:pt>
                <c:pt idx="81">
                  <c:v>21</c:v>
                </c:pt>
                <c:pt idx="82">
                  <c:v>22</c:v>
                </c:pt>
                <c:pt idx="83">
                  <c:v>23</c:v>
                </c:pt>
                <c:pt idx="84">
                  <c:v>24</c:v>
                </c:pt>
                <c:pt idx="85">
                  <c:v>25</c:v>
                </c:pt>
                <c:pt idx="86">
                  <c:v>26</c:v>
                </c:pt>
                <c:pt idx="87">
                  <c:v>27</c:v>
                </c:pt>
                <c:pt idx="88">
                  <c:v>28</c:v>
                </c:pt>
                <c:pt idx="89">
                  <c:v>29</c:v>
                </c:pt>
                <c:pt idx="90">
                  <c:v>30</c:v>
                </c:pt>
                <c:pt idx="91">
                  <c:v>31</c:v>
                </c:pt>
                <c:pt idx="92">
                  <c:v>32</c:v>
                </c:pt>
                <c:pt idx="93">
                  <c:v>33</c:v>
                </c:pt>
                <c:pt idx="94">
                  <c:v>34</c:v>
                </c:pt>
                <c:pt idx="95">
                  <c:v>35</c:v>
                </c:pt>
                <c:pt idx="96">
                  <c:v>36</c:v>
                </c:pt>
                <c:pt idx="97">
                  <c:v>37</c:v>
                </c:pt>
                <c:pt idx="98">
                  <c:v>38</c:v>
                </c:pt>
                <c:pt idx="99">
                  <c:v>39</c:v>
                </c:pt>
                <c:pt idx="100">
                  <c:v>40</c:v>
                </c:pt>
                <c:pt idx="101">
                  <c:v>41</c:v>
                </c:pt>
                <c:pt idx="102">
                  <c:v>42</c:v>
                </c:pt>
                <c:pt idx="103">
                  <c:v>43</c:v>
                </c:pt>
                <c:pt idx="104">
                  <c:v>44</c:v>
                </c:pt>
                <c:pt idx="105">
                  <c:v>45</c:v>
                </c:pt>
                <c:pt idx="106">
                  <c:v>46</c:v>
                </c:pt>
                <c:pt idx="107">
                  <c:v>47</c:v>
                </c:pt>
                <c:pt idx="108">
                  <c:v>48</c:v>
                </c:pt>
                <c:pt idx="109">
                  <c:v>49</c:v>
                </c:pt>
                <c:pt idx="110">
                  <c:v>50</c:v>
                </c:pt>
                <c:pt idx="111">
                  <c:v>51</c:v>
                </c:pt>
                <c:pt idx="112">
                  <c:v>52</c:v>
                </c:pt>
                <c:pt idx="113">
                  <c:v>53</c:v>
                </c:pt>
                <c:pt idx="114">
                  <c:v>54</c:v>
                </c:pt>
                <c:pt idx="115">
                  <c:v>55</c:v>
                </c:pt>
                <c:pt idx="116">
                  <c:v>56</c:v>
                </c:pt>
                <c:pt idx="117">
                  <c:v>57</c:v>
                </c:pt>
                <c:pt idx="118">
                  <c:v>58</c:v>
                </c:pt>
                <c:pt idx="119">
                  <c:v>59</c:v>
                </c:pt>
                <c:pt idx="120">
                  <c:v>60</c:v>
                </c:pt>
              </c:numCache>
            </c:numRef>
          </c:xVal>
          <c:yVal>
            <c:numRef>
              <c:f>'all data'!$DD$3:$DD$123</c:f>
              <c:numCache>
                <c:formatCode>General</c:formatCode>
                <c:ptCount val="121"/>
                <c:pt idx="0">
                  <c:v>4.1080040000000003E-5</c:v>
                </c:pt>
                <c:pt idx="1">
                  <c:v>-6.0108220000000003E-5</c:v>
                </c:pt>
                <c:pt idx="2">
                  <c:v>1.320987E-4</c:v>
                </c:pt>
                <c:pt idx="3">
                  <c:v>1.116435E-4</c:v>
                </c:pt>
                <c:pt idx="4">
                  <c:v>-1.196425E-4</c:v>
                </c:pt>
                <c:pt idx="5">
                  <c:v>-2.9317509999999999E-4</c:v>
                </c:pt>
                <c:pt idx="6">
                  <c:v>-3.9987099999999999E-4</c:v>
                </c:pt>
                <c:pt idx="7">
                  <c:v>-2.9370660000000001E-4</c:v>
                </c:pt>
                <c:pt idx="8">
                  <c:v>-7.6590870000000003E-5</c:v>
                </c:pt>
                <c:pt idx="9">
                  <c:v>1.0501669999999999E-4</c:v>
                </c:pt>
                <c:pt idx="10">
                  <c:v>3.7558939999999999E-4</c:v>
                </c:pt>
                <c:pt idx="11">
                  <c:v>4.880587E-4</c:v>
                </c:pt>
                <c:pt idx="12">
                  <c:v>7.3048299999999998E-4</c:v>
                </c:pt>
                <c:pt idx="13">
                  <c:v>1.28864E-3</c:v>
                </c:pt>
                <c:pt idx="14">
                  <c:v>1.3179140000000001E-3</c:v>
                </c:pt>
                <c:pt idx="15">
                  <c:v>1.7266569999999999E-3</c:v>
                </c:pt>
                <c:pt idx="16">
                  <c:v>2.0594910000000001E-3</c:v>
                </c:pt>
                <c:pt idx="17">
                  <c:v>1.916732E-3</c:v>
                </c:pt>
                <c:pt idx="18">
                  <c:v>1.9730490000000002E-3</c:v>
                </c:pt>
                <c:pt idx="19">
                  <c:v>1.9602130000000001E-3</c:v>
                </c:pt>
                <c:pt idx="20">
                  <c:v>1.9312159999999999E-3</c:v>
                </c:pt>
                <c:pt idx="21">
                  <c:v>1.6976020000000001E-3</c:v>
                </c:pt>
                <c:pt idx="22">
                  <c:v>1.462891E-3</c:v>
                </c:pt>
                <c:pt idx="23">
                  <c:v>1.490931E-3</c:v>
                </c:pt>
                <c:pt idx="24">
                  <c:v>1.432872E-3</c:v>
                </c:pt>
                <c:pt idx="25">
                  <c:v>1.1987689999999999E-3</c:v>
                </c:pt>
                <c:pt idx="26">
                  <c:v>1.497281E-3</c:v>
                </c:pt>
                <c:pt idx="27">
                  <c:v>1.9398530000000001E-3</c:v>
                </c:pt>
                <c:pt idx="28">
                  <c:v>1.979864E-3</c:v>
                </c:pt>
                <c:pt idx="29">
                  <c:v>2.1488660000000001E-3</c:v>
                </c:pt>
                <c:pt idx="30">
                  <c:v>2.1389949999999999E-3</c:v>
                </c:pt>
                <c:pt idx="31">
                  <c:v>2.1255530000000001E-3</c:v>
                </c:pt>
                <c:pt idx="32">
                  <c:v>2.4913069999999999E-3</c:v>
                </c:pt>
                <c:pt idx="33">
                  <c:v>2.4465899999999998E-3</c:v>
                </c:pt>
                <c:pt idx="34">
                  <c:v>2.435609E-3</c:v>
                </c:pt>
                <c:pt idx="35">
                  <c:v>2.6254500000000001E-3</c:v>
                </c:pt>
                <c:pt idx="36">
                  <c:v>2.8289600000000002E-3</c:v>
                </c:pt>
                <c:pt idx="37">
                  <c:v>2.5531320000000001E-3</c:v>
                </c:pt>
                <c:pt idx="38">
                  <c:v>2.4506939999999998E-3</c:v>
                </c:pt>
                <c:pt idx="39">
                  <c:v>2.3739189999999999E-3</c:v>
                </c:pt>
                <c:pt idx="40">
                  <c:v>2.1417979999999999E-3</c:v>
                </c:pt>
                <c:pt idx="41">
                  <c:v>1.871693E-3</c:v>
                </c:pt>
                <c:pt idx="42">
                  <c:v>1.5201940000000001E-3</c:v>
                </c:pt>
                <c:pt idx="43">
                  <c:v>9.963916000000001E-4</c:v>
                </c:pt>
                <c:pt idx="44">
                  <c:v>6.1195010000000003E-4</c:v>
                </c:pt>
                <c:pt idx="45">
                  <c:v>1.799094E-5</c:v>
                </c:pt>
                <c:pt idx="46">
                  <c:v>-3.4182119999999998E-4</c:v>
                </c:pt>
                <c:pt idx="47">
                  <c:v>-8.4392229999999998E-4</c:v>
                </c:pt>
                <c:pt idx="48">
                  <c:v>-1.2678609999999999E-3</c:v>
                </c:pt>
                <c:pt idx="49">
                  <c:v>-1.6197270000000001E-3</c:v>
                </c:pt>
                <c:pt idx="50">
                  <c:v>-2.2351430000000002E-3</c:v>
                </c:pt>
                <c:pt idx="51">
                  <c:v>-3.4377729999999999E-3</c:v>
                </c:pt>
                <c:pt idx="52">
                  <c:v>-4.9430530000000002E-3</c:v>
                </c:pt>
                <c:pt idx="53">
                  <c:v>-6.554458E-3</c:v>
                </c:pt>
                <c:pt idx="54">
                  <c:v>-9.0166529999999995E-3</c:v>
                </c:pt>
                <c:pt idx="55">
                  <c:v>-1.164364E-2</c:v>
                </c:pt>
                <c:pt idx="56">
                  <c:v>-1.409293E-2</c:v>
                </c:pt>
                <c:pt idx="57">
                  <c:v>-1.8482149999999999E-2</c:v>
                </c:pt>
                <c:pt idx="58">
                  <c:v>-2.3883979999999999E-2</c:v>
                </c:pt>
                <c:pt idx="59">
                  <c:v>-3.1072099999999998E-2</c:v>
                </c:pt>
                <c:pt idx="60">
                  <c:v>-3.9888470000000002E-2</c:v>
                </c:pt>
                <c:pt idx="61">
                  <c:v>-4.470184E-2</c:v>
                </c:pt>
                <c:pt idx="62">
                  <c:v>-4.3727229999999999E-2</c:v>
                </c:pt>
                <c:pt idx="63">
                  <c:v>-4.1432009999999998E-2</c:v>
                </c:pt>
                <c:pt idx="64">
                  <c:v>-3.861796E-2</c:v>
                </c:pt>
                <c:pt idx="65">
                  <c:v>-3.5486440000000001E-2</c:v>
                </c:pt>
                <c:pt idx="66">
                  <c:v>-3.2571019999999999E-2</c:v>
                </c:pt>
                <c:pt idx="67">
                  <c:v>-2.997006E-2</c:v>
                </c:pt>
                <c:pt idx="68">
                  <c:v>-2.8293309999999999E-2</c:v>
                </c:pt>
                <c:pt idx="69">
                  <c:v>-2.684783E-2</c:v>
                </c:pt>
                <c:pt idx="70">
                  <c:v>-2.5063999999999999E-2</c:v>
                </c:pt>
                <c:pt idx="71">
                  <c:v>-2.362042E-2</c:v>
                </c:pt>
                <c:pt idx="72">
                  <c:v>-2.248226E-2</c:v>
                </c:pt>
                <c:pt idx="73">
                  <c:v>-2.1505949999999999E-2</c:v>
                </c:pt>
                <c:pt idx="74">
                  <c:v>-2.0097050000000002E-2</c:v>
                </c:pt>
                <c:pt idx="75">
                  <c:v>-1.9583400000000001E-2</c:v>
                </c:pt>
                <c:pt idx="76">
                  <c:v>-1.907464E-2</c:v>
                </c:pt>
                <c:pt idx="77">
                  <c:v>-1.8490320000000001E-2</c:v>
                </c:pt>
                <c:pt idx="78">
                  <c:v>-1.8187419999999999E-2</c:v>
                </c:pt>
                <c:pt idx="79">
                  <c:v>-1.7506440000000002E-2</c:v>
                </c:pt>
                <c:pt idx="80">
                  <c:v>-1.699341E-2</c:v>
                </c:pt>
                <c:pt idx="81">
                  <c:v>-1.630353E-2</c:v>
                </c:pt>
                <c:pt idx="82">
                  <c:v>-1.5717539999999999E-2</c:v>
                </c:pt>
                <c:pt idx="83">
                  <c:v>-1.506304E-2</c:v>
                </c:pt>
                <c:pt idx="84">
                  <c:v>-1.47925E-2</c:v>
                </c:pt>
                <c:pt idx="85">
                  <c:v>-1.4520129999999999E-2</c:v>
                </c:pt>
                <c:pt idx="86">
                  <c:v>-1.400994E-2</c:v>
                </c:pt>
                <c:pt idx="87">
                  <c:v>-1.342406E-2</c:v>
                </c:pt>
                <c:pt idx="88">
                  <c:v>-1.3146339999999999E-2</c:v>
                </c:pt>
                <c:pt idx="89">
                  <c:v>-1.267885E-2</c:v>
                </c:pt>
                <c:pt idx="90">
                  <c:v>-1.2455340000000001E-2</c:v>
                </c:pt>
                <c:pt idx="91">
                  <c:v>-1.188838E-2</c:v>
                </c:pt>
                <c:pt idx="92">
                  <c:v>-1.137849E-2</c:v>
                </c:pt>
                <c:pt idx="93">
                  <c:v>-1.08836E-2</c:v>
                </c:pt>
                <c:pt idx="94">
                  <c:v>-1.071801E-2</c:v>
                </c:pt>
                <c:pt idx="95">
                  <c:v>-1.048784E-2</c:v>
                </c:pt>
                <c:pt idx="96">
                  <c:v>-1.0580880000000001E-2</c:v>
                </c:pt>
                <c:pt idx="97">
                  <c:v>-1.005843E-2</c:v>
                </c:pt>
                <c:pt idx="98">
                  <c:v>-1.0032839999999999E-2</c:v>
                </c:pt>
                <c:pt idx="99">
                  <c:v>-9.8007419999999994E-3</c:v>
                </c:pt>
                <c:pt idx="100">
                  <c:v>-9.4701490000000006E-3</c:v>
                </c:pt>
                <c:pt idx="101">
                  <c:v>-9.4887689999999993E-3</c:v>
                </c:pt>
                <c:pt idx="102">
                  <c:v>-9.3452929999999993E-3</c:v>
                </c:pt>
                <c:pt idx="103">
                  <c:v>-9.6109070000000001E-3</c:v>
                </c:pt>
                <c:pt idx="104">
                  <c:v>-9.5902650000000006E-3</c:v>
                </c:pt>
                <c:pt idx="105">
                  <c:v>-9.4262670000000003E-3</c:v>
                </c:pt>
                <c:pt idx="106">
                  <c:v>-9.5364660000000004E-3</c:v>
                </c:pt>
                <c:pt idx="107">
                  <c:v>-9.5357959999999992E-3</c:v>
                </c:pt>
                <c:pt idx="108">
                  <c:v>-9.4534909999999996E-3</c:v>
                </c:pt>
                <c:pt idx="109">
                  <c:v>-9.3232339999999997E-3</c:v>
                </c:pt>
                <c:pt idx="110">
                  <c:v>-9.3007090000000008E-3</c:v>
                </c:pt>
                <c:pt idx="111">
                  <c:v>-9.1186930000000006E-3</c:v>
                </c:pt>
                <c:pt idx="112">
                  <c:v>-8.9726349999999996E-3</c:v>
                </c:pt>
                <c:pt idx="113">
                  <c:v>-8.5906769999999997E-3</c:v>
                </c:pt>
                <c:pt idx="114">
                  <c:v>-8.4354119999999998E-3</c:v>
                </c:pt>
                <c:pt idx="115">
                  <c:v>-8.4430100000000008E-3</c:v>
                </c:pt>
                <c:pt idx="116">
                  <c:v>-8.1629440000000001E-3</c:v>
                </c:pt>
                <c:pt idx="117">
                  <c:v>-8.1254329999999996E-3</c:v>
                </c:pt>
                <c:pt idx="118">
                  <c:v>-7.7125320000000002E-3</c:v>
                </c:pt>
                <c:pt idx="119">
                  <c:v>-7.6302200000000001E-3</c:v>
                </c:pt>
                <c:pt idx="120">
                  <c:v>-7.4183030000000002E-3</c:v>
                </c:pt>
              </c:numCache>
            </c:numRef>
          </c:yVal>
          <c:smooth val="0"/>
          <c:extLst>
            <c:ext xmlns:c16="http://schemas.microsoft.com/office/drawing/2014/chart" uri="{C3380CC4-5D6E-409C-BE32-E72D297353CC}">
              <c16:uniqueId val="{00000001-D6CB-4973-AD8C-8DF47B203AEA}"/>
            </c:ext>
          </c:extLst>
        </c:ser>
        <c:ser>
          <c:idx val="18"/>
          <c:order val="2"/>
          <c:tx>
            <c:strRef>
              <c:f>'all data'!$DG$2</c:f>
              <c:strCache>
                <c:ptCount val="1"/>
                <c:pt idx="0">
                  <c:v>hypernatremia</c:v>
                </c:pt>
              </c:strCache>
            </c:strRef>
          </c:tx>
          <c:spPr>
            <a:ln w="28575">
              <a:solidFill>
                <a:srgbClr val="00B050"/>
              </a:solidFill>
              <a:prstDash val="solid"/>
            </a:ln>
          </c:spPr>
          <c:marker>
            <c:symbol val="none"/>
          </c:marker>
          <c:xVal>
            <c:numRef>
              <c:f>'all data'!$B$3:$B$123</c:f>
              <c:numCache>
                <c:formatCode>General</c:formatCode>
                <c:ptCount val="121"/>
                <c:pt idx="0">
                  <c:v>-60</c:v>
                </c:pt>
                <c:pt idx="1">
                  <c:v>-59</c:v>
                </c:pt>
                <c:pt idx="2">
                  <c:v>-58</c:v>
                </c:pt>
                <c:pt idx="3">
                  <c:v>-57</c:v>
                </c:pt>
                <c:pt idx="4">
                  <c:v>-56</c:v>
                </c:pt>
                <c:pt idx="5">
                  <c:v>-55</c:v>
                </c:pt>
                <c:pt idx="6">
                  <c:v>-54</c:v>
                </c:pt>
                <c:pt idx="7">
                  <c:v>-53</c:v>
                </c:pt>
                <c:pt idx="8">
                  <c:v>-52</c:v>
                </c:pt>
                <c:pt idx="9">
                  <c:v>-51</c:v>
                </c:pt>
                <c:pt idx="10">
                  <c:v>-50</c:v>
                </c:pt>
                <c:pt idx="11">
                  <c:v>-49</c:v>
                </c:pt>
                <c:pt idx="12">
                  <c:v>-48</c:v>
                </c:pt>
                <c:pt idx="13">
                  <c:v>-47</c:v>
                </c:pt>
                <c:pt idx="14">
                  <c:v>-46</c:v>
                </c:pt>
                <c:pt idx="15">
                  <c:v>-45</c:v>
                </c:pt>
                <c:pt idx="16">
                  <c:v>-44</c:v>
                </c:pt>
                <c:pt idx="17">
                  <c:v>-43</c:v>
                </c:pt>
                <c:pt idx="18">
                  <c:v>-42</c:v>
                </c:pt>
                <c:pt idx="19">
                  <c:v>-41</c:v>
                </c:pt>
                <c:pt idx="20">
                  <c:v>-40</c:v>
                </c:pt>
                <c:pt idx="21">
                  <c:v>-39</c:v>
                </c:pt>
                <c:pt idx="22">
                  <c:v>-38</c:v>
                </c:pt>
                <c:pt idx="23">
                  <c:v>-37</c:v>
                </c:pt>
                <c:pt idx="24">
                  <c:v>-36</c:v>
                </c:pt>
                <c:pt idx="25">
                  <c:v>-35</c:v>
                </c:pt>
                <c:pt idx="26">
                  <c:v>-34</c:v>
                </c:pt>
                <c:pt idx="27">
                  <c:v>-33</c:v>
                </c:pt>
                <c:pt idx="28">
                  <c:v>-32</c:v>
                </c:pt>
                <c:pt idx="29">
                  <c:v>-31</c:v>
                </c:pt>
                <c:pt idx="30">
                  <c:v>-30</c:v>
                </c:pt>
                <c:pt idx="31">
                  <c:v>-29</c:v>
                </c:pt>
                <c:pt idx="32">
                  <c:v>-28</c:v>
                </c:pt>
                <c:pt idx="33">
                  <c:v>-27</c:v>
                </c:pt>
                <c:pt idx="34">
                  <c:v>-26</c:v>
                </c:pt>
                <c:pt idx="35">
                  <c:v>-25</c:v>
                </c:pt>
                <c:pt idx="36">
                  <c:v>-24</c:v>
                </c:pt>
                <c:pt idx="37">
                  <c:v>-23</c:v>
                </c:pt>
                <c:pt idx="38">
                  <c:v>-22</c:v>
                </c:pt>
                <c:pt idx="39">
                  <c:v>-21</c:v>
                </c:pt>
                <c:pt idx="40">
                  <c:v>-20</c:v>
                </c:pt>
                <c:pt idx="41">
                  <c:v>-19</c:v>
                </c:pt>
                <c:pt idx="42">
                  <c:v>-18</c:v>
                </c:pt>
                <c:pt idx="43">
                  <c:v>-17</c:v>
                </c:pt>
                <c:pt idx="44">
                  <c:v>-16</c:v>
                </c:pt>
                <c:pt idx="45">
                  <c:v>-15</c:v>
                </c:pt>
                <c:pt idx="46">
                  <c:v>-14</c:v>
                </c:pt>
                <c:pt idx="47">
                  <c:v>-13</c:v>
                </c:pt>
                <c:pt idx="48">
                  <c:v>-12</c:v>
                </c:pt>
                <c:pt idx="49">
                  <c:v>-11</c:v>
                </c:pt>
                <c:pt idx="50">
                  <c:v>-10</c:v>
                </c:pt>
                <c:pt idx="51">
                  <c:v>-9</c:v>
                </c:pt>
                <c:pt idx="52">
                  <c:v>-8</c:v>
                </c:pt>
                <c:pt idx="53">
                  <c:v>-7</c:v>
                </c:pt>
                <c:pt idx="54">
                  <c:v>-6</c:v>
                </c:pt>
                <c:pt idx="55">
                  <c:v>-5</c:v>
                </c:pt>
                <c:pt idx="56">
                  <c:v>-4</c:v>
                </c:pt>
                <c:pt idx="57">
                  <c:v>-3</c:v>
                </c:pt>
                <c:pt idx="58">
                  <c:v>-2</c:v>
                </c:pt>
                <c:pt idx="59">
                  <c:v>-1</c:v>
                </c:pt>
                <c:pt idx="60">
                  <c:v>0</c:v>
                </c:pt>
                <c:pt idx="61">
                  <c:v>1</c:v>
                </c:pt>
                <c:pt idx="62">
                  <c:v>2</c:v>
                </c:pt>
                <c:pt idx="63">
                  <c:v>3</c:v>
                </c:pt>
                <c:pt idx="64">
                  <c:v>4</c:v>
                </c:pt>
                <c:pt idx="65">
                  <c:v>5</c:v>
                </c:pt>
                <c:pt idx="66">
                  <c:v>6</c:v>
                </c:pt>
                <c:pt idx="67">
                  <c:v>7</c:v>
                </c:pt>
                <c:pt idx="68">
                  <c:v>8</c:v>
                </c:pt>
                <c:pt idx="69">
                  <c:v>9</c:v>
                </c:pt>
                <c:pt idx="70">
                  <c:v>10</c:v>
                </c:pt>
                <c:pt idx="71">
                  <c:v>11</c:v>
                </c:pt>
                <c:pt idx="72">
                  <c:v>12</c:v>
                </c:pt>
                <c:pt idx="73">
                  <c:v>13</c:v>
                </c:pt>
                <c:pt idx="74">
                  <c:v>14</c:v>
                </c:pt>
                <c:pt idx="75">
                  <c:v>15</c:v>
                </c:pt>
                <c:pt idx="76">
                  <c:v>16</c:v>
                </c:pt>
                <c:pt idx="77">
                  <c:v>17</c:v>
                </c:pt>
                <c:pt idx="78">
                  <c:v>18</c:v>
                </c:pt>
                <c:pt idx="79">
                  <c:v>19</c:v>
                </c:pt>
                <c:pt idx="80">
                  <c:v>20</c:v>
                </c:pt>
                <c:pt idx="81">
                  <c:v>21</c:v>
                </c:pt>
                <c:pt idx="82">
                  <c:v>22</c:v>
                </c:pt>
                <c:pt idx="83">
                  <c:v>23</c:v>
                </c:pt>
                <c:pt idx="84">
                  <c:v>24</c:v>
                </c:pt>
                <c:pt idx="85">
                  <c:v>25</c:v>
                </c:pt>
                <c:pt idx="86">
                  <c:v>26</c:v>
                </c:pt>
                <c:pt idx="87">
                  <c:v>27</c:v>
                </c:pt>
                <c:pt idx="88">
                  <c:v>28</c:v>
                </c:pt>
                <c:pt idx="89">
                  <c:v>29</c:v>
                </c:pt>
                <c:pt idx="90">
                  <c:v>30</c:v>
                </c:pt>
                <c:pt idx="91">
                  <c:v>31</c:v>
                </c:pt>
                <c:pt idx="92">
                  <c:v>32</c:v>
                </c:pt>
                <c:pt idx="93">
                  <c:v>33</c:v>
                </c:pt>
                <c:pt idx="94">
                  <c:v>34</c:v>
                </c:pt>
                <c:pt idx="95">
                  <c:v>35</c:v>
                </c:pt>
                <c:pt idx="96">
                  <c:v>36</c:v>
                </c:pt>
                <c:pt idx="97">
                  <c:v>37</c:v>
                </c:pt>
                <c:pt idx="98">
                  <c:v>38</c:v>
                </c:pt>
                <c:pt idx="99">
                  <c:v>39</c:v>
                </c:pt>
                <c:pt idx="100">
                  <c:v>40</c:v>
                </c:pt>
                <c:pt idx="101">
                  <c:v>41</c:v>
                </c:pt>
                <c:pt idx="102">
                  <c:v>42</c:v>
                </c:pt>
                <c:pt idx="103">
                  <c:v>43</c:v>
                </c:pt>
                <c:pt idx="104">
                  <c:v>44</c:v>
                </c:pt>
                <c:pt idx="105">
                  <c:v>45</c:v>
                </c:pt>
                <c:pt idx="106">
                  <c:v>46</c:v>
                </c:pt>
                <c:pt idx="107">
                  <c:v>47</c:v>
                </c:pt>
                <c:pt idx="108">
                  <c:v>48</c:v>
                </c:pt>
                <c:pt idx="109">
                  <c:v>49</c:v>
                </c:pt>
                <c:pt idx="110">
                  <c:v>50</c:v>
                </c:pt>
                <c:pt idx="111">
                  <c:v>51</c:v>
                </c:pt>
                <c:pt idx="112">
                  <c:v>52</c:v>
                </c:pt>
                <c:pt idx="113">
                  <c:v>53</c:v>
                </c:pt>
                <c:pt idx="114">
                  <c:v>54</c:v>
                </c:pt>
                <c:pt idx="115">
                  <c:v>55</c:v>
                </c:pt>
                <c:pt idx="116">
                  <c:v>56</c:v>
                </c:pt>
                <c:pt idx="117">
                  <c:v>57</c:v>
                </c:pt>
                <c:pt idx="118">
                  <c:v>58</c:v>
                </c:pt>
                <c:pt idx="119">
                  <c:v>59</c:v>
                </c:pt>
                <c:pt idx="120">
                  <c:v>60</c:v>
                </c:pt>
              </c:numCache>
            </c:numRef>
          </c:xVal>
          <c:yVal>
            <c:numRef>
              <c:f>'all data'!$DG$3:$DG$123</c:f>
              <c:numCache>
                <c:formatCode>General</c:formatCode>
                <c:ptCount val="121"/>
                <c:pt idx="0">
                  <c:v>7.9663090000000006E-2</c:v>
                </c:pt>
                <c:pt idx="1">
                  <c:v>8.0349320000000002E-2</c:v>
                </c:pt>
                <c:pt idx="2">
                  <c:v>8.0919630000000006E-2</c:v>
                </c:pt>
                <c:pt idx="3">
                  <c:v>8.1404000000000004E-2</c:v>
                </c:pt>
                <c:pt idx="4">
                  <c:v>8.1602889999999997E-2</c:v>
                </c:pt>
                <c:pt idx="5">
                  <c:v>8.2015879999999999E-2</c:v>
                </c:pt>
                <c:pt idx="6">
                  <c:v>8.2026119999999994E-2</c:v>
                </c:pt>
                <c:pt idx="7">
                  <c:v>8.2474919999999993E-2</c:v>
                </c:pt>
                <c:pt idx="8">
                  <c:v>8.2553619999999994E-2</c:v>
                </c:pt>
                <c:pt idx="9">
                  <c:v>8.3379369999999994E-2</c:v>
                </c:pt>
                <c:pt idx="10">
                  <c:v>8.4285269999999995E-2</c:v>
                </c:pt>
                <c:pt idx="11">
                  <c:v>8.5072099999999998E-2</c:v>
                </c:pt>
                <c:pt idx="12">
                  <c:v>8.6054019999999995E-2</c:v>
                </c:pt>
                <c:pt idx="13">
                  <c:v>8.6561550000000001E-2</c:v>
                </c:pt>
                <c:pt idx="14">
                  <c:v>8.6681270000000005E-2</c:v>
                </c:pt>
                <c:pt idx="15">
                  <c:v>8.6793549999999997E-2</c:v>
                </c:pt>
                <c:pt idx="16">
                  <c:v>8.7214200000000006E-2</c:v>
                </c:pt>
                <c:pt idx="17">
                  <c:v>8.7718900000000002E-2</c:v>
                </c:pt>
                <c:pt idx="18">
                  <c:v>8.9147019999999993E-2</c:v>
                </c:pt>
                <c:pt idx="19">
                  <c:v>8.9630749999999995E-2</c:v>
                </c:pt>
                <c:pt idx="20">
                  <c:v>9.0381530000000002E-2</c:v>
                </c:pt>
                <c:pt idx="21">
                  <c:v>9.1472129999999999E-2</c:v>
                </c:pt>
                <c:pt idx="22">
                  <c:v>9.3240219999999999E-2</c:v>
                </c:pt>
                <c:pt idx="23">
                  <c:v>9.4961779999999996E-2</c:v>
                </c:pt>
                <c:pt idx="24">
                  <c:v>9.7539669999999995E-2</c:v>
                </c:pt>
                <c:pt idx="25">
                  <c:v>9.9258219999999994E-2</c:v>
                </c:pt>
                <c:pt idx="26">
                  <c:v>0.100966</c:v>
                </c:pt>
                <c:pt idx="27">
                  <c:v>0.10391069999999999</c:v>
                </c:pt>
                <c:pt idx="28">
                  <c:v>0.10690570000000001</c:v>
                </c:pt>
                <c:pt idx="29">
                  <c:v>0.11067200000000001</c:v>
                </c:pt>
                <c:pt idx="30">
                  <c:v>0.1151118</c:v>
                </c:pt>
                <c:pt idx="31">
                  <c:v>0.1177868</c:v>
                </c:pt>
                <c:pt idx="32">
                  <c:v>0.1207582</c:v>
                </c:pt>
                <c:pt idx="33">
                  <c:v>0.1241095</c:v>
                </c:pt>
                <c:pt idx="34">
                  <c:v>0.12609960000000001</c:v>
                </c:pt>
                <c:pt idx="35">
                  <c:v>0.1286786</c:v>
                </c:pt>
                <c:pt idx="36">
                  <c:v>0.13197329999999999</c:v>
                </c:pt>
                <c:pt idx="37">
                  <c:v>0.13453039999999999</c:v>
                </c:pt>
                <c:pt idx="38">
                  <c:v>0.13836029999999999</c:v>
                </c:pt>
                <c:pt idx="39">
                  <c:v>0.14206630000000001</c:v>
                </c:pt>
                <c:pt idx="40">
                  <c:v>0.14371039999999999</c:v>
                </c:pt>
                <c:pt idx="41">
                  <c:v>0.1457543</c:v>
                </c:pt>
                <c:pt idx="42">
                  <c:v>0.1488343</c:v>
                </c:pt>
                <c:pt idx="43">
                  <c:v>0.1523099</c:v>
                </c:pt>
                <c:pt idx="44">
                  <c:v>0.15629850000000001</c:v>
                </c:pt>
                <c:pt idx="45">
                  <c:v>0.1611351</c:v>
                </c:pt>
                <c:pt idx="46">
                  <c:v>0.16904630000000001</c:v>
                </c:pt>
                <c:pt idx="47">
                  <c:v>0.17629059999999999</c:v>
                </c:pt>
                <c:pt idx="48">
                  <c:v>0.18542</c:v>
                </c:pt>
                <c:pt idx="49">
                  <c:v>0.1932323</c:v>
                </c:pt>
                <c:pt idx="50">
                  <c:v>0.2030487</c:v>
                </c:pt>
                <c:pt idx="51">
                  <c:v>0.21136630000000001</c:v>
                </c:pt>
                <c:pt idx="52">
                  <c:v>0.22066179999999999</c:v>
                </c:pt>
                <c:pt idx="53">
                  <c:v>0.22797010000000001</c:v>
                </c:pt>
                <c:pt idx="54">
                  <c:v>0.23388680000000001</c:v>
                </c:pt>
                <c:pt idx="55">
                  <c:v>0.2373324</c:v>
                </c:pt>
                <c:pt idx="56">
                  <c:v>0.2383634</c:v>
                </c:pt>
                <c:pt idx="57">
                  <c:v>0.23696139999999999</c:v>
                </c:pt>
                <c:pt idx="58">
                  <c:v>0.2302659</c:v>
                </c:pt>
                <c:pt idx="59">
                  <c:v>0.20963870000000001</c:v>
                </c:pt>
                <c:pt idx="60">
                  <c:v>0.16390579999999999</c:v>
                </c:pt>
                <c:pt idx="61">
                  <c:v>0.1169052</c:v>
                </c:pt>
                <c:pt idx="62">
                  <c:v>8.3539719999999998E-2</c:v>
                </c:pt>
                <c:pt idx="63">
                  <c:v>6.0976179999999998E-2</c:v>
                </c:pt>
                <c:pt idx="64">
                  <c:v>4.7875019999999997E-2</c:v>
                </c:pt>
                <c:pt idx="65">
                  <c:v>3.7538780000000001E-2</c:v>
                </c:pt>
                <c:pt idx="66">
                  <c:v>3.1071140000000001E-2</c:v>
                </c:pt>
                <c:pt idx="67">
                  <c:v>2.5778969999999998E-2</c:v>
                </c:pt>
                <c:pt idx="68">
                  <c:v>1.9778029999999999E-2</c:v>
                </c:pt>
                <c:pt idx="69">
                  <c:v>1.5460420000000001E-2</c:v>
                </c:pt>
                <c:pt idx="70">
                  <c:v>1.2969680000000001E-2</c:v>
                </c:pt>
                <c:pt idx="71">
                  <c:v>1.1776500000000001E-2</c:v>
                </c:pt>
                <c:pt idx="72">
                  <c:v>1.1131459999999999E-2</c:v>
                </c:pt>
                <c:pt idx="73">
                  <c:v>1.0089219999999999E-2</c:v>
                </c:pt>
                <c:pt idx="74">
                  <c:v>1.0324420000000001E-2</c:v>
                </c:pt>
                <c:pt idx="75">
                  <c:v>9.3464129999999996E-3</c:v>
                </c:pt>
                <c:pt idx="76">
                  <c:v>9.5450280000000005E-3</c:v>
                </c:pt>
                <c:pt idx="77">
                  <c:v>9.2592560000000004E-3</c:v>
                </c:pt>
                <c:pt idx="78">
                  <c:v>7.9570560000000005E-3</c:v>
                </c:pt>
                <c:pt idx="79">
                  <c:v>6.4528700000000003E-3</c:v>
                </c:pt>
                <c:pt idx="80">
                  <c:v>6.4052349999999996E-3</c:v>
                </c:pt>
                <c:pt idx="81">
                  <c:v>6.5620399999999999E-3</c:v>
                </c:pt>
                <c:pt idx="82">
                  <c:v>6.5580020000000003E-3</c:v>
                </c:pt>
                <c:pt idx="83">
                  <c:v>6.7190879999999998E-3</c:v>
                </c:pt>
                <c:pt idx="84">
                  <c:v>6.7159669999999998E-3</c:v>
                </c:pt>
                <c:pt idx="85">
                  <c:v>6.2112080000000002E-3</c:v>
                </c:pt>
                <c:pt idx="86">
                  <c:v>5.7642570000000001E-3</c:v>
                </c:pt>
                <c:pt idx="87">
                  <c:v>5.4593469999999998E-3</c:v>
                </c:pt>
                <c:pt idx="88">
                  <c:v>5.1319499999999997E-3</c:v>
                </c:pt>
                <c:pt idx="89">
                  <c:v>5.2421129999999996E-3</c:v>
                </c:pt>
                <c:pt idx="90">
                  <c:v>5.8844040000000002E-3</c:v>
                </c:pt>
                <c:pt idx="91">
                  <c:v>6.4128709999999997E-3</c:v>
                </c:pt>
                <c:pt idx="92">
                  <c:v>5.8581559999999998E-3</c:v>
                </c:pt>
                <c:pt idx="93">
                  <c:v>6.0595349999999996E-3</c:v>
                </c:pt>
                <c:pt idx="94">
                  <c:v>5.2975510000000002E-3</c:v>
                </c:pt>
                <c:pt idx="95">
                  <c:v>4.031939E-3</c:v>
                </c:pt>
                <c:pt idx="96">
                  <c:v>3.860615E-3</c:v>
                </c:pt>
                <c:pt idx="97">
                  <c:v>3.8523479999999998E-3</c:v>
                </c:pt>
                <c:pt idx="98">
                  <c:v>3.2331859999999999E-3</c:v>
                </c:pt>
                <c:pt idx="99">
                  <c:v>2.4472880000000002E-3</c:v>
                </c:pt>
                <c:pt idx="100">
                  <c:v>1.247284E-3</c:v>
                </c:pt>
                <c:pt idx="101">
                  <c:v>5.1729960000000002E-4</c:v>
                </c:pt>
                <c:pt idx="102">
                  <c:v>3.6892799999999998E-4</c:v>
                </c:pt>
                <c:pt idx="103">
                  <c:v>-2.675396E-4</c:v>
                </c:pt>
                <c:pt idx="104">
                  <c:v>-1.3005460000000001E-3</c:v>
                </c:pt>
                <c:pt idx="105">
                  <c:v>-1.640294E-3</c:v>
                </c:pt>
                <c:pt idx="106">
                  <c:v>-1.678932E-3</c:v>
                </c:pt>
                <c:pt idx="107">
                  <c:v>-1.3893060000000001E-3</c:v>
                </c:pt>
                <c:pt idx="108">
                  <c:v>-1.741385E-3</c:v>
                </c:pt>
                <c:pt idx="109">
                  <c:v>-2.277219E-3</c:v>
                </c:pt>
                <c:pt idx="110">
                  <c:v>-2.660042E-3</c:v>
                </c:pt>
                <c:pt idx="111">
                  <c:v>-2.540194E-3</c:v>
                </c:pt>
                <c:pt idx="112">
                  <c:v>-2.0666130000000001E-3</c:v>
                </c:pt>
                <c:pt idx="113">
                  <c:v>-2.0859979999999999E-3</c:v>
                </c:pt>
                <c:pt idx="114">
                  <c:v>-2.4139029999999998E-3</c:v>
                </c:pt>
                <c:pt idx="115">
                  <c:v>-2.6954190000000001E-3</c:v>
                </c:pt>
                <c:pt idx="116">
                  <c:v>-2.529524E-3</c:v>
                </c:pt>
                <c:pt idx="117">
                  <c:v>-2.9341269999999999E-3</c:v>
                </c:pt>
                <c:pt idx="118">
                  <c:v>-3.9690990000000002E-3</c:v>
                </c:pt>
                <c:pt idx="119">
                  <c:v>-4.8241480000000003E-3</c:v>
                </c:pt>
                <c:pt idx="120">
                  <c:v>-5.5498520000000001E-3</c:v>
                </c:pt>
              </c:numCache>
            </c:numRef>
          </c:yVal>
          <c:smooth val="0"/>
          <c:extLst>
            <c:ext xmlns:c16="http://schemas.microsoft.com/office/drawing/2014/chart" uri="{C3380CC4-5D6E-409C-BE32-E72D297353CC}">
              <c16:uniqueId val="{00000002-D6CB-4973-AD8C-8DF47B203AEA}"/>
            </c:ext>
          </c:extLst>
        </c:ser>
        <c:ser>
          <c:idx val="22"/>
          <c:order val="3"/>
          <c:tx>
            <c:strRef>
              <c:f>'all data'!$DK$2</c:f>
              <c:strCache>
                <c:ptCount val="1"/>
                <c:pt idx="0">
                  <c:v>hyponatremia</c:v>
                </c:pt>
              </c:strCache>
            </c:strRef>
          </c:tx>
          <c:spPr>
            <a:ln w="28575">
              <a:solidFill>
                <a:srgbClr val="7030A0"/>
              </a:solidFill>
              <a:prstDash val="solid"/>
            </a:ln>
          </c:spPr>
          <c:marker>
            <c:symbol val="none"/>
          </c:marker>
          <c:xVal>
            <c:numRef>
              <c:f>'all data'!$B$3:$B$123</c:f>
              <c:numCache>
                <c:formatCode>General</c:formatCode>
                <c:ptCount val="121"/>
                <c:pt idx="0">
                  <c:v>-60</c:v>
                </c:pt>
                <c:pt idx="1">
                  <c:v>-59</c:v>
                </c:pt>
                <c:pt idx="2">
                  <c:v>-58</c:v>
                </c:pt>
                <c:pt idx="3">
                  <c:v>-57</c:v>
                </c:pt>
                <c:pt idx="4">
                  <c:v>-56</c:v>
                </c:pt>
                <c:pt idx="5">
                  <c:v>-55</c:v>
                </c:pt>
                <c:pt idx="6">
                  <c:v>-54</c:v>
                </c:pt>
                <c:pt idx="7">
                  <c:v>-53</c:v>
                </c:pt>
                <c:pt idx="8">
                  <c:v>-52</c:v>
                </c:pt>
                <c:pt idx="9">
                  <c:v>-51</c:v>
                </c:pt>
                <c:pt idx="10">
                  <c:v>-50</c:v>
                </c:pt>
                <c:pt idx="11">
                  <c:v>-49</c:v>
                </c:pt>
                <c:pt idx="12">
                  <c:v>-48</c:v>
                </c:pt>
                <c:pt idx="13">
                  <c:v>-47</c:v>
                </c:pt>
                <c:pt idx="14">
                  <c:v>-46</c:v>
                </c:pt>
                <c:pt idx="15">
                  <c:v>-45</c:v>
                </c:pt>
                <c:pt idx="16">
                  <c:v>-44</c:v>
                </c:pt>
                <c:pt idx="17">
                  <c:v>-43</c:v>
                </c:pt>
                <c:pt idx="18">
                  <c:v>-42</c:v>
                </c:pt>
                <c:pt idx="19">
                  <c:v>-41</c:v>
                </c:pt>
                <c:pt idx="20">
                  <c:v>-40</c:v>
                </c:pt>
                <c:pt idx="21">
                  <c:v>-39</c:v>
                </c:pt>
                <c:pt idx="22">
                  <c:v>-38</c:v>
                </c:pt>
                <c:pt idx="23">
                  <c:v>-37</c:v>
                </c:pt>
                <c:pt idx="24">
                  <c:v>-36</c:v>
                </c:pt>
                <c:pt idx="25">
                  <c:v>-35</c:v>
                </c:pt>
                <c:pt idx="26">
                  <c:v>-34</c:v>
                </c:pt>
                <c:pt idx="27">
                  <c:v>-33</c:v>
                </c:pt>
                <c:pt idx="28">
                  <c:v>-32</c:v>
                </c:pt>
                <c:pt idx="29">
                  <c:v>-31</c:v>
                </c:pt>
                <c:pt idx="30">
                  <c:v>-30</c:v>
                </c:pt>
                <c:pt idx="31">
                  <c:v>-29</c:v>
                </c:pt>
                <c:pt idx="32">
                  <c:v>-28</c:v>
                </c:pt>
                <c:pt idx="33">
                  <c:v>-27</c:v>
                </c:pt>
                <c:pt idx="34">
                  <c:v>-26</c:v>
                </c:pt>
                <c:pt idx="35">
                  <c:v>-25</c:v>
                </c:pt>
                <c:pt idx="36">
                  <c:v>-24</c:v>
                </c:pt>
                <c:pt idx="37">
                  <c:v>-23</c:v>
                </c:pt>
                <c:pt idx="38">
                  <c:v>-22</c:v>
                </c:pt>
                <c:pt idx="39">
                  <c:v>-21</c:v>
                </c:pt>
                <c:pt idx="40">
                  <c:v>-20</c:v>
                </c:pt>
                <c:pt idx="41">
                  <c:v>-19</c:v>
                </c:pt>
                <c:pt idx="42">
                  <c:v>-18</c:v>
                </c:pt>
                <c:pt idx="43">
                  <c:v>-17</c:v>
                </c:pt>
                <c:pt idx="44">
                  <c:v>-16</c:v>
                </c:pt>
                <c:pt idx="45">
                  <c:v>-15</c:v>
                </c:pt>
                <c:pt idx="46">
                  <c:v>-14</c:v>
                </c:pt>
                <c:pt idx="47">
                  <c:v>-13</c:v>
                </c:pt>
                <c:pt idx="48">
                  <c:v>-12</c:v>
                </c:pt>
                <c:pt idx="49">
                  <c:v>-11</c:v>
                </c:pt>
                <c:pt idx="50">
                  <c:v>-10</c:v>
                </c:pt>
                <c:pt idx="51">
                  <c:v>-9</c:v>
                </c:pt>
                <c:pt idx="52">
                  <c:v>-8</c:v>
                </c:pt>
                <c:pt idx="53">
                  <c:v>-7</c:v>
                </c:pt>
                <c:pt idx="54">
                  <c:v>-6</c:v>
                </c:pt>
                <c:pt idx="55">
                  <c:v>-5</c:v>
                </c:pt>
                <c:pt idx="56">
                  <c:v>-4</c:v>
                </c:pt>
                <c:pt idx="57">
                  <c:v>-3</c:v>
                </c:pt>
                <c:pt idx="58">
                  <c:v>-2</c:v>
                </c:pt>
                <c:pt idx="59">
                  <c:v>-1</c:v>
                </c:pt>
                <c:pt idx="60">
                  <c:v>0</c:v>
                </c:pt>
                <c:pt idx="61">
                  <c:v>1</c:v>
                </c:pt>
                <c:pt idx="62">
                  <c:v>2</c:v>
                </c:pt>
                <c:pt idx="63">
                  <c:v>3</c:v>
                </c:pt>
                <c:pt idx="64">
                  <c:v>4</c:v>
                </c:pt>
                <c:pt idx="65">
                  <c:v>5</c:v>
                </c:pt>
                <c:pt idx="66">
                  <c:v>6</c:v>
                </c:pt>
                <c:pt idx="67">
                  <c:v>7</c:v>
                </c:pt>
                <c:pt idx="68">
                  <c:v>8</c:v>
                </c:pt>
                <c:pt idx="69">
                  <c:v>9</c:v>
                </c:pt>
                <c:pt idx="70">
                  <c:v>10</c:v>
                </c:pt>
                <c:pt idx="71">
                  <c:v>11</c:v>
                </c:pt>
                <c:pt idx="72">
                  <c:v>12</c:v>
                </c:pt>
                <c:pt idx="73">
                  <c:v>13</c:v>
                </c:pt>
                <c:pt idx="74">
                  <c:v>14</c:v>
                </c:pt>
                <c:pt idx="75">
                  <c:v>15</c:v>
                </c:pt>
                <c:pt idx="76">
                  <c:v>16</c:v>
                </c:pt>
                <c:pt idx="77">
                  <c:v>17</c:v>
                </c:pt>
                <c:pt idx="78">
                  <c:v>18</c:v>
                </c:pt>
                <c:pt idx="79">
                  <c:v>19</c:v>
                </c:pt>
                <c:pt idx="80">
                  <c:v>20</c:v>
                </c:pt>
                <c:pt idx="81">
                  <c:v>21</c:v>
                </c:pt>
                <c:pt idx="82">
                  <c:v>22</c:v>
                </c:pt>
                <c:pt idx="83">
                  <c:v>23</c:v>
                </c:pt>
                <c:pt idx="84">
                  <c:v>24</c:v>
                </c:pt>
                <c:pt idx="85">
                  <c:v>25</c:v>
                </c:pt>
                <c:pt idx="86">
                  <c:v>26</c:v>
                </c:pt>
                <c:pt idx="87">
                  <c:v>27</c:v>
                </c:pt>
                <c:pt idx="88">
                  <c:v>28</c:v>
                </c:pt>
                <c:pt idx="89">
                  <c:v>29</c:v>
                </c:pt>
                <c:pt idx="90">
                  <c:v>30</c:v>
                </c:pt>
                <c:pt idx="91">
                  <c:v>31</c:v>
                </c:pt>
                <c:pt idx="92">
                  <c:v>32</c:v>
                </c:pt>
                <c:pt idx="93">
                  <c:v>33</c:v>
                </c:pt>
                <c:pt idx="94">
                  <c:v>34</c:v>
                </c:pt>
                <c:pt idx="95">
                  <c:v>35</c:v>
                </c:pt>
                <c:pt idx="96">
                  <c:v>36</c:v>
                </c:pt>
                <c:pt idx="97">
                  <c:v>37</c:v>
                </c:pt>
                <c:pt idx="98">
                  <c:v>38</c:v>
                </c:pt>
                <c:pt idx="99">
                  <c:v>39</c:v>
                </c:pt>
                <c:pt idx="100">
                  <c:v>40</c:v>
                </c:pt>
                <c:pt idx="101">
                  <c:v>41</c:v>
                </c:pt>
                <c:pt idx="102">
                  <c:v>42</c:v>
                </c:pt>
                <c:pt idx="103">
                  <c:v>43</c:v>
                </c:pt>
                <c:pt idx="104">
                  <c:v>44</c:v>
                </c:pt>
                <c:pt idx="105">
                  <c:v>45</c:v>
                </c:pt>
                <c:pt idx="106">
                  <c:v>46</c:v>
                </c:pt>
                <c:pt idx="107">
                  <c:v>47</c:v>
                </c:pt>
                <c:pt idx="108">
                  <c:v>48</c:v>
                </c:pt>
                <c:pt idx="109">
                  <c:v>49</c:v>
                </c:pt>
                <c:pt idx="110">
                  <c:v>50</c:v>
                </c:pt>
                <c:pt idx="111">
                  <c:v>51</c:v>
                </c:pt>
                <c:pt idx="112">
                  <c:v>52</c:v>
                </c:pt>
                <c:pt idx="113">
                  <c:v>53</c:v>
                </c:pt>
                <c:pt idx="114">
                  <c:v>54</c:v>
                </c:pt>
                <c:pt idx="115">
                  <c:v>55</c:v>
                </c:pt>
                <c:pt idx="116">
                  <c:v>56</c:v>
                </c:pt>
                <c:pt idx="117">
                  <c:v>57</c:v>
                </c:pt>
                <c:pt idx="118">
                  <c:v>58</c:v>
                </c:pt>
                <c:pt idx="119">
                  <c:v>59</c:v>
                </c:pt>
                <c:pt idx="120">
                  <c:v>60</c:v>
                </c:pt>
              </c:numCache>
            </c:numRef>
          </c:xVal>
          <c:yVal>
            <c:numRef>
              <c:f>'all data'!$DK$3:$DK$123</c:f>
              <c:numCache>
                <c:formatCode>General</c:formatCode>
                <c:ptCount val="121"/>
                <c:pt idx="0">
                  <c:v>-0.1007387</c:v>
                </c:pt>
                <c:pt idx="1">
                  <c:v>-0.10128860000000001</c:v>
                </c:pt>
                <c:pt idx="2">
                  <c:v>-0.1022217</c:v>
                </c:pt>
                <c:pt idx="3">
                  <c:v>-0.10342270000000001</c:v>
                </c:pt>
                <c:pt idx="4">
                  <c:v>-0.1041077</c:v>
                </c:pt>
                <c:pt idx="5">
                  <c:v>-0.10404969999999999</c:v>
                </c:pt>
                <c:pt idx="6">
                  <c:v>-0.1042252</c:v>
                </c:pt>
                <c:pt idx="7">
                  <c:v>-0.1048405</c:v>
                </c:pt>
                <c:pt idx="8">
                  <c:v>-0.10524989999999999</c:v>
                </c:pt>
                <c:pt idx="9">
                  <c:v>-0.1063981</c:v>
                </c:pt>
                <c:pt idx="10">
                  <c:v>-0.1072549</c:v>
                </c:pt>
                <c:pt idx="11">
                  <c:v>-0.1084271</c:v>
                </c:pt>
                <c:pt idx="12">
                  <c:v>-0.1098464</c:v>
                </c:pt>
                <c:pt idx="13">
                  <c:v>-0.1109253</c:v>
                </c:pt>
                <c:pt idx="14">
                  <c:v>-0.1117517</c:v>
                </c:pt>
                <c:pt idx="15">
                  <c:v>-0.1128671</c:v>
                </c:pt>
                <c:pt idx="16">
                  <c:v>-0.1143228</c:v>
                </c:pt>
                <c:pt idx="17">
                  <c:v>-0.11596960000000001</c:v>
                </c:pt>
                <c:pt idx="18">
                  <c:v>-0.1171876</c:v>
                </c:pt>
                <c:pt idx="19">
                  <c:v>-0.11837830000000001</c:v>
                </c:pt>
                <c:pt idx="20">
                  <c:v>-0.1191533</c:v>
                </c:pt>
                <c:pt idx="21">
                  <c:v>-0.12008389999999999</c:v>
                </c:pt>
                <c:pt idx="22">
                  <c:v>-0.12053709999999999</c:v>
                </c:pt>
                <c:pt idx="23">
                  <c:v>-0.1210696</c:v>
                </c:pt>
                <c:pt idx="24">
                  <c:v>-0.12198299999999999</c:v>
                </c:pt>
                <c:pt idx="25">
                  <c:v>-0.1231389</c:v>
                </c:pt>
                <c:pt idx="26">
                  <c:v>-0.1241705</c:v>
                </c:pt>
                <c:pt idx="27">
                  <c:v>-0.12565799999999999</c:v>
                </c:pt>
                <c:pt idx="28">
                  <c:v>-0.12747049999999999</c:v>
                </c:pt>
                <c:pt idx="29">
                  <c:v>-0.1291737</c:v>
                </c:pt>
                <c:pt idx="30">
                  <c:v>-0.13063649999999999</c:v>
                </c:pt>
                <c:pt idx="31">
                  <c:v>-0.13179950000000001</c:v>
                </c:pt>
                <c:pt idx="32">
                  <c:v>-0.13348769999999999</c:v>
                </c:pt>
                <c:pt idx="33">
                  <c:v>-0.1354281</c:v>
                </c:pt>
                <c:pt idx="34">
                  <c:v>-0.1373713</c:v>
                </c:pt>
                <c:pt idx="35">
                  <c:v>-0.13869870000000001</c:v>
                </c:pt>
                <c:pt idx="36">
                  <c:v>-0.14059940000000001</c:v>
                </c:pt>
                <c:pt idx="37">
                  <c:v>-0.1426173</c:v>
                </c:pt>
                <c:pt idx="38">
                  <c:v>-0.14466770000000001</c:v>
                </c:pt>
                <c:pt idx="39">
                  <c:v>-0.14641499999999999</c:v>
                </c:pt>
                <c:pt idx="40">
                  <c:v>-0.14763689999999999</c:v>
                </c:pt>
                <c:pt idx="41">
                  <c:v>-0.14902309999999999</c:v>
                </c:pt>
                <c:pt idx="42">
                  <c:v>-0.1500523</c:v>
                </c:pt>
                <c:pt idx="43">
                  <c:v>-0.1522617</c:v>
                </c:pt>
                <c:pt idx="44">
                  <c:v>-0.15426019999999999</c:v>
                </c:pt>
                <c:pt idx="45">
                  <c:v>-0.15592990000000001</c:v>
                </c:pt>
                <c:pt idx="46">
                  <c:v>-0.1581774</c:v>
                </c:pt>
                <c:pt idx="47">
                  <c:v>-0.1606281</c:v>
                </c:pt>
                <c:pt idx="48">
                  <c:v>-0.16296469999999999</c:v>
                </c:pt>
                <c:pt idx="49">
                  <c:v>-0.16515199999999999</c:v>
                </c:pt>
                <c:pt idx="50">
                  <c:v>-0.1681154</c:v>
                </c:pt>
                <c:pt idx="51">
                  <c:v>-0.17093710000000001</c:v>
                </c:pt>
                <c:pt idx="52">
                  <c:v>-0.17426079999999999</c:v>
                </c:pt>
                <c:pt idx="53">
                  <c:v>-0.17677680000000001</c:v>
                </c:pt>
                <c:pt idx="54">
                  <c:v>-0.17996010000000001</c:v>
                </c:pt>
                <c:pt idx="55">
                  <c:v>-0.18129480000000001</c:v>
                </c:pt>
                <c:pt idx="56">
                  <c:v>-0.1809981</c:v>
                </c:pt>
                <c:pt idx="57">
                  <c:v>-0.17912810000000001</c:v>
                </c:pt>
                <c:pt idx="58">
                  <c:v>-0.1749791</c:v>
                </c:pt>
                <c:pt idx="59">
                  <c:v>-0.16177030000000001</c:v>
                </c:pt>
                <c:pt idx="60">
                  <c:v>-0.130968</c:v>
                </c:pt>
                <c:pt idx="61">
                  <c:v>-9.9762959999999998E-2</c:v>
                </c:pt>
                <c:pt idx="62">
                  <c:v>-7.9134659999999996E-2</c:v>
                </c:pt>
                <c:pt idx="63">
                  <c:v>-6.5664719999999996E-2</c:v>
                </c:pt>
                <c:pt idx="64">
                  <c:v>-5.460889E-2</c:v>
                </c:pt>
                <c:pt idx="65">
                  <c:v>-4.6373810000000001E-2</c:v>
                </c:pt>
                <c:pt idx="66">
                  <c:v>-4.154074E-2</c:v>
                </c:pt>
                <c:pt idx="67">
                  <c:v>-3.7036659999999999E-2</c:v>
                </c:pt>
                <c:pt idx="68">
                  <c:v>-3.3607749999999999E-2</c:v>
                </c:pt>
                <c:pt idx="69">
                  <c:v>-3.105755E-2</c:v>
                </c:pt>
                <c:pt idx="70">
                  <c:v>-2.8017179999999999E-2</c:v>
                </c:pt>
                <c:pt idx="71">
                  <c:v>-2.5940890000000001E-2</c:v>
                </c:pt>
                <c:pt idx="72">
                  <c:v>-2.4450110000000001E-2</c:v>
                </c:pt>
                <c:pt idx="73">
                  <c:v>-2.337204E-2</c:v>
                </c:pt>
                <c:pt idx="74">
                  <c:v>-2.215758E-2</c:v>
                </c:pt>
                <c:pt idx="75">
                  <c:v>-2.1038540000000001E-2</c:v>
                </c:pt>
                <c:pt idx="76">
                  <c:v>-2.070806E-2</c:v>
                </c:pt>
                <c:pt idx="77">
                  <c:v>-2.039053E-2</c:v>
                </c:pt>
                <c:pt idx="78">
                  <c:v>-1.8950890000000001E-2</c:v>
                </c:pt>
                <c:pt idx="79">
                  <c:v>-1.872091E-2</c:v>
                </c:pt>
                <c:pt idx="80">
                  <c:v>-1.8423350000000002E-2</c:v>
                </c:pt>
                <c:pt idx="81">
                  <c:v>-1.7666580000000001E-2</c:v>
                </c:pt>
                <c:pt idx="82">
                  <c:v>-1.6930170000000001E-2</c:v>
                </c:pt>
                <c:pt idx="83">
                  <c:v>-1.5445840000000001E-2</c:v>
                </c:pt>
                <c:pt idx="84">
                  <c:v>-1.426622E-2</c:v>
                </c:pt>
                <c:pt idx="85">
                  <c:v>-1.2950619999999999E-2</c:v>
                </c:pt>
                <c:pt idx="86">
                  <c:v>-1.1628090000000001E-2</c:v>
                </c:pt>
                <c:pt idx="87">
                  <c:v>-1.103203E-2</c:v>
                </c:pt>
                <c:pt idx="88">
                  <c:v>-1.001702E-2</c:v>
                </c:pt>
                <c:pt idx="89">
                  <c:v>-9.2643459999999997E-3</c:v>
                </c:pt>
                <c:pt idx="90">
                  <c:v>-8.3636300000000004E-3</c:v>
                </c:pt>
                <c:pt idx="91">
                  <c:v>-8.1032199999999995E-3</c:v>
                </c:pt>
                <c:pt idx="92">
                  <c:v>-7.5843070000000002E-3</c:v>
                </c:pt>
                <c:pt idx="93">
                  <c:v>-7.0882109999999996E-3</c:v>
                </c:pt>
                <c:pt idx="94">
                  <c:v>-6.6851840000000003E-3</c:v>
                </c:pt>
                <c:pt idx="95">
                  <c:v>-6.7382220000000003E-3</c:v>
                </c:pt>
                <c:pt idx="96">
                  <c:v>-6.175308E-3</c:v>
                </c:pt>
                <c:pt idx="97">
                  <c:v>-6.1876759999999996E-3</c:v>
                </c:pt>
                <c:pt idx="98">
                  <c:v>-5.8692359999999999E-3</c:v>
                </c:pt>
                <c:pt idx="99">
                  <c:v>-5.6664979999999998E-3</c:v>
                </c:pt>
                <c:pt idx="100">
                  <c:v>-5.6845660000000003E-3</c:v>
                </c:pt>
                <c:pt idx="101">
                  <c:v>-5.7854400000000002E-3</c:v>
                </c:pt>
                <c:pt idx="102">
                  <c:v>-5.9343499999999997E-3</c:v>
                </c:pt>
                <c:pt idx="103">
                  <c:v>-5.6238460000000001E-3</c:v>
                </c:pt>
                <c:pt idx="104">
                  <c:v>-5.3652179999999997E-3</c:v>
                </c:pt>
                <c:pt idx="105">
                  <c:v>-4.9485110000000001E-3</c:v>
                </c:pt>
                <c:pt idx="106">
                  <c:v>-3.7635770000000002E-3</c:v>
                </c:pt>
                <c:pt idx="107">
                  <c:v>-3.3632129999999999E-3</c:v>
                </c:pt>
                <c:pt idx="108">
                  <c:v>-3.9096319999999997E-3</c:v>
                </c:pt>
                <c:pt idx="109">
                  <c:v>-3.892796E-3</c:v>
                </c:pt>
                <c:pt idx="110">
                  <c:v>-3.3890050000000001E-3</c:v>
                </c:pt>
                <c:pt idx="111">
                  <c:v>-3.4658029999999999E-3</c:v>
                </c:pt>
                <c:pt idx="112">
                  <c:v>-2.780411E-3</c:v>
                </c:pt>
                <c:pt idx="113">
                  <c:v>-2.3941460000000002E-3</c:v>
                </c:pt>
                <c:pt idx="114">
                  <c:v>-2.0476919999999998E-3</c:v>
                </c:pt>
                <c:pt idx="115">
                  <c:v>-1.364854E-3</c:v>
                </c:pt>
                <c:pt idx="116">
                  <c:v>-5.8405529999999998E-4</c:v>
                </c:pt>
                <c:pt idx="117">
                  <c:v>-6.0002640000000003E-5</c:v>
                </c:pt>
                <c:pt idx="118">
                  <c:v>4.5826499999999999E-5</c:v>
                </c:pt>
                <c:pt idx="119">
                  <c:v>1.7048629999999999E-4</c:v>
                </c:pt>
                <c:pt idx="120">
                  <c:v>5.1655769999999998E-4</c:v>
                </c:pt>
              </c:numCache>
            </c:numRef>
          </c:yVal>
          <c:smooth val="0"/>
          <c:extLst>
            <c:ext xmlns:c16="http://schemas.microsoft.com/office/drawing/2014/chart" uri="{C3380CC4-5D6E-409C-BE32-E72D297353CC}">
              <c16:uniqueId val="{00000003-D6CB-4973-AD8C-8DF47B203AEA}"/>
            </c:ext>
          </c:extLst>
        </c:ser>
        <c:ser>
          <c:idx val="24"/>
          <c:order val="4"/>
          <c:tx>
            <c:strRef>
              <c:f>'all data'!$DM$2</c:f>
              <c:strCache>
                <c:ptCount val="1"/>
                <c:pt idx="0">
                  <c:v>lasix</c:v>
                </c:pt>
              </c:strCache>
            </c:strRef>
          </c:tx>
          <c:spPr>
            <a:ln w="28575">
              <a:solidFill>
                <a:srgbClr val="808080"/>
              </a:solidFill>
              <a:prstDash val="solid"/>
            </a:ln>
          </c:spPr>
          <c:marker>
            <c:symbol val="none"/>
          </c:marker>
          <c:xVal>
            <c:numRef>
              <c:f>'all data'!$B$3:$B$123</c:f>
              <c:numCache>
                <c:formatCode>General</c:formatCode>
                <c:ptCount val="121"/>
                <c:pt idx="0">
                  <c:v>-60</c:v>
                </c:pt>
                <c:pt idx="1">
                  <c:v>-59</c:v>
                </c:pt>
                <c:pt idx="2">
                  <c:v>-58</c:v>
                </c:pt>
                <c:pt idx="3">
                  <c:v>-57</c:v>
                </c:pt>
                <c:pt idx="4">
                  <c:v>-56</c:v>
                </c:pt>
                <c:pt idx="5">
                  <c:v>-55</c:v>
                </c:pt>
                <c:pt idx="6">
                  <c:v>-54</c:v>
                </c:pt>
                <c:pt idx="7">
                  <c:v>-53</c:v>
                </c:pt>
                <c:pt idx="8">
                  <c:v>-52</c:v>
                </c:pt>
                <c:pt idx="9">
                  <c:v>-51</c:v>
                </c:pt>
                <c:pt idx="10">
                  <c:v>-50</c:v>
                </c:pt>
                <c:pt idx="11">
                  <c:v>-49</c:v>
                </c:pt>
                <c:pt idx="12">
                  <c:v>-48</c:v>
                </c:pt>
                <c:pt idx="13">
                  <c:v>-47</c:v>
                </c:pt>
                <c:pt idx="14">
                  <c:v>-46</c:v>
                </c:pt>
                <c:pt idx="15">
                  <c:v>-45</c:v>
                </c:pt>
                <c:pt idx="16">
                  <c:v>-44</c:v>
                </c:pt>
                <c:pt idx="17">
                  <c:v>-43</c:v>
                </c:pt>
                <c:pt idx="18">
                  <c:v>-42</c:v>
                </c:pt>
                <c:pt idx="19">
                  <c:v>-41</c:v>
                </c:pt>
                <c:pt idx="20">
                  <c:v>-40</c:v>
                </c:pt>
                <c:pt idx="21">
                  <c:v>-39</c:v>
                </c:pt>
                <c:pt idx="22">
                  <c:v>-38</c:v>
                </c:pt>
                <c:pt idx="23">
                  <c:v>-37</c:v>
                </c:pt>
                <c:pt idx="24">
                  <c:v>-36</c:v>
                </c:pt>
                <c:pt idx="25">
                  <c:v>-35</c:v>
                </c:pt>
                <c:pt idx="26">
                  <c:v>-34</c:v>
                </c:pt>
                <c:pt idx="27">
                  <c:v>-33</c:v>
                </c:pt>
                <c:pt idx="28">
                  <c:v>-32</c:v>
                </c:pt>
                <c:pt idx="29">
                  <c:v>-31</c:v>
                </c:pt>
                <c:pt idx="30">
                  <c:v>-30</c:v>
                </c:pt>
                <c:pt idx="31">
                  <c:v>-29</c:v>
                </c:pt>
                <c:pt idx="32">
                  <c:v>-28</c:v>
                </c:pt>
                <c:pt idx="33">
                  <c:v>-27</c:v>
                </c:pt>
                <c:pt idx="34">
                  <c:v>-26</c:v>
                </c:pt>
                <c:pt idx="35">
                  <c:v>-25</c:v>
                </c:pt>
                <c:pt idx="36">
                  <c:v>-24</c:v>
                </c:pt>
                <c:pt idx="37">
                  <c:v>-23</c:v>
                </c:pt>
                <c:pt idx="38">
                  <c:v>-22</c:v>
                </c:pt>
                <c:pt idx="39">
                  <c:v>-21</c:v>
                </c:pt>
                <c:pt idx="40">
                  <c:v>-20</c:v>
                </c:pt>
                <c:pt idx="41">
                  <c:v>-19</c:v>
                </c:pt>
                <c:pt idx="42">
                  <c:v>-18</c:v>
                </c:pt>
                <c:pt idx="43">
                  <c:v>-17</c:v>
                </c:pt>
                <c:pt idx="44">
                  <c:v>-16</c:v>
                </c:pt>
                <c:pt idx="45">
                  <c:v>-15</c:v>
                </c:pt>
                <c:pt idx="46">
                  <c:v>-14</c:v>
                </c:pt>
                <c:pt idx="47">
                  <c:v>-13</c:v>
                </c:pt>
                <c:pt idx="48">
                  <c:v>-12</c:v>
                </c:pt>
                <c:pt idx="49">
                  <c:v>-11</c:v>
                </c:pt>
                <c:pt idx="50">
                  <c:v>-10</c:v>
                </c:pt>
                <c:pt idx="51">
                  <c:v>-9</c:v>
                </c:pt>
                <c:pt idx="52">
                  <c:v>-8</c:v>
                </c:pt>
                <c:pt idx="53">
                  <c:v>-7</c:v>
                </c:pt>
                <c:pt idx="54">
                  <c:v>-6</c:v>
                </c:pt>
                <c:pt idx="55">
                  <c:v>-5</c:v>
                </c:pt>
                <c:pt idx="56">
                  <c:v>-4</c:v>
                </c:pt>
                <c:pt idx="57">
                  <c:v>-3</c:v>
                </c:pt>
                <c:pt idx="58">
                  <c:v>-2</c:v>
                </c:pt>
                <c:pt idx="59">
                  <c:v>-1</c:v>
                </c:pt>
                <c:pt idx="60">
                  <c:v>0</c:v>
                </c:pt>
                <c:pt idx="61">
                  <c:v>1</c:v>
                </c:pt>
                <c:pt idx="62">
                  <c:v>2</c:v>
                </c:pt>
                <c:pt idx="63">
                  <c:v>3</c:v>
                </c:pt>
                <c:pt idx="64">
                  <c:v>4</c:v>
                </c:pt>
                <c:pt idx="65">
                  <c:v>5</c:v>
                </c:pt>
                <c:pt idx="66">
                  <c:v>6</c:v>
                </c:pt>
                <c:pt idx="67">
                  <c:v>7</c:v>
                </c:pt>
                <c:pt idx="68">
                  <c:v>8</c:v>
                </c:pt>
                <c:pt idx="69">
                  <c:v>9</c:v>
                </c:pt>
                <c:pt idx="70">
                  <c:v>10</c:v>
                </c:pt>
                <c:pt idx="71">
                  <c:v>11</c:v>
                </c:pt>
                <c:pt idx="72">
                  <c:v>12</c:v>
                </c:pt>
                <c:pt idx="73">
                  <c:v>13</c:v>
                </c:pt>
                <c:pt idx="74">
                  <c:v>14</c:v>
                </c:pt>
                <c:pt idx="75">
                  <c:v>15</c:v>
                </c:pt>
                <c:pt idx="76">
                  <c:v>16</c:v>
                </c:pt>
                <c:pt idx="77">
                  <c:v>17</c:v>
                </c:pt>
                <c:pt idx="78">
                  <c:v>18</c:v>
                </c:pt>
                <c:pt idx="79">
                  <c:v>19</c:v>
                </c:pt>
                <c:pt idx="80">
                  <c:v>20</c:v>
                </c:pt>
                <c:pt idx="81">
                  <c:v>21</c:v>
                </c:pt>
                <c:pt idx="82">
                  <c:v>22</c:v>
                </c:pt>
                <c:pt idx="83">
                  <c:v>23</c:v>
                </c:pt>
                <c:pt idx="84">
                  <c:v>24</c:v>
                </c:pt>
                <c:pt idx="85">
                  <c:v>25</c:v>
                </c:pt>
                <c:pt idx="86">
                  <c:v>26</c:v>
                </c:pt>
                <c:pt idx="87">
                  <c:v>27</c:v>
                </c:pt>
                <c:pt idx="88">
                  <c:v>28</c:v>
                </c:pt>
                <c:pt idx="89">
                  <c:v>29</c:v>
                </c:pt>
                <c:pt idx="90">
                  <c:v>30</c:v>
                </c:pt>
                <c:pt idx="91">
                  <c:v>31</c:v>
                </c:pt>
                <c:pt idx="92">
                  <c:v>32</c:v>
                </c:pt>
                <c:pt idx="93">
                  <c:v>33</c:v>
                </c:pt>
                <c:pt idx="94">
                  <c:v>34</c:v>
                </c:pt>
                <c:pt idx="95">
                  <c:v>35</c:v>
                </c:pt>
                <c:pt idx="96">
                  <c:v>36</c:v>
                </c:pt>
                <c:pt idx="97">
                  <c:v>37</c:v>
                </c:pt>
                <c:pt idx="98">
                  <c:v>38</c:v>
                </c:pt>
                <c:pt idx="99">
                  <c:v>39</c:v>
                </c:pt>
                <c:pt idx="100">
                  <c:v>40</c:v>
                </c:pt>
                <c:pt idx="101">
                  <c:v>41</c:v>
                </c:pt>
                <c:pt idx="102">
                  <c:v>42</c:v>
                </c:pt>
                <c:pt idx="103">
                  <c:v>43</c:v>
                </c:pt>
                <c:pt idx="104">
                  <c:v>44</c:v>
                </c:pt>
                <c:pt idx="105">
                  <c:v>45</c:v>
                </c:pt>
                <c:pt idx="106">
                  <c:v>46</c:v>
                </c:pt>
                <c:pt idx="107">
                  <c:v>47</c:v>
                </c:pt>
                <c:pt idx="108">
                  <c:v>48</c:v>
                </c:pt>
                <c:pt idx="109">
                  <c:v>49</c:v>
                </c:pt>
                <c:pt idx="110">
                  <c:v>50</c:v>
                </c:pt>
                <c:pt idx="111">
                  <c:v>51</c:v>
                </c:pt>
                <c:pt idx="112">
                  <c:v>52</c:v>
                </c:pt>
                <c:pt idx="113">
                  <c:v>53</c:v>
                </c:pt>
                <c:pt idx="114">
                  <c:v>54</c:v>
                </c:pt>
                <c:pt idx="115">
                  <c:v>55</c:v>
                </c:pt>
                <c:pt idx="116">
                  <c:v>56</c:v>
                </c:pt>
                <c:pt idx="117">
                  <c:v>57</c:v>
                </c:pt>
                <c:pt idx="118">
                  <c:v>58</c:v>
                </c:pt>
                <c:pt idx="119">
                  <c:v>59</c:v>
                </c:pt>
                <c:pt idx="120">
                  <c:v>60</c:v>
                </c:pt>
              </c:numCache>
            </c:numRef>
          </c:xVal>
          <c:yVal>
            <c:numRef>
              <c:f>'all data'!$DM$3:$DM$123</c:f>
              <c:numCache>
                <c:formatCode>General</c:formatCode>
                <c:ptCount val="121"/>
                <c:pt idx="0">
                  <c:v>8.3806950000000005E-4</c:v>
                </c:pt>
                <c:pt idx="1">
                  <c:v>9.5861999999999998E-4</c:v>
                </c:pt>
                <c:pt idx="2">
                  <c:v>1.1253910000000001E-3</c:v>
                </c:pt>
                <c:pt idx="3">
                  <c:v>1.0455429999999999E-3</c:v>
                </c:pt>
                <c:pt idx="4">
                  <c:v>1.086243E-3</c:v>
                </c:pt>
                <c:pt idx="5">
                  <c:v>1.297613E-3</c:v>
                </c:pt>
                <c:pt idx="6">
                  <c:v>1.40186E-3</c:v>
                </c:pt>
                <c:pt idx="7">
                  <c:v>1.615333E-3</c:v>
                </c:pt>
                <c:pt idx="8">
                  <c:v>1.8416439999999999E-3</c:v>
                </c:pt>
                <c:pt idx="9">
                  <c:v>1.884391E-3</c:v>
                </c:pt>
                <c:pt idx="10">
                  <c:v>1.9863350000000001E-3</c:v>
                </c:pt>
                <c:pt idx="11">
                  <c:v>2.067583E-3</c:v>
                </c:pt>
                <c:pt idx="12">
                  <c:v>1.993407E-3</c:v>
                </c:pt>
                <c:pt idx="13">
                  <c:v>2.1663450000000001E-3</c:v>
                </c:pt>
                <c:pt idx="14">
                  <c:v>2.0618020000000002E-3</c:v>
                </c:pt>
                <c:pt idx="15">
                  <c:v>2.0227930000000002E-3</c:v>
                </c:pt>
                <c:pt idx="16">
                  <c:v>2.1152279999999998E-3</c:v>
                </c:pt>
                <c:pt idx="17">
                  <c:v>2.200343E-3</c:v>
                </c:pt>
                <c:pt idx="18">
                  <c:v>2.1643069999999999E-3</c:v>
                </c:pt>
                <c:pt idx="19">
                  <c:v>1.9989249999999999E-3</c:v>
                </c:pt>
                <c:pt idx="20">
                  <c:v>2.050746E-3</c:v>
                </c:pt>
                <c:pt idx="21">
                  <c:v>2.2195890000000001E-3</c:v>
                </c:pt>
                <c:pt idx="22">
                  <c:v>2.4578590000000002E-3</c:v>
                </c:pt>
                <c:pt idx="23">
                  <c:v>2.797225E-3</c:v>
                </c:pt>
                <c:pt idx="24">
                  <c:v>3.237429E-3</c:v>
                </c:pt>
                <c:pt idx="25">
                  <c:v>3.2718560000000001E-3</c:v>
                </c:pt>
                <c:pt idx="26">
                  <c:v>3.2594170000000001E-3</c:v>
                </c:pt>
                <c:pt idx="27">
                  <c:v>3.7801520000000002E-3</c:v>
                </c:pt>
                <c:pt idx="28">
                  <c:v>4.1463699999999999E-3</c:v>
                </c:pt>
                <c:pt idx="29">
                  <c:v>4.4761829999999999E-3</c:v>
                </c:pt>
                <c:pt idx="30">
                  <c:v>4.6354789999999996E-3</c:v>
                </c:pt>
                <c:pt idx="31">
                  <c:v>4.9260989999999998E-3</c:v>
                </c:pt>
                <c:pt idx="32">
                  <c:v>4.9167150000000003E-3</c:v>
                </c:pt>
                <c:pt idx="33">
                  <c:v>4.6877510000000004E-3</c:v>
                </c:pt>
                <c:pt idx="34">
                  <c:v>4.2210390000000002E-3</c:v>
                </c:pt>
                <c:pt idx="35">
                  <c:v>4.1032630000000002E-3</c:v>
                </c:pt>
                <c:pt idx="36">
                  <c:v>3.7460599999999998E-3</c:v>
                </c:pt>
                <c:pt idx="37">
                  <c:v>3.6483150000000001E-3</c:v>
                </c:pt>
                <c:pt idx="38">
                  <c:v>3.684526E-3</c:v>
                </c:pt>
                <c:pt idx="39">
                  <c:v>4.047836E-3</c:v>
                </c:pt>
                <c:pt idx="40">
                  <c:v>4.2865000000000004E-3</c:v>
                </c:pt>
                <c:pt idx="41">
                  <c:v>4.5053970000000004E-3</c:v>
                </c:pt>
                <c:pt idx="42">
                  <c:v>4.4617620000000002E-3</c:v>
                </c:pt>
                <c:pt idx="43">
                  <c:v>4.4912870000000001E-3</c:v>
                </c:pt>
                <c:pt idx="44">
                  <c:v>4.5610750000000004E-3</c:v>
                </c:pt>
                <c:pt idx="45">
                  <c:v>4.70441E-3</c:v>
                </c:pt>
                <c:pt idx="46">
                  <c:v>4.7200890000000002E-3</c:v>
                </c:pt>
                <c:pt idx="47">
                  <c:v>4.6361170000000004E-3</c:v>
                </c:pt>
                <c:pt idx="48">
                  <c:v>4.5128219999999997E-3</c:v>
                </c:pt>
                <c:pt idx="49">
                  <c:v>4.6928810000000003E-3</c:v>
                </c:pt>
                <c:pt idx="50">
                  <c:v>4.7056199999999998E-3</c:v>
                </c:pt>
                <c:pt idx="51">
                  <c:v>5.0565280000000002E-3</c:v>
                </c:pt>
                <c:pt idx="52">
                  <c:v>5.156707E-3</c:v>
                </c:pt>
                <c:pt idx="53">
                  <c:v>5.9228309999999999E-3</c:v>
                </c:pt>
                <c:pt idx="54">
                  <c:v>6.2461180000000002E-3</c:v>
                </c:pt>
                <c:pt idx="55">
                  <c:v>6.52464E-3</c:v>
                </c:pt>
                <c:pt idx="56">
                  <c:v>5.808049E-3</c:v>
                </c:pt>
                <c:pt idx="57">
                  <c:v>4.2951200000000004E-3</c:v>
                </c:pt>
                <c:pt idx="58">
                  <c:v>1.3672689999999999E-3</c:v>
                </c:pt>
                <c:pt idx="59">
                  <c:v>-4.4092239999999998E-3</c:v>
                </c:pt>
                <c:pt idx="60">
                  <c:v>-1.6126370000000001E-2</c:v>
                </c:pt>
                <c:pt idx="61">
                  <c:v>-1.9257590000000002E-2</c:v>
                </c:pt>
                <c:pt idx="62">
                  <c:v>-2.0412E-2</c:v>
                </c:pt>
                <c:pt idx="63">
                  <c:v>-2.106444E-2</c:v>
                </c:pt>
                <c:pt idx="64">
                  <c:v>-2.0725839999999999E-2</c:v>
                </c:pt>
                <c:pt idx="65">
                  <c:v>-2.0601299999999999E-2</c:v>
                </c:pt>
                <c:pt idx="66">
                  <c:v>-2.065229E-2</c:v>
                </c:pt>
                <c:pt idx="67">
                  <c:v>-2.0916710000000002E-2</c:v>
                </c:pt>
                <c:pt idx="68">
                  <c:v>-2.078151E-2</c:v>
                </c:pt>
                <c:pt idx="69">
                  <c:v>-2.0353329999999999E-2</c:v>
                </c:pt>
                <c:pt idx="70">
                  <c:v>-2.0208759999999999E-2</c:v>
                </c:pt>
                <c:pt idx="71">
                  <c:v>-1.9826489999999999E-2</c:v>
                </c:pt>
                <c:pt idx="72">
                  <c:v>-1.9463669999999999E-2</c:v>
                </c:pt>
                <c:pt idx="73">
                  <c:v>-1.9102649999999999E-2</c:v>
                </c:pt>
                <c:pt idx="74">
                  <c:v>-1.8918399999999998E-2</c:v>
                </c:pt>
                <c:pt idx="75">
                  <c:v>-1.86512E-2</c:v>
                </c:pt>
                <c:pt idx="76">
                  <c:v>-1.8053909999999999E-2</c:v>
                </c:pt>
                <c:pt idx="77">
                  <c:v>-1.7500439999999999E-2</c:v>
                </c:pt>
                <c:pt idx="78">
                  <c:v>-1.7130280000000001E-2</c:v>
                </c:pt>
                <c:pt idx="79">
                  <c:v>-1.6602120000000001E-2</c:v>
                </c:pt>
                <c:pt idx="80">
                  <c:v>-1.620183E-2</c:v>
                </c:pt>
                <c:pt idx="81">
                  <c:v>-1.5848830000000001E-2</c:v>
                </c:pt>
                <c:pt idx="82">
                  <c:v>-1.5250730000000001E-2</c:v>
                </c:pt>
                <c:pt idx="83">
                  <c:v>-1.4860170000000001E-2</c:v>
                </c:pt>
                <c:pt idx="84">
                  <c:v>-1.425736E-2</c:v>
                </c:pt>
                <c:pt idx="85">
                  <c:v>-1.381806E-2</c:v>
                </c:pt>
                <c:pt idx="86">
                  <c:v>-1.343023E-2</c:v>
                </c:pt>
                <c:pt idx="87">
                  <c:v>-1.330773E-2</c:v>
                </c:pt>
                <c:pt idx="88">
                  <c:v>-1.285947E-2</c:v>
                </c:pt>
                <c:pt idx="89">
                  <c:v>-1.2672009999999999E-2</c:v>
                </c:pt>
                <c:pt idx="90">
                  <c:v>-1.2434189999999999E-2</c:v>
                </c:pt>
                <c:pt idx="91">
                  <c:v>-1.216538E-2</c:v>
                </c:pt>
                <c:pt idx="92">
                  <c:v>-1.1689980000000001E-2</c:v>
                </c:pt>
                <c:pt idx="93">
                  <c:v>-1.134217E-2</c:v>
                </c:pt>
                <c:pt idx="94">
                  <c:v>-1.1238730000000001E-2</c:v>
                </c:pt>
                <c:pt idx="95">
                  <c:v>-1.115034E-2</c:v>
                </c:pt>
                <c:pt idx="96">
                  <c:v>-1.108078E-2</c:v>
                </c:pt>
                <c:pt idx="97">
                  <c:v>-1.07466E-2</c:v>
                </c:pt>
                <c:pt idx="98">
                  <c:v>-1.041474E-2</c:v>
                </c:pt>
                <c:pt idx="99">
                  <c:v>-9.9346160000000003E-3</c:v>
                </c:pt>
                <c:pt idx="100">
                  <c:v>-9.4191940000000005E-3</c:v>
                </c:pt>
                <c:pt idx="101">
                  <c:v>-8.9734380000000002E-3</c:v>
                </c:pt>
                <c:pt idx="102">
                  <c:v>-8.6138589999999998E-3</c:v>
                </c:pt>
                <c:pt idx="103">
                  <c:v>-8.1075920000000003E-3</c:v>
                </c:pt>
                <c:pt idx="104">
                  <c:v>-7.4992749999999997E-3</c:v>
                </c:pt>
                <c:pt idx="105">
                  <c:v>-7.0227420000000002E-3</c:v>
                </c:pt>
                <c:pt idx="106">
                  <c:v>-6.7724350000000003E-3</c:v>
                </c:pt>
                <c:pt idx="107">
                  <c:v>-6.5653730000000002E-3</c:v>
                </c:pt>
                <c:pt idx="108">
                  <c:v>-6.4932699999999998E-3</c:v>
                </c:pt>
                <c:pt idx="109">
                  <c:v>-6.6367320000000002E-3</c:v>
                </c:pt>
                <c:pt idx="110">
                  <c:v>-6.499047E-3</c:v>
                </c:pt>
                <c:pt idx="111">
                  <c:v>-6.4699739999999999E-3</c:v>
                </c:pt>
                <c:pt idx="112">
                  <c:v>-6.4955339999999999E-3</c:v>
                </c:pt>
                <c:pt idx="113">
                  <c:v>-6.3333840000000001E-3</c:v>
                </c:pt>
                <c:pt idx="114">
                  <c:v>-6.3481229999999998E-3</c:v>
                </c:pt>
                <c:pt idx="115">
                  <c:v>-6.1652119999999998E-3</c:v>
                </c:pt>
                <c:pt idx="116">
                  <c:v>-6.1722440000000003E-3</c:v>
                </c:pt>
                <c:pt idx="117">
                  <c:v>-6.0031160000000002E-3</c:v>
                </c:pt>
                <c:pt idx="118">
                  <c:v>-5.8253810000000001E-3</c:v>
                </c:pt>
                <c:pt idx="119">
                  <c:v>-5.6979279999999997E-3</c:v>
                </c:pt>
                <c:pt idx="120">
                  <c:v>-5.364733E-3</c:v>
                </c:pt>
              </c:numCache>
            </c:numRef>
          </c:yVal>
          <c:smooth val="0"/>
          <c:extLst>
            <c:ext xmlns:c16="http://schemas.microsoft.com/office/drawing/2014/chart" uri="{C3380CC4-5D6E-409C-BE32-E72D297353CC}">
              <c16:uniqueId val="{00000004-D6CB-4973-AD8C-8DF47B203AEA}"/>
            </c:ext>
          </c:extLst>
        </c:ser>
        <c:dLbls>
          <c:showLegendKey val="0"/>
          <c:showVal val="0"/>
          <c:showCatName val="0"/>
          <c:showSerName val="0"/>
          <c:showPercent val="0"/>
          <c:showBubbleSize val="0"/>
        </c:dLbls>
        <c:axId val="131585152"/>
        <c:axId val="131586688"/>
      </c:scatterChart>
      <c:valAx>
        <c:axId val="131585152"/>
        <c:scaling>
          <c:orientation val="minMax"/>
          <c:max val="60"/>
          <c:min val="-60"/>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131586688"/>
        <c:crosses val="autoZero"/>
        <c:crossBetween val="midCat"/>
      </c:valAx>
      <c:valAx>
        <c:axId val="131586688"/>
        <c:scaling>
          <c:orientation val="minMax"/>
        </c:scaling>
        <c:delete val="0"/>
        <c:axPos val="l"/>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131585152"/>
        <c:crosses val="autoZero"/>
        <c:crossBetween val="midCat"/>
      </c:valAx>
      <c:spPr>
        <a:noFill/>
        <a:ln w="12700">
          <a:noFill/>
          <a:prstDash val="solid"/>
        </a:ln>
      </c:spPr>
    </c:plotArea>
    <c:legend>
      <c:legendPos val="r"/>
      <c:layout>
        <c:manualLayout>
          <c:xMode val="edge"/>
          <c:yMode val="edge"/>
          <c:x val="0.75636519965350801"/>
          <c:y val="0.396241724167535"/>
          <c:w val="0.223174401499312"/>
          <c:h val="0.29632872997730098"/>
        </c:manualLayout>
      </c:layout>
      <c:overlay val="0"/>
      <c:spPr>
        <a:solidFill>
          <a:srgbClr val="FFFFFF"/>
        </a:solidFill>
        <a:ln w="3175">
          <a:noFill/>
          <a:prstDash val="solid"/>
        </a:ln>
      </c:spPr>
      <c:txPr>
        <a:bodyPr/>
        <a:lstStyle/>
        <a:p>
          <a:pPr>
            <a:defRPr sz="10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noFill/>
      <a:prstDash val="solid"/>
    </a:ln>
  </c:spPr>
  <c:txPr>
    <a:bodyPr/>
    <a:lstStyle/>
    <a:p>
      <a:pPr>
        <a:defRPr sz="1200" b="0" i="0" u="none" strike="noStrike" baseline="0">
          <a:solidFill>
            <a:srgbClr val="000000"/>
          </a:solidFill>
          <a:latin typeface="Arial"/>
          <a:ea typeface="Arial"/>
          <a:cs typeface="Aria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50" b="1" i="0" u="none" strike="noStrike" baseline="0">
                <a:solidFill>
                  <a:srgbClr val="000000"/>
                </a:solidFill>
                <a:latin typeface="Arial"/>
                <a:ea typeface="Arial"/>
                <a:cs typeface="Arial"/>
              </a:defRPr>
            </a:pPr>
            <a:r>
              <a:rPr lang="en-US" sz="1650" baseline="0"/>
              <a:t>glucose</a:t>
            </a:r>
          </a:p>
        </c:rich>
      </c:tx>
      <c:layout>
        <c:manualLayout>
          <c:xMode val="edge"/>
          <c:yMode val="edge"/>
          <c:x val="0.45050546101092198"/>
          <c:y val="2.5028441410694002E-2"/>
        </c:manualLayout>
      </c:layout>
      <c:overlay val="0"/>
      <c:spPr>
        <a:noFill/>
        <a:ln w="25400">
          <a:noFill/>
        </a:ln>
      </c:spPr>
    </c:title>
    <c:autoTitleDeleted val="0"/>
    <c:plotArea>
      <c:layout>
        <c:manualLayout>
          <c:layoutTarget val="inner"/>
          <c:xMode val="edge"/>
          <c:yMode val="edge"/>
          <c:x val="2.7835104593649702E-2"/>
          <c:y val="0.103885341968629"/>
          <c:w val="0.67898159211875198"/>
          <c:h val="0.86198598168163598"/>
        </c:manualLayout>
      </c:layout>
      <c:scatterChart>
        <c:scatterStyle val="lineMarker"/>
        <c:varyColors val="0"/>
        <c:ser>
          <c:idx val="16"/>
          <c:order val="0"/>
          <c:tx>
            <c:strRef>
              <c:f>'all data'!$S$2</c:f>
              <c:strCache>
                <c:ptCount val="1"/>
                <c:pt idx="0">
                  <c:v>hyperglycemia</c:v>
                </c:pt>
              </c:strCache>
            </c:strRef>
          </c:tx>
          <c:spPr>
            <a:ln w="28575">
              <a:solidFill>
                <a:srgbClr val="3366FF"/>
              </a:solidFill>
              <a:prstDash val="solid"/>
            </a:ln>
          </c:spPr>
          <c:marker>
            <c:symbol val="none"/>
          </c:marker>
          <c:xVal>
            <c:numRef>
              <c:f>'all data'!$B$3:$B$123</c:f>
              <c:numCache>
                <c:formatCode>General</c:formatCode>
                <c:ptCount val="121"/>
                <c:pt idx="0">
                  <c:v>-60</c:v>
                </c:pt>
                <c:pt idx="1">
                  <c:v>-59</c:v>
                </c:pt>
                <c:pt idx="2">
                  <c:v>-58</c:v>
                </c:pt>
                <c:pt idx="3">
                  <c:v>-57</c:v>
                </c:pt>
                <c:pt idx="4">
                  <c:v>-56</c:v>
                </c:pt>
                <c:pt idx="5">
                  <c:v>-55</c:v>
                </c:pt>
                <c:pt idx="6">
                  <c:v>-54</c:v>
                </c:pt>
                <c:pt idx="7">
                  <c:v>-53</c:v>
                </c:pt>
                <c:pt idx="8">
                  <c:v>-52</c:v>
                </c:pt>
                <c:pt idx="9">
                  <c:v>-51</c:v>
                </c:pt>
                <c:pt idx="10">
                  <c:v>-50</c:v>
                </c:pt>
                <c:pt idx="11">
                  <c:v>-49</c:v>
                </c:pt>
                <c:pt idx="12">
                  <c:v>-48</c:v>
                </c:pt>
                <c:pt idx="13">
                  <c:v>-47</c:v>
                </c:pt>
                <c:pt idx="14">
                  <c:v>-46</c:v>
                </c:pt>
                <c:pt idx="15">
                  <c:v>-45</c:v>
                </c:pt>
                <c:pt idx="16">
                  <c:v>-44</c:v>
                </c:pt>
                <c:pt idx="17">
                  <c:v>-43</c:v>
                </c:pt>
                <c:pt idx="18">
                  <c:v>-42</c:v>
                </c:pt>
                <c:pt idx="19">
                  <c:v>-41</c:v>
                </c:pt>
                <c:pt idx="20">
                  <c:v>-40</c:v>
                </c:pt>
                <c:pt idx="21">
                  <c:v>-39</c:v>
                </c:pt>
                <c:pt idx="22">
                  <c:v>-38</c:v>
                </c:pt>
                <c:pt idx="23">
                  <c:v>-37</c:v>
                </c:pt>
                <c:pt idx="24">
                  <c:v>-36</c:v>
                </c:pt>
                <c:pt idx="25">
                  <c:v>-35</c:v>
                </c:pt>
                <c:pt idx="26">
                  <c:v>-34</c:v>
                </c:pt>
                <c:pt idx="27">
                  <c:v>-33</c:v>
                </c:pt>
                <c:pt idx="28">
                  <c:v>-32</c:v>
                </c:pt>
                <c:pt idx="29">
                  <c:v>-31</c:v>
                </c:pt>
                <c:pt idx="30">
                  <c:v>-30</c:v>
                </c:pt>
                <c:pt idx="31">
                  <c:v>-29</c:v>
                </c:pt>
                <c:pt idx="32">
                  <c:v>-28</c:v>
                </c:pt>
                <c:pt idx="33">
                  <c:v>-27</c:v>
                </c:pt>
                <c:pt idx="34">
                  <c:v>-26</c:v>
                </c:pt>
                <c:pt idx="35">
                  <c:v>-25</c:v>
                </c:pt>
                <c:pt idx="36">
                  <c:v>-24</c:v>
                </c:pt>
                <c:pt idx="37">
                  <c:v>-23</c:v>
                </c:pt>
                <c:pt idx="38">
                  <c:v>-22</c:v>
                </c:pt>
                <c:pt idx="39">
                  <c:v>-21</c:v>
                </c:pt>
                <c:pt idx="40">
                  <c:v>-20</c:v>
                </c:pt>
                <c:pt idx="41">
                  <c:v>-19</c:v>
                </c:pt>
                <c:pt idx="42">
                  <c:v>-18</c:v>
                </c:pt>
                <c:pt idx="43">
                  <c:v>-17</c:v>
                </c:pt>
                <c:pt idx="44">
                  <c:v>-16</c:v>
                </c:pt>
                <c:pt idx="45">
                  <c:v>-15</c:v>
                </c:pt>
                <c:pt idx="46">
                  <c:v>-14</c:v>
                </c:pt>
                <c:pt idx="47">
                  <c:v>-13</c:v>
                </c:pt>
                <c:pt idx="48">
                  <c:v>-12</c:v>
                </c:pt>
                <c:pt idx="49">
                  <c:v>-11</c:v>
                </c:pt>
                <c:pt idx="50">
                  <c:v>-10</c:v>
                </c:pt>
                <c:pt idx="51">
                  <c:v>-9</c:v>
                </c:pt>
                <c:pt idx="52">
                  <c:v>-8</c:v>
                </c:pt>
                <c:pt idx="53">
                  <c:v>-7</c:v>
                </c:pt>
                <c:pt idx="54">
                  <c:v>-6</c:v>
                </c:pt>
                <c:pt idx="55">
                  <c:v>-5</c:v>
                </c:pt>
                <c:pt idx="56">
                  <c:v>-4</c:v>
                </c:pt>
                <c:pt idx="57">
                  <c:v>-3</c:v>
                </c:pt>
                <c:pt idx="58">
                  <c:v>-2</c:v>
                </c:pt>
                <c:pt idx="59">
                  <c:v>-1</c:v>
                </c:pt>
                <c:pt idx="60">
                  <c:v>0</c:v>
                </c:pt>
                <c:pt idx="61">
                  <c:v>1</c:v>
                </c:pt>
                <c:pt idx="62">
                  <c:v>2</c:v>
                </c:pt>
                <c:pt idx="63">
                  <c:v>3</c:v>
                </c:pt>
                <c:pt idx="64">
                  <c:v>4</c:v>
                </c:pt>
                <c:pt idx="65">
                  <c:v>5</c:v>
                </c:pt>
                <c:pt idx="66">
                  <c:v>6</c:v>
                </c:pt>
                <c:pt idx="67">
                  <c:v>7</c:v>
                </c:pt>
                <c:pt idx="68">
                  <c:v>8</c:v>
                </c:pt>
                <c:pt idx="69">
                  <c:v>9</c:v>
                </c:pt>
                <c:pt idx="70">
                  <c:v>10</c:v>
                </c:pt>
                <c:pt idx="71">
                  <c:v>11</c:v>
                </c:pt>
                <c:pt idx="72">
                  <c:v>12</c:v>
                </c:pt>
                <c:pt idx="73">
                  <c:v>13</c:v>
                </c:pt>
                <c:pt idx="74">
                  <c:v>14</c:v>
                </c:pt>
                <c:pt idx="75">
                  <c:v>15</c:v>
                </c:pt>
                <c:pt idx="76">
                  <c:v>16</c:v>
                </c:pt>
                <c:pt idx="77">
                  <c:v>17</c:v>
                </c:pt>
                <c:pt idx="78">
                  <c:v>18</c:v>
                </c:pt>
                <c:pt idx="79">
                  <c:v>19</c:v>
                </c:pt>
                <c:pt idx="80">
                  <c:v>20</c:v>
                </c:pt>
                <c:pt idx="81">
                  <c:v>21</c:v>
                </c:pt>
                <c:pt idx="82">
                  <c:v>22</c:v>
                </c:pt>
                <c:pt idx="83">
                  <c:v>23</c:v>
                </c:pt>
                <c:pt idx="84">
                  <c:v>24</c:v>
                </c:pt>
                <c:pt idx="85">
                  <c:v>25</c:v>
                </c:pt>
                <c:pt idx="86">
                  <c:v>26</c:v>
                </c:pt>
                <c:pt idx="87">
                  <c:v>27</c:v>
                </c:pt>
                <c:pt idx="88">
                  <c:v>28</c:v>
                </c:pt>
                <c:pt idx="89">
                  <c:v>29</c:v>
                </c:pt>
                <c:pt idx="90">
                  <c:v>30</c:v>
                </c:pt>
                <c:pt idx="91">
                  <c:v>31</c:v>
                </c:pt>
                <c:pt idx="92">
                  <c:v>32</c:v>
                </c:pt>
                <c:pt idx="93">
                  <c:v>33</c:v>
                </c:pt>
                <c:pt idx="94">
                  <c:v>34</c:v>
                </c:pt>
                <c:pt idx="95">
                  <c:v>35</c:v>
                </c:pt>
                <c:pt idx="96">
                  <c:v>36</c:v>
                </c:pt>
                <c:pt idx="97">
                  <c:v>37</c:v>
                </c:pt>
                <c:pt idx="98">
                  <c:v>38</c:v>
                </c:pt>
                <c:pt idx="99">
                  <c:v>39</c:v>
                </c:pt>
                <c:pt idx="100">
                  <c:v>40</c:v>
                </c:pt>
                <c:pt idx="101">
                  <c:v>41</c:v>
                </c:pt>
                <c:pt idx="102">
                  <c:v>42</c:v>
                </c:pt>
                <c:pt idx="103">
                  <c:v>43</c:v>
                </c:pt>
                <c:pt idx="104">
                  <c:v>44</c:v>
                </c:pt>
                <c:pt idx="105">
                  <c:v>45</c:v>
                </c:pt>
                <c:pt idx="106">
                  <c:v>46</c:v>
                </c:pt>
                <c:pt idx="107">
                  <c:v>47</c:v>
                </c:pt>
                <c:pt idx="108">
                  <c:v>48</c:v>
                </c:pt>
                <c:pt idx="109">
                  <c:v>49</c:v>
                </c:pt>
                <c:pt idx="110">
                  <c:v>50</c:v>
                </c:pt>
                <c:pt idx="111">
                  <c:v>51</c:v>
                </c:pt>
                <c:pt idx="112">
                  <c:v>52</c:v>
                </c:pt>
                <c:pt idx="113">
                  <c:v>53</c:v>
                </c:pt>
                <c:pt idx="114">
                  <c:v>54</c:v>
                </c:pt>
                <c:pt idx="115">
                  <c:v>55</c:v>
                </c:pt>
                <c:pt idx="116">
                  <c:v>56</c:v>
                </c:pt>
                <c:pt idx="117">
                  <c:v>57</c:v>
                </c:pt>
                <c:pt idx="118">
                  <c:v>58</c:v>
                </c:pt>
                <c:pt idx="119">
                  <c:v>59</c:v>
                </c:pt>
                <c:pt idx="120">
                  <c:v>60</c:v>
                </c:pt>
              </c:numCache>
            </c:numRef>
          </c:xVal>
          <c:yVal>
            <c:numRef>
              <c:f>'all data'!$S$3:$S$123</c:f>
              <c:numCache>
                <c:formatCode>General</c:formatCode>
                <c:ptCount val="121"/>
                <c:pt idx="0">
                  <c:v>6.2048359999999997E-2</c:v>
                </c:pt>
                <c:pt idx="1">
                  <c:v>6.2593480000000007E-2</c:v>
                </c:pt>
                <c:pt idx="2">
                  <c:v>6.3096219999999995E-2</c:v>
                </c:pt>
                <c:pt idx="3">
                  <c:v>6.3402710000000001E-2</c:v>
                </c:pt>
                <c:pt idx="4">
                  <c:v>6.4170400000000002E-2</c:v>
                </c:pt>
                <c:pt idx="5">
                  <c:v>6.4609899999999998E-2</c:v>
                </c:pt>
                <c:pt idx="6">
                  <c:v>6.5080799999999994E-2</c:v>
                </c:pt>
                <c:pt idx="7">
                  <c:v>6.5193979999999999E-2</c:v>
                </c:pt>
                <c:pt idx="8">
                  <c:v>6.5693669999999996E-2</c:v>
                </c:pt>
                <c:pt idx="9">
                  <c:v>6.5879469999999996E-2</c:v>
                </c:pt>
                <c:pt idx="10">
                  <c:v>6.6412739999999998E-2</c:v>
                </c:pt>
                <c:pt idx="11">
                  <c:v>6.6906450000000006E-2</c:v>
                </c:pt>
                <c:pt idx="12">
                  <c:v>6.7541809999999994E-2</c:v>
                </c:pt>
                <c:pt idx="13">
                  <c:v>6.8029709999999993E-2</c:v>
                </c:pt>
                <c:pt idx="14">
                  <c:v>6.9124480000000002E-2</c:v>
                </c:pt>
                <c:pt idx="15">
                  <c:v>6.9923780000000005E-2</c:v>
                </c:pt>
                <c:pt idx="16">
                  <c:v>7.0474159999999994E-2</c:v>
                </c:pt>
                <c:pt idx="17">
                  <c:v>7.0654469999999997E-2</c:v>
                </c:pt>
                <c:pt idx="18">
                  <c:v>7.1351700000000004E-2</c:v>
                </c:pt>
                <c:pt idx="19">
                  <c:v>7.1677660000000004E-2</c:v>
                </c:pt>
                <c:pt idx="20">
                  <c:v>7.2297319999999998E-2</c:v>
                </c:pt>
                <c:pt idx="21">
                  <c:v>7.2870480000000001E-2</c:v>
                </c:pt>
                <c:pt idx="22">
                  <c:v>7.3572709999999999E-2</c:v>
                </c:pt>
                <c:pt idx="23">
                  <c:v>7.3817309999999997E-2</c:v>
                </c:pt>
                <c:pt idx="24">
                  <c:v>7.4530440000000003E-2</c:v>
                </c:pt>
                <c:pt idx="25">
                  <c:v>7.504479E-2</c:v>
                </c:pt>
                <c:pt idx="26">
                  <c:v>7.5330820000000007E-2</c:v>
                </c:pt>
                <c:pt idx="27">
                  <c:v>7.5947970000000004E-2</c:v>
                </c:pt>
                <c:pt idx="28">
                  <c:v>7.6313099999999995E-2</c:v>
                </c:pt>
                <c:pt idx="29">
                  <c:v>7.7213340000000005E-2</c:v>
                </c:pt>
                <c:pt idx="30">
                  <c:v>7.7706800000000006E-2</c:v>
                </c:pt>
                <c:pt idx="31">
                  <c:v>7.8507930000000004E-2</c:v>
                </c:pt>
                <c:pt idx="32">
                  <c:v>7.9819219999999996E-2</c:v>
                </c:pt>
                <c:pt idx="33">
                  <c:v>8.1054000000000001E-2</c:v>
                </c:pt>
                <c:pt idx="34">
                  <c:v>8.2163219999999995E-2</c:v>
                </c:pt>
                <c:pt idx="35">
                  <c:v>8.3026779999999994E-2</c:v>
                </c:pt>
                <c:pt idx="36">
                  <c:v>8.380166E-2</c:v>
                </c:pt>
                <c:pt idx="37">
                  <c:v>8.5176569999999993E-2</c:v>
                </c:pt>
                <c:pt idx="38">
                  <c:v>8.5833690000000004E-2</c:v>
                </c:pt>
                <c:pt idx="39">
                  <c:v>8.6056229999999997E-2</c:v>
                </c:pt>
                <c:pt idx="40">
                  <c:v>8.6330699999999996E-2</c:v>
                </c:pt>
                <c:pt idx="41">
                  <c:v>8.7101689999999996E-2</c:v>
                </c:pt>
                <c:pt idx="42">
                  <c:v>8.7525469999999994E-2</c:v>
                </c:pt>
                <c:pt idx="43">
                  <c:v>8.8827920000000005E-2</c:v>
                </c:pt>
                <c:pt idx="44">
                  <c:v>8.9911889999999994E-2</c:v>
                </c:pt>
                <c:pt idx="45">
                  <c:v>9.0354279999999995E-2</c:v>
                </c:pt>
                <c:pt idx="46">
                  <c:v>9.0963619999999995E-2</c:v>
                </c:pt>
                <c:pt idx="47">
                  <c:v>9.1048390000000007E-2</c:v>
                </c:pt>
                <c:pt idx="48">
                  <c:v>9.1362789999999999E-2</c:v>
                </c:pt>
                <c:pt idx="49">
                  <c:v>9.1643730000000007E-2</c:v>
                </c:pt>
                <c:pt idx="50">
                  <c:v>9.2314229999999997E-2</c:v>
                </c:pt>
                <c:pt idx="51">
                  <c:v>9.318224E-2</c:v>
                </c:pt>
                <c:pt idx="52">
                  <c:v>9.3085379999999995E-2</c:v>
                </c:pt>
                <c:pt idx="53">
                  <c:v>9.3779210000000002E-2</c:v>
                </c:pt>
                <c:pt idx="54">
                  <c:v>9.279548E-2</c:v>
                </c:pt>
                <c:pt idx="55">
                  <c:v>9.1435580000000002E-2</c:v>
                </c:pt>
                <c:pt idx="56">
                  <c:v>8.9743900000000001E-2</c:v>
                </c:pt>
                <c:pt idx="57">
                  <c:v>8.5376919999999995E-2</c:v>
                </c:pt>
                <c:pt idx="58">
                  <c:v>8.0267430000000001E-2</c:v>
                </c:pt>
                <c:pt idx="59">
                  <c:v>7.0624110000000004E-2</c:v>
                </c:pt>
                <c:pt idx="60">
                  <c:v>5.289804E-2</c:v>
                </c:pt>
                <c:pt idx="61">
                  <c:v>4.4621569999999999E-2</c:v>
                </c:pt>
                <c:pt idx="62">
                  <c:v>3.9836829999999997E-2</c:v>
                </c:pt>
                <c:pt idx="63">
                  <c:v>3.7484780000000002E-2</c:v>
                </c:pt>
                <c:pt idx="64">
                  <c:v>3.5905020000000003E-2</c:v>
                </c:pt>
                <c:pt idx="65">
                  <c:v>3.4269420000000002E-2</c:v>
                </c:pt>
                <c:pt idx="66">
                  <c:v>3.3286919999999998E-2</c:v>
                </c:pt>
                <c:pt idx="67">
                  <c:v>3.2424120000000001E-2</c:v>
                </c:pt>
                <c:pt idx="68">
                  <c:v>3.190436E-2</c:v>
                </c:pt>
                <c:pt idx="69">
                  <c:v>3.2247310000000001E-2</c:v>
                </c:pt>
                <c:pt idx="70">
                  <c:v>3.0876190000000001E-2</c:v>
                </c:pt>
                <c:pt idx="71">
                  <c:v>3.0464450000000001E-2</c:v>
                </c:pt>
                <c:pt idx="72">
                  <c:v>3.0466239999999999E-2</c:v>
                </c:pt>
                <c:pt idx="73">
                  <c:v>3.0642490000000001E-2</c:v>
                </c:pt>
                <c:pt idx="74">
                  <c:v>3.1157089999999998E-2</c:v>
                </c:pt>
                <c:pt idx="75">
                  <c:v>3.1415760000000001E-2</c:v>
                </c:pt>
                <c:pt idx="76">
                  <c:v>3.1339779999999998E-2</c:v>
                </c:pt>
                <c:pt idx="77">
                  <c:v>3.143841E-2</c:v>
                </c:pt>
                <c:pt idx="78">
                  <c:v>3.090996E-2</c:v>
                </c:pt>
                <c:pt idx="79">
                  <c:v>3.0465309999999999E-2</c:v>
                </c:pt>
                <c:pt idx="80">
                  <c:v>2.999259E-2</c:v>
                </c:pt>
                <c:pt idx="81">
                  <c:v>2.95447E-2</c:v>
                </c:pt>
                <c:pt idx="82">
                  <c:v>2.9229069999999999E-2</c:v>
                </c:pt>
                <c:pt idx="83">
                  <c:v>2.8506449999999999E-2</c:v>
                </c:pt>
                <c:pt idx="84">
                  <c:v>2.8030070000000001E-2</c:v>
                </c:pt>
                <c:pt idx="85">
                  <c:v>2.839438E-2</c:v>
                </c:pt>
                <c:pt idx="86">
                  <c:v>2.8249300000000001E-2</c:v>
                </c:pt>
                <c:pt idx="87">
                  <c:v>2.790658E-2</c:v>
                </c:pt>
                <c:pt idx="88">
                  <c:v>2.752841E-2</c:v>
                </c:pt>
                <c:pt idx="89">
                  <c:v>2.6765400000000002E-2</c:v>
                </c:pt>
                <c:pt idx="90">
                  <c:v>2.6703939999999999E-2</c:v>
                </c:pt>
                <c:pt idx="91">
                  <c:v>2.649961E-2</c:v>
                </c:pt>
                <c:pt idx="92">
                  <c:v>2.6132240000000001E-2</c:v>
                </c:pt>
                <c:pt idx="93">
                  <c:v>2.6061399999999998E-2</c:v>
                </c:pt>
                <c:pt idx="94">
                  <c:v>2.5999970000000001E-2</c:v>
                </c:pt>
                <c:pt idx="95">
                  <c:v>2.5147429999999998E-2</c:v>
                </c:pt>
                <c:pt idx="96">
                  <c:v>2.5111540000000002E-2</c:v>
                </c:pt>
                <c:pt idx="97">
                  <c:v>2.526306E-2</c:v>
                </c:pt>
                <c:pt idx="98">
                  <c:v>2.5163230000000002E-2</c:v>
                </c:pt>
                <c:pt idx="99">
                  <c:v>2.485014E-2</c:v>
                </c:pt>
                <c:pt idx="100">
                  <c:v>2.444721E-2</c:v>
                </c:pt>
                <c:pt idx="101">
                  <c:v>2.4201150000000001E-2</c:v>
                </c:pt>
                <c:pt idx="102">
                  <c:v>2.41053E-2</c:v>
                </c:pt>
                <c:pt idx="103">
                  <c:v>2.389693E-2</c:v>
                </c:pt>
                <c:pt idx="104">
                  <c:v>2.4209609999999999E-2</c:v>
                </c:pt>
                <c:pt idx="105">
                  <c:v>2.4120909999999999E-2</c:v>
                </c:pt>
                <c:pt idx="106">
                  <c:v>2.4113039999999999E-2</c:v>
                </c:pt>
                <c:pt idx="107">
                  <c:v>2.440372E-2</c:v>
                </c:pt>
                <c:pt idx="108">
                  <c:v>2.3948839999999999E-2</c:v>
                </c:pt>
                <c:pt idx="109">
                  <c:v>2.4207920000000001E-2</c:v>
                </c:pt>
                <c:pt idx="110">
                  <c:v>2.4525930000000001E-2</c:v>
                </c:pt>
                <c:pt idx="111">
                  <c:v>2.4160850000000001E-2</c:v>
                </c:pt>
                <c:pt idx="112">
                  <c:v>2.364376E-2</c:v>
                </c:pt>
                <c:pt idx="113">
                  <c:v>2.3582519999999999E-2</c:v>
                </c:pt>
                <c:pt idx="114">
                  <c:v>2.3303549999999999E-2</c:v>
                </c:pt>
                <c:pt idx="115">
                  <c:v>2.3108690000000001E-2</c:v>
                </c:pt>
                <c:pt idx="116">
                  <c:v>2.2809599999999999E-2</c:v>
                </c:pt>
                <c:pt idx="117">
                  <c:v>2.3048229999999999E-2</c:v>
                </c:pt>
                <c:pt idx="118">
                  <c:v>2.31577E-2</c:v>
                </c:pt>
                <c:pt idx="119">
                  <c:v>2.27978E-2</c:v>
                </c:pt>
                <c:pt idx="120">
                  <c:v>2.3087449999999999E-2</c:v>
                </c:pt>
              </c:numCache>
            </c:numRef>
          </c:yVal>
          <c:smooth val="0"/>
          <c:extLst>
            <c:ext xmlns:c16="http://schemas.microsoft.com/office/drawing/2014/chart" uri="{C3380CC4-5D6E-409C-BE32-E72D297353CC}">
              <c16:uniqueId val="{00000000-1ADC-4AD1-8018-F5693E9D7735}"/>
            </c:ext>
          </c:extLst>
        </c:ser>
        <c:ser>
          <c:idx val="18"/>
          <c:order val="1"/>
          <c:tx>
            <c:strRef>
              <c:f>'all data'!$U$2</c:f>
              <c:strCache>
                <c:ptCount val="1"/>
                <c:pt idx="0">
                  <c:v>hypernatremia</c:v>
                </c:pt>
              </c:strCache>
            </c:strRef>
          </c:tx>
          <c:spPr>
            <a:ln w="28575">
              <a:solidFill>
                <a:srgbClr val="00B050"/>
              </a:solidFill>
              <a:prstDash val="solid"/>
            </a:ln>
          </c:spPr>
          <c:marker>
            <c:symbol val="none"/>
          </c:marker>
          <c:xVal>
            <c:numRef>
              <c:f>'all data'!$B$3:$B$123</c:f>
              <c:numCache>
                <c:formatCode>General</c:formatCode>
                <c:ptCount val="121"/>
                <c:pt idx="0">
                  <c:v>-60</c:v>
                </c:pt>
                <c:pt idx="1">
                  <c:v>-59</c:v>
                </c:pt>
                <c:pt idx="2">
                  <c:v>-58</c:v>
                </c:pt>
                <c:pt idx="3">
                  <c:v>-57</c:v>
                </c:pt>
                <c:pt idx="4">
                  <c:v>-56</c:v>
                </c:pt>
                <c:pt idx="5">
                  <c:v>-55</c:v>
                </c:pt>
                <c:pt idx="6">
                  <c:v>-54</c:v>
                </c:pt>
                <c:pt idx="7">
                  <c:v>-53</c:v>
                </c:pt>
                <c:pt idx="8">
                  <c:v>-52</c:v>
                </c:pt>
                <c:pt idx="9">
                  <c:v>-51</c:v>
                </c:pt>
                <c:pt idx="10">
                  <c:v>-50</c:v>
                </c:pt>
                <c:pt idx="11">
                  <c:v>-49</c:v>
                </c:pt>
                <c:pt idx="12">
                  <c:v>-48</c:v>
                </c:pt>
                <c:pt idx="13">
                  <c:v>-47</c:v>
                </c:pt>
                <c:pt idx="14">
                  <c:v>-46</c:v>
                </c:pt>
                <c:pt idx="15">
                  <c:v>-45</c:v>
                </c:pt>
                <c:pt idx="16">
                  <c:v>-44</c:v>
                </c:pt>
                <c:pt idx="17">
                  <c:v>-43</c:v>
                </c:pt>
                <c:pt idx="18">
                  <c:v>-42</c:v>
                </c:pt>
                <c:pt idx="19">
                  <c:v>-41</c:v>
                </c:pt>
                <c:pt idx="20">
                  <c:v>-40</c:v>
                </c:pt>
                <c:pt idx="21">
                  <c:v>-39</c:v>
                </c:pt>
                <c:pt idx="22">
                  <c:v>-38</c:v>
                </c:pt>
                <c:pt idx="23">
                  <c:v>-37</c:v>
                </c:pt>
                <c:pt idx="24">
                  <c:v>-36</c:v>
                </c:pt>
                <c:pt idx="25">
                  <c:v>-35</c:v>
                </c:pt>
                <c:pt idx="26">
                  <c:v>-34</c:v>
                </c:pt>
                <c:pt idx="27">
                  <c:v>-33</c:v>
                </c:pt>
                <c:pt idx="28">
                  <c:v>-32</c:v>
                </c:pt>
                <c:pt idx="29">
                  <c:v>-31</c:v>
                </c:pt>
                <c:pt idx="30">
                  <c:v>-30</c:v>
                </c:pt>
                <c:pt idx="31">
                  <c:v>-29</c:v>
                </c:pt>
                <c:pt idx="32">
                  <c:v>-28</c:v>
                </c:pt>
                <c:pt idx="33">
                  <c:v>-27</c:v>
                </c:pt>
                <c:pt idx="34">
                  <c:v>-26</c:v>
                </c:pt>
                <c:pt idx="35">
                  <c:v>-25</c:v>
                </c:pt>
                <c:pt idx="36">
                  <c:v>-24</c:v>
                </c:pt>
                <c:pt idx="37">
                  <c:v>-23</c:v>
                </c:pt>
                <c:pt idx="38">
                  <c:v>-22</c:v>
                </c:pt>
                <c:pt idx="39">
                  <c:v>-21</c:v>
                </c:pt>
                <c:pt idx="40">
                  <c:v>-20</c:v>
                </c:pt>
                <c:pt idx="41">
                  <c:v>-19</c:v>
                </c:pt>
                <c:pt idx="42">
                  <c:v>-18</c:v>
                </c:pt>
                <c:pt idx="43">
                  <c:v>-17</c:v>
                </c:pt>
                <c:pt idx="44">
                  <c:v>-16</c:v>
                </c:pt>
                <c:pt idx="45">
                  <c:v>-15</c:v>
                </c:pt>
                <c:pt idx="46">
                  <c:v>-14</c:v>
                </c:pt>
                <c:pt idx="47">
                  <c:v>-13</c:v>
                </c:pt>
                <c:pt idx="48">
                  <c:v>-12</c:v>
                </c:pt>
                <c:pt idx="49">
                  <c:v>-11</c:v>
                </c:pt>
                <c:pt idx="50">
                  <c:v>-10</c:v>
                </c:pt>
                <c:pt idx="51">
                  <c:v>-9</c:v>
                </c:pt>
                <c:pt idx="52">
                  <c:v>-8</c:v>
                </c:pt>
                <c:pt idx="53">
                  <c:v>-7</c:v>
                </c:pt>
                <c:pt idx="54">
                  <c:v>-6</c:v>
                </c:pt>
                <c:pt idx="55">
                  <c:v>-5</c:v>
                </c:pt>
                <c:pt idx="56">
                  <c:v>-4</c:v>
                </c:pt>
                <c:pt idx="57">
                  <c:v>-3</c:v>
                </c:pt>
                <c:pt idx="58">
                  <c:v>-2</c:v>
                </c:pt>
                <c:pt idx="59">
                  <c:v>-1</c:v>
                </c:pt>
                <c:pt idx="60">
                  <c:v>0</c:v>
                </c:pt>
                <c:pt idx="61">
                  <c:v>1</c:v>
                </c:pt>
                <c:pt idx="62">
                  <c:v>2</c:v>
                </c:pt>
                <c:pt idx="63">
                  <c:v>3</c:v>
                </c:pt>
                <c:pt idx="64">
                  <c:v>4</c:v>
                </c:pt>
                <c:pt idx="65">
                  <c:v>5</c:v>
                </c:pt>
                <c:pt idx="66">
                  <c:v>6</c:v>
                </c:pt>
                <c:pt idx="67">
                  <c:v>7</c:v>
                </c:pt>
                <c:pt idx="68">
                  <c:v>8</c:v>
                </c:pt>
                <c:pt idx="69">
                  <c:v>9</c:v>
                </c:pt>
                <c:pt idx="70">
                  <c:v>10</c:v>
                </c:pt>
                <c:pt idx="71">
                  <c:v>11</c:v>
                </c:pt>
                <c:pt idx="72">
                  <c:v>12</c:v>
                </c:pt>
                <c:pt idx="73">
                  <c:v>13</c:v>
                </c:pt>
                <c:pt idx="74">
                  <c:v>14</c:v>
                </c:pt>
                <c:pt idx="75">
                  <c:v>15</c:v>
                </c:pt>
                <c:pt idx="76">
                  <c:v>16</c:v>
                </c:pt>
                <c:pt idx="77">
                  <c:v>17</c:v>
                </c:pt>
                <c:pt idx="78">
                  <c:v>18</c:v>
                </c:pt>
                <c:pt idx="79">
                  <c:v>19</c:v>
                </c:pt>
                <c:pt idx="80">
                  <c:v>20</c:v>
                </c:pt>
                <c:pt idx="81">
                  <c:v>21</c:v>
                </c:pt>
                <c:pt idx="82">
                  <c:v>22</c:v>
                </c:pt>
                <c:pt idx="83">
                  <c:v>23</c:v>
                </c:pt>
                <c:pt idx="84">
                  <c:v>24</c:v>
                </c:pt>
                <c:pt idx="85">
                  <c:v>25</c:v>
                </c:pt>
                <c:pt idx="86">
                  <c:v>26</c:v>
                </c:pt>
                <c:pt idx="87">
                  <c:v>27</c:v>
                </c:pt>
                <c:pt idx="88">
                  <c:v>28</c:v>
                </c:pt>
                <c:pt idx="89">
                  <c:v>29</c:v>
                </c:pt>
                <c:pt idx="90">
                  <c:v>30</c:v>
                </c:pt>
                <c:pt idx="91">
                  <c:v>31</c:v>
                </c:pt>
                <c:pt idx="92">
                  <c:v>32</c:v>
                </c:pt>
                <c:pt idx="93">
                  <c:v>33</c:v>
                </c:pt>
                <c:pt idx="94">
                  <c:v>34</c:v>
                </c:pt>
                <c:pt idx="95">
                  <c:v>35</c:v>
                </c:pt>
                <c:pt idx="96">
                  <c:v>36</c:v>
                </c:pt>
                <c:pt idx="97">
                  <c:v>37</c:v>
                </c:pt>
                <c:pt idx="98">
                  <c:v>38</c:v>
                </c:pt>
                <c:pt idx="99">
                  <c:v>39</c:v>
                </c:pt>
                <c:pt idx="100">
                  <c:v>40</c:v>
                </c:pt>
                <c:pt idx="101">
                  <c:v>41</c:v>
                </c:pt>
                <c:pt idx="102">
                  <c:v>42</c:v>
                </c:pt>
                <c:pt idx="103">
                  <c:v>43</c:v>
                </c:pt>
                <c:pt idx="104">
                  <c:v>44</c:v>
                </c:pt>
                <c:pt idx="105">
                  <c:v>45</c:v>
                </c:pt>
                <c:pt idx="106">
                  <c:v>46</c:v>
                </c:pt>
                <c:pt idx="107">
                  <c:v>47</c:v>
                </c:pt>
                <c:pt idx="108">
                  <c:v>48</c:v>
                </c:pt>
                <c:pt idx="109">
                  <c:v>49</c:v>
                </c:pt>
                <c:pt idx="110">
                  <c:v>50</c:v>
                </c:pt>
                <c:pt idx="111">
                  <c:v>51</c:v>
                </c:pt>
                <c:pt idx="112">
                  <c:v>52</c:v>
                </c:pt>
                <c:pt idx="113">
                  <c:v>53</c:v>
                </c:pt>
                <c:pt idx="114">
                  <c:v>54</c:v>
                </c:pt>
                <c:pt idx="115">
                  <c:v>55</c:v>
                </c:pt>
                <c:pt idx="116">
                  <c:v>56</c:v>
                </c:pt>
                <c:pt idx="117">
                  <c:v>57</c:v>
                </c:pt>
                <c:pt idx="118">
                  <c:v>58</c:v>
                </c:pt>
                <c:pt idx="119">
                  <c:v>59</c:v>
                </c:pt>
                <c:pt idx="120">
                  <c:v>60</c:v>
                </c:pt>
              </c:numCache>
            </c:numRef>
          </c:xVal>
          <c:yVal>
            <c:numRef>
              <c:f>'all data'!$U$3:$U$123</c:f>
              <c:numCache>
                <c:formatCode>General</c:formatCode>
                <c:ptCount val="121"/>
                <c:pt idx="0">
                  <c:v>3.1721689999999997E-2</c:v>
                </c:pt>
                <c:pt idx="1">
                  <c:v>3.1992189999999997E-2</c:v>
                </c:pt>
                <c:pt idx="2">
                  <c:v>3.287151E-2</c:v>
                </c:pt>
                <c:pt idx="3">
                  <c:v>3.2539230000000002E-2</c:v>
                </c:pt>
                <c:pt idx="4">
                  <c:v>3.2333069999999998E-2</c:v>
                </c:pt>
                <c:pt idx="5">
                  <c:v>3.164993E-2</c:v>
                </c:pt>
                <c:pt idx="6">
                  <c:v>3.1204119999999998E-2</c:v>
                </c:pt>
                <c:pt idx="7">
                  <c:v>3.1700659999999999E-2</c:v>
                </c:pt>
                <c:pt idx="8">
                  <c:v>3.2021929999999997E-2</c:v>
                </c:pt>
                <c:pt idx="9">
                  <c:v>3.2513029999999998E-2</c:v>
                </c:pt>
                <c:pt idx="10">
                  <c:v>3.2800820000000001E-2</c:v>
                </c:pt>
                <c:pt idx="11">
                  <c:v>3.3140040000000003E-2</c:v>
                </c:pt>
                <c:pt idx="12">
                  <c:v>3.2522639999999998E-2</c:v>
                </c:pt>
                <c:pt idx="13">
                  <c:v>3.2457140000000002E-2</c:v>
                </c:pt>
                <c:pt idx="14">
                  <c:v>3.2074060000000001E-2</c:v>
                </c:pt>
                <c:pt idx="15">
                  <c:v>3.2054340000000001E-2</c:v>
                </c:pt>
                <c:pt idx="16">
                  <c:v>3.2309579999999997E-2</c:v>
                </c:pt>
                <c:pt idx="17">
                  <c:v>3.0993529999999998E-2</c:v>
                </c:pt>
                <c:pt idx="18">
                  <c:v>3.0751710000000002E-2</c:v>
                </c:pt>
                <c:pt idx="19">
                  <c:v>3.1428350000000001E-2</c:v>
                </c:pt>
                <c:pt idx="20">
                  <c:v>3.0797169999999999E-2</c:v>
                </c:pt>
                <c:pt idx="21">
                  <c:v>3.1040950000000001E-2</c:v>
                </c:pt>
                <c:pt idx="22">
                  <c:v>3.2062630000000002E-2</c:v>
                </c:pt>
                <c:pt idx="23">
                  <c:v>3.2833349999999997E-2</c:v>
                </c:pt>
                <c:pt idx="24">
                  <c:v>3.4153490000000002E-2</c:v>
                </c:pt>
                <c:pt idx="25">
                  <c:v>3.45443E-2</c:v>
                </c:pt>
                <c:pt idx="26">
                  <c:v>3.4596990000000001E-2</c:v>
                </c:pt>
                <c:pt idx="27">
                  <c:v>3.3873569999999999E-2</c:v>
                </c:pt>
                <c:pt idx="28">
                  <c:v>3.4285719999999999E-2</c:v>
                </c:pt>
                <c:pt idx="29">
                  <c:v>3.4646009999999998E-2</c:v>
                </c:pt>
                <c:pt idx="30">
                  <c:v>3.4150399999999997E-2</c:v>
                </c:pt>
                <c:pt idx="31">
                  <c:v>3.6415679999999999E-2</c:v>
                </c:pt>
                <c:pt idx="32">
                  <c:v>3.6690260000000002E-2</c:v>
                </c:pt>
                <c:pt idx="33">
                  <c:v>3.5651309999999999E-2</c:v>
                </c:pt>
                <c:pt idx="34">
                  <c:v>3.5937070000000002E-2</c:v>
                </c:pt>
                <c:pt idx="35">
                  <c:v>3.7637419999999998E-2</c:v>
                </c:pt>
                <c:pt idx="36">
                  <c:v>3.8331009999999999E-2</c:v>
                </c:pt>
                <c:pt idx="37">
                  <c:v>3.8944239999999998E-2</c:v>
                </c:pt>
                <c:pt idx="38">
                  <c:v>4.0611439999999999E-2</c:v>
                </c:pt>
                <c:pt idx="39">
                  <c:v>4.0746079999999997E-2</c:v>
                </c:pt>
                <c:pt idx="40">
                  <c:v>4.2534599999999999E-2</c:v>
                </c:pt>
                <c:pt idx="41">
                  <c:v>4.35983E-2</c:v>
                </c:pt>
                <c:pt idx="42">
                  <c:v>4.4349590000000001E-2</c:v>
                </c:pt>
                <c:pt idx="43">
                  <c:v>4.4882180000000001E-2</c:v>
                </c:pt>
                <c:pt idx="44">
                  <c:v>4.538383E-2</c:v>
                </c:pt>
                <c:pt idx="45">
                  <c:v>4.6267030000000001E-2</c:v>
                </c:pt>
                <c:pt idx="46">
                  <c:v>4.6683589999999997E-2</c:v>
                </c:pt>
                <c:pt idx="47">
                  <c:v>4.7244889999999998E-2</c:v>
                </c:pt>
                <c:pt idx="48">
                  <c:v>4.7427749999999998E-2</c:v>
                </c:pt>
                <c:pt idx="49">
                  <c:v>5.0567149999999998E-2</c:v>
                </c:pt>
                <c:pt idx="50">
                  <c:v>4.9997420000000001E-2</c:v>
                </c:pt>
                <c:pt idx="51">
                  <c:v>4.9733609999999998E-2</c:v>
                </c:pt>
                <c:pt idx="52">
                  <c:v>5.0805379999999997E-2</c:v>
                </c:pt>
                <c:pt idx="53">
                  <c:v>5.203377E-2</c:v>
                </c:pt>
                <c:pt idx="54">
                  <c:v>5.179156E-2</c:v>
                </c:pt>
                <c:pt idx="55">
                  <c:v>4.9080810000000002E-2</c:v>
                </c:pt>
                <c:pt idx="56">
                  <c:v>4.4768740000000001E-2</c:v>
                </c:pt>
                <c:pt idx="57">
                  <c:v>4.1736250000000003E-2</c:v>
                </c:pt>
                <c:pt idx="58">
                  <c:v>3.6849529999999998E-2</c:v>
                </c:pt>
                <c:pt idx="59">
                  <c:v>3.2099919999999997E-2</c:v>
                </c:pt>
                <c:pt idx="60">
                  <c:v>2.8197920000000001E-2</c:v>
                </c:pt>
                <c:pt idx="61">
                  <c:v>2.0968850000000001E-2</c:v>
                </c:pt>
                <c:pt idx="62">
                  <c:v>1.7640530000000001E-2</c:v>
                </c:pt>
                <c:pt idx="63">
                  <c:v>1.3761020000000001E-2</c:v>
                </c:pt>
                <c:pt idx="64">
                  <c:v>1.158929E-2</c:v>
                </c:pt>
                <c:pt idx="65">
                  <c:v>1.078899E-2</c:v>
                </c:pt>
                <c:pt idx="66">
                  <c:v>1.0052810000000001E-2</c:v>
                </c:pt>
                <c:pt idx="67">
                  <c:v>8.4443130000000002E-3</c:v>
                </c:pt>
                <c:pt idx="68">
                  <c:v>7.7086799999999999E-3</c:v>
                </c:pt>
                <c:pt idx="69">
                  <c:v>7.139828E-3</c:v>
                </c:pt>
                <c:pt idx="70">
                  <c:v>6.5883979999999997E-3</c:v>
                </c:pt>
                <c:pt idx="71">
                  <c:v>6.4925720000000003E-3</c:v>
                </c:pt>
                <c:pt idx="72">
                  <c:v>6.6365809999999999E-3</c:v>
                </c:pt>
                <c:pt idx="73">
                  <c:v>6.5645620000000003E-3</c:v>
                </c:pt>
                <c:pt idx="74">
                  <c:v>7.288854E-3</c:v>
                </c:pt>
                <c:pt idx="75">
                  <c:v>8.5837650000000001E-3</c:v>
                </c:pt>
                <c:pt idx="76">
                  <c:v>7.5196330000000004E-3</c:v>
                </c:pt>
                <c:pt idx="77">
                  <c:v>8.6174939999999998E-3</c:v>
                </c:pt>
                <c:pt idx="78">
                  <c:v>8.9199459999999998E-3</c:v>
                </c:pt>
                <c:pt idx="79">
                  <c:v>8.6184360000000002E-3</c:v>
                </c:pt>
                <c:pt idx="80">
                  <c:v>8.6981190000000007E-3</c:v>
                </c:pt>
                <c:pt idx="81">
                  <c:v>8.2033609999999993E-3</c:v>
                </c:pt>
                <c:pt idx="82">
                  <c:v>8.1637580000000001E-3</c:v>
                </c:pt>
                <c:pt idx="83">
                  <c:v>7.1507539999999996E-3</c:v>
                </c:pt>
                <c:pt idx="84">
                  <c:v>7.0931420000000002E-3</c:v>
                </c:pt>
                <c:pt idx="85">
                  <c:v>8.0543669999999998E-3</c:v>
                </c:pt>
                <c:pt idx="86">
                  <c:v>7.626224E-3</c:v>
                </c:pt>
                <c:pt idx="87">
                  <c:v>7.9046389999999998E-3</c:v>
                </c:pt>
                <c:pt idx="88">
                  <c:v>8.5181660000000006E-3</c:v>
                </c:pt>
                <c:pt idx="89">
                  <c:v>7.9043440000000006E-3</c:v>
                </c:pt>
                <c:pt idx="90">
                  <c:v>8.6261419999999998E-3</c:v>
                </c:pt>
                <c:pt idx="91">
                  <c:v>8.4891640000000004E-3</c:v>
                </c:pt>
                <c:pt idx="92">
                  <c:v>9.0278319999999995E-3</c:v>
                </c:pt>
                <c:pt idx="93">
                  <c:v>7.4300829999999997E-3</c:v>
                </c:pt>
                <c:pt idx="94">
                  <c:v>6.0718500000000002E-3</c:v>
                </c:pt>
                <c:pt idx="95">
                  <c:v>5.4719770000000003E-3</c:v>
                </c:pt>
                <c:pt idx="96">
                  <c:v>4.9738589999999997E-3</c:v>
                </c:pt>
                <c:pt idx="97">
                  <c:v>4.5389059999999997E-3</c:v>
                </c:pt>
                <c:pt idx="98">
                  <c:v>4.8349669999999999E-3</c:v>
                </c:pt>
                <c:pt idx="99">
                  <c:v>4.404074E-3</c:v>
                </c:pt>
                <c:pt idx="100">
                  <c:v>4.2385210000000003E-3</c:v>
                </c:pt>
                <c:pt idx="101">
                  <c:v>3.582755E-3</c:v>
                </c:pt>
                <c:pt idx="102">
                  <c:v>4.1318049999999997E-3</c:v>
                </c:pt>
                <c:pt idx="103">
                  <c:v>3.3330529999999999E-3</c:v>
                </c:pt>
                <c:pt idx="104">
                  <c:v>2.5832350000000001E-3</c:v>
                </c:pt>
                <c:pt idx="105">
                  <c:v>2.2203890000000001E-3</c:v>
                </c:pt>
                <c:pt idx="106">
                  <c:v>2.9251189999999999E-3</c:v>
                </c:pt>
                <c:pt idx="107">
                  <c:v>2.992452E-3</c:v>
                </c:pt>
                <c:pt idx="108">
                  <c:v>3.1709360000000001E-3</c:v>
                </c:pt>
                <c:pt idx="109">
                  <c:v>3.3032500000000002E-3</c:v>
                </c:pt>
                <c:pt idx="110">
                  <c:v>3.1872110000000001E-3</c:v>
                </c:pt>
                <c:pt idx="111">
                  <c:v>2.605455E-3</c:v>
                </c:pt>
                <c:pt idx="112">
                  <c:v>2.7334439999999998E-3</c:v>
                </c:pt>
                <c:pt idx="113">
                  <c:v>2.3137990000000001E-3</c:v>
                </c:pt>
                <c:pt idx="114">
                  <c:v>2.0594110000000001E-3</c:v>
                </c:pt>
                <c:pt idx="115">
                  <c:v>2.6568469999999999E-3</c:v>
                </c:pt>
                <c:pt idx="116">
                  <c:v>2.17819E-3</c:v>
                </c:pt>
                <c:pt idx="117">
                  <c:v>1.908295E-3</c:v>
                </c:pt>
                <c:pt idx="118">
                  <c:v>2.0602289999999998E-3</c:v>
                </c:pt>
                <c:pt idx="119">
                  <c:v>1.835997E-3</c:v>
                </c:pt>
                <c:pt idx="120">
                  <c:v>1.72073E-3</c:v>
                </c:pt>
              </c:numCache>
            </c:numRef>
          </c:yVal>
          <c:smooth val="0"/>
          <c:extLst>
            <c:ext xmlns:c16="http://schemas.microsoft.com/office/drawing/2014/chart" uri="{C3380CC4-5D6E-409C-BE32-E72D297353CC}">
              <c16:uniqueId val="{00000001-1ADC-4AD1-8018-F5693E9D7735}"/>
            </c:ext>
          </c:extLst>
        </c:ser>
        <c:ser>
          <c:idx val="19"/>
          <c:order val="2"/>
          <c:tx>
            <c:strRef>
              <c:f>'all data'!$V$2</c:f>
              <c:strCache>
                <c:ptCount val="1"/>
                <c:pt idx="0">
                  <c:v>hypoglycemia</c:v>
                </c:pt>
              </c:strCache>
            </c:strRef>
          </c:tx>
          <c:spPr>
            <a:ln w="28575">
              <a:solidFill>
                <a:srgbClr val="FF0000"/>
              </a:solidFill>
              <a:prstDash val="solid"/>
            </a:ln>
          </c:spPr>
          <c:marker>
            <c:symbol val="none"/>
          </c:marker>
          <c:xVal>
            <c:numRef>
              <c:f>'all data'!$B$3:$B$123</c:f>
              <c:numCache>
                <c:formatCode>General</c:formatCode>
                <c:ptCount val="121"/>
                <c:pt idx="0">
                  <c:v>-60</c:v>
                </c:pt>
                <c:pt idx="1">
                  <c:v>-59</c:v>
                </c:pt>
                <c:pt idx="2">
                  <c:v>-58</c:v>
                </c:pt>
                <c:pt idx="3">
                  <c:v>-57</c:v>
                </c:pt>
                <c:pt idx="4">
                  <c:v>-56</c:v>
                </c:pt>
                <c:pt idx="5">
                  <c:v>-55</c:v>
                </c:pt>
                <c:pt idx="6">
                  <c:v>-54</c:v>
                </c:pt>
                <c:pt idx="7">
                  <c:v>-53</c:v>
                </c:pt>
                <c:pt idx="8">
                  <c:v>-52</c:v>
                </c:pt>
                <c:pt idx="9">
                  <c:v>-51</c:v>
                </c:pt>
                <c:pt idx="10">
                  <c:v>-50</c:v>
                </c:pt>
                <c:pt idx="11">
                  <c:v>-49</c:v>
                </c:pt>
                <c:pt idx="12">
                  <c:v>-48</c:v>
                </c:pt>
                <c:pt idx="13">
                  <c:v>-47</c:v>
                </c:pt>
                <c:pt idx="14">
                  <c:v>-46</c:v>
                </c:pt>
                <c:pt idx="15">
                  <c:v>-45</c:v>
                </c:pt>
                <c:pt idx="16">
                  <c:v>-44</c:v>
                </c:pt>
                <c:pt idx="17">
                  <c:v>-43</c:v>
                </c:pt>
                <c:pt idx="18">
                  <c:v>-42</c:v>
                </c:pt>
                <c:pt idx="19">
                  <c:v>-41</c:v>
                </c:pt>
                <c:pt idx="20">
                  <c:v>-40</c:v>
                </c:pt>
                <c:pt idx="21">
                  <c:v>-39</c:v>
                </c:pt>
                <c:pt idx="22">
                  <c:v>-38</c:v>
                </c:pt>
                <c:pt idx="23">
                  <c:v>-37</c:v>
                </c:pt>
                <c:pt idx="24">
                  <c:v>-36</c:v>
                </c:pt>
                <c:pt idx="25">
                  <c:v>-35</c:v>
                </c:pt>
                <c:pt idx="26">
                  <c:v>-34</c:v>
                </c:pt>
                <c:pt idx="27">
                  <c:v>-33</c:v>
                </c:pt>
                <c:pt idx="28">
                  <c:v>-32</c:v>
                </c:pt>
                <c:pt idx="29">
                  <c:v>-31</c:v>
                </c:pt>
                <c:pt idx="30">
                  <c:v>-30</c:v>
                </c:pt>
                <c:pt idx="31">
                  <c:v>-29</c:v>
                </c:pt>
                <c:pt idx="32">
                  <c:v>-28</c:v>
                </c:pt>
                <c:pt idx="33">
                  <c:v>-27</c:v>
                </c:pt>
                <c:pt idx="34">
                  <c:v>-26</c:v>
                </c:pt>
                <c:pt idx="35">
                  <c:v>-25</c:v>
                </c:pt>
                <c:pt idx="36">
                  <c:v>-24</c:v>
                </c:pt>
                <c:pt idx="37">
                  <c:v>-23</c:v>
                </c:pt>
                <c:pt idx="38">
                  <c:v>-22</c:v>
                </c:pt>
                <c:pt idx="39">
                  <c:v>-21</c:v>
                </c:pt>
                <c:pt idx="40">
                  <c:v>-20</c:v>
                </c:pt>
                <c:pt idx="41">
                  <c:v>-19</c:v>
                </c:pt>
                <c:pt idx="42">
                  <c:v>-18</c:v>
                </c:pt>
                <c:pt idx="43">
                  <c:v>-17</c:v>
                </c:pt>
                <c:pt idx="44">
                  <c:v>-16</c:v>
                </c:pt>
                <c:pt idx="45">
                  <c:v>-15</c:v>
                </c:pt>
                <c:pt idx="46">
                  <c:v>-14</c:v>
                </c:pt>
                <c:pt idx="47">
                  <c:v>-13</c:v>
                </c:pt>
                <c:pt idx="48">
                  <c:v>-12</c:v>
                </c:pt>
                <c:pt idx="49">
                  <c:v>-11</c:v>
                </c:pt>
                <c:pt idx="50">
                  <c:v>-10</c:v>
                </c:pt>
                <c:pt idx="51">
                  <c:v>-9</c:v>
                </c:pt>
                <c:pt idx="52">
                  <c:v>-8</c:v>
                </c:pt>
                <c:pt idx="53">
                  <c:v>-7</c:v>
                </c:pt>
                <c:pt idx="54">
                  <c:v>-6</c:v>
                </c:pt>
                <c:pt idx="55">
                  <c:v>-5</c:v>
                </c:pt>
                <c:pt idx="56">
                  <c:v>-4</c:v>
                </c:pt>
                <c:pt idx="57">
                  <c:v>-3</c:v>
                </c:pt>
                <c:pt idx="58">
                  <c:v>-2</c:v>
                </c:pt>
                <c:pt idx="59">
                  <c:v>-1</c:v>
                </c:pt>
                <c:pt idx="60">
                  <c:v>0</c:v>
                </c:pt>
                <c:pt idx="61">
                  <c:v>1</c:v>
                </c:pt>
                <c:pt idx="62">
                  <c:v>2</c:v>
                </c:pt>
                <c:pt idx="63">
                  <c:v>3</c:v>
                </c:pt>
                <c:pt idx="64">
                  <c:v>4</c:v>
                </c:pt>
                <c:pt idx="65">
                  <c:v>5</c:v>
                </c:pt>
                <c:pt idx="66">
                  <c:v>6</c:v>
                </c:pt>
                <c:pt idx="67">
                  <c:v>7</c:v>
                </c:pt>
                <c:pt idx="68">
                  <c:v>8</c:v>
                </c:pt>
                <c:pt idx="69">
                  <c:v>9</c:v>
                </c:pt>
                <c:pt idx="70">
                  <c:v>10</c:v>
                </c:pt>
                <c:pt idx="71">
                  <c:v>11</c:v>
                </c:pt>
                <c:pt idx="72">
                  <c:v>12</c:v>
                </c:pt>
                <c:pt idx="73">
                  <c:v>13</c:v>
                </c:pt>
                <c:pt idx="74">
                  <c:v>14</c:v>
                </c:pt>
                <c:pt idx="75">
                  <c:v>15</c:v>
                </c:pt>
                <c:pt idx="76">
                  <c:v>16</c:v>
                </c:pt>
                <c:pt idx="77">
                  <c:v>17</c:v>
                </c:pt>
                <c:pt idx="78">
                  <c:v>18</c:v>
                </c:pt>
                <c:pt idx="79">
                  <c:v>19</c:v>
                </c:pt>
                <c:pt idx="80">
                  <c:v>20</c:v>
                </c:pt>
                <c:pt idx="81">
                  <c:v>21</c:v>
                </c:pt>
                <c:pt idx="82">
                  <c:v>22</c:v>
                </c:pt>
                <c:pt idx="83">
                  <c:v>23</c:v>
                </c:pt>
                <c:pt idx="84">
                  <c:v>24</c:v>
                </c:pt>
                <c:pt idx="85">
                  <c:v>25</c:v>
                </c:pt>
                <c:pt idx="86">
                  <c:v>26</c:v>
                </c:pt>
                <c:pt idx="87">
                  <c:v>27</c:v>
                </c:pt>
                <c:pt idx="88">
                  <c:v>28</c:v>
                </c:pt>
                <c:pt idx="89">
                  <c:v>29</c:v>
                </c:pt>
                <c:pt idx="90">
                  <c:v>30</c:v>
                </c:pt>
                <c:pt idx="91">
                  <c:v>31</c:v>
                </c:pt>
                <c:pt idx="92">
                  <c:v>32</c:v>
                </c:pt>
                <c:pt idx="93">
                  <c:v>33</c:v>
                </c:pt>
                <c:pt idx="94">
                  <c:v>34</c:v>
                </c:pt>
                <c:pt idx="95">
                  <c:v>35</c:v>
                </c:pt>
                <c:pt idx="96">
                  <c:v>36</c:v>
                </c:pt>
                <c:pt idx="97">
                  <c:v>37</c:v>
                </c:pt>
                <c:pt idx="98">
                  <c:v>38</c:v>
                </c:pt>
                <c:pt idx="99">
                  <c:v>39</c:v>
                </c:pt>
                <c:pt idx="100">
                  <c:v>40</c:v>
                </c:pt>
                <c:pt idx="101">
                  <c:v>41</c:v>
                </c:pt>
                <c:pt idx="102">
                  <c:v>42</c:v>
                </c:pt>
                <c:pt idx="103">
                  <c:v>43</c:v>
                </c:pt>
                <c:pt idx="104">
                  <c:v>44</c:v>
                </c:pt>
                <c:pt idx="105">
                  <c:v>45</c:v>
                </c:pt>
                <c:pt idx="106">
                  <c:v>46</c:v>
                </c:pt>
                <c:pt idx="107">
                  <c:v>47</c:v>
                </c:pt>
                <c:pt idx="108">
                  <c:v>48</c:v>
                </c:pt>
                <c:pt idx="109">
                  <c:v>49</c:v>
                </c:pt>
                <c:pt idx="110">
                  <c:v>50</c:v>
                </c:pt>
                <c:pt idx="111">
                  <c:v>51</c:v>
                </c:pt>
                <c:pt idx="112">
                  <c:v>52</c:v>
                </c:pt>
                <c:pt idx="113">
                  <c:v>53</c:v>
                </c:pt>
                <c:pt idx="114">
                  <c:v>54</c:v>
                </c:pt>
                <c:pt idx="115">
                  <c:v>55</c:v>
                </c:pt>
                <c:pt idx="116">
                  <c:v>56</c:v>
                </c:pt>
                <c:pt idx="117">
                  <c:v>57</c:v>
                </c:pt>
                <c:pt idx="118">
                  <c:v>58</c:v>
                </c:pt>
                <c:pt idx="119">
                  <c:v>59</c:v>
                </c:pt>
                <c:pt idx="120">
                  <c:v>60</c:v>
                </c:pt>
              </c:numCache>
            </c:numRef>
          </c:xVal>
          <c:yVal>
            <c:numRef>
              <c:f>'all data'!$V$3:$V$123</c:f>
              <c:numCache>
                <c:formatCode>General</c:formatCode>
                <c:ptCount val="121"/>
                <c:pt idx="0">
                  <c:v>-1.6994740000000001E-2</c:v>
                </c:pt>
                <c:pt idx="1">
                  <c:v>-1.7331249999999999E-2</c:v>
                </c:pt>
                <c:pt idx="2">
                  <c:v>-1.7295049999999999E-2</c:v>
                </c:pt>
                <c:pt idx="3">
                  <c:v>-1.7765989999999999E-2</c:v>
                </c:pt>
                <c:pt idx="4">
                  <c:v>-1.7991400000000001E-2</c:v>
                </c:pt>
                <c:pt idx="5">
                  <c:v>-1.8303239999999998E-2</c:v>
                </c:pt>
                <c:pt idx="6">
                  <c:v>-1.8791160000000001E-2</c:v>
                </c:pt>
                <c:pt idx="7">
                  <c:v>-1.8555579999999999E-2</c:v>
                </c:pt>
                <c:pt idx="8">
                  <c:v>-1.8205269999999999E-2</c:v>
                </c:pt>
                <c:pt idx="9">
                  <c:v>-1.798895E-2</c:v>
                </c:pt>
                <c:pt idx="10">
                  <c:v>-1.7456989999999999E-2</c:v>
                </c:pt>
                <c:pt idx="11">
                  <c:v>-1.6858100000000001E-2</c:v>
                </c:pt>
                <c:pt idx="12">
                  <c:v>-1.6651989999999998E-2</c:v>
                </c:pt>
                <c:pt idx="13">
                  <c:v>-1.637241E-2</c:v>
                </c:pt>
                <c:pt idx="14">
                  <c:v>-1.589877E-2</c:v>
                </c:pt>
                <c:pt idx="15">
                  <c:v>-1.584197E-2</c:v>
                </c:pt>
                <c:pt idx="16">
                  <c:v>-1.552301E-2</c:v>
                </c:pt>
                <c:pt idx="17">
                  <c:v>-1.5699569999999999E-2</c:v>
                </c:pt>
                <c:pt idx="18">
                  <c:v>-1.5845209999999998E-2</c:v>
                </c:pt>
                <c:pt idx="19">
                  <c:v>-1.58475E-2</c:v>
                </c:pt>
                <c:pt idx="20">
                  <c:v>-1.6100980000000001E-2</c:v>
                </c:pt>
                <c:pt idx="21">
                  <c:v>-1.6682700000000002E-2</c:v>
                </c:pt>
                <c:pt idx="22">
                  <c:v>-1.6892549999999999E-2</c:v>
                </c:pt>
                <c:pt idx="23">
                  <c:v>-1.7665009999999998E-2</c:v>
                </c:pt>
                <c:pt idx="24">
                  <c:v>-1.7631279999999999E-2</c:v>
                </c:pt>
                <c:pt idx="25">
                  <c:v>-1.757796E-2</c:v>
                </c:pt>
                <c:pt idx="26">
                  <c:v>-1.717747E-2</c:v>
                </c:pt>
                <c:pt idx="27">
                  <c:v>-1.698597E-2</c:v>
                </c:pt>
                <c:pt idx="28">
                  <c:v>-1.716838E-2</c:v>
                </c:pt>
                <c:pt idx="29">
                  <c:v>-1.7474880000000002E-2</c:v>
                </c:pt>
                <c:pt idx="30">
                  <c:v>-1.7453509999999998E-2</c:v>
                </c:pt>
                <c:pt idx="31">
                  <c:v>-1.7542100000000001E-2</c:v>
                </c:pt>
                <c:pt idx="32">
                  <c:v>-1.7678389999999999E-2</c:v>
                </c:pt>
                <c:pt idx="33">
                  <c:v>-1.8447990000000001E-2</c:v>
                </c:pt>
                <c:pt idx="34">
                  <c:v>-1.823056E-2</c:v>
                </c:pt>
                <c:pt idx="35">
                  <c:v>-1.8360600000000001E-2</c:v>
                </c:pt>
                <c:pt idx="36">
                  <c:v>-1.8451639999999998E-2</c:v>
                </c:pt>
                <c:pt idx="37">
                  <c:v>-1.8027870000000001E-2</c:v>
                </c:pt>
                <c:pt idx="38">
                  <c:v>-1.7823990000000001E-2</c:v>
                </c:pt>
                <c:pt idx="39">
                  <c:v>-1.7823519999999999E-2</c:v>
                </c:pt>
                <c:pt idx="40">
                  <c:v>-1.8533250000000001E-2</c:v>
                </c:pt>
                <c:pt idx="41">
                  <c:v>-1.8568640000000001E-2</c:v>
                </c:pt>
                <c:pt idx="42">
                  <c:v>-1.8705159999999998E-2</c:v>
                </c:pt>
                <c:pt idx="43">
                  <c:v>-1.8792710000000001E-2</c:v>
                </c:pt>
                <c:pt idx="44">
                  <c:v>-1.8790109999999999E-2</c:v>
                </c:pt>
                <c:pt idx="45">
                  <c:v>-1.9021719999999999E-2</c:v>
                </c:pt>
                <c:pt idx="46">
                  <c:v>-1.9134640000000001E-2</c:v>
                </c:pt>
                <c:pt idx="47">
                  <c:v>-1.9860989999999999E-2</c:v>
                </c:pt>
                <c:pt idx="48">
                  <c:v>-2.0433429999999999E-2</c:v>
                </c:pt>
                <c:pt idx="49">
                  <c:v>-2.1016630000000001E-2</c:v>
                </c:pt>
                <c:pt idx="50">
                  <c:v>-2.1177020000000001E-2</c:v>
                </c:pt>
                <c:pt idx="51">
                  <c:v>-2.212279E-2</c:v>
                </c:pt>
                <c:pt idx="52">
                  <c:v>-2.282468E-2</c:v>
                </c:pt>
                <c:pt idx="53">
                  <c:v>-2.346502E-2</c:v>
                </c:pt>
                <c:pt idx="54">
                  <c:v>-2.3069010000000001E-2</c:v>
                </c:pt>
                <c:pt idx="55">
                  <c:v>-2.3022890000000001E-2</c:v>
                </c:pt>
                <c:pt idx="56">
                  <c:v>-2.2450100000000001E-2</c:v>
                </c:pt>
                <c:pt idx="57">
                  <c:v>-2.160573E-2</c:v>
                </c:pt>
                <c:pt idx="58">
                  <c:v>-2.0230959999999999E-2</c:v>
                </c:pt>
                <c:pt idx="59">
                  <c:v>-1.524389E-2</c:v>
                </c:pt>
                <c:pt idx="60">
                  <c:v>-4.7973520000000004E-3</c:v>
                </c:pt>
                <c:pt idx="61">
                  <c:v>-2.2207539999999999E-4</c:v>
                </c:pt>
                <c:pt idx="62">
                  <c:v>4.0173809999999999E-4</c:v>
                </c:pt>
                <c:pt idx="63">
                  <c:v>-6.2010750000000001E-4</c:v>
                </c:pt>
                <c:pt idx="64">
                  <c:v>-1.252118E-3</c:v>
                </c:pt>
                <c:pt idx="65">
                  <c:v>-1.443071E-3</c:v>
                </c:pt>
                <c:pt idx="66">
                  <c:v>-1.5966450000000001E-3</c:v>
                </c:pt>
                <c:pt idx="67">
                  <c:v>-1.817394E-3</c:v>
                </c:pt>
                <c:pt idx="68">
                  <c:v>-1.8384149999999999E-3</c:v>
                </c:pt>
                <c:pt idx="69">
                  <c:v>-2.2605419999999999E-3</c:v>
                </c:pt>
                <c:pt idx="70">
                  <c:v>-3.0978749999999999E-3</c:v>
                </c:pt>
                <c:pt idx="71">
                  <c:v>-2.5640960000000001E-3</c:v>
                </c:pt>
                <c:pt idx="72">
                  <c:v>-3.0034689999999999E-3</c:v>
                </c:pt>
                <c:pt idx="73">
                  <c:v>-3.3447849999999999E-3</c:v>
                </c:pt>
                <c:pt idx="74">
                  <c:v>-3.2203090000000002E-3</c:v>
                </c:pt>
                <c:pt idx="75">
                  <c:v>-3.3785339999999999E-3</c:v>
                </c:pt>
                <c:pt idx="76">
                  <c:v>-4.3052330000000003E-3</c:v>
                </c:pt>
                <c:pt idx="77">
                  <c:v>-4.1587159999999998E-3</c:v>
                </c:pt>
                <c:pt idx="78">
                  <c:v>-3.3803660000000001E-3</c:v>
                </c:pt>
                <c:pt idx="79">
                  <c:v>-3.504531E-3</c:v>
                </c:pt>
                <c:pt idx="80">
                  <c:v>-3.118787E-3</c:v>
                </c:pt>
                <c:pt idx="81">
                  <c:v>-3.2987469999999999E-3</c:v>
                </c:pt>
                <c:pt idx="82">
                  <c:v>-3.1505019999999999E-3</c:v>
                </c:pt>
                <c:pt idx="83">
                  <c:v>-3.6541910000000002E-3</c:v>
                </c:pt>
                <c:pt idx="84">
                  <c:v>-3.9745570000000001E-3</c:v>
                </c:pt>
                <c:pt idx="85">
                  <c:v>-4.1297800000000004E-3</c:v>
                </c:pt>
                <c:pt idx="86">
                  <c:v>-3.8775989999999998E-3</c:v>
                </c:pt>
                <c:pt idx="87">
                  <c:v>-4.2222149999999996E-3</c:v>
                </c:pt>
                <c:pt idx="88">
                  <c:v>-4.442217E-3</c:v>
                </c:pt>
                <c:pt idx="89">
                  <c:v>-4.7248339999999998E-3</c:v>
                </c:pt>
                <c:pt idx="90">
                  <c:v>-4.5811510000000003E-3</c:v>
                </c:pt>
                <c:pt idx="91">
                  <c:v>-4.4745389999999996E-3</c:v>
                </c:pt>
                <c:pt idx="92">
                  <c:v>-3.938301E-3</c:v>
                </c:pt>
                <c:pt idx="93">
                  <c:v>-3.9746629999999998E-3</c:v>
                </c:pt>
                <c:pt idx="94">
                  <c:v>-3.7918819999999999E-3</c:v>
                </c:pt>
                <c:pt idx="95">
                  <c:v>-4.1963419999999996E-3</c:v>
                </c:pt>
                <c:pt idx="96">
                  <c:v>-4.5356529999999997E-3</c:v>
                </c:pt>
                <c:pt idx="97">
                  <c:v>-4.4498430000000002E-3</c:v>
                </c:pt>
                <c:pt idx="98">
                  <c:v>-4.3508640000000003E-3</c:v>
                </c:pt>
                <c:pt idx="99">
                  <c:v>-4.2056960000000001E-3</c:v>
                </c:pt>
                <c:pt idx="100">
                  <c:v>-4.3769830000000001E-3</c:v>
                </c:pt>
                <c:pt idx="101">
                  <c:v>-4.7688440000000004E-3</c:v>
                </c:pt>
                <c:pt idx="102">
                  <c:v>-4.6078739999999997E-3</c:v>
                </c:pt>
                <c:pt idx="103">
                  <c:v>-4.9666060000000001E-3</c:v>
                </c:pt>
                <c:pt idx="104">
                  <c:v>-5.4483600000000002E-3</c:v>
                </c:pt>
                <c:pt idx="105">
                  <c:v>-5.8265369999999997E-3</c:v>
                </c:pt>
                <c:pt idx="106">
                  <c:v>-5.7606669999999997E-3</c:v>
                </c:pt>
                <c:pt idx="107">
                  <c:v>-5.9848050000000002E-3</c:v>
                </c:pt>
                <c:pt idx="108">
                  <c:v>-6.0285149999999999E-3</c:v>
                </c:pt>
                <c:pt idx="109">
                  <c:v>-6.3402340000000001E-3</c:v>
                </c:pt>
                <c:pt idx="110">
                  <c:v>-6.1092769999999998E-3</c:v>
                </c:pt>
                <c:pt idx="111">
                  <c:v>-6.2598640000000004E-3</c:v>
                </c:pt>
                <c:pt idx="112">
                  <c:v>-6.2636890000000002E-3</c:v>
                </c:pt>
                <c:pt idx="113">
                  <c:v>-5.9531920000000004E-3</c:v>
                </c:pt>
                <c:pt idx="114">
                  <c:v>-6.1393990000000002E-3</c:v>
                </c:pt>
                <c:pt idx="115">
                  <c:v>-6.2221589999999997E-3</c:v>
                </c:pt>
                <c:pt idx="116">
                  <c:v>-5.8985349999999999E-3</c:v>
                </c:pt>
                <c:pt idx="117">
                  <c:v>-5.813085E-3</c:v>
                </c:pt>
                <c:pt idx="118">
                  <c:v>-5.9451620000000004E-3</c:v>
                </c:pt>
                <c:pt idx="119">
                  <c:v>-6.2288120000000002E-3</c:v>
                </c:pt>
                <c:pt idx="120">
                  <c:v>-6.2109599999999997E-3</c:v>
                </c:pt>
              </c:numCache>
            </c:numRef>
          </c:yVal>
          <c:smooth val="0"/>
          <c:extLst>
            <c:ext xmlns:c16="http://schemas.microsoft.com/office/drawing/2014/chart" uri="{C3380CC4-5D6E-409C-BE32-E72D297353CC}">
              <c16:uniqueId val="{00000002-1ADC-4AD1-8018-F5693E9D7735}"/>
            </c:ext>
          </c:extLst>
        </c:ser>
        <c:ser>
          <c:idx val="23"/>
          <c:order val="3"/>
          <c:tx>
            <c:strRef>
              <c:f>'all data'!$Z$2</c:f>
              <c:strCache>
                <c:ptCount val="1"/>
                <c:pt idx="0">
                  <c:v>insulin</c:v>
                </c:pt>
              </c:strCache>
            </c:strRef>
          </c:tx>
          <c:spPr>
            <a:ln w="28575">
              <a:solidFill>
                <a:srgbClr val="FFC000"/>
              </a:solidFill>
              <a:prstDash val="solid"/>
            </a:ln>
          </c:spPr>
          <c:marker>
            <c:symbol val="none"/>
          </c:marker>
          <c:xVal>
            <c:numRef>
              <c:f>'all data'!$B$3:$B$123</c:f>
              <c:numCache>
                <c:formatCode>General</c:formatCode>
                <c:ptCount val="121"/>
                <c:pt idx="0">
                  <c:v>-60</c:v>
                </c:pt>
                <c:pt idx="1">
                  <c:v>-59</c:v>
                </c:pt>
                <c:pt idx="2">
                  <c:v>-58</c:v>
                </c:pt>
                <c:pt idx="3">
                  <c:v>-57</c:v>
                </c:pt>
                <c:pt idx="4">
                  <c:v>-56</c:v>
                </c:pt>
                <c:pt idx="5">
                  <c:v>-55</c:v>
                </c:pt>
                <c:pt idx="6">
                  <c:v>-54</c:v>
                </c:pt>
                <c:pt idx="7">
                  <c:v>-53</c:v>
                </c:pt>
                <c:pt idx="8">
                  <c:v>-52</c:v>
                </c:pt>
                <c:pt idx="9">
                  <c:v>-51</c:v>
                </c:pt>
                <c:pt idx="10">
                  <c:v>-50</c:v>
                </c:pt>
                <c:pt idx="11">
                  <c:v>-49</c:v>
                </c:pt>
                <c:pt idx="12">
                  <c:v>-48</c:v>
                </c:pt>
                <c:pt idx="13">
                  <c:v>-47</c:v>
                </c:pt>
                <c:pt idx="14">
                  <c:v>-46</c:v>
                </c:pt>
                <c:pt idx="15">
                  <c:v>-45</c:v>
                </c:pt>
                <c:pt idx="16">
                  <c:v>-44</c:v>
                </c:pt>
                <c:pt idx="17">
                  <c:v>-43</c:v>
                </c:pt>
                <c:pt idx="18">
                  <c:v>-42</c:v>
                </c:pt>
                <c:pt idx="19">
                  <c:v>-41</c:v>
                </c:pt>
                <c:pt idx="20">
                  <c:v>-40</c:v>
                </c:pt>
                <c:pt idx="21">
                  <c:v>-39</c:v>
                </c:pt>
                <c:pt idx="22">
                  <c:v>-38</c:v>
                </c:pt>
                <c:pt idx="23">
                  <c:v>-37</c:v>
                </c:pt>
                <c:pt idx="24">
                  <c:v>-36</c:v>
                </c:pt>
                <c:pt idx="25">
                  <c:v>-35</c:v>
                </c:pt>
                <c:pt idx="26">
                  <c:v>-34</c:v>
                </c:pt>
                <c:pt idx="27">
                  <c:v>-33</c:v>
                </c:pt>
                <c:pt idx="28">
                  <c:v>-32</c:v>
                </c:pt>
                <c:pt idx="29">
                  <c:v>-31</c:v>
                </c:pt>
                <c:pt idx="30">
                  <c:v>-30</c:v>
                </c:pt>
                <c:pt idx="31">
                  <c:v>-29</c:v>
                </c:pt>
                <c:pt idx="32">
                  <c:v>-28</c:v>
                </c:pt>
                <c:pt idx="33">
                  <c:v>-27</c:v>
                </c:pt>
                <c:pt idx="34">
                  <c:v>-26</c:v>
                </c:pt>
                <c:pt idx="35">
                  <c:v>-25</c:v>
                </c:pt>
                <c:pt idx="36">
                  <c:v>-24</c:v>
                </c:pt>
                <c:pt idx="37">
                  <c:v>-23</c:v>
                </c:pt>
                <c:pt idx="38">
                  <c:v>-22</c:v>
                </c:pt>
                <c:pt idx="39">
                  <c:v>-21</c:v>
                </c:pt>
                <c:pt idx="40">
                  <c:v>-20</c:v>
                </c:pt>
                <c:pt idx="41">
                  <c:v>-19</c:v>
                </c:pt>
                <c:pt idx="42">
                  <c:v>-18</c:v>
                </c:pt>
                <c:pt idx="43">
                  <c:v>-17</c:v>
                </c:pt>
                <c:pt idx="44">
                  <c:v>-16</c:v>
                </c:pt>
                <c:pt idx="45">
                  <c:v>-15</c:v>
                </c:pt>
                <c:pt idx="46">
                  <c:v>-14</c:v>
                </c:pt>
                <c:pt idx="47">
                  <c:v>-13</c:v>
                </c:pt>
                <c:pt idx="48">
                  <c:v>-12</c:v>
                </c:pt>
                <c:pt idx="49">
                  <c:v>-11</c:v>
                </c:pt>
                <c:pt idx="50">
                  <c:v>-10</c:v>
                </c:pt>
                <c:pt idx="51">
                  <c:v>-9</c:v>
                </c:pt>
                <c:pt idx="52">
                  <c:v>-8</c:v>
                </c:pt>
                <c:pt idx="53">
                  <c:v>-7</c:v>
                </c:pt>
                <c:pt idx="54">
                  <c:v>-6</c:v>
                </c:pt>
                <c:pt idx="55">
                  <c:v>-5</c:v>
                </c:pt>
                <c:pt idx="56">
                  <c:v>-4</c:v>
                </c:pt>
                <c:pt idx="57">
                  <c:v>-3</c:v>
                </c:pt>
                <c:pt idx="58">
                  <c:v>-2</c:v>
                </c:pt>
                <c:pt idx="59">
                  <c:v>-1</c:v>
                </c:pt>
                <c:pt idx="60">
                  <c:v>0</c:v>
                </c:pt>
                <c:pt idx="61">
                  <c:v>1</c:v>
                </c:pt>
                <c:pt idx="62">
                  <c:v>2</c:v>
                </c:pt>
                <c:pt idx="63">
                  <c:v>3</c:v>
                </c:pt>
                <c:pt idx="64">
                  <c:v>4</c:v>
                </c:pt>
                <c:pt idx="65">
                  <c:v>5</c:v>
                </c:pt>
                <c:pt idx="66">
                  <c:v>6</c:v>
                </c:pt>
                <c:pt idx="67">
                  <c:v>7</c:v>
                </c:pt>
                <c:pt idx="68">
                  <c:v>8</c:v>
                </c:pt>
                <c:pt idx="69">
                  <c:v>9</c:v>
                </c:pt>
                <c:pt idx="70">
                  <c:v>10</c:v>
                </c:pt>
                <c:pt idx="71">
                  <c:v>11</c:v>
                </c:pt>
                <c:pt idx="72">
                  <c:v>12</c:v>
                </c:pt>
                <c:pt idx="73">
                  <c:v>13</c:v>
                </c:pt>
                <c:pt idx="74">
                  <c:v>14</c:v>
                </c:pt>
                <c:pt idx="75">
                  <c:v>15</c:v>
                </c:pt>
                <c:pt idx="76">
                  <c:v>16</c:v>
                </c:pt>
                <c:pt idx="77">
                  <c:v>17</c:v>
                </c:pt>
                <c:pt idx="78">
                  <c:v>18</c:v>
                </c:pt>
                <c:pt idx="79">
                  <c:v>19</c:v>
                </c:pt>
                <c:pt idx="80">
                  <c:v>20</c:v>
                </c:pt>
                <c:pt idx="81">
                  <c:v>21</c:v>
                </c:pt>
                <c:pt idx="82">
                  <c:v>22</c:v>
                </c:pt>
                <c:pt idx="83">
                  <c:v>23</c:v>
                </c:pt>
                <c:pt idx="84">
                  <c:v>24</c:v>
                </c:pt>
                <c:pt idx="85">
                  <c:v>25</c:v>
                </c:pt>
                <c:pt idx="86">
                  <c:v>26</c:v>
                </c:pt>
                <c:pt idx="87">
                  <c:v>27</c:v>
                </c:pt>
                <c:pt idx="88">
                  <c:v>28</c:v>
                </c:pt>
                <c:pt idx="89">
                  <c:v>29</c:v>
                </c:pt>
                <c:pt idx="90">
                  <c:v>30</c:v>
                </c:pt>
                <c:pt idx="91">
                  <c:v>31</c:v>
                </c:pt>
                <c:pt idx="92">
                  <c:v>32</c:v>
                </c:pt>
                <c:pt idx="93">
                  <c:v>33</c:v>
                </c:pt>
                <c:pt idx="94">
                  <c:v>34</c:v>
                </c:pt>
                <c:pt idx="95">
                  <c:v>35</c:v>
                </c:pt>
                <c:pt idx="96">
                  <c:v>36</c:v>
                </c:pt>
                <c:pt idx="97">
                  <c:v>37</c:v>
                </c:pt>
                <c:pt idx="98">
                  <c:v>38</c:v>
                </c:pt>
                <c:pt idx="99">
                  <c:v>39</c:v>
                </c:pt>
                <c:pt idx="100">
                  <c:v>40</c:v>
                </c:pt>
                <c:pt idx="101">
                  <c:v>41</c:v>
                </c:pt>
                <c:pt idx="102">
                  <c:v>42</c:v>
                </c:pt>
                <c:pt idx="103">
                  <c:v>43</c:v>
                </c:pt>
                <c:pt idx="104">
                  <c:v>44</c:v>
                </c:pt>
                <c:pt idx="105">
                  <c:v>45</c:v>
                </c:pt>
                <c:pt idx="106">
                  <c:v>46</c:v>
                </c:pt>
                <c:pt idx="107">
                  <c:v>47</c:v>
                </c:pt>
                <c:pt idx="108">
                  <c:v>48</c:v>
                </c:pt>
                <c:pt idx="109">
                  <c:v>49</c:v>
                </c:pt>
                <c:pt idx="110">
                  <c:v>50</c:v>
                </c:pt>
                <c:pt idx="111">
                  <c:v>51</c:v>
                </c:pt>
                <c:pt idx="112">
                  <c:v>52</c:v>
                </c:pt>
                <c:pt idx="113">
                  <c:v>53</c:v>
                </c:pt>
                <c:pt idx="114">
                  <c:v>54</c:v>
                </c:pt>
                <c:pt idx="115">
                  <c:v>55</c:v>
                </c:pt>
                <c:pt idx="116">
                  <c:v>56</c:v>
                </c:pt>
                <c:pt idx="117">
                  <c:v>57</c:v>
                </c:pt>
                <c:pt idx="118">
                  <c:v>58</c:v>
                </c:pt>
                <c:pt idx="119">
                  <c:v>59</c:v>
                </c:pt>
                <c:pt idx="120">
                  <c:v>60</c:v>
                </c:pt>
              </c:numCache>
            </c:numRef>
          </c:xVal>
          <c:yVal>
            <c:numRef>
              <c:f>'all data'!$Z$3:$Z$123</c:f>
              <c:numCache>
                <c:formatCode>General</c:formatCode>
                <c:ptCount val="121"/>
                <c:pt idx="0">
                  <c:v>3.748373E-2</c:v>
                </c:pt>
                <c:pt idx="1">
                  <c:v>3.7642679999999998E-2</c:v>
                </c:pt>
                <c:pt idx="2">
                  <c:v>3.7717939999999998E-2</c:v>
                </c:pt>
                <c:pt idx="3">
                  <c:v>3.7850469999999997E-2</c:v>
                </c:pt>
                <c:pt idx="4">
                  <c:v>3.7843099999999998E-2</c:v>
                </c:pt>
                <c:pt idx="5">
                  <c:v>3.792674E-2</c:v>
                </c:pt>
                <c:pt idx="6">
                  <c:v>3.776152E-2</c:v>
                </c:pt>
                <c:pt idx="7">
                  <c:v>3.7519360000000002E-2</c:v>
                </c:pt>
                <c:pt idx="8">
                  <c:v>3.7642059999999998E-2</c:v>
                </c:pt>
                <c:pt idx="9">
                  <c:v>3.7607519999999998E-2</c:v>
                </c:pt>
                <c:pt idx="10">
                  <c:v>3.7770539999999998E-2</c:v>
                </c:pt>
                <c:pt idx="11">
                  <c:v>3.804138E-2</c:v>
                </c:pt>
                <c:pt idx="12">
                  <c:v>3.812749E-2</c:v>
                </c:pt>
                <c:pt idx="13">
                  <c:v>3.8299260000000002E-2</c:v>
                </c:pt>
                <c:pt idx="14">
                  <c:v>3.8645220000000001E-2</c:v>
                </c:pt>
                <c:pt idx="15">
                  <c:v>3.8892059999999999E-2</c:v>
                </c:pt>
                <c:pt idx="16">
                  <c:v>3.8890660000000001E-2</c:v>
                </c:pt>
                <c:pt idx="17">
                  <c:v>3.8884839999999997E-2</c:v>
                </c:pt>
                <c:pt idx="18">
                  <c:v>3.9046530000000003E-2</c:v>
                </c:pt>
                <c:pt idx="19">
                  <c:v>3.8857849999999999E-2</c:v>
                </c:pt>
                <c:pt idx="20">
                  <c:v>3.8921150000000002E-2</c:v>
                </c:pt>
                <c:pt idx="21">
                  <c:v>3.9155669999999997E-2</c:v>
                </c:pt>
                <c:pt idx="22">
                  <c:v>3.9236060000000003E-2</c:v>
                </c:pt>
                <c:pt idx="23">
                  <c:v>3.9265649999999999E-2</c:v>
                </c:pt>
                <c:pt idx="24">
                  <c:v>3.978835E-2</c:v>
                </c:pt>
                <c:pt idx="25">
                  <c:v>3.9936270000000003E-2</c:v>
                </c:pt>
                <c:pt idx="26">
                  <c:v>3.9880480000000003E-2</c:v>
                </c:pt>
                <c:pt idx="27">
                  <c:v>4.0278139999999997E-2</c:v>
                </c:pt>
                <c:pt idx="28">
                  <c:v>4.0224210000000003E-2</c:v>
                </c:pt>
                <c:pt idx="29">
                  <c:v>4.0554850000000003E-2</c:v>
                </c:pt>
                <c:pt idx="30">
                  <c:v>4.0735300000000002E-2</c:v>
                </c:pt>
                <c:pt idx="31">
                  <c:v>4.069354E-2</c:v>
                </c:pt>
                <c:pt idx="32">
                  <c:v>4.0829160000000003E-2</c:v>
                </c:pt>
                <c:pt idx="33">
                  <c:v>4.0957340000000002E-2</c:v>
                </c:pt>
                <c:pt idx="34">
                  <c:v>4.097485E-2</c:v>
                </c:pt>
                <c:pt idx="35">
                  <c:v>4.1236250000000002E-2</c:v>
                </c:pt>
                <c:pt idx="36">
                  <c:v>4.1398110000000002E-2</c:v>
                </c:pt>
                <c:pt idx="37">
                  <c:v>4.1895160000000001E-2</c:v>
                </c:pt>
                <c:pt idx="38">
                  <c:v>4.2136670000000001E-2</c:v>
                </c:pt>
                <c:pt idx="39">
                  <c:v>4.2352359999999999E-2</c:v>
                </c:pt>
                <c:pt idx="40">
                  <c:v>4.2452330000000003E-2</c:v>
                </c:pt>
                <c:pt idx="41">
                  <c:v>4.2680549999999998E-2</c:v>
                </c:pt>
                <c:pt idx="42">
                  <c:v>4.280921E-2</c:v>
                </c:pt>
                <c:pt idx="43">
                  <c:v>4.3155180000000001E-2</c:v>
                </c:pt>
                <c:pt idx="44">
                  <c:v>4.3557369999999998E-2</c:v>
                </c:pt>
                <c:pt idx="45">
                  <c:v>4.3806530000000003E-2</c:v>
                </c:pt>
                <c:pt idx="46">
                  <c:v>4.4200000000000003E-2</c:v>
                </c:pt>
                <c:pt idx="47">
                  <c:v>4.4292140000000001E-2</c:v>
                </c:pt>
                <c:pt idx="48">
                  <c:v>4.4749049999999999E-2</c:v>
                </c:pt>
                <c:pt idx="49">
                  <c:v>4.4925220000000002E-2</c:v>
                </c:pt>
                <c:pt idx="50">
                  <c:v>4.4864859999999999E-2</c:v>
                </c:pt>
                <c:pt idx="51">
                  <c:v>4.4446670000000001E-2</c:v>
                </c:pt>
                <c:pt idx="52">
                  <c:v>4.4524040000000001E-2</c:v>
                </c:pt>
                <c:pt idx="53">
                  <c:v>4.3901580000000003E-2</c:v>
                </c:pt>
                <c:pt idx="54">
                  <c:v>4.3576419999999998E-2</c:v>
                </c:pt>
                <c:pt idx="55">
                  <c:v>4.2631580000000002E-2</c:v>
                </c:pt>
                <c:pt idx="56">
                  <c:v>4.1792000000000003E-2</c:v>
                </c:pt>
                <c:pt idx="57">
                  <c:v>4.0133679999999998E-2</c:v>
                </c:pt>
                <c:pt idx="58">
                  <c:v>3.6697720000000003E-2</c:v>
                </c:pt>
                <c:pt idx="59">
                  <c:v>3.2192760000000001E-2</c:v>
                </c:pt>
                <c:pt idx="60">
                  <c:v>2.170217E-2</c:v>
                </c:pt>
                <c:pt idx="61">
                  <c:v>1.7104319999999999E-2</c:v>
                </c:pt>
                <c:pt idx="62">
                  <c:v>1.5838620000000001E-2</c:v>
                </c:pt>
                <c:pt idx="63">
                  <c:v>1.470495E-2</c:v>
                </c:pt>
                <c:pt idx="64">
                  <c:v>1.3894689999999999E-2</c:v>
                </c:pt>
                <c:pt idx="65">
                  <c:v>1.3713090000000001E-2</c:v>
                </c:pt>
                <c:pt idx="66">
                  <c:v>1.3672419999999999E-2</c:v>
                </c:pt>
                <c:pt idx="67">
                  <c:v>1.345795E-2</c:v>
                </c:pt>
                <c:pt idx="68">
                  <c:v>1.347138E-2</c:v>
                </c:pt>
                <c:pt idx="69">
                  <c:v>1.308816E-2</c:v>
                </c:pt>
                <c:pt idx="70">
                  <c:v>1.293627E-2</c:v>
                </c:pt>
                <c:pt idx="71">
                  <c:v>1.294175E-2</c:v>
                </c:pt>
                <c:pt idx="72">
                  <c:v>1.291224E-2</c:v>
                </c:pt>
                <c:pt idx="73">
                  <c:v>1.3097900000000001E-2</c:v>
                </c:pt>
                <c:pt idx="74">
                  <c:v>1.2701520000000001E-2</c:v>
                </c:pt>
                <c:pt idx="75">
                  <c:v>1.281797E-2</c:v>
                </c:pt>
                <c:pt idx="76">
                  <c:v>1.260877E-2</c:v>
                </c:pt>
                <c:pt idx="77">
                  <c:v>1.258479E-2</c:v>
                </c:pt>
                <c:pt idx="78">
                  <c:v>1.2405009999999999E-2</c:v>
                </c:pt>
                <c:pt idx="79">
                  <c:v>1.206102E-2</c:v>
                </c:pt>
                <c:pt idx="80">
                  <c:v>1.1965409999999999E-2</c:v>
                </c:pt>
                <c:pt idx="81">
                  <c:v>1.1897990000000001E-2</c:v>
                </c:pt>
                <c:pt idx="82">
                  <c:v>1.196555E-2</c:v>
                </c:pt>
                <c:pt idx="83">
                  <c:v>1.187146E-2</c:v>
                </c:pt>
                <c:pt idx="84">
                  <c:v>1.234943E-2</c:v>
                </c:pt>
                <c:pt idx="85">
                  <c:v>1.2755610000000001E-2</c:v>
                </c:pt>
                <c:pt idx="86">
                  <c:v>1.27326E-2</c:v>
                </c:pt>
                <c:pt idx="87">
                  <c:v>1.284658E-2</c:v>
                </c:pt>
                <c:pt idx="88">
                  <c:v>1.2861269999999999E-2</c:v>
                </c:pt>
                <c:pt idx="89">
                  <c:v>1.311317E-2</c:v>
                </c:pt>
                <c:pt idx="90">
                  <c:v>1.322037E-2</c:v>
                </c:pt>
                <c:pt idx="91">
                  <c:v>1.3263570000000001E-2</c:v>
                </c:pt>
                <c:pt idx="92">
                  <c:v>1.3368639999999999E-2</c:v>
                </c:pt>
                <c:pt idx="93">
                  <c:v>1.3449610000000001E-2</c:v>
                </c:pt>
                <c:pt idx="94">
                  <c:v>1.362242E-2</c:v>
                </c:pt>
                <c:pt idx="95">
                  <c:v>1.3476989999999999E-2</c:v>
                </c:pt>
                <c:pt idx="96">
                  <c:v>1.34704E-2</c:v>
                </c:pt>
                <c:pt idx="97">
                  <c:v>1.348679E-2</c:v>
                </c:pt>
                <c:pt idx="98">
                  <c:v>1.3627149999999999E-2</c:v>
                </c:pt>
                <c:pt idx="99">
                  <c:v>1.326568E-2</c:v>
                </c:pt>
                <c:pt idx="100">
                  <c:v>1.3408379999999999E-2</c:v>
                </c:pt>
                <c:pt idx="101">
                  <c:v>1.3336600000000001E-2</c:v>
                </c:pt>
                <c:pt idx="102">
                  <c:v>1.351861E-2</c:v>
                </c:pt>
                <c:pt idx="103">
                  <c:v>1.3460959999999999E-2</c:v>
                </c:pt>
                <c:pt idx="104">
                  <c:v>1.365508E-2</c:v>
                </c:pt>
                <c:pt idx="105">
                  <c:v>1.349558E-2</c:v>
                </c:pt>
                <c:pt idx="106">
                  <c:v>1.333667E-2</c:v>
                </c:pt>
                <c:pt idx="107">
                  <c:v>1.3236680000000001E-2</c:v>
                </c:pt>
                <c:pt idx="108">
                  <c:v>1.321111E-2</c:v>
                </c:pt>
                <c:pt idx="109">
                  <c:v>1.3238049999999999E-2</c:v>
                </c:pt>
                <c:pt idx="110">
                  <c:v>1.321431E-2</c:v>
                </c:pt>
                <c:pt idx="111">
                  <c:v>1.3415679999999999E-2</c:v>
                </c:pt>
                <c:pt idx="112">
                  <c:v>1.349028E-2</c:v>
                </c:pt>
                <c:pt idx="113">
                  <c:v>1.362213E-2</c:v>
                </c:pt>
                <c:pt idx="114">
                  <c:v>1.364538E-2</c:v>
                </c:pt>
                <c:pt idx="115">
                  <c:v>1.354055E-2</c:v>
                </c:pt>
                <c:pt idx="116">
                  <c:v>1.348764E-2</c:v>
                </c:pt>
                <c:pt idx="117">
                  <c:v>1.348706E-2</c:v>
                </c:pt>
                <c:pt idx="118">
                  <c:v>1.342571E-2</c:v>
                </c:pt>
                <c:pt idx="119">
                  <c:v>1.343718E-2</c:v>
                </c:pt>
                <c:pt idx="120">
                  <c:v>1.322429E-2</c:v>
                </c:pt>
              </c:numCache>
            </c:numRef>
          </c:yVal>
          <c:smooth val="0"/>
          <c:extLst>
            <c:ext xmlns:c16="http://schemas.microsoft.com/office/drawing/2014/chart" uri="{C3380CC4-5D6E-409C-BE32-E72D297353CC}">
              <c16:uniqueId val="{00000003-1ADC-4AD1-8018-F5693E9D7735}"/>
            </c:ext>
          </c:extLst>
        </c:ser>
        <c:ser>
          <c:idx val="25"/>
          <c:order val="4"/>
          <c:tx>
            <c:strRef>
              <c:f>'all data'!$AB$2</c:f>
              <c:strCache>
                <c:ptCount val="1"/>
                <c:pt idx="0">
                  <c:v>metformin</c:v>
                </c:pt>
              </c:strCache>
            </c:strRef>
          </c:tx>
          <c:spPr>
            <a:ln w="28575">
              <a:solidFill>
                <a:srgbClr val="00B0F0"/>
              </a:solidFill>
              <a:prstDash val="solid"/>
            </a:ln>
          </c:spPr>
          <c:marker>
            <c:symbol val="none"/>
          </c:marker>
          <c:xVal>
            <c:numRef>
              <c:f>'all data'!$B$3:$B$123</c:f>
              <c:numCache>
                <c:formatCode>General</c:formatCode>
                <c:ptCount val="121"/>
                <c:pt idx="0">
                  <c:v>-60</c:v>
                </c:pt>
                <c:pt idx="1">
                  <c:v>-59</c:v>
                </c:pt>
                <c:pt idx="2">
                  <c:v>-58</c:v>
                </c:pt>
                <c:pt idx="3">
                  <c:v>-57</c:v>
                </c:pt>
                <c:pt idx="4">
                  <c:v>-56</c:v>
                </c:pt>
                <c:pt idx="5">
                  <c:v>-55</c:v>
                </c:pt>
                <c:pt idx="6">
                  <c:v>-54</c:v>
                </c:pt>
                <c:pt idx="7">
                  <c:v>-53</c:v>
                </c:pt>
                <c:pt idx="8">
                  <c:v>-52</c:v>
                </c:pt>
                <c:pt idx="9">
                  <c:v>-51</c:v>
                </c:pt>
                <c:pt idx="10">
                  <c:v>-50</c:v>
                </c:pt>
                <c:pt idx="11">
                  <c:v>-49</c:v>
                </c:pt>
                <c:pt idx="12">
                  <c:v>-48</c:v>
                </c:pt>
                <c:pt idx="13">
                  <c:v>-47</c:v>
                </c:pt>
                <c:pt idx="14">
                  <c:v>-46</c:v>
                </c:pt>
                <c:pt idx="15">
                  <c:v>-45</c:v>
                </c:pt>
                <c:pt idx="16">
                  <c:v>-44</c:v>
                </c:pt>
                <c:pt idx="17">
                  <c:v>-43</c:v>
                </c:pt>
                <c:pt idx="18">
                  <c:v>-42</c:v>
                </c:pt>
                <c:pt idx="19">
                  <c:v>-41</c:v>
                </c:pt>
                <c:pt idx="20">
                  <c:v>-40</c:v>
                </c:pt>
                <c:pt idx="21">
                  <c:v>-39</c:v>
                </c:pt>
                <c:pt idx="22">
                  <c:v>-38</c:v>
                </c:pt>
                <c:pt idx="23">
                  <c:v>-37</c:v>
                </c:pt>
                <c:pt idx="24">
                  <c:v>-36</c:v>
                </c:pt>
                <c:pt idx="25">
                  <c:v>-35</c:v>
                </c:pt>
                <c:pt idx="26">
                  <c:v>-34</c:v>
                </c:pt>
                <c:pt idx="27">
                  <c:v>-33</c:v>
                </c:pt>
                <c:pt idx="28">
                  <c:v>-32</c:v>
                </c:pt>
                <c:pt idx="29">
                  <c:v>-31</c:v>
                </c:pt>
                <c:pt idx="30">
                  <c:v>-30</c:v>
                </c:pt>
                <c:pt idx="31">
                  <c:v>-29</c:v>
                </c:pt>
                <c:pt idx="32">
                  <c:v>-28</c:v>
                </c:pt>
                <c:pt idx="33">
                  <c:v>-27</c:v>
                </c:pt>
                <c:pt idx="34">
                  <c:v>-26</c:v>
                </c:pt>
                <c:pt idx="35">
                  <c:v>-25</c:v>
                </c:pt>
                <c:pt idx="36">
                  <c:v>-24</c:v>
                </c:pt>
                <c:pt idx="37">
                  <c:v>-23</c:v>
                </c:pt>
                <c:pt idx="38">
                  <c:v>-22</c:v>
                </c:pt>
                <c:pt idx="39">
                  <c:v>-21</c:v>
                </c:pt>
                <c:pt idx="40">
                  <c:v>-20</c:v>
                </c:pt>
                <c:pt idx="41">
                  <c:v>-19</c:v>
                </c:pt>
                <c:pt idx="42">
                  <c:v>-18</c:v>
                </c:pt>
                <c:pt idx="43">
                  <c:v>-17</c:v>
                </c:pt>
                <c:pt idx="44">
                  <c:v>-16</c:v>
                </c:pt>
                <c:pt idx="45">
                  <c:v>-15</c:v>
                </c:pt>
                <c:pt idx="46">
                  <c:v>-14</c:v>
                </c:pt>
                <c:pt idx="47">
                  <c:v>-13</c:v>
                </c:pt>
                <c:pt idx="48">
                  <c:v>-12</c:v>
                </c:pt>
                <c:pt idx="49">
                  <c:v>-11</c:v>
                </c:pt>
                <c:pt idx="50">
                  <c:v>-10</c:v>
                </c:pt>
                <c:pt idx="51">
                  <c:v>-9</c:v>
                </c:pt>
                <c:pt idx="52">
                  <c:v>-8</c:v>
                </c:pt>
                <c:pt idx="53">
                  <c:v>-7</c:v>
                </c:pt>
                <c:pt idx="54">
                  <c:v>-6</c:v>
                </c:pt>
                <c:pt idx="55">
                  <c:v>-5</c:v>
                </c:pt>
                <c:pt idx="56">
                  <c:v>-4</c:v>
                </c:pt>
                <c:pt idx="57">
                  <c:v>-3</c:v>
                </c:pt>
                <c:pt idx="58">
                  <c:v>-2</c:v>
                </c:pt>
                <c:pt idx="59">
                  <c:v>-1</c:v>
                </c:pt>
                <c:pt idx="60">
                  <c:v>0</c:v>
                </c:pt>
                <c:pt idx="61">
                  <c:v>1</c:v>
                </c:pt>
                <c:pt idx="62">
                  <c:v>2</c:v>
                </c:pt>
                <c:pt idx="63">
                  <c:v>3</c:v>
                </c:pt>
                <c:pt idx="64">
                  <c:v>4</c:v>
                </c:pt>
                <c:pt idx="65">
                  <c:v>5</c:v>
                </c:pt>
                <c:pt idx="66">
                  <c:v>6</c:v>
                </c:pt>
                <c:pt idx="67">
                  <c:v>7</c:v>
                </c:pt>
                <c:pt idx="68">
                  <c:v>8</c:v>
                </c:pt>
                <c:pt idx="69">
                  <c:v>9</c:v>
                </c:pt>
                <c:pt idx="70">
                  <c:v>10</c:v>
                </c:pt>
                <c:pt idx="71">
                  <c:v>11</c:v>
                </c:pt>
                <c:pt idx="72">
                  <c:v>12</c:v>
                </c:pt>
                <c:pt idx="73">
                  <c:v>13</c:v>
                </c:pt>
                <c:pt idx="74">
                  <c:v>14</c:v>
                </c:pt>
                <c:pt idx="75">
                  <c:v>15</c:v>
                </c:pt>
                <c:pt idx="76">
                  <c:v>16</c:v>
                </c:pt>
                <c:pt idx="77">
                  <c:v>17</c:v>
                </c:pt>
                <c:pt idx="78">
                  <c:v>18</c:v>
                </c:pt>
                <c:pt idx="79">
                  <c:v>19</c:v>
                </c:pt>
                <c:pt idx="80">
                  <c:v>20</c:v>
                </c:pt>
                <c:pt idx="81">
                  <c:v>21</c:v>
                </c:pt>
                <c:pt idx="82">
                  <c:v>22</c:v>
                </c:pt>
                <c:pt idx="83">
                  <c:v>23</c:v>
                </c:pt>
                <c:pt idx="84">
                  <c:v>24</c:v>
                </c:pt>
                <c:pt idx="85">
                  <c:v>25</c:v>
                </c:pt>
                <c:pt idx="86">
                  <c:v>26</c:v>
                </c:pt>
                <c:pt idx="87">
                  <c:v>27</c:v>
                </c:pt>
                <c:pt idx="88">
                  <c:v>28</c:v>
                </c:pt>
                <c:pt idx="89">
                  <c:v>29</c:v>
                </c:pt>
                <c:pt idx="90">
                  <c:v>30</c:v>
                </c:pt>
                <c:pt idx="91">
                  <c:v>31</c:v>
                </c:pt>
                <c:pt idx="92">
                  <c:v>32</c:v>
                </c:pt>
                <c:pt idx="93">
                  <c:v>33</c:v>
                </c:pt>
                <c:pt idx="94">
                  <c:v>34</c:v>
                </c:pt>
                <c:pt idx="95">
                  <c:v>35</c:v>
                </c:pt>
                <c:pt idx="96">
                  <c:v>36</c:v>
                </c:pt>
                <c:pt idx="97">
                  <c:v>37</c:v>
                </c:pt>
                <c:pt idx="98">
                  <c:v>38</c:v>
                </c:pt>
                <c:pt idx="99">
                  <c:v>39</c:v>
                </c:pt>
                <c:pt idx="100">
                  <c:v>40</c:v>
                </c:pt>
                <c:pt idx="101">
                  <c:v>41</c:v>
                </c:pt>
                <c:pt idx="102">
                  <c:v>42</c:v>
                </c:pt>
                <c:pt idx="103">
                  <c:v>43</c:v>
                </c:pt>
                <c:pt idx="104">
                  <c:v>44</c:v>
                </c:pt>
                <c:pt idx="105">
                  <c:v>45</c:v>
                </c:pt>
                <c:pt idx="106">
                  <c:v>46</c:v>
                </c:pt>
                <c:pt idx="107">
                  <c:v>47</c:v>
                </c:pt>
                <c:pt idx="108">
                  <c:v>48</c:v>
                </c:pt>
                <c:pt idx="109">
                  <c:v>49</c:v>
                </c:pt>
                <c:pt idx="110">
                  <c:v>50</c:v>
                </c:pt>
                <c:pt idx="111">
                  <c:v>51</c:v>
                </c:pt>
                <c:pt idx="112">
                  <c:v>52</c:v>
                </c:pt>
                <c:pt idx="113">
                  <c:v>53</c:v>
                </c:pt>
                <c:pt idx="114">
                  <c:v>54</c:v>
                </c:pt>
                <c:pt idx="115">
                  <c:v>55</c:v>
                </c:pt>
                <c:pt idx="116">
                  <c:v>56</c:v>
                </c:pt>
                <c:pt idx="117">
                  <c:v>57</c:v>
                </c:pt>
                <c:pt idx="118">
                  <c:v>58</c:v>
                </c:pt>
                <c:pt idx="119">
                  <c:v>59</c:v>
                </c:pt>
                <c:pt idx="120">
                  <c:v>60</c:v>
                </c:pt>
              </c:numCache>
            </c:numRef>
          </c:xVal>
          <c:yVal>
            <c:numRef>
              <c:f>'all data'!$AB$3:$AB$123</c:f>
              <c:numCache>
                <c:formatCode>General</c:formatCode>
                <c:ptCount val="121"/>
                <c:pt idx="0">
                  <c:v>1.075563E-2</c:v>
                </c:pt>
                <c:pt idx="1">
                  <c:v>1.084742E-2</c:v>
                </c:pt>
                <c:pt idx="2">
                  <c:v>1.081901E-2</c:v>
                </c:pt>
                <c:pt idx="3">
                  <c:v>1.080857E-2</c:v>
                </c:pt>
                <c:pt idx="4">
                  <c:v>1.089216E-2</c:v>
                </c:pt>
                <c:pt idx="5">
                  <c:v>1.080005E-2</c:v>
                </c:pt>
                <c:pt idx="6">
                  <c:v>1.0728039999999999E-2</c:v>
                </c:pt>
                <c:pt idx="7">
                  <c:v>1.052879E-2</c:v>
                </c:pt>
                <c:pt idx="8">
                  <c:v>1.0433609999999999E-2</c:v>
                </c:pt>
                <c:pt idx="9">
                  <c:v>1.0504990000000001E-2</c:v>
                </c:pt>
                <c:pt idx="10">
                  <c:v>1.0634650000000001E-2</c:v>
                </c:pt>
                <c:pt idx="11">
                  <c:v>1.0273020000000001E-2</c:v>
                </c:pt>
                <c:pt idx="12">
                  <c:v>9.7433499999999996E-3</c:v>
                </c:pt>
                <c:pt idx="13">
                  <c:v>9.9669089999999995E-3</c:v>
                </c:pt>
                <c:pt idx="14">
                  <c:v>9.8644379999999997E-3</c:v>
                </c:pt>
                <c:pt idx="15">
                  <c:v>9.4424279999999992E-3</c:v>
                </c:pt>
                <c:pt idx="16">
                  <c:v>9.5956670000000004E-3</c:v>
                </c:pt>
                <c:pt idx="17">
                  <c:v>9.4065510000000008E-3</c:v>
                </c:pt>
                <c:pt idx="18">
                  <c:v>9.169623E-3</c:v>
                </c:pt>
                <c:pt idx="19">
                  <c:v>9.4034389999999995E-3</c:v>
                </c:pt>
                <c:pt idx="20">
                  <c:v>9.4329900000000005E-3</c:v>
                </c:pt>
                <c:pt idx="21">
                  <c:v>9.6483709999999993E-3</c:v>
                </c:pt>
                <c:pt idx="22">
                  <c:v>9.6463169999999997E-3</c:v>
                </c:pt>
                <c:pt idx="23">
                  <c:v>9.6493550000000001E-3</c:v>
                </c:pt>
                <c:pt idx="24">
                  <c:v>9.5479099999999997E-3</c:v>
                </c:pt>
                <c:pt idx="25">
                  <c:v>9.6205400000000003E-3</c:v>
                </c:pt>
                <c:pt idx="26">
                  <c:v>9.0341459999999998E-3</c:v>
                </c:pt>
                <c:pt idx="27">
                  <c:v>9.1588780000000005E-3</c:v>
                </c:pt>
                <c:pt idx="28">
                  <c:v>8.8300930000000007E-3</c:v>
                </c:pt>
                <c:pt idx="29">
                  <c:v>8.7899989999999997E-3</c:v>
                </c:pt>
                <c:pt idx="30">
                  <c:v>8.5165139999999993E-3</c:v>
                </c:pt>
                <c:pt idx="31">
                  <c:v>8.6868780000000003E-3</c:v>
                </c:pt>
                <c:pt idx="32">
                  <c:v>8.7710449999999999E-3</c:v>
                </c:pt>
                <c:pt idx="33">
                  <c:v>9.0347280000000006E-3</c:v>
                </c:pt>
                <c:pt idx="34">
                  <c:v>8.6630179999999998E-3</c:v>
                </c:pt>
                <c:pt idx="35">
                  <c:v>8.5659640000000006E-3</c:v>
                </c:pt>
                <c:pt idx="36">
                  <c:v>8.2537129999999993E-3</c:v>
                </c:pt>
                <c:pt idx="37">
                  <c:v>8.1499309999999991E-3</c:v>
                </c:pt>
                <c:pt idx="38">
                  <c:v>8.0341490000000008E-3</c:v>
                </c:pt>
                <c:pt idx="39">
                  <c:v>7.6663749999999996E-3</c:v>
                </c:pt>
                <c:pt idx="40">
                  <c:v>7.624675E-3</c:v>
                </c:pt>
                <c:pt idx="41">
                  <c:v>7.4254710000000003E-3</c:v>
                </c:pt>
                <c:pt idx="42">
                  <c:v>7.5906539999999996E-3</c:v>
                </c:pt>
                <c:pt idx="43">
                  <c:v>7.190592E-3</c:v>
                </c:pt>
                <c:pt idx="44">
                  <c:v>6.8273609999999997E-3</c:v>
                </c:pt>
                <c:pt idx="45">
                  <c:v>6.7827310000000002E-3</c:v>
                </c:pt>
                <c:pt idx="46">
                  <c:v>6.8287260000000002E-3</c:v>
                </c:pt>
                <c:pt idx="47">
                  <c:v>6.5674549999999998E-3</c:v>
                </c:pt>
                <c:pt idx="48">
                  <c:v>6.0082139999999996E-3</c:v>
                </c:pt>
                <c:pt idx="49">
                  <c:v>6.166225E-3</c:v>
                </c:pt>
                <c:pt idx="50">
                  <c:v>5.4539180000000003E-3</c:v>
                </c:pt>
                <c:pt idx="51">
                  <c:v>5.1148069999999999E-3</c:v>
                </c:pt>
                <c:pt idx="52">
                  <c:v>5.1104260000000004E-3</c:v>
                </c:pt>
                <c:pt idx="53">
                  <c:v>4.8127170000000002E-3</c:v>
                </c:pt>
                <c:pt idx="54">
                  <c:v>4.5144809999999999E-3</c:v>
                </c:pt>
                <c:pt idx="55">
                  <c:v>4.1826390000000001E-3</c:v>
                </c:pt>
                <c:pt idx="56">
                  <c:v>3.4243479999999998E-3</c:v>
                </c:pt>
                <c:pt idx="57">
                  <c:v>2.4061719999999998E-3</c:v>
                </c:pt>
                <c:pt idx="58">
                  <c:v>2.9664790000000002E-4</c:v>
                </c:pt>
                <c:pt idx="59">
                  <c:v>-2.5679800000000001E-3</c:v>
                </c:pt>
                <c:pt idx="60">
                  <c:v>-6.1812560000000004E-3</c:v>
                </c:pt>
                <c:pt idx="61">
                  <c:v>-1.2054209999999999E-2</c:v>
                </c:pt>
                <c:pt idx="62">
                  <c:v>-1.25638E-2</c:v>
                </c:pt>
                <c:pt idx="63">
                  <c:v>-1.1798640000000001E-2</c:v>
                </c:pt>
                <c:pt idx="64">
                  <c:v>-1.039618E-2</c:v>
                </c:pt>
                <c:pt idx="65">
                  <c:v>-9.1523379999999994E-3</c:v>
                </c:pt>
                <c:pt idx="66">
                  <c:v>-8.3072240000000002E-3</c:v>
                </c:pt>
                <c:pt idx="67">
                  <c:v>-7.8521760000000006E-3</c:v>
                </c:pt>
                <c:pt idx="68">
                  <c:v>-6.4745879999999999E-3</c:v>
                </c:pt>
                <c:pt idx="69">
                  <c:v>-5.0550040000000001E-3</c:v>
                </c:pt>
                <c:pt idx="70">
                  <c:v>-5.5096620000000002E-3</c:v>
                </c:pt>
                <c:pt idx="71">
                  <c:v>-5.3220539999999997E-3</c:v>
                </c:pt>
                <c:pt idx="72">
                  <c:v>-4.994226E-3</c:v>
                </c:pt>
                <c:pt idx="73">
                  <c:v>-4.9160089999999998E-3</c:v>
                </c:pt>
                <c:pt idx="74">
                  <c:v>-4.9314110000000001E-3</c:v>
                </c:pt>
                <c:pt idx="75">
                  <c:v>-4.2010559999999999E-3</c:v>
                </c:pt>
                <c:pt idx="76">
                  <c:v>-4.3808069999999996E-3</c:v>
                </c:pt>
                <c:pt idx="77">
                  <c:v>-4.4970950000000004E-3</c:v>
                </c:pt>
                <c:pt idx="78">
                  <c:v>-4.6814719999999999E-3</c:v>
                </c:pt>
                <c:pt idx="79">
                  <c:v>-4.3481960000000004E-3</c:v>
                </c:pt>
                <c:pt idx="80">
                  <c:v>-4.3138350000000002E-3</c:v>
                </c:pt>
                <c:pt idx="81">
                  <c:v>-4.2193769999999998E-3</c:v>
                </c:pt>
                <c:pt idx="82">
                  <c:v>-4.5820239999999996E-3</c:v>
                </c:pt>
                <c:pt idx="83">
                  <c:v>-4.7122070000000004E-3</c:v>
                </c:pt>
                <c:pt idx="84">
                  <c:v>-4.68265E-3</c:v>
                </c:pt>
                <c:pt idx="85">
                  <c:v>-4.6329309999999999E-3</c:v>
                </c:pt>
                <c:pt idx="86">
                  <c:v>-4.8673249999999996E-3</c:v>
                </c:pt>
                <c:pt idx="87">
                  <c:v>-4.998331E-3</c:v>
                </c:pt>
                <c:pt idx="88">
                  <c:v>-4.8771149999999996E-3</c:v>
                </c:pt>
                <c:pt idx="89">
                  <c:v>-4.5632149999999998E-3</c:v>
                </c:pt>
                <c:pt idx="90">
                  <c:v>-4.7093200000000003E-3</c:v>
                </c:pt>
                <c:pt idx="91">
                  <c:v>-4.7360620000000001E-3</c:v>
                </c:pt>
                <c:pt idx="92">
                  <c:v>-4.3125840000000004E-3</c:v>
                </c:pt>
                <c:pt idx="93">
                  <c:v>-3.605933E-3</c:v>
                </c:pt>
                <c:pt idx="94">
                  <c:v>-3.084645E-3</c:v>
                </c:pt>
                <c:pt idx="95">
                  <c:v>-2.686211E-3</c:v>
                </c:pt>
                <c:pt idx="96">
                  <c:v>-2.351264E-3</c:v>
                </c:pt>
                <c:pt idx="97">
                  <c:v>-1.9662159999999998E-3</c:v>
                </c:pt>
                <c:pt idx="98">
                  <c:v>-1.721808E-3</c:v>
                </c:pt>
                <c:pt idx="99">
                  <c:v>-1.603548E-3</c:v>
                </c:pt>
                <c:pt idx="100">
                  <c:v>-1.2947340000000001E-3</c:v>
                </c:pt>
                <c:pt idx="101">
                  <c:v>-1.158217E-3</c:v>
                </c:pt>
                <c:pt idx="102">
                  <c:v>-1.1500429999999999E-3</c:v>
                </c:pt>
                <c:pt idx="103">
                  <c:v>-1.301181E-3</c:v>
                </c:pt>
                <c:pt idx="104">
                  <c:v>-1.3455050000000001E-3</c:v>
                </c:pt>
                <c:pt idx="105">
                  <c:v>-9.9956520000000007E-4</c:v>
                </c:pt>
                <c:pt idx="106">
                  <c:v>-9.2646950000000003E-4</c:v>
                </c:pt>
                <c:pt idx="107">
                  <c:v>-6.0578420000000001E-4</c:v>
                </c:pt>
                <c:pt idx="108">
                  <c:v>-1.307975E-4</c:v>
                </c:pt>
                <c:pt idx="109">
                  <c:v>3.4083090000000001E-4</c:v>
                </c:pt>
                <c:pt idx="110">
                  <c:v>8.152039E-4</c:v>
                </c:pt>
                <c:pt idx="111">
                  <c:v>1.488648E-3</c:v>
                </c:pt>
                <c:pt idx="112">
                  <c:v>1.9042379999999999E-3</c:v>
                </c:pt>
                <c:pt idx="113">
                  <c:v>1.9576939999999998E-3</c:v>
                </c:pt>
                <c:pt idx="114">
                  <c:v>1.9622289999999998E-3</c:v>
                </c:pt>
                <c:pt idx="115">
                  <c:v>2.0272950000000001E-3</c:v>
                </c:pt>
                <c:pt idx="116">
                  <c:v>2.6424040000000001E-3</c:v>
                </c:pt>
                <c:pt idx="117">
                  <c:v>2.8667469999999998E-3</c:v>
                </c:pt>
                <c:pt idx="118">
                  <c:v>3.1984299999999999E-3</c:v>
                </c:pt>
                <c:pt idx="119">
                  <c:v>3.4577620000000001E-3</c:v>
                </c:pt>
                <c:pt idx="120">
                  <c:v>3.464656E-3</c:v>
                </c:pt>
              </c:numCache>
            </c:numRef>
          </c:yVal>
          <c:smooth val="0"/>
          <c:extLst>
            <c:ext xmlns:c16="http://schemas.microsoft.com/office/drawing/2014/chart" uri="{C3380CC4-5D6E-409C-BE32-E72D297353CC}">
              <c16:uniqueId val="{00000004-1ADC-4AD1-8018-F5693E9D7735}"/>
            </c:ext>
          </c:extLst>
        </c:ser>
        <c:ser>
          <c:idx val="27"/>
          <c:order val="5"/>
          <c:tx>
            <c:strRef>
              <c:f>'all data'!$AD$2</c:f>
              <c:strCache>
                <c:ptCount val="1"/>
                <c:pt idx="0">
                  <c:v>pancreatitis</c:v>
                </c:pt>
              </c:strCache>
            </c:strRef>
          </c:tx>
          <c:spPr>
            <a:ln w="28575">
              <a:solidFill>
                <a:srgbClr val="333300"/>
              </a:solidFill>
              <a:prstDash val="solid"/>
            </a:ln>
          </c:spPr>
          <c:marker>
            <c:symbol val="none"/>
          </c:marker>
          <c:xVal>
            <c:numRef>
              <c:f>'all data'!$B$3:$B$123</c:f>
              <c:numCache>
                <c:formatCode>General</c:formatCode>
                <c:ptCount val="121"/>
                <c:pt idx="0">
                  <c:v>-60</c:v>
                </c:pt>
                <c:pt idx="1">
                  <c:v>-59</c:v>
                </c:pt>
                <c:pt idx="2">
                  <c:v>-58</c:v>
                </c:pt>
                <c:pt idx="3">
                  <c:v>-57</c:v>
                </c:pt>
                <c:pt idx="4">
                  <c:v>-56</c:v>
                </c:pt>
                <c:pt idx="5">
                  <c:v>-55</c:v>
                </c:pt>
                <c:pt idx="6">
                  <c:v>-54</c:v>
                </c:pt>
                <c:pt idx="7">
                  <c:v>-53</c:v>
                </c:pt>
                <c:pt idx="8">
                  <c:v>-52</c:v>
                </c:pt>
                <c:pt idx="9">
                  <c:v>-51</c:v>
                </c:pt>
                <c:pt idx="10">
                  <c:v>-50</c:v>
                </c:pt>
                <c:pt idx="11">
                  <c:v>-49</c:v>
                </c:pt>
                <c:pt idx="12">
                  <c:v>-48</c:v>
                </c:pt>
                <c:pt idx="13">
                  <c:v>-47</c:v>
                </c:pt>
                <c:pt idx="14">
                  <c:v>-46</c:v>
                </c:pt>
                <c:pt idx="15">
                  <c:v>-45</c:v>
                </c:pt>
                <c:pt idx="16">
                  <c:v>-44</c:v>
                </c:pt>
                <c:pt idx="17">
                  <c:v>-43</c:v>
                </c:pt>
                <c:pt idx="18">
                  <c:v>-42</c:v>
                </c:pt>
                <c:pt idx="19">
                  <c:v>-41</c:v>
                </c:pt>
                <c:pt idx="20">
                  <c:v>-40</c:v>
                </c:pt>
                <c:pt idx="21">
                  <c:v>-39</c:v>
                </c:pt>
                <c:pt idx="22">
                  <c:v>-38</c:v>
                </c:pt>
                <c:pt idx="23">
                  <c:v>-37</c:v>
                </c:pt>
                <c:pt idx="24">
                  <c:v>-36</c:v>
                </c:pt>
                <c:pt idx="25">
                  <c:v>-35</c:v>
                </c:pt>
                <c:pt idx="26">
                  <c:v>-34</c:v>
                </c:pt>
                <c:pt idx="27">
                  <c:v>-33</c:v>
                </c:pt>
                <c:pt idx="28">
                  <c:v>-32</c:v>
                </c:pt>
                <c:pt idx="29">
                  <c:v>-31</c:v>
                </c:pt>
                <c:pt idx="30">
                  <c:v>-30</c:v>
                </c:pt>
                <c:pt idx="31">
                  <c:v>-29</c:v>
                </c:pt>
                <c:pt idx="32">
                  <c:v>-28</c:v>
                </c:pt>
                <c:pt idx="33">
                  <c:v>-27</c:v>
                </c:pt>
                <c:pt idx="34">
                  <c:v>-26</c:v>
                </c:pt>
                <c:pt idx="35">
                  <c:v>-25</c:v>
                </c:pt>
                <c:pt idx="36">
                  <c:v>-24</c:v>
                </c:pt>
                <c:pt idx="37">
                  <c:v>-23</c:v>
                </c:pt>
                <c:pt idx="38">
                  <c:v>-22</c:v>
                </c:pt>
                <c:pt idx="39">
                  <c:v>-21</c:v>
                </c:pt>
                <c:pt idx="40">
                  <c:v>-20</c:v>
                </c:pt>
                <c:pt idx="41">
                  <c:v>-19</c:v>
                </c:pt>
                <c:pt idx="42">
                  <c:v>-18</c:v>
                </c:pt>
                <c:pt idx="43">
                  <c:v>-17</c:v>
                </c:pt>
                <c:pt idx="44">
                  <c:v>-16</c:v>
                </c:pt>
                <c:pt idx="45">
                  <c:v>-15</c:v>
                </c:pt>
                <c:pt idx="46">
                  <c:v>-14</c:v>
                </c:pt>
                <c:pt idx="47">
                  <c:v>-13</c:v>
                </c:pt>
                <c:pt idx="48">
                  <c:v>-12</c:v>
                </c:pt>
                <c:pt idx="49">
                  <c:v>-11</c:v>
                </c:pt>
                <c:pt idx="50">
                  <c:v>-10</c:v>
                </c:pt>
                <c:pt idx="51">
                  <c:v>-9</c:v>
                </c:pt>
                <c:pt idx="52">
                  <c:v>-8</c:v>
                </c:pt>
                <c:pt idx="53">
                  <c:v>-7</c:v>
                </c:pt>
                <c:pt idx="54">
                  <c:v>-6</c:v>
                </c:pt>
                <c:pt idx="55">
                  <c:v>-5</c:v>
                </c:pt>
                <c:pt idx="56">
                  <c:v>-4</c:v>
                </c:pt>
                <c:pt idx="57">
                  <c:v>-3</c:v>
                </c:pt>
                <c:pt idx="58">
                  <c:v>-2</c:v>
                </c:pt>
                <c:pt idx="59">
                  <c:v>-1</c:v>
                </c:pt>
                <c:pt idx="60">
                  <c:v>0</c:v>
                </c:pt>
                <c:pt idx="61">
                  <c:v>1</c:v>
                </c:pt>
                <c:pt idx="62">
                  <c:v>2</c:v>
                </c:pt>
                <c:pt idx="63">
                  <c:v>3</c:v>
                </c:pt>
                <c:pt idx="64">
                  <c:v>4</c:v>
                </c:pt>
                <c:pt idx="65">
                  <c:v>5</c:v>
                </c:pt>
                <c:pt idx="66">
                  <c:v>6</c:v>
                </c:pt>
                <c:pt idx="67">
                  <c:v>7</c:v>
                </c:pt>
                <c:pt idx="68">
                  <c:v>8</c:v>
                </c:pt>
                <c:pt idx="69">
                  <c:v>9</c:v>
                </c:pt>
                <c:pt idx="70">
                  <c:v>10</c:v>
                </c:pt>
                <c:pt idx="71">
                  <c:v>11</c:v>
                </c:pt>
                <c:pt idx="72">
                  <c:v>12</c:v>
                </c:pt>
                <c:pt idx="73">
                  <c:v>13</c:v>
                </c:pt>
                <c:pt idx="74">
                  <c:v>14</c:v>
                </c:pt>
                <c:pt idx="75">
                  <c:v>15</c:v>
                </c:pt>
                <c:pt idx="76">
                  <c:v>16</c:v>
                </c:pt>
                <c:pt idx="77">
                  <c:v>17</c:v>
                </c:pt>
                <c:pt idx="78">
                  <c:v>18</c:v>
                </c:pt>
                <c:pt idx="79">
                  <c:v>19</c:v>
                </c:pt>
                <c:pt idx="80">
                  <c:v>20</c:v>
                </c:pt>
                <c:pt idx="81">
                  <c:v>21</c:v>
                </c:pt>
                <c:pt idx="82">
                  <c:v>22</c:v>
                </c:pt>
                <c:pt idx="83">
                  <c:v>23</c:v>
                </c:pt>
                <c:pt idx="84">
                  <c:v>24</c:v>
                </c:pt>
                <c:pt idx="85">
                  <c:v>25</c:v>
                </c:pt>
                <c:pt idx="86">
                  <c:v>26</c:v>
                </c:pt>
                <c:pt idx="87">
                  <c:v>27</c:v>
                </c:pt>
                <c:pt idx="88">
                  <c:v>28</c:v>
                </c:pt>
                <c:pt idx="89">
                  <c:v>29</c:v>
                </c:pt>
                <c:pt idx="90">
                  <c:v>30</c:v>
                </c:pt>
                <c:pt idx="91">
                  <c:v>31</c:v>
                </c:pt>
                <c:pt idx="92">
                  <c:v>32</c:v>
                </c:pt>
                <c:pt idx="93">
                  <c:v>33</c:v>
                </c:pt>
                <c:pt idx="94">
                  <c:v>34</c:v>
                </c:pt>
                <c:pt idx="95">
                  <c:v>35</c:v>
                </c:pt>
                <c:pt idx="96">
                  <c:v>36</c:v>
                </c:pt>
                <c:pt idx="97">
                  <c:v>37</c:v>
                </c:pt>
                <c:pt idx="98">
                  <c:v>38</c:v>
                </c:pt>
                <c:pt idx="99">
                  <c:v>39</c:v>
                </c:pt>
                <c:pt idx="100">
                  <c:v>40</c:v>
                </c:pt>
                <c:pt idx="101">
                  <c:v>41</c:v>
                </c:pt>
                <c:pt idx="102">
                  <c:v>42</c:v>
                </c:pt>
                <c:pt idx="103">
                  <c:v>43</c:v>
                </c:pt>
                <c:pt idx="104">
                  <c:v>44</c:v>
                </c:pt>
                <c:pt idx="105">
                  <c:v>45</c:v>
                </c:pt>
                <c:pt idx="106">
                  <c:v>46</c:v>
                </c:pt>
                <c:pt idx="107">
                  <c:v>47</c:v>
                </c:pt>
                <c:pt idx="108">
                  <c:v>48</c:v>
                </c:pt>
                <c:pt idx="109">
                  <c:v>49</c:v>
                </c:pt>
                <c:pt idx="110">
                  <c:v>50</c:v>
                </c:pt>
                <c:pt idx="111">
                  <c:v>51</c:v>
                </c:pt>
                <c:pt idx="112">
                  <c:v>52</c:v>
                </c:pt>
                <c:pt idx="113">
                  <c:v>53</c:v>
                </c:pt>
                <c:pt idx="114">
                  <c:v>54</c:v>
                </c:pt>
                <c:pt idx="115">
                  <c:v>55</c:v>
                </c:pt>
                <c:pt idx="116">
                  <c:v>56</c:v>
                </c:pt>
                <c:pt idx="117">
                  <c:v>57</c:v>
                </c:pt>
                <c:pt idx="118">
                  <c:v>58</c:v>
                </c:pt>
                <c:pt idx="119">
                  <c:v>59</c:v>
                </c:pt>
                <c:pt idx="120">
                  <c:v>60</c:v>
                </c:pt>
              </c:numCache>
            </c:numRef>
          </c:xVal>
          <c:yVal>
            <c:numRef>
              <c:f>'all data'!$AD$3:$AD$123</c:f>
              <c:numCache>
                <c:formatCode>General</c:formatCode>
                <c:ptCount val="121"/>
                <c:pt idx="0">
                  <c:v>1.7436159999999999E-2</c:v>
                </c:pt>
                <c:pt idx="1">
                  <c:v>1.791181E-2</c:v>
                </c:pt>
                <c:pt idx="2">
                  <c:v>1.798027E-2</c:v>
                </c:pt>
                <c:pt idx="3">
                  <c:v>1.8196750000000001E-2</c:v>
                </c:pt>
                <c:pt idx="4">
                  <c:v>1.8314670000000002E-2</c:v>
                </c:pt>
                <c:pt idx="5">
                  <c:v>1.8776439999999998E-2</c:v>
                </c:pt>
                <c:pt idx="6">
                  <c:v>1.8847869999999999E-2</c:v>
                </c:pt>
                <c:pt idx="7">
                  <c:v>1.913395E-2</c:v>
                </c:pt>
                <c:pt idx="8">
                  <c:v>1.9103019999999998E-2</c:v>
                </c:pt>
                <c:pt idx="9">
                  <c:v>1.9063030000000002E-2</c:v>
                </c:pt>
                <c:pt idx="10">
                  <c:v>1.9107269999999999E-2</c:v>
                </c:pt>
                <c:pt idx="11">
                  <c:v>1.9021570000000002E-2</c:v>
                </c:pt>
                <c:pt idx="12">
                  <c:v>1.8861389999999999E-2</c:v>
                </c:pt>
                <c:pt idx="13">
                  <c:v>1.8972300000000001E-2</c:v>
                </c:pt>
                <c:pt idx="14">
                  <c:v>1.8946660000000001E-2</c:v>
                </c:pt>
                <c:pt idx="15">
                  <c:v>1.966847E-2</c:v>
                </c:pt>
                <c:pt idx="16">
                  <c:v>2.02109E-2</c:v>
                </c:pt>
                <c:pt idx="17">
                  <c:v>2.0033769999999999E-2</c:v>
                </c:pt>
                <c:pt idx="18">
                  <c:v>2.00556E-2</c:v>
                </c:pt>
                <c:pt idx="19">
                  <c:v>1.9664049999999999E-2</c:v>
                </c:pt>
                <c:pt idx="20">
                  <c:v>1.9915450000000001E-2</c:v>
                </c:pt>
                <c:pt idx="21">
                  <c:v>1.9542070000000002E-2</c:v>
                </c:pt>
                <c:pt idx="22">
                  <c:v>2.01164E-2</c:v>
                </c:pt>
                <c:pt idx="23">
                  <c:v>1.992271E-2</c:v>
                </c:pt>
                <c:pt idx="24">
                  <c:v>1.9386460000000001E-2</c:v>
                </c:pt>
                <c:pt idx="25">
                  <c:v>1.9674150000000001E-2</c:v>
                </c:pt>
                <c:pt idx="26">
                  <c:v>1.988643E-2</c:v>
                </c:pt>
                <c:pt idx="27">
                  <c:v>1.96852E-2</c:v>
                </c:pt>
                <c:pt idx="28">
                  <c:v>1.9753630000000001E-2</c:v>
                </c:pt>
                <c:pt idx="29">
                  <c:v>1.971183E-2</c:v>
                </c:pt>
                <c:pt idx="30">
                  <c:v>1.991706E-2</c:v>
                </c:pt>
                <c:pt idx="31">
                  <c:v>1.9951090000000001E-2</c:v>
                </c:pt>
                <c:pt idx="32">
                  <c:v>1.9868859999999999E-2</c:v>
                </c:pt>
                <c:pt idx="33">
                  <c:v>1.9762060000000001E-2</c:v>
                </c:pt>
                <c:pt idx="34">
                  <c:v>2.0135750000000001E-2</c:v>
                </c:pt>
                <c:pt idx="35">
                  <c:v>2.0083770000000001E-2</c:v>
                </c:pt>
                <c:pt idx="36">
                  <c:v>2.0530860000000001E-2</c:v>
                </c:pt>
                <c:pt idx="37">
                  <c:v>2.0351299999999999E-2</c:v>
                </c:pt>
                <c:pt idx="38">
                  <c:v>2.0477510000000001E-2</c:v>
                </c:pt>
                <c:pt idx="39">
                  <c:v>2.0261999999999999E-2</c:v>
                </c:pt>
                <c:pt idx="40">
                  <c:v>2.0113450000000001E-2</c:v>
                </c:pt>
                <c:pt idx="41">
                  <c:v>2.0172969999999998E-2</c:v>
                </c:pt>
                <c:pt idx="42">
                  <c:v>2.0339030000000001E-2</c:v>
                </c:pt>
                <c:pt idx="43">
                  <c:v>2.0806080000000001E-2</c:v>
                </c:pt>
                <c:pt idx="44">
                  <c:v>2.055773E-2</c:v>
                </c:pt>
                <c:pt idx="45">
                  <c:v>2.0388150000000001E-2</c:v>
                </c:pt>
                <c:pt idx="46">
                  <c:v>2.049921E-2</c:v>
                </c:pt>
                <c:pt idx="47">
                  <c:v>2.0087250000000001E-2</c:v>
                </c:pt>
                <c:pt idx="48">
                  <c:v>1.9092560000000001E-2</c:v>
                </c:pt>
                <c:pt idx="49">
                  <c:v>1.829745E-2</c:v>
                </c:pt>
                <c:pt idx="50">
                  <c:v>1.7941519999999999E-2</c:v>
                </c:pt>
                <c:pt idx="51">
                  <c:v>1.7447219999999999E-2</c:v>
                </c:pt>
                <c:pt idx="52">
                  <c:v>1.7764829999999999E-2</c:v>
                </c:pt>
                <c:pt idx="53">
                  <c:v>1.6693039999999999E-2</c:v>
                </c:pt>
                <c:pt idx="54">
                  <c:v>1.539485E-2</c:v>
                </c:pt>
                <c:pt idx="55">
                  <c:v>1.4478400000000001E-2</c:v>
                </c:pt>
                <c:pt idx="56">
                  <c:v>1.3306490000000001E-2</c:v>
                </c:pt>
                <c:pt idx="57">
                  <c:v>1.137846E-2</c:v>
                </c:pt>
                <c:pt idx="58">
                  <c:v>9.9609569999999995E-3</c:v>
                </c:pt>
                <c:pt idx="59">
                  <c:v>6.7142010000000004E-3</c:v>
                </c:pt>
                <c:pt idx="60">
                  <c:v>4.744631E-3</c:v>
                </c:pt>
                <c:pt idx="61">
                  <c:v>3.6277079999999999E-3</c:v>
                </c:pt>
                <c:pt idx="62">
                  <c:v>6.6368210000000002E-3</c:v>
                </c:pt>
                <c:pt idx="63">
                  <c:v>6.2898870000000001E-3</c:v>
                </c:pt>
                <c:pt idx="64">
                  <c:v>6.5048720000000001E-3</c:v>
                </c:pt>
                <c:pt idx="65">
                  <c:v>6.8999090000000001E-3</c:v>
                </c:pt>
                <c:pt idx="66">
                  <c:v>6.2239440000000004E-3</c:v>
                </c:pt>
                <c:pt idx="67">
                  <c:v>5.8896540000000002E-3</c:v>
                </c:pt>
                <c:pt idx="68">
                  <c:v>5.5028840000000004E-3</c:v>
                </c:pt>
                <c:pt idx="69">
                  <c:v>5.2484530000000001E-3</c:v>
                </c:pt>
                <c:pt idx="70">
                  <c:v>5.3357470000000001E-3</c:v>
                </c:pt>
                <c:pt idx="71">
                  <c:v>4.9818140000000002E-3</c:v>
                </c:pt>
                <c:pt idx="72">
                  <c:v>5.657512E-3</c:v>
                </c:pt>
                <c:pt idx="73">
                  <c:v>5.0268429999999996E-3</c:v>
                </c:pt>
                <c:pt idx="74">
                  <c:v>5.4071099999999997E-3</c:v>
                </c:pt>
                <c:pt idx="75">
                  <c:v>5.047213E-3</c:v>
                </c:pt>
                <c:pt idx="76">
                  <c:v>4.766078E-3</c:v>
                </c:pt>
                <c:pt idx="77">
                  <c:v>4.9483799999999996E-3</c:v>
                </c:pt>
                <c:pt idx="78">
                  <c:v>5.2104660000000004E-3</c:v>
                </c:pt>
                <c:pt idx="79">
                  <c:v>5.8270379999999997E-3</c:v>
                </c:pt>
                <c:pt idx="80">
                  <c:v>5.4437870000000003E-3</c:v>
                </c:pt>
                <c:pt idx="81">
                  <c:v>5.5582540000000003E-3</c:v>
                </c:pt>
                <c:pt idx="82">
                  <c:v>6.5330179999999998E-3</c:v>
                </c:pt>
                <c:pt idx="83">
                  <c:v>7.1579340000000003E-3</c:v>
                </c:pt>
                <c:pt idx="84">
                  <c:v>6.8826299999999998E-3</c:v>
                </c:pt>
                <c:pt idx="85">
                  <c:v>6.7824900000000004E-3</c:v>
                </c:pt>
                <c:pt idx="86">
                  <c:v>6.4082269999999998E-3</c:v>
                </c:pt>
                <c:pt idx="87">
                  <c:v>5.5584110000000001E-3</c:v>
                </c:pt>
                <c:pt idx="88">
                  <c:v>5.6470899999999996E-3</c:v>
                </c:pt>
                <c:pt idx="89">
                  <c:v>5.9090000000000002E-3</c:v>
                </c:pt>
                <c:pt idx="90">
                  <c:v>6.0845949999999999E-3</c:v>
                </c:pt>
                <c:pt idx="91">
                  <c:v>6.1308889999999996E-3</c:v>
                </c:pt>
                <c:pt idx="92">
                  <c:v>6.1903619999999996E-3</c:v>
                </c:pt>
                <c:pt idx="93">
                  <c:v>6.0315810000000003E-3</c:v>
                </c:pt>
                <c:pt idx="94">
                  <c:v>5.5833710000000002E-3</c:v>
                </c:pt>
                <c:pt idx="95">
                  <c:v>4.9353890000000001E-3</c:v>
                </c:pt>
                <c:pt idx="96">
                  <c:v>4.9468159999999997E-3</c:v>
                </c:pt>
                <c:pt idx="97">
                  <c:v>4.8603400000000003E-3</c:v>
                </c:pt>
                <c:pt idx="98">
                  <c:v>5.0873150000000002E-3</c:v>
                </c:pt>
                <c:pt idx="99">
                  <c:v>5.0203699999999997E-3</c:v>
                </c:pt>
                <c:pt idx="100">
                  <c:v>4.7370709999999998E-3</c:v>
                </c:pt>
                <c:pt idx="101">
                  <c:v>4.5272480000000002E-3</c:v>
                </c:pt>
                <c:pt idx="102">
                  <c:v>4.650459E-3</c:v>
                </c:pt>
                <c:pt idx="103">
                  <c:v>5.1241460000000004E-3</c:v>
                </c:pt>
                <c:pt idx="104">
                  <c:v>5.1411429999999999E-3</c:v>
                </c:pt>
                <c:pt idx="105">
                  <c:v>5.0951679999999997E-3</c:v>
                </c:pt>
                <c:pt idx="106">
                  <c:v>5.334175E-3</c:v>
                </c:pt>
                <c:pt idx="107">
                  <c:v>5.2061629999999998E-3</c:v>
                </c:pt>
                <c:pt idx="108">
                  <c:v>5.1443610000000001E-3</c:v>
                </c:pt>
                <c:pt idx="109">
                  <c:v>5.3623330000000004E-3</c:v>
                </c:pt>
                <c:pt idx="110">
                  <c:v>5.1449579999999998E-3</c:v>
                </c:pt>
                <c:pt idx="111">
                  <c:v>5.7275410000000001E-3</c:v>
                </c:pt>
                <c:pt idx="112">
                  <c:v>5.5509169999999998E-3</c:v>
                </c:pt>
                <c:pt idx="113">
                  <c:v>5.9819449999999998E-3</c:v>
                </c:pt>
                <c:pt idx="114">
                  <c:v>5.8568200000000004E-3</c:v>
                </c:pt>
                <c:pt idx="115">
                  <c:v>5.727195E-3</c:v>
                </c:pt>
                <c:pt idx="116">
                  <c:v>5.8325590000000002E-3</c:v>
                </c:pt>
                <c:pt idx="117">
                  <c:v>5.5985130000000003E-3</c:v>
                </c:pt>
                <c:pt idx="118">
                  <c:v>5.6296860000000001E-3</c:v>
                </c:pt>
                <c:pt idx="119">
                  <c:v>5.503567E-3</c:v>
                </c:pt>
                <c:pt idx="120">
                  <c:v>5.5285239999999999E-3</c:v>
                </c:pt>
              </c:numCache>
            </c:numRef>
          </c:yVal>
          <c:smooth val="0"/>
          <c:extLst>
            <c:ext xmlns:c16="http://schemas.microsoft.com/office/drawing/2014/chart" uri="{C3380CC4-5D6E-409C-BE32-E72D297353CC}">
              <c16:uniqueId val="{00000005-1ADC-4AD1-8018-F5693E9D7735}"/>
            </c:ext>
          </c:extLst>
        </c:ser>
        <c:dLbls>
          <c:showLegendKey val="0"/>
          <c:showVal val="0"/>
          <c:showCatName val="0"/>
          <c:showSerName val="0"/>
          <c:showPercent val="0"/>
          <c:showBubbleSize val="0"/>
        </c:dLbls>
        <c:axId val="133244416"/>
        <c:axId val="133245952"/>
      </c:scatterChart>
      <c:valAx>
        <c:axId val="133244416"/>
        <c:scaling>
          <c:orientation val="minMax"/>
          <c:max val="60"/>
          <c:min val="-60"/>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500" b="0" i="0" u="none" strike="noStrike" baseline="0">
                <a:solidFill>
                  <a:srgbClr val="000000"/>
                </a:solidFill>
                <a:latin typeface="Arial"/>
                <a:ea typeface="Arial"/>
                <a:cs typeface="Arial"/>
              </a:defRPr>
            </a:pPr>
            <a:endParaRPr lang="en-US"/>
          </a:p>
        </c:txPr>
        <c:crossAx val="133245952"/>
        <c:crosses val="autoZero"/>
        <c:crossBetween val="midCat"/>
      </c:valAx>
      <c:valAx>
        <c:axId val="133245952"/>
        <c:scaling>
          <c:orientation val="minMax"/>
        </c:scaling>
        <c:delete val="0"/>
        <c:axPos val="l"/>
        <c:numFmt formatCode="General" sourceLinked="1"/>
        <c:majorTickMark val="out"/>
        <c:minorTickMark val="none"/>
        <c:tickLblPos val="nextTo"/>
        <c:spPr>
          <a:ln w="3175">
            <a:solidFill>
              <a:srgbClr val="000000"/>
            </a:solidFill>
            <a:prstDash val="solid"/>
          </a:ln>
        </c:spPr>
        <c:txPr>
          <a:bodyPr rot="0" vert="horz"/>
          <a:lstStyle/>
          <a:p>
            <a:pPr>
              <a:defRPr sz="1500" b="0" i="0" u="none" strike="noStrike" baseline="0">
                <a:solidFill>
                  <a:srgbClr val="000000"/>
                </a:solidFill>
                <a:latin typeface="Arial"/>
                <a:ea typeface="Arial"/>
                <a:cs typeface="Arial"/>
              </a:defRPr>
            </a:pPr>
            <a:endParaRPr lang="en-US"/>
          </a:p>
        </c:txPr>
        <c:crossAx val="133244416"/>
        <c:crosses val="autoZero"/>
        <c:crossBetween val="midCat"/>
      </c:valAx>
      <c:spPr>
        <a:noFill/>
        <a:ln w="12700">
          <a:noFill/>
          <a:prstDash val="solid"/>
        </a:ln>
      </c:spPr>
    </c:plotArea>
    <c:legend>
      <c:legendPos val="r"/>
      <c:layout>
        <c:manualLayout>
          <c:xMode val="edge"/>
          <c:yMode val="edge"/>
          <c:x val="0.72613708281444"/>
          <c:y val="0.30233280392348"/>
          <c:w val="0.21740661130255201"/>
          <c:h val="0.46371485499225101"/>
        </c:manualLayout>
      </c:layout>
      <c:overlay val="0"/>
      <c:spPr>
        <a:solidFill>
          <a:srgbClr val="FFFFFF"/>
        </a:solidFill>
        <a:ln w="3175">
          <a:noFill/>
          <a:prstDash val="solid"/>
        </a:ln>
      </c:spPr>
      <c:txPr>
        <a:bodyPr/>
        <a:lstStyle/>
        <a:p>
          <a:pPr>
            <a:defRPr sz="10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noFill/>
      <a:prstDash val="solid"/>
    </a:ln>
  </c:spPr>
  <c:txPr>
    <a:bodyPr/>
    <a:lstStyle/>
    <a:p>
      <a:pPr>
        <a:defRPr sz="1500" b="0" i="0" u="none" strike="noStrike" baseline="0">
          <a:solidFill>
            <a:srgbClr val="000000"/>
          </a:solidFill>
          <a:latin typeface="Arial"/>
          <a:ea typeface="Arial"/>
          <a:cs typeface="Aria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000" baseline="0"/>
              <a:t>Total-CK before &amp; after </a:t>
            </a:r>
            <a:r>
              <a:rPr lang="en-US" sz="1000" b="1" i="0" u="none" strike="noStrike" baseline="0">
                <a:effectLst/>
              </a:rPr>
              <a:t>Simvastatin/Admission</a:t>
            </a:r>
            <a:endParaRPr lang="en-US" sz="1000" baseline="0"/>
          </a:p>
        </c:rich>
      </c:tx>
      <c:layout>
        <c:manualLayout>
          <c:xMode val="edge"/>
          <c:yMode val="edge"/>
          <c:x val="0.15805833147496001"/>
          <c:y val="1.7554125219426599E-2"/>
        </c:manualLayout>
      </c:layout>
      <c:overlay val="0"/>
    </c:title>
    <c:autoTitleDeleted val="0"/>
    <c:plotArea>
      <c:layout>
        <c:manualLayout>
          <c:layoutTarget val="inner"/>
          <c:xMode val="edge"/>
          <c:yMode val="edge"/>
          <c:x val="8.7481353263491005E-2"/>
          <c:y val="0.188744207011072"/>
          <c:w val="0.62765697102083595"/>
          <c:h val="0.56003133784099901"/>
        </c:manualLayout>
      </c:layout>
      <c:scatterChart>
        <c:scatterStyle val="lineMarker"/>
        <c:varyColors val="0"/>
        <c:ser>
          <c:idx val="0"/>
          <c:order val="0"/>
          <c:tx>
            <c:strRef>
              <c:f>'DM5 simvastat'!$B$1</c:f>
              <c:strCache>
                <c:ptCount val="1"/>
                <c:pt idx="0">
                  <c:v>simva-statin</c:v>
                </c:pt>
              </c:strCache>
            </c:strRef>
          </c:tx>
          <c:spPr>
            <a:ln>
              <a:solidFill>
                <a:srgbClr val="FF0000"/>
              </a:solidFill>
            </a:ln>
          </c:spPr>
          <c:marker>
            <c:symbol val="none"/>
          </c:marker>
          <c:xVal>
            <c:numRef>
              <c:f>'DM5 simvastat'!$A$2:$A$122</c:f>
              <c:numCache>
                <c:formatCode>General</c:formatCode>
                <c:ptCount val="121"/>
                <c:pt idx="0">
                  <c:v>-60</c:v>
                </c:pt>
                <c:pt idx="1">
                  <c:v>-59</c:v>
                </c:pt>
                <c:pt idx="2">
                  <c:v>-58</c:v>
                </c:pt>
                <c:pt idx="3">
                  <c:v>-57</c:v>
                </c:pt>
                <c:pt idx="4">
                  <c:v>-56</c:v>
                </c:pt>
                <c:pt idx="5">
                  <c:v>-55</c:v>
                </c:pt>
                <c:pt idx="6">
                  <c:v>-54</c:v>
                </c:pt>
                <c:pt idx="7">
                  <c:v>-53</c:v>
                </c:pt>
                <c:pt idx="8">
                  <c:v>-52</c:v>
                </c:pt>
                <c:pt idx="9">
                  <c:v>-51</c:v>
                </c:pt>
                <c:pt idx="10">
                  <c:v>-50</c:v>
                </c:pt>
                <c:pt idx="11">
                  <c:v>-49</c:v>
                </c:pt>
                <c:pt idx="12">
                  <c:v>-48</c:v>
                </c:pt>
                <c:pt idx="13">
                  <c:v>-47</c:v>
                </c:pt>
                <c:pt idx="14">
                  <c:v>-46</c:v>
                </c:pt>
                <c:pt idx="15">
                  <c:v>-45</c:v>
                </c:pt>
                <c:pt idx="16">
                  <c:v>-44</c:v>
                </c:pt>
                <c:pt idx="17">
                  <c:v>-43</c:v>
                </c:pt>
                <c:pt idx="18">
                  <c:v>-42</c:v>
                </c:pt>
                <c:pt idx="19">
                  <c:v>-41</c:v>
                </c:pt>
                <c:pt idx="20">
                  <c:v>-40</c:v>
                </c:pt>
                <c:pt idx="21">
                  <c:v>-39</c:v>
                </c:pt>
                <c:pt idx="22">
                  <c:v>-38</c:v>
                </c:pt>
                <c:pt idx="23">
                  <c:v>-37</c:v>
                </c:pt>
                <c:pt idx="24">
                  <c:v>-36</c:v>
                </c:pt>
                <c:pt idx="25">
                  <c:v>-35</c:v>
                </c:pt>
                <c:pt idx="26">
                  <c:v>-34</c:v>
                </c:pt>
                <c:pt idx="27">
                  <c:v>-33</c:v>
                </c:pt>
                <c:pt idx="28">
                  <c:v>-32</c:v>
                </c:pt>
                <c:pt idx="29">
                  <c:v>-31</c:v>
                </c:pt>
                <c:pt idx="30">
                  <c:v>-30</c:v>
                </c:pt>
                <c:pt idx="31">
                  <c:v>-29</c:v>
                </c:pt>
                <c:pt idx="32">
                  <c:v>-28</c:v>
                </c:pt>
                <c:pt idx="33">
                  <c:v>-27</c:v>
                </c:pt>
                <c:pt idx="34">
                  <c:v>-26</c:v>
                </c:pt>
                <c:pt idx="35">
                  <c:v>-25</c:v>
                </c:pt>
                <c:pt idx="36">
                  <c:v>-24</c:v>
                </c:pt>
                <c:pt idx="37">
                  <c:v>-23</c:v>
                </c:pt>
                <c:pt idx="38">
                  <c:v>-22</c:v>
                </c:pt>
                <c:pt idx="39">
                  <c:v>-21</c:v>
                </c:pt>
                <c:pt idx="40">
                  <c:v>-20</c:v>
                </c:pt>
                <c:pt idx="41">
                  <c:v>-19</c:v>
                </c:pt>
                <c:pt idx="42">
                  <c:v>-18</c:v>
                </c:pt>
                <c:pt idx="43">
                  <c:v>-17</c:v>
                </c:pt>
                <c:pt idx="44">
                  <c:v>-16</c:v>
                </c:pt>
                <c:pt idx="45">
                  <c:v>-15</c:v>
                </c:pt>
                <c:pt idx="46">
                  <c:v>-14</c:v>
                </c:pt>
                <c:pt idx="47">
                  <c:v>-13</c:v>
                </c:pt>
                <c:pt idx="48">
                  <c:v>-12</c:v>
                </c:pt>
                <c:pt idx="49">
                  <c:v>-11</c:v>
                </c:pt>
                <c:pt idx="50">
                  <c:v>-10</c:v>
                </c:pt>
                <c:pt idx="51">
                  <c:v>-9</c:v>
                </c:pt>
                <c:pt idx="52">
                  <c:v>-8</c:v>
                </c:pt>
                <c:pt idx="53">
                  <c:v>-7</c:v>
                </c:pt>
                <c:pt idx="54">
                  <c:v>-6</c:v>
                </c:pt>
                <c:pt idx="55">
                  <c:v>-5</c:v>
                </c:pt>
                <c:pt idx="56">
                  <c:v>-4</c:v>
                </c:pt>
                <c:pt idx="57">
                  <c:v>-3</c:v>
                </c:pt>
                <c:pt idx="58">
                  <c:v>-2</c:v>
                </c:pt>
                <c:pt idx="59">
                  <c:v>-1</c:v>
                </c:pt>
                <c:pt idx="60">
                  <c:v>0</c:v>
                </c:pt>
                <c:pt idx="61">
                  <c:v>1</c:v>
                </c:pt>
                <c:pt idx="62">
                  <c:v>2</c:v>
                </c:pt>
                <c:pt idx="63">
                  <c:v>3</c:v>
                </c:pt>
                <c:pt idx="64">
                  <c:v>4</c:v>
                </c:pt>
                <c:pt idx="65">
                  <c:v>5</c:v>
                </c:pt>
                <c:pt idx="66">
                  <c:v>6</c:v>
                </c:pt>
                <c:pt idx="67">
                  <c:v>7</c:v>
                </c:pt>
                <c:pt idx="68">
                  <c:v>8</c:v>
                </c:pt>
                <c:pt idx="69">
                  <c:v>9</c:v>
                </c:pt>
                <c:pt idx="70">
                  <c:v>10</c:v>
                </c:pt>
                <c:pt idx="71">
                  <c:v>11</c:v>
                </c:pt>
                <c:pt idx="72">
                  <c:v>12</c:v>
                </c:pt>
                <c:pt idx="73">
                  <c:v>13</c:v>
                </c:pt>
                <c:pt idx="74">
                  <c:v>14</c:v>
                </c:pt>
                <c:pt idx="75">
                  <c:v>15</c:v>
                </c:pt>
                <c:pt idx="76">
                  <c:v>16</c:v>
                </c:pt>
                <c:pt idx="77">
                  <c:v>17</c:v>
                </c:pt>
                <c:pt idx="78">
                  <c:v>18</c:v>
                </c:pt>
                <c:pt idx="79">
                  <c:v>19</c:v>
                </c:pt>
                <c:pt idx="80">
                  <c:v>20</c:v>
                </c:pt>
                <c:pt idx="81">
                  <c:v>21</c:v>
                </c:pt>
                <c:pt idx="82">
                  <c:v>22</c:v>
                </c:pt>
                <c:pt idx="83">
                  <c:v>23</c:v>
                </c:pt>
                <c:pt idx="84">
                  <c:v>24</c:v>
                </c:pt>
                <c:pt idx="85">
                  <c:v>25</c:v>
                </c:pt>
                <c:pt idx="86">
                  <c:v>26</c:v>
                </c:pt>
                <c:pt idx="87">
                  <c:v>27</c:v>
                </c:pt>
                <c:pt idx="88">
                  <c:v>28</c:v>
                </c:pt>
                <c:pt idx="89">
                  <c:v>29</c:v>
                </c:pt>
                <c:pt idx="90">
                  <c:v>30</c:v>
                </c:pt>
                <c:pt idx="91">
                  <c:v>31</c:v>
                </c:pt>
                <c:pt idx="92">
                  <c:v>32</c:v>
                </c:pt>
                <c:pt idx="93">
                  <c:v>33</c:v>
                </c:pt>
                <c:pt idx="94">
                  <c:v>34</c:v>
                </c:pt>
                <c:pt idx="95">
                  <c:v>35</c:v>
                </c:pt>
                <c:pt idx="96">
                  <c:v>36</c:v>
                </c:pt>
                <c:pt idx="97">
                  <c:v>37</c:v>
                </c:pt>
                <c:pt idx="98">
                  <c:v>38</c:v>
                </c:pt>
                <c:pt idx="99">
                  <c:v>39</c:v>
                </c:pt>
                <c:pt idx="100">
                  <c:v>40</c:v>
                </c:pt>
                <c:pt idx="101">
                  <c:v>41</c:v>
                </c:pt>
                <c:pt idx="102">
                  <c:v>42</c:v>
                </c:pt>
                <c:pt idx="103">
                  <c:v>43</c:v>
                </c:pt>
                <c:pt idx="104">
                  <c:v>44</c:v>
                </c:pt>
                <c:pt idx="105">
                  <c:v>45</c:v>
                </c:pt>
                <c:pt idx="106">
                  <c:v>46</c:v>
                </c:pt>
                <c:pt idx="107">
                  <c:v>47</c:v>
                </c:pt>
                <c:pt idx="108">
                  <c:v>48</c:v>
                </c:pt>
                <c:pt idx="109">
                  <c:v>49</c:v>
                </c:pt>
                <c:pt idx="110">
                  <c:v>50</c:v>
                </c:pt>
                <c:pt idx="111">
                  <c:v>51</c:v>
                </c:pt>
                <c:pt idx="112">
                  <c:v>52</c:v>
                </c:pt>
                <c:pt idx="113">
                  <c:v>53</c:v>
                </c:pt>
                <c:pt idx="114">
                  <c:v>54</c:v>
                </c:pt>
                <c:pt idx="115">
                  <c:v>55</c:v>
                </c:pt>
                <c:pt idx="116">
                  <c:v>56</c:v>
                </c:pt>
                <c:pt idx="117">
                  <c:v>57</c:v>
                </c:pt>
                <c:pt idx="118">
                  <c:v>58</c:v>
                </c:pt>
                <c:pt idx="119">
                  <c:v>59</c:v>
                </c:pt>
                <c:pt idx="120">
                  <c:v>60</c:v>
                </c:pt>
              </c:numCache>
            </c:numRef>
          </c:xVal>
          <c:yVal>
            <c:numRef>
              <c:f>'DM5 simvastat'!$B$2:$B$122</c:f>
              <c:numCache>
                <c:formatCode>General</c:formatCode>
                <c:ptCount val="121"/>
                <c:pt idx="0">
                  <c:v>-1.0624570113467499E-2</c:v>
                </c:pt>
                <c:pt idx="1">
                  <c:v>-1.0352982797105901E-2</c:v>
                </c:pt>
                <c:pt idx="2">
                  <c:v>-1.11322358975887E-2</c:v>
                </c:pt>
                <c:pt idx="3">
                  <c:v>-1.06444768906597E-2</c:v>
                </c:pt>
                <c:pt idx="4">
                  <c:v>-1.16054609493445E-2</c:v>
                </c:pt>
                <c:pt idx="5">
                  <c:v>-1.12724380204294E-2</c:v>
                </c:pt>
                <c:pt idx="6">
                  <c:v>-1.11945101241869E-2</c:v>
                </c:pt>
                <c:pt idx="7">
                  <c:v>-1.0886656133337801E-2</c:v>
                </c:pt>
                <c:pt idx="8">
                  <c:v>-1.1273573462442499E-2</c:v>
                </c:pt>
                <c:pt idx="9">
                  <c:v>-1.0948077979084999E-2</c:v>
                </c:pt>
                <c:pt idx="10">
                  <c:v>-1.1098791592732599E-2</c:v>
                </c:pt>
                <c:pt idx="11">
                  <c:v>-1.1876214534087401E-2</c:v>
                </c:pt>
                <c:pt idx="12">
                  <c:v>-1.15108074298149E-2</c:v>
                </c:pt>
                <c:pt idx="13">
                  <c:v>-1.16741253920838E-2</c:v>
                </c:pt>
                <c:pt idx="14">
                  <c:v>-1.15822475485399E-2</c:v>
                </c:pt>
                <c:pt idx="15">
                  <c:v>-1.2050216946179099E-2</c:v>
                </c:pt>
                <c:pt idx="16">
                  <c:v>-1.14997417945425E-2</c:v>
                </c:pt>
                <c:pt idx="17">
                  <c:v>-1.16948820767442E-2</c:v>
                </c:pt>
                <c:pt idx="18">
                  <c:v>-1.19336247297748E-2</c:v>
                </c:pt>
                <c:pt idx="19">
                  <c:v>-1.21184469282173E-2</c:v>
                </c:pt>
                <c:pt idx="20">
                  <c:v>-1.21185659471705E-2</c:v>
                </c:pt>
                <c:pt idx="21">
                  <c:v>-1.19889550627127E-2</c:v>
                </c:pt>
                <c:pt idx="22">
                  <c:v>-1.1977614289005199E-2</c:v>
                </c:pt>
                <c:pt idx="23">
                  <c:v>-1.2092893231848501E-2</c:v>
                </c:pt>
                <c:pt idx="24">
                  <c:v>-1.1365251239450499E-2</c:v>
                </c:pt>
                <c:pt idx="25">
                  <c:v>-1.2232767889529299E-2</c:v>
                </c:pt>
                <c:pt idx="26">
                  <c:v>-1.22655826752863E-2</c:v>
                </c:pt>
                <c:pt idx="27">
                  <c:v>-1.19521003462181E-2</c:v>
                </c:pt>
                <c:pt idx="28">
                  <c:v>-1.09698983129557E-2</c:v>
                </c:pt>
                <c:pt idx="29">
                  <c:v>-1.07927919587552E-2</c:v>
                </c:pt>
                <c:pt idx="30">
                  <c:v>-1.09706586139975E-2</c:v>
                </c:pt>
                <c:pt idx="31">
                  <c:v>-1.13868021152395E-2</c:v>
                </c:pt>
                <c:pt idx="32">
                  <c:v>-1.1888955140446701E-2</c:v>
                </c:pt>
                <c:pt idx="33">
                  <c:v>-1.28285621700195E-2</c:v>
                </c:pt>
                <c:pt idx="34">
                  <c:v>-1.24732227732676E-2</c:v>
                </c:pt>
                <c:pt idx="35">
                  <c:v>-1.13451737380255E-2</c:v>
                </c:pt>
                <c:pt idx="36">
                  <c:v>-8.8070868258392099E-3</c:v>
                </c:pt>
                <c:pt idx="37">
                  <c:v>-9.2553123469167504E-3</c:v>
                </c:pt>
                <c:pt idx="38">
                  <c:v>-9.6229983114960501E-3</c:v>
                </c:pt>
                <c:pt idx="39">
                  <c:v>-1.03449010545243E-2</c:v>
                </c:pt>
                <c:pt idx="40">
                  <c:v>-1.05685241798014E-2</c:v>
                </c:pt>
                <c:pt idx="41">
                  <c:v>-1.1058138279906499E-2</c:v>
                </c:pt>
                <c:pt idx="42">
                  <c:v>-1.10595577650893E-2</c:v>
                </c:pt>
                <c:pt idx="43">
                  <c:v>-8.3292523450633708E-3</c:v>
                </c:pt>
                <c:pt idx="44">
                  <c:v>-6.9123849423529601E-3</c:v>
                </c:pt>
                <c:pt idx="45">
                  <c:v>-7.7407184961180899E-3</c:v>
                </c:pt>
                <c:pt idx="46">
                  <c:v>-8.2320797314661704E-3</c:v>
                </c:pt>
                <c:pt idx="47">
                  <c:v>-8.1847348189474992E-3</c:v>
                </c:pt>
                <c:pt idx="48">
                  <c:v>-7.9588288989590993E-3</c:v>
                </c:pt>
                <c:pt idx="49">
                  <c:v>-7.8216687205737694E-3</c:v>
                </c:pt>
                <c:pt idx="50">
                  <c:v>-5.5689242320722298E-3</c:v>
                </c:pt>
                <c:pt idx="51">
                  <c:v>-7.5488441600926499E-3</c:v>
                </c:pt>
                <c:pt idx="52">
                  <c:v>-8.2857155435944099E-3</c:v>
                </c:pt>
                <c:pt idx="53">
                  <c:v>-8.9149733370245798E-3</c:v>
                </c:pt>
                <c:pt idx="54">
                  <c:v>-9.3089613495241901E-3</c:v>
                </c:pt>
                <c:pt idx="55">
                  <c:v>-8.2618630019364696E-3</c:v>
                </c:pt>
                <c:pt idx="56">
                  <c:v>-1.01155519323252E-2</c:v>
                </c:pt>
                <c:pt idx="57">
                  <c:v>-1.425421826727E-2</c:v>
                </c:pt>
                <c:pt idx="58">
                  <c:v>-1.8413986075008298E-2</c:v>
                </c:pt>
                <c:pt idx="59">
                  <c:v>-2.47215274519237E-2</c:v>
                </c:pt>
                <c:pt idx="60">
                  <c:v>-2.86944041844782E-2</c:v>
                </c:pt>
                <c:pt idx="61">
                  <c:v>-3.26079519633964E-2</c:v>
                </c:pt>
                <c:pt idx="62">
                  <c:v>-3.5112421107135597E-2</c:v>
                </c:pt>
                <c:pt idx="63">
                  <c:v>-3.8324691643018403E-2</c:v>
                </c:pt>
                <c:pt idx="64">
                  <c:v>-3.9900619872638002E-2</c:v>
                </c:pt>
                <c:pt idx="65">
                  <c:v>-4.1351335820436298E-2</c:v>
                </c:pt>
                <c:pt idx="66">
                  <c:v>-4.3499512837468397E-2</c:v>
                </c:pt>
                <c:pt idx="67">
                  <c:v>-4.4441016252467602E-2</c:v>
                </c:pt>
                <c:pt idx="68">
                  <c:v>-4.6241678892151403E-2</c:v>
                </c:pt>
                <c:pt idx="69">
                  <c:v>-4.6601976691949099E-2</c:v>
                </c:pt>
                <c:pt idx="70">
                  <c:v>-4.7287918246994097E-2</c:v>
                </c:pt>
                <c:pt idx="71">
                  <c:v>-4.8777404066709398E-2</c:v>
                </c:pt>
                <c:pt idx="72">
                  <c:v>-4.9289357634628203E-2</c:v>
                </c:pt>
                <c:pt idx="73">
                  <c:v>-5.0486818608702098E-2</c:v>
                </c:pt>
                <c:pt idx="74">
                  <c:v>-5.0874592067495797E-2</c:v>
                </c:pt>
                <c:pt idx="75">
                  <c:v>-5.1718750409748701E-2</c:v>
                </c:pt>
                <c:pt idx="76">
                  <c:v>-5.1075380937439699E-2</c:v>
                </c:pt>
                <c:pt idx="77">
                  <c:v>-5.1583679622654699E-2</c:v>
                </c:pt>
                <c:pt idx="78">
                  <c:v>-5.2097700155958097E-2</c:v>
                </c:pt>
                <c:pt idx="79">
                  <c:v>-5.2707847643844202E-2</c:v>
                </c:pt>
                <c:pt idx="80">
                  <c:v>-5.2912068366961301E-2</c:v>
                </c:pt>
                <c:pt idx="81">
                  <c:v>-5.3344548832487203E-2</c:v>
                </c:pt>
                <c:pt idx="82">
                  <c:v>-5.2861082827684799E-2</c:v>
                </c:pt>
                <c:pt idx="83">
                  <c:v>-5.2669874634674402E-2</c:v>
                </c:pt>
                <c:pt idx="84">
                  <c:v>-5.2373667519912598E-2</c:v>
                </c:pt>
                <c:pt idx="85">
                  <c:v>-5.2175768471187302E-2</c:v>
                </c:pt>
                <c:pt idx="86">
                  <c:v>-5.3012773646403603E-2</c:v>
                </c:pt>
                <c:pt idx="87">
                  <c:v>-5.32823139253479E-2</c:v>
                </c:pt>
                <c:pt idx="88">
                  <c:v>-5.2781908286207699E-2</c:v>
                </c:pt>
                <c:pt idx="89">
                  <c:v>-5.2899611440424703E-2</c:v>
                </c:pt>
                <c:pt idx="90">
                  <c:v>-5.2565099134588802E-2</c:v>
                </c:pt>
                <c:pt idx="91">
                  <c:v>-5.2374901819863498E-2</c:v>
                </c:pt>
                <c:pt idx="92">
                  <c:v>-5.2316989722281701E-2</c:v>
                </c:pt>
                <c:pt idx="93">
                  <c:v>-5.23409289947563E-2</c:v>
                </c:pt>
                <c:pt idx="94">
                  <c:v>-5.1997405041714899E-2</c:v>
                </c:pt>
                <c:pt idx="95">
                  <c:v>-5.15231285745427E-2</c:v>
                </c:pt>
                <c:pt idx="96">
                  <c:v>-5.1237627453918598E-2</c:v>
                </c:pt>
                <c:pt idx="97">
                  <c:v>-5.1394167177114099E-2</c:v>
                </c:pt>
                <c:pt idx="98">
                  <c:v>-5.0979555966378501E-2</c:v>
                </c:pt>
                <c:pt idx="99">
                  <c:v>-5.0621616745589897E-2</c:v>
                </c:pt>
                <c:pt idx="100">
                  <c:v>-5.0033027357803898E-2</c:v>
                </c:pt>
                <c:pt idx="101">
                  <c:v>-5.0461196772375198E-2</c:v>
                </c:pt>
                <c:pt idx="102">
                  <c:v>-4.9552646167101103E-2</c:v>
                </c:pt>
                <c:pt idx="103">
                  <c:v>-4.89041386384996E-2</c:v>
                </c:pt>
                <c:pt idx="104">
                  <c:v>-4.8292247631710403E-2</c:v>
                </c:pt>
                <c:pt idx="105">
                  <c:v>-4.8312548711644802E-2</c:v>
                </c:pt>
                <c:pt idx="106">
                  <c:v>-4.8016412092744501E-2</c:v>
                </c:pt>
                <c:pt idx="107">
                  <c:v>-4.76501978147299E-2</c:v>
                </c:pt>
                <c:pt idx="108">
                  <c:v>-4.7699624765844398E-2</c:v>
                </c:pt>
                <c:pt idx="109">
                  <c:v>-4.77639215314557E-2</c:v>
                </c:pt>
                <c:pt idx="110">
                  <c:v>-4.74456910645705E-2</c:v>
                </c:pt>
                <c:pt idx="111">
                  <c:v>-4.6864233983938498E-2</c:v>
                </c:pt>
                <c:pt idx="112">
                  <c:v>-4.6499180957202603E-2</c:v>
                </c:pt>
                <c:pt idx="113">
                  <c:v>-4.6503904114452897E-2</c:v>
                </c:pt>
                <c:pt idx="114">
                  <c:v>-4.6218450185796102E-2</c:v>
                </c:pt>
                <c:pt idx="115">
                  <c:v>-4.6687115394234702E-2</c:v>
                </c:pt>
                <c:pt idx="116">
                  <c:v>-4.5915975110320001E-2</c:v>
                </c:pt>
                <c:pt idx="117">
                  <c:v>-4.5089631791739603E-2</c:v>
                </c:pt>
                <c:pt idx="118">
                  <c:v>-4.4836325742191201E-2</c:v>
                </c:pt>
                <c:pt idx="119">
                  <c:v>-4.4403989939723498E-2</c:v>
                </c:pt>
                <c:pt idx="120">
                  <c:v>-4.4277474793399801E-2</c:v>
                </c:pt>
              </c:numCache>
            </c:numRef>
          </c:yVal>
          <c:smooth val="0"/>
          <c:extLst>
            <c:ext xmlns:c16="http://schemas.microsoft.com/office/drawing/2014/chart" uri="{C3380CC4-5D6E-409C-BE32-E72D297353CC}">
              <c16:uniqueId val="{00000000-EDDE-41ED-89C8-5563678B7DAD}"/>
            </c:ext>
          </c:extLst>
        </c:ser>
        <c:ser>
          <c:idx val="1"/>
          <c:order val="1"/>
          <c:tx>
            <c:strRef>
              <c:f>'DM5 simvastat'!$C$1</c:f>
              <c:strCache>
                <c:ptCount val="1"/>
                <c:pt idx="0">
                  <c:v>inpatient admit</c:v>
                </c:pt>
              </c:strCache>
            </c:strRef>
          </c:tx>
          <c:spPr>
            <a:ln>
              <a:prstDash val="sysDash"/>
            </a:ln>
          </c:spPr>
          <c:marker>
            <c:symbol val="none"/>
          </c:marker>
          <c:xVal>
            <c:numRef>
              <c:f>'DM5 simvastat'!$A$2:$A$122</c:f>
              <c:numCache>
                <c:formatCode>General</c:formatCode>
                <c:ptCount val="121"/>
                <c:pt idx="0">
                  <c:v>-60</c:v>
                </c:pt>
                <c:pt idx="1">
                  <c:v>-59</c:v>
                </c:pt>
                <c:pt idx="2">
                  <c:v>-58</c:v>
                </c:pt>
                <c:pt idx="3">
                  <c:v>-57</c:v>
                </c:pt>
                <c:pt idx="4">
                  <c:v>-56</c:v>
                </c:pt>
                <c:pt idx="5">
                  <c:v>-55</c:v>
                </c:pt>
                <c:pt idx="6">
                  <c:v>-54</c:v>
                </c:pt>
                <c:pt idx="7">
                  <c:v>-53</c:v>
                </c:pt>
                <c:pt idx="8">
                  <c:v>-52</c:v>
                </c:pt>
                <c:pt idx="9">
                  <c:v>-51</c:v>
                </c:pt>
                <c:pt idx="10">
                  <c:v>-50</c:v>
                </c:pt>
                <c:pt idx="11">
                  <c:v>-49</c:v>
                </c:pt>
                <c:pt idx="12">
                  <c:v>-48</c:v>
                </c:pt>
                <c:pt idx="13">
                  <c:v>-47</c:v>
                </c:pt>
                <c:pt idx="14">
                  <c:v>-46</c:v>
                </c:pt>
                <c:pt idx="15">
                  <c:v>-45</c:v>
                </c:pt>
                <c:pt idx="16">
                  <c:v>-44</c:v>
                </c:pt>
                <c:pt idx="17">
                  <c:v>-43</c:v>
                </c:pt>
                <c:pt idx="18">
                  <c:v>-42</c:v>
                </c:pt>
                <c:pt idx="19">
                  <c:v>-41</c:v>
                </c:pt>
                <c:pt idx="20">
                  <c:v>-40</c:v>
                </c:pt>
                <c:pt idx="21">
                  <c:v>-39</c:v>
                </c:pt>
                <c:pt idx="22">
                  <c:v>-38</c:v>
                </c:pt>
                <c:pt idx="23">
                  <c:v>-37</c:v>
                </c:pt>
                <c:pt idx="24">
                  <c:v>-36</c:v>
                </c:pt>
                <c:pt idx="25">
                  <c:v>-35</c:v>
                </c:pt>
                <c:pt idx="26">
                  <c:v>-34</c:v>
                </c:pt>
                <c:pt idx="27">
                  <c:v>-33</c:v>
                </c:pt>
                <c:pt idx="28">
                  <c:v>-32</c:v>
                </c:pt>
                <c:pt idx="29">
                  <c:v>-31</c:v>
                </c:pt>
                <c:pt idx="30">
                  <c:v>-30</c:v>
                </c:pt>
                <c:pt idx="31">
                  <c:v>-29</c:v>
                </c:pt>
                <c:pt idx="32">
                  <c:v>-28</c:v>
                </c:pt>
                <c:pt idx="33">
                  <c:v>-27</c:v>
                </c:pt>
                <c:pt idx="34">
                  <c:v>-26</c:v>
                </c:pt>
                <c:pt idx="35">
                  <c:v>-25</c:v>
                </c:pt>
                <c:pt idx="36">
                  <c:v>-24</c:v>
                </c:pt>
                <c:pt idx="37">
                  <c:v>-23</c:v>
                </c:pt>
                <c:pt idx="38">
                  <c:v>-22</c:v>
                </c:pt>
                <c:pt idx="39">
                  <c:v>-21</c:v>
                </c:pt>
                <c:pt idx="40">
                  <c:v>-20</c:v>
                </c:pt>
                <c:pt idx="41">
                  <c:v>-19</c:v>
                </c:pt>
                <c:pt idx="42">
                  <c:v>-18</c:v>
                </c:pt>
                <c:pt idx="43">
                  <c:v>-17</c:v>
                </c:pt>
                <c:pt idx="44">
                  <c:v>-16</c:v>
                </c:pt>
                <c:pt idx="45">
                  <c:v>-15</c:v>
                </c:pt>
                <c:pt idx="46">
                  <c:v>-14</c:v>
                </c:pt>
                <c:pt idx="47">
                  <c:v>-13</c:v>
                </c:pt>
                <c:pt idx="48">
                  <c:v>-12</c:v>
                </c:pt>
                <c:pt idx="49">
                  <c:v>-11</c:v>
                </c:pt>
                <c:pt idx="50">
                  <c:v>-10</c:v>
                </c:pt>
                <c:pt idx="51">
                  <c:v>-9</c:v>
                </c:pt>
                <c:pt idx="52">
                  <c:v>-8</c:v>
                </c:pt>
                <c:pt idx="53">
                  <c:v>-7</c:v>
                </c:pt>
                <c:pt idx="54">
                  <c:v>-6</c:v>
                </c:pt>
                <c:pt idx="55">
                  <c:v>-5</c:v>
                </c:pt>
                <c:pt idx="56">
                  <c:v>-4</c:v>
                </c:pt>
                <c:pt idx="57">
                  <c:v>-3</c:v>
                </c:pt>
                <c:pt idx="58">
                  <c:v>-2</c:v>
                </c:pt>
                <c:pt idx="59">
                  <c:v>-1</c:v>
                </c:pt>
                <c:pt idx="60">
                  <c:v>0</c:v>
                </c:pt>
                <c:pt idx="61">
                  <c:v>1</c:v>
                </c:pt>
                <c:pt idx="62">
                  <c:v>2</c:v>
                </c:pt>
                <c:pt idx="63">
                  <c:v>3</c:v>
                </c:pt>
                <c:pt idx="64">
                  <c:v>4</c:v>
                </c:pt>
                <c:pt idx="65">
                  <c:v>5</c:v>
                </c:pt>
                <c:pt idx="66">
                  <c:v>6</c:v>
                </c:pt>
                <c:pt idx="67">
                  <c:v>7</c:v>
                </c:pt>
                <c:pt idx="68">
                  <c:v>8</c:v>
                </c:pt>
                <c:pt idx="69">
                  <c:v>9</c:v>
                </c:pt>
                <c:pt idx="70">
                  <c:v>10</c:v>
                </c:pt>
                <c:pt idx="71">
                  <c:v>11</c:v>
                </c:pt>
                <c:pt idx="72">
                  <c:v>12</c:v>
                </c:pt>
                <c:pt idx="73">
                  <c:v>13</c:v>
                </c:pt>
                <c:pt idx="74">
                  <c:v>14</c:v>
                </c:pt>
                <c:pt idx="75">
                  <c:v>15</c:v>
                </c:pt>
                <c:pt idx="76">
                  <c:v>16</c:v>
                </c:pt>
                <c:pt idx="77">
                  <c:v>17</c:v>
                </c:pt>
                <c:pt idx="78">
                  <c:v>18</c:v>
                </c:pt>
                <c:pt idx="79">
                  <c:v>19</c:v>
                </c:pt>
                <c:pt idx="80">
                  <c:v>20</c:v>
                </c:pt>
                <c:pt idx="81">
                  <c:v>21</c:v>
                </c:pt>
                <c:pt idx="82">
                  <c:v>22</c:v>
                </c:pt>
                <c:pt idx="83">
                  <c:v>23</c:v>
                </c:pt>
                <c:pt idx="84">
                  <c:v>24</c:v>
                </c:pt>
                <c:pt idx="85">
                  <c:v>25</c:v>
                </c:pt>
                <c:pt idx="86">
                  <c:v>26</c:v>
                </c:pt>
                <c:pt idx="87">
                  <c:v>27</c:v>
                </c:pt>
                <c:pt idx="88">
                  <c:v>28</c:v>
                </c:pt>
                <c:pt idx="89">
                  <c:v>29</c:v>
                </c:pt>
                <c:pt idx="90">
                  <c:v>30</c:v>
                </c:pt>
                <c:pt idx="91">
                  <c:v>31</c:v>
                </c:pt>
                <c:pt idx="92">
                  <c:v>32</c:v>
                </c:pt>
                <c:pt idx="93">
                  <c:v>33</c:v>
                </c:pt>
                <c:pt idx="94">
                  <c:v>34</c:v>
                </c:pt>
                <c:pt idx="95">
                  <c:v>35</c:v>
                </c:pt>
                <c:pt idx="96">
                  <c:v>36</c:v>
                </c:pt>
                <c:pt idx="97">
                  <c:v>37</c:v>
                </c:pt>
                <c:pt idx="98">
                  <c:v>38</c:v>
                </c:pt>
                <c:pt idx="99">
                  <c:v>39</c:v>
                </c:pt>
                <c:pt idx="100">
                  <c:v>40</c:v>
                </c:pt>
                <c:pt idx="101">
                  <c:v>41</c:v>
                </c:pt>
                <c:pt idx="102">
                  <c:v>42</c:v>
                </c:pt>
                <c:pt idx="103">
                  <c:v>43</c:v>
                </c:pt>
                <c:pt idx="104">
                  <c:v>44</c:v>
                </c:pt>
                <c:pt idx="105">
                  <c:v>45</c:v>
                </c:pt>
                <c:pt idx="106">
                  <c:v>46</c:v>
                </c:pt>
                <c:pt idx="107">
                  <c:v>47</c:v>
                </c:pt>
                <c:pt idx="108">
                  <c:v>48</c:v>
                </c:pt>
                <c:pt idx="109">
                  <c:v>49</c:v>
                </c:pt>
                <c:pt idx="110">
                  <c:v>50</c:v>
                </c:pt>
                <c:pt idx="111">
                  <c:v>51</c:v>
                </c:pt>
                <c:pt idx="112">
                  <c:v>52</c:v>
                </c:pt>
                <c:pt idx="113">
                  <c:v>53</c:v>
                </c:pt>
                <c:pt idx="114">
                  <c:v>54</c:v>
                </c:pt>
                <c:pt idx="115">
                  <c:v>55</c:v>
                </c:pt>
                <c:pt idx="116">
                  <c:v>56</c:v>
                </c:pt>
                <c:pt idx="117">
                  <c:v>57</c:v>
                </c:pt>
                <c:pt idx="118">
                  <c:v>58</c:v>
                </c:pt>
                <c:pt idx="119">
                  <c:v>59</c:v>
                </c:pt>
                <c:pt idx="120">
                  <c:v>60</c:v>
                </c:pt>
              </c:numCache>
            </c:numRef>
          </c:xVal>
          <c:yVal>
            <c:numRef>
              <c:f>'DM5 simvastat'!$C$2:$C$122</c:f>
              <c:numCache>
                <c:formatCode>General</c:formatCode>
                <c:ptCount val="121"/>
                <c:pt idx="0">
                  <c:v>-4.3127986031340796E-3</c:v>
                </c:pt>
                <c:pt idx="1">
                  <c:v>-4.3393901453619996E-3</c:v>
                </c:pt>
                <c:pt idx="2">
                  <c:v>-4.4025296969986104E-3</c:v>
                </c:pt>
                <c:pt idx="3">
                  <c:v>-4.4755755103805901E-3</c:v>
                </c:pt>
                <c:pt idx="4">
                  <c:v>-4.5514643265715396E-3</c:v>
                </c:pt>
                <c:pt idx="5">
                  <c:v>-4.4776077302106599E-3</c:v>
                </c:pt>
                <c:pt idx="6">
                  <c:v>-4.4773588428113501E-3</c:v>
                </c:pt>
                <c:pt idx="7">
                  <c:v>-4.50986429212113E-3</c:v>
                </c:pt>
                <c:pt idx="8">
                  <c:v>-4.5756943010514502E-3</c:v>
                </c:pt>
                <c:pt idx="9">
                  <c:v>-4.68184421930794E-3</c:v>
                </c:pt>
                <c:pt idx="10">
                  <c:v>-4.7257338764305802E-3</c:v>
                </c:pt>
                <c:pt idx="11">
                  <c:v>-4.7651292146962902E-3</c:v>
                </c:pt>
                <c:pt idx="12">
                  <c:v>-4.7717949664920802E-3</c:v>
                </c:pt>
                <c:pt idx="13">
                  <c:v>-4.6347488156676898E-3</c:v>
                </c:pt>
                <c:pt idx="14">
                  <c:v>-4.63228660812149E-3</c:v>
                </c:pt>
                <c:pt idx="15">
                  <c:v>-4.6968777762193704E-3</c:v>
                </c:pt>
                <c:pt idx="16">
                  <c:v>-4.8378361857467599E-3</c:v>
                </c:pt>
                <c:pt idx="17">
                  <c:v>-4.8067202362461299E-3</c:v>
                </c:pt>
                <c:pt idx="18">
                  <c:v>-4.9780789157321901E-3</c:v>
                </c:pt>
                <c:pt idx="19">
                  <c:v>-4.82866717267472E-3</c:v>
                </c:pt>
                <c:pt idx="20">
                  <c:v>-4.8984052211374302E-3</c:v>
                </c:pt>
                <c:pt idx="21">
                  <c:v>-4.9873573151464796E-3</c:v>
                </c:pt>
                <c:pt idx="22">
                  <c:v>-5.1549351187791604E-3</c:v>
                </c:pt>
                <c:pt idx="23">
                  <c:v>-5.1955922859160796E-3</c:v>
                </c:pt>
                <c:pt idx="24">
                  <c:v>-5.1377056279776397E-3</c:v>
                </c:pt>
                <c:pt idx="25">
                  <c:v>-5.2442849092961203E-3</c:v>
                </c:pt>
                <c:pt idx="26">
                  <c:v>-5.2158288492576898E-3</c:v>
                </c:pt>
                <c:pt idx="27">
                  <c:v>-5.3106228215946301E-3</c:v>
                </c:pt>
                <c:pt idx="28">
                  <c:v>-5.3155952400342696E-3</c:v>
                </c:pt>
                <c:pt idx="29">
                  <c:v>-5.3640725983462399E-3</c:v>
                </c:pt>
                <c:pt idx="30">
                  <c:v>-5.50034337258728E-3</c:v>
                </c:pt>
                <c:pt idx="31">
                  <c:v>-5.5527419869109296E-3</c:v>
                </c:pt>
                <c:pt idx="32">
                  <c:v>-5.5636526197449104E-3</c:v>
                </c:pt>
                <c:pt idx="33">
                  <c:v>-5.6256368345576199E-3</c:v>
                </c:pt>
                <c:pt idx="34">
                  <c:v>-5.6466608672387803E-3</c:v>
                </c:pt>
                <c:pt idx="35">
                  <c:v>-5.7192837022123902E-3</c:v>
                </c:pt>
                <c:pt idx="36">
                  <c:v>-5.8221548591381404E-3</c:v>
                </c:pt>
                <c:pt idx="37">
                  <c:v>-5.7548706597308997E-3</c:v>
                </c:pt>
                <c:pt idx="38">
                  <c:v>-5.8766080326461603E-3</c:v>
                </c:pt>
                <c:pt idx="39">
                  <c:v>-6.0316864804688198E-3</c:v>
                </c:pt>
                <c:pt idx="40">
                  <c:v>-5.8778200211920401E-3</c:v>
                </c:pt>
                <c:pt idx="41">
                  <c:v>-5.9005873925907799E-3</c:v>
                </c:pt>
                <c:pt idx="42">
                  <c:v>-5.9120061140180303E-3</c:v>
                </c:pt>
                <c:pt idx="43">
                  <c:v>-6.1282905198793798E-3</c:v>
                </c:pt>
                <c:pt idx="44">
                  <c:v>-6.1712109967368102E-3</c:v>
                </c:pt>
                <c:pt idx="45">
                  <c:v>-6.2255287850816396E-3</c:v>
                </c:pt>
                <c:pt idx="46">
                  <c:v>-6.2541334722679802E-3</c:v>
                </c:pt>
                <c:pt idx="47">
                  <c:v>-6.2755105154154202E-3</c:v>
                </c:pt>
                <c:pt idx="48">
                  <c:v>-6.3513356243265397E-3</c:v>
                </c:pt>
                <c:pt idx="49">
                  <c:v>-6.5117147114974296E-3</c:v>
                </c:pt>
                <c:pt idx="50">
                  <c:v>-6.4554361847968499E-3</c:v>
                </c:pt>
                <c:pt idx="51">
                  <c:v>-6.5294783263931599E-3</c:v>
                </c:pt>
                <c:pt idx="52">
                  <c:v>-6.7126825365840101E-3</c:v>
                </c:pt>
                <c:pt idx="53">
                  <c:v>-6.9625380087783503E-3</c:v>
                </c:pt>
                <c:pt idx="54">
                  <c:v>-6.9638765644704E-3</c:v>
                </c:pt>
                <c:pt idx="55">
                  <c:v>-6.8442294103139697E-3</c:v>
                </c:pt>
                <c:pt idx="56">
                  <c:v>-6.7239491667348897E-3</c:v>
                </c:pt>
                <c:pt idx="57">
                  <c:v>-6.5542593789625504E-3</c:v>
                </c:pt>
                <c:pt idx="58">
                  <c:v>-6.3424822203600401E-3</c:v>
                </c:pt>
                <c:pt idx="59">
                  <c:v>-5.7075069284588499E-3</c:v>
                </c:pt>
                <c:pt idx="60">
                  <c:v>1.5182887503273599E-3</c:v>
                </c:pt>
                <c:pt idx="61">
                  <c:v>1.0382216253165299E-2</c:v>
                </c:pt>
                <c:pt idx="62">
                  <c:v>5.6592816723538596E-3</c:v>
                </c:pt>
                <c:pt idx="63">
                  <c:v>-6.1306815054924402E-3</c:v>
                </c:pt>
                <c:pt idx="64">
                  <c:v>-1.4558152181492401E-2</c:v>
                </c:pt>
                <c:pt idx="65">
                  <c:v>-1.9543925177547099E-2</c:v>
                </c:pt>
                <c:pt idx="66">
                  <c:v>-2.2856835273901598E-2</c:v>
                </c:pt>
                <c:pt idx="67">
                  <c:v>-2.5269730523226799E-2</c:v>
                </c:pt>
                <c:pt idx="68">
                  <c:v>-2.6349743147197398E-2</c:v>
                </c:pt>
                <c:pt idx="69">
                  <c:v>-2.76143045341329E-2</c:v>
                </c:pt>
                <c:pt idx="70">
                  <c:v>-2.8871598382770002E-2</c:v>
                </c:pt>
                <c:pt idx="71">
                  <c:v>-2.9746939170870901E-2</c:v>
                </c:pt>
                <c:pt idx="72">
                  <c:v>-3.0581003960893902E-2</c:v>
                </c:pt>
                <c:pt idx="73">
                  <c:v>-3.13040222918263E-2</c:v>
                </c:pt>
                <c:pt idx="74">
                  <c:v>-3.1992936238204102E-2</c:v>
                </c:pt>
                <c:pt idx="75">
                  <c:v>-3.2060643537521603E-2</c:v>
                </c:pt>
                <c:pt idx="76">
                  <c:v>-3.24330956486708E-2</c:v>
                </c:pt>
                <c:pt idx="77">
                  <c:v>-3.2955404920971203E-2</c:v>
                </c:pt>
                <c:pt idx="78">
                  <c:v>-3.32180814006846E-2</c:v>
                </c:pt>
                <c:pt idx="79">
                  <c:v>-3.3336303357126701E-2</c:v>
                </c:pt>
                <c:pt idx="80">
                  <c:v>-3.3744314875932498E-2</c:v>
                </c:pt>
                <c:pt idx="81">
                  <c:v>-3.4098842618232303E-2</c:v>
                </c:pt>
                <c:pt idx="82">
                  <c:v>-3.38095035844981E-2</c:v>
                </c:pt>
                <c:pt idx="83">
                  <c:v>-3.3885011608605298E-2</c:v>
                </c:pt>
                <c:pt idx="84">
                  <c:v>-3.3936816674014297E-2</c:v>
                </c:pt>
                <c:pt idx="85">
                  <c:v>-3.4267824897198901E-2</c:v>
                </c:pt>
                <c:pt idx="86">
                  <c:v>-3.4233230513260701E-2</c:v>
                </c:pt>
                <c:pt idx="87">
                  <c:v>-3.4380019154195703E-2</c:v>
                </c:pt>
                <c:pt idx="88">
                  <c:v>-3.4478845975922101E-2</c:v>
                </c:pt>
                <c:pt idx="89">
                  <c:v>-3.4475114269332197E-2</c:v>
                </c:pt>
                <c:pt idx="90">
                  <c:v>-3.4494887974681601E-2</c:v>
                </c:pt>
                <c:pt idx="91">
                  <c:v>-3.4428805729611003E-2</c:v>
                </c:pt>
                <c:pt idx="92">
                  <c:v>-3.4404139319136801E-2</c:v>
                </c:pt>
                <c:pt idx="93">
                  <c:v>-3.4349181056032803E-2</c:v>
                </c:pt>
                <c:pt idx="94">
                  <c:v>-3.4467005421925601E-2</c:v>
                </c:pt>
                <c:pt idx="95">
                  <c:v>-3.4417132470747097E-2</c:v>
                </c:pt>
                <c:pt idx="96">
                  <c:v>-3.4176541952764102E-2</c:v>
                </c:pt>
                <c:pt idx="97">
                  <c:v>-3.4186445898594001E-2</c:v>
                </c:pt>
                <c:pt idx="98">
                  <c:v>-3.4189314921409898E-2</c:v>
                </c:pt>
                <c:pt idx="99">
                  <c:v>-3.4216494258720399E-2</c:v>
                </c:pt>
                <c:pt idx="100">
                  <c:v>-3.4148316971458398E-2</c:v>
                </c:pt>
                <c:pt idx="101">
                  <c:v>-3.4085323242995E-2</c:v>
                </c:pt>
                <c:pt idx="102">
                  <c:v>-3.3857067619642203E-2</c:v>
                </c:pt>
                <c:pt idx="103">
                  <c:v>-3.37285788424515E-2</c:v>
                </c:pt>
                <c:pt idx="104">
                  <c:v>-3.3596097900910997E-2</c:v>
                </c:pt>
                <c:pt idx="105">
                  <c:v>-3.3648734848399101E-2</c:v>
                </c:pt>
                <c:pt idx="106">
                  <c:v>-3.3741040706894598E-2</c:v>
                </c:pt>
                <c:pt idx="107">
                  <c:v>-3.3691093399237898E-2</c:v>
                </c:pt>
                <c:pt idx="108">
                  <c:v>-3.3632381505301602E-2</c:v>
                </c:pt>
                <c:pt idx="109">
                  <c:v>-3.3580527105301898E-2</c:v>
                </c:pt>
                <c:pt idx="110">
                  <c:v>-3.3368141803010801E-2</c:v>
                </c:pt>
                <c:pt idx="111">
                  <c:v>-3.3215513733212597E-2</c:v>
                </c:pt>
                <c:pt idx="112">
                  <c:v>-3.3282416644036798E-2</c:v>
                </c:pt>
                <c:pt idx="113">
                  <c:v>-3.3163781893486302E-2</c:v>
                </c:pt>
                <c:pt idx="114">
                  <c:v>-3.3164281356473098E-2</c:v>
                </c:pt>
                <c:pt idx="115">
                  <c:v>-3.3034302581986301E-2</c:v>
                </c:pt>
                <c:pt idx="116">
                  <c:v>-3.2934120690177503E-2</c:v>
                </c:pt>
                <c:pt idx="117">
                  <c:v>-3.2918098628784899E-2</c:v>
                </c:pt>
                <c:pt idx="118">
                  <c:v>-3.2787234770012497E-2</c:v>
                </c:pt>
                <c:pt idx="119">
                  <c:v>-3.2662608287203097E-2</c:v>
                </c:pt>
                <c:pt idx="120">
                  <c:v>-3.2646640439183403E-2</c:v>
                </c:pt>
              </c:numCache>
            </c:numRef>
          </c:yVal>
          <c:smooth val="0"/>
          <c:extLst>
            <c:ext xmlns:c16="http://schemas.microsoft.com/office/drawing/2014/chart" uri="{C3380CC4-5D6E-409C-BE32-E72D297353CC}">
              <c16:uniqueId val="{00000001-EDDE-41ED-89C8-5563678B7DAD}"/>
            </c:ext>
          </c:extLst>
        </c:ser>
        <c:dLbls>
          <c:showLegendKey val="0"/>
          <c:showVal val="0"/>
          <c:showCatName val="0"/>
          <c:showSerName val="0"/>
          <c:showPercent val="0"/>
          <c:showBubbleSize val="0"/>
        </c:dLbls>
        <c:axId val="133795840"/>
        <c:axId val="133797760"/>
      </c:scatterChart>
      <c:valAx>
        <c:axId val="133795840"/>
        <c:scaling>
          <c:orientation val="minMax"/>
          <c:max val="60"/>
          <c:min val="-60"/>
        </c:scaling>
        <c:delete val="0"/>
        <c:axPos val="b"/>
        <c:title>
          <c:tx>
            <c:rich>
              <a:bodyPr/>
              <a:lstStyle/>
              <a:p>
                <a:pPr>
                  <a:defRPr/>
                </a:pPr>
                <a:r>
                  <a:rPr lang="en-US"/>
                  <a:t>Days after simvastatin starts/admission</a:t>
                </a:r>
              </a:p>
            </c:rich>
          </c:tx>
          <c:layout>
            <c:manualLayout>
              <c:xMode val="edge"/>
              <c:yMode val="edge"/>
              <c:x val="7.60766717503783E-2"/>
              <c:y val="0.88920859000290298"/>
            </c:manualLayout>
          </c:layout>
          <c:overlay val="0"/>
        </c:title>
        <c:numFmt formatCode="General" sourceLinked="1"/>
        <c:majorTickMark val="out"/>
        <c:minorTickMark val="none"/>
        <c:tickLblPos val="nextTo"/>
        <c:crossAx val="133797760"/>
        <c:crossesAt val="-0.06"/>
        <c:crossBetween val="midCat"/>
        <c:majorUnit val="20"/>
      </c:valAx>
      <c:valAx>
        <c:axId val="133797760"/>
        <c:scaling>
          <c:orientation val="minMax"/>
        </c:scaling>
        <c:delete val="0"/>
        <c:axPos val="l"/>
        <c:majorGridlines/>
        <c:title>
          <c:tx>
            <c:rich>
              <a:bodyPr rot="-5400000" vert="horz"/>
              <a:lstStyle/>
              <a:p>
                <a:pPr>
                  <a:defRPr/>
                </a:pPr>
                <a:r>
                  <a:rPr lang="en-US"/>
                  <a:t>Corr (~Total-CK conc.)</a:t>
                </a:r>
              </a:p>
            </c:rich>
          </c:tx>
          <c:layout>
            <c:manualLayout>
              <c:xMode val="edge"/>
              <c:yMode val="edge"/>
              <c:x val="1.1450174886664201E-2"/>
              <c:y val="0.18874416590260901"/>
            </c:manualLayout>
          </c:layout>
          <c:overlay val="0"/>
        </c:title>
        <c:numFmt formatCode="General" sourceLinked="1"/>
        <c:majorTickMark val="out"/>
        <c:minorTickMark val="none"/>
        <c:tickLblPos val="nextTo"/>
        <c:crossAx val="133795840"/>
        <c:crosses val="autoZero"/>
        <c:crossBetween val="midCat"/>
      </c:valAx>
    </c:plotArea>
    <c:legend>
      <c:legendPos val="r"/>
      <c:layout>
        <c:manualLayout>
          <c:xMode val="edge"/>
          <c:yMode val="edge"/>
          <c:x val="0.70869532645424804"/>
          <c:y val="0.28678657553262199"/>
          <c:w val="0.27127462847814998"/>
          <c:h val="0.37564611845686802"/>
        </c:manualLayout>
      </c:layout>
      <c:overlay val="0"/>
    </c:legend>
    <c:plotVisOnly val="1"/>
    <c:dispBlanksAs val="gap"/>
    <c:showDLblsOverMax val="0"/>
  </c:chart>
  <c:spPr>
    <a:ln>
      <a:no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a:t>Granger prediction of total-CK</a:t>
            </a:r>
          </a:p>
        </c:rich>
      </c:tx>
      <c:overlay val="0"/>
    </c:title>
    <c:autoTitleDeleted val="0"/>
    <c:plotArea>
      <c:layout>
        <c:manualLayout>
          <c:layoutTarget val="inner"/>
          <c:xMode val="edge"/>
          <c:yMode val="edge"/>
          <c:x val="0.14174035937815499"/>
          <c:y val="0.16344515517878"/>
          <c:w val="0.66429907799986598"/>
          <c:h val="0.730522893994342"/>
        </c:manualLayout>
      </c:layout>
      <c:lineChart>
        <c:grouping val="standard"/>
        <c:varyColors val="0"/>
        <c:ser>
          <c:idx val="0"/>
          <c:order val="0"/>
          <c:tx>
            <c:strRef>
              <c:f>Sheet1!$C$1</c:f>
              <c:strCache>
                <c:ptCount val="1"/>
                <c:pt idx="0">
                  <c:v>Statin</c:v>
                </c:pt>
              </c:strCache>
            </c:strRef>
          </c:tx>
          <c:spPr>
            <a:ln>
              <a:solidFill>
                <a:srgbClr val="FF0000"/>
              </a:solidFill>
            </a:ln>
          </c:spPr>
          <c:marker>
            <c:symbol val="none"/>
          </c:marker>
          <c:dPt>
            <c:idx val="6"/>
            <c:marker>
              <c:symbol val="circle"/>
              <c:size val="7"/>
            </c:marker>
            <c:bubble3D val="0"/>
            <c:extLst>
              <c:ext xmlns:c16="http://schemas.microsoft.com/office/drawing/2014/chart" uri="{C3380CC4-5D6E-409C-BE32-E72D297353CC}">
                <c16:uniqueId val="{00000000-FC09-41C8-9E48-82D8F459B8A4}"/>
              </c:ext>
            </c:extLst>
          </c:dPt>
          <c:dPt>
            <c:idx val="7"/>
            <c:marker>
              <c:symbol val="circle"/>
              <c:size val="7"/>
            </c:marker>
            <c:bubble3D val="0"/>
            <c:extLst>
              <c:ext xmlns:c16="http://schemas.microsoft.com/office/drawing/2014/chart" uri="{C3380CC4-5D6E-409C-BE32-E72D297353CC}">
                <c16:uniqueId val="{00000001-FC09-41C8-9E48-82D8F459B8A4}"/>
              </c:ext>
            </c:extLst>
          </c:dPt>
          <c:dPt>
            <c:idx val="8"/>
            <c:marker>
              <c:symbol val="circle"/>
              <c:size val="7"/>
            </c:marker>
            <c:bubble3D val="0"/>
            <c:extLst>
              <c:ext xmlns:c16="http://schemas.microsoft.com/office/drawing/2014/chart" uri="{C3380CC4-5D6E-409C-BE32-E72D297353CC}">
                <c16:uniqueId val="{00000002-FC09-41C8-9E48-82D8F459B8A4}"/>
              </c:ext>
            </c:extLst>
          </c:dPt>
          <c:dPt>
            <c:idx val="9"/>
            <c:marker>
              <c:symbol val="circle"/>
              <c:size val="7"/>
            </c:marker>
            <c:bubble3D val="0"/>
            <c:extLst>
              <c:ext xmlns:c16="http://schemas.microsoft.com/office/drawing/2014/chart" uri="{C3380CC4-5D6E-409C-BE32-E72D297353CC}">
                <c16:uniqueId val="{00000003-FC09-41C8-9E48-82D8F459B8A4}"/>
              </c:ext>
            </c:extLst>
          </c:dPt>
          <c:dPt>
            <c:idx val="10"/>
            <c:marker>
              <c:symbol val="circle"/>
              <c:size val="7"/>
            </c:marker>
            <c:bubble3D val="0"/>
            <c:extLst>
              <c:ext xmlns:c16="http://schemas.microsoft.com/office/drawing/2014/chart" uri="{C3380CC4-5D6E-409C-BE32-E72D297353CC}">
                <c16:uniqueId val="{00000004-FC09-41C8-9E48-82D8F459B8A4}"/>
              </c:ext>
            </c:extLst>
          </c:dPt>
          <c:dPt>
            <c:idx val="11"/>
            <c:marker>
              <c:symbol val="circle"/>
              <c:size val="7"/>
            </c:marker>
            <c:bubble3D val="0"/>
            <c:extLst>
              <c:ext xmlns:c16="http://schemas.microsoft.com/office/drawing/2014/chart" uri="{C3380CC4-5D6E-409C-BE32-E72D297353CC}">
                <c16:uniqueId val="{00000005-FC09-41C8-9E48-82D8F459B8A4}"/>
              </c:ext>
            </c:extLst>
          </c:dPt>
          <c:dPt>
            <c:idx val="12"/>
            <c:marker>
              <c:symbol val="circle"/>
              <c:size val="7"/>
            </c:marker>
            <c:bubble3D val="0"/>
            <c:extLst>
              <c:ext xmlns:c16="http://schemas.microsoft.com/office/drawing/2014/chart" uri="{C3380CC4-5D6E-409C-BE32-E72D297353CC}">
                <c16:uniqueId val="{00000006-FC09-41C8-9E48-82D8F459B8A4}"/>
              </c:ext>
            </c:extLst>
          </c:dPt>
          <c:dPt>
            <c:idx val="13"/>
            <c:marker>
              <c:symbol val="circle"/>
              <c:size val="7"/>
            </c:marker>
            <c:bubble3D val="0"/>
            <c:extLst>
              <c:ext xmlns:c16="http://schemas.microsoft.com/office/drawing/2014/chart" uri="{C3380CC4-5D6E-409C-BE32-E72D297353CC}">
                <c16:uniqueId val="{00000007-FC09-41C8-9E48-82D8F459B8A4}"/>
              </c:ext>
            </c:extLst>
          </c:dPt>
          <c:dPt>
            <c:idx val="25"/>
            <c:marker>
              <c:symbol val="circle"/>
              <c:size val="7"/>
            </c:marker>
            <c:bubble3D val="0"/>
            <c:extLst>
              <c:ext xmlns:c16="http://schemas.microsoft.com/office/drawing/2014/chart" uri="{C3380CC4-5D6E-409C-BE32-E72D297353CC}">
                <c16:uniqueId val="{00000008-FC09-41C8-9E48-82D8F459B8A4}"/>
              </c:ext>
            </c:extLst>
          </c:dPt>
          <c:dPt>
            <c:idx val="26"/>
            <c:marker>
              <c:symbol val="circle"/>
              <c:size val="7"/>
            </c:marker>
            <c:bubble3D val="0"/>
            <c:extLst>
              <c:ext xmlns:c16="http://schemas.microsoft.com/office/drawing/2014/chart" uri="{C3380CC4-5D6E-409C-BE32-E72D297353CC}">
                <c16:uniqueId val="{00000009-FC09-41C8-9E48-82D8F459B8A4}"/>
              </c:ext>
            </c:extLst>
          </c:dPt>
          <c:dPt>
            <c:idx val="27"/>
            <c:marker>
              <c:symbol val="circle"/>
              <c:size val="7"/>
            </c:marker>
            <c:bubble3D val="0"/>
            <c:extLst>
              <c:ext xmlns:c16="http://schemas.microsoft.com/office/drawing/2014/chart" uri="{C3380CC4-5D6E-409C-BE32-E72D297353CC}">
                <c16:uniqueId val="{0000000A-FC09-41C8-9E48-82D8F459B8A4}"/>
              </c:ext>
            </c:extLst>
          </c:dPt>
          <c:dPt>
            <c:idx val="28"/>
            <c:marker>
              <c:symbol val="circle"/>
              <c:size val="7"/>
            </c:marker>
            <c:bubble3D val="0"/>
            <c:extLst>
              <c:ext xmlns:c16="http://schemas.microsoft.com/office/drawing/2014/chart" uri="{C3380CC4-5D6E-409C-BE32-E72D297353CC}">
                <c16:uniqueId val="{0000000B-FC09-41C8-9E48-82D8F459B8A4}"/>
              </c:ext>
            </c:extLst>
          </c:dPt>
          <c:cat>
            <c:strRef>
              <c:f>Sheet1!$B$2:$B$30</c:f>
              <c:strCache>
                <c:ptCount val="29"/>
                <c:pt idx="0">
                  <c:v>τ-29</c:v>
                </c:pt>
                <c:pt idx="1">
                  <c:v>τ-28</c:v>
                </c:pt>
                <c:pt idx="2">
                  <c:v>τ-27</c:v>
                </c:pt>
                <c:pt idx="3">
                  <c:v>τ-26</c:v>
                </c:pt>
                <c:pt idx="4">
                  <c:v>τ-25</c:v>
                </c:pt>
                <c:pt idx="5">
                  <c:v>τ-24</c:v>
                </c:pt>
                <c:pt idx="6">
                  <c:v>τ-23</c:v>
                </c:pt>
                <c:pt idx="7">
                  <c:v>τ-22</c:v>
                </c:pt>
                <c:pt idx="8">
                  <c:v>τ-21</c:v>
                </c:pt>
                <c:pt idx="9">
                  <c:v>τ-20</c:v>
                </c:pt>
                <c:pt idx="10">
                  <c:v>τ-19</c:v>
                </c:pt>
                <c:pt idx="11">
                  <c:v>τ-18</c:v>
                </c:pt>
                <c:pt idx="12">
                  <c:v>τ-17</c:v>
                </c:pt>
                <c:pt idx="13">
                  <c:v>τ-16</c:v>
                </c:pt>
                <c:pt idx="14">
                  <c:v>τ-15</c:v>
                </c:pt>
                <c:pt idx="15">
                  <c:v>τ-14</c:v>
                </c:pt>
                <c:pt idx="16">
                  <c:v>τ-13</c:v>
                </c:pt>
                <c:pt idx="17">
                  <c:v>τ-12</c:v>
                </c:pt>
                <c:pt idx="18">
                  <c:v>τ-11</c:v>
                </c:pt>
                <c:pt idx="19">
                  <c:v>τ-10</c:v>
                </c:pt>
                <c:pt idx="20">
                  <c:v>τ-9</c:v>
                </c:pt>
                <c:pt idx="21">
                  <c:v>τ-8</c:v>
                </c:pt>
                <c:pt idx="22">
                  <c:v>τ-7</c:v>
                </c:pt>
                <c:pt idx="23">
                  <c:v>τ-6</c:v>
                </c:pt>
                <c:pt idx="24">
                  <c:v>τ-5</c:v>
                </c:pt>
                <c:pt idx="25">
                  <c:v>τ-4</c:v>
                </c:pt>
                <c:pt idx="26">
                  <c:v>τ-3</c:v>
                </c:pt>
                <c:pt idx="27">
                  <c:v>τ-2</c:v>
                </c:pt>
                <c:pt idx="28">
                  <c:v>τ-1</c:v>
                </c:pt>
              </c:strCache>
            </c:strRef>
          </c:cat>
          <c:val>
            <c:numRef>
              <c:f>Sheet1!$C$2:$C$30</c:f>
              <c:numCache>
                <c:formatCode>General</c:formatCode>
                <c:ptCount val="29"/>
                <c:pt idx="0">
                  <c:v>37.013798880000003</c:v>
                </c:pt>
                <c:pt idx="1">
                  <c:v>12.28423581</c:v>
                </c:pt>
                <c:pt idx="2">
                  <c:v>13.94748046</c:v>
                </c:pt>
                <c:pt idx="3">
                  <c:v>25.73141781</c:v>
                </c:pt>
                <c:pt idx="4">
                  <c:v>17.280079529999981</c:v>
                </c:pt>
                <c:pt idx="5">
                  <c:v>33.210193599999997</c:v>
                </c:pt>
                <c:pt idx="6">
                  <c:v>89.352554609999999</c:v>
                </c:pt>
                <c:pt idx="7">
                  <c:v>88.200152470000006</c:v>
                </c:pt>
                <c:pt idx="8">
                  <c:v>69.993066240000005</c:v>
                </c:pt>
                <c:pt idx="9">
                  <c:v>77.908940680000001</c:v>
                </c:pt>
                <c:pt idx="10">
                  <c:v>80.823851399999839</c:v>
                </c:pt>
                <c:pt idx="11">
                  <c:v>133.02982560000001</c:v>
                </c:pt>
                <c:pt idx="12">
                  <c:v>68.913669479999996</c:v>
                </c:pt>
                <c:pt idx="13">
                  <c:v>93.948063070000003</c:v>
                </c:pt>
                <c:pt idx="14">
                  <c:v>70.023917690000005</c:v>
                </c:pt>
                <c:pt idx="15">
                  <c:v>33.839908639999997</c:v>
                </c:pt>
                <c:pt idx="16">
                  <c:v>4.8523234029999998</c:v>
                </c:pt>
                <c:pt idx="17">
                  <c:v>19.470457150000001</c:v>
                </c:pt>
                <c:pt idx="18">
                  <c:v>32.737504899999998</c:v>
                </c:pt>
                <c:pt idx="19">
                  <c:v>14.393277360000001</c:v>
                </c:pt>
                <c:pt idx="20">
                  <c:v>-10.43003543</c:v>
                </c:pt>
                <c:pt idx="21">
                  <c:v>8.7061582679999994</c:v>
                </c:pt>
                <c:pt idx="22">
                  <c:v>21.60595129</c:v>
                </c:pt>
                <c:pt idx="23">
                  <c:v>-10.778322149999999</c:v>
                </c:pt>
                <c:pt idx="24">
                  <c:v>-1.025980149</c:v>
                </c:pt>
                <c:pt idx="25">
                  <c:v>-25.768958170000001</c:v>
                </c:pt>
                <c:pt idx="26">
                  <c:v>-23.867811079999999</c:v>
                </c:pt>
                <c:pt idx="27">
                  <c:v>-26.078196999999999</c:v>
                </c:pt>
                <c:pt idx="28">
                  <c:v>-38.451342969999999</c:v>
                </c:pt>
              </c:numCache>
            </c:numRef>
          </c:val>
          <c:smooth val="0"/>
          <c:extLst>
            <c:ext xmlns:c16="http://schemas.microsoft.com/office/drawing/2014/chart" uri="{C3380CC4-5D6E-409C-BE32-E72D297353CC}">
              <c16:uniqueId val="{0000000C-FC09-41C8-9E48-82D8F459B8A4}"/>
            </c:ext>
          </c:extLst>
        </c:ser>
        <c:ser>
          <c:idx val="1"/>
          <c:order val="1"/>
          <c:tx>
            <c:strRef>
              <c:f>Sheet1!$G$1</c:f>
              <c:strCache>
                <c:ptCount val="1"/>
                <c:pt idx="0">
                  <c:v>Total-CK</c:v>
                </c:pt>
              </c:strCache>
            </c:strRef>
          </c:tx>
          <c:spPr>
            <a:ln>
              <a:solidFill>
                <a:srgbClr val="00B050"/>
              </a:solidFill>
              <a:prstDash val="sysDot"/>
            </a:ln>
          </c:spPr>
          <c:marker>
            <c:symbol val="none"/>
          </c:marker>
          <c:dPt>
            <c:idx val="3"/>
            <c:marker>
              <c:symbol val="x"/>
              <c:size val="5"/>
            </c:marker>
            <c:bubble3D val="0"/>
            <c:extLst>
              <c:ext xmlns:c16="http://schemas.microsoft.com/office/drawing/2014/chart" uri="{C3380CC4-5D6E-409C-BE32-E72D297353CC}">
                <c16:uniqueId val="{0000000D-FC09-41C8-9E48-82D8F459B8A4}"/>
              </c:ext>
            </c:extLst>
          </c:dPt>
          <c:dPt>
            <c:idx val="4"/>
            <c:marker>
              <c:symbol val="x"/>
              <c:size val="5"/>
            </c:marker>
            <c:bubble3D val="0"/>
            <c:extLst>
              <c:ext xmlns:c16="http://schemas.microsoft.com/office/drawing/2014/chart" uri="{C3380CC4-5D6E-409C-BE32-E72D297353CC}">
                <c16:uniqueId val="{0000000E-FC09-41C8-9E48-82D8F459B8A4}"/>
              </c:ext>
            </c:extLst>
          </c:dPt>
          <c:dPt>
            <c:idx val="5"/>
            <c:marker>
              <c:symbol val="x"/>
              <c:size val="5"/>
            </c:marker>
            <c:bubble3D val="0"/>
            <c:extLst>
              <c:ext xmlns:c16="http://schemas.microsoft.com/office/drawing/2014/chart" uri="{C3380CC4-5D6E-409C-BE32-E72D297353CC}">
                <c16:uniqueId val="{0000000F-FC09-41C8-9E48-82D8F459B8A4}"/>
              </c:ext>
            </c:extLst>
          </c:dPt>
          <c:dPt>
            <c:idx val="7"/>
            <c:marker>
              <c:symbol val="x"/>
              <c:size val="5"/>
            </c:marker>
            <c:bubble3D val="0"/>
            <c:extLst>
              <c:ext xmlns:c16="http://schemas.microsoft.com/office/drawing/2014/chart" uri="{C3380CC4-5D6E-409C-BE32-E72D297353CC}">
                <c16:uniqueId val="{00000010-FC09-41C8-9E48-82D8F459B8A4}"/>
              </c:ext>
            </c:extLst>
          </c:dPt>
          <c:dPt>
            <c:idx val="8"/>
            <c:marker>
              <c:symbol val="x"/>
              <c:size val="5"/>
            </c:marker>
            <c:bubble3D val="0"/>
            <c:extLst>
              <c:ext xmlns:c16="http://schemas.microsoft.com/office/drawing/2014/chart" uri="{C3380CC4-5D6E-409C-BE32-E72D297353CC}">
                <c16:uniqueId val="{00000011-FC09-41C8-9E48-82D8F459B8A4}"/>
              </c:ext>
            </c:extLst>
          </c:dPt>
          <c:dPt>
            <c:idx val="9"/>
            <c:marker>
              <c:symbol val="x"/>
              <c:size val="5"/>
            </c:marker>
            <c:bubble3D val="0"/>
            <c:extLst>
              <c:ext xmlns:c16="http://schemas.microsoft.com/office/drawing/2014/chart" uri="{C3380CC4-5D6E-409C-BE32-E72D297353CC}">
                <c16:uniqueId val="{00000012-FC09-41C8-9E48-82D8F459B8A4}"/>
              </c:ext>
            </c:extLst>
          </c:dPt>
          <c:dPt>
            <c:idx val="10"/>
            <c:marker>
              <c:symbol val="x"/>
              <c:size val="5"/>
            </c:marker>
            <c:bubble3D val="0"/>
            <c:extLst>
              <c:ext xmlns:c16="http://schemas.microsoft.com/office/drawing/2014/chart" uri="{C3380CC4-5D6E-409C-BE32-E72D297353CC}">
                <c16:uniqueId val="{00000013-FC09-41C8-9E48-82D8F459B8A4}"/>
              </c:ext>
            </c:extLst>
          </c:dPt>
          <c:dPt>
            <c:idx val="11"/>
            <c:marker>
              <c:symbol val="x"/>
              <c:size val="5"/>
            </c:marker>
            <c:bubble3D val="0"/>
            <c:extLst>
              <c:ext xmlns:c16="http://schemas.microsoft.com/office/drawing/2014/chart" uri="{C3380CC4-5D6E-409C-BE32-E72D297353CC}">
                <c16:uniqueId val="{00000014-FC09-41C8-9E48-82D8F459B8A4}"/>
              </c:ext>
            </c:extLst>
          </c:dPt>
          <c:dPt>
            <c:idx val="13"/>
            <c:marker>
              <c:symbol val="x"/>
              <c:size val="5"/>
            </c:marker>
            <c:bubble3D val="0"/>
            <c:extLst>
              <c:ext xmlns:c16="http://schemas.microsoft.com/office/drawing/2014/chart" uri="{C3380CC4-5D6E-409C-BE32-E72D297353CC}">
                <c16:uniqueId val="{00000015-FC09-41C8-9E48-82D8F459B8A4}"/>
              </c:ext>
            </c:extLst>
          </c:dPt>
          <c:dPt>
            <c:idx val="14"/>
            <c:marker>
              <c:symbol val="x"/>
              <c:size val="5"/>
            </c:marker>
            <c:bubble3D val="0"/>
            <c:extLst>
              <c:ext xmlns:c16="http://schemas.microsoft.com/office/drawing/2014/chart" uri="{C3380CC4-5D6E-409C-BE32-E72D297353CC}">
                <c16:uniqueId val="{00000016-FC09-41C8-9E48-82D8F459B8A4}"/>
              </c:ext>
            </c:extLst>
          </c:dPt>
          <c:dPt>
            <c:idx val="15"/>
            <c:marker>
              <c:symbol val="x"/>
              <c:size val="5"/>
            </c:marker>
            <c:bubble3D val="0"/>
            <c:extLst>
              <c:ext xmlns:c16="http://schemas.microsoft.com/office/drawing/2014/chart" uri="{C3380CC4-5D6E-409C-BE32-E72D297353CC}">
                <c16:uniqueId val="{00000017-FC09-41C8-9E48-82D8F459B8A4}"/>
              </c:ext>
            </c:extLst>
          </c:dPt>
          <c:dPt>
            <c:idx val="16"/>
            <c:marker>
              <c:symbol val="x"/>
              <c:size val="5"/>
            </c:marker>
            <c:bubble3D val="0"/>
            <c:extLst>
              <c:ext xmlns:c16="http://schemas.microsoft.com/office/drawing/2014/chart" uri="{C3380CC4-5D6E-409C-BE32-E72D297353CC}">
                <c16:uniqueId val="{00000018-FC09-41C8-9E48-82D8F459B8A4}"/>
              </c:ext>
            </c:extLst>
          </c:dPt>
          <c:dPt>
            <c:idx val="17"/>
            <c:marker>
              <c:symbol val="x"/>
              <c:size val="5"/>
            </c:marker>
            <c:bubble3D val="0"/>
            <c:extLst>
              <c:ext xmlns:c16="http://schemas.microsoft.com/office/drawing/2014/chart" uri="{C3380CC4-5D6E-409C-BE32-E72D297353CC}">
                <c16:uniqueId val="{00000019-FC09-41C8-9E48-82D8F459B8A4}"/>
              </c:ext>
            </c:extLst>
          </c:dPt>
          <c:dPt>
            <c:idx val="18"/>
            <c:marker>
              <c:symbol val="x"/>
              <c:size val="5"/>
            </c:marker>
            <c:bubble3D val="0"/>
            <c:extLst>
              <c:ext xmlns:c16="http://schemas.microsoft.com/office/drawing/2014/chart" uri="{C3380CC4-5D6E-409C-BE32-E72D297353CC}">
                <c16:uniqueId val="{0000001A-FC09-41C8-9E48-82D8F459B8A4}"/>
              </c:ext>
            </c:extLst>
          </c:dPt>
          <c:dPt>
            <c:idx val="19"/>
            <c:marker>
              <c:symbol val="x"/>
              <c:size val="5"/>
            </c:marker>
            <c:bubble3D val="0"/>
            <c:extLst>
              <c:ext xmlns:c16="http://schemas.microsoft.com/office/drawing/2014/chart" uri="{C3380CC4-5D6E-409C-BE32-E72D297353CC}">
                <c16:uniqueId val="{0000001B-FC09-41C8-9E48-82D8F459B8A4}"/>
              </c:ext>
            </c:extLst>
          </c:dPt>
          <c:dPt>
            <c:idx val="20"/>
            <c:marker>
              <c:symbol val="x"/>
              <c:size val="5"/>
            </c:marker>
            <c:bubble3D val="0"/>
            <c:extLst>
              <c:ext xmlns:c16="http://schemas.microsoft.com/office/drawing/2014/chart" uri="{C3380CC4-5D6E-409C-BE32-E72D297353CC}">
                <c16:uniqueId val="{0000001C-FC09-41C8-9E48-82D8F459B8A4}"/>
              </c:ext>
            </c:extLst>
          </c:dPt>
          <c:dPt>
            <c:idx val="21"/>
            <c:marker>
              <c:symbol val="x"/>
              <c:size val="5"/>
            </c:marker>
            <c:bubble3D val="0"/>
            <c:extLst>
              <c:ext xmlns:c16="http://schemas.microsoft.com/office/drawing/2014/chart" uri="{C3380CC4-5D6E-409C-BE32-E72D297353CC}">
                <c16:uniqueId val="{0000001D-FC09-41C8-9E48-82D8F459B8A4}"/>
              </c:ext>
            </c:extLst>
          </c:dPt>
          <c:dPt>
            <c:idx val="22"/>
            <c:marker>
              <c:symbol val="x"/>
              <c:size val="5"/>
            </c:marker>
            <c:bubble3D val="0"/>
            <c:extLst>
              <c:ext xmlns:c16="http://schemas.microsoft.com/office/drawing/2014/chart" uri="{C3380CC4-5D6E-409C-BE32-E72D297353CC}">
                <c16:uniqueId val="{0000001E-FC09-41C8-9E48-82D8F459B8A4}"/>
              </c:ext>
            </c:extLst>
          </c:dPt>
          <c:dPt>
            <c:idx val="23"/>
            <c:marker>
              <c:symbol val="x"/>
              <c:size val="5"/>
            </c:marker>
            <c:bubble3D val="0"/>
            <c:extLst>
              <c:ext xmlns:c16="http://schemas.microsoft.com/office/drawing/2014/chart" uri="{C3380CC4-5D6E-409C-BE32-E72D297353CC}">
                <c16:uniqueId val="{0000001F-FC09-41C8-9E48-82D8F459B8A4}"/>
              </c:ext>
            </c:extLst>
          </c:dPt>
          <c:val>
            <c:numRef>
              <c:f>Sheet1!$G$2:$G$30</c:f>
              <c:numCache>
                <c:formatCode>General</c:formatCode>
                <c:ptCount val="29"/>
                <c:pt idx="0">
                  <c:v>-0.97571544259999998</c:v>
                </c:pt>
                <c:pt idx="1">
                  <c:v>-0.9227987326</c:v>
                </c:pt>
                <c:pt idx="2">
                  <c:v>-0.8048467628</c:v>
                </c:pt>
                <c:pt idx="3">
                  <c:v>-1.7086496799999999</c:v>
                </c:pt>
                <c:pt idx="4">
                  <c:v>-1.3272393069999999</c:v>
                </c:pt>
                <c:pt idx="5">
                  <c:v>-1.3707028865999999</c:v>
                </c:pt>
                <c:pt idx="6">
                  <c:v>-0.80906149240000003</c:v>
                </c:pt>
                <c:pt idx="7">
                  <c:v>-1.9884990102</c:v>
                </c:pt>
                <c:pt idx="8">
                  <c:v>-1.9822020778</c:v>
                </c:pt>
                <c:pt idx="9">
                  <c:v>-1.934323867</c:v>
                </c:pt>
                <c:pt idx="10">
                  <c:v>-2.3872062879999998</c:v>
                </c:pt>
                <c:pt idx="11">
                  <c:v>-1.840721207799999</c:v>
                </c:pt>
                <c:pt idx="12">
                  <c:v>-1.1599148624</c:v>
                </c:pt>
                <c:pt idx="13">
                  <c:v>-2.157818072</c:v>
                </c:pt>
                <c:pt idx="14">
                  <c:v>-2.3360764499999971</c:v>
                </c:pt>
                <c:pt idx="15">
                  <c:v>-1.7544529179999999</c:v>
                </c:pt>
                <c:pt idx="16">
                  <c:v>-2.582733454</c:v>
                </c:pt>
                <c:pt idx="17">
                  <c:v>-2.1155223940000001</c:v>
                </c:pt>
                <c:pt idx="18">
                  <c:v>-2.256468073999998</c:v>
                </c:pt>
                <c:pt idx="19">
                  <c:v>-3.7941720600000002</c:v>
                </c:pt>
                <c:pt idx="20">
                  <c:v>-3.6900628839999992</c:v>
                </c:pt>
                <c:pt idx="21">
                  <c:v>-1.1105756674</c:v>
                </c:pt>
                <c:pt idx="22">
                  <c:v>-2.9232907880000001</c:v>
                </c:pt>
                <c:pt idx="23">
                  <c:v>-2.7709091300000002</c:v>
                </c:pt>
                <c:pt idx="24">
                  <c:v>0.8295766832</c:v>
                </c:pt>
                <c:pt idx="25">
                  <c:v>-2.9563834439999992</c:v>
                </c:pt>
                <c:pt idx="26">
                  <c:v>-1.5129322653999999</c:v>
                </c:pt>
                <c:pt idx="27">
                  <c:v>0.30789015219999999</c:v>
                </c:pt>
                <c:pt idx="28">
                  <c:v>-1.2165369911999999</c:v>
                </c:pt>
              </c:numCache>
            </c:numRef>
          </c:val>
          <c:smooth val="0"/>
          <c:extLst>
            <c:ext xmlns:c16="http://schemas.microsoft.com/office/drawing/2014/chart" uri="{C3380CC4-5D6E-409C-BE32-E72D297353CC}">
              <c16:uniqueId val="{00000020-FC09-41C8-9E48-82D8F459B8A4}"/>
            </c:ext>
          </c:extLst>
        </c:ser>
        <c:ser>
          <c:idx val="2"/>
          <c:order val="2"/>
          <c:tx>
            <c:strRef>
              <c:f>Sheet1!$F$1</c:f>
              <c:strCache>
                <c:ptCount val="1"/>
                <c:pt idx="0">
                  <c:v>Admission</c:v>
                </c:pt>
              </c:strCache>
            </c:strRef>
          </c:tx>
          <c:spPr>
            <a:ln>
              <a:solidFill>
                <a:schemeClr val="accent2"/>
              </a:solidFill>
              <a:prstDash val="sysDash"/>
            </a:ln>
          </c:spPr>
          <c:marker>
            <c:symbol val="none"/>
          </c:marker>
          <c:dPt>
            <c:idx val="25"/>
            <c:marker>
              <c:symbol val="triangle"/>
              <c:size val="7"/>
            </c:marker>
            <c:bubble3D val="0"/>
            <c:extLst>
              <c:ext xmlns:c16="http://schemas.microsoft.com/office/drawing/2014/chart" uri="{C3380CC4-5D6E-409C-BE32-E72D297353CC}">
                <c16:uniqueId val="{00000021-FC09-41C8-9E48-82D8F459B8A4}"/>
              </c:ext>
            </c:extLst>
          </c:dPt>
          <c:dPt>
            <c:idx val="26"/>
            <c:marker>
              <c:symbol val="triangle"/>
              <c:size val="7"/>
            </c:marker>
            <c:bubble3D val="0"/>
            <c:extLst>
              <c:ext xmlns:c16="http://schemas.microsoft.com/office/drawing/2014/chart" uri="{C3380CC4-5D6E-409C-BE32-E72D297353CC}">
                <c16:uniqueId val="{00000022-FC09-41C8-9E48-82D8F459B8A4}"/>
              </c:ext>
            </c:extLst>
          </c:dPt>
          <c:dPt>
            <c:idx val="27"/>
            <c:marker>
              <c:symbol val="triangle"/>
              <c:size val="7"/>
            </c:marker>
            <c:bubble3D val="0"/>
            <c:extLst>
              <c:ext xmlns:c16="http://schemas.microsoft.com/office/drawing/2014/chart" uri="{C3380CC4-5D6E-409C-BE32-E72D297353CC}">
                <c16:uniqueId val="{00000023-FC09-41C8-9E48-82D8F459B8A4}"/>
              </c:ext>
            </c:extLst>
          </c:dPt>
          <c:dPt>
            <c:idx val="28"/>
            <c:marker>
              <c:symbol val="triangle"/>
              <c:size val="7"/>
            </c:marker>
            <c:bubble3D val="0"/>
            <c:extLst>
              <c:ext xmlns:c16="http://schemas.microsoft.com/office/drawing/2014/chart" uri="{C3380CC4-5D6E-409C-BE32-E72D297353CC}">
                <c16:uniqueId val="{00000024-FC09-41C8-9E48-82D8F459B8A4}"/>
              </c:ext>
            </c:extLst>
          </c:dPt>
          <c:val>
            <c:numRef>
              <c:f>Sheet1!$F$2:$F$30</c:f>
              <c:numCache>
                <c:formatCode>General</c:formatCode>
                <c:ptCount val="29"/>
                <c:pt idx="0">
                  <c:v>7.9894291559999999</c:v>
                </c:pt>
                <c:pt idx="1">
                  <c:v>10.38914898</c:v>
                </c:pt>
                <c:pt idx="2">
                  <c:v>8.1986105380000005</c:v>
                </c:pt>
                <c:pt idx="3">
                  <c:v>8.8742040770000052</c:v>
                </c:pt>
                <c:pt idx="4">
                  <c:v>12.10680035</c:v>
                </c:pt>
                <c:pt idx="5">
                  <c:v>11.98219325</c:v>
                </c:pt>
                <c:pt idx="6">
                  <c:v>10.48007305</c:v>
                </c:pt>
                <c:pt idx="7">
                  <c:v>18.28413037</c:v>
                </c:pt>
                <c:pt idx="8">
                  <c:v>14.947912990000001</c:v>
                </c:pt>
                <c:pt idx="9">
                  <c:v>12.55063007</c:v>
                </c:pt>
                <c:pt idx="10">
                  <c:v>16.61162388</c:v>
                </c:pt>
                <c:pt idx="11">
                  <c:v>19.205260389999999</c:v>
                </c:pt>
                <c:pt idx="12">
                  <c:v>16.56500892</c:v>
                </c:pt>
                <c:pt idx="13">
                  <c:v>21.593025279999999</c:v>
                </c:pt>
                <c:pt idx="14">
                  <c:v>10.41271323</c:v>
                </c:pt>
                <c:pt idx="15">
                  <c:v>16.034836640000009</c:v>
                </c:pt>
                <c:pt idx="16">
                  <c:v>23.370294390000009</c:v>
                </c:pt>
                <c:pt idx="17">
                  <c:v>23.665391840000002</c:v>
                </c:pt>
                <c:pt idx="18">
                  <c:v>23.091136559999999</c:v>
                </c:pt>
                <c:pt idx="19">
                  <c:v>18.85822108</c:v>
                </c:pt>
                <c:pt idx="20">
                  <c:v>9.0348569849999993</c:v>
                </c:pt>
                <c:pt idx="21">
                  <c:v>25.179338730000001</c:v>
                </c:pt>
                <c:pt idx="22">
                  <c:v>9.4278288160000017</c:v>
                </c:pt>
                <c:pt idx="23">
                  <c:v>31.18838671</c:v>
                </c:pt>
                <c:pt idx="24">
                  <c:v>26.233600620000001</c:v>
                </c:pt>
                <c:pt idx="25">
                  <c:v>40.80654286</c:v>
                </c:pt>
                <c:pt idx="26">
                  <c:v>41.330091400000001</c:v>
                </c:pt>
                <c:pt idx="27">
                  <c:v>37.338133939999999</c:v>
                </c:pt>
                <c:pt idx="28">
                  <c:v>20.837385229999999</c:v>
                </c:pt>
              </c:numCache>
            </c:numRef>
          </c:val>
          <c:smooth val="0"/>
          <c:extLst>
            <c:ext xmlns:c16="http://schemas.microsoft.com/office/drawing/2014/chart" uri="{C3380CC4-5D6E-409C-BE32-E72D297353CC}">
              <c16:uniqueId val="{00000025-FC09-41C8-9E48-82D8F459B8A4}"/>
            </c:ext>
          </c:extLst>
        </c:ser>
        <c:dLbls>
          <c:showLegendKey val="0"/>
          <c:showVal val="0"/>
          <c:showCatName val="0"/>
          <c:showSerName val="0"/>
          <c:showPercent val="0"/>
          <c:showBubbleSize val="0"/>
        </c:dLbls>
        <c:smooth val="0"/>
        <c:axId val="133833088"/>
        <c:axId val="133835008"/>
      </c:lineChart>
      <c:catAx>
        <c:axId val="133833088"/>
        <c:scaling>
          <c:orientation val="minMax"/>
        </c:scaling>
        <c:delete val="0"/>
        <c:axPos val="b"/>
        <c:title>
          <c:tx>
            <c:rich>
              <a:bodyPr/>
              <a:lstStyle/>
              <a:p>
                <a:pPr>
                  <a:defRPr/>
                </a:pPr>
                <a:r>
                  <a:rPr lang="en-US" sz="700"/>
                  <a:t>Time series point with respect to current total-CK</a:t>
                </a:r>
                <a:r>
                  <a:rPr lang="en-US" sz="700" baseline="0"/>
                  <a:t> </a:t>
                </a:r>
                <a:r>
                  <a:rPr lang="en-US" sz="700"/>
                  <a:t>measurement </a:t>
                </a:r>
                <a:r>
                  <a:rPr lang="en-US" sz="700" b="1" i="0" u="none" strike="noStrike" baseline="0">
                    <a:effectLst/>
                  </a:rPr>
                  <a:t>τ</a:t>
                </a:r>
                <a:endParaRPr lang="en-US" sz="700"/>
              </a:p>
            </c:rich>
          </c:tx>
          <c:overlay val="0"/>
        </c:title>
        <c:numFmt formatCode="General" sourceLinked="0"/>
        <c:majorTickMark val="out"/>
        <c:minorTickMark val="none"/>
        <c:tickLblPos val="nextTo"/>
        <c:crossAx val="133835008"/>
        <c:crosses val="autoZero"/>
        <c:auto val="1"/>
        <c:lblAlgn val="ctr"/>
        <c:lblOffset val="100"/>
        <c:noMultiLvlLbl val="0"/>
      </c:catAx>
      <c:valAx>
        <c:axId val="133835008"/>
        <c:scaling>
          <c:orientation val="minMax"/>
        </c:scaling>
        <c:delete val="0"/>
        <c:axPos val="l"/>
        <c:majorGridlines/>
        <c:title>
          <c:tx>
            <c:rich>
              <a:bodyPr rot="-5400000" vert="horz"/>
              <a:lstStyle/>
              <a:p>
                <a:pPr>
                  <a:defRPr/>
                </a:pPr>
                <a:r>
                  <a:rPr lang="en-US" sz="800"/>
                  <a:t>Coefficient</a:t>
                </a:r>
              </a:p>
            </c:rich>
          </c:tx>
          <c:overlay val="0"/>
        </c:title>
        <c:numFmt formatCode="General" sourceLinked="1"/>
        <c:majorTickMark val="out"/>
        <c:minorTickMark val="none"/>
        <c:tickLblPos val="nextTo"/>
        <c:crossAx val="133833088"/>
        <c:crosses val="autoZero"/>
        <c:crossBetween val="between"/>
      </c:valAx>
    </c:plotArea>
    <c:legend>
      <c:legendPos val="r"/>
      <c:legendEntry>
        <c:idx val="0"/>
        <c:txPr>
          <a:bodyPr/>
          <a:lstStyle/>
          <a:p>
            <a:pPr>
              <a:defRPr sz="800"/>
            </a:pPr>
            <a:endParaRPr lang="en-US"/>
          </a:p>
        </c:txPr>
      </c:legendEntry>
      <c:legendEntry>
        <c:idx val="1"/>
        <c:txPr>
          <a:bodyPr/>
          <a:lstStyle/>
          <a:p>
            <a:pPr>
              <a:defRPr sz="800"/>
            </a:pPr>
            <a:endParaRPr lang="en-US"/>
          </a:p>
        </c:txPr>
      </c:legendEntry>
      <c:legendEntry>
        <c:idx val="2"/>
        <c:txPr>
          <a:bodyPr/>
          <a:lstStyle/>
          <a:p>
            <a:pPr>
              <a:defRPr sz="800"/>
            </a:pPr>
            <a:endParaRPr lang="en-US"/>
          </a:p>
        </c:txPr>
      </c:legendEntry>
      <c:layout>
        <c:manualLayout>
          <c:xMode val="edge"/>
          <c:yMode val="edge"/>
          <c:x val="0.79749242883101101"/>
          <c:y val="0.29458656456582999"/>
          <c:w val="0.20250757116898799"/>
          <c:h val="0.22105574230179401"/>
        </c:manualLayout>
      </c:layout>
      <c:overlay val="0"/>
    </c:legend>
    <c:plotVisOnly val="1"/>
    <c:dispBlanksAs val="gap"/>
    <c:showDLblsOverMax val="0"/>
  </c:chart>
  <c:spPr>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0520"/>
          </a:xfrm>
          <a:prstGeom prst="rect">
            <a:avLst/>
          </a:prstGeom>
        </p:spPr>
        <p:txBody>
          <a:bodyPr vert="horz" lIns="93177" tIns="46589" rIns="93177" bIns="46589" rtlCol="0"/>
          <a:lstStyle>
            <a:lvl1pPr algn="r">
              <a:defRPr sz="1200"/>
            </a:lvl1pPr>
          </a:lstStyle>
          <a:p>
            <a:fld id="{84FFA912-B47E-4B4D-BCB2-11A38C096014}" type="datetimeFigureOut">
              <a:rPr lang="en-US" smtClean="0"/>
              <a:t>5/31/22</a:t>
            </a:fld>
            <a:endParaRPr lang="en-US"/>
          </a:p>
        </p:txBody>
      </p:sp>
      <p:sp>
        <p:nvSpPr>
          <p:cNvPr id="4" name="Footer Placeholder 3"/>
          <p:cNvSpPr>
            <a:spLocks noGrp="1"/>
          </p:cNvSpPr>
          <p:nvPr>
            <p:ph type="ftr" sz="quarter" idx="2"/>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77" tIns="46589" rIns="93177" bIns="46589" rtlCol="0" anchor="b"/>
          <a:lstStyle>
            <a:lvl1pPr algn="r">
              <a:defRPr sz="1200"/>
            </a:lvl1pPr>
          </a:lstStyle>
          <a:p>
            <a:fld id="{E5128C88-5A70-44DE-9A9D-588917ACA540}" type="slidenum">
              <a:rPr lang="en-US" smtClean="0"/>
              <a:t>‹#›</a:t>
            </a:fld>
            <a:endParaRPr lang="en-US"/>
          </a:p>
        </p:txBody>
      </p:sp>
    </p:spTree>
    <p:extLst>
      <p:ext uri="{BB962C8B-B14F-4D97-AF65-F5344CB8AC3E}">
        <p14:creationId xmlns:p14="http://schemas.microsoft.com/office/powerpoint/2010/main" val="1099554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4028440" cy="35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defRPr sz="1200"/>
            </a:lvl1pPr>
          </a:lstStyle>
          <a:p>
            <a:pPr>
              <a:defRPr/>
            </a:pPr>
            <a:endParaRPr lang="en-US"/>
          </a:p>
        </p:txBody>
      </p:sp>
      <p:sp>
        <p:nvSpPr>
          <p:cNvPr id="17411" name="Rectangle 3"/>
          <p:cNvSpPr>
            <a:spLocks noGrp="1" noChangeArrowheads="1"/>
          </p:cNvSpPr>
          <p:nvPr>
            <p:ph type="dt" idx="1"/>
          </p:nvPr>
        </p:nvSpPr>
        <p:spPr bwMode="auto">
          <a:xfrm>
            <a:off x="5265809" y="0"/>
            <a:ext cx="4028440" cy="35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a:lvl1pPr>
          </a:lstStyle>
          <a:p>
            <a:pPr>
              <a:defRPr/>
            </a:pPr>
            <a:endParaRPr lang="en-US"/>
          </a:p>
        </p:txBody>
      </p:sp>
      <p:sp>
        <p:nvSpPr>
          <p:cNvPr id="57348"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13" name="Rectangle 5"/>
          <p:cNvSpPr>
            <a:spLocks noGrp="1" noChangeArrowheads="1"/>
          </p:cNvSpPr>
          <p:nvPr>
            <p:ph type="body" sz="quarter" idx="3"/>
          </p:nvPr>
        </p:nvSpPr>
        <p:spPr bwMode="auto">
          <a:xfrm>
            <a:off x="929640" y="3329940"/>
            <a:ext cx="7437120" cy="3154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p:cNvSpPr>
            <a:spLocks noGrp="1" noChangeArrowheads="1"/>
          </p:cNvSpPr>
          <p:nvPr>
            <p:ph type="ftr" sz="quarter" idx="4"/>
          </p:nvPr>
        </p:nvSpPr>
        <p:spPr bwMode="auto">
          <a:xfrm>
            <a:off x="0" y="6658664"/>
            <a:ext cx="4028440" cy="35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defRPr sz="1200"/>
            </a:lvl1pPr>
          </a:lstStyle>
          <a:p>
            <a:pPr>
              <a:defRPr/>
            </a:pPr>
            <a:endParaRPr lang="en-US"/>
          </a:p>
        </p:txBody>
      </p:sp>
      <p:sp>
        <p:nvSpPr>
          <p:cNvPr id="17415" name="Rectangle 7"/>
          <p:cNvSpPr>
            <a:spLocks noGrp="1" noChangeArrowheads="1"/>
          </p:cNvSpPr>
          <p:nvPr>
            <p:ph type="sldNum" sz="quarter" idx="5"/>
          </p:nvPr>
        </p:nvSpPr>
        <p:spPr bwMode="auto">
          <a:xfrm>
            <a:off x="5265809" y="6658664"/>
            <a:ext cx="4028440" cy="35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a:lvl1pPr>
          </a:lstStyle>
          <a:p>
            <a:pPr>
              <a:defRPr/>
            </a:pPr>
            <a:fld id="{07E53586-AF63-4E26-A479-46F50E2ED261}" type="slidenum">
              <a:rPr lang="en-US"/>
              <a:pPr>
                <a:defRPr/>
              </a:pPr>
              <a:t>‹#›</a:t>
            </a:fld>
            <a:endParaRPr lang="en-US"/>
          </a:p>
        </p:txBody>
      </p:sp>
    </p:spTree>
    <p:extLst>
      <p:ext uri="{BB962C8B-B14F-4D97-AF65-F5344CB8AC3E}">
        <p14:creationId xmlns:p14="http://schemas.microsoft.com/office/powerpoint/2010/main" val="24294627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The national push for electronic health records will make an unprecedented amount of clinical information available for research, with approximately one billion patient visits documented per year in the US. These data may lead to discoveries that improve understanding of biology, aid the diagnosis and treatment of disease, and permit the inclusion of diverse populations and rare diseases. Health record data also bring challenges, with missing and inaccurate data and substantial bias. Some of the bias comes about because the data are generated as part of the health care process. For example blood tests done at night select for patients who are sicker. We employ nonlinear time series methods borrowed from other fields to address the challenges, and we attempt to model and correct for biases due to the health care process. We incorporate mechanistic models to constrain the search space to create accurate predictions despite limited training sets and missing values.</a:t>
            </a:r>
          </a:p>
        </p:txBody>
      </p:sp>
      <p:sp>
        <p:nvSpPr>
          <p:cNvPr id="4" name="Slide Number Placeholder 3"/>
          <p:cNvSpPr>
            <a:spLocks noGrp="1"/>
          </p:cNvSpPr>
          <p:nvPr>
            <p:ph type="sldNum" sz="quarter" idx="10"/>
          </p:nvPr>
        </p:nvSpPr>
        <p:spPr/>
        <p:txBody>
          <a:bodyPr/>
          <a:lstStyle/>
          <a:p>
            <a:pPr>
              <a:defRPr/>
            </a:pPr>
            <a:fld id="{07E53586-AF63-4E26-A479-46F50E2ED261}" type="slidenum">
              <a:rPr lang="en-US" smtClean="0"/>
              <a:pPr>
                <a:defRPr/>
              </a:pPr>
              <a:t>1</a:t>
            </a:fld>
            <a:endParaRPr lang="en-US"/>
          </a:p>
        </p:txBody>
      </p:sp>
    </p:spTree>
    <p:extLst>
      <p:ext uri="{BB962C8B-B14F-4D97-AF65-F5344CB8AC3E}">
        <p14:creationId xmlns:p14="http://schemas.microsoft.com/office/powerpoint/2010/main" val="4250480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Fairness:  multiple metrics to operationalize justice concepts, and they are in tension with each other</a:t>
            </a:r>
          </a:p>
          <a:p>
            <a:r>
              <a:rPr lang="en-US" dirty="0"/>
              <a:t>Consent: transgender status in adolescents</a:t>
            </a:r>
          </a:p>
          <a:p>
            <a:r>
              <a:rPr lang="en-US" dirty="0"/>
              <a:t>	models are learned with waiver of consent</a:t>
            </a:r>
          </a:p>
          <a:p>
            <a:r>
              <a:rPr lang="en-US" dirty="0"/>
              <a:t>	would a teenager be inferred?</a:t>
            </a:r>
          </a:p>
          <a:p>
            <a:r>
              <a:rPr lang="en-US" dirty="0"/>
              <a:t>	</a:t>
            </a:r>
          </a:p>
        </p:txBody>
      </p:sp>
      <p:sp>
        <p:nvSpPr>
          <p:cNvPr id="4" name="Slide Number Placeholder 3"/>
          <p:cNvSpPr>
            <a:spLocks noGrp="1"/>
          </p:cNvSpPr>
          <p:nvPr>
            <p:ph type="sldNum" sz="quarter" idx="5"/>
          </p:nvPr>
        </p:nvSpPr>
        <p:spPr/>
        <p:txBody>
          <a:bodyPr/>
          <a:lstStyle/>
          <a:p>
            <a:pPr>
              <a:defRPr/>
            </a:pPr>
            <a:fld id="{07E53586-AF63-4E26-A479-46F50E2ED261}" type="slidenum">
              <a:rPr lang="en-US" smtClean="0"/>
              <a:pPr>
                <a:defRPr/>
              </a:pPr>
              <a:t>73</a:t>
            </a:fld>
            <a:endParaRPr lang="en-US"/>
          </a:p>
        </p:txBody>
      </p:sp>
    </p:spTree>
    <p:extLst>
      <p:ext uri="{BB962C8B-B14F-4D97-AF65-F5344CB8AC3E}">
        <p14:creationId xmlns:p14="http://schemas.microsoft.com/office/powerpoint/2010/main" val="1734616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97AEEE-3AAB-AC42-A562-8940B814E169}" type="slidenum">
              <a:rPr lang="en-US" smtClean="0"/>
              <a:t>3</a:t>
            </a:fld>
            <a:endParaRPr lang="en-US"/>
          </a:p>
        </p:txBody>
      </p:sp>
    </p:spTree>
    <p:extLst>
      <p:ext uri="{BB962C8B-B14F-4D97-AF65-F5344CB8AC3E}">
        <p14:creationId xmlns:p14="http://schemas.microsoft.com/office/powerpoint/2010/main" val="372699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way to deliver the promise of patient-centered care, </a:t>
            </a:r>
          </a:p>
        </p:txBody>
      </p:sp>
      <p:sp>
        <p:nvSpPr>
          <p:cNvPr id="4" name="Slide Number Placeholder 3"/>
          <p:cNvSpPr>
            <a:spLocks noGrp="1"/>
          </p:cNvSpPr>
          <p:nvPr>
            <p:ph type="sldNum" sz="quarter" idx="5"/>
          </p:nvPr>
        </p:nvSpPr>
        <p:spPr/>
        <p:txBody>
          <a:bodyPr/>
          <a:lstStyle/>
          <a:p>
            <a:fld id="{F397AEEE-3AAB-AC42-A562-8940B814E169}" type="slidenum">
              <a:rPr lang="en-US" smtClean="0"/>
              <a:t>20</a:t>
            </a:fld>
            <a:endParaRPr lang="en-US"/>
          </a:p>
        </p:txBody>
      </p:sp>
    </p:spTree>
    <p:extLst>
      <p:ext uri="{BB962C8B-B14F-4D97-AF65-F5344CB8AC3E}">
        <p14:creationId xmlns:p14="http://schemas.microsoft.com/office/powerpoint/2010/main" val="559852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a:t>
            </a:r>
            <a:r>
              <a:rPr lang="en-US" baseline="0" dirty="0"/>
              <a:t> lengths</a:t>
            </a:r>
          </a:p>
          <a:p>
            <a:r>
              <a:rPr lang="en-US" baseline="0" dirty="0"/>
              <a:t>More sophisticated approaches that capture the context but can handle length of text</a:t>
            </a:r>
            <a:endParaRPr lang="en-US" dirty="0"/>
          </a:p>
        </p:txBody>
      </p:sp>
      <p:sp>
        <p:nvSpPr>
          <p:cNvPr id="4" name="Slide Number Placeholder 3"/>
          <p:cNvSpPr>
            <a:spLocks noGrp="1"/>
          </p:cNvSpPr>
          <p:nvPr>
            <p:ph type="sldNum" sz="quarter" idx="10"/>
          </p:nvPr>
        </p:nvSpPr>
        <p:spPr/>
        <p:txBody>
          <a:bodyPr/>
          <a:lstStyle/>
          <a:p>
            <a:fld id="{F397AEEE-3AAB-AC42-A562-8940B814E169}" type="slidenum">
              <a:rPr lang="en-US" smtClean="0"/>
              <a:t>22</a:t>
            </a:fld>
            <a:endParaRPr lang="en-US"/>
          </a:p>
        </p:txBody>
      </p:sp>
    </p:spTree>
    <p:extLst>
      <p:ext uri="{BB962C8B-B14F-4D97-AF65-F5344CB8AC3E}">
        <p14:creationId xmlns:p14="http://schemas.microsoft.com/office/powerpoint/2010/main" val="1645998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The national push for electronic health records will make an unprecedented amount of clinical information available for research, with approximately one billion patient visits documented per year in the US. These data may lead to discoveries that improve understanding of biology, aid the diagnosis and treatment of disease, and permit the inclusion of diverse populations and rare diseases. Health record data also bring challenges, with missing and inaccurate data and substantial bias. Some of the bias comes about because the data are generated as part of the health care process. For example blood tests done at night select for patients who are sicker. We employ nonlinear time series methods borrowed from other fields to address the challenges, and we attempt to model and correct for biases due to the health care process. We incorporate mechanistic models to constrain the search space to create accurate predictions despite limited training sets and missing values.</a:t>
            </a:r>
          </a:p>
        </p:txBody>
      </p:sp>
      <p:sp>
        <p:nvSpPr>
          <p:cNvPr id="4" name="Slide Number Placeholder 3"/>
          <p:cNvSpPr>
            <a:spLocks noGrp="1"/>
          </p:cNvSpPr>
          <p:nvPr>
            <p:ph type="sldNum" sz="quarter" idx="10"/>
          </p:nvPr>
        </p:nvSpPr>
        <p:spPr/>
        <p:txBody>
          <a:bodyPr/>
          <a:lstStyle/>
          <a:p>
            <a:pPr>
              <a:defRPr/>
            </a:pPr>
            <a:fld id="{07E53586-AF63-4E26-A479-46F50E2ED261}" type="slidenum">
              <a:rPr lang="en-US" smtClean="0"/>
              <a:pPr>
                <a:defRPr/>
              </a:pPr>
              <a:t>38</a:t>
            </a:fld>
            <a:endParaRPr lang="en-US"/>
          </a:p>
        </p:txBody>
      </p:sp>
    </p:spTree>
    <p:extLst>
      <p:ext uri="{BB962C8B-B14F-4D97-AF65-F5344CB8AC3E}">
        <p14:creationId xmlns:p14="http://schemas.microsoft.com/office/powerpoint/2010/main" val="1028596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C58D0661-595C-4A96-961C-32C4B794F8ED}" type="slidenum">
              <a:rPr lang="en-US" smtClean="0"/>
              <a:pPr eaLnBrk="1" hangingPunct="1"/>
              <a:t>41</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563777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9D48A9B-28BA-4CE8-91FC-D50B2C72DC33}" type="slidenum">
              <a:rPr lang="en-US" smtClean="0"/>
              <a:pPr eaLnBrk="1" hangingPunct="1"/>
              <a:t>42</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4271061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3D5CF9-997F-4D0B-8E1D-36B0C11E7B7A}" type="slidenum">
              <a:rPr lang="en-US"/>
              <a:pPr/>
              <a:t>48</a:t>
            </a:fld>
            <a:endParaRPr lang="en-US"/>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81139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D76D26-F3F1-4BB9-8937-174732F1172B}" type="slidenum">
              <a:rPr lang="en-US"/>
              <a:pPr/>
              <a:t>57</a:t>
            </a:fld>
            <a:endParaRPr lang="en-US"/>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91603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37C358-6582-4D46-9E9D-1987A1F30A5C}" type="slidenum">
              <a:rPr lang="en-US"/>
              <a:pPr>
                <a:defRPr/>
              </a:pPr>
              <a:t>‹#›</a:t>
            </a:fld>
            <a:endParaRPr lang="en-US"/>
          </a:p>
        </p:txBody>
      </p:sp>
    </p:spTree>
    <p:extLst>
      <p:ext uri="{BB962C8B-B14F-4D97-AF65-F5344CB8AC3E}">
        <p14:creationId xmlns:p14="http://schemas.microsoft.com/office/powerpoint/2010/main" val="2021339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3F37BE-59C0-49BA-8E2B-782BE752FEB4}" type="slidenum">
              <a:rPr lang="en-US"/>
              <a:pPr>
                <a:defRPr/>
              </a:pPr>
              <a:t>‹#›</a:t>
            </a:fld>
            <a:endParaRPr lang="en-US"/>
          </a:p>
        </p:txBody>
      </p:sp>
    </p:spTree>
    <p:extLst>
      <p:ext uri="{BB962C8B-B14F-4D97-AF65-F5344CB8AC3E}">
        <p14:creationId xmlns:p14="http://schemas.microsoft.com/office/powerpoint/2010/main" val="4133844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DFD11F-6A0E-4966-BB5B-677374B7DB19}" type="slidenum">
              <a:rPr lang="en-US"/>
              <a:pPr>
                <a:defRPr/>
              </a:pPr>
              <a:t>‹#›</a:t>
            </a:fld>
            <a:endParaRPr lang="en-US"/>
          </a:p>
        </p:txBody>
      </p:sp>
    </p:spTree>
    <p:extLst>
      <p:ext uri="{BB962C8B-B14F-4D97-AF65-F5344CB8AC3E}">
        <p14:creationId xmlns:p14="http://schemas.microsoft.com/office/powerpoint/2010/main" val="1896992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39247F-C1CC-4263-94A3-F0467B4E23F5}" type="slidenum">
              <a:rPr lang="en-US"/>
              <a:pPr>
                <a:defRPr/>
              </a:pPr>
              <a:t>‹#›</a:t>
            </a:fld>
            <a:endParaRPr lang="en-US"/>
          </a:p>
        </p:txBody>
      </p:sp>
    </p:spTree>
    <p:extLst>
      <p:ext uri="{BB962C8B-B14F-4D97-AF65-F5344CB8AC3E}">
        <p14:creationId xmlns:p14="http://schemas.microsoft.com/office/powerpoint/2010/main" val="329581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F5223D8-0B2F-4E5B-B6A1-E57AD0E51650}" type="slidenum">
              <a:rPr lang="en-US"/>
              <a:pPr>
                <a:defRPr/>
              </a:pPr>
              <a:t>‹#›</a:t>
            </a:fld>
            <a:endParaRPr lang="en-US"/>
          </a:p>
        </p:txBody>
      </p:sp>
    </p:spTree>
    <p:extLst>
      <p:ext uri="{BB962C8B-B14F-4D97-AF65-F5344CB8AC3E}">
        <p14:creationId xmlns:p14="http://schemas.microsoft.com/office/powerpoint/2010/main" val="631710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250DA1-CECB-423E-97F3-46DB1F85865A}" type="slidenum">
              <a:rPr lang="en-US"/>
              <a:pPr>
                <a:defRPr/>
              </a:pPr>
              <a:t>‹#›</a:t>
            </a:fld>
            <a:endParaRPr lang="en-US"/>
          </a:p>
        </p:txBody>
      </p:sp>
    </p:spTree>
    <p:extLst>
      <p:ext uri="{BB962C8B-B14F-4D97-AF65-F5344CB8AC3E}">
        <p14:creationId xmlns:p14="http://schemas.microsoft.com/office/powerpoint/2010/main" val="1594478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3EB96C-B03F-407E-9B60-C3F826F4BBC3}" type="slidenum">
              <a:rPr lang="en-US"/>
              <a:pPr>
                <a:defRPr/>
              </a:pPr>
              <a:t>‹#›</a:t>
            </a:fld>
            <a:endParaRPr lang="en-US"/>
          </a:p>
        </p:txBody>
      </p:sp>
    </p:spTree>
    <p:extLst>
      <p:ext uri="{BB962C8B-B14F-4D97-AF65-F5344CB8AC3E}">
        <p14:creationId xmlns:p14="http://schemas.microsoft.com/office/powerpoint/2010/main" val="2045237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0C91B8-EB9A-4B61-A539-E239F61C03C6}" type="slidenum">
              <a:rPr lang="en-US"/>
              <a:pPr>
                <a:defRPr/>
              </a:pPr>
              <a:t>‹#›</a:t>
            </a:fld>
            <a:endParaRPr lang="en-US"/>
          </a:p>
        </p:txBody>
      </p:sp>
    </p:spTree>
    <p:extLst>
      <p:ext uri="{BB962C8B-B14F-4D97-AF65-F5344CB8AC3E}">
        <p14:creationId xmlns:p14="http://schemas.microsoft.com/office/powerpoint/2010/main" val="1049725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6B1B8A-D3D7-42C1-B68F-BD4FA9CD7B8C}" type="slidenum">
              <a:rPr lang="en-US"/>
              <a:pPr>
                <a:defRPr/>
              </a:pPr>
              <a:t>‹#›</a:t>
            </a:fld>
            <a:endParaRPr lang="en-US"/>
          </a:p>
        </p:txBody>
      </p:sp>
    </p:spTree>
    <p:extLst>
      <p:ext uri="{BB962C8B-B14F-4D97-AF65-F5344CB8AC3E}">
        <p14:creationId xmlns:p14="http://schemas.microsoft.com/office/powerpoint/2010/main" val="354887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53DFC75-EB8B-4157-A9BA-302B5565A9BF}" type="slidenum">
              <a:rPr lang="en-US"/>
              <a:pPr>
                <a:defRPr/>
              </a:pPr>
              <a:t>‹#›</a:t>
            </a:fld>
            <a:endParaRPr lang="en-US"/>
          </a:p>
        </p:txBody>
      </p:sp>
    </p:spTree>
    <p:extLst>
      <p:ext uri="{BB962C8B-B14F-4D97-AF65-F5344CB8AC3E}">
        <p14:creationId xmlns:p14="http://schemas.microsoft.com/office/powerpoint/2010/main" val="2818840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FBF77B9-262B-4B96-A0A5-DCBC37EDFD27}" type="slidenum">
              <a:rPr lang="en-US"/>
              <a:pPr>
                <a:defRPr/>
              </a:pPr>
              <a:t>‹#›</a:t>
            </a:fld>
            <a:endParaRPr lang="en-US"/>
          </a:p>
        </p:txBody>
      </p:sp>
    </p:spTree>
    <p:extLst>
      <p:ext uri="{BB962C8B-B14F-4D97-AF65-F5344CB8AC3E}">
        <p14:creationId xmlns:p14="http://schemas.microsoft.com/office/powerpoint/2010/main" val="45408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10E7030-FF0C-4294-B923-A0AF13651005}" type="slidenum">
              <a:rPr lang="en-US"/>
              <a:pPr>
                <a:defRPr/>
              </a:pPr>
              <a:t>‹#›</a:t>
            </a:fld>
            <a:endParaRPr lang="en-US"/>
          </a:p>
        </p:txBody>
      </p:sp>
    </p:spTree>
    <p:extLst>
      <p:ext uri="{BB962C8B-B14F-4D97-AF65-F5344CB8AC3E}">
        <p14:creationId xmlns:p14="http://schemas.microsoft.com/office/powerpoint/2010/main" val="1472659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6326EF-F7D1-40E4-805E-1EC17EF279CF}" type="slidenum">
              <a:rPr lang="en-US"/>
              <a:pPr>
                <a:defRPr/>
              </a:pPr>
              <a:t>‹#›</a:t>
            </a:fld>
            <a:endParaRPr lang="en-US"/>
          </a:p>
        </p:txBody>
      </p:sp>
    </p:spTree>
    <p:extLst>
      <p:ext uri="{BB962C8B-B14F-4D97-AF65-F5344CB8AC3E}">
        <p14:creationId xmlns:p14="http://schemas.microsoft.com/office/powerpoint/2010/main" val="3916199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52168C1-FFC4-4307-97C7-5E23271E447B}" type="slidenum">
              <a:rPr lang="en-US"/>
              <a:pPr>
                <a:defRPr/>
              </a:pPr>
              <a:t>‹#›</a:t>
            </a:fld>
            <a:endParaRPr lang="en-US"/>
          </a:p>
        </p:txBody>
      </p:sp>
    </p:spTree>
    <p:extLst>
      <p:ext uri="{BB962C8B-B14F-4D97-AF65-F5344CB8AC3E}">
        <p14:creationId xmlns:p14="http://schemas.microsoft.com/office/powerpoint/2010/main" val="1337499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0230EB32-6988-41A7-963A-FA2F1DC5B0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tiff"/><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tiff"/><Relationship Id="rId21" Type="http://schemas.openxmlformats.org/officeDocument/2006/relationships/image" Target="../media/image21.png"/><Relationship Id="rId7" Type="http://schemas.openxmlformats.org/officeDocument/2006/relationships/image" Target="../media/image7.tiff"/><Relationship Id="rId12" Type="http://schemas.openxmlformats.org/officeDocument/2006/relationships/image" Target="../media/image12.emf"/><Relationship Id="rId17" Type="http://schemas.openxmlformats.org/officeDocument/2006/relationships/image" Target="../media/image17.tiff"/><Relationship Id="rId2" Type="http://schemas.openxmlformats.org/officeDocument/2006/relationships/notesSlide" Target="../notesSlides/notesSlide2.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tiff"/><Relationship Id="rId11" Type="http://schemas.openxmlformats.org/officeDocument/2006/relationships/image" Target="../media/image11.png"/><Relationship Id="rId5" Type="http://schemas.openxmlformats.org/officeDocument/2006/relationships/image" Target="../media/image5.tiff"/><Relationship Id="rId15" Type="http://schemas.openxmlformats.org/officeDocument/2006/relationships/image" Target="../media/image15.emf"/><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tiff"/><Relationship Id="rId14" Type="http://schemas.openxmlformats.org/officeDocument/2006/relationships/image" Target="../media/image14.tiff"/></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tif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1.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package" Target="../embeddings/Microsoft_Word_Document.docx"/><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1333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5676900"/>
            <a:ext cx="9144000" cy="11811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normAutofit fontScale="90000"/>
          </a:bodyPr>
          <a:lstStyle/>
          <a:p>
            <a:pPr lvl="0"/>
            <a:r>
              <a:rPr lang="en-US" dirty="0"/>
              <a:t>Banff workshop</a:t>
            </a:r>
            <a:br>
              <a:rPr lang="en-US" dirty="0"/>
            </a:br>
            <a:r>
              <a:rPr lang="en-US" sz="2200" dirty="0">
                <a:latin typeface="Arial" panose="020B0604020202020204" pitchFamily="34" charset="0"/>
                <a:ea typeface="Times New Roman" panose="02020603050405020304" pitchFamily="18" charset="0"/>
                <a:cs typeface="Arial" panose="020B0604020202020204" pitchFamily="34" charset="0"/>
              </a:rPr>
              <a:t>Dynamics and Data Assimilation, Physiology and Bioinformatics: Mathematics at the Interface of Theory and Clinical Application</a:t>
            </a:r>
            <a:br>
              <a:rPr lang="en-US" dirty="0"/>
            </a:br>
            <a:r>
              <a:rPr lang="en-US" dirty="0"/>
              <a:t>Informatics</a:t>
            </a:r>
            <a:endParaRPr lang="en-US" sz="3600" dirty="0">
              <a:solidFill>
                <a:srgbClr val="0099CC"/>
              </a:solidFill>
              <a:latin typeface="Tahoma" pitchFamily="34" charset="0"/>
              <a:ea typeface="Tahoma" pitchFamily="34" charset="0"/>
              <a:cs typeface="Tahoma" pitchFamily="34" charset="0"/>
            </a:endParaRPr>
          </a:p>
        </p:txBody>
      </p:sp>
      <p:sp>
        <p:nvSpPr>
          <p:cNvPr id="4" name="Subtitle 3"/>
          <p:cNvSpPr>
            <a:spLocks noGrp="1"/>
          </p:cNvSpPr>
          <p:nvPr>
            <p:ph type="subTitle" idx="1"/>
          </p:nvPr>
        </p:nvSpPr>
        <p:spPr>
          <a:xfrm>
            <a:off x="876300" y="4203700"/>
            <a:ext cx="7378700" cy="1435100"/>
          </a:xfrm>
        </p:spPr>
        <p:txBody>
          <a:bodyPr/>
          <a:lstStyle/>
          <a:p>
            <a:r>
              <a:rPr lang="en-US" sz="2800" dirty="0" err="1">
                <a:solidFill>
                  <a:schemeClr val="accent3">
                    <a:lumMod val="50000"/>
                  </a:schemeClr>
                </a:solidFill>
              </a:rPr>
              <a:t>Noémie</a:t>
            </a:r>
            <a:r>
              <a:rPr lang="en-US" sz="2800" dirty="0">
                <a:solidFill>
                  <a:schemeClr val="accent3">
                    <a:lumMod val="50000"/>
                  </a:schemeClr>
                </a:solidFill>
              </a:rPr>
              <a:t> Elhadad, PhD</a:t>
            </a:r>
          </a:p>
          <a:p>
            <a:r>
              <a:rPr lang="en-US" sz="2800" dirty="0">
                <a:solidFill>
                  <a:schemeClr val="accent3">
                    <a:lumMod val="50000"/>
                  </a:schemeClr>
                </a:solidFill>
              </a:rPr>
              <a:t>George Hripcsak, MD, MS</a:t>
            </a:r>
          </a:p>
          <a:p>
            <a:r>
              <a:rPr lang="en-US" sz="2400" dirty="0">
                <a:solidFill>
                  <a:schemeClr val="accent3">
                    <a:lumMod val="50000"/>
                  </a:schemeClr>
                </a:solidFill>
              </a:rPr>
              <a:t>Biomedical Informatics, Columbia University</a:t>
            </a:r>
          </a:p>
        </p:txBody>
      </p:sp>
      <p:sp>
        <p:nvSpPr>
          <p:cNvPr id="6" name="Text Box 16"/>
          <p:cNvSpPr txBox="1">
            <a:spLocks noChangeArrowheads="1"/>
          </p:cNvSpPr>
          <p:nvPr/>
        </p:nvSpPr>
        <p:spPr bwMode="auto">
          <a:xfrm>
            <a:off x="93850" y="167530"/>
            <a:ext cx="438508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3200" dirty="0">
                <a:solidFill>
                  <a:schemeClr val="tx1">
                    <a:lumMod val="65000"/>
                    <a:lumOff val="35000"/>
                  </a:schemeClr>
                </a:solidFill>
                <a:latin typeface="Tahoma" charset="0"/>
              </a:rPr>
              <a:t>Biomedical Informatics</a:t>
            </a:r>
            <a:br>
              <a:rPr lang="en-US" sz="3600" dirty="0">
                <a:solidFill>
                  <a:schemeClr val="tx1">
                    <a:lumMod val="65000"/>
                    <a:lumOff val="35000"/>
                  </a:schemeClr>
                </a:solidFill>
                <a:latin typeface="Tahoma" charset="0"/>
              </a:rPr>
            </a:br>
            <a:r>
              <a:rPr lang="en-US" sz="2400" dirty="0">
                <a:solidFill>
                  <a:srgbClr val="000066"/>
                </a:solidFill>
              </a:rPr>
              <a:t>discovery and impact</a:t>
            </a:r>
          </a:p>
        </p:txBody>
      </p:sp>
      <p:pic>
        <p:nvPicPr>
          <p:cNvPr id="62472" name="Picture 8" descr="C:\USERS\HRIPCSA\APPDATA\LOCAL\TEMP\wzf828\CUMC_Signatures\CUMC\tiff\CUMC_2C_V.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 y="5936661"/>
            <a:ext cx="3383280" cy="634154"/>
          </a:xfrm>
          <a:prstGeom prst="rect">
            <a:avLst/>
          </a:prstGeom>
          <a:noFill/>
          <a:extLst>
            <a:ext uri="{909E8E84-426E-40DD-AFC4-6F175D3DCCD1}">
              <a14:hiddenFill xmlns:a14="http://schemas.microsoft.com/office/drawing/2010/main">
                <a:solidFill>
                  <a:srgbClr val="FFFFFF"/>
                </a:solidFill>
              </a14:hiddenFill>
            </a:ext>
          </a:extLst>
        </p:spPr>
      </p:pic>
      <p:pic>
        <p:nvPicPr>
          <p:cNvPr id="62473" name="Picture 9" descr="Z:\Documents\Admin\Web and News\logo-nyp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9742" y="6122674"/>
            <a:ext cx="2273300" cy="289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879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78C8D-2415-8454-DFAB-2F961820928B}"/>
              </a:ext>
            </a:extLst>
          </p:cNvPr>
          <p:cNvSpPr>
            <a:spLocks noGrp="1"/>
          </p:cNvSpPr>
          <p:nvPr>
            <p:ph type="title"/>
          </p:nvPr>
        </p:nvSpPr>
        <p:spPr/>
        <p:txBody>
          <a:bodyPr/>
          <a:lstStyle/>
          <a:p>
            <a:r>
              <a:rPr lang="en-US" dirty="0"/>
              <a:t>Example: SNOMED-CT</a:t>
            </a:r>
          </a:p>
        </p:txBody>
      </p:sp>
      <p:sp>
        <p:nvSpPr>
          <p:cNvPr id="5" name="Content Placeholder 4">
            <a:extLst>
              <a:ext uri="{FF2B5EF4-FFF2-40B4-BE49-F238E27FC236}">
                <a16:creationId xmlns:a16="http://schemas.microsoft.com/office/drawing/2014/main" id="{D6518091-707B-7E79-74CE-0160559B533F}"/>
              </a:ext>
            </a:extLst>
          </p:cNvPr>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45D7A118-735E-BFAD-19F3-68D5A55EAC30}"/>
              </a:ext>
            </a:extLst>
          </p:cNvPr>
          <p:cNvPicPr>
            <a:picLocks noChangeAspect="1"/>
          </p:cNvPicPr>
          <p:nvPr/>
        </p:nvPicPr>
        <p:blipFill>
          <a:blip r:embed="rId2"/>
          <a:stretch>
            <a:fillRect/>
          </a:stretch>
        </p:blipFill>
        <p:spPr>
          <a:xfrm>
            <a:off x="238144" y="2331237"/>
            <a:ext cx="8667712" cy="3708427"/>
          </a:xfrm>
          <a:prstGeom prst="rect">
            <a:avLst/>
          </a:prstGeom>
        </p:spPr>
      </p:pic>
    </p:spTree>
    <p:extLst>
      <p:ext uri="{BB962C8B-B14F-4D97-AF65-F5344CB8AC3E}">
        <p14:creationId xmlns:p14="http://schemas.microsoft.com/office/powerpoint/2010/main" val="2808910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Observational data phenotyping</a:t>
            </a:r>
          </a:p>
        </p:txBody>
      </p:sp>
    </p:spTree>
    <p:extLst>
      <p:ext uri="{BB962C8B-B14F-4D97-AF65-F5344CB8AC3E}">
        <p14:creationId xmlns:p14="http://schemas.microsoft.com/office/powerpoint/2010/main" val="1549300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news</a:t>
            </a:r>
          </a:p>
        </p:txBody>
      </p:sp>
      <p:sp>
        <p:nvSpPr>
          <p:cNvPr id="3" name="Content Placeholder 2"/>
          <p:cNvSpPr>
            <a:spLocks noGrp="1"/>
          </p:cNvSpPr>
          <p:nvPr>
            <p:ph idx="1"/>
          </p:nvPr>
        </p:nvSpPr>
        <p:spPr/>
        <p:txBody>
          <a:bodyPr/>
          <a:lstStyle/>
          <a:p>
            <a:r>
              <a:rPr lang="en-US" dirty="0"/>
              <a:t>Clinicians use the record for patient care</a:t>
            </a:r>
          </a:p>
          <a:p>
            <a:pPr lvl="1"/>
            <a:r>
              <a:rPr lang="en-US" dirty="0"/>
              <a:t>Human interpretation</a:t>
            </a:r>
          </a:p>
          <a:p>
            <a:r>
              <a:rPr lang="en-US" dirty="0"/>
              <a:t>Can we </a:t>
            </a:r>
            <a:r>
              <a:rPr lang="en-US" dirty="0" err="1"/>
              <a:t>deconvolve</a:t>
            </a:r>
            <a:r>
              <a:rPr lang="en-US" dirty="0"/>
              <a:t> the truth?</a:t>
            </a:r>
          </a:p>
          <a:p>
            <a:pPr lvl="1"/>
            <a:r>
              <a:rPr lang="en-US" dirty="0"/>
              <a:t>Need new tools to handle it</a:t>
            </a:r>
          </a:p>
        </p:txBody>
      </p:sp>
    </p:spTree>
    <p:extLst>
      <p:ext uri="{BB962C8B-B14F-4D97-AF65-F5344CB8AC3E}">
        <p14:creationId xmlns:p14="http://schemas.microsoft.com/office/powerpoint/2010/main" val="3354381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EHR-derived </a:t>
            </a:r>
            <a:r>
              <a:rPr lang="en-US" b="1" dirty="0"/>
              <a:t>phenotype</a:t>
            </a:r>
          </a:p>
        </p:txBody>
      </p:sp>
      <p:sp>
        <p:nvSpPr>
          <p:cNvPr id="3" name="Content Placeholder 2"/>
          <p:cNvSpPr>
            <a:spLocks noGrp="1"/>
          </p:cNvSpPr>
          <p:nvPr>
            <p:ph idx="1"/>
          </p:nvPr>
        </p:nvSpPr>
        <p:spPr/>
        <p:txBody>
          <a:bodyPr/>
          <a:lstStyle/>
          <a:p>
            <a:r>
              <a:rPr lang="en-US" dirty="0"/>
              <a:t>Clinically relevant feature derived from EHR</a:t>
            </a:r>
          </a:p>
          <a:p>
            <a:pPr lvl="1"/>
            <a:r>
              <a:rPr lang="en-US" dirty="0"/>
              <a:t>Patient has (a diagnosis of) type II diabetes</a:t>
            </a:r>
          </a:p>
          <a:p>
            <a:pPr lvl="1"/>
            <a:r>
              <a:rPr lang="en-US" dirty="0"/>
              <a:t>Recent rash and fever</a:t>
            </a:r>
          </a:p>
          <a:p>
            <a:pPr lvl="1"/>
            <a:r>
              <a:rPr lang="en-US" dirty="0"/>
              <a:t>Drug-induced liver injury</a:t>
            </a:r>
          </a:p>
          <a:p>
            <a:r>
              <a:rPr lang="en-US" dirty="0"/>
              <a:t>Then use the phenotype in correlation studies</a:t>
            </a:r>
            <a:r>
              <a:rPr lang="en-US"/>
              <a:t>, etc.</a:t>
            </a:r>
            <a:endParaRPr lang="en-US" dirty="0"/>
          </a:p>
        </p:txBody>
      </p:sp>
      <p:sp>
        <p:nvSpPr>
          <p:cNvPr id="4" name="Rectangle 3"/>
          <p:cNvSpPr/>
          <p:nvPr/>
        </p:nvSpPr>
        <p:spPr>
          <a:xfrm>
            <a:off x="370111" y="5508171"/>
            <a:ext cx="1730828" cy="10559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Raw data</a:t>
            </a:r>
          </a:p>
        </p:txBody>
      </p:sp>
      <p:sp>
        <p:nvSpPr>
          <p:cNvPr id="5" name="Rectangle 4"/>
          <p:cNvSpPr/>
          <p:nvPr/>
        </p:nvSpPr>
        <p:spPr>
          <a:xfrm>
            <a:off x="3657601" y="5508171"/>
            <a:ext cx="1730828" cy="10559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Phenotype</a:t>
            </a:r>
          </a:p>
        </p:txBody>
      </p:sp>
      <p:sp>
        <p:nvSpPr>
          <p:cNvPr id="6" name="Rectangle 5"/>
          <p:cNvSpPr/>
          <p:nvPr/>
        </p:nvSpPr>
        <p:spPr>
          <a:xfrm>
            <a:off x="6999520" y="5508171"/>
            <a:ext cx="1730828" cy="10559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Experiment</a:t>
            </a:r>
          </a:p>
        </p:txBody>
      </p:sp>
      <p:cxnSp>
        <p:nvCxnSpPr>
          <p:cNvPr id="7" name="Straight Arrow Connector 6"/>
          <p:cNvCxnSpPr>
            <a:stCxn id="4" idx="3"/>
            <a:endCxn id="5" idx="1"/>
          </p:cNvCxnSpPr>
          <p:nvPr/>
        </p:nvCxnSpPr>
        <p:spPr>
          <a:xfrm>
            <a:off x="2100939" y="6036129"/>
            <a:ext cx="1556662"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5" idx="3"/>
            <a:endCxn id="6" idx="1"/>
          </p:cNvCxnSpPr>
          <p:nvPr/>
        </p:nvCxnSpPr>
        <p:spPr>
          <a:xfrm>
            <a:off x="5388429" y="6036129"/>
            <a:ext cx="161109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525490" y="5704108"/>
            <a:ext cx="813043" cy="369332"/>
          </a:xfrm>
          <a:prstGeom prst="rect">
            <a:avLst/>
          </a:prstGeom>
          <a:noFill/>
        </p:spPr>
        <p:txBody>
          <a:bodyPr wrap="none" rtlCol="0">
            <a:spAutoFit/>
          </a:bodyPr>
          <a:lstStyle/>
          <a:p>
            <a:r>
              <a:rPr lang="en-US" dirty="0"/>
              <a:t>Query</a:t>
            </a:r>
          </a:p>
        </p:txBody>
      </p:sp>
    </p:spTree>
    <p:extLst>
      <p:ext uri="{BB962C8B-B14F-4D97-AF65-F5344CB8AC3E}">
        <p14:creationId xmlns:p14="http://schemas.microsoft.com/office/powerpoint/2010/main" val="2777775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EHR-derived </a:t>
            </a:r>
            <a:r>
              <a:rPr lang="en-US" b="1" dirty="0"/>
              <a:t>phenotype</a:t>
            </a:r>
            <a:endParaRPr lang="en-US" dirty="0"/>
          </a:p>
        </p:txBody>
      </p:sp>
      <p:sp>
        <p:nvSpPr>
          <p:cNvPr id="3" name="Content Placeholder 2"/>
          <p:cNvSpPr>
            <a:spLocks noGrp="1"/>
          </p:cNvSpPr>
          <p:nvPr>
            <p:ph idx="1"/>
          </p:nvPr>
        </p:nvSpPr>
        <p:spPr/>
        <p:txBody>
          <a:bodyPr>
            <a:normAutofit fontScale="92500" lnSpcReduction="10000"/>
          </a:bodyPr>
          <a:lstStyle/>
          <a:p>
            <a:r>
              <a:rPr lang="en-US" dirty="0"/>
              <a:t>Want to know if patient has type 2 diabetes</a:t>
            </a:r>
          </a:p>
          <a:p>
            <a:pPr lvl="1"/>
            <a:r>
              <a:rPr lang="en-US" dirty="0"/>
              <a:t>Don’t just look up the disease in the record</a:t>
            </a:r>
          </a:p>
          <a:p>
            <a:pPr lvl="1"/>
            <a:r>
              <a:rPr lang="en-US" dirty="0"/>
              <a:t>Yes, look for diagnosis codes</a:t>
            </a:r>
          </a:p>
          <a:p>
            <a:pPr lvl="1"/>
            <a:r>
              <a:rPr lang="en-US" dirty="0"/>
              <a:t>Diabetes medications</a:t>
            </a:r>
          </a:p>
          <a:p>
            <a:pPr lvl="1"/>
            <a:r>
              <a:rPr lang="en-US" dirty="0"/>
              <a:t>Glucose suggestive of diabetes</a:t>
            </a:r>
          </a:p>
          <a:p>
            <a:pPr lvl="1"/>
            <a:r>
              <a:rPr lang="en-US" dirty="0"/>
              <a:t>Special diabetes tests</a:t>
            </a:r>
          </a:p>
          <a:p>
            <a:pPr lvl="1"/>
            <a:r>
              <a:rPr lang="en-US" dirty="0"/>
              <a:t>Diabetes complications</a:t>
            </a:r>
          </a:p>
          <a:p>
            <a:pPr lvl="1"/>
            <a:r>
              <a:rPr lang="en-US" dirty="0"/>
              <a:t>Mentions in notes</a:t>
            </a:r>
          </a:p>
          <a:p>
            <a:pPr lvl="1"/>
            <a:r>
              <a:rPr lang="en-US" dirty="0"/>
              <a:t>Exclusions like type 1 diabetes</a:t>
            </a:r>
          </a:p>
          <a:p>
            <a:r>
              <a:rPr lang="en-US" dirty="0"/>
              <a:t>Can take months to define and test</a:t>
            </a:r>
          </a:p>
        </p:txBody>
      </p:sp>
    </p:spTree>
    <p:extLst>
      <p:ext uri="{BB962C8B-B14F-4D97-AF65-F5344CB8AC3E}">
        <p14:creationId xmlns:p14="http://schemas.microsoft.com/office/powerpoint/2010/main" val="2629768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Rule-based, learned</a:t>
            </a:r>
          </a:p>
        </p:txBody>
      </p:sp>
      <p:sp>
        <p:nvSpPr>
          <p:cNvPr id="3" name="Content Placeholder 2"/>
          <p:cNvSpPr>
            <a:spLocks noGrp="1"/>
          </p:cNvSpPr>
          <p:nvPr>
            <p:ph idx="1"/>
          </p:nvPr>
        </p:nvSpPr>
        <p:spPr/>
        <p:txBody>
          <a:bodyPr>
            <a:normAutofit fontScale="70000" lnSpcReduction="20000"/>
          </a:bodyPr>
          <a:lstStyle/>
          <a:p>
            <a:r>
              <a:rPr lang="en-US" dirty="0"/>
              <a:t>Rule-based</a:t>
            </a:r>
          </a:p>
          <a:p>
            <a:pPr lvl="1"/>
            <a:r>
              <a:rPr lang="en-US" dirty="0"/>
              <a:t>Knowledge engineer and domain expert iterate on a phenotype definition that passes metrics on a manually reviewed gold standard</a:t>
            </a:r>
          </a:p>
          <a:p>
            <a:r>
              <a:rPr lang="en-US" dirty="0"/>
              <a:t>Supervised ML</a:t>
            </a:r>
          </a:p>
          <a:p>
            <a:pPr lvl="1"/>
            <a:r>
              <a:rPr lang="en-US" dirty="0"/>
              <a:t>Manually produced training set and supervised learning to create a model</a:t>
            </a:r>
          </a:p>
          <a:p>
            <a:r>
              <a:rPr lang="en-US" dirty="0"/>
              <a:t>Unsupervised ML</a:t>
            </a:r>
          </a:p>
          <a:p>
            <a:pPr lvl="1"/>
            <a:r>
              <a:rPr lang="en-US" dirty="0"/>
              <a:t>Data set is subdivided into classes, etc., and the classes are manually assigned labels</a:t>
            </a:r>
          </a:p>
          <a:p>
            <a:r>
              <a:rPr lang="en-US" dirty="0"/>
              <a:t>Assisted learning</a:t>
            </a:r>
          </a:p>
          <a:p>
            <a:pPr lvl="1"/>
            <a:r>
              <a:rPr lang="en-US" dirty="0"/>
              <a:t>Silver standard training set plus manual review</a:t>
            </a:r>
          </a:p>
          <a:p>
            <a:pPr lvl="1"/>
            <a:r>
              <a:rPr lang="en-US" dirty="0"/>
              <a:t>Active learning</a:t>
            </a:r>
          </a:p>
          <a:p>
            <a:pPr lvl="1"/>
            <a:r>
              <a:rPr lang="en-US" dirty="0"/>
              <a:t>Exploiting ontologies</a:t>
            </a:r>
          </a:p>
          <a:p>
            <a:endParaRPr lang="en-US" dirty="0"/>
          </a:p>
        </p:txBody>
      </p:sp>
    </p:spTree>
    <p:extLst>
      <p:ext uri="{BB962C8B-B14F-4D97-AF65-F5344CB8AC3E}">
        <p14:creationId xmlns:p14="http://schemas.microsoft.com/office/powerpoint/2010/main" val="3112843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E6D70-5043-3546-A909-3F4DCE0547E3}"/>
              </a:ext>
            </a:extLst>
          </p:cNvPr>
          <p:cNvSpPr>
            <a:spLocks noGrp="1"/>
          </p:cNvSpPr>
          <p:nvPr>
            <p:ph type="title"/>
          </p:nvPr>
        </p:nvSpPr>
        <p:spPr/>
        <p:txBody>
          <a:bodyPr/>
          <a:lstStyle/>
          <a:p>
            <a:r>
              <a:rPr lang="en-US" dirty="0"/>
              <a:t>OHDSI phenotyping pipeline</a:t>
            </a:r>
          </a:p>
        </p:txBody>
      </p:sp>
      <p:sp>
        <p:nvSpPr>
          <p:cNvPr id="3" name="Rounded Rectangle 2"/>
          <p:cNvSpPr/>
          <p:nvPr/>
        </p:nvSpPr>
        <p:spPr>
          <a:xfrm>
            <a:off x="516507" y="1558251"/>
            <a:ext cx="1386942" cy="4712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Prior work review</a:t>
            </a:r>
          </a:p>
        </p:txBody>
      </p:sp>
      <p:sp>
        <p:nvSpPr>
          <p:cNvPr id="6" name="Rounded Rectangle 5"/>
          <p:cNvSpPr/>
          <p:nvPr/>
        </p:nvSpPr>
        <p:spPr>
          <a:xfrm>
            <a:off x="1208368" y="2391662"/>
            <a:ext cx="2086745" cy="7599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Creating comprehensive concept set representing clinical idea</a:t>
            </a:r>
          </a:p>
        </p:txBody>
      </p:sp>
      <p:sp>
        <p:nvSpPr>
          <p:cNvPr id="7" name="Rounded Rectangle 6"/>
          <p:cNvSpPr/>
          <p:nvPr/>
        </p:nvSpPr>
        <p:spPr>
          <a:xfrm>
            <a:off x="2644141" y="3529783"/>
            <a:ext cx="2273782" cy="7599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Creating cohorts of patients that satisfy inclusion and exclusion criteria</a:t>
            </a:r>
          </a:p>
        </p:txBody>
      </p:sp>
      <p:sp>
        <p:nvSpPr>
          <p:cNvPr id="8" name="Rounded Rectangle 7"/>
          <p:cNvSpPr/>
          <p:nvPr/>
        </p:nvSpPr>
        <p:spPr>
          <a:xfrm>
            <a:off x="4297980" y="4667342"/>
            <a:ext cx="1678036" cy="4041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Examining cohorts</a:t>
            </a:r>
          </a:p>
        </p:txBody>
      </p:sp>
      <p:sp>
        <p:nvSpPr>
          <p:cNvPr id="9" name="Rounded Rectangle 8"/>
          <p:cNvSpPr/>
          <p:nvPr/>
        </p:nvSpPr>
        <p:spPr>
          <a:xfrm>
            <a:off x="5446175" y="5500910"/>
            <a:ext cx="2086745" cy="5204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Computing phenotype performance metrics</a:t>
            </a:r>
          </a:p>
        </p:txBody>
      </p:sp>
      <p:sp>
        <p:nvSpPr>
          <p:cNvPr id="10" name="Rounded Rectangle 9"/>
          <p:cNvSpPr/>
          <p:nvPr/>
        </p:nvSpPr>
        <p:spPr>
          <a:xfrm>
            <a:off x="7048924" y="6413926"/>
            <a:ext cx="1885855" cy="3767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Storing phenotypes</a:t>
            </a:r>
          </a:p>
        </p:txBody>
      </p:sp>
      <p:sp>
        <p:nvSpPr>
          <p:cNvPr id="4" name="TextBox 3"/>
          <p:cNvSpPr txBox="1"/>
          <p:nvPr/>
        </p:nvSpPr>
        <p:spPr>
          <a:xfrm>
            <a:off x="136373" y="1156846"/>
            <a:ext cx="2819618" cy="369332"/>
          </a:xfrm>
          <a:prstGeom prst="rect">
            <a:avLst/>
          </a:prstGeom>
          <a:noFill/>
        </p:spPr>
        <p:txBody>
          <a:bodyPr wrap="none" rtlCol="0">
            <a:spAutoFit/>
          </a:bodyPr>
          <a:lstStyle/>
          <a:p>
            <a:r>
              <a:rPr lang="en-US" dirty="0"/>
              <a:t>Phenotype library, literature</a:t>
            </a:r>
          </a:p>
        </p:txBody>
      </p:sp>
      <p:sp>
        <p:nvSpPr>
          <p:cNvPr id="5" name="TextBox 4"/>
          <p:cNvSpPr txBox="1"/>
          <p:nvPr/>
        </p:nvSpPr>
        <p:spPr>
          <a:xfrm>
            <a:off x="1694842" y="2025911"/>
            <a:ext cx="949299" cy="369332"/>
          </a:xfrm>
          <a:prstGeom prst="rect">
            <a:avLst/>
          </a:prstGeom>
          <a:noFill/>
        </p:spPr>
        <p:txBody>
          <a:bodyPr wrap="none" rtlCol="0">
            <a:spAutoFit/>
          </a:bodyPr>
          <a:lstStyle/>
          <a:p>
            <a:r>
              <a:rPr lang="en-US" dirty="0"/>
              <a:t>PHOEBE</a:t>
            </a:r>
          </a:p>
        </p:txBody>
      </p:sp>
      <p:sp>
        <p:nvSpPr>
          <p:cNvPr id="11" name="TextBox 10"/>
          <p:cNvSpPr txBox="1"/>
          <p:nvPr/>
        </p:nvSpPr>
        <p:spPr>
          <a:xfrm>
            <a:off x="3406763" y="3128378"/>
            <a:ext cx="748538" cy="369332"/>
          </a:xfrm>
          <a:prstGeom prst="rect">
            <a:avLst/>
          </a:prstGeom>
          <a:noFill/>
        </p:spPr>
        <p:txBody>
          <a:bodyPr wrap="none" rtlCol="0">
            <a:spAutoFit/>
          </a:bodyPr>
          <a:lstStyle/>
          <a:p>
            <a:r>
              <a:rPr lang="en-US" dirty="0"/>
              <a:t>ATLAS</a:t>
            </a:r>
          </a:p>
        </p:txBody>
      </p:sp>
      <p:sp>
        <p:nvSpPr>
          <p:cNvPr id="12" name="TextBox 11"/>
          <p:cNvSpPr txBox="1"/>
          <p:nvPr/>
        </p:nvSpPr>
        <p:spPr>
          <a:xfrm>
            <a:off x="4155301" y="4319802"/>
            <a:ext cx="1926168" cy="369332"/>
          </a:xfrm>
          <a:prstGeom prst="rect">
            <a:avLst/>
          </a:prstGeom>
          <a:noFill/>
        </p:spPr>
        <p:txBody>
          <a:bodyPr wrap="none" rtlCol="0">
            <a:spAutoFit/>
          </a:bodyPr>
          <a:lstStyle/>
          <a:p>
            <a:r>
              <a:rPr lang="en-US" dirty="0"/>
              <a:t>Cohort diagnostics</a:t>
            </a:r>
          </a:p>
        </p:txBody>
      </p:sp>
      <p:sp>
        <p:nvSpPr>
          <p:cNvPr id="13" name="TextBox 12"/>
          <p:cNvSpPr txBox="1"/>
          <p:nvPr/>
        </p:nvSpPr>
        <p:spPr>
          <a:xfrm>
            <a:off x="5824717" y="5137461"/>
            <a:ext cx="1329659" cy="369332"/>
          </a:xfrm>
          <a:prstGeom prst="rect">
            <a:avLst/>
          </a:prstGeom>
          <a:noFill/>
        </p:spPr>
        <p:txBody>
          <a:bodyPr wrap="none" rtlCol="0">
            <a:spAutoFit/>
          </a:bodyPr>
          <a:lstStyle/>
          <a:p>
            <a:r>
              <a:rPr lang="en-US" dirty="0" err="1"/>
              <a:t>PheValuator</a:t>
            </a:r>
            <a:endParaRPr lang="en-US" dirty="0"/>
          </a:p>
        </p:txBody>
      </p:sp>
      <p:sp>
        <p:nvSpPr>
          <p:cNvPr id="14" name="TextBox 13"/>
          <p:cNvSpPr txBox="1"/>
          <p:nvPr/>
        </p:nvSpPr>
        <p:spPr>
          <a:xfrm>
            <a:off x="7064546" y="6071559"/>
            <a:ext cx="1854610" cy="369332"/>
          </a:xfrm>
          <a:prstGeom prst="rect">
            <a:avLst/>
          </a:prstGeom>
          <a:noFill/>
        </p:spPr>
        <p:txBody>
          <a:bodyPr wrap="none" rtlCol="0">
            <a:spAutoFit/>
          </a:bodyPr>
          <a:lstStyle/>
          <a:p>
            <a:r>
              <a:rPr lang="en-US" dirty="0"/>
              <a:t>Phenotype library</a:t>
            </a:r>
          </a:p>
        </p:txBody>
      </p:sp>
      <p:sp>
        <p:nvSpPr>
          <p:cNvPr id="16" name="Bent Arrow 15"/>
          <p:cNvSpPr/>
          <p:nvPr/>
        </p:nvSpPr>
        <p:spPr>
          <a:xfrm flipV="1">
            <a:off x="642834" y="2025911"/>
            <a:ext cx="537825" cy="745728"/>
          </a:xfrm>
          <a:prstGeom prst="bentArrow">
            <a:avLst>
              <a:gd name="adj1" fmla="val 19000"/>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ent Arrow 18"/>
          <p:cNvSpPr/>
          <p:nvPr/>
        </p:nvSpPr>
        <p:spPr>
          <a:xfrm flipV="1">
            <a:off x="2078606" y="3156919"/>
            <a:ext cx="537825" cy="745728"/>
          </a:xfrm>
          <a:prstGeom prst="bentArrow">
            <a:avLst>
              <a:gd name="adj1" fmla="val 19000"/>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ent Arrow 19"/>
          <p:cNvSpPr/>
          <p:nvPr/>
        </p:nvSpPr>
        <p:spPr>
          <a:xfrm flipV="1">
            <a:off x="3732446" y="4294478"/>
            <a:ext cx="537825" cy="745728"/>
          </a:xfrm>
          <a:prstGeom prst="bentArrow">
            <a:avLst>
              <a:gd name="adj1" fmla="val 19000"/>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Bent Arrow 20"/>
          <p:cNvSpPr/>
          <p:nvPr/>
        </p:nvSpPr>
        <p:spPr>
          <a:xfrm flipV="1">
            <a:off x="4875012" y="5067589"/>
            <a:ext cx="537825" cy="745728"/>
          </a:xfrm>
          <a:prstGeom prst="bentArrow">
            <a:avLst>
              <a:gd name="adj1" fmla="val 19000"/>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Bent Arrow 21"/>
          <p:cNvSpPr/>
          <p:nvPr/>
        </p:nvSpPr>
        <p:spPr>
          <a:xfrm flipV="1">
            <a:off x="6482522" y="6024140"/>
            <a:ext cx="537825" cy="745728"/>
          </a:xfrm>
          <a:prstGeom prst="bentArrow">
            <a:avLst>
              <a:gd name="adj1" fmla="val 19000"/>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9046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D5BDC-9E62-254C-80D8-C4BAEADDD248}"/>
              </a:ext>
            </a:extLst>
          </p:cNvPr>
          <p:cNvSpPr>
            <a:spLocks noGrp="1"/>
          </p:cNvSpPr>
          <p:nvPr>
            <p:ph type="title"/>
          </p:nvPr>
        </p:nvSpPr>
        <p:spPr/>
        <p:txBody>
          <a:bodyPr>
            <a:normAutofit fontScale="90000"/>
          </a:bodyPr>
          <a:lstStyle/>
          <a:p>
            <a:r>
              <a:rPr lang="en-US" dirty="0"/>
              <a:t>PHOEBE: get the right concepts</a:t>
            </a:r>
            <a:br>
              <a:rPr lang="en-US" dirty="0"/>
            </a:br>
            <a:r>
              <a:rPr lang="en-US" sz="2700" dirty="0"/>
              <a:t>Exploit vast data network: rate of every code everywhere</a:t>
            </a:r>
          </a:p>
        </p:txBody>
      </p:sp>
      <p:pic>
        <p:nvPicPr>
          <p:cNvPr id="5" name="Picture 4" descr="Graphical user interface, application&#10;&#10;Description automatically generated">
            <a:extLst>
              <a:ext uri="{FF2B5EF4-FFF2-40B4-BE49-F238E27FC236}">
                <a16:creationId xmlns:a16="http://schemas.microsoft.com/office/drawing/2014/main" id="{2D9711C2-B992-4A4B-9965-B774D391DDEB}"/>
              </a:ext>
            </a:extLst>
          </p:cNvPr>
          <p:cNvPicPr>
            <a:picLocks noChangeAspect="1"/>
          </p:cNvPicPr>
          <p:nvPr/>
        </p:nvPicPr>
        <p:blipFill>
          <a:blip r:embed="rId2"/>
          <a:stretch>
            <a:fillRect/>
          </a:stretch>
        </p:blipFill>
        <p:spPr>
          <a:xfrm>
            <a:off x="70686" y="1449013"/>
            <a:ext cx="4580255" cy="4309110"/>
          </a:xfrm>
          <a:prstGeom prst="rect">
            <a:avLst/>
          </a:prstGeom>
        </p:spPr>
      </p:pic>
      <p:pic>
        <p:nvPicPr>
          <p:cNvPr id="6" name="Picture 5" descr="Diagram&#10;&#10;Description automatically generated">
            <a:extLst>
              <a:ext uri="{FF2B5EF4-FFF2-40B4-BE49-F238E27FC236}">
                <a16:creationId xmlns:a16="http://schemas.microsoft.com/office/drawing/2014/main" id="{DD5CC8E4-63F4-2842-A1E6-83835E71C26E}"/>
              </a:ext>
            </a:extLst>
          </p:cNvPr>
          <p:cNvPicPr>
            <a:picLocks noChangeAspect="1"/>
          </p:cNvPicPr>
          <p:nvPr/>
        </p:nvPicPr>
        <p:blipFill>
          <a:blip r:embed="rId3"/>
          <a:stretch>
            <a:fillRect/>
          </a:stretch>
        </p:blipFill>
        <p:spPr>
          <a:xfrm>
            <a:off x="2788920" y="4106429"/>
            <a:ext cx="5943600" cy="2452370"/>
          </a:xfrm>
          <a:prstGeom prst="rect">
            <a:avLst/>
          </a:prstGeom>
        </p:spPr>
      </p:pic>
      <p:sp>
        <p:nvSpPr>
          <p:cNvPr id="2" name="TextBox 1">
            <a:extLst>
              <a:ext uri="{FF2B5EF4-FFF2-40B4-BE49-F238E27FC236}">
                <a16:creationId xmlns:a16="http://schemas.microsoft.com/office/drawing/2014/main" id="{202E2B4E-DD0F-7645-A4AF-0DDBE2247839}"/>
              </a:ext>
            </a:extLst>
          </p:cNvPr>
          <p:cNvSpPr txBox="1"/>
          <p:nvPr/>
        </p:nvSpPr>
        <p:spPr>
          <a:xfrm>
            <a:off x="6591992" y="6374133"/>
            <a:ext cx="2424574" cy="369332"/>
          </a:xfrm>
          <a:prstGeom prst="rect">
            <a:avLst/>
          </a:prstGeom>
          <a:noFill/>
        </p:spPr>
        <p:txBody>
          <a:bodyPr wrap="none" rtlCol="0">
            <a:spAutoFit/>
          </a:bodyPr>
          <a:lstStyle/>
          <a:p>
            <a:r>
              <a:rPr lang="en-US" dirty="0" err="1"/>
              <a:t>Ostropolets</a:t>
            </a:r>
            <a:r>
              <a:rPr lang="en-US" dirty="0"/>
              <a:t> AMIA 2021</a:t>
            </a:r>
          </a:p>
        </p:txBody>
      </p:sp>
    </p:spTree>
    <p:extLst>
      <p:ext uri="{BB962C8B-B14F-4D97-AF65-F5344CB8AC3E}">
        <p14:creationId xmlns:p14="http://schemas.microsoft.com/office/powerpoint/2010/main" val="2335493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87EE4-B8CA-4143-AD05-4AF5B9A4C970}"/>
              </a:ext>
            </a:extLst>
          </p:cNvPr>
          <p:cNvSpPr>
            <a:spLocks noGrp="1"/>
          </p:cNvSpPr>
          <p:nvPr>
            <p:ph type="title"/>
          </p:nvPr>
        </p:nvSpPr>
        <p:spPr/>
        <p:txBody>
          <a:bodyPr>
            <a:normAutofit fontScale="90000"/>
          </a:bodyPr>
          <a:lstStyle/>
          <a:p>
            <a:r>
              <a:rPr lang="en-US" dirty="0" err="1"/>
              <a:t>Phevaluator</a:t>
            </a:r>
            <a:r>
              <a:rPr lang="en-US" dirty="0"/>
              <a:t>: automate the evaluation</a:t>
            </a:r>
            <a:br>
              <a:rPr lang="en-US" dirty="0"/>
            </a:br>
            <a:r>
              <a:rPr lang="en-US" sz="2700" dirty="0"/>
              <a:t>Proxy for manual chart review</a:t>
            </a:r>
          </a:p>
        </p:txBody>
      </p:sp>
      <p:pic>
        <p:nvPicPr>
          <p:cNvPr id="6" name="Picture 5">
            <a:extLst>
              <a:ext uri="{FF2B5EF4-FFF2-40B4-BE49-F238E27FC236}">
                <a16:creationId xmlns:a16="http://schemas.microsoft.com/office/drawing/2014/main" id="{2B54A391-5EF0-1F4B-9726-FC1318A309E4}"/>
              </a:ext>
            </a:extLst>
          </p:cNvPr>
          <p:cNvPicPr>
            <a:picLocks noChangeAspect="1"/>
          </p:cNvPicPr>
          <p:nvPr/>
        </p:nvPicPr>
        <p:blipFill>
          <a:blip r:embed="rId2"/>
          <a:stretch>
            <a:fillRect/>
          </a:stretch>
        </p:blipFill>
        <p:spPr>
          <a:xfrm>
            <a:off x="650401" y="1594703"/>
            <a:ext cx="4896412" cy="2290257"/>
          </a:xfrm>
          <a:prstGeom prst="rect">
            <a:avLst/>
          </a:prstGeom>
        </p:spPr>
      </p:pic>
      <p:pic>
        <p:nvPicPr>
          <p:cNvPr id="8" name="Picture 7">
            <a:extLst>
              <a:ext uri="{FF2B5EF4-FFF2-40B4-BE49-F238E27FC236}">
                <a16:creationId xmlns:a16="http://schemas.microsoft.com/office/drawing/2014/main" id="{A2867230-C8A2-B745-BEFE-E85106931296}"/>
              </a:ext>
            </a:extLst>
          </p:cNvPr>
          <p:cNvPicPr>
            <a:picLocks noChangeAspect="1"/>
          </p:cNvPicPr>
          <p:nvPr/>
        </p:nvPicPr>
        <p:blipFill>
          <a:blip r:embed="rId3"/>
          <a:stretch>
            <a:fillRect/>
          </a:stretch>
        </p:blipFill>
        <p:spPr>
          <a:xfrm>
            <a:off x="3300153" y="3884961"/>
            <a:ext cx="5598819" cy="2731682"/>
          </a:xfrm>
          <a:prstGeom prst="rect">
            <a:avLst/>
          </a:prstGeom>
        </p:spPr>
      </p:pic>
      <p:sp>
        <p:nvSpPr>
          <p:cNvPr id="3" name="TextBox 2">
            <a:extLst>
              <a:ext uri="{FF2B5EF4-FFF2-40B4-BE49-F238E27FC236}">
                <a16:creationId xmlns:a16="http://schemas.microsoft.com/office/drawing/2014/main" id="{B7705137-D969-5248-B17B-A30F855BED35}"/>
              </a:ext>
            </a:extLst>
          </p:cNvPr>
          <p:cNvSpPr txBox="1"/>
          <p:nvPr/>
        </p:nvSpPr>
        <p:spPr>
          <a:xfrm>
            <a:off x="7207134" y="6375862"/>
            <a:ext cx="1764522" cy="369332"/>
          </a:xfrm>
          <a:prstGeom prst="rect">
            <a:avLst/>
          </a:prstGeom>
          <a:noFill/>
        </p:spPr>
        <p:txBody>
          <a:bodyPr wrap="none" rtlCol="0">
            <a:spAutoFit/>
          </a:bodyPr>
          <a:lstStyle/>
          <a:p>
            <a:r>
              <a:rPr lang="en-US" dirty="0" err="1"/>
              <a:t>Swerdel</a:t>
            </a:r>
            <a:r>
              <a:rPr lang="en-US" dirty="0"/>
              <a:t> JBI 2019</a:t>
            </a:r>
          </a:p>
        </p:txBody>
      </p:sp>
    </p:spTree>
    <p:extLst>
      <p:ext uri="{BB962C8B-B14F-4D97-AF65-F5344CB8AC3E}">
        <p14:creationId xmlns:p14="http://schemas.microsoft.com/office/powerpoint/2010/main" val="2659538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A552A-75A8-8FD5-284F-F161ADDCF8A8}"/>
              </a:ext>
            </a:extLst>
          </p:cNvPr>
          <p:cNvSpPr>
            <a:spLocks noGrp="1"/>
          </p:cNvSpPr>
          <p:nvPr>
            <p:ph type="title"/>
          </p:nvPr>
        </p:nvSpPr>
        <p:spPr/>
        <p:txBody>
          <a:bodyPr/>
          <a:lstStyle/>
          <a:p>
            <a:r>
              <a:rPr lang="en-US" dirty="0"/>
              <a:t>Processing EHR</a:t>
            </a:r>
          </a:p>
        </p:txBody>
      </p:sp>
      <p:sp>
        <p:nvSpPr>
          <p:cNvPr id="4" name="Content Placeholder 3">
            <a:extLst>
              <a:ext uri="{FF2B5EF4-FFF2-40B4-BE49-F238E27FC236}">
                <a16:creationId xmlns:a16="http://schemas.microsoft.com/office/drawing/2014/main" id="{1B13DEEC-C447-F006-A4C5-36C3DEB23277}"/>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815184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463A7-0397-8589-DF3B-6DF88EA64B63}"/>
              </a:ext>
            </a:extLst>
          </p:cNvPr>
          <p:cNvSpPr>
            <a:spLocks noGrp="1"/>
          </p:cNvSpPr>
          <p:nvPr>
            <p:ph type="title"/>
          </p:nvPr>
        </p:nvSpPr>
        <p:spPr/>
        <p:txBody>
          <a:bodyPr/>
          <a:lstStyle/>
          <a:p>
            <a:r>
              <a:rPr lang="en-US" dirty="0"/>
              <a:t>Types of data</a:t>
            </a:r>
          </a:p>
        </p:txBody>
      </p:sp>
      <p:sp>
        <p:nvSpPr>
          <p:cNvPr id="3" name="Content Placeholder 2">
            <a:extLst>
              <a:ext uri="{FF2B5EF4-FFF2-40B4-BE49-F238E27FC236}">
                <a16:creationId xmlns:a16="http://schemas.microsoft.com/office/drawing/2014/main" id="{02AFB7E9-3BC8-009E-4FB6-48CACC01B58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53162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353CA5-66FE-0B44-9FF9-7CE7DF6BFC39}"/>
              </a:ext>
            </a:extLst>
          </p:cNvPr>
          <p:cNvSpPr/>
          <p:nvPr/>
        </p:nvSpPr>
        <p:spPr>
          <a:xfrm>
            <a:off x="382960" y="3166714"/>
            <a:ext cx="2490395" cy="3139321"/>
          </a:xfrm>
          <a:prstGeom prst="rect">
            <a:avLst/>
          </a:prstGeom>
        </p:spPr>
        <p:txBody>
          <a:bodyPr wrap="square">
            <a:spAutoFit/>
          </a:bodyPr>
          <a:lstStyle/>
          <a:p>
            <a:r>
              <a:rPr lang="en-US" dirty="0">
                <a:solidFill>
                  <a:srgbClr val="5A5A5A"/>
                </a:solidFill>
                <a:latin typeface="Corbel" panose="020B0503020204020204" pitchFamily="34" charset="0"/>
              </a:rPr>
              <a:t>67 y/o female with PMH of HIV, dilated cardiomyopathy s/p AICD, HTN, DM2, hyperlipidemia, asthma, and morbid obesity; complained of daily vomiting for months;</a:t>
            </a:r>
            <a:br>
              <a:rPr lang="en-US" dirty="0">
                <a:solidFill>
                  <a:srgbClr val="5A5A5A"/>
                </a:solidFill>
                <a:latin typeface="Corbel" panose="020B0503020204020204" pitchFamily="34" charset="0"/>
              </a:rPr>
            </a:br>
            <a:r>
              <a:rPr lang="en-US" dirty="0">
                <a:solidFill>
                  <a:srgbClr val="5A5A5A"/>
                </a:solidFill>
                <a:latin typeface="Corbel" panose="020B0503020204020204" pitchFamily="34" charset="0"/>
              </a:rPr>
              <a:t>on 13 medications;</a:t>
            </a:r>
          </a:p>
          <a:p>
            <a:r>
              <a:rPr lang="en-US" dirty="0">
                <a:solidFill>
                  <a:srgbClr val="5A5A5A"/>
                </a:solidFill>
                <a:latin typeface="Corbel" panose="020B0503020204020204" pitchFamily="34" charset="0"/>
              </a:rPr>
              <a:t>presents to the ED with vomiting. </a:t>
            </a:r>
          </a:p>
        </p:txBody>
      </p:sp>
      <p:pic>
        <p:nvPicPr>
          <p:cNvPr id="5" name="Picture 4">
            <a:extLst>
              <a:ext uri="{FF2B5EF4-FFF2-40B4-BE49-F238E27FC236}">
                <a16:creationId xmlns:a16="http://schemas.microsoft.com/office/drawing/2014/main" id="{8D2CC9F1-3D1D-5C4D-AC89-96D08F657285}"/>
              </a:ext>
            </a:extLst>
          </p:cNvPr>
          <p:cNvPicPr>
            <a:picLocks noChangeAspect="1"/>
          </p:cNvPicPr>
          <p:nvPr/>
        </p:nvPicPr>
        <p:blipFill>
          <a:blip r:embed="rId3"/>
          <a:stretch>
            <a:fillRect/>
          </a:stretch>
        </p:blipFill>
        <p:spPr>
          <a:xfrm>
            <a:off x="2873355" y="3614429"/>
            <a:ext cx="721797" cy="1043562"/>
          </a:xfrm>
          <a:prstGeom prst="rect">
            <a:avLst/>
          </a:prstGeom>
        </p:spPr>
      </p:pic>
      <p:pic>
        <p:nvPicPr>
          <p:cNvPr id="6" name="Picture 5">
            <a:extLst>
              <a:ext uri="{FF2B5EF4-FFF2-40B4-BE49-F238E27FC236}">
                <a16:creationId xmlns:a16="http://schemas.microsoft.com/office/drawing/2014/main" id="{A301A056-7EAE-394F-A53A-1A3128B982AE}"/>
              </a:ext>
            </a:extLst>
          </p:cNvPr>
          <p:cNvPicPr>
            <a:picLocks noChangeAspect="1"/>
          </p:cNvPicPr>
          <p:nvPr/>
        </p:nvPicPr>
        <p:blipFill>
          <a:blip r:embed="rId3"/>
          <a:stretch>
            <a:fillRect/>
          </a:stretch>
        </p:blipFill>
        <p:spPr>
          <a:xfrm>
            <a:off x="5548850" y="3614429"/>
            <a:ext cx="721797" cy="1043562"/>
          </a:xfrm>
          <a:prstGeom prst="rect">
            <a:avLst/>
          </a:prstGeom>
        </p:spPr>
      </p:pic>
      <p:sp>
        <p:nvSpPr>
          <p:cNvPr id="7" name="Rectangle 6">
            <a:extLst>
              <a:ext uri="{FF2B5EF4-FFF2-40B4-BE49-F238E27FC236}">
                <a16:creationId xmlns:a16="http://schemas.microsoft.com/office/drawing/2014/main" id="{ACCF8DE0-0F44-804E-BF2F-7FD6E8FA6D4B}"/>
              </a:ext>
            </a:extLst>
          </p:cNvPr>
          <p:cNvSpPr/>
          <p:nvPr/>
        </p:nvSpPr>
        <p:spPr>
          <a:xfrm>
            <a:off x="6395139" y="3478338"/>
            <a:ext cx="2490395" cy="2308324"/>
          </a:xfrm>
          <a:prstGeom prst="rect">
            <a:avLst/>
          </a:prstGeom>
        </p:spPr>
        <p:txBody>
          <a:bodyPr wrap="square">
            <a:spAutoFit/>
          </a:bodyPr>
          <a:lstStyle/>
          <a:p>
            <a:r>
              <a:rPr lang="en-US" dirty="0">
                <a:solidFill>
                  <a:srgbClr val="5A5A5A"/>
                </a:solidFill>
                <a:latin typeface="Corbel" panose="020B0503020204020204" pitchFamily="34" charset="0"/>
              </a:rPr>
              <a:t>32 y/o female with endometriosis, IBS, chronic pelvic and hip pain; </a:t>
            </a:r>
          </a:p>
          <a:p>
            <a:r>
              <a:rPr lang="en-US" dirty="0">
                <a:solidFill>
                  <a:srgbClr val="5A5A5A"/>
                </a:solidFill>
                <a:latin typeface="Corbel" panose="020B0503020204020204" pitchFamily="34" charset="0"/>
              </a:rPr>
              <a:t>on 2 medications;</a:t>
            </a:r>
          </a:p>
          <a:p>
            <a:r>
              <a:rPr lang="en-US" dirty="0">
                <a:solidFill>
                  <a:srgbClr val="5A5A5A"/>
                </a:solidFill>
                <a:latin typeface="Corbel" panose="020B0503020204020204" pitchFamily="34" charset="0"/>
              </a:rPr>
              <a:t>presents to </a:t>
            </a:r>
            <a:r>
              <a:rPr lang="en-US" dirty="0" err="1">
                <a:solidFill>
                  <a:srgbClr val="5A5A5A"/>
                </a:solidFill>
                <a:latin typeface="Corbel" panose="020B0503020204020204" pitchFamily="34" charset="0"/>
              </a:rPr>
              <a:t>gyn</a:t>
            </a:r>
            <a:r>
              <a:rPr lang="en-US" dirty="0">
                <a:solidFill>
                  <a:srgbClr val="5A5A5A"/>
                </a:solidFill>
                <a:latin typeface="Corbel" panose="020B0503020204020204" pitchFamily="34" charset="0"/>
              </a:rPr>
              <a:t> visit with uncontrolled pelvic pain.</a:t>
            </a:r>
          </a:p>
        </p:txBody>
      </p:sp>
      <p:sp>
        <p:nvSpPr>
          <p:cNvPr id="9" name="TextBox 8">
            <a:extLst>
              <a:ext uri="{FF2B5EF4-FFF2-40B4-BE49-F238E27FC236}">
                <a16:creationId xmlns:a16="http://schemas.microsoft.com/office/drawing/2014/main" id="{2869D091-AE68-8844-ADA2-B019F445312A}"/>
              </a:ext>
            </a:extLst>
          </p:cNvPr>
          <p:cNvSpPr txBox="1"/>
          <p:nvPr/>
        </p:nvSpPr>
        <p:spPr>
          <a:xfrm>
            <a:off x="2834280" y="1126255"/>
            <a:ext cx="3189977" cy="369332"/>
          </a:xfrm>
          <a:prstGeom prst="rect">
            <a:avLst/>
          </a:prstGeom>
          <a:noFill/>
        </p:spPr>
        <p:txBody>
          <a:bodyPr wrap="none" rtlCol="0">
            <a:spAutoFit/>
          </a:bodyPr>
          <a:lstStyle/>
          <a:p>
            <a:pPr algn="ctr"/>
            <a:r>
              <a:rPr lang="en-US" dirty="0">
                <a:latin typeface="Corbel" panose="020B0503020204020204" pitchFamily="34" charset="0"/>
              </a:rPr>
              <a:t>What’s the </a:t>
            </a:r>
            <a:r>
              <a:rPr lang="en-US" b="1" dirty="0">
                <a:solidFill>
                  <a:srgbClr val="E9B28D"/>
                </a:solidFill>
                <a:latin typeface="Corbel" panose="020B0503020204020204" pitchFamily="34" charset="0"/>
              </a:rPr>
              <a:t>story</a:t>
            </a:r>
            <a:r>
              <a:rPr lang="en-US" dirty="0">
                <a:latin typeface="Corbel" panose="020B0503020204020204" pitchFamily="34" charset="0"/>
              </a:rPr>
              <a:t> of my patient?</a:t>
            </a:r>
          </a:p>
        </p:txBody>
      </p:sp>
      <p:sp>
        <p:nvSpPr>
          <p:cNvPr id="11" name="TextBox 10">
            <a:extLst>
              <a:ext uri="{FF2B5EF4-FFF2-40B4-BE49-F238E27FC236}">
                <a16:creationId xmlns:a16="http://schemas.microsoft.com/office/drawing/2014/main" id="{750DDF58-1A7D-4F43-ABE8-55FFC2DBFE5E}"/>
              </a:ext>
            </a:extLst>
          </p:cNvPr>
          <p:cNvSpPr txBox="1"/>
          <p:nvPr/>
        </p:nvSpPr>
        <p:spPr>
          <a:xfrm>
            <a:off x="3077777" y="1597485"/>
            <a:ext cx="2702984" cy="369332"/>
          </a:xfrm>
          <a:prstGeom prst="rect">
            <a:avLst/>
          </a:prstGeom>
          <a:noFill/>
        </p:spPr>
        <p:txBody>
          <a:bodyPr wrap="none" rtlCol="0">
            <a:spAutoFit/>
          </a:bodyPr>
          <a:lstStyle/>
          <a:p>
            <a:pPr algn="ctr"/>
            <a:r>
              <a:rPr lang="en-US" dirty="0">
                <a:latin typeface="Corbel" panose="020B0503020204020204" pitchFamily="34" charset="0"/>
              </a:rPr>
              <a:t>Is my patient at </a:t>
            </a:r>
            <a:r>
              <a:rPr lang="en-US" b="1" dirty="0">
                <a:solidFill>
                  <a:srgbClr val="E9B28D"/>
                </a:solidFill>
                <a:latin typeface="Corbel" panose="020B0503020204020204" pitchFamily="34" charset="0"/>
              </a:rPr>
              <a:t>risk</a:t>
            </a:r>
            <a:r>
              <a:rPr lang="en-US" dirty="0">
                <a:latin typeface="Corbel" panose="020B0503020204020204" pitchFamily="34" charset="0"/>
              </a:rPr>
              <a:t> for …?</a:t>
            </a:r>
          </a:p>
        </p:txBody>
      </p:sp>
      <p:sp>
        <p:nvSpPr>
          <p:cNvPr id="12" name="TextBox 11">
            <a:extLst>
              <a:ext uri="{FF2B5EF4-FFF2-40B4-BE49-F238E27FC236}">
                <a16:creationId xmlns:a16="http://schemas.microsoft.com/office/drawing/2014/main" id="{9775561B-EFD6-8F46-9BC2-A1FE8770CB22}"/>
              </a:ext>
            </a:extLst>
          </p:cNvPr>
          <p:cNvSpPr txBox="1"/>
          <p:nvPr/>
        </p:nvSpPr>
        <p:spPr>
          <a:xfrm>
            <a:off x="2744047" y="2064648"/>
            <a:ext cx="3419847" cy="369332"/>
          </a:xfrm>
          <a:prstGeom prst="rect">
            <a:avLst/>
          </a:prstGeom>
          <a:noFill/>
        </p:spPr>
        <p:txBody>
          <a:bodyPr wrap="none" rtlCol="0">
            <a:spAutoFit/>
          </a:bodyPr>
          <a:lstStyle/>
          <a:p>
            <a:r>
              <a:rPr lang="en-US" dirty="0">
                <a:latin typeface="Corbel" panose="020B0503020204020204" pitchFamily="34" charset="0"/>
              </a:rPr>
              <a:t>How do I </a:t>
            </a:r>
            <a:r>
              <a:rPr lang="en-US" b="1" dirty="0">
                <a:solidFill>
                  <a:srgbClr val="E9B28D"/>
                </a:solidFill>
                <a:latin typeface="Corbel" panose="020B0503020204020204" pitchFamily="34" charset="0"/>
              </a:rPr>
              <a:t>manage </a:t>
            </a:r>
            <a:r>
              <a:rPr lang="en-US" dirty="0">
                <a:latin typeface="Corbel" panose="020B0503020204020204" pitchFamily="34" charset="0"/>
              </a:rPr>
              <a:t>my day-to-day?</a:t>
            </a:r>
          </a:p>
        </p:txBody>
      </p:sp>
      <p:sp>
        <p:nvSpPr>
          <p:cNvPr id="2" name="Rectangle 1">
            <a:extLst>
              <a:ext uri="{FF2B5EF4-FFF2-40B4-BE49-F238E27FC236}">
                <a16:creationId xmlns:a16="http://schemas.microsoft.com/office/drawing/2014/main" id="{0691F94C-DF43-6C47-A4E5-B622F0BCDAAE}"/>
              </a:ext>
            </a:extLst>
          </p:cNvPr>
          <p:cNvSpPr/>
          <p:nvPr/>
        </p:nvSpPr>
        <p:spPr>
          <a:xfrm>
            <a:off x="2318017" y="2535878"/>
            <a:ext cx="4507965" cy="369332"/>
          </a:xfrm>
          <a:prstGeom prst="rect">
            <a:avLst/>
          </a:prstGeom>
        </p:spPr>
        <p:txBody>
          <a:bodyPr wrap="none">
            <a:spAutoFit/>
          </a:bodyPr>
          <a:lstStyle/>
          <a:p>
            <a:pPr algn="ctr"/>
            <a:r>
              <a:rPr lang="en-US" dirty="0">
                <a:latin typeface="Corbel" panose="020B0503020204020204" pitchFamily="34" charset="0"/>
              </a:rPr>
              <a:t>How do I get to a </a:t>
            </a:r>
            <a:r>
              <a:rPr lang="en-US" b="1" dirty="0">
                <a:solidFill>
                  <a:srgbClr val="E9B28D"/>
                </a:solidFill>
                <a:latin typeface="Corbel" panose="020B0503020204020204" pitchFamily="34" charset="0"/>
              </a:rPr>
              <a:t>shared</a:t>
            </a:r>
            <a:r>
              <a:rPr lang="en-US" dirty="0">
                <a:latin typeface="Corbel" panose="020B0503020204020204" pitchFamily="34" charset="0"/>
              </a:rPr>
              <a:t> decision with my </a:t>
            </a:r>
            <a:r>
              <a:rPr lang="en-US" dirty="0" err="1">
                <a:latin typeface="Corbel" panose="020B0503020204020204" pitchFamily="34" charset="0"/>
              </a:rPr>
              <a:t>dr</a:t>
            </a:r>
            <a:r>
              <a:rPr lang="en-US" dirty="0">
                <a:latin typeface="Corbel" panose="020B0503020204020204" pitchFamily="34" charset="0"/>
              </a:rPr>
              <a:t>?</a:t>
            </a:r>
          </a:p>
        </p:txBody>
      </p:sp>
    </p:spTree>
    <p:extLst>
      <p:ext uri="{BB962C8B-B14F-4D97-AF65-F5344CB8AC3E}">
        <p14:creationId xmlns:p14="http://schemas.microsoft.com/office/powerpoint/2010/main" val="1130401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A552A-75A8-8FD5-284F-F161ADDCF8A8}"/>
              </a:ext>
            </a:extLst>
          </p:cNvPr>
          <p:cNvSpPr>
            <a:spLocks noGrp="1"/>
          </p:cNvSpPr>
          <p:nvPr>
            <p:ph type="title"/>
          </p:nvPr>
        </p:nvSpPr>
        <p:spPr/>
        <p:txBody>
          <a:bodyPr/>
          <a:lstStyle/>
          <a:p>
            <a:r>
              <a:rPr lang="en-US" dirty="0"/>
              <a:t>Processing EHR</a:t>
            </a:r>
          </a:p>
        </p:txBody>
      </p:sp>
      <p:sp>
        <p:nvSpPr>
          <p:cNvPr id="4" name="Content Placeholder 3">
            <a:extLst>
              <a:ext uri="{FF2B5EF4-FFF2-40B4-BE49-F238E27FC236}">
                <a16:creationId xmlns:a16="http://schemas.microsoft.com/office/drawing/2014/main" id="{1B13DEEC-C447-F006-A4C5-36C3DEB23277}"/>
              </a:ext>
            </a:extLst>
          </p:cNvPr>
          <p:cNvSpPr>
            <a:spLocks noGrp="1"/>
          </p:cNvSpPr>
          <p:nvPr>
            <p:ph idx="1"/>
          </p:nvPr>
        </p:nvSpPr>
        <p:spPr/>
        <p:txBody>
          <a:bodyPr/>
          <a:lstStyle/>
          <a:p>
            <a:r>
              <a:rPr lang="en-US" dirty="0"/>
              <a:t>Natural language processing</a:t>
            </a:r>
          </a:p>
          <a:p>
            <a:r>
              <a:rPr lang="en-US" dirty="0"/>
              <a:t>Descriptions (e.g., cohort characterization)</a:t>
            </a:r>
          </a:p>
          <a:p>
            <a:r>
              <a:rPr lang="en-US" dirty="0"/>
              <a:t>Predictions</a:t>
            </a:r>
          </a:p>
          <a:p>
            <a:r>
              <a:rPr lang="en-US" dirty="0"/>
              <a:t>Prescriptions</a:t>
            </a:r>
          </a:p>
        </p:txBody>
      </p:sp>
    </p:spTree>
    <p:extLst>
      <p:ext uri="{BB962C8B-B14F-4D97-AF65-F5344CB8AC3E}">
        <p14:creationId xmlns:p14="http://schemas.microsoft.com/office/powerpoint/2010/main" val="1388917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Natural Language Processing</a:t>
            </a:r>
          </a:p>
        </p:txBody>
      </p:sp>
      <p:pic>
        <p:nvPicPr>
          <p:cNvPr id="4" name="Picture 3"/>
          <p:cNvPicPr>
            <a:picLocks noChangeAspect="1"/>
          </p:cNvPicPr>
          <p:nvPr/>
        </p:nvPicPr>
        <p:blipFill>
          <a:blip r:embed="rId3"/>
          <a:stretch>
            <a:fillRect/>
          </a:stretch>
        </p:blipFill>
        <p:spPr>
          <a:xfrm>
            <a:off x="4931228" y="1536528"/>
            <a:ext cx="3637742" cy="3528028"/>
          </a:xfrm>
          <a:prstGeom prst="rect">
            <a:avLst/>
          </a:prstGeom>
        </p:spPr>
      </p:pic>
      <p:pic>
        <p:nvPicPr>
          <p:cNvPr id="5" name="Picture 4" descr="Screen shot 2011-02-15 at 3.37.14 PM.png"/>
          <p:cNvPicPr>
            <a:picLocks noChangeAspect="1"/>
          </p:cNvPicPr>
          <p:nvPr/>
        </p:nvPicPr>
        <p:blipFill>
          <a:blip r:embed="rId4"/>
          <a:stretch>
            <a:fillRect/>
          </a:stretch>
        </p:blipFill>
        <p:spPr>
          <a:xfrm>
            <a:off x="590961" y="1551842"/>
            <a:ext cx="3684640" cy="3441958"/>
          </a:xfrm>
          <a:prstGeom prst="rect">
            <a:avLst/>
          </a:prstGeom>
        </p:spPr>
      </p:pic>
      <p:sp>
        <p:nvSpPr>
          <p:cNvPr id="6" name="TextBox 5"/>
          <p:cNvSpPr txBox="1"/>
          <p:nvPr/>
        </p:nvSpPr>
        <p:spPr>
          <a:xfrm>
            <a:off x="4587385" y="2925255"/>
            <a:ext cx="362807" cy="530858"/>
          </a:xfrm>
          <a:prstGeom prst="rect">
            <a:avLst/>
          </a:prstGeom>
          <a:noFill/>
        </p:spPr>
        <p:txBody>
          <a:bodyPr wrap="none" lIns="68524" tIns="34262" rIns="68524" bIns="34262" rtlCol="0">
            <a:spAutoFit/>
          </a:bodyPr>
          <a:lstStyle/>
          <a:p>
            <a:r>
              <a:rPr lang="en-US" sz="3000" dirty="0"/>
              <a:t>+</a:t>
            </a:r>
          </a:p>
        </p:txBody>
      </p:sp>
      <p:sp>
        <p:nvSpPr>
          <p:cNvPr id="7" name="TextBox 6"/>
          <p:cNvSpPr txBox="1"/>
          <p:nvPr/>
        </p:nvSpPr>
        <p:spPr>
          <a:xfrm>
            <a:off x="3556263" y="5028755"/>
            <a:ext cx="2606140" cy="1177189"/>
          </a:xfrm>
          <a:prstGeom prst="rect">
            <a:avLst/>
          </a:prstGeom>
          <a:solidFill>
            <a:schemeClr val="bg1"/>
          </a:solidFill>
        </p:spPr>
        <p:txBody>
          <a:bodyPr wrap="square" lIns="68524" tIns="34262" rIns="68524" bIns="34262" rtlCol="0">
            <a:spAutoFit/>
          </a:bodyPr>
          <a:lstStyle/>
          <a:p>
            <a:r>
              <a:rPr lang="en-US" dirty="0">
                <a:latin typeface="Corbel" charset="0"/>
                <a:ea typeface="Corbel" charset="0"/>
                <a:cs typeface="Corbel" charset="0"/>
                <a:sym typeface="Wingdings"/>
              </a:rPr>
              <a:t>401.1 (Hypertension);  </a:t>
            </a:r>
            <a:br>
              <a:rPr lang="en-US" dirty="0">
                <a:latin typeface="Corbel" charset="0"/>
                <a:ea typeface="Corbel" charset="0"/>
                <a:cs typeface="Corbel" charset="0"/>
                <a:sym typeface="Wingdings"/>
              </a:rPr>
            </a:br>
            <a:r>
              <a:rPr lang="en-US" dirty="0">
                <a:latin typeface="Corbel" charset="0"/>
                <a:ea typeface="Corbel" charset="0"/>
                <a:cs typeface="Corbel" charset="0"/>
                <a:sym typeface="Wingdings"/>
              </a:rPr>
              <a:t>428.0 (Congestive heart failure); </a:t>
            </a:r>
          </a:p>
          <a:p>
            <a:r>
              <a:rPr lang="en-US" dirty="0">
                <a:latin typeface="Corbel" charset="0"/>
                <a:ea typeface="Corbel" charset="0"/>
                <a:cs typeface="Corbel" charset="0"/>
                <a:sym typeface="Wingdings"/>
              </a:rPr>
              <a:t>369.6 (One eye blindness)</a:t>
            </a:r>
            <a:endParaRPr lang="en-US" dirty="0">
              <a:latin typeface="Corbel" charset="0"/>
              <a:ea typeface="Corbel" charset="0"/>
              <a:cs typeface="Corbel" charset="0"/>
            </a:endParaRPr>
          </a:p>
        </p:txBody>
      </p:sp>
      <p:sp>
        <p:nvSpPr>
          <p:cNvPr id="8" name="TextBox 7"/>
          <p:cNvSpPr txBox="1"/>
          <p:nvPr/>
        </p:nvSpPr>
        <p:spPr>
          <a:xfrm>
            <a:off x="3084216" y="5179978"/>
            <a:ext cx="402963" cy="392399"/>
          </a:xfrm>
          <a:prstGeom prst="rect">
            <a:avLst/>
          </a:prstGeom>
          <a:noFill/>
        </p:spPr>
        <p:txBody>
          <a:bodyPr wrap="none" lIns="68564" tIns="34282" rIns="68564" bIns="34282" rtlCol="0">
            <a:spAutoFit/>
          </a:bodyPr>
          <a:lstStyle/>
          <a:p>
            <a:r>
              <a:rPr lang="en-US" sz="2100" dirty="0">
                <a:sym typeface="Wingdings"/>
              </a:rPr>
              <a:t></a:t>
            </a:r>
            <a:endParaRPr lang="en-US" sz="2100" dirty="0"/>
          </a:p>
        </p:txBody>
      </p:sp>
    </p:spTree>
    <p:extLst>
      <p:ext uri="{BB962C8B-B14F-4D97-AF65-F5344CB8AC3E}">
        <p14:creationId xmlns:p14="http://schemas.microsoft.com/office/powerpoint/2010/main" val="228674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5D154-1330-601E-5572-601C79F35D1B}"/>
              </a:ext>
            </a:extLst>
          </p:cNvPr>
          <p:cNvSpPr>
            <a:spLocks noGrp="1"/>
          </p:cNvSpPr>
          <p:nvPr>
            <p:ph type="title"/>
          </p:nvPr>
        </p:nvSpPr>
        <p:spPr/>
        <p:txBody>
          <a:bodyPr/>
          <a:lstStyle/>
          <a:p>
            <a:r>
              <a:rPr lang="en-US" dirty="0"/>
              <a:t>Natural Language Processing</a:t>
            </a:r>
          </a:p>
        </p:txBody>
      </p:sp>
      <p:sp>
        <p:nvSpPr>
          <p:cNvPr id="4" name="TextBox 3">
            <a:extLst>
              <a:ext uri="{FF2B5EF4-FFF2-40B4-BE49-F238E27FC236}">
                <a16:creationId xmlns:a16="http://schemas.microsoft.com/office/drawing/2014/main" id="{08CF9188-79D6-E04A-1050-D570A490F1D7}"/>
              </a:ext>
            </a:extLst>
          </p:cNvPr>
          <p:cNvSpPr txBox="1"/>
          <p:nvPr/>
        </p:nvSpPr>
        <p:spPr>
          <a:xfrm>
            <a:off x="1248396" y="3728868"/>
            <a:ext cx="2818528" cy="646331"/>
          </a:xfrm>
          <a:prstGeom prst="rect">
            <a:avLst/>
          </a:prstGeom>
          <a:noFill/>
        </p:spPr>
        <p:txBody>
          <a:bodyPr wrap="none" rtlCol="0">
            <a:spAutoFit/>
          </a:bodyPr>
          <a:lstStyle/>
          <a:p>
            <a:r>
              <a:rPr lang="en-US" dirty="0">
                <a:solidFill>
                  <a:srgbClr val="0070C0"/>
                </a:solidFill>
              </a:rPr>
              <a:t>Patient should come back </a:t>
            </a:r>
            <a:r>
              <a:rPr lang="en-US" i="1" u="sng" dirty="0">
                <a:solidFill>
                  <a:srgbClr val="0070C0"/>
                </a:solidFill>
              </a:rPr>
              <a:t>if</a:t>
            </a:r>
            <a:r>
              <a:rPr lang="en-US" dirty="0">
                <a:solidFill>
                  <a:srgbClr val="0070C0"/>
                </a:solidFill>
              </a:rPr>
              <a:t> </a:t>
            </a:r>
          </a:p>
          <a:p>
            <a:r>
              <a:rPr lang="en-US" b="1" dirty="0">
                <a:solidFill>
                  <a:srgbClr val="0070C0"/>
                </a:solidFill>
              </a:rPr>
              <a:t>severe</a:t>
            </a:r>
            <a:r>
              <a:rPr lang="en-US" dirty="0">
                <a:solidFill>
                  <a:srgbClr val="0070C0"/>
                </a:solidFill>
              </a:rPr>
              <a:t> </a:t>
            </a:r>
            <a:r>
              <a:rPr lang="en-US" i="1" u="sng" dirty="0">
                <a:solidFill>
                  <a:srgbClr val="0070C0"/>
                </a:solidFill>
              </a:rPr>
              <a:t>facial</a:t>
            </a:r>
            <a:r>
              <a:rPr lang="en-US" i="1" dirty="0">
                <a:solidFill>
                  <a:srgbClr val="0070C0"/>
                </a:solidFill>
              </a:rPr>
              <a:t> rash </a:t>
            </a:r>
            <a:r>
              <a:rPr lang="en-US" dirty="0">
                <a:solidFill>
                  <a:srgbClr val="0070C0"/>
                </a:solidFill>
              </a:rPr>
              <a:t>occurs</a:t>
            </a:r>
          </a:p>
        </p:txBody>
      </p:sp>
      <p:sp>
        <p:nvSpPr>
          <p:cNvPr id="5" name="TextBox 4">
            <a:extLst>
              <a:ext uri="{FF2B5EF4-FFF2-40B4-BE49-F238E27FC236}">
                <a16:creationId xmlns:a16="http://schemas.microsoft.com/office/drawing/2014/main" id="{62FF134F-4392-8B6C-EA8F-C2C44FFA3BC8}"/>
              </a:ext>
            </a:extLst>
          </p:cNvPr>
          <p:cNvSpPr txBox="1"/>
          <p:nvPr/>
        </p:nvSpPr>
        <p:spPr>
          <a:xfrm>
            <a:off x="4689503" y="2403008"/>
            <a:ext cx="3544140" cy="369332"/>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rgbClr val="000000"/>
                </a:solidFill>
              </a:rPr>
              <a:t>Disorder</a:t>
            </a:r>
          </a:p>
        </p:txBody>
      </p:sp>
      <p:sp>
        <p:nvSpPr>
          <p:cNvPr id="6" name="TextBox 5">
            <a:extLst>
              <a:ext uri="{FF2B5EF4-FFF2-40B4-BE49-F238E27FC236}">
                <a16:creationId xmlns:a16="http://schemas.microsoft.com/office/drawing/2014/main" id="{A519DC40-02E8-4F0D-5AD0-B1FF95D6DE3B}"/>
              </a:ext>
            </a:extLst>
          </p:cNvPr>
          <p:cNvSpPr txBox="1"/>
          <p:nvPr/>
        </p:nvSpPr>
        <p:spPr>
          <a:xfrm>
            <a:off x="4689503" y="2719856"/>
            <a:ext cx="3544139" cy="1815882"/>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a:solidFill>
                  <a:srgbClr val="000000"/>
                </a:solidFill>
              </a:rPr>
              <a:t>span:</a:t>
            </a:r>
            <a:r>
              <a:rPr lang="en-US" sz="1600" dirty="0">
                <a:solidFill>
                  <a:schemeClr val="accent6"/>
                </a:solidFill>
              </a:rPr>
              <a:t> 35-45 (facial rash)</a:t>
            </a:r>
          </a:p>
          <a:p>
            <a:r>
              <a:rPr lang="en-US" sz="1600" dirty="0">
                <a:solidFill>
                  <a:srgbClr val="000000"/>
                </a:solidFill>
              </a:rPr>
              <a:t>CUI:</a:t>
            </a:r>
            <a:r>
              <a:rPr lang="en-US" sz="1600" dirty="0">
                <a:solidFill>
                  <a:srgbClr val="F79646"/>
                </a:solidFill>
              </a:rPr>
              <a:t> C0239521</a:t>
            </a:r>
          </a:p>
          <a:p>
            <a:r>
              <a:rPr lang="en-US" sz="1600" dirty="0">
                <a:solidFill>
                  <a:srgbClr val="000000"/>
                </a:solidFill>
              </a:rPr>
              <a:t>body location: </a:t>
            </a:r>
            <a:r>
              <a:rPr lang="en-US" sz="1600" dirty="0">
                <a:solidFill>
                  <a:srgbClr val="F79646"/>
                </a:solidFill>
              </a:rPr>
              <a:t>C0015450 (facial; 27-32)</a:t>
            </a:r>
          </a:p>
          <a:p>
            <a:r>
              <a:rPr lang="en-US" sz="1600" dirty="0">
                <a:solidFill>
                  <a:srgbClr val="000000"/>
                </a:solidFill>
              </a:rPr>
              <a:t>conditional</a:t>
            </a:r>
            <a:r>
              <a:rPr lang="en-US" sz="1600" dirty="0"/>
              <a:t>:</a:t>
            </a:r>
            <a:r>
              <a:rPr lang="en-US" sz="1600" dirty="0">
                <a:solidFill>
                  <a:srgbClr val="F79646"/>
                </a:solidFill>
              </a:rPr>
              <a:t> true (if; 25-26) </a:t>
            </a:r>
          </a:p>
          <a:p>
            <a:r>
              <a:rPr lang="en-US" sz="1600" dirty="0">
                <a:solidFill>
                  <a:srgbClr val="000000"/>
                </a:solidFill>
              </a:rPr>
              <a:t>negation:</a:t>
            </a:r>
            <a:r>
              <a:rPr lang="en-US" sz="1600" dirty="0">
                <a:solidFill>
                  <a:schemeClr val="accent6"/>
                </a:solidFill>
              </a:rPr>
              <a:t> false (NULL)</a:t>
            </a:r>
          </a:p>
          <a:p>
            <a:r>
              <a:rPr lang="en-US" sz="1600" dirty="0">
                <a:solidFill>
                  <a:srgbClr val="000000"/>
                </a:solidFill>
              </a:rPr>
              <a:t>severity: </a:t>
            </a:r>
            <a:r>
              <a:rPr lang="en-US" sz="1600" dirty="0">
                <a:solidFill>
                  <a:srgbClr val="F79646"/>
                </a:solidFill>
              </a:rPr>
              <a:t>severe (severe; 28-33)</a:t>
            </a:r>
          </a:p>
          <a:p>
            <a:r>
              <a:rPr lang="en-US" sz="1600" dirty="0">
                <a:solidFill>
                  <a:srgbClr val="000000"/>
                </a:solidFill>
              </a:rPr>
              <a:t>...</a:t>
            </a:r>
          </a:p>
        </p:txBody>
      </p:sp>
      <p:sp>
        <p:nvSpPr>
          <p:cNvPr id="7" name="Cloud 6">
            <a:extLst>
              <a:ext uri="{FF2B5EF4-FFF2-40B4-BE49-F238E27FC236}">
                <a16:creationId xmlns:a16="http://schemas.microsoft.com/office/drawing/2014/main" id="{B402A19F-CE87-13F7-36D2-3187C74EDFEE}"/>
              </a:ext>
            </a:extLst>
          </p:cNvPr>
          <p:cNvSpPr/>
          <p:nvPr/>
        </p:nvSpPr>
        <p:spPr>
          <a:xfrm>
            <a:off x="1505367" y="2524622"/>
            <a:ext cx="2314325" cy="571381"/>
          </a:xfrm>
          <a:prstGeom prst="cloud">
            <a:avLst/>
          </a:prstGeom>
          <a:solidFill>
            <a:schemeClr val="bg2">
              <a:lumMod val="20000"/>
              <a:lumOff val="80000"/>
            </a:schemeClr>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7030A0"/>
                </a:solidFill>
              </a:rPr>
              <a:t>Terminology</a:t>
            </a:r>
          </a:p>
        </p:txBody>
      </p:sp>
      <p:sp>
        <p:nvSpPr>
          <p:cNvPr id="8" name="Freeform 7">
            <a:extLst>
              <a:ext uri="{FF2B5EF4-FFF2-40B4-BE49-F238E27FC236}">
                <a16:creationId xmlns:a16="http://schemas.microsoft.com/office/drawing/2014/main" id="{B850F7BC-F256-3F89-734F-DBFFE8A92EC4}"/>
              </a:ext>
            </a:extLst>
          </p:cNvPr>
          <p:cNvSpPr/>
          <p:nvPr/>
        </p:nvSpPr>
        <p:spPr>
          <a:xfrm>
            <a:off x="2618968" y="2926754"/>
            <a:ext cx="2065881" cy="1755830"/>
          </a:xfrm>
          <a:custGeom>
            <a:avLst/>
            <a:gdLst>
              <a:gd name="connsiteX0" fmla="*/ 0 w 2329973"/>
              <a:gd name="connsiteY0" fmla="*/ 1443549 h 1819785"/>
              <a:gd name="connsiteX1" fmla="*/ 1160418 w 2329973"/>
              <a:gd name="connsiteY1" fmla="*/ 1809005 h 1819785"/>
              <a:gd name="connsiteX2" fmla="*/ 1644686 w 2329973"/>
              <a:gd name="connsiteY2" fmla="*/ 1580595 h 1819785"/>
              <a:gd name="connsiteX3" fmla="*/ 2001035 w 2329973"/>
              <a:gd name="connsiteY3" fmla="*/ 237546 h 1819785"/>
              <a:gd name="connsiteX4" fmla="*/ 2329973 w 2329973"/>
              <a:gd name="connsiteY4" fmla="*/ 0 h 1819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9973" h="1819785">
                <a:moveTo>
                  <a:pt x="0" y="1443549"/>
                </a:moveTo>
                <a:cubicBezTo>
                  <a:pt x="443152" y="1614856"/>
                  <a:pt x="886304" y="1786164"/>
                  <a:pt x="1160418" y="1809005"/>
                </a:cubicBezTo>
                <a:cubicBezTo>
                  <a:pt x="1434532" y="1831846"/>
                  <a:pt x="1504583" y="1842505"/>
                  <a:pt x="1644686" y="1580595"/>
                </a:cubicBezTo>
                <a:cubicBezTo>
                  <a:pt x="1784789" y="1318685"/>
                  <a:pt x="1886821" y="500978"/>
                  <a:pt x="2001035" y="237546"/>
                </a:cubicBezTo>
                <a:cubicBezTo>
                  <a:pt x="2115250" y="-25887"/>
                  <a:pt x="2278196" y="36545"/>
                  <a:pt x="2329973" y="0"/>
                </a:cubicBezTo>
              </a:path>
            </a:pathLst>
          </a:custGeom>
          <a:ln w="19050" cmpd="sng">
            <a:solidFill>
              <a:srgbClr val="F79646"/>
            </a:solidFill>
            <a:prstDash val="sysDash"/>
            <a:headEnd type="triangle"/>
            <a:tailEnd type="ova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a:extLst>
              <a:ext uri="{FF2B5EF4-FFF2-40B4-BE49-F238E27FC236}">
                <a16:creationId xmlns:a16="http://schemas.microsoft.com/office/drawing/2014/main" id="{C631C655-9FBD-5820-C2E7-01015AAEE994}"/>
              </a:ext>
            </a:extLst>
          </p:cNvPr>
          <p:cNvSpPr/>
          <p:nvPr/>
        </p:nvSpPr>
        <p:spPr>
          <a:xfrm>
            <a:off x="1505367" y="4151030"/>
            <a:ext cx="3178597" cy="459905"/>
          </a:xfrm>
          <a:custGeom>
            <a:avLst/>
            <a:gdLst>
              <a:gd name="connsiteX0" fmla="*/ 163338 w 3178597"/>
              <a:gd name="connsiteY0" fmla="*/ 164455 h 459905"/>
              <a:gd name="connsiteX1" fmla="*/ 336944 w 3178597"/>
              <a:gd name="connsiteY1" fmla="*/ 456819 h 459905"/>
              <a:gd name="connsiteX2" fmla="*/ 3178597 w 3178597"/>
              <a:gd name="connsiteY2" fmla="*/ 0 h 459905"/>
            </a:gdLst>
            <a:ahLst/>
            <a:cxnLst>
              <a:cxn ang="0">
                <a:pos x="connsiteX0" y="connsiteY0"/>
              </a:cxn>
              <a:cxn ang="0">
                <a:pos x="connsiteX1" y="connsiteY1"/>
              </a:cxn>
              <a:cxn ang="0">
                <a:pos x="connsiteX2" y="connsiteY2"/>
              </a:cxn>
            </a:cxnLst>
            <a:rect l="l" t="t" r="r" b="b"/>
            <a:pathLst>
              <a:path w="3178597" h="459905">
                <a:moveTo>
                  <a:pt x="163338" y="164455"/>
                </a:moveTo>
                <a:cubicBezTo>
                  <a:pt x="-1131" y="324341"/>
                  <a:pt x="-165599" y="484228"/>
                  <a:pt x="336944" y="456819"/>
                </a:cubicBezTo>
                <a:cubicBezTo>
                  <a:pt x="839487" y="429410"/>
                  <a:pt x="3178597" y="0"/>
                  <a:pt x="3178597" y="0"/>
                </a:cubicBezTo>
              </a:path>
            </a:pathLst>
          </a:custGeom>
          <a:ln w="19050" cmpd="sng">
            <a:solidFill>
              <a:srgbClr val="F79646"/>
            </a:solidFill>
            <a:prstDash val="sysDash"/>
            <a:headEnd type="triangle"/>
            <a:tailEnd type="ova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a:extLst>
              <a:ext uri="{FF2B5EF4-FFF2-40B4-BE49-F238E27FC236}">
                <a16:creationId xmlns:a16="http://schemas.microsoft.com/office/drawing/2014/main" id="{508EF3C1-C30E-A627-B4DF-BE66D8910CEA}"/>
              </a:ext>
            </a:extLst>
          </p:cNvPr>
          <p:cNvSpPr/>
          <p:nvPr/>
        </p:nvSpPr>
        <p:spPr>
          <a:xfrm>
            <a:off x="2179344" y="3410739"/>
            <a:ext cx="2504620" cy="1245221"/>
          </a:xfrm>
          <a:custGeom>
            <a:avLst/>
            <a:gdLst>
              <a:gd name="connsiteX0" fmla="*/ 1041 w 2504620"/>
              <a:gd name="connsiteY0" fmla="*/ 895609 h 1245221"/>
              <a:gd name="connsiteX1" fmla="*/ 339116 w 2504620"/>
              <a:gd name="connsiteY1" fmla="*/ 1233655 h 1245221"/>
              <a:gd name="connsiteX2" fmla="*/ 2084311 w 2504620"/>
              <a:gd name="connsiteY2" fmla="*/ 1069201 h 1245221"/>
              <a:gd name="connsiteX3" fmla="*/ 2203094 w 2504620"/>
              <a:gd name="connsiteY3" fmla="*/ 164698 h 1245221"/>
              <a:gd name="connsiteX4" fmla="*/ 2504620 w 2504620"/>
              <a:gd name="connsiteY4" fmla="*/ 243 h 124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620" h="1245221">
                <a:moveTo>
                  <a:pt x="1041" y="895609"/>
                </a:moveTo>
                <a:cubicBezTo>
                  <a:pt x="-3528" y="1050166"/>
                  <a:pt x="-8096" y="1204723"/>
                  <a:pt x="339116" y="1233655"/>
                </a:cubicBezTo>
                <a:cubicBezTo>
                  <a:pt x="686328" y="1262587"/>
                  <a:pt x="1773648" y="1247360"/>
                  <a:pt x="2084311" y="1069201"/>
                </a:cubicBezTo>
                <a:cubicBezTo>
                  <a:pt x="2394974" y="891042"/>
                  <a:pt x="2133043" y="342858"/>
                  <a:pt x="2203094" y="164698"/>
                </a:cubicBezTo>
                <a:cubicBezTo>
                  <a:pt x="2273145" y="-13462"/>
                  <a:pt x="2504620" y="243"/>
                  <a:pt x="2504620" y="243"/>
                </a:cubicBezTo>
              </a:path>
            </a:pathLst>
          </a:custGeom>
          <a:ln w="19050" cmpd="sng">
            <a:solidFill>
              <a:schemeClr val="accent6"/>
            </a:solidFill>
            <a:prstDash val="sysDash"/>
            <a:headEnd type="triangle"/>
            <a:tailEnd type="ova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79646"/>
              </a:solidFill>
            </a:endParaRPr>
          </a:p>
        </p:txBody>
      </p:sp>
      <p:sp>
        <p:nvSpPr>
          <p:cNvPr id="11" name="Freeform 10">
            <a:extLst>
              <a:ext uri="{FF2B5EF4-FFF2-40B4-BE49-F238E27FC236}">
                <a16:creationId xmlns:a16="http://schemas.microsoft.com/office/drawing/2014/main" id="{1AC8B144-832D-8EDA-2143-B2FA14CE0B63}"/>
              </a:ext>
            </a:extLst>
          </p:cNvPr>
          <p:cNvSpPr/>
          <p:nvPr/>
        </p:nvSpPr>
        <p:spPr>
          <a:xfrm>
            <a:off x="3582129" y="2480601"/>
            <a:ext cx="1110971" cy="446153"/>
          </a:xfrm>
          <a:custGeom>
            <a:avLst/>
            <a:gdLst>
              <a:gd name="connsiteX0" fmla="*/ 1434532 w 1434532"/>
              <a:gd name="connsiteY0" fmla="*/ 446153 h 446153"/>
              <a:gd name="connsiteX1" fmla="*/ 822343 w 1434532"/>
              <a:gd name="connsiteY1" fmla="*/ 16743 h 446153"/>
              <a:gd name="connsiteX2" fmla="*/ 0 w 1434532"/>
              <a:gd name="connsiteY2" fmla="*/ 80697 h 446153"/>
            </a:gdLst>
            <a:ahLst/>
            <a:cxnLst>
              <a:cxn ang="0">
                <a:pos x="connsiteX0" y="connsiteY0"/>
              </a:cxn>
              <a:cxn ang="0">
                <a:pos x="connsiteX1" y="connsiteY1"/>
              </a:cxn>
              <a:cxn ang="0">
                <a:pos x="connsiteX2" y="connsiteY2"/>
              </a:cxn>
            </a:cxnLst>
            <a:rect l="l" t="t" r="r" b="b"/>
            <a:pathLst>
              <a:path w="1434532" h="446153">
                <a:moveTo>
                  <a:pt x="1434532" y="446153"/>
                </a:moveTo>
                <a:cubicBezTo>
                  <a:pt x="1247982" y="261902"/>
                  <a:pt x="1061432" y="77652"/>
                  <a:pt x="822343" y="16743"/>
                </a:cubicBezTo>
                <a:cubicBezTo>
                  <a:pt x="583254" y="-44166"/>
                  <a:pt x="0" y="80697"/>
                  <a:pt x="0" y="80697"/>
                </a:cubicBezTo>
              </a:path>
            </a:pathLst>
          </a:custGeom>
          <a:ln w="19050" cmpd="sng">
            <a:solidFill>
              <a:schemeClr val="accent6"/>
            </a:solidFill>
            <a:prstDash val="sysDash"/>
            <a:headEnd type="ova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79646"/>
              </a:solidFill>
            </a:endParaRPr>
          </a:p>
        </p:txBody>
      </p:sp>
      <p:sp>
        <p:nvSpPr>
          <p:cNvPr id="12" name="Freeform 11">
            <a:extLst>
              <a:ext uri="{FF2B5EF4-FFF2-40B4-BE49-F238E27FC236}">
                <a16:creationId xmlns:a16="http://schemas.microsoft.com/office/drawing/2014/main" id="{06E95038-F812-E9A3-A8AF-4E40570EB24B}"/>
              </a:ext>
            </a:extLst>
          </p:cNvPr>
          <p:cNvSpPr/>
          <p:nvPr/>
        </p:nvSpPr>
        <p:spPr>
          <a:xfrm>
            <a:off x="3476112" y="3027254"/>
            <a:ext cx="1207851" cy="335180"/>
          </a:xfrm>
          <a:custGeom>
            <a:avLst/>
            <a:gdLst>
              <a:gd name="connsiteX0" fmla="*/ 0 w 1507630"/>
              <a:gd name="connsiteY0" fmla="*/ 0 h 294348"/>
              <a:gd name="connsiteX1" fmla="*/ 721835 w 1507630"/>
              <a:gd name="connsiteY1" fmla="*/ 292364 h 294348"/>
              <a:gd name="connsiteX2" fmla="*/ 1297475 w 1507630"/>
              <a:gd name="connsiteY2" fmla="*/ 127910 h 294348"/>
              <a:gd name="connsiteX3" fmla="*/ 1507630 w 1507630"/>
              <a:gd name="connsiteY3" fmla="*/ 118773 h 294348"/>
            </a:gdLst>
            <a:ahLst/>
            <a:cxnLst>
              <a:cxn ang="0">
                <a:pos x="connsiteX0" y="connsiteY0"/>
              </a:cxn>
              <a:cxn ang="0">
                <a:pos x="connsiteX1" y="connsiteY1"/>
              </a:cxn>
              <a:cxn ang="0">
                <a:pos x="connsiteX2" y="connsiteY2"/>
              </a:cxn>
              <a:cxn ang="0">
                <a:pos x="connsiteX3" y="connsiteY3"/>
              </a:cxn>
            </a:cxnLst>
            <a:rect l="l" t="t" r="r" b="b"/>
            <a:pathLst>
              <a:path w="1507630" h="294348">
                <a:moveTo>
                  <a:pt x="0" y="0"/>
                </a:moveTo>
                <a:cubicBezTo>
                  <a:pt x="252794" y="135523"/>
                  <a:pt x="505589" y="271046"/>
                  <a:pt x="721835" y="292364"/>
                </a:cubicBezTo>
                <a:cubicBezTo>
                  <a:pt x="938081" y="313682"/>
                  <a:pt x="1166509" y="156842"/>
                  <a:pt x="1297475" y="127910"/>
                </a:cubicBezTo>
                <a:cubicBezTo>
                  <a:pt x="1428441" y="98978"/>
                  <a:pt x="1507630" y="118773"/>
                  <a:pt x="1507630" y="118773"/>
                </a:cubicBezTo>
              </a:path>
            </a:pathLst>
          </a:custGeom>
          <a:ln w="19050" cmpd="sng">
            <a:solidFill>
              <a:schemeClr val="accent6"/>
            </a:solidFill>
            <a:prstDash val="sysDash"/>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79646"/>
              </a:solidFill>
            </a:endParaRPr>
          </a:p>
        </p:txBody>
      </p:sp>
      <p:sp>
        <p:nvSpPr>
          <p:cNvPr id="13" name="Freeform 12">
            <a:extLst>
              <a:ext uri="{FF2B5EF4-FFF2-40B4-BE49-F238E27FC236}">
                <a16:creationId xmlns:a16="http://schemas.microsoft.com/office/drawing/2014/main" id="{F709967F-851D-3A48-5CB7-CAA454598A23}"/>
              </a:ext>
            </a:extLst>
          </p:cNvPr>
          <p:cNvSpPr/>
          <p:nvPr/>
        </p:nvSpPr>
        <p:spPr>
          <a:xfrm>
            <a:off x="3834451" y="3482656"/>
            <a:ext cx="840376" cy="339464"/>
          </a:xfrm>
          <a:custGeom>
            <a:avLst/>
            <a:gdLst>
              <a:gd name="connsiteX0" fmla="*/ 8895 w 840376"/>
              <a:gd name="connsiteY0" fmla="*/ 257236 h 257236"/>
              <a:gd name="connsiteX1" fmla="*/ 118541 w 840376"/>
              <a:gd name="connsiteY1" fmla="*/ 1417 h 257236"/>
              <a:gd name="connsiteX2" fmla="*/ 840376 w 840376"/>
              <a:gd name="connsiteY2" fmla="*/ 147600 h 257236"/>
              <a:gd name="connsiteX3" fmla="*/ 840376 w 840376"/>
              <a:gd name="connsiteY3" fmla="*/ 147600 h 257236"/>
            </a:gdLst>
            <a:ahLst/>
            <a:cxnLst>
              <a:cxn ang="0">
                <a:pos x="connsiteX0" y="connsiteY0"/>
              </a:cxn>
              <a:cxn ang="0">
                <a:pos x="connsiteX1" y="connsiteY1"/>
              </a:cxn>
              <a:cxn ang="0">
                <a:pos x="connsiteX2" y="connsiteY2"/>
              </a:cxn>
              <a:cxn ang="0">
                <a:pos x="connsiteX3" y="connsiteY3"/>
              </a:cxn>
            </a:cxnLst>
            <a:rect l="l" t="t" r="r" b="b"/>
            <a:pathLst>
              <a:path w="840376" h="257236">
                <a:moveTo>
                  <a:pt x="8895" y="257236"/>
                </a:moveTo>
                <a:cubicBezTo>
                  <a:pt x="-5572" y="138463"/>
                  <a:pt x="-20039" y="19690"/>
                  <a:pt x="118541" y="1417"/>
                </a:cubicBezTo>
                <a:cubicBezTo>
                  <a:pt x="257121" y="-16856"/>
                  <a:pt x="840376" y="147600"/>
                  <a:pt x="840376" y="147600"/>
                </a:cubicBezTo>
                <a:lnTo>
                  <a:pt x="840376" y="147600"/>
                </a:lnTo>
              </a:path>
            </a:pathLst>
          </a:custGeom>
          <a:ln w="19050">
            <a:solidFill>
              <a:schemeClr val="accent6"/>
            </a:solidFill>
            <a:prstDash val="sysDash"/>
            <a:headEnd type="triangle"/>
            <a:tailEnd type="ova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79646"/>
              </a:solidFill>
            </a:endParaRPr>
          </a:p>
        </p:txBody>
      </p:sp>
    </p:spTree>
    <p:extLst>
      <p:ext uri="{BB962C8B-B14F-4D97-AF65-F5344CB8AC3E}">
        <p14:creationId xmlns:p14="http://schemas.microsoft.com/office/powerpoint/2010/main" val="591058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1977E-7044-1825-30C9-16C992AB95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3CFFE27-642C-36EA-765B-2774B7AD695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B366CF1-B05A-B311-0806-DB112EEBB92F}"/>
              </a:ext>
            </a:extLst>
          </p:cNvPr>
          <p:cNvPicPr>
            <a:picLocks noChangeAspect="1"/>
          </p:cNvPicPr>
          <p:nvPr/>
        </p:nvPicPr>
        <p:blipFill>
          <a:blip r:embed="rId2"/>
          <a:stretch>
            <a:fillRect/>
          </a:stretch>
        </p:blipFill>
        <p:spPr>
          <a:xfrm>
            <a:off x="1087395" y="165212"/>
            <a:ext cx="6969209" cy="6270923"/>
          </a:xfrm>
          <a:prstGeom prst="rect">
            <a:avLst/>
          </a:prstGeom>
          <a:ln>
            <a:solidFill>
              <a:schemeClr val="tx1"/>
            </a:solidFill>
          </a:ln>
        </p:spPr>
      </p:pic>
    </p:spTree>
    <p:extLst>
      <p:ext uri="{BB962C8B-B14F-4D97-AF65-F5344CB8AC3E}">
        <p14:creationId xmlns:p14="http://schemas.microsoft.com/office/powerpoint/2010/main" val="3282016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20365-0DA9-25EB-05BD-FE3A25B33BC6}"/>
              </a:ext>
            </a:extLst>
          </p:cNvPr>
          <p:cNvSpPr>
            <a:spLocks noGrp="1"/>
          </p:cNvSpPr>
          <p:nvPr>
            <p:ph type="title"/>
          </p:nvPr>
        </p:nvSpPr>
        <p:spPr/>
        <p:txBody>
          <a:bodyPr/>
          <a:lstStyle/>
          <a:p>
            <a:r>
              <a:rPr lang="en-US" dirty="0"/>
              <a:t>Natural Language Processing</a:t>
            </a:r>
          </a:p>
        </p:txBody>
      </p:sp>
      <p:sp>
        <p:nvSpPr>
          <p:cNvPr id="8" name="TextBox 7">
            <a:extLst>
              <a:ext uri="{FF2B5EF4-FFF2-40B4-BE49-F238E27FC236}">
                <a16:creationId xmlns:a16="http://schemas.microsoft.com/office/drawing/2014/main" id="{AA084FD6-0378-D546-55A9-E20A925EF0B8}"/>
              </a:ext>
            </a:extLst>
          </p:cNvPr>
          <p:cNvSpPr txBox="1"/>
          <p:nvPr/>
        </p:nvSpPr>
        <p:spPr>
          <a:xfrm>
            <a:off x="124699" y="2280745"/>
            <a:ext cx="3656887" cy="3539430"/>
          </a:xfrm>
          <a:prstGeom prst="rect">
            <a:avLst/>
          </a:prstGeom>
          <a:noFill/>
        </p:spPr>
        <p:txBody>
          <a:bodyPr wrap="square" rtlCol="0">
            <a:spAutoFit/>
          </a:bodyPr>
          <a:lstStyle/>
          <a:p>
            <a:r>
              <a:rPr lang="en-US" sz="1600" dirty="0">
                <a:latin typeface="Consolas" panose="020B0609020204030204" pitchFamily="49" charset="0"/>
                <a:cs typeface="Consolas" panose="020B0609020204030204" pitchFamily="49" charset="0"/>
              </a:rPr>
              <a:t>The patient reported feeling as her usual self. She denied, dizziness, chest pain or weakness. She stated that she feels well enough to go home at this time and will call her daughter to pick her up. She has an appointment with her MD at the XXXX on x/xx. She had a heart rate in the 40s overnight and will be cautioned to not take her metoprolol today and take her BP tomorrow before taking her medication.</a:t>
            </a:r>
          </a:p>
        </p:txBody>
      </p:sp>
      <p:sp>
        <p:nvSpPr>
          <p:cNvPr id="9" name="TextBox 8">
            <a:extLst>
              <a:ext uri="{FF2B5EF4-FFF2-40B4-BE49-F238E27FC236}">
                <a16:creationId xmlns:a16="http://schemas.microsoft.com/office/drawing/2014/main" id="{087D326E-8D67-8B2F-5E5E-15633B334FED}"/>
              </a:ext>
            </a:extLst>
          </p:cNvPr>
          <p:cNvSpPr txBox="1"/>
          <p:nvPr/>
        </p:nvSpPr>
        <p:spPr>
          <a:xfrm>
            <a:off x="1496378" y="1530064"/>
            <a:ext cx="1933543" cy="400110"/>
          </a:xfrm>
          <a:prstGeom prst="rect">
            <a:avLst/>
          </a:prstGeom>
          <a:noFill/>
        </p:spPr>
        <p:txBody>
          <a:bodyPr wrap="none" rtlCol="0">
            <a:spAutoFit/>
          </a:bodyPr>
          <a:lstStyle/>
          <a:p>
            <a:r>
              <a:rPr lang="en-US" sz="2000" i="1" dirty="0">
                <a:latin typeface="Corbel" panose="020B0503020204020204" pitchFamily="34" charset="0"/>
              </a:rPr>
              <a:t>Human authored</a:t>
            </a:r>
          </a:p>
        </p:txBody>
      </p:sp>
      <p:sp>
        <p:nvSpPr>
          <p:cNvPr id="10" name="TextBox 9">
            <a:extLst>
              <a:ext uri="{FF2B5EF4-FFF2-40B4-BE49-F238E27FC236}">
                <a16:creationId xmlns:a16="http://schemas.microsoft.com/office/drawing/2014/main" id="{820CE150-80A1-2910-1098-32645407DC2D}"/>
              </a:ext>
            </a:extLst>
          </p:cNvPr>
          <p:cNvSpPr txBox="1"/>
          <p:nvPr/>
        </p:nvSpPr>
        <p:spPr>
          <a:xfrm>
            <a:off x="4400216" y="2280745"/>
            <a:ext cx="4286584" cy="3785652"/>
          </a:xfrm>
          <a:prstGeom prst="rect">
            <a:avLst/>
          </a:prstGeom>
          <a:noFill/>
        </p:spPr>
        <p:txBody>
          <a:bodyPr wrap="square" rtlCol="0">
            <a:spAutoFit/>
          </a:bodyPr>
          <a:lstStyle/>
          <a:p>
            <a:r>
              <a:rPr lang="en-US" sz="1600" dirty="0">
                <a:latin typeface="Consolas" panose="020B0609020204030204" pitchFamily="49" charset="0"/>
                <a:cs typeface="Consolas" panose="020B0609020204030204" pitchFamily="49" charset="0"/>
              </a:rPr>
              <a:t>She is currently stable and she feels she is back to her baseline. This is a XXX year old female with a past medical history significant for hypertension , osteoporosis , Hyperlipidemia and known carotid artery disease who presents after a syncopal episode that occurred while she was having a bowel movement. She had a HA and felt that her BP might be high , but did not check it. HYPOTENSION : hold metoprolol 12.5 bid , this should not be restarted until she sees her PMD on x/xx at her regularly scheduled appointment.</a:t>
            </a:r>
          </a:p>
        </p:txBody>
      </p:sp>
      <p:sp>
        <p:nvSpPr>
          <p:cNvPr id="11" name="TextBox 10">
            <a:extLst>
              <a:ext uri="{FF2B5EF4-FFF2-40B4-BE49-F238E27FC236}">
                <a16:creationId xmlns:a16="http://schemas.microsoft.com/office/drawing/2014/main" id="{79F1922D-C0E0-87B3-0E42-95AEA0E73A3C}"/>
              </a:ext>
            </a:extLst>
          </p:cNvPr>
          <p:cNvSpPr txBox="1"/>
          <p:nvPr/>
        </p:nvSpPr>
        <p:spPr>
          <a:xfrm>
            <a:off x="5714081" y="1530064"/>
            <a:ext cx="2727093" cy="400110"/>
          </a:xfrm>
          <a:prstGeom prst="rect">
            <a:avLst/>
          </a:prstGeom>
          <a:noFill/>
        </p:spPr>
        <p:txBody>
          <a:bodyPr wrap="none" rtlCol="0">
            <a:spAutoFit/>
          </a:bodyPr>
          <a:lstStyle/>
          <a:p>
            <a:r>
              <a:rPr lang="en-US" sz="2000" i="1" dirty="0">
                <a:latin typeface="Corbel" panose="020B0503020204020204" pitchFamily="34" charset="0"/>
              </a:rPr>
              <a:t>Automatically generated</a:t>
            </a:r>
          </a:p>
        </p:txBody>
      </p:sp>
    </p:spTree>
    <p:extLst>
      <p:ext uri="{BB962C8B-B14F-4D97-AF65-F5344CB8AC3E}">
        <p14:creationId xmlns:p14="http://schemas.microsoft.com/office/powerpoint/2010/main" val="2563365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A552A-75A8-8FD5-284F-F161ADDCF8A8}"/>
              </a:ext>
            </a:extLst>
          </p:cNvPr>
          <p:cNvSpPr>
            <a:spLocks noGrp="1"/>
          </p:cNvSpPr>
          <p:nvPr>
            <p:ph type="title"/>
          </p:nvPr>
        </p:nvSpPr>
        <p:spPr/>
        <p:txBody>
          <a:bodyPr/>
          <a:lstStyle/>
          <a:p>
            <a:r>
              <a:rPr lang="en-US" dirty="0"/>
              <a:t>Processing EHR</a:t>
            </a:r>
          </a:p>
        </p:txBody>
      </p:sp>
      <p:sp>
        <p:nvSpPr>
          <p:cNvPr id="4" name="Content Placeholder 3">
            <a:extLst>
              <a:ext uri="{FF2B5EF4-FFF2-40B4-BE49-F238E27FC236}">
                <a16:creationId xmlns:a16="http://schemas.microsoft.com/office/drawing/2014/main" id="{1B13DEEC-C447-F006-A4C5-36C3DEB23277}"/>
              </a:ext>
            </a:extLst>
          </p:cNvPr>
          <p:cNvSpPr>
            <a:spLocks noGrp="1"/>
          </p:cNvSpPr>
          <p:nvPr>
            <p:ph idx="1"/>
          </p:nvPr>
        </p:nvSpPr>
        <p:spPr/>
        <p:txBody>
          <a:bodyPr/>
          <a:lstStyle/>
          <a:p>
            <a:r>
              <a:rPr lang="en-US" dirty="0"/>
              <a:t>Natural language processing</a:t>
            </a:r>
          </a:p>
          <a:p>
            <a:r>
              <a:rPr lang="en-US" dirty="0"/>
              <a:t>Descriptions (e.g., cohort characterization)</a:t>
            </a:r>
          </a:p>
          <a:p>
            <a:r>
              <a:rPr lang="en-US" dirty="0"/>
              <a:t>Predictions</a:t>
            </a:r>
          </a:p>
          <a:p>
            <a:r>
              <a:rPr lang="en-US" dirty="0"/>
              <a:t>Prescriptions</a:t>
            </a:r>
          </a:p>
        </p:txBody>
      </p:sp>
    </p:spTree>
    <p:extLst>
      <p:ext uri="{BB962C8B-B14F-4D97-AF65-F5344CB8AC3E}">
        <p14:creationId xmlns:p14="http://schemas.microsoft.com/office/powerpoint/2010/main" val="2482127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85493-7FB7-DCF0-86CF-82473EA8E6CF}"/>
              </a:ext>
            </a:extLst>
          </p:cNvPr>
          <p:cNvSpPr>
            <a:spLocks noGrp="1"/>
          </p:cNvSpPr>
          <p:nvPr>
            <p:ph type="title"/>
          </p:nvPr>
        </p:nvSpPr>
        <p:spPr/>
        <p:txBody>
          <a:bodyPr/>
          <a:lstStyle/>
          <a:p>
            <a:r>
              <a:rPr lang="en-US" dirty="0"/>
              <a:t>Cohort characterization</a:t>
            </a:r>
          </a:p>
        </p:txBody>
      </p:sp>
      <p:sp>
        <p:nvSpPr>
          <p:cNvPr id="3" name="Content Placeholder 2">
            <a:extLst>
              <a:ext uri="{FF2B5EF4-FFF2-40B4-BE49-F238E27FC236}">
                <a16:creationId xmlns:a16="http://schemas.microsoft.com/office/drawing/2014/main" id="{56F33EB4-52F1-6FA1-2A9D-CDC8089B982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45266D7-1ED2-F66B-46D2-1FFACD209AB0}"/>
              </a:ext>
            </a:extLst>
          </p:cNvPr>
          <p:cNvPicPr>
            <a:picLocks noChangeAspect="1"/>
          </p:cNvPicPr>
          <p:nvPr/>
        </p:nvPicPr>
        <p:blipFill>
          <a:blip r:embed="rId2"/>
          <a:stretch>
            <a:fillRect/>
          </a:stretch>
        </p:blipFill>
        <p:spPr>
          <a:xfrm>
            <a:off x="775558" y="1600200"/>
            <a:ext cx="7349302" cy="4525963"/>
          </a:xfrm>
          <a:prstGeom prst="rect">
            <a:avLst/>
          </a:prstGeom>
        </p:spPr>
      </p:pic>
    </p:spTree>
    <p:extLst>
      <p:ext uri="{BB962C8B-B14F-4D97-AF65-F5344CB8AC3E}">
        <p14:creationId xmlns:p14="http://schemas.microsoft.com/office/powerpoint/2010/main" val="2668153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CB8B7-C8A1-FF54-FBED-985587A9BFBF}"/>
              </a:ext>
            </a:extLst>
          </p:cNvPr>
          <p:cNvSpPr>
            <a:spLocks noGrp="1"/>
          </p:cNvSpPr>
          <p:nvPr>
            <p:ph type="title"/>
          </p:nvPr>
        </p:nvSpPr>
        <p:spPr/>
        <p:txBody>
          <a:bodyPr/>
          <a:lstStyle/>
          <a:p>
            <a:r>
              <a:rPr lang="en-US" dirty="0"/>
              <a:t>Cohort Characterization</a:t>
            </a:r>
          </a:p>
        </p:txBody>
      </p:sp>
      <p:sp>
        <p:nvSpPr>
          <p:cNvPr id="3" name="Content Placeholder 2">
            <a:extLst>
              <a:ext uri="{FF2B5EF4-FFF2-40B4-BE49-F238E27FC236}">
                <a16:creationId xmlns:a16="http://schemas.microsoft.com/office/drawing/2014/main" id="{0FBA7712-F234-B083-BB82-08EC1AB9D7DF}"/>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A75CE1EA-C490-D1C2-6EB9-ACF5CC8551B4}"/>
              </a:ext>
            </a:extLst>
          </p:cNvPr>
          <p:cNvPicPr>
            <a:picLocks noChangeAspect="1"/>
          </p:cNvPicPr>
          <p:nvPr/>
        </p:nvPicPr>
        <p:blipFill>
          <a:blip r:embed="rId2"/>
          <a:stretch>
            <a:fillRect/>
          </a:stretch>
        </p:blipFill>
        <p:spPr>
          <a:xfrm>
            <a:off x="457200" y="1291431"/>
            <a:ext cx="7829355" cy="5143500"/>
          </a:xfrm>
          <a:prstGeom prst="rect">
            <a:avLst/>
          </a:prstGeom>
        </p:spPr>
      </p:pic>
    </p:spTree>
    <p:extLst>
      <p:ext uri="{BB962C8B-B14F-4D97-AF65-F5344CB8AC3E}">
        <p14:creationId xmlns:p14="http://schemas.microsoft.com/office/powerpoint/2010/main" val="3880976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Unsupervised learning</a:t>
            </a:r>
          </a:p>
        </p:txBody>
      </p:sp>
      <p:pic>
        <p:nvPicPr>
          <p:cNvPr id="4" name="Content Placeholder 3" descr="graphical_model.pdf"/>
          <p:cNvPicPr>
            <a:picLocks noGrp="1" noChangeAspect="1"/>
          </p:cNvPicPr>
          <p:nvPr>
            <p:ph idx="1"/>
          </p:nvPr>
        </p:nvPicPr>
        <p:blipFill rotWithShape="1">
          <a:blip r:embed="rId2">
            <a:extLst>
              <a:ext uri="{28A0092B-C50C-407E-A947-70E740481C1C}">
                <a14:useLocalDpi xmlns:a14="http://schemas.microsoft.com/office/drawing/2010/main" val="0"/>
              </a:ext>
            </a:extLst>
          </a:blip>
          <a:srcRect l="-7846" t="-9454" r="-7846" b="1"/>
          <a:stretch/>
        </p:blipFill>
        <p:spPr>
          <a:xfrm>
            <a:off x="1921790" y="2264939"/>
            <a:ext cx="5541328" cy="32092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55696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cxnSp>
        <p:nvCxnSpPr>
          <p:cNvPr id="20" name="Straight Connector 19"/>
          <p:cNvCxnSpPr/>
          <p:nvPr/>
        </p:nvCxnSpPr>
        <p:spPr>
          <a:xfrm>
            <a:off x="5189053" y="1656302"/>
            <a:ext cx="736" cy="41044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3"/>
          <a:stretch>
            <a:fillRect/>
          </a:stretch>
        </p:blipFill>
        <p:spPr>
          <a:xfrm>
            <a:off x="1977781" y="3380449"/>
            <a:ext cx="721797" cy="1043562"/>
          </a:xfrm>
          <a:prstGeom prst="rect">
            <a:avLst/>
          </a:prstGeom>
        </p:spPr>
      </p:pic>
      <p:grpSp>
        <p:nvGrpSpPr>
          <p:cNvPr id="57" name="Group 56"/>
          <p:cNvGrpSpPr/>
          <p:nvPr/>
        </p:nvGrpSpPr>
        <p:grpSpPr>
          <a:xfrm>
            <a:off x="528835" y="4248500"/>
            <a:ext cx="1364980" cy="1441691"/>
            <a:chOff x="705113" y="4521667"/>
            <a:chExt cx="1819973" cy="1922254"/>
          </a:xfrm>
        </p:grpSpPr>
        <p:grpSp>
          <p:nvGrpSpPr>
            <p:cNvPr id="15" name="Group 14"/>
            <p:cNvGrpSpPr/>
            <p:nvPr/>
          </p:nvGrpSpPr>
          <p:grpSpPr>
            <a:xfrm>
              <a:off x="705113" y="5314433"/>
              <a:ext cx="1300944" cy="1129488"/>
              <a:chOff x="622617" y="3755572"/>
              <a:chExt cx="1415615" cy="1289612"/>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202" y="4461151"/>
                <a:ext cx="584033" cy="584033"/>
              </a:xfrm>
              <a:prstGeom prst="rect">
                <a:avLst/>
              </a:prstGeom>
            </p:spPr>
          </p:pic>
          <p:pic>
            <p:nvPicPr>
              <p:cNvPr id="5" name="Picture 4"/>
              <p:cNvPicPr>
                <a:picLocks noChangeAspect="1"/>
              </p:cNvPicPr>
              <p:nvPr/>
            </p:nvPicPr>
            <p:blipFill>
              <a:blip r:embed="rId5"/>
              <a:stretch>
                <a:fillRect/>
              </a:stretch>
            </p:blipFill>
            <p:spPr>
              <a:xfrm>
                <a:off x="622617" y="3755572"/>
                <a:ext cx="584790" cy="568082"/>
              </a:xfrm>
              <a:prstGeom prst="rect">
                <a:avLst/>
              </a:prstGeom>
            </p:spPr>
          </p:pic>
          <p:pic>
            <p:nvPicPr>
              <p:cNvPr id="6" name="Picture 5"/>
              <p:cNvPicPr>
                <a:picLocks noChangeAspect="1"/>
              </p:cNvPicPr>
              <p:nvPr/>
            </p:nvPicPr>
            <p:blipFill>
              <a:blip r:embed="rId6"/>
              <a:stretch>
                <a:fillRect/>
              </a:stretch>
            </p:blipFill>
            <p:spPr>
              <a:xfrm>
                <a:off x="1414235" y="3908548"/>
                <a:ext cx="623997" cy="634268"/>
              </a:xfrm>
              <a:prstGeom prst="rect">
                <a:avLst/>
              </a:prstGeom>
            </p:spPr>
          </p:pic>
        </p:grpSp>
        <p:cxnSp>
          <p:nvCxnSpPr>
            <p:cNvPr id="24" name="Straight Arrow Connector 23"/>
            <p:cNvCxnSpPr/>
            <p:nvPr/>
          </p:nvCxnSpPr>
          <p:spPr>
            <a:xfrm flipH="1">
              <a:off x="1577130" y="4521667"/>
              <a:ext cx="947956" cy="6627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0" y="5722487"/>
            <a:ext cx="2016814" cy="723100"/>
            <a:chOff x="4069863" y="4815883"/>
            <a:chExt cx="2689085" cy="964133"/>
          </a:xfrm>
        </p:grpSpPr>
        <p:pic>
          <p:nvPicPr>
            <p:cNvPr id="14" name="Picture 13"/>
            <p:cNvPicPr>
              <a:picLocks noChangeAspect="1"/>
            </p:cNvPicPr>
            <p:nvPr/>
          </p:nvPicPr>
          <p:blipFill>
            <a:blip r:embed="rId7"/>
            <a:stretch>
              <a:fillRect/>
            </a:stretch>
          </p:blipFill>
          <p:spPr>
            <a:xfrm>
              <a:off x="4069863" y="4815883"/>
              <a:ext cx="1431040" cy="446796"/>
            </a:xfrm>
            <a:prstGeom prst="rect">
              <a:avLst/>
            </a:prstGeom>
          </p:spPr>
        </p:pic>
        <p:pic>
          <p:nvPicPr>
            <p:cNvPr id="16" name="Picture 15"/>
            <p:cNvPicPr>
              <a:picLocks noChangeAspect="1"/>
            </p:cNvPicPr>
            <p:nvPr/>
          </p:nvPicPr>
          <p:blipFill>
            <a:blip r:embed="rId8"/>
            <a:stretch>
              <a:fillRect/>
            </a:stretch>
          </p:blipFill>
          <p:spPr>
            <a:xfrm>
              <a:off x="4712297" y="5173194"/>
              <a:ext cx="1404216" cy="606822"/>
            </a:xfrm>
            <a:prstGeom prst="rect">
              <a:avLst/>
            </a:prstGeom>
          </p:spPr>
        </p:pic>
        <p:pic>
          <p:nvPicPr>
            <p:cNvPr id="17" name="Picture 16"/>
            <p:cNvPicPr>
              <a:picLocks noChangeAspect="1"/>
            </p:cNvPicPr>
            <p:nvPr/>
          </p:nvPicPr>
          <p:blipFill>
            <a:blip r:embed="rId9"/>
            <a:stretch>
              <a:fillRect/>
            </a:stretch>
          </p:blipFill>
          <p:spPr>
            <a:xfrm>
              <a:off x="5500904" y="4875271"/>
              <a:ext cx="1258044" cy="461891"/>
            </a:xfrm>
            <a:prstGeom prst="rect">
              <a:avLst/>
            </a:prstGeom>
          </p:spPr>
        </p:pic>
      </p:grpSp>
      <p:grpSp>
        <p:nvGrpSpPr>
          <p:cNvPr id="59" name="Group 58"/>
          <p:cNvGrpSpPr/>
          <p:nvPr/>
        </p:nvGrpSpPr>
        <p:grpSpPr>
          <a:xfrm>
            <a:off x="5318177" y="1513243"/>
            <a:ext cx="3479851" cy="3219068"/>
            <a:chOff x="7090902" y="874656"/>
            <a:chExt cx="4639801" cy="4292091"/>
          </a:xfrm>
        </p:grpSpPr>
        <p:grpSp>
          <p:nvGrpSpPr>
            <p:cNvPr id="9" name="Group 8"/>
            <p:cNvGrpSpPr/>
            <p:nvPr/>
          </p:nvGrpSpPr>
          <p:grpSpPr>
            <a:xfrm>
              <a:off x="9772130" y="1185757"/>
              <a:ext cx="1958573" cy="2463155"/>
              <a:chOff x="9503683" y="2155095"/>
              <a:chExt cx="1958573" cy="2463155"/>
            </a:xfrm>
          </p:grpSpPr>
          <p:pic>
            <p:nvPicPr>
              <p:cNvPr id="7"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03683" y="2155095"/>
                <a:ext cx="1887644" cy="1884518"/>
              </a:xfrm>
              <a:prstGeom prst="rect">
                <a:avLst/>
              </a:prstGeom>
              <a:ln/>
            </p:spPr>
            <p:style>
              <a:lnRef idx="2">
                <a:schemeClr val="dk1"/>
              </a:lnRef>
              <a:fillRef idx="1">
                <a:schemeClr val="lt1"/>
              </a:fillRef>
              <a:effectRef idx="0">
                <a:schemeClr val="dk1"/>
              </a:effectRef>
              <a:fontRef idx="minor">
                <a:schemeClr val="dk1"/>
              </a:fontRef>
            </p:style>
          </p:pic>
          <p:pic>
            <p:nvPicPr>
              <p:cNvPr id="8"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23508" y="2707808"/>
                <a:ext cx="1638748" cy="1910442"/>
              </a:xfrm>
              <a:prstGeom prst="rect">
                <a:avLst/>
              </a:prstGeom>
              <a:ln/>
            </p:spPr>
            <p:style>
              <a:lnRef idx="2">
                <a:schemeClr val="dk1"/>
              </a:lnRef>
              <a:fillRef idx="1">
                <a:schemeClr val="lt1"/>
              </a:fillRef>
              <a:effectRef idx="0">
                <a:schemeClr val="dk1"/>
              </a:effectRef>
              <a:fontRef idx="minor">
                <a:schemeClr val="dk1"/>
              </a:fontRef>
            </p:style>
          </p:pic>
        </p:grpSp>
        <p:pic>
          <p:nvPicPr>
            <p:cNvPr id="33" name="Picture 32" descr="tall_stack.pdf"/>
            <p:cNvPicPr>
              <a:picLocks noChangeAspect="1"/>
            </p:cNvPicPr>
            <p:nvPr/>
          </p:nvPicPr>
          <p:blipFill rotWithShape="1">
            <a:blip r:embed="rId12">
              <a:extLst>
                <a:ext uri="{28A0092B-C50C-407E-A947-70E740481C1C}">
                  <a14:useLocalDpi xmlns:a14="http://schemas.microsoft.com/office/drawing/2010/main" val="0"/>
                </a:ext>
              </a:extLst>
            </a:blip>
            <a:srcRect l="37964" t="18140" r="41736" b="45751"/>
            <a:stretch/>
          </p:blipFill>
          <p:spPr>
            <a:xfrm>
              <a:off x="7090902" y="874656"/>
              <a:ext cx="1864581" cy="4292091"/>
            </a:xfrm>
            <a:prstGeom prst="rect">
              <a:avLst/>
            </a:prstGeom>
          </p:spPr>
        </p:pic>
        <p:cxnSp>
          <p:nvCxnSpPr>
            <p:cNvPr id="36" name="Straight Connector 35"/>
            <p:cNvCxnSpPr/>
            <p:nvPr/>
          </p:nvCxnSpPr>
          <p:spPr>
            <a:xfrm flipV="1">
              <a:off x="8414158" y="1185757"/>
              <a:ext cx="1357972" cy="8527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8414158" y="2122415"/>
              <a:ext cx="1677797" cy="1526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5820301" y="3886960"/>
            <a:ext cx="2853014" cy="1829795"/>
            <a:chOff x="7760400" y="4039613"/>
            <a:chExt cx="3804019" cy="2439726"/>
          </a:xfrm>
        </p:grpSpPr>
        <p:grpSp>
          <p:nvGrpSpPr>
            <p:cNvPr id="13" name="Group 12"/>
            <p:cNvGrpSpPr/>
            <p:nvPr/>
          </p:nvGrpSpPr>
          <p:grpSpPr>
            <a:xfrm>
              <a:off x="9772130" y="4039613"/>
              <a:ext cx="1792289" cy="2439726"/>
              <a:chOff x="7042535" y="3908548"/>
              <a:chExt cx="1792289" cy="2439726"/>
            </a:xfrm>
          </p:grpSpPr>
          <p:pic>
            <p:nvPicPr>
              <p:cNvPr id="11" name="Picture 10"/>
              <p:cNvPicPr>
                <a:picLocks noChangeAspect="1"/>
              </p:cNvPicPr>
              <p:nvPr/>
            </p:nvPicPr>
            <p:blipFill>
              <a:blip r:embed="rId13"/>
              <a:stretch>
                <a:fillRect/>
              </a:stretch>
            </p:blipFill>
            <p:spPr>
              <a:xfrm>
                <a:off x="7042535" y="3908548"/>
                <a:ext cx="1729137" cy="2085807"/>
              </a:xfrm>
              <a:prstGeom prst="rect">
                <a:avLst/>
              </a:prstGeom>
              <a:ln>
                <a:solidFill>
                  <a:schemeClr val="tx1"/>
                </a:solidFill>
              </a:ln>
            </p:spPr>
          </p:pic>
          <p:pic>
            <p:nvPicPr>
              <p:cNvPr id="12" name="Picture 11"/>
              <p:cNvPicPr>
                <a:picLocks noChangeAspect="1"/>
              </p:cNvPicPr>
              <p:nvPr/>
            </p:nvPicPr>
            <p:blipFill>
              <a:blip r:embed="rId14"/>
              <a:stretch>
                <a:fillRect/>
              </a:stretch>
            </p:blipFill>
            <p:spPr>
              <a:xfrm>
                <a:off x="7295893" y="4204887"/>
                <a:ext cx="1538931" cy="2143387"/>
              </a:xfrm>
              <a:prstGeom prst="rect">
                <a:avLst/>
              </a:prstGeom>
              <a:ln>
                <a:solidFill>
                  <a:schemeClr val="tx1"/>
                </a:solidFill>
              </a:ln>
            </p:spPr>
          </p:pic>
        </p:grpSp>
        <p:pic>
          <p:nvPicPr>
            <p:cNvPr id="34" name="Picture 33" descr="black_white.pdf"/>
            <p:cNvPicPr>
              <a:picLocks noChangeAspect="1"/>
            </p:cNvPicPr>
            <p:nvPr/>
          </p:nvPicPr>
          <p:blipFill rotWithShape="1">
            <a:blip r:embed="rId15">
              <a:extLst>
                <a:ext uri="{28A0092B-C50C-407E-A947-70E740481C1C}">
                  <a14:useLocalDpi xmlns:a14="http://schemas.microsoft.com/office/drawing/2010/main" val="0"/>
                </a:ext>
              </a:extLst>
            </a:blip>
            <a:srcRect l="27250" t="21786" r="56397" b="66667"/>
            <a:stretch/>
          </p:blipFill>
          <p:spPr>
            <a:xfrm>
              <a:off x="7760400" y="4979039"/>
              <a:ext cx="1641840" cy="1500300"/>
            </a:xfrm>
            <a:prstGeom prst="rect">
              <a:avLst/>
            </a:prstGeom>
          </p:spPr>
        </p:pic>
        <p:cxnSp>
          <p:nvCxnSpPr>
            <p:cNvPr id="46" name="Straight Connector 45"/>
            <p:cNvCxnSpPr/>
            <p:nvPr/>
          </p:nvCxnSpPr>
          <p:spPr>
            <a:xfrm flipV="1">
              <a:off x="9140562" y="4039613"/>
              <a:ext cx="631568" cy="1424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9140562" y="5463086"/>
              <a:ext cx="884926" cy="10162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1877550" y="1832807"/>
            <a:ext cx="1160568" cy="1452263"/>
            <a:chOff x="2503400" y="1300743"/>
            <a:chExt cx="1547424" cy="1936350"/>
          </a:xfrm>
        </p:grpSpPr>
        <p:pic>
          <p:nvPicPr>
            <p:cNvPr id="51" name="Picture 50" descr="black_white.pdf"/>
            <p:cNvPicPr>
              <a:picLocks noChangeAspect="1"/>
            </p:cNvPicPr>
            <p:nvPr/>
          </p:nvPicPr>
          <p:blipFill rotWithShape="1">
            <a:blip r:embed="rId15">
              <a:extLst>
                <a:ext uri="{28A0092B-C50C-407E-A947-70E740481C1C}">
                  <a14:useLocalDpi xmlns:a14="http://schemas.microsoft.com/office/drawing/2010/main" val="0"/>
                </a:ext>
              </a:extLst>
            </a:blip>
            <a:srcRect l="27250" t="21786" r="56397" b="66667"/>
            <a:stretch/>
          </p:blipFill>
          <p:spPr>
            <a:xfrm>
              <a:off x="2795404" y="1300743"/>
              <a:ext cx="1255420" cy="1147193"/>
            </a:xfrm>
            <a:prstGeom prst="rect">
              <a:avLst/>
            </a:prstGeom>
          </p:spPr>
        </p:pic>
        <p:pic>
          <p:nvPicPr>
            <p:cNvPr id="52" name="Picture 4" descr="https://cdn1.iconfinder.com/data/icons/medical-gone-red/512/test_tube_blood_sample-51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610325" y="1422400"/>
              <a:ext cx="593862" cy="498630"/>
            </a:xfrm>
            <a:prstGeom prst="rect">
              <a:avLst/>
            </a:prstGeom>
            <a:noFill/>
            <a:extLst>
              <a:ext uri="{909E8E84-426E-40dd-AFC4-6F175D3DCCD1}">
                <a14:hiddenFill xmlns:a14="http://schemas.microsoft.com/office/drawing/2010/main" xmlns="">
                  <a:solidFill>
                    <a:srgbClr val="FFFFFF"/>
                  </a:solidFill>
                </a14:hiddenFill>
              </a:ext>
            </a:extLst>
          </p:spPr>
        </p:pic>
        <p:pic>
          <p:nvPicPr>
            <p:cNvPr id="53" name="Picture 52"/>
            <p:cNvPicPr>
              <a:picLocks noChangeAspect="1"/>
            </p:cNvPicPr>
            <p:nvPr/>
          </p:nvPicPr>
          <p:blipFill>
            <a:blip r:embed="rId17"/>
            <a:stretch>
              <a:fillRect/>
            </a:stretch>
          </p:blipFill>
          <p:spPr>
            <a:xfrm>
              <a:off x="2503400" y="1946197"/>
              <a:ext cx="292004" cy="386558"/>
            </a:xfrm>
            <a:prstGeom prst="rect">
              <a:avLst/>
            </a:prstGeom>
          </p:spPr>
        </p:pic>
        <p:cxnSp>
          <p:nvCxnSpPr>
            <p:cNvPr id="54" name="Straight Arrow Connector 53"/>
            <p:cNvCxnSpPr/>
            <p:nvPr/>
          </p:nvCxnSpPr>
          <p:spPr>
            <a:xfrm flipV="1">
              <a:off x="3087586" y="2569593"/>
              <a:ext cx="8897" cy="6675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4" name="Straight Arrow Connector 43">
            <a:extLst>
              <a:ext uri="{FF2B5EF4-FFF2-40B4-BE49-F238E27FC236}">
                <a16:creationId xmlns:a16="http://schemas.microsoft.com/office/drawing/2014/main" id="{25A63A2F-C94D-11E5-E675-207E4A3DF503}"/>
              </a:ext>
            </a:extLst>
          </p:cNvPr>
          <p:cNvCxnSpPr>
            <a:cxnSpLocks/>
          </p:cNvCxnSpPr>
          <p:nvPr/>
        </p:nvCxnSpPr>
        <p:spPr>
          <a:xfrm>
            <a:off x="2716794" y="4186997"/>
            <a:ext cx="755732" cy="2967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1EAD621-7532-364C-BDCF-1CA3BB40DCEC}"/>
              </a:ext>
            </a:extLst>
          </p:cNvPr>
          <p:cNvPicPr>
            <a:picLocks noChangeAspect="1"/>
          </p:cNvPicPr>
          <p:nvPr/>
        </p:nvPicPr>
        <p:blipFill>
          <a:blip r:embed="rId18"/>
          <a:stretch>
            <a:fillRect/>
          </a:stretch>
        </p:blipFill>
        <p:spPr>
          <a:xfrm>
            <a:off x="2401720" y="5151879"/>
            <a:ext cx="945077" cy="1083044"/>
          </a:xfrm>
          <a:prstGeom prst="rect">
            <a:avLst/>
          </a:prstGeom>
        </p:spPr>
      </p:pic>
      <p:pic>
        <p:nvPicPr>
          <p:cNvPr id="19" name="Picture 18">
            <a:extLst>
              <a:ext uri="{FF2B5EF4-FFF2-40B4-BE49-F238E27FC236}">
                <a16:creationId xmlns:a16="http://schemas.microsoft.com/office/drawing/2014/main" id="{44F5627E-6C4F-EC65-2FDC-142D71641E7E}"/>
              </a:ext>
            </a:extLst>
          </p:cNvPr>
          <p:cNvPicPr>
            <a:picLocks noChangeAspect="1"/>
          </p:cNvPicPr>
          <p:nvPr/>
        </p:nvPicPr>
        <p:blipFill>
          <a:blip r:embed="rId19"/>
          <a:stretch>
            <a:fillRect/>
          </a:stretch>
        </p:blipFill>
        <p:spPr>
          <a:xfrm>
            <a:off x="3655663" y="2556410"/>
            <a:ext cx="1302246" cy="930176"/>
          </a:xfrm>
          <a:prstGeom prst="rect">
            <a:avLst/>
          </a:prstGeom>
        </p:spPr>
      </p:pic>
      <p:pic>
        <p:nvPicPr>
          <p:cNvPr id="21" name="Picture 20">
            <a:extLst>
              <a:ext uri="{FF2B5EF4-FFF2-40B4-BE49-F238E27FC236}">
                <a16:creationId xmlns:a16="http://schemas.microsoft.com/office/drawing/2014/main" id="{A3831ABC-1140-BFFC-4F66-E479E78D8AE4}"/>
              </a:ext>
            </a:extLst>
          </p:cNvPr>
          <p:cNvPicPr>
            <a:picLocks noChangeAspect="1"/>
          </p:cNvPicPr>
          <p:nvPr/>
        </p:nvPicPr>
        <p:blipFill>
          <a:blip r:embed="rId20"/>
          <a:stretch>
            <a:fillRect/>
          </a:stretch>
        </p:blipFill>
        <p:spPr>
          <a:xfrm>
            <a:off x="188459" y="2678128"/>
            <a:ext cx="1234745" cy="930175"/>
          </a:xfrm>
          <a:prstGeom prst="rect">
            <a:avLst/>
          </a:prstGeom>
        </p:spPr>
      </p:pic>
      <p:cxnSp>
        <p:nvCxnSpPr>
          <p:cNvPr id="49" name="Straight Arrow Connector 48">
            <a:extLst>
              <a:ext uri="{FF2B5EF4-FFF2-40B4-BE49-F238E27FC236}">
                <a16:creationId xmlns:a16="http://schemas.microsoft.com/office/drawing/2014/main" id="{89E809F3-A2AD-E113-2ECD-014EA9EC786C}"/>
              </a:ext>
            </a:extLst>
          </p:cNvPr>
          <p:cNvCxnSpPr>
            <a:cxnSpLocks/>
          </p:cNvCxnSpPr>
          <p:nvPr/>
        </p:nvCxnSpPr>
        <p:spPr>
          <a:xfrm>
            <a:off x="1534988" y="3197283"/>
            <a:ext cx="465293" cy="3087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4086E9A-5731-39FE-AAB8-AC6889F9CB4A}"/>
              </a:ext>
            </a:extLst>
          </p:cNvPr>
          <p:cNvCxnSpPr/>
          <p:nvPr/>
        </p:nvCxnSpPr>
        <p:spPr>
          <a:xfrm flipH="1">
            <a:off x="2607321" y="3159957"/>
            <a:ext cx="951025" cy="3942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3F16FFA5-D8F6-B404-906F-0077CE79DD90}"/>
              </a:ext>
            </a:extLst>
          </p:cNvPr>
          <p:cNvCxnSpPr>
            <a:cxnSpLocks/>
          </p:cNvCxnSpPr>
          <p:nvPr/>
        </p:nvCxnSpPr>
        <p:spPr>
          <a:xfrm>
            <a:off x="2414506" y="4483787"/>
            <a:ext cx="279280" cy="5458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F4FC7D33-4753-0E3D-43DC-CA23D40A44C9}"/>
              </a:ext>
            </a:extLst>
          </p:cNvPr>
          <p:cNvPicPr>
            <a:picLocks noChangeAspect="1"/>
          </p:cNvPicPr>
          <p:nvPr/>
        </p:nvPicPr>
        <p:blipFill>
          <a:blip r:embed="rId21"/>
          <a:stretch>
            <a:fillRect/>
          </a:stretch>
        </p:blipFill>
        <p:spPr>
          <a:xfrm>
            <a:off x="3610342" y="4153535"/>
            <a:ext cx="1079460" cy="998344"/>
          </a:xfrm>
          <a:prstGeom prst="rect">
            <a:avLst/>
          </a:prstGeom>
        </p:spPr>
      </p:pic>
    </p:spTree>
    <p:extLst>
      <p:ext uri="{BB962C8B-B14F-4D97-AF65-F5344CB8AC3E}">
        <p14:creationId xmlns:p14="http://schemas.microsoft.com/office/powerpoint/2010/main" val="953781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Unsupervised learning</a:t>
            </a:r>
          </a:p>
        </p:txBody>
      </p:sp>
      <p:grpSp>
        <p:nvGrpSpPr>
          <p:cNvPr id="4" name="Group 3"/>
          <p:cNvGrpSpPr/>
          <p:nvPr/>
        </p:nvGrpSpPr>
        <p:grpSpPr>
          <a:xfrm>
            <a:off x="1933925" y="2578923"/>
            <a:ext cx="607014" cy="575932"/>
            <a:chOff x="379937" y="1641046"/>
            <a:chExt cx="687949" cy="652723"/>
          </a:xfrm>
        </p:grpSpPr>
        <p:sp>
          <p:nvSpPr>
            <p:cNvPr id="5" name="Folded Corner 4"/>
            <p:cNvSpPr/>
            <p:nvPr/>
          </p:nvSpPr>
          <p:spPr>
            <a:xfrm>
              <a:off x="379937" y="1641046"/>
              <a:ext cx="687949" cy="652723"/>
            </a:xfrm>
            <a:prstGeom prst="foldedCorner">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Lato Light"/>
                <a:cs typeface="Lato Light"/>
              </a:endParaRPr>
            </a:p>
          </p:txBody>
        </p:sp>
        <p:cxnSp>
          <p:nvCxnSpPr>
            <p:cNvPr id="6" name="Straight Connector 5"/>
            <p:cNvCxnSpPr/>
            <p:nvPr/>
          </p:nvCxnSpPr>
          <p:spPr>
            <a:xfrm>
              <a:off x="379937" y="1745860"/>
              <a:ext cx="68794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79937" y="1895341"/>
              <a:ext cx="6811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79937" y="2029848"/>
              <a:ext cx="68794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09021" y="2175756"/>
              <a:ext cx="50646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772603" y="2470301"/>
            <a:ext cx="518718" cy="712273"/>
            <a:chOff x="1232261" y="1486526"/>
            <a:chExt cx="587880" cy="408815"/>
          </a:xfrm>
        </p:grpSpPr>
        <p:sp>
          <p:nvSpPr>
            <p:cNvPr id="11" name="Rectangle 10"/>
            <p:cNvSpPr/>
            <p:nvPr/>
          </p:nvSpPr>
          <p:spPr>
            <a:xfrm>
              <a:off x="1236066" y="1486526"/>
              <a:ext cx="584075" cy="40881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Lato Light"/>
                <a:cs typeface="Lato Light"/>
              </a:endParaRPr>
            </a:p>
          </p:txBody>
        </p:sp>
        <p:cxnSp>
          <p:nvCxnSpPr>
            <p:cNvPr id="12" name="Straight Connector 11"/>
            <p:cNvCxnSpPr/>
            <p:nvPr/>
          </p:nvCxnSpPr>
          <p:spPr>
            <a:xfrm>
              <a:off x="1358314" y="1486526"/>
              <a:ext cx="0" cy="408815"/>
            </a:xfrm>
            <a:prstGeom prst="line">
              <a:avLst/>
            </a:prstGeom>
          </p:spPr>
          <p:style>
            <a:lnRef idx="2">
              <a:schemeClr val="dk1"/>
            </a:lnRef>
            <a:fillRef idx="1">
              <a:schemeClr val="lt1"/>
            </a:fillRef>
            <a:effectRef idx="0">
              <a:schemeClr val="dk1"/>
            </a:effectRef>
            <a:fontRef idx="minor">
              <a:schemeClr val="dk1"/>
            </a:fontRef>
          </p:style>
        </p:cxnSp>
        <p:cxnSp>
          <p:nvCxnSpPr>
            <p:cNvPr id="13" name="Straight Connector 12"/>
            <p:cNvCxnSpPr/>
            <p:nvPr/>
          </p:nvCxnSpPr>
          <p:spPr>
            <a:xfrm>
              <a:off x="1510714" y="1486526"/>
              <a:ext cx="0" cy="408815"/>
            </a:xfrm>
            <a:prstGeom prst="line">
              <a:avLst/>
            </a:prstGeom>
          </p:spPr>
          <p:style>
            <a:lnRef idx="2">
              <a:schemeClr val="dk1"/>
            </a:lnRef>
            <a:fillRef idx="1">
              <a:schemeClr val="lt1"/>
            </a:fillRef>
            <a:effectRef idx="0">
              <a:schemeClr val="dk1"/>
            </a:effectRef>
            <a:fontRef idx="minor">
              <a:schemeClr val="dk1"/>
            </a:fontRef>
          </p:style>
        </p:cxnSp>
        <p:cxnSp>
          <p:nvCxnSpPr>
            <p:cNvPr id="14" name="Straight Connector 13"/>
            <p:cNvCxnSpPr/>
            <p:nvPr/>
          </p:nvCxnSpPr>
          <p:spPr>
            <a:xfrm>
              <a:off x="1663114" y="1486526"/>
              <a:ext cx="0" cy="408815"/>
            </a:xfrm>
            <a:prstGeom prst="line">
              <a:avLst/>
            </a:prstGeom>
          </p:spPr>
          <p:style>
            <a:lnRef idx="2">
              <a:schemeClr val="dk1"/>
            </a:lnRef>
            <a:fillRef idx="1">
              <a:schemeClr val="lt1"/>
            </a:fillRef>
            <a:effectRef idx="0">
              <a:schemeClr val="dk1"/>
            </a:effectRef>
            <a:fontRef idx="minor">
              <a:schemeClr val="dk1"/>
            </a:fontRef>
          </p:style>
        </p:cxnSp>
        <p:cxnSp>
          <p:nvCxnSpPr>
            <p:cNvPr id="15" name="Straight Connector 14"/>
            <p:cNvCxnSpPr/>
            <p:nvPr/>
          </p:nvCxnSpPr>
          <p:spPr>
            <a:xfrm>
              <a:off x="1236066" y="1568027"/>
              <a:ext cx="584075" cy="0"/>
            </a:xfrm>
            <a:prstGeom prst="line">
              <a:avLst/>
            </a:prstGeom>
          </p:spPr>
          <p:style>
            <a:lnRef idx="2">
              <a:schemeClr val="dk1"/>
            </a:lnRef>
            <a:fillRef idx="1">
              <a:schemeClr val="lt1"/>
            </a:fillRef>
            <a:effectRef idx="0">
              <a:schemeClr val="dk1"/>
            </a:effectRef>
            <a:fontRef idx="minor">
              <a:schemeClr val="dk1"/>
            </a:fontRef>
          </p:style>
        </p:cxnSp>
        <p:cxnSp>
          <p:nvCxnSpPr>
            <p:cNvPr id="16" name="Straight Connector 15"/>
            <p:cNvCxnSpPr/>
            <p:nvPr/>
          </p:nvCxnSpPr>
          <p:spPr>
            <a:xfrm>
              <a:off x="1236066" y="1641046"/>
              <a:ext cx="584075" cy="0"/>
            </a:xfrm>
            <a:prstGeom prst="line">
              <a:avLst/>
            </a:prstGeom>
          </p:spPr>
          <p:style>
            <a:lnRef idx="2">
              <a:schemeClr val="dk1"/>
            </a:lnRef>
            <a:fillRef idx="1">
              <a:schemeClr val="lt1"/>
            </a:fillRef>
            <a:effectRef idx="0">
              <a:schemeClr val="dk1"/>
            </a:effectRef>
            <a:fontRef idx="minor">
              <a:schemeClr val="dk1"/>
            </a:fontRef>
          </p:style>
        </p:cxnSp>
        <p:cxnSp>
          <p:nvCxnSpPr>
            <p:cNvPr id="17" name="Straight Connector 16"/>
            <p:cNvCxnSpPr/>
            <p:nvPr/>
          </p:nvCxnSpPr>
          <p:spPr>
            <a:xfrm>
              <a:off x="1236066" y="1745860"/>
              <a:ext cx="584075" cy="0"/>
            </a:xfrm>
            <a:prstGeom prst="line">
              <a:avLst/>
            </a:prstGeom>
          </p:spPr>
          <p:style>
            <a:lnRef idx="2">
              <a:schemeClr val="dk1"/>
            </a:lnRef>
            <a:fillRef idx="1">
              <a:schemeClr val="lt1"/>
            </a:fillRef>
            <a:effectRef idx="0">
              <a:schemeClr val="dk1"/>
            </a:effectRef>
            <a:fontRef idx="minor">
              <a:schemeClr val="dk1"/>
            </a:fontRef>
          </p:style>
        </p:cxnSp>
        <p:cxnSp>
          <p:nvCxnSpPr>
            <p:cNvPr id="18" name="Straight Connector 17"/>
            <p:cNvCxnSpPr/>
            <p:nvPr/>
          </p:nvCxnSpPr>
          <p:spPr>
            <a:xfrm>
              <a:off x="1232261" y="1823550"/>
              <a:ext cx="584075" cy="0"/>
            </a:xfrm>
            <a:prstGeom prst="line">
              <a:avLst/>
            </a:prstGeom>
          </p:spPr>
          <p:style>
            <a:lnRef idx="2">
              <a:schemeClr val="dk1"/>
            </a:lnRef>
            <a:fillRef idx="1">
              <a:schemeClr val="lt1"/>
            </a:fillRef>
            <a:effectRef idx="0">
              <a:schemeClr val="dk1"/>
            </a:effectRef>
            <a:fontRef idx="minor">
              <a:schemeClr val="dk1"/>
            </a:fontRef>
          </p:style>
        </p:cxnSp>
      </p:grpSp>
      <p:grpSp>
        <p:nvGrpSpPr>
          <p:cNvPr id="19" name="Group 18"/>
          <p:cNvGrpSpPr/>
          <p:nvPr/>
        </p:nvGrpSpPr>
        <p:grpSpPr>
          <a:xfrm>
            <a:off x="2068395" y="2713394"/>
            <a:ext cx="607014" cy="575932"/>
            <a:chOff x="379937" y="1641046"/>
            <a:chExt cx="687949" cy="652723"/>
          </a:xfrm>
        </p:grpSpPr>
        <p:sp>
          <p:nvSpPr>
            <p:cNvPr id="20" name="Folded Corner 19"/>
            <p:cNvSpPr/>
            <p:nvPr/>
          </p:nvSpPr>
          <p:spPr>
            <a:xfrm>
              <a:off x="379937" y="1641046"/>
              <a:ext cx="687949" cy="652723"/>
            </a:xfrm>
            <a:prstGeom prst="foldedCorner">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Lato Light"/>
                <a:cs typeface="Lato Light"/>
              </a:endParaRPr>
            </a:p>
          </p:txBody>
        </p:sp>
        <p:cxnSp>
          <p:nvCxnSpPr>
            <p:cNvPr id="21" name="Straight Connector 20"/>
            <p:cNvCxnSpPr/>
            <p:nvPr/>
          </p:nvCxnSpPr>
          <p:spPr>
            <a:xfrm>
              <a:off x="379937" y="1745860"/>
              <a:ext cx="68794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79937" y="1895341"/>
              <a:ext cx="6811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379937" y="2029848"/>
              <a:ext cx="68794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09021" y="2175756"/>
              <a:ext cx="50646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5" name="Group 24"/>
          <p:cNvGrpSpPr/>
          <p:nvPr/>
        </p:nvGrpSpPr>
        <p:grpSpPr>
          <a:xfrm>
            <a:off x="2213745" y="2847864"/>
            <a:ext cx="607014" cy="575932"/>
            <a:chOff x="379937" y="1641046"/>
            <a:chExt cx="687949" cy="652723"/>
          </a:xfrm>
        </p:grpSpPr>
        <p:sp>
          <p:nvSpPr>
            <p:cNvPr id="26" name="Folded Corner 25"/>
            <p:cNvSpPr/>
            <p:nvPr/>
          </p:nvSpPr>
          <p:spPr>
            <a:xfrm>
              <a:off x="379937" y="1641046"/>
              <a:ext cx="687949" cy="652723"/>
            </a:xfrm>
            <a:prstGeom prst="foldedCorner">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Lato Light"/>
                <a:cs typeface="Lato Light"/>
              </a:endParaRPr>
            </a:p>
          </p:txBody>
        </p:sp>
        <p:cxnSp>
          <p:nvCxnSpPr>
            <p:cNvPr id="27" name="Straight Connector 26"/>
            <p:cNvCxnSpPr/>
            <p:nvPr/>
          </p:nvCxnSpPr>
          <p:spPr>
            <a:xfrm>
              <a:off x="379937" y="1745860"/>
              <a:ext cx="68794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379937" y="1895341"/>
              <a:ext cx="6811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79937" y="2029848"/>
              <a:ext cx="68794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09021" y="2175756"/>
              <a:ext cx="50646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a:off x="2337337" y="2982335"/>
            <a:ext cx="607014" cy="575932"/>
            <a:chOff x="379937" y="1641046"/>
            <a:chExt cx="687949" cy="652723"/>
          </a:xfrm>
        </p:grpSpPr>
        <p:sp>
          <p:nvSpPr>
            <p:cNvPr id="32" name="Folded Corner 31"/>
            <p:cNvSpPr/>
            <p:nvPr/>
          </p:nvSpPr>
          <p:spPr>
            <a:xfrm>
              <a:off x="379937" y="1641046"/>
              <a:ext cx="687949" cy="652723"/>
            </a:xfrm>
            <a:prstGeom prst="foldedCorner">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Lato Light"/>
                <a:cs typeface="Lato Light"/>
              </a:endParaRPr>
            </a:p>
          </p:txBody>
        </p:sp>
        <p:cxnSp>
          <p:nvCxnSpPr>
            <p:cNvPr id="33" name="Straight Connector 32"/>
            <p:cNvCxnSpPr/>
            <p:nvPr/>
          </p:nvCxnSpPr>
          <p:spPr>
            <a:xfrm>
              <a:off x="379937" y="1745860"/>
              <a:ext cx="68794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379937" y="1895341"/>
              <a:ext cx="6811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379937" y="2029848"/>
              <a:ext cx="68794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409021" y="2175756"/>
              <a:ext cx="50646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7" name="Group 36"/>
          <p:cNvGrpSpPr/>
          <p:nvPr/>
        </p:nvGrpSpPr>
        <p:grpSpPr>
          <a:xfrm>
            <a:off x="763897" y="3339017"/>
            <a:ext cx="518718" cy="712273"/>
            <a:chOff x="1232261" y="1486526"/>
            <a:chExt cx="587880" cy="408815"/>
          </a:xfrm>
        </p:grpSpPr>
        <p:sp>
          <p:nvSpPr>
            <p:cNvPr id="38" name="Rectangle 37"/>
            <p:cNvSpPr/>
            <p:nvPr/>
          </p:nvSpPr>
          <p:spPr>
            <a:xfrm>
              <a:off x="1236066" y="1486526"/>
              <a:ext cx="584075" cy="40881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Lato Light"/>
                <a:cs typeface="Lato Light"/>
              </a:endParaRPr>
            </a:p>
          </p:txBody>
        </p:sp>
        <p:cxnSp>
          <p:nvCxnSpPr>
            <p:cNvPr id="39" name="Straight Connector 38"/>
            <p:cNvCxnSpPr/>
            <p:nvPr/>
          </p:nvCxnSpPr>
          <p:spPr>
            <a:xfrm>
              <a:off x="1358314" y="1486526"/>
              <a:ext cx="0" cy="408815"/>
            </a:xfrm>
            <a:prstGeom prst="line">
              <a:avLst/>
            </a:prstGeom>
          </p:spPr>
          <p:style>
            <a:lnRef idx="2">
              <a:schemeClr val="dk1"/>
            </a:lnRef>
            <a:fillRef idx="1">
              <a:schemeClr val="lt1"/>
            </a:fillRef>
            <a:effectRef idx="0">
              <a:schemeClr val="dk1"/>
            </a:effectRef>
            <a:fontRef idx="minor">
              <a:schemeClr val="dk1"/>
            </a:fontRef>
          </p:style>
        </p:cxnSp>
        <p:cxnSp>
          <p:nvCxnSpPr>
            <p:cNvPr id="40" name="Straight Connector 39"/>
            <p:cNvCxnSpPr/>
            <p:nvPr/>
          </p:nvCxnSpPr>
          <p:spPr>
            <a:xfrm>
              <a:off x="1510714" y="1486526"/>
              <a:ext cx="0" cy="408815"/>
            </a:xfrm>
            <a:prstGeom prst="line">
              <a:avLst/>
            </a:prstGeom>
          </p:spPr>
          <p:style>
            <a:lnRef idx="2">
              <a:schemeClr val="dk1"/>
            </a:lnRef>
            <a:fillRef idx="1">
              <a:schemeClr val="lt1"/>
            </a:fillRef>
            <a:effectRef idx="0">
              <a:schemeClr val="dk1"/>
            </a:effectRef>
            <a:fontRef idx="minor">
              <a:schemeClr val="dk1"/>
            </a:fontRef>
          </p:style>
        </p:cxnSp>
        <p:cxnSp>
          <p:nvCxnSpPr>
            <p:cNvPr id="41" name="Straight Connector 40"/>
            <p:cNvCxnSpPr/>
            <p:nvPr/>
          </p:nvCxnSpPr>
          <p:spPr>
            <a:xfrm>
              <a:off x="1663114" y="1486526"/>
              <a:ext cx="0" cy="408815"/>
            </a:xfrm>
            <a:prstGeom prst="line">
              <a:avLst/>
            </a:prstGeom>
          </p:spPr>
          <p:style>
            <a:lnRef idx="2">
              <a:schemeClr val="dk1"/>
            </a:lnRef>
            <a:fillRef idx="1">
              <a:schemeClr val="lt1"/>
            </a:fillRef>
            <a:effectRef idx="0">
              <a:schemeClr val="dk1"/>
            </a:effectRef>
            <a:fontRef idx="minor">
              <a:schemeClr val="dk1"/>
            </a:fontRef>
          </p:style>
        </p:cxnSp>
        <p:cxnSp>
          <p:nvCxnSpPr>
            <p:cNvPr id="42" name="Straight Connector 41"/>
            <p:cNvCxnSpPr/>
            <p:nvPr/>
          </p:nvCxnSpPr>
          <p:spPr>
            <a:xfrm>
              <a:off x="1236066" y="1568027"/>
              <a:ext cx="584075" cy="0"/>
            </a:xfrm>
            <a:prstGeom prst="line">
              <a:avLst/>
            </a:prstGeom>
          </p:spPr>
          <p:style>
            <a:lnRef idx="2">
              <a:schemeClr val="dk1"/>
            </a:lnRef>
            <a:fillRef idx="1">
              <a:schemeClr val="lt1"/>
            </a:fillRef>
            <a:effectRef idx="0">
              <a:schemeClr val="dk1"/>
            </a:effectRef>
            <a:fontRef idx="minor">
              <a:schemeClr val="dk1"/>
            </a:fontRef>
          </p:style>
        </p:cxnSp>
        <p:cxnSp>
          <p:nvCxnSpPr>
            <p:cNvPr id="43" name="Straight Connector 42"/>
            <p:cNvCxnSpPr/>
            <p:nvPr/>
          </p:nvCxnSpPr>
          <p:spPr>
            <a:xfrm>
              <a:off x="1236066" y="1641046"/>
              <a:ext cx="584075" cy="0"/>
            </a:xfrm>
            <a:prstGeom prst="line">
              <a:avLst/>
            </a:prstGeom>
          </p:spPr>
          <p:style>
            <a:lnRef idx="2">
              <a:schemeClr val="dk1"/>
            </a:lnRef>
            <a:fillRef idx="1">
              <a:schemeClr val="lt1"/>
            </a:fillRef>
            <a:effectRef idx="0">
              <a:schemeClr val="dk1"/>
            </a:effectRef>
            <a:fontRef idx="minor">
              <a:schemeClr val="dk1"/>
            </a:fontRef>
          </p:style>
        </p:cxnSp>
        <p:cxnSp>
          <p:nvCxnSpPr>
            <p:cNvPr id="44" name="Straight Connector 43"/>
            <p:cNvCxnSpPr/>
            <p:nvPr/>
          </p:nvCxnSpPr>
          <p:spPr>
            <a:xfrm>
              <a:off x="1236066" y="1745860"/>
              <a:ext cx="584075" cy="0"/>
            </a:xfrm>
            <a:prstGeom prst="line">
              <a:avLst/>
            </a:prstGeom>
          </p:spPr>
          <p:style>
            <a:lnRef idx="2">
              <a:schemeClr val="dk1"/>
            </a:lnRef>
            <a:fillRef idx="1">
              <a:schemeClr val="lt1"/>
            </a:fillRef>
            <a:effectRef idx="0">
              <a:schemeClr val="dk1"/>
            </a:effectRef>
            <a:fontRef idx="minor">
              <a:schemeClr val="dk1"/>
            </a:fontRef>
          </p:style>
        </p:cxnSp>
        <p:cxnSp>
          <p:nvCxnSpPr>
            <p:cNvPr id="45" name="Straight Connector 44"/>
            <p:cNvCxnSpPr/>
            <p:nvPr/>
          </p:nvCxnSpPr>
          <p:spPr>
            <a:xfrm>
              <a:off x="1232261" y="1823550"/>
              <a:ext cx="584075" cy="0"/>
            </a:xfrm>
            <a:prstGeom prst="line">
              <a:avLst/>
            </a:prstGeom>
          </p:spPr>
          <p:style>
            <a:lnRef idx="2">
              <a:schemeClr val="dk1"/>
            </a:lnRef>
            <a:fillRef idx="1">
              <a:schemeClr val="lt1"/>
            </a:fillRef>
            <a:effectRef idx="0">
              <a:schemeClr val="dk1"/>
            </a:effectRef>
            <a:fontRef idx="minor">
              <a:schemeClr val="dk1"/>
            </a:fontRef>
          </p:style>
        </p:cxnSp>
      </p:grpSp>
      <p:grpSp>
        <p:nvGrpSpPr>
          <p:cNvPr id="46" name="Group 45"/>
          <p:cNvGrpSpPr/>
          <p:nvPr/>
        </p:nvGrpSpPr>
        <p:grpSpPr>
          <a:xfrm>
            <a:off x="1777680" y="4024682"/>
            <a:ext cx="607014" cy="575932"/>
            <a:chOff x="379937" y="1641046"/>
            <a:chExt cx="687949" cy="652723"/>
          </a:xfrm>
        </p:grpSpPr>
        <p:sp>
          <p:nvSpPr>
            <p:cNvPr id="47" name="Folded Corner 46"/>
            <p:cNvSpPr/>
            <p:nvPr/>
          </p:nvSpPr>
          <p:spPr>
            <a:xfrm>
              <a:off x="379937" y="1641046"/>
              <a:ext cx="687949" cy="652723"/>
            </a:xfrm>
            <a:prstGeom prst="foldedCorner">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Lato Light"/>
                <a:cs typeface="Lato Light"/>
              </a:endParaRPr>
            </a:p>
          </p:txBody>
        </p:sp>
        <p:cxnSp>
          <p:nvCxnSpPr>
            <p:cNvPr id="48" name="Straight Connector 47"/>
            <p:cNvCxnSpPr/>
            <p:nvPr/>
          </p:nvCxnSpPr>
          <p:spPr>
            <a:xfrm>
              <a:off x="379937" y="1745860"/>
              <a:ext cx="68794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79937" y="1895341"/>
              <a:ext cx="6811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379937" y="2029848"/>
              <a:ext cx="68794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409021" y="2175756"/>
              <a:ext cx="50646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1912151" y="4159152"/>
            <a:ext cx="607014" cy="575932"/>
            <a:chOff x="379937" y="1641046"/>
            <a:chExt cx="687949" cy="652723"/>
          </a:xfrm>
        </p:grpSpPr>
        <p:sp>
          <p:nvSpPr>
            <p:cNvPr id="53" name="Folded Corner 52"/>
            <p:cNvSpPr/>
            <p:nvPr/>
          </p:nvSpPr>
          <p:spPr>
            <a:xfrm>
              <a:off x="379937" y="1641046"/>
              <a:ext cx="687949" cy="652723"/>
            </a:xfrm>
            <a:prstGeom prst="foldedCorner">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Lato Light"/>
                <a:cs typeface="Lato Light"/>
              </a:endParaRPr>
            </a:p>
          </p:txBody>
        </p:sp>
        <p:cxnSp>
          <p:nvCxnSpPr>
            <p:cNvPr id="54" name="Straight Connector 53"/>
            <p:cNvCxnSpPr/>
            <p:nvPr/>
          </p:nvCxnSpPr>
          <p:spPr>
            <a:xfrm>
              <a:off x="379937" y="1745860"/>
              <a:ext cx="68794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379937" y="1895341"/>
              <a:ext cx="6811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379937" y="2029848"/>
              <a:ext cx="68794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409021" y="2175756"/>
              <a:ext cx="50646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8" name="Group 57"/>
          <p:cNvGrpSpPr/>
          <p:nvPr/>
        </p:nvGrpSpPr>
        <p:grpSpPr>
          <a:xfrm>
            <a:off x="2046622" y="4293623"/>
            <a:ext cx="607014" cy="575932"/>
            <a:chOff x="379937" y="1641046"/>
            <a:chExt cx="687949" cy="652723"/>
          </a:xfrm>
        </p:grpSpPr>
        <p:sp>
          <p:nvSpPr>
            <p:cNvPr id="59" name="Folded Corner 58"/>
            <p:cNvSpPr/>
            <p:nvPr/>
          </p:nvSpPr>
          <p:spPr>
            <a:xfrm>
              <a:off x="379937" y="1641046"/>
              <a:ext cx="687949" cy="652723"/>
            </a:xfrm>
            <a:prstGeom prst="foldedCorner">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Lato Light"/>
                <a:cs typeface="Lato Light"/>
              </a:endParaRPr>
            </a:p>
          </p:txBody>
        </p:sp>
        <p:cxnSp>
          <p:nvCxnSpPr>
            <p:cNvPr id="60" name="Straight Connector 59"/>
            <p:cNvCxnSpPr/>
            <p:nvPr/>
          </p:nvCxnSpPr>
          <p:spPr>
            <a:xfrm>
              <a:off x="379937" y="1745860"/>
              <a:ext cx="68794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379937" y="1895341"/>
              <a:ext cx="6811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379937" y="2029848"/>
              <a:ext cx="68794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409021" y="2175756"/>
              <a:ext cx="50646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4" name="Group 63"/>
          <p:cNvGrpSpPr/>
          <p:nvPr/>
        </p:nvGrpSpPr>
        <p:grpSpPr>
          <a:xfrm>
            <a:off x="2181092" y="4428093"/>
            <a:ext cx="607014" cy="575932"/>
            <a:chOff x="379937" y="1641046"/>
            <a:chExt cx="687949" cy="652723"/>
          </a:xfrm>
        </p:grpSpPr>
        <p:sp>
          <p:nvSpPr>
            <p:cNvPr id="65" name="Folded Corner 64"/>
            <p:cNvSpPr/>
            <p:nvPr/>
          </p:nvSpPr>
          <p:spPr>
            <a:xfrm>
              <a:off x="379937" y="1641046"/>
              <a:ext cx="687949" cy="652723"/>
            </a:xfrm>
            <a:prstGeom prst="foldedCorner">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Lato Light"/>
                <a:cs typeface="Lato Light"/>
              </a:endParaRPr>
            </a:p>
          </p:txBody>
        </p:sp>
        <p:cxnSp>
          <p:nvCxnSpPr>
            <p:cNvPr id="66" name="Straight Connector 65"/>
            <p:cNvCxnSpPr/>
            <p:nvPr/>
          </p:nvCxnSpPr>
          <p:spPr>
            <a:xfrm>
              <a:off x="379937" y="1745860"/>
              <a:ext cx="68794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79937" y="1895341"/>
              <a:ext cx="6811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379937" y="2029848"/>
              <a:ext cx="68794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409021" y="2175756"/>
              <a:ext cx="50646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70" name="Group 69"/>
          <p:cNvGrpSpPr/>
          <p:nvPr/>
        </p:nvGrpSpPr>
        <p:grpSpPr>
          <a:xfrm>
            <a:off x="759244" y="4301427"/>
            <a:ext cx="518718" cy="979623"/>
            <a:chOff x="1232261" y="1486526"/>
            <a:chExt cx="587880" cy="408815"/>
          </a:xfrm>
        </p:grpSpPr>
        <p:sp>
          <p:nvSpPr>
            <p:cNvPr id="71" name="Rectangle 70"/>
            <p:cNvSpPr/>
            <p:nvPr/>
          </p:nvSpPr>
          <p:spPr>
            <a:xfrm>
              <a:off x="1236066" y="1486526"/>
              <a:ext cx="584075" cy="40881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Lato Light"/>
                <a:cs typeface="Lato Light"/>
              </a:endParaRPr>
            </a:p>
          </p:txBody>
        </p:sp>
        <p:cxnSp>
          <p:nvCxnSpPr>
            <p:cNvPr id="72" name="Straight Connector 71"/>
            <p:cNvCxnSpPr/>
            <p:nvPr/>
          </p:nvCxnSpPr>
          <p:spPr>
            <a:xfrm>
              <a:off x="1358314" y="1486526"/>
              <a:ext cx="0" cy="408815"/>
            </a:xfrm>
            <a:prstGeom prst="line">
              <a:avLst/>
            </a:prstGeom>
          </p:spPr>
          <p:style>
            <a:lnRef idx="2">
              <a:schemeClr val="dk1"/>
            </a:lnRef>
            <a:fillRef idx="1">
              <a:schemeClr val="lt1"/>
            </a:fillRef>
            <a:effectRef idx="0">
              <a:schemeClr val="dk1"/>
            </a:effectRef>
            <a:fontRef idx="minor">
              <a:schemeClr val="dk1"/>
            </a:fontRef>
          </p:style>
        </p:cxnSp>
        <p:cxnSp>
          <p:nvCxnSpPr>
            <p:cNvPr id="73" name="Straight Connector 72"/>
            <p:cNvCxnSpPr/>
            <p:nvPr/>
          </p:nvCxnSpPr>
          <p:spPr>
            <a:xfrm>
              <a:off x="1510714" y="1486526"/>
              <a:ext cx="0" cy="408815"/>
            </a:xfrm>
            <a:prstGeom prst="line">
              <a:avLst/>
            </a:prstGeom>
          </p:spPr>
          <p:style>
            <a:lnRef idx="2">
              <a:schemeClr val="dk1"/>
            </a:lnRef>
            <a:fillRef idx="1">
              <a:schemeClr val="lt1"/>
            </a:fillRef>
            <a:effectRef idx="0">
              <a:schemeClr val="dk1"/>
            </a:effectRef>
            <a:fontRef idx="minor">
              <a:schemeClr val="dk1"/>
            </a:fontRef>
          </p:style>
        </p:cxnSp>
        <p:cxnSp>
          <p:nvCxnSpPr>
            <p:cNvPr id="74" name="Straight Connector 73"/>
            <p:cNvCxnSpPr/>
            <p:nvPr/>
          </p:nvCxnSpPr>
          <p:spPr>
            <a:xfrm>
              <a:off x="1663114" y="1486526"/>
              <a:ext cx="0" cy="408815"/>
            </a:xfrm>
            <a:prstGeom prst="line">
              <a:avLst/>
            </a:prstGeom>
          </p:spPr>
          <p:style>
            <a:lnRef idx="2">
              <a:schemeClr val="dk1"/>
            </a:lnRef>
            <a:fillRef idx="1">
              <a:schemeClr val="lt1"/>
            </a:fillRef>
            <a:effectRef idx="0">
              <a:schemeClr val="dk1"/>
            </a:effectRef>
            <a:fontRef idx="minor">
              <a:schemeClr val="dk1"/>
            </a:fontRef>
          </p:style>
        </p:cxnSp>
        <p:cxnSp>
          <p:nvCxnSpPr>
            <p:cNvPr id="75" name="Straight Connector 74"/>
            <p:cNvCxnSpPr/>
            <p:nvPr/>
          </p:nvCxnSpPr>
          <p:spPr>
            <a:xfrm>
              <a:off x="1236066" y="1568027"/>
              <a:ext cx="584075" cy="0"/>
            </a:xfrm>
            <a:prstGeom prst="line">
              <a:avLst/>
            </a:prstGeom>
          </p:spPr>
          <p:style>
            <a:lnRef idx="2">
              <a:schemeClr val="dk1"/>
            </a:lnRef>
            <a:fillRef idx="1">
              <a:schemeClr val="lt1"/>
            </a:fillRef>
            <a:effectRef idx="0">
              <a:schemeClr val="dk1"/>
            </a:effectRef>
            <a:fontRef idx="minor">
              <a:schemeClr val="dk1"/>
            </a:fontRef>
          </p:style>
        </p:cxnSp>
        <p:cxnSp>
          <p:nvCxnSpPr>
            <p:cNvPr id="76" name="Straight Connector 75"/>
            <p:cNvCxnSpPr/>
            <p:nvPr/>
          </p:nvCxnSpPr>
          <p:spPr>
            <a:xfrm>
              <a:off x="1236066" y="1641046"/>
              <a:ext cx="584075" cy="0"/>
            </a:xfrm>
            <a:prstGeom prst="line">
              <a:avLst/>
            </a:prstGeom>
          </p:spPr>
          <p:style>
            <a:lnRef idx="2">
              <a:schemeClr val="dk1"/>
            </a:lnRef>
            <a:fillRef idx="1">
              <a:schemeClr val="lt1"/>
            </a:fillRef>
            <a:effectRef idx="0">
              <a:schemeClr val="dk1"/>
            </a:effectRef>
            <a:fontRef idx="minor">
              <a:schemeClr val="dk1"/>
            </a:fontRef>
          </p:style>
        </p:cxnSp>
        <p:cxnSp>
          <p:nvCxnSpPr>
            <p:cNvPr id="77" name="Straight Connector 76"/>
            <p:cNvCxnSpPr/>
            <p:nvPr/>
          </p:nvCxnSpPr>
          <p:spPr>
            <a:xfrm>
              <a:off x="1236066" y="1745860"/>
              <a:ext cx="584075" cy="0"/>
            </a:xfrm>
            <a:prstGeom prst="line">
              <a:avLst/>
            </a:prstGeom>
          </p:spPr>
          <p:style>
            <a:lnRef idx="2">
              <a:schemeClr val="dk1"/>
            </a:lnRef>
            <a:fillRef idx="1">
              <a:schemeClr val="lt1"/>
            </a:fillRef>
            <a:effectRef idx="0">
              <a:schemeClr val="dk1"/>
            </a:effectRef>
            <a:fontRef idx="minor">
              <a:schemeClr val="dk1"/>
            </a:fontRef>
          </p:style>
        </p:cxnSp>
        <p:cxnSp>
          <p:nvCxnSpPr>
            <p:cNvPr id="78" name="Straight Connector 77"/>
            <p:cNvCxnSpPr/>
            <p:nvPr/>
          </p:nvCxnSpPr>
          <p:spPr>
            <a:xfrm>
              <a:off x="1232261" y="1823550"/>
              <a:ext cx="584075" cy="0"/>
            </a:xfrm>
            <a:prstGeom prst="line">
              <a:avLst/>
            </a:prstGeom>
          </p:spPr>
          <p:style>
            <a:lnRef idx="2">
              <a:schemeClr val="dk1"/>
            </a:lnRef>
            <a:fillRef idx="1">
              <a:schemeClr val="lt1"/>
            </a:fillRef>
            <a:effectRef idx="0">
              <a:schemeClr val="dk1"/>
            </a:effectRef>
            <a:fontRef idx="minor">
              <a:schemeClr val="dk1"/>
            </a:fontRef>
          </p:style>
        </p:cxnSp>
      </p:grpSp>
      <p:grpSp>
        <p:nvGrpSpPr>
          <p:cNvPr id="79" name="Group 78"/>
          <p:cNvGrpSpPr/>
          <p:nvPr/>
        </p:nvGrpSpPr>
        <p:grpSpPr>
          <a:xfrm>
            <a:off x="2315563" y="4562564"/>
            <a:ext cx="607014" cy="575932"/>
            <a:chOff x="379937" y="1641046"/>
            <a:chExt cx="687949" cy="652723"/>
          </a:xfrm>
        </p:grpSpPr>
        <p:sp>
          <p:nvSpPr>
            <p:cNvPr id="80" name="Folded Corner 79"/>
            <p:cNvSpPr/>
            <p:nvPr/>
          </p:nvSpPr>
          <p:spPr>
            <a:xfrm>
              <a:off x="379937" y="1641046"/>
              <a:ext cx="687949" cy="652723"/>
            </a:xfrm>
            <a:prstGeom prst="foldedCorner">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Lato Light"/>
                <a:cs typeface="Lato Light"/>
              </a:endParaRPr>
            </a:p>
          </p:txBody>
        </p:sp>
        <p:cxnSp>
          <p:nvCxnSpPr>
            <p:cNvPr id="81" name="Straight Connector 80"/>
            <p:cNvCxnSpPr/>
            <p:nvPr/>
          </p:nvCxnSpPr>
          <p:spPr>
            <a:xfrm>
              <a:off x="379937" y="1745860"/>
              <a:ext cx="68794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379937" y="1895341"/>
              <a:ext cx="6811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379937" y="2029848"/>
              <a:ext cx="68794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409021" y="2175756"/>
              <a:ext cx="50646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85" name="Group 84"/>
          <p:cNvGrpSpPr/>
          <p:nvPr/>
        </p:nvGrpSpPr>
        <p:grpSpPr>
          <a:xfrm>
            <a:off x="2421896" y="4689417"/>
            <a:ext cx="607014" cy="575932"/>
            <a:chOff x="379937" y="1641046"/>
            <a:chExt cx="687949" cy="652723"/>
          </a:xfrm>
        </p:grpSpPr>
        <p:sp>
          <p:nvSpPr>
            <p:cNvPr id="86" name="Folded Corner 85"/>
            <p:cNvSpPr/>
            <p:nvPr/>
          </p:nvSpPr>
          <p:spPr>
            <a:xfrm>
              <a:off x="379937" y="1641046"/>
              <a:ext cx="687949" cy="652723"/>
            </a:xfrm>
            <a:prstGeom prst="foldedCorner">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Lato Light"/>
                <a:cs typeface="Lato Light"/>
              </a:endParaRPr>
            </a:p>
          </p:txBody>
        </p:sp>
        <p:cxnSp>
          <p:nvCxnSpPr>
            <p:cNvPr id="87" name="Straight Connector 86"/>
            <p:cNvCxnSpPr/>
            <p:nvPr/>
          </p:nvCxnSpPr>
          <p:spPr>
            <a:xfrm>
              <a:off x="379937" y="1745860"/>
              <a:ext cx="68794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379937" y="1895341"/>
              <a:ext cx="6811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379937" y="2029848"/>
              <a:ext cx="68794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409021" y="2175756"/>
              <a:ext cx="50646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91" name="Group 90"/>
          <p:cNvGrpSpPr/>
          <p:nvPr/>
        </p:nvGrpSpPr>
        <p:grpSpPr>
          <a:xfrm>
            <a:off x="1851923" y="5557041"/>
            <a:ext cx="607014" cy="575932"/>
            <a:chOff x="379937" y="1641046"/>
            <a:chExt cx="687949" cy="652723"/>
          </a:xfrm>
        </p:grpSpPr>
        <p:sp>
          <p:nvSpPr>
            <p:cNvPr id="92" name="Folded Corner 91"/>
            <p:cNvSpPr/>
            <p:nvPr/>
          </p:nvSpPr>
          <p:spPr>
            <a:xfrm>
              <a:off x="379937" y="1641046"/>
              <a:ext cx="687949" cy="652723"/>
            </a:xfrm>
            <a:prstGeom prst="foldedCorner">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Lato Light"/>
                <a:cs typeface="Lato Light"/>
              </a:endParaRPr>
            </a:p>
          </p:txBody>
        </p:sp>
        <p:cxnSp>
          <p:nvCxnSpPr>
            <p:cNvPr id="93" name="Straight Connector 92"/>
            <p:cNvCxnSpPr/>
            <p:nvPr/>
          </p:nvCxnSpPr>
          <p:spPr>
            <a:xfrm>
              <a:off x="379937" y="1745860"/>
              <a:ext cx="68794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379937" y="1895341"/>
              <a:ext cx="6811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379937" y="2029848"/>
              <a:ext cx="68794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09021" y="2175756"/>
              <a:ext cx="50646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97" name="Group 96"/>
          <p:cNvGrpSpPr/>
          <p:nvPr/>
        </p:nvGrpSpPr>
        <p:grpSpPr>
          <a:xfrm>
            <a:off x="2057683" y="5724359"/>
            <a:ext cx="607014" cy="575932"/>
            <a:chOff x="379937" y="1641046"/>
            <a:chExt cx="687949" cy="652723"/>
          </a:xfrm>
        </p:grpSpPr>
        <p:sp>
          <p:nvSpPr>
            <p:cNvPr id="98" name="Folded Corner 97"/>
            <p:cNvSpPr/>
            <p:nvPr/>
          </p:nvSpPr>
          <p:spPr>
            <a:xfrm>
              <a:off x="379937" y="1641046"/>
              <a:ext cx="687949" cy="652723"/>
            </a:xfrm>
            <a:prstGeom prst="foldedCorner">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Lato Light"/>
                <a:cs typeface="Lato Light"/>
              </a:endParaRPr>
            </a:p>
          </p:txBody>
        </p:sp>
        <p:cxnSp>
          <p:nvCxnSpPr>
            <p:cNvPr id="99" name="Straight Connector 98"/>
            <p:cNvCxnSpPr/>
            <p:nvPr/>
          </p:nvCxnSpPr>
          <p:spPr>
            <a:xfrm>
              <a:off x="379937" y="1745860"/>
              <a:ext cx="68794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379937" y="1895341"/>
              <a:ext cx="6811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379937" y="2029848"/>
              <a:ext cx="68794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409021" y="2175756"/>
              <a:ext cx="50646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03" name="Group 102"/>
          <p:cNvGrpSpPr/>
          <p:nvPr/>
        </p:nvGrpSpPr>
        <p:grpSpPr>
          <a:xfrm>
            <a:off x="2283907" y="5908195"/>
            <a:ext cx="607014" cy="575932"/>
            <a:chOff x="379937" y="1641046"/>
            <a:chExt cx="687949" cy="652723"/>
          </a:xfrm>
        </p:grpSpPr>
        <p:sp>
          <p:nvSpPr>
            <p:cNvPr id="104" name="Folded Corner 103"/>
            <p:cNvSpPr/>
            <p:nvPr/>
          </p:nvSpPr>
          <p:spPr>
            <a:xfrm>
              <a:off x="379937" y="1641046"/>
              <a:ext cx="687949" cy="652723"/>
            </a:xfrm>
            <a:prstGeom prst="foldedCorner">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Lato Light"/>
                <a:cs typeface="Lato Light"/>
              </a:endParaRPr>
            </a:p>
          </p:txBody>
        </p:sp>
        <p:cxnSp>
          <p:nvCxnSpPr>
            <p:cNvPr id="105" name="Straight Connector 104"/>
            <p:cNvCxnSpPr/>
            <p:nvPr/>
          </p:nvCxnSpPr>
          <p:spPr>
            <a:xfrm>
              <a:off x="379937" y="1745860"/>
              <a:ext cx="68794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379937" y="1895341"/>
              <a:ext cx="6811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379937" y="2029848"/>
              <a:ext cx="68794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409021" y="2175756"/>
              <a:ext cx="50646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09" name="Group 108"/>
          <p:cNvGrpSpPr/>
          <p:nvPr/>
        </p:nvGrpSpPr>
        <p:grpSpPr>
          <a:xfrm>
            <a:off x="772690" y="5458925"/>
            <a:ext cx="518718" cy="979623"/>
            <a:chOff x="1232261" y="1486526"/>
            <a:chExt cx="587880" cy="408815"/>
          </a:xfrm>
        </p:grpSpPr>
        <p:sp>
          <p:nvSpPr>
            <p:cNvPr id="110" name="Rectangle 109"/>
            <p:cNvSpPr/>
            <p:nvPr/>
          </p:nvSpPr>
          <p:spPr>
            <a:xfrm>
              <a:off x="1236066" y="1486526"/>
              <a:ext cx="584075" cy="40881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Lato Light"/>
                <a:cs typeface="Lato Light"/>
              </a:endParaRPr>
            </a:p>
          </p:txBody>
        </p:sp>
        <p:cxnSp>
          <p:nvCxnSpPr>
            <p:cNvPr id="111" name="Straight Connector 110"/>
            <p:cNvCxnSpPr/>
            <p:nvPr/>
          </p:nvCxnSpPr>
          <p:spPr>
            <a:xfrm>
              <a:off x="1358314" y="1486526"/>
              <a:ext cx="0" cy="408815"/>
            </a:xfrm>
            <a:prstGeom prst="line">
              <a:avLst/>
            </a:prstGeom>
          </p:spPr>
          <p:style>
            <a:lnRef idx="2">
              <a:schemeClr val="dk1"/>
            </a:lnRef>
            <a:fillRef idx="1">
              <a:schemeClr val="lt1"/>
            </a:fillRef>
            <a:effectRef idx="0">
              <a:schemeClr val="dk1"/>
            </a:effectRef>
            <a:fontRef idx="minor">
              <a:schemeClr val="dk1"/>
            </a:fontRef>
          </p:style>
        </p:cxnSp>
        <p:cxnSp>
          <p:nvCxnSpPr>
            <p:cNvPr id="112" name="Straight Connector 111"/>
            <p:cNvCxnSpPr/>
            <p:nvPr/>
          </p:nvCxnSpPr>
          <p:spPr>
            <a:xfrm>
              <a:off x="1510714" y="1486526"/>
              <a:ext cx="0" cy="408815"/>
            </a:xfrm>
            <a:prstGeom prst="line">
              <a:avLst/>
            </a:prstGeom>
          </p:spPr>
          <p:style>
            <a:lnRef idx="2">
              <a:schemeClr val="dk1"/>
            </a:lnRef>
            <a:fillRef idx="1">
              <a:schemeClr val="lt1"/>
            </a:fillRef>
            <a:effectRef idx="0">
              <a:schemeClr val="dk1"/>
            </a:effectRef>
            <a:fontRef idx="minor">
              <a:schemeClr val="dk1"/>
            </a:fontRef>
          </p:style>
        </p:cxnSp>
        <p:cxnSp>
          <p:nvCxnSpPr>
            <p:cNvPr id="113" name="Straight Connector 112"/>
            <p:cNvCxnSpPr/>
            <p:nvPr/>
          </p:nvCxnSpPr>
          <p:spPr>
            <a:xfrm>
              <a:off x="1663114" y="1486526"/>
              <a:ext cx="0" cy="408815"/>
            </a:xfrm>
            <a:prstGeom prst="line">
              <a:avLst/>
            </a:prstGeom>
          </p:spPr>
          <p:style>
            <a:lnRef idx="2">
              <a:schemeClr val="dk1"/>
            </a:lnRef>
            <a:fillRef idx="1">
              <a:schemeClr val="lt1"/>
            </a:fillRef>
            <a:effectRef idx="0">
              <a:schemeClr val="dk1"/>
            </a:effectRef>
            <a:fontRef idx="minor">
              <a:schemeClr val="dk1"/>
            </a:fontRef>
          </p:style>
        </p:cxnSp>
        <p:cxnSp>
          <p:nvCxnSpPr>
            <p:cNvPr id="114" name="Straight Connector 113"/>
            <p:cNvCxnSpPr/>
            <p:nvPr/>
          </p:nvCxnSpPr>
          <p:spPr>
            <a:xfrm>
              <a:off x="1236066" y="1568027"/>
              <a:ext cx="584075" cy="0"/>
            </a:xfrm>
            <a:prstGeom prst="line">
              <a:avLst/>
            </a:prstGeom>
          </p:spPr>
          <p:style>
            <a:lnRef idx="2">
              <a:schemeClr val="dk1"/>
            </a:lnRef>
            <a:fillRef idx="1">
              <a:schemeClr val="lt1"/>
            </a:fillRef>
            <a:effectRef idx="0">
              <a:schemeClr val="dk1"/>
            </a:effectRef>
            <a:fontRef idx="minor">
              <a:schemeClr val="dk1"/>
            </a:fontRef>
          </p:style>
        </p:cxnSp>
        <p:cxnSp>
          <p:nvCxnSpPr>
            <p:cNvPr id="115" name="Straight Connector 114"/>
            <p:cNvCxnSpPr/>
            <p:nvPr/>
          </p:nvCxnSpPr>
          <p:spPr>
            <a:xfrm>
              <a:off x="1236066" y="1641046"/>
              <a:ext cx="584075" cy="0"/>
            </a:xfrm>
            <a:prstGeom prst="line">
              <a:avLst/>
            </a:prstGeom>
          </p:spPr>
          <p:style>
            <a:lnRef idx="2">
              <a:schemeClr val="dk1"/>
            </a:lnRef>
            <a:fillRef idx="1">
              <a:schemeClr val="lt1"/>
            </a:fillRef>
            <a:effectRef idx="0">
              <a:schemeClr val="dk1"/>
            </a:effectRef>
            <a:fontRef idx="minor">
              <a:schemeClr val="dk1"/>
            </a:fontRef>
          </p:style>
        </p:cxnSp>
        <p:cxnSp>
          <p:nvCxnSpPr>
            <p:cNvPr id="116" name="Straight Connector 115"/>
            <p:cNvCxnSpPr/>
            <p:nvPr/>
          </p:nvCxnSpPr>
          <p:spPr>
            <a:xfrm>
              <a:off x="1236066" y="1745860"/>
              <a:ext cx="584075" cy="0"/>
            </a:xfrm>
            <a:prstGeom prst="line">
              <a:avLst/>
            </a:prstGeom>
          </p:spPr>
          <p:style>
            <a:lnRef idx="2">
              <a:schemeClr val="dk1"/>
            </a:lnRef>
            <a:fillRef idx="1">
              <a:schemeClr val="lt1"/>
            </a:fillRef>
            <a:effectRef idx="0">
              <a:schemeClr val="dk1"/>
            </a:effectRef>
            <a:fontRef idx="minor">
              <a:schemeClr val="dk1"/>
            </a:fontRef>
          </p:style>
        </p:cxnSp>
        <p:cxnSp>
          <p:nvCxnSpPr>
            <p:cNvPr id="117" name="Straight Connector 116"/>
            <p:cNvCxnSpPr/>
            <p:nvPr/>
          </p:nvCxnSpPr>
          <p:spPr>
            <a:xfrm>
              <a:off x="1232261" y="1819010"/>
              <a:ext cx="584075" cy="0"/>
            </a:xfrm>
            <a:prstGeom prst="line">
              <a:avLst/>
            </a:prstGeom>
          </p:spPr>
          <p:style>
            <a:lnRef idx="2">
              <a:schemeClr val="dk1"/>
            </a:lnRef>
            <a:fillRef idx="1">
              <a:schemeClr val="lt1"/>
            </a:fillRef>
            <a:effectRef idx="0">
              <a:schemeClr val="dk1"/>
            </a:effectRef>
            <a:fontRef idx="minor">
              <a:schemeClr val="dk1"/>
            </a:fontRef>
          </p:style>
        </p:cxnSp>
      </p:grpSp>
      <p:sp>
        <p:nvSpPr>
          <p:cNvPr id="118" name="TextBox 117"/>
          <p:cNvSpPr txBox="1"/>
          <p:nvPr/>
        </p:nvSpPr>
        <p:spPr>
          <a:xfrm>
            <a:off x="333627" y="1462368"/>
            <a:ext cx="2876857" cy="923330"/>
          </a:xfrm>
          <a:prstGeom prst="rect">
            <a:avLst/>
          </a:prstGeom>
          <a:noFill/>
        </p:spPr>
        <p:txBody>
          <a:bodyPr wrap="square" rtlCol="0">
            <a:spAutoFit/>
          </a:bodyPr>
          <a:lstStyle/>
          <a:p>
            <a:pPr algn="ctr"/>
            <a:r>
              <a:rPr lang="en-US" b="1" dirty="0">
                <a:latin typeface="Corbel" charset="0"/>
                <a:ea typeface="Corbel" charset="0"/>
                <a:cs typeface="Corbel" charset="0"/>
              </a:rPr>
              <a:t>Patient Records</a:t>
            </a:r>
          </a:p>
          <a:p>
            <a:pPr algn="ctr"/>
            <a:r>
              <a:rPr lang="en-US" dirty="0">
                <a:latin typeface="Corbel" charset="0"/>
                <a:ea typeface="Corbel" charset="0"/>
                <a:cs typeface="Corbel" charset="0"/>
              </a:rPr>
              <a:t>Structured and Unstructured</a:t>
            </a:r>
          </a:p>
        </p:txBody>
      </p:sp>
      <p:pic>
        <p:nvPicPr>
          <p:cNvPr id="119" name="Picture 118" descr="pi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0738" y="2123120"/>
            <a:ext cx="2010482" cy="4066847"/>
          </a:xfrm>
          <a:prstGeom prst="rect">
            <a:avLst/>
          </a:prstGeom>
        </p:spPr>
      </p:pic>
      <p:sp>
        <p:nvSpPr>
          <p:cNvPr id="120" name="TextBox 119"/>
          <p:cNvSpPr txBox="1"/>
          <p:nvPr/>
        </p:nvSpPr>
        <p:spPr>
          <a:xfrm>
            <a:off x="3330913" y="2583893"/>
            <a:ext cx="1904152" cy="369332"/>
          </a:xfrm>
          <a:prstGeom prst="rect">
            <a:avLst/>
          </a:prstGeom>
          <a:noFill/>
        </p:spPr>
        <p:txBody>
          <a:bodyPr wrap="square" rtlCol="0">
            <a:spAutoFit/>
          </a:bodyPr>
          <a:lstStyle/>
          <a:p>
            <a:endParaRPr lang="en-US" dirty="0">
              <a:latin typeface="Lato Light"/>
              <a:cs typeface="Lato Light"/>
            </a:endParaRPr>
          </a:p>
        </p:txBody>
      </p:sp>
      <p:sp>
        <p:nvSpPr>
          <p:cNvPr id="121" name="TextBox 120"/>
          <p:cNvSpPr txBox="1"/>
          <p:nvPr/>
        </p:nvSpPr>
        <p:spPr>
          <a:xfrm>
            <a:off x="3063342" y="1462368"/>
            <a:ext cx="2876857" cy="646331"/>
          </a:xfrm>
          <a:prstGeom prst="rect">
            <a:avLst/>
          </a:prstGeom>
          <a:noFill/>
        </p:spPr>
        <p:txBody>
          <a:bodyPr wrap="square" rtlCol="0">
            <a:spAutoFit/>
          </a:bodyPr>
          <a:lstStyle/>
          <a:p>
            <a:pPr algn="ctr"/>
            <a:r>
              <a:rPr lang="en-US" b="1" dirty="0">
                <a:latin typeface="Corbel" charset="0"/>
                <a:ea typeface="Corbel" charset="0"/>
                <a:cs typeface="Corbel" charset="0"/>
              </a:rPr>
              <a:t>Learned Probabilistic phenotypes</a:t>
            </a:r>
          </a:p>
        </p:txBody>
      </p:sp>
      <p:sp>
        <p:nvSpPr>
          <p:cNvPr id="122" name="TextBox 121"/>
          <p:cNvSpPr txBox="1"/>
          <p:nvPr/>
        </p:nvSpPr>
        <p:spPr>
          <a:xfrm>
            <a:off x="5956219" y="1505645"/>
            <a:ext cx="2615453" cy="369332"/>
          </a:xfrm>
          <a:prstGeom prst="rect">
            <a:avLst/>
          </a:prstGeom>
          <a:noFill/>
        </p:spPr>
        <p:txBody>
          <a:bodyPr wrap="square" rtlCol="0">
            <a:spAutoFit/>
          </a:bodyPr>
          <a:lstStyle/>
          <a:p>
            <a:pPr algn="ctr"/>
            <a:r>
              <a:rPr lang="en-US" b="1" dirty="0">
                <a:latin typeface="Corbel" charset="0"/>
                <a:ea typeface="Corbel" charset="0"/>
                <a:cs typeface="Corbel" charset="0"/>
              </a:rPr>
              <a:t>Inference mechanism</a:t>
            </a:r>
          </a:p>
        </p:txBody>
      </p:sp>
      <p:sp>
        <p:nvSpPr>
          <p:cNvPr id="123" name="TextBox 122"/>
          <p:cNvSpPr txBox="1"/>
          <p:nvPr/>
        </p:nvSpPr>
        <p:spPr>
          <a:xfrm>
            <a:off x="3415764" y="2401499"/>
            <a:ext cx="2667063" cy="3351687"/>
          </a:xfrm>
          <a:prstGeom prst="rect">
            <a:avLst/>
          </a:prstGeom>
          <a:noFill/>
        </p:spPr>
        <p:txBody>
          <a:bodyPr wrap="square" rtlCol="0">
            <a:spAutoFit/>
          </a:bodyPr>
          <a:lstStyle/>
          <a:p>
            <a:r>
              <a:rPr lang="en-US" sz="1765" b="1" dirty="0">
                <a:solidFill>
                  <a:srgbClr val="873624"/>
                </a:solidFill>
                <a:latin typeface="Corbel" charset="0"/>
                <a:ea typeface="Corbel" charset="0"/>
                <a:cs typeface="Corbel" charset="0"/>
              </a:rPr>
              <a:t>Diabetes Mellitus</a:t>
            </a:r>
          </a:p>
          <a:p>
            <a:r>
              <a:rPr lang="en-US" sz="1765" b="1" dirty="0">
                <a:solidFill>
                  <a:srgbClr val="D1BE40"/>
                </a:solidFill>
                <a:latin typeface="Corbel" charset="0"/>
                <a:ea typeface="Corbel" charset="0"/>
                <a:cs typeface="Corbel" charset="0"/>
              </a:rPr>
              <a:t>Congestive Heart Failure</a:t>
            </a:r>
          </a:p>
          <a:p>
            <a:r>
              <a:rPr lang="en-US" sz="1765" b="1" dirty="0">
                <a:solidFill>
                  <a:srgbClr val="D6862D"/>
                </a:solidFill>
                <a:latin typeface="Corbel" charset="0"/>
                <a:ea typeface="Corbel" charset="0"/>
                <a:cs typeface="Corbel" charset="0"/>
              </a:rPr>
              <a:t>Depressive Disorder</a:t>
            </a:r>
          </a:p>
          <a:p>
            <a:r>
              <a:rPr lang="en-US" sz="1765" b="1" dirty="0">
                <a:solidFill>
                  <a:srgbClr val="877F6C"/>
                </a:solidFill>
                <a:latin typeface="Corbel" charset="0"/>
                <a:ea typeface="Corbel" charset="0"/>
                <a:cs typeface="Corbel" charset="0"/>
              </a:rPr>
              <a:t>Joint Disorder</a:t>
            </a:r>
          </a:p>
          <a:p>
            <a:r>
              <a:rPr lang="en-US" sz="1765" b="1" dirty="0">
                <a:solidFill>
                  <a:srgbClr val="772F1F"/>
                </a:solidFill>
                <a:latin typeface="Corbel" charset="0"/>
                <a:ea typeface="Corbel" charset="0"/>
                <a:cs typeface="Corbel" charset="0"/>
              </a:rPr>
              <a:t>Lupus</a:t>
            </a:r>
          </a:p>
          <a:p>
            <a:r>
              <a:rPr lang="en-US" sz="1765" b="1" dirty="0">
                <a:solidFill>
                  <a:srgbClr val="9AA283"/>
                </a:solidFill>
                <a:latin typeface="Corbel" charset="0"/>
                <a:ea typeface="Corbel" charset="0"/>
                <a:cs typeface="Corbel" charset="0"/>
              </a:rPr>
              <a:t>Chronic Kidney Disease</a:t>
            </a:r>
          </a:p>
          <a:p>
            <a:r>
              <a:rPr lang="en-US" sz="1765" b="1" dirty="0">
                <a:latin typeface="Corbel" charset="0"/>
                <a:ea typeface="Corbel" charset="0"/>
                <a:cs typeface="Corbel" charset="0"/>
              </a:rPr>
              <a:t>Breast Cancer</a:t>
            </a:r>
          </a:p>
          <a:p>
            <a:r>
              <a:rPr lang="en-US" sz="1765" b="1" dirty="0">
                <a:latin typeface="Corbel" charset="0"/>
                <a:ea typeface="Corbel" charset="0"/>
                <a:cs typeface="Corbel" charset="0"/>
              </a:rPr>
              <a:t>Colon Cancer</a:t>
            </a:r>
          </a:p>
          <a:p>
            <a:r>
              <a:rPr lang="en-US" sz="1765" b="1" dirty="0">
                <a:latin typeface="Corbel" charset="0"/>
                <a:ea typeface="Corbel" charset="0"/>
                <a:cs typeface="Corbel" charset="0"/>
              </a:rPr>
              <a:t>Asthma</a:t>
            </a:r>
          </a:p>
          <a:p>
            <a:r>
              <a:rPr lang="en-US" sz="1765" b="1" dirty="0">
                <a:latin typeface="Corbel" charset="0"/>
                <a:ea typeface="Corbel" charset="0"/>
                <a:cs typeface="Corbel" charset="0"/>
              </a:rPr>
              <a:t>Hyperlipidemia</a:t>
            </a:r>
          </a:p>
          <a:p>
            <a:r>
              <a:rPr lang="en-US" sz="1765" dirty="0">
                <a:solidFill>
                  <a:srgbClr val="9AA283"/>
                </a:solidFill>
                <a:latin typeface="Corbel" charset="0"/>
                <a:ea typeface="Corbel" charset="0"/>
                <a:cs typeface="Corbel" charset="0"/>
              </a:rPr>
              <a:t>…</a:t>
            </a:r>
          </a:p>
          <a:p>
            <a:endParaRPr lang="en-US" sz="1765" b="1" dirty="0">
              <a:latin typeface="Corbel" charset="0"/>
              <a:ea typeface="Corbel" charset="0"/>
              <a:cs typeface="Corbel" charset="0"/>
            </a:endParaRPr>
          </a:p>
        </p:txBody>
      </p:sp>
    </p:spTree>
    <p:extLst>
      <p:ext uri="{BB962C8B-B14F-4D97-AF65-F5344CB8AC3E}">
        <p14:creationId xmlns:p14="http://schemas.microsoft.com/office/powerpoint/2010/main" val="5992617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C8630-D382-8B5E-6B85-6C60D402BE81}"/>
              </a:ext>
            </a:extLst>
          </p:cNvPr>
          <p:cNvSpPr>
            <a:spLocks noGrp="1"/>
          </p:cNvSpPr>
          <p:nvPr>
            <p:ph type="title"/>
          </p:nvPr>
        </p:nvSpPr>
        <p:spPr/>
        <p:txBody>
          <a:bodyPr/>
          <a:lstStyle/>
          <a:p>
            <a:r>
              <a:rPr lang="en-US" dirty="0"/>
              <a:t>Unsupervised learning</a:t>
            </a:r>
          </a:p>
        </p:txBody>
      </p:sp>
      <p:pic>
        <p:nvPicPr>
          <p:cNvPr id="4" name="Picture 3" descr="Screenshot from 2015-06-08 10_42_06.png">
            <a:extLst>
              <a:ext uri="{FF2B5EF4-FFF2-40B4-BE49-F238E27FC236}">
                <a16:creationId xmlns:a16="http://schemas.microsoft.com/office/drawing/2014/main" id="{3CFB8374-0CA5-48C7-E890-8C80444F8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74251"/>
            <a:ext cx="10058400" cy="1963711"/>
          </a:xfrm>
          <a:prstGeom prst="rect">
            <a:avLst/>
          </a:prstGeom>
        </p:spPr>
      </p:pic>
      <p:sp>
        <p:nvSpPr>
          <p:cNvPr id="5" name="TextBox 4">
            <a:extLst>
              <a:ext uri="{FF2B5EF4-FFF2-40B4-BE49-F238E27FC236}">
                <a16:creationId xmlns:a16="http://schemas.microsoft.com/office/drawing/2014/main" id="{F2EC25DA-E33B-9DC5-96E3-2D2417BD358C}"/>
              </a:ext>
            </a:extLst>
          </p:cNvPr>
          <p:cNvSpPr txBox="1"/>
          <p:nvPr/>
        </p:nvSpPr>
        <p:spPr>
          <a:xfrm>
            <a:off x="406024" y="1761218"/>
            <a:ext cx="5072431" cy="369332"/>
          </a:xfrm>
          <a:prstGeom prst="rect">
            <a:avLst/>
          </a:prstGeom>
          <a:noFill/>
        </p:spPr>
        <p:txBody>
          <a:bodyPr wrap="square" rtlCol="0">
            <a:spAutoFit/>
          </a:bodyPr>
          <a:lstStyle/>
          <a:p>
            <a:r>
              <a:rPr lang="en-US" b="1" dirty="0">
                <a:latin typeface="Corbel" charset="0"/>
                <a:ea typeface="Corbel" charset="0"/>
                <a:cs typeface="Corbel" charset="0"/>
              </a:rPr>
              <a:t>Words</a:t>
            </a:r>
            <a:r>
              <a:rPr lang="en-US" dirty="0">
                <a:latin typeface="Corbel" charset="0"/>
                <a:ea typeface="Corbel" charset="0"/>
                <a:cs typeface="Corbel" charset="0"/>
              </a:rPr>
              <a:t> from notes written by clinicians</a:t>
            </a:r>
          </a:p>
        </p:txBody>
      </p:sp>
      <p:sp>
        <p:nvSpPr>
          <p:cNvPr id="6" name="TextBox 5">
            <a:extLst>
              <a:ext uri="{FF2B5EF4-FFF2-40B4-BE49-F238E27FC236}">
                <a16:creationId xmlns:a16="http://schemas.microsoft.com/office/drawing/2014/main" id="{F49C2730-BE8D-745C-2BDF-F7788F515C4B}"/>
              </a:ext>
            </a:extLst>
          </p:cNvPr>
          <p:cNvSpPr txBox="1"/>
          <p:nvPr/>
        </p:nvSpPr>
        <p:spPr>
          <a:xfrm>
            <a:off x="1144150" y="5611764"/>
            <a:ext cx="3467151" cy="369332"/>
          </a:xfrm>
          <a:prstGeom prst="rect">
            <a:avLst/>
          </a:prstGeom>
          <a:noFill/>
        </p:spPr>
        <p:txBody>
          <a:bodyPr wrap="square" rtlCol="0">
            <a:spAutoFit/>
          </a:bodyPr>
          <a:lstStyle/>
          <a:p>
            <a:r>
              <a:rPr lang="en-US" b="1" dirty="0">
                <a:latin typeface="Corbel" charset="0"/>
                <a:ea typeface="Corbel" charset="0"/>
                <a:cs typeface="Corbel" charset="0"/>
              </a:rPr>
              <a:t>Medications </a:t>
            </a:r>
            <a:r>
              <a:rPr lang="en-US" dirty="0">
                <a:latin typeface="Corbel" charset="0"/>
                <a:ea typeface="Corbel" charset="0"/>
                <a:cs typeface="Corbel" charset="0"/>
              </a:rPr>
              <a:t>prescribed</a:t>
            </a:r>
          </a:p>
        </p:txBody>
      </p:sp>
      <p:sp>
        <p:nvSpPr>
          <p:cNvPr id="7" name="TextBox 6">
            <a:extLst>
              <a:ext uri="{FF2B5EF4-FFF2-40B4-BE49-F238E27FC236}">
                <a16:creationId xmlns:a16="http://schemas.microsoft.com/office/drawing/2014/main" id="{8E984A4A-7067-F385-78C5-47DB11933B0F}"/>
              </a:ext>
            </a:extLst>
          </p:cNvPr>
          <p:cNvSpPr txBox="1"/>
          <p:nvPr/>
        </p:nvSpPr>
        <p:spPr>
          <a:xfrm>
            <a:off x="5285646" y="5313943"/>
            <a:ext cx="3096070" cy="369332"/>
          </a:xfrm>
          <a:prstGeom prst="rect">
            <a:avLst/>
          </a:prstGeom>
          <a:noFill/>
        </p:spPr>
        <p:txBody>
          <a:bodyPr wrap="square" rtlCol="0">
            <a:spAutoFit/>
          </a:bodyPr>
          <a:lstStyle/>
          <a:p>
            <a:r>
              <a:rPr lang="en-US" b="1" dirty="0">
                <a:latin typeface="Corbel" charset="0"/>
                <a:ea typeface="Corbel" charset="0"/>
                <a:cs typeface="Corbel" charset="0"/>
              </a:rPr>
              <a:t>ICD9 codes </a:t>
            </a:r>
            <a:r>
              <a:rPr lang="en-US" dirty="0">
                <a:latin typeface="Corbel" charset="0"/>
                <a:ea typeface="Corbel" charset="0"/>
                <a:cs typeface="Corbel" charset="0"/>
              </a:rPr>
              <a:t>billed</a:t>
            </a:r>
          </a:p>
        </p:txBody>
      </p:sp>
      <p:sp>
        <p:nvSpPr>
          <p:cNvPr id="8" name="TextBox 7">
            <a:extLst>
              <a:ext uri="{FF2B5EF4-FFF2-40B4-BE49-F238E27FC236}">
                <a16:creationId xmlns:a16="http://schemas.microsoft.com/office/drawing/2014/main" id="{40C5AD85-8B50-120C-A78F-119ADE469E6E}"/>
              </a:ext>
            </a:extLst>
          </p:cNvPr>
          <p:cNvSpPr txBox="1"/>
          <p:nvPr/>
        </p:nvSpPr>
        <p:spPr>
          <a:xfrm>
            <a:off x="6116755" y="2053060"/>
            <a:ext cx="3576753" cy="369332"/>
          </a:xfrm>
          <a:prstGeom prst="rect">
            <a:avLst/>
          </a:prstGeom>
          <a:noFill/>
        </p:spPr>
        <p:txBody>
          <a:bodyPr wrap="square" rtlCol="0">
            <a:spAutoFit/>
          </a:bodyPr>
          <a:lstStyle/>
          <a:p>
            <a:r>
              <a:rPr lang="en-US" b="1" dirty="0">
                <a:latin typeface="Corbel" charset="0"/>
                <a:ea typeface="Corbel" charset="0"/>
                <a:cs typeface="Corbel" charset="0"/>
              </a:rPr>
              <a:t>Laboratory Tests</a:t>
            </a:r>
            <a:r>
              <a:rPr lang="en-US" dirty="0">
                <a:latin typeface="Corbel" charset="0"/>
                <a:ea typeface="Corbel" charset="0"/>
                <a:cs typeface="Corbel" charset="0"/>
              </a:rPr>
              <a:t> Performed</a:t>
            </a:r>
          </a:p>
        </p:txBody>
      </p:sp>
      <p:cxnSp>
        <p:nvCxnSpPr>
          <p:cNvPr id="9" name="Straight Arrow Connector 8">
            <a:extLst>
              <a:ext uri="{FF2B5EF4-FFF2-40B4-BE49-F238E27FC236}">
                <a16:creationId xmlns:a16="http://schemas.microsoft.com/office/drawing/2014/main" id="{55FAEDCB-E7B3-7371-9852-64755693AF89}"/>
              </a:ext>
            </a:extLst>
          </p:cNvPr>
          <p:cNvCxnSpPr>
            <a:stCxn id="5" idx="2"/>
          </p:cNvCxnSpPr>
          <p:nvPr/>
        </p:nvCxnSpPr>
        <p:spPr>
          <a:xfrm flipH="1">
            <a:off x="2765926" y="2130550"/>
            <a:ext cx="176314" cy="65812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CA3879E4-B9CC-36E0-68E5-43382EFE79BE}"/>
              </a:ext>
            </a:extLst>
          </p:cNvPr>
          <p:cNvCxnSpPr>
            <a:stCxn id="6" idx="0"/>
          </p:cNvCxnSpPr>
          <p:nvPr/>
        </p:nvCxnSpPr>
        <p:spPr>
          <a:xfrm flipH="1" flipV="1">
            <a:off x="2834595" y="3640392"/>
            <a:ext cx="43131" cy="197137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92CFCF82-C2DF-FBD2-096E-2D12E622B694}"/>
              </a:ext>
            </a:extLst>
          </p:cNvPr>
          <p:cNvCxnSpPr>
            <a:stCxn id="8" idx="2"/>
          </p:cNvCxnSpPr>
          <p:nvPr/>
        </p:nvCxnSpPr>
        <p:spPr>
          <a:xfrm flipH="1">
            <a:off x="7393355" y="2422392"/>
            <a:ext cx="511777" cy="93724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CCA87862-AB28-7AED-E674-5F3A8D94AADB}"/>
              </a:ext>
            </a:extLst>
          </p:cNvPr>
          <p:cNvCxnSpPr>
            <a:stCxn id="7" idx="0"/>
          </p:cNvCxnSpPr>
          <p:nvPr/>
        </p:nvCxnSpPr>
        <p:spPr>
          <a:xfrm flipV="1">
            <a:off x="6833681" y="4637963"/>
            <a:ext cx="0" cy="67598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73348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8C924-111C-5101-0956-C0D82AB5AF25}"/>
              </a:ext>
            </a:extLst>
          </p:cNvPr>
          <p:cNvSpPr>
            <a:spLocks noGrp="1"/>
          </p:cNvSpPr>
          <p:nvPr>
            <p:ph type="title"/>
          </p:nvPr>
        </p:nvSpPr>
        <p:spPr/>
        <p:txBody>
          <a:bodyPr/>
          <a:lstStyle/>
          <a:p>
            <a:r>
              <a:rPr lang="en-US" dirty="0"/>
              <a:t>Unsupervised learning</a:t>
            </a:r>
          </a:p>
        </p:txBody>
      </p:sp>
      <p:pic>
        <p:nvPicPr>
          <p:cNvPr id="4" name="Picture 3">
            <a:extLst>
              <a:ext uri="{FF2B5EF4-FFF2-40B4-BE49-F238E27FC236}">
                <a16:creationId xmlns:a16="http://schemas.microsoft.com/office/drawing/2014/main" id="{7078F215-0D37-7032-86A8-2E1693EBE688}"/>
              </a:ext>
            </a:extLst>
          </p:cNvPr>
          <p:cNvPicPr>
            <a:picLocks noChangeAspect="1"/>
          </p:cNvPicPr>
          <p:nvPr/>
        </p:nvPicPr>
        <p:blipFill rotWithShape="1">
          <a:blip r:embed="rId2"/>
          <a:srcRect r="1710"/>
          <a:stretch/>
        </p:blipFill>
        <p:spPr>
          <a:xfrm>
            <a:off x="706956" y="2237628"/>
            <a:ext cx="7374099" cy="3516736"/>
          </a:xfrm>
          <a:prstGeom prst="rect">
            <a:avLst/>
          </a:prstGeom>
          <a:ln>
            <a:solidFill>
              <a:schemeClr val="tx1"/>
            </a:solidFill>
          </a:ln>
        </p:spPr>
      </p:pic>
    </p:spTree>
    <p:extLst>
      <p:ext uri="{BB962C8B-B14F-4D97-AF65-F5344CB8AC3E}">
        <p14:creationId xmlns:p14="http://schemas.microsoft.com/office/powerpoint/2010/main" val="2712854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Predictions</a:t>
            </a:r>
          </a:p>
        </p:txBody>
      </p:sp>
      <p:pic>
        <p:nvPicPr>
          <p:cNvPr id="3" name="Picture 2"/>
          <p:cNvPicPr>
            <a:picLocks noChangeAspect="1"/>
          </p:cNvPicPr>
          <p:nvPr/>
        </p:nvPicPr>
        <p:blipFill>
          <a:blip r:embed="rId2"/>
          <a:stretch>
            <a:fillRect/>
          </a:stretch>
        </p:blipFill>
        <p:spPr>
          <a:xfrm>
            <a:off x="184728" y="1186923"/>
            <a:ext cx="8774545" cy="2436091"/>
          </a:xfrm>
          <a:prstGeom prst="rect">
            <a:avLst/>
          </a:prstGeom>
        </p:spPr>
      </p:pic>
      <p:pic>
        <p:nvPicPr>
          <p:cNvPr id="4" name="Picture 3"/>
          <p:cNvPicPr>
            <a:picLocks noChangeAspect="1"/>
          </p:cNvPicPr>
          <p:nvPr/>
        </p:nvPicPr>
        <p:blipFill>
          <a:blip r:embed="rId3"/>
          <a:stretch>
            <a:fillRect/>
          </a:stretch>
        </p:blipFill>
        <p:spPr>
          <a:xfrm>
            <a:off x="0" y="3487327"/>
            <a:ext cx="9144000" cy="3304817"/>
          </a:xfrm>
          <a:prstGeom prst="rect">
            <a:avLst/>
          </a:prstGeom>
        </p:spPr>
      </p:pic>
    </p:spTree>
    <p:extLst>
      <p:ext uri="{BB962C8B-B14F-4D97-AF65-F5344CB8AC3E}">
        <p14:creationId xmlns:p14="http://schemas.microsoft.com/office/powerpoint/2010/main" val="3293455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60500-1BB8-C601-748E-9FB1C4D82CB5}"/>
              </a:ext>
            </a:extLst>
          </p:cNvPr>
          <p:cNvSpPr>
            <a:spLocks noGrp="1"/>
          </p:cNvSpPr>
          <p:nvPr>
            <p:ph type="title"/>
          </p:nvPr>
        </p:nvSpPr>
        <p:spPr/>
        <p:txBody>
          <a:bodyPr/>
          <a:lstStyle/>
          <a:p>
            <a:r>
              <a:rPr lang="en-US" dirty="0"/>
              <a:t>Reinforcement learning</a:t>
            </a:r>
          </a:p>
        </p:txBody>
      </p:sp>
      <p:pic>
        <p:nvPicPr>
          <p:cNvPr id="3" name="Picture 2">
            <a:extLst>
              <a:ext uri="{FF2B5EF4-FFF2-40B4-BE49-F238E27FC236}">
                <a16:creationId xmlns:a16="http://schemas.microsoft.com/office/drawing/2014/main" id="{90122069-8F4B-0502-0C34-7AE3B495EB0B}"/>
              </a:ext>
            </a:extLst>
          </p:cNvPr>
          <p:cNvPicPr>
            <a:picLocks noChangeAspect="1"/>
          </p:cNvPicPr>
          <p:nvPr/>
        </p:nvPicPr>
        <p:blipFill>
          <a:blip r:embed="rId2"/>
          <a:stretch>
            <a:fillRect/>
          </a:stretch>
        </p:blipFill>
        <p:spPr>
          <a:xfrm>
            <a:off x="457200" y="1417638"/>
            <a:ext cx="6921931" cy="2100244"/>
          </a:xfrm>
          <a:prstGeom prst="rect">
            <a:avLst/>
          </a:prstGeom>
        </p:spPr>
      </p:pic>
      <p:pic>
        <p:nvPicPr>
          <p:cNvPr id="4" name="Picture 3">
            <a:extLst>
              <a:ext uri="{FF2B5EF4-FFF2-40B4-BE49-F238E27FC236}">
                <a16:creationId xmlns:a16="http://schemas.microsoft.com/office/drawing/2014/main" id="{725964E3-6AB9-0A70-1683-42B7C0343FD1}"/>
              </a:ext>
            </a:extLst>
          </p:cNvPr>
          <p:cNvPicPr>
            <a:picLocks noChangeAspect="1"/>
          </p:cNvPicPr>
          <p:nvPr/>
        </p:nvPicPr>
        <p:blipFill>
          <a:blip r:embed="rId3"/>
          <a:stretch>
            <a:fillRect/>
          </a:stretch>
        </p:blipFill>
        <p:spPr>
          <a:xfrm>
            <a:off x="774915" y="3793308"/>
            <a:ext cx="3913322" cy="2790054"/>
          </a:xfrm>
          <a:prstGeom prst="rect">
            <a:avLst/>
          </a:prstGeom>
        </p:spPr>
      </p:pic>
    </p:spTree>
    <p:extLst>
      <p:ext uri="{BB962C8B-B14F-4D97-AF65-F5344CB8AC3E}">
        <p14:creationId xmlns:p14="http://schemas.microsoft.com/office/powerpoint/2010/main" val="313339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0392B-4F0C-1E99-07F3-9AC6ED071A56}"/>
              </a:ext>
            </a:extLst>
          </p:cNvPr>
          <p:cNvSpPr>
            <a:spLocks noGrp="1"/>
          </p:cNvSpPr>
          <p:nvPr>
            <p:ph type="title"/>
          </p:nvPr>
        </p:nvSpPr>
        <p:spPr/>
        <p:txBody>
          <a:bodyPr/>
          <a:lstStyle/>
          <a:p>
            <a:r>
              <a:rPr lang="en-US" dirty="0"/>
              <a:t>Reinforcement learning</a:t>
            </a:r>
          </a:p>
        </p:txBody>
      </p:sp>
      <p:pic>
        <p:nvPicPr>
          <p:cNvPr id="3" name="Picture 2">
            <a:extLst>
              <a:ext uri="{FF2B5EF4-FFF2-40B4-BE49-F238E27FC236}">
                <a16:creationId xmlns:a16="http://schemas.microsoft.com/office/drawing/2014/main" id="{207CC3A8-2BBB-B36B-DA29-87781030692C}"/>
              </a:ext>
            </a:extLst>
          </p:cNvPr>
          <p:cNvPicPr>
            <a:picLocks noChangeAspect="1"/>
          </p:cNvPicPr>
          <p:nvPr/>
        </p:nvPicPr>
        <p:blipFill>
          <a:blip r:embed="rId2"/>
          <a:stretch>
            <a:fillRect/>
          </a:stretch>
        </p:blipFill>
        <p:spPr>
          <a:xfrm>
            <a:off x="568731" y="1222630"/>
            <a:ext cx="7493000" cy="4648200"/>
          </a:xfrm>
          <a:prstGeom prst="rect">
            <a:avLst/>
          </a:prstGeom>
        </p:spPr>
      </p:pic>
      <p:sp>
        <p:nvSpPr>
          <p:cNvPr id="4" name="TextBox 3">
            <a:extLst>
              <a:ext uri="{FF2B5EF4-FFF2-40B4-BE49-F238E27FC236}">
                <a16:creationId xmlns:a16="http://schemas.microsoft.com/office/drawing/2014/main" id="{189361AA-0AB1-8944-AD31-84D12333E030}"/>
              </a:ext>
            </a:extLst>
          </p:cNvPr>
          <p:cNvSpPr txBox="1"/>
          <p:nvPr/>
        </p:nvSpPr>
        <p:spPr>
          <a:xfrm>
            <a:off x="6304761" y="6488668"/>
            <a:ext cx="2839239" cy="369332"/>
          </a:xfrm>
          <a:prstGeom prst="rect">
            <a:avLst/>
          </a:prstGeom>
          <a:noFill/>
        </p:spPr>
        <p:txBody>
          <a:bodyPr wrap="none" rtlCol="0">
            <a:spAutoFit/>
          </a:bodyPr>
          <a:lstStyle/>
          <a:p>
            <a:r>
              <a:rPr lang="en-US" dirty="0"/>
              <a:t>Slide credit: David Sontag</a:t>
            </a:r>
          </a:p>
        </p:txBody>
      </p:sp>
    </p:spTree>
    <p:extLst>
      <p:ext uri="{BB962C8B-B14F-4D97-AF65-F5344CB8AC3E}">
        <p14:creationId xmlns:p14="http://schemas.microsoft.com/office/powerpoint/2010/main" val="7409059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EHR data</a:t>
            </a:r>
          </a:p>
        </p:txBody>
      </p:sp>
      <p:sp>
        <p:nvSpPr>
          <p:cNvPr id="3" name="Content Placeholder 2"/>
          <p:cNvSpPr>
            <a:spLocks noGrp="1"/>
          </p:cNvSpPr>
          <p:nvPr>
            <p:ph idx="1"/>
          </p:nvPr>
        </p:nvSpPr>
        <p:spPr/>
        <p:txBody>
          <a:bodyPr>
            <a:normAutofit fontScale="77500" lnSpcReduction="20000"/>
          </a:bodyPr>
          <a:lstStyle/>
          <a:p>
            <a:r>
              <a:rPr lang="en-US" dirty="0"/>
              <a:t>Temporal</a:t>
            </a:r>
          </a:p>
          <a:p>
            <a:r>
              <a:rPr lang="en-US" dirty="0"/>
              <a:t>Heterogeneous</a:t>
            </a:r>
          </a:p>
          <a:p>
            <a:r>
              <a:rPr lang="en-US" dirty="0"/>
              <a:t>Sparse and incomplete</a:t>
            </a:r>
          </a:p>
          <a:p>
            <a:r>
              <a:rPr lang="en-US" dirty="0"/>
              <a:t>Noisy and uncertain data </a:t>
            </a:r>
          </a:p>
          <a:p>
            <a:r>
              <a:rPr lang="en-US" dirty="0"/>
              <a:t>Non-linear relationships amongst observations</a:t>
            </a:r>
          </a:p>
          <a:p>
            <a:endParaRPr lang="en-US" dirty="0"/>
          </a:p>
          <a:p>
            <a:r>
              <a:rPr lang="en-US" dirty="0"/>
              <a:t>Patients are not aligned in time</a:t>
            </a:r>
          </a:p>
          <a:p>
            <a:pPr lvl="1"/>
            <a:r>
              <a:rPr lang="en-US" dirty="0"/>
              <a:t>Patients enter observations at different stages/health status</a:t>
            </a:r>
          </a:p>
          <a:p>
            <a:pPr lvl="1"/>
            <a:r>
              <a:rPr lang="en-US" dirty="0"/>
              <a:t>Disease course differ across patients</a:t>
            </a:r>
          </a:p>
          <a:p>
            <a:pPr lvl="1"/>
            <a:r>
              <a:rPr lang="en-US" dirty="0"/>
              <a:t>Comorbidities with non-linear relationships amongst patients</a:t>
            </a:r>
          </a:p>
        </p:txBody>
      </p:sp>
    </p:spTree>
    <p:extLst>
      <p:ext uri="{BB962C8B-B14F-4D97-AF65-F5344CB8AC3E}">
        <p14:creationId xmlns:p14="http://schemas.microsoft.com/office/powerpoint/2010/main" val="6381835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28407-D7D0-E7A3-3B52-4F497B0FE5D6}"/>
              </a:ext>
            </a:extLst>
          </p:cNvPr>
          <p:cNvSpPr>
            <a:spLocks noGrp="1"/>
          </p:cNvSpPr>
          <p:nvPr>
            <p:ph type="title"/>
          </p:nvPr>
        </p:nvSpPr>
        <p:spPr/>
        <p:txBody>
          <a:bodyPr/>
          <a:lstStyle/>
          <a:p>
            <a:r>
              <a:rPr lang="en-US" dirty="0"/>
              <a:t>Thanks!</a:t>
            </a:r>
          </a:p>
        </p:txBody>
      </p:sp>
    </p:spTree>
    <p:extLst>
      <p:ext uri="{BB962C8B-B14F-4D97-AF65-F5344CB8AC3E}">
        <p14:creationId xmlns:p14="http://schemas.microsoft.com/office/powerpoint/2010/main" val="28072485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1333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5676900"/>
            <a:ext cx="9144000" cy="11811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normAutofit fontScale="90000"/>
          </a:bodyPr>
          <a:lstStyle/>
          <a:p>
            <a:pPr lvl="0"/>
            <a:r>
              <a:rPr lang="en-US" dirty="0"/>
              <a:t>Banff workshop</a:t>
            </a:r>
            <a:br>
              <a:rPr lang="en-US" dirty="0"/>
            </a:br>
            <a:r>
              <a:rPr lang="en-US" sz="2200" dirty="0">
                <a:latin typeface="Arial" panose="020B0604020202020204" pitchFamily="34" charset="0"/>
                <a:ea typeface="Times New Roman" panose="02020603050405020304" pitchFamily="18" charset="0"/>
                <a:cs typeface="Arial" panose="020B0604020202020204" pitchFamily="34" charset="0"/>
              </a:rPr>
              <a:t>Dynamics and Data Assimilation, Physiology and Bioinformatics: Mathematics at the Interface of Theory and Clinical Application</a:t>
            </a:r>
            <a:br>
              <a:rPr lang="en-US" dirty="0"/>
            </a:br>
            <a:r>
              <a:rPr lang="en-US" dirty="0"/>
              <a:t>Informatics</a:t>
            </a:r>
            <a:endParaRPr lang="en-US" sz="3600" dirty="0">
              <a:solidFill>
                <a:srgbClr val="0099CC"/>
              </a:solidFill>
              <a:latin typeface="Tahoma" pitchFamily="34" charset="0"/>
              <a:ea typeface="Tahoma" pitchFamily="34" charset="0"/>
              <a:cs typeface="Tahoma" pitchFamily="34" charset="0"/>
            </a:endParaRPr>
          </a:p>
        </p:txBody>
      </p:sp>
      <p:sp>
        <p:nvSpPr>
          <p:cNvPr id="4" name="Subtitle 3"/>
          <p:cNvSpPr>
            <a:spLocks noGrp="1"/>
          </p:cNvSpPr>
          <p:nvPr>
            <p:ph type="subTitle" idx="1"/>
          </p:nvPr>
        </p:nvSpPr>
        <p:spPr>
          <a:xfrm>
            <a:off x="876300" y="4203700"/>
            <a:ext cx="7378700" cy="1435100"/>
          </a:xfrm>
        </p:spPr>
        <p:txBody>
          <a:bodyPr/>
          <a:lstStyle/>
          <a:p>
            <a:r>
              <a:rPr lang="en-US" sz="2800" dirty="0" err="1">
                <a:solidFill>
                  <a:schemeClr val="accent3">
                    <a:lumMod val="50000"/>
                  </a:schemeClr>
                </a:solidFill>
              </a:rPr>
              <a:t>Noémie</a:t>
            </a:r>
            <a:r>
              <a:rPr lang="en-US" sz="2800" dirty="0">
                <a:solidFill>
                  <a:schemeClr val="accent3">
                    <a:lumMod val="50000"/>
                  </a:schemeClr>
                </a:solidFill>
              </a:rPr>
              <a:t> Elhadad, PhD</a:t>
            </a:r>
          </a:p>
          <a:p>
            <a:r>
              <a:rPr lang="en-US" sz="2800" dirty="0">
                <a:solidFill>
                  <a:schemeClr val="accent3">
                    <a:lumMod val="50000"/>
                  </a:schemeClr>
                </a:solidFill>
              </a:rPr>
              <a:t>George Hripcsak, MD, MS</a:t>
            </a:r>
          </a:p>
          <a:p>
            <a:r>
              <a:rPr lang="en-US" sz="2400" dirty="0">
                <a:solidFill>
                  <a:schemeClr val="accent3">
                    <a:lumMod val="50000"/>
                  </a:schemeClr>
                </a:solidFill>
              </a:rPr>
              <a:t>Biomedical Informatics, Columbia University</a:t>
            </a:r>
          </a:p>
        </p:txBody>
      </p:sp>
      <p:sp>
        <p:nvSpPr>
          <p:cNvPr id="6" name="Text Box 16"/>
          <p:cNvSpPr txBox="1">
            <a:spLocks noChangeArrowheads="1"/>
          </p:cNvSpPr>
          <p:nvPr/>
        </p:nvSpPr>
        <p:spPr bwMode="auto">
          <a:xfrm>
            <a:off x="93850" y="167530"/>
            <a:ext cx="438508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3200" dirty="0">
                <a:solidFill>
                  <a:schemeClr val="tx1">
                    <a:lumMod val="65000"/>
                    <a:lumOff val="35000"/>
                  </a:schemeClr>
                </a:solidFill>
                <a:latin typeface="Tahoma" charset="0"/>
              </a:rPr>
              <a:t>Biomedical Informatics</a:t>
            </a:r>
            <a:br>
              <a:rPr lang="en-US" sz="3600" dirty="0">
                <a:solidFill>
                  <a:schemeClr val="tx1">
                    <a:lumMod val="65000"/>
                    <a:lumOff val="35000"/>
                  </a:schemeClr>
                </a:solidFill>
                <a:latin typeface="Tahoma" charset="0"/>
              </a:rPr>
            </a:br>
            <a:r>
              <a:rPr lang="en-US" sz="2400" dirty="0">
                <a:solidFill>
                  <a:srgbClr val="000066"/>
                </a:solidFill>
              </a:rPr>
              <a:t>discovery and impact</a:t>
            </a:r>
          </a:p>
        </p:txBody>
      </p:sp>
      <p:pic>
        <p:nvPicPr>
          <p:cNvPr id="62472" name="Picture 8" descr="C:\USERS\HRIPCSA\APPDATA\LOCAL\TEMP\wzf828\CUMC_Signatures\CUMC\tiff\CUMC_2C_V.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 y="5936661"/>
            <a:ext cx="3383280" cy="634154"/>
          </a:xfrm>
          <a:prstGeom prst="rect">
            <a:avLst/>
          </a:prstGeom>
          <a:noFill/>
          <a:extLst>
            <a:ext uri="{909E8E84-426E-40DD-AFC4-6F175D3DCCD1}">
              <a14:hiddenFill xmlns:a14="http://schemas.microsoft.com/office/drawing/2010/main">
                <a:solidFill>
                  <a:srgbClr val="FFFFFF"/>
                </a:solidFill>
              </a14:hiddenFill>
            </a:ext>
          </a:extLst>
        </p:spPr>
      </p:pic>
      <p:pic>
        <p:nvPicPr>
          <p:cNvPr id="62473" name="Picture 9" descr="Z:\Documents\Admin\Web and News\logo-nyp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9742" y="6122674"/>
            <a:ext cx="2273300" cy="289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2854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0A736-F488-5D36-72C6-5060AA3E6176}"/>
              </a:ext>
            </a:extLst>
          </p:cNvPr>
          <p:cNvSpPr>
            <a:spLocks noGrp="1"/>
          </p:cNvSpPr>
          <p:nvPr>
            <p:ph type="title"/>
          </p:nvPr>
        </p:nvSpPr>
        <p:spPr/>
        <p:txBody>
          <a:bodyPr/>
          <a:lstStyle/>
          <a:p>
            <a:r>
              <a:rPr lang="en-US" dirty="0"/>
              <a:t>Day 2!</a:t>
            </a:r>
          </a:p>
        </p:txBody>
      </p:sp>
    </p:spTree>
    <p:extLst>
      <p:ext uri="{BB962C8B-B14F-4D97-AF65-F5344CB8AC3E}">
        <p14:creationId xmlns:p14="http://schemas.microsoft.com/office/powerpoint/2010/main" val="574737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Electronic health record</a:t>
            </a:r>
          </a:p>
        </p:txBody>
      </p:sp>
      <p:sp>
        <p:nvSpPr>
          <p:cNvPr id="4" name="TextBox 3"/>
          <p:cNvSpPr txBox="1"/>
          <p:nvPr/>
        </p:nvSpPr>
        <p:spPr>
          <a:xfrm>
            <a:off x="4179571" y="1587816"/>
            <a:ext cx="1505540" cy="369332"/>
          </a:xfrm>
          <a:prstGeom prst="rect">
            <a:avLst/>
          </a:prstGeom>
          <a:noFill/>
        </p:spPr>
        <p:txBody>
          <a:bodyPr wrap="none" rtlCol="0">
            <a:spAutoFit/>
          </a:bodyPr>
          <a:lstStyle/>
          <a:p>
            <a:r>
              <a:rPr lang="en-US" dirty="0"/>
              <a:t>Interventions</a:t>
            </a:r>
          </a:p>
        </p:txBody>
      </p:sp>
      <p:sp>
        <p:nvSpPr>
          <p:cNvPr id="5" name="TextBox 4"/>
          <p:cNvSpPr txBox="1"/>
          <p:nvPr/>
        </p:nvSpPr>
        <p:spPr>
          <a:xfrm>
            <a:off x="3989263" y="2112063"/>
            <a:ext cx="1886157" cy="369332"/>
          </a:xfrm>
          <a:prstGeom prst="rect">
            <a:avLst/>
          </a:prstGeom>
          <a:noFill/>
        </p:spPr>
        <p:txBody>
          <a:bodyPr wrap="none" rtlCol="0">
            <a:spAutoFit/>
          </a:bodyPr>
          <a:lstStyle/>
          <a:p>
            <a:r>
              <a:rPr lang="en-US" dirty="0"/>
              <a:t>Laboratory Tests</a:t>
            </a:r>
          </a:p>
        </p:txBody>
      </p:sp>
      <p:sp>
        <p:nvSpPr>
          <p:cNvPr id="6" name="TextBox 5"/>
          <p:cNvSpPr txBox="1"/>
          <p:nvPr/>
        </p:nvSpPr>
        <p:spPr>
          <a:xfrm>
            <a:off x="4297071" y="2636310"/>
            <a:ext cx="1270541" cy="369332"/>
          </a:xfrm>
          <a:prstGeom prst="rect">
            <a:avLst/>
          </a:prstGeom>
          <a:noFill/>
        </p:spPr>
        <p:txBody>
          <a:bodyPr wrap="none" rtlCol="0">
            <a:spAutoFit/>
          </a:bodyPr>
          <a:lstStyle/>
          <a:p>
            <a:r>
              <a:rPr lang="en-US" dirty="0"/>
              <a:t>Vital Signs</a:t>
            </a:r>
          </a:p>
        </p:txBody>
      </p:sp>
      <p:sp>
        <p:nvSpPr>
          <p:cNvPr id="7" name="TextBox 6"/>
          <p:cNvSpPr txBox="1"/>
          <p:nvPr/>
        </p:nvSpPr>
        <p:spPr>
          <a:xfrm>
            <a:off x="4243691" y="3160557"/>
            <a:ext cx="1377300" cy="369332"/>
          </a:xfrm>
          <a:prstGeom prst="rect">
            <a:avLst/>
          </a:prstGeom>
          <a:noFill/>
        </p:spPr>
        <p:txBody>
          <a:bodyPr wrap="none" rtlCol="0">
            <a:spAutoFit/>
          </a:bodyPr>
          <a:lstStyle/>
          <a:p>
            <a:r>
              <a:rPr lang="en-US" dirty="0"/>
              <a:t>Diagnostics</a:t>
            </a:r>
          </a:p>
        </p:txBody>
      </p:sp>
      <p:sp>
        <p:nvSpPr>
          <p:cNvPr id="8" name="TextBox 7"/>
          <p:cNvSpPr txBox="1"/>
          <p:nvPr/>
        </p:nvSpPr>
        <p:spPr>
          <a:xfrm>
            <a:off x="4134687" y="3684805"/>
            <a:ext cx="1595309" cy="369332"/>
          </a:xfrm>
          <a:prstGeom prst="rect">
            <a:avLst/>
          </a:prstGeom>
          <a:noFill/>
        </p:spPr>
        <p:txBody>
          <a:bodyPr wrap="none" rtlCol="0">
            <a:spAutoFit/>
          </a:bodyPr>
          <a:lstStyle/>
          <a:p>
            <a:r>
              <a:rPr lang="en-US" dirty="0"/>
              <a:t>Clinical Notes</a:t>
            </a:r>
          </a:p>
        </p:txBody>
      </p:sp>
      <p:cxnSp>
        <p:nvCxnSpPr>
          <p:cNvPr id="10" name="Straight Arrow Connector 9"/>
          <p:cNvCxnSpPr/>
          <p:nvPr/>
        </p:nvCxnSpPr>
        <p:spPr>
          <a:xfrm flipV="1">
            <a:off x="2130338" y="2935522"/>
            <a:ext cx="630257" cy="16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128100" y="2699578"/>
            <a:ext cx="630257" cy="16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Elbow Connector 11"/>
          <p:cNvCxnSpPr>
            <a:cxnSpLocks/>
          </p:cNvCxnSpPr>
          <p:nvPr/>
        </p:nvCxnSpPr>
        <p:spPr>
          <a:xfrm flipV="1">
            <a:off x="2432178" y="1816421"/>
            <a:ext cx="1468553" cy="761432"/>
          </a:xfrm>
          <a:prstGeom prst="bentConnector3">
            <a:avLst>
              <a:gd name="adj1" fmla="val -214"/>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142526" y="3484220"/>
            <a:ext cx="671979" cy="369332"/>
          </a:xfrm>
          <a:prstGeom prst="rect">
            <a:avLst/>
          </a:prstGeom>
          <a:noFill/>
        </p:spPr>
        <p:txBody>
          <a:bodyPr wrap="none" rtlCol="0">
            <a:spAutoFit/>
          </a:bodyPr>
          <a:lstStyle/>
          <a:p>
            <a:r>
              <a:rPr lang="en-US" dirty="0"/>
              <a:t>EHR</a:t>
            </a:r>
          </a:p>
        </p:txBody>
      </p:sp>
      <p:cxnSp>
        <p:nvCxnSpPr>
          <p:cNvPr id="15" name="Straight Arrow Connector 14"/>
          <p:cNvCxnSpPr/>
          <p:nvPr/>
        </p:nvCxnSpPr>
        <p:spPr>
          <a:xfrm flipV="1">
            <a:off x="3573425" y="2382545"/>
            <a:ext cx="449134" cy="4139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a:endCxn id="26" idx="1"/>
          </p:cNvCxnSpPr>
          <p:nvPr/>
        </p:nvCxnSpPr>
        <p:spPr>
          <a:xfrm>
            <a:off x="5535828" y="2870746"/>
            <a:ext cx="1420938" cy="78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a:endCxn id="7" idx="1"/>
          </p:cNvCxnSpPr>
          <p:nvPr/>
        </p:nvCxnSpPr>
        <p:spPr>
          <a:xfrm>
            <a:off x="3521727" y="3027266"/>
            <a:ext cx="721964" cy="3179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a:stCxn id="3" idx="3"/>
            <a:endCxn id="6" idx="1"/>
          </p:cNvCxnSpPr>
          <p:nvPr/>
        </p:nvCxnSpPr>
        <p:spPr>
          <a:xfrm flipV="1">
            <a:off x="3546508" y="2820976"/>
            <a:ext cx="750563" cy="1558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cxnSpLocks/>
          </p:cNvCxnSpPr>
          <p:nvPr/>
        </p:nvCxnSpPr>
        <p:spPr>
          <a:xfrm>
            <a:off x="5820612" y="2447338"/>
            <a:ext cx="1174222" cy="3012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p:cNvCxnSpPr>
          <p:nvPr/>
        </p:nvCxnSpPr>
        <p:spPr>
          <a:xfrm>
            <a:off x="3546508" y="3215767"/>
            <a:ext cx="527197" cy="6446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cxnSpLocks/>
            <a:stCxn id="4" idx="3"/>
          </p:cNvCxnSpPr>
          <p:nvPr/>
        </p:nvCxnSpPr>
        <p:spPr>
          <a:xfrm>
            <a:off x="5685111" y="1772482"/>
            <a:ext cx="1688938" cy="5794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a:stCxn id="7" idx="3"/>
          </p:cNvCxnSpPr>
          <p:nvPr/>
        </p:nvCxnSpPr>
        <p:spPr>
          <a:xfrm flipV="1">
            <a:off x="5620991" y="3153019"/>
            <a:ext cx="1293458" cy="1922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V="1">
            <a:off x="5729996" y="3397349"/>
            <a:ext cx="1243109" cy="4932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895540" y="5393416"/>
            <a:ext cx="7763251"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392585" y="5391528"/>
            <a:ext cx="689035" cy="369332"/>
          </a:xfrm>
          <a:prstGeom prst="rect">
            <a:avLst/>
          </a:prstGeom>
          <a:noFill/>
        </p:spPr>
        <p:txBody>
          <a:bodyPr wrap="none" rtlCol="0">
            <a:spAutoFit/>
          </a:bodyPr>
          <a:lstStyle/>
          <a:p>
            <a:r>
              <a:rPr lang="en-US" dirty="0"/>
              <a:t>Time</a:t>
            </a:r>
          </a:p>
        </p:txBody>
      </p:sp>
      <p:grpSp>
        <p:nvGrpSpPr>
          <p:cNvPr id="38" name="Group 37"/>
          <p:cNvGrpSpPr/>
          <p:nvPr/>
        </p:nvGrpSpPr>
        <p:grpSpPr>
          <a:xfrm>
            <a:off x="1034380" y="4755728"/>
            <a:ext cx="468223" cy="538128"/>
            <a:chOff x="812550" y="2895599"/>
            <a:chExt cx="781050" cy="939800"/>
          </a:xfrm>
        </p:grpSpPr>
        <p:pic>
          <p:nvPicPr>
            <p:cNvPr id="39" name="Picture 38" descr="http://images.clipartpanda.com/document-clipart-9iRRbd7E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550" y="2895599"/>
              <a:ext cx="476250" cy="63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images.clipartpanda.com/document-clipart-9iRRbd7E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4950" y="3047999"/>
              <a:ext cx="476250" cy="635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images.clipartpanda.com/document-clipart-9iRRbd7E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7350" y="3200399"/>
              <a:ext cx="476250" cy="635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4" descr="https://cdn1.iconfinder.com/data/icons/medical-gone-red/512/test_tube_blood_sample-5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5298" y="4419153"/>
            <a:ext cx="380082" cy="38008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a:picLocks noChangeAspect="1"/>
          </p:cNvPicPr>
          <p:nvPr/>
        </p:nvPicPr>
        <p:blipFill>
          <a:blip r:embed="rId4"/>
          <a:stretch>
            <a:fillRect/>
          </a:stretch>
        </p:blipFill>
        <p:spPr>
          <a:xfrm>
            <a:off x="1805381" y="4718293"/>
            <a:ext cx="354120" cy="378747"/>
          </a:xfrm>
          <a:prstGeom prst="rect">
            <a:avLst/>
          </a:prstGeom>
        </p:spPr>
      </p:pic>
      <p:pic>
        <p:nvPicPr>
          <p:cNvPr id="44" name="Picture 4" descr="https://cdn1.iconfinder.com/data/icons/medical-gone-red/512/test_tube_blood_sample-5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5891" y="4413131"/>
            <a:ext cx="380082" cy="38008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s://cdn1.iconfinder.com/data/icons/medical-gone-red/512/test_tube_blood_sample-5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6414" y="4713231"/>
            <a:ext cx="380082" cy="38008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ttps://cdn1.iconfinder.com/data/icons/medical-gone-red/512/test_tube_blood_sample-5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4834" y="4741616"/>
            <a:ext cx="380082" cy="38008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https://cdn1.iconfinder.com/data/icons/medical-gone-red/512/test_tube_blood_sample-5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3379" y="4735593"/>
            <a:ext cx="380082" cy="38008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ttps://cdn1.iconfinder.com/data/icons/medical-gone-red/512/test_tube_blood_sample-5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3830" y="4737479"/>
            <a:ext cx="380082" cy="38008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https://cdn1.iconfinder.com/data/icons/medical-gone-red/512/test_tube_blood_sample-5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4423" y="4743504"/>
            <a:ext cx="380082" cy="38008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p:cNvPicPr>
            <a:picLocks noChangeAspect="1"/>
          </p:cNvPicPr>
          <p:nvPr/>
        </p:nvPicPr>
        <p:blipFill>
          <a:blip r:embed="rId4"/>
          <a:stretch>
            <a:fillRect/>
          </a:stretch>
        </p:blipFill>
        <p:spPr>
          <a:xfrm>
            <a:off x="4159631" y="4748154"/>
            <a:ext cx="354120" cy="378747"/>
          </a:xfrm>
          <a:prstGeom prst="rect">
            <a:avLst/>
          </a:prstGeom>
        </p:spPr>
      </p:pic>
      <p:grpSp>
        <p:nvGrpSpPr>
          <p:cNvPr id="52" name="Group 51"/>
          <p:cNvGrpSpPr/>
          <p:nvPr/>
        </p:nvGrpSpPr>
        <p:grpSpPr>
          <a:xfrm>
            <a:off x="4518690" y="4713232"/>
            <a:ext cx="468223" cy="538128"/>
            <a:chOff x="812550" y="2895599"/>
            <a:chExt cx="781050" cy="939800"/>
          </a:xfrm>
        </p:grpSpPr>
        <p:pic>
          <p:nvPicPr>
            <p:cNvPr id="53" name="Picture 52" descr="http://images.clipartpanda.com/document-clipart-9iRRbd7E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550" y="2895599"/>
              <a:ext cx="476250" cy="635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images.clipartpanda.com/document-clipart-9iRRbd7E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4950" y="3047999"/>
              <a:ext cx="476250" cy="635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http://images.clipartpanda.com/document-clipart-9iRRbd7E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7350" y="3200399"/>
              <a:ext cx="476250" cy="635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172B874D-1D45-386E-BB2A-315115858FDE}"/>
              </a:ext>
            </a:extLst>
          </p:cNvPr>
          <p:cNvPicPr>
            <a:picLocks noChangeAspect="1"/>
          </p:cNvPicPr>
          <p:nvPr/>
        </p:nvPicPr>
        <p:blipFill>
          <a:blip r:embed="rId5"/>
          <a:stretch>
            <a:fillRect/>
          </a:stretch>
        </p:blipFill>
        <p:spPr>
          <a:xfrm>
            <a:off x="2786402" y="2458763"/>
            <a:ext cx="760106" cy="1036213"/>
          </a:xfrm>
          <a:prstGeom prst="rect">
            <a:avLst/>
          </a:prstGeom>
        </p:spPr>
      </p:pic>
      <p:pic>
        <p:nvPicPr>
          <p:cNvPr id="24" name="Picture 23">
            <a:extLst>
              <a:ext uri="{FF2B5EF4-FFF2-40B4-BE49-F238E27FC236}">
                <a16:creationId xmlns:a16="http://schemas.microsoft.com/office/drawing/2014/main" id="{F955EE2B-D7AA-ADD2-73B9-3D0A9C7C6366}"/>
              </a:ext>
            </a:extLst>
          </p:cNvPr>
          <p:cNvPicPr>
            <a:picLocks noChangeAspect="1"/>
          </p:cNvPicPr>
          <p:nvPr/>
        </p:nvPicPr>
        <p:blipFill>
          <a:blip r:embed="rId6"/>
          <a:stretch>
            <a:fillRect/>
          </a:stretch>
        </p:blipFill>
        <p:spPr>
          <a:xfrm>
            <a:off x="696233" y="2317689"/>
            <a:ext cx="1419773" cy="1318361"/>
          </a:xfrm>
          <a:prstGeom prst="rect">
            <a:avLst/>
          </a:prstGeom>
        </p:spPr>
      </p:pic>
      <p:pic>
        <p:nvPicPr>
          <p:cNvPr id="26" name="Picture 25">
            <a:extLst>
              <a:ext uri="{FF2B5EF4-FFF2-40B4-BE49-F238E27FC236}">
                <a16:creationId xmlns:a16="http://schemas.microsoft.com/office/drawing/2014/main" id="{ECD1CAD9-AE04-D0C5-5685-A3E25B8FD452}"/>
              </a:ext>
            </a:extLst>
          </p:cNvPr>
          <p:cNvPicPr>
            <a:picLocks noChangeAspect="1"/>
          </p:cNvPicPr>
          <p:nvPr/>
        </p:nvPicPr>
        <p:blipFill>
          <a:blip r:embed="rId7"/>
          <a:stretch>
            <a:fillRect/>
          </a:stretch>
        </p:blipFill>
        <p:spPr>
          <a:xfrm>
            <a:off x="6956766" y="2444792"/>
            <a:ext cx="1027290" cy="1007907"/>
          </a:xfrm>
          <a:prstGeom prst="rect">
            <a:avLst/>
          </a:prstGeom>
        </p:spPr>
      </p:pic>
    </p:spTree>
    <p:extLst>
      <p:ext uri="{BB962C8B-B14F-4D97-AF65-F5344CB8AC3E}">
        <p14:creationId xmlns:p14="http://schemas.microsoft.com/office/powerpoint/2010/main" val="20560622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Observational data biases</a:t>
            </a:r>
          </a:p>
        </p:txBody>
      </p:sp>
    </p:spTree>
    <p:extLst>
      <p:ext uri="{BB962C8B-B14F-4D97-AF65-F5344CB8AC3E}">
        <p14:creationId xmlns:p14="http://schemas.microsoft.com/office/powerpoint/2010/main" val="29910578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dirty="0"/>
              <a:t>US EHR data, per year</a:t>
            </a:r>
          </a:p>
        </p:txBody>
      </p:sp>
      <p:graphicFrame>
        <p:nvGraphicFramePr>
          <p:cNvPr id="48131" name="Group 3"/>
          <p:cNvGraphicFramePr>
            <a:graphicFrameLocks noGrp="1"/>
          </p:cNvGraphicFramePr>
          <p:nvPr>
            <p:ph type="tbl" idx="1"/>
          </p:nvPr>
        </p:nvGraphicFramePr>
        <p:xfrm>
          <a:off x="465827" y="2053833"/>
          <a:ext cx="8229600" cy="3878265"/>
        </p:xfrm>
        <a:graphic>
          <a:graphicData uri="http://schemas.openxmlformats.org/drawingml/2006/table">
            <a:tbl>
              <a:tblPr/>
              <a:tblGrid>
                <a:gridCol w="2971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64611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1,000,000,000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visit notes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477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35,000,000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admit notes, discharge sum.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4611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46,000,000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procedure notes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611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3,000,000,000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prescriptions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4611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1,000,000,000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laboratory tests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611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&gt;50,000,000,000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facts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6586298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dirty="0"/>
              <a:t>Meaning</a:t>
            </a:r>
          </a:p>
        </p:txBody>
      </p:sp>
      <p:sp>
        <p:nvSpPr>
          <p:cNvPr id="25603" name="Rectangle 3"/>
          <p:cNvSpPr>
            <a:spLocks noGrp="1" noChangeArrowheads="1"/>
          </p:cNvSpPr>
          <p:nvPr>
            <p:ph type="body" idx="1"/>
          </p:nvPr>
        </p:nvSpPr>
        <p:spPr/>
        <p:txBody>
          <a:bodyPr/>
          <a:lstStyle/>
          <a:p>
            <a:pPr eaLnBrk="1" hangingPunct="1"/>
            <a:r>
              <a:rPr lang="en-US" sz="4400"/>
              <a:t>PERRLA</a:t>
            </a:r>
          </a:p>
        </p:txBody>
      </p:sp>
      <p:pic>
        <p:nvPicPr>
          <p:cNvPr id="25604" name="Picture 4" descr="Img1_CustArtEy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505200"/>
            <a:ext cx="42672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ext Box 5"/>
          <p:cNvSpPr txBox="1">
            <a:spLocks noChangeArrowheads="1"/>
          </p:cNvSpPr>
          <p:nvPr/>
        </p:nvSpPr>
        <p:spPr bwMode="auto">
          <a:xfrm>
            <a:off x="838200" y="2362200"/>
            <a:ext cx="800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t>Pupils equal, round, reactive to light and accommodation</a:t>
            </a:r>
          </a:p>
        </p:txBody>
      </p:sp>
    </p:spTree>
    <p:extLst>
      <p:ext uri="{BB962C8B-B14F-4D97-AF65-F5344CB8AC3E}">
        <p14:creationId xmlns:p14="http://schemas.microsoft.com/office/powerpoint/2010/main" val="3894579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Missing</a:t>
            </a:r>
          </a:p>
        </p:txBody>
      </p:sp>
      <p:sp>
        <p:nvSpPr>
          <p:cNvPr id="3" name="Content Placeholder 2"/>
          <p:cNvSpPr>
            <a:spLocks noGrp="1"/>
          </p:cNvSpPr>
          <p:nvPr>
            <p:ph idx="1"/>
          </p:nvPr>
        </p:nvSpPr>
        <p:spPr/>
        <p:txBody>
          <a:bodyPr/>
          <a:lstStyle/>
          <a:p>
            <a:r>
              <a:rPr lang="en-US" dirty="0"/>
              <a:t>Data are mostly missing</a:t>
            </a:r>
          </a:p>
          <a:p>
            <a:pPr lvl="1"/>
            <a:r>
              <a:rPr lang="en-US" dirty="0"/>
              <a:t>Sampled when sick</a:t>
            </a:r>
          </a:p>
          <a:p>
            <a:r>
              <a:rPr lang="en-US" u="sng" dirty="0"/>
              <a:t>Implicit information</a:t>
            </a:r>
          </a:p>
          <a:p>
            <a:pPr lvl="1"/>
            <a:r>
              <a:rPr lang="en-US" dirty="0"/>
              <a:t>Pertinent negatives by attending </a:t>
            </a:r>
            <a:r>
              <a:rPr lang="en-US" dirty="0" err="1"/>
              <a:t>vs</a:t>
            </a:r>
            <a:r>
              <a:rPr lang="en-US" dirty="0"/>
              <a:t> CC3</a:t>
            </a:r>
          </a:p>
        </p:txBody>
      </p:sp>
      <p:graphicFrame>
        <p:nvGraphicFramePr>
          <p:cNvPr id="4" name="Chart 3"/>
          <p:cNvGraphicFramePr>
            <a:graphicFrameLocks/>
          </p:cNvGraphicFramePr>
          <p:nvPr/>
        </p:nvGraphicFramePr>
        <p:xfrm>
          <a:off x="152400" y="3962400"/>
          <a:ext cx="43434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nvGraphicFramePr>
        <p:xfrm>
          <a:off x="4572000" y="3962400"/>
          <a:ext cx="44196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376884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Noisy</a:t>
            </a:r>
          </a:p>
        </p:txBody>
      </p:sp>
      <p:sp>
        <p:nvSpPr>
          <p:cNvPr id="3" name="Content Placeholder 2"/>
          <p:cNvSpPr>
            <a:spLocks noGrp="1"/>
          </p:cNvSpPr>
          <p:nvPr>
            <p:ph idx="1"/>
          </p:nvPr>
        </p:nvSpPr>
        <p:spPr/>
        <p:txBody>
          <a:bodyPr/>
          <a:lstStyle/>
          <a:p>
            <a:r>
              <a:rPr lang="en-US" dirty="0"/>
              <a:t>As low as 50% accuracy (Hogan JAMIA 1997)</a:t>
            </a:r>
          </a:p>
          <a:p>
            <a:endParaRPr lang="en-US" dirty="0"/>
          </a:p>
          <a:p>
            <a:r>
              <a:rPr lang="en-US" dirty="0"/>
              <a:t>… 36 year old man … 27 year old woman …</a:t>
            </a:r>
          </a:p>
          <a:p>
            <a:endParaRPr lang="en-US" dirty="0"/>
          </a:p>
          <a:p>
            <a:endParaRPr lang="en-US" dirty="0"/>
          </a:p>
        </p:txBody>
      </p:sp>
    </p:spTree>
    <p:extLst>
      <p:ext uri="{BB962C8B-B14F-4D97-AF65-F5344CB8AC3E}">
        <p14:creationId xmlns:p14="http://schemas.microsoft.com/office/powerpoint/2010/main" val="40918038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52600" y="914400"/>
            <a:ext cx="1143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000"/>
              <a:t>observe &amp; interpret</a:t>
            </a:r>
          </a:p>
        </p:txBody>
      </p:sp>
      <p:sp>
        <p:nvSpPr>
          <p:cNvPr id="3" name="Text Box 3"/>
          <p:cNvSpPr txBox="1">
            <a:spLocks noChangeArrowheads="1"/>
          </p:cNvSpPr>
          <p:nvPr/>
        </p:nvSpPr>
        <p:spPr bwMode="auto">
          <a:xfrm>
            <a:off x="609600" y="1752600"/>
            <a:ext cx="1447800" cy="98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a:t>Truth</a:t>
            </a:r>
          </a:p>
          <a:p>
            <a:pPr algn="ctr">
              <a:spcBef>
                <a:spcPct val="50000"/>
              </a:spcBef>
            </a:pPr>
            <a:r>
              <a:rPr lang="en-US" sz="1400"/>
              <a:t>Health status of the patient</a:t>
            </a:r>
          </a:p>
        </p:txBody>
      </p:sp>
      <p:sp>
        <p:nvSpPr>
          <p:cNvPr id="4" name="Text Box 4"/>
          <p:cNvSpPr txBox="1">
            <a:spLocks noChangeArrowheads="1"/>
          </p:cNvSpPr>
          <p:nvPr/>
        </p:nvSpPr>
        <p:spPr bwMode="auto">
          <a:xfrm>
            <a:off x="2743200" y="1752600"/>
            <a:ext cx="1447800" cy="1215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dirty="0"/>
              <a:t>Concept</a:t>
            </a:r>
          </a:p>
          <a:p>
            <a:pPr algn="ctr">
              <a:spcBef>
                <a:spcPct val="50000"/>
              </a:spcBef>
            </a:pPr>
            <a:r>
              <a:rPr lang="en-US" sz="1400" dirty="0"/>
              <a:t>Clinician or patient’s conception</a:t>
            </a:r>
          </a:p>
        </p:txBody>
      </p:sp>
      <p:sp>
        <p:nvSpPr>
          <p:cNvPr id="5" name="Text Box 5"/>
          <p:cNvSpPr txBox="1">
            <a:spLocks noChangeArrowheads="1"/>
          </p:cNvSpPr>
          <p:nvPr/>
        </p:nvSpPr>
        <p:spPr bwMode="auto">
          <a:xfrm>
            <a:off x="4800600" y="1752600"/>
            <a:ext cx="1600200"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a:t>Record</a:t>
            </a:r>
          </a:p>
          <a:p>
            <a:pPr algn="ctr">
              <a:spcBef>
                <a:spcPct val="50000"/>
              </a:spcBef>
            </a:pPr>
            <a:r>
              <a:rPr lang="en-US" sz="1400"/>
              <a:t>EHR/PHR</a:t>
            </a:r>
          </a:p>
        </p:txBody>
      </p:sp>
      <p:sp>
        <p:nvSpPr>
          <p:cNvPr id="6" name="Text Box 6"/>
          <p:cNvSpPr txBox="1">
            <a:spLocks noChangeArrowheads="1"/>
          </p:cNvSpPr>
          <p:nvPr/>
        </p:nvSpPr>
        <p:spPr bwMode="auto">
          <a:xfrm>
            <a:off x="7010400" y="1752600"/>
            <a:ext cx="1447800" cy="162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a:t>Concept</a:t>
            </a:r>
          </a:p>
          <a:p>
            <a:pPr algn="ctr">
              <a:spcBef>
                <a:spcPct val="50000"/>
              </a:spcBef>
            </a:pPr>
            <a:r>
              <a:rPr lang="en-US" sz="1400"/>
              <a:t>2</a:t>
            </a:r>
            <a:r>
              <a:rPr lang="en-US" sz="1400" baseline="30000"/>
              <a:t>nd</a:t>
            </a:r>
            <a:r>
              <a:rPr lang="en-US" sz="1400"/>
              <a:t> clinician’s conception of the patient (or self, lawyer, compliance, ...)</a:t>
            </a:r>
          </a:p>
        </p:txBody>
      </p:sp>
      <p:sp>
        <p:nvSpPr>
          <p:cNvPr id="7" name="Text Box 7"/>
          <p:cNvSpPr txBox="1">
            <a:spLocks noChangeArrowheads="1"/>
          </p:cNvSpPr>
          <p:nvPr/>
        </p:nvSpPr>
        <p:spPr bwMode="auto">
          <a:xfrm>
            <a:off x="4648200" y="4833938"/>
            <a:ext cx="1905000" cy="98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a:t>Model</a:t>
            </a:r>
          </a:p>
          <a:p>
            <a:pPr algn="ctr">
              <a:spcBef>
                <a:spcPct val="50000"/>
              </a:spcBef>
            </a:pPr>
            <a:r>
              <a:rPr lang="en-US" sz="1400"/>
              <a:t>Computable representation</a:t>
            </a:r>
          </a:p>
        </p:txBody>
      </p:sp>
      <p:sp>
        <p:nvSpPr>
          <p:cNvPr id="8" name="Line 8"/>
          <p:cNvSpPr>
            <a:spLocks noChangeShapeType="1"/>
          </p:cNvSpPr>
          <p:nvPr/>
        </p:nvSpPr>
        <p:spPr bwMode="auto">
          <a:xfrm>
            <a:off x="4267200" y="1981200"/>
            <a:ext cx="685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9"/>
          <p:cNvSpPr>
            <a:spLocks noChangeShapeType="1"/>
          </p:cNvSpPr>
          <p:nvPr/>
        </p:nvSpPr>
        <p:spPr bwMode="auto">
          <a:xfrm>
            <a:off x="5562600" y="2667000"/>
            <a:ext cx="0" cy="2133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Text Box 10"/>
          <p:cNvSpPr txBox="1">
            <a:spLocks noChangeArrowheads="1"/>
          </p:cNvSpPr>
          <p:nvPr/>
        </p:nvSpPr>
        <p:spPr bwMode="auto">
          <a:xfrm>
            <a:off x="4038600" y="1339850"/>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000"/>
              <a:t>author</a:t>
            </a:r>
          </a:p>
        </p:txBody>
      </p:sp>
      <p:sp>
        <p:nvSpPr>
          <p:cNvPr id="11" name="Text Box 11"/>
          <p:cNvSpPr txBox="1">
            <a:spLocks noChangeArrowheads="1"/>
          </p:cNvSpPr>
          <p:nvPr/>
        </p:nvSpPr>
        <p:spPr bwMode="auto">
          <a:xfrm>
            <a:off x="6172200" y="1339850"/>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000"/>
              <a:t>read</a:t>
            </a:r>
          </a:p>
        </p:txBody>
      </p:sp>
      <p:sp>
        <p:nvSpPr>
          <p:cNvPr id="12" name="Text Box 12"/>
          <p:cNvSpPr txBox="1">
            <a:spLocks noChangeArrowheads="1"/>
          </p:cNvSpPr>
          <p:nvPr/>
        </p:nvSpPr>
        <p:spPr bwMode="auto">
          <a:xfrm>
            <a:off x="5562600" y="3581400"/>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t>process</a:t>
            </a:r>
          </a:p>
        </p:txBody>
      </p:sp>
      <p:sp>
        <p:nvSpPr>
          <p:cNvPr id="13" name="Line 13"/>
          <p:cNvSpPr>
            <a:spLocks noChangeShapeType="1"/>
          </p:cNvSpPr>
          <p:nvPr/>
        </p:nvSpPr>
        <p:spPr bwMode="auto">
          <a:xfrm>
            <a:off x="6248400" y="1981200"/>
            <a:ext cx="685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4"/>
          <p:cNvSpPr>
            <a:spLocks noChangeShapeType="1"/>
          </p:cNvSpPr>
          <p:nvPr/>
        </p:nvSpPr>
        <p:spPr bwMode="auto">
          <a:xfrm>
            <a:off x="1981200" y="1981200"/>
            <a:ext cx="685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5"/>
          <p:cNvSpPr>
            <a:spLocks noChangeShapeType="1"/>
          </p:cNvSpPr>
          <p:nvPr/>
        </p:nvSpPr>
        <p:spPr bwMode="auto">
          <a:xfrm flipV="1">
            <a:off x="2286000" y="2133600"/>
            <a:ext cx="0" cy="8382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Text Box 16"/>
          <p:cNvSpPr txBox="1">
            <a:spLocks noChangeArrowheads="1"/>
          </p:cNvSpPr>
          <p:nvPr/>
        </p:nvSpPr>
        <p:spPr bwMode="auto">
          <a:xfrm>
            <a:off x="1905000" y="2909888"/>
            <a:ext cx="914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FF0000"/>
                </a:solidFill>
              </a:rPr>
              <a:t>Error</a:t>
            </a:r>
          </a:p>
        </p:txBody>
      </p:sp>
      <p:sp>
        <p:nvSpPr>
          <p:cNvPr id="17" name="Line 17"/>
          <p:cNvSpPr>
            <a:spLocks noChangeShapeType="1"/>
          </p:cNvSpPr>
          <p:nvPr/>
        </p:nvSpPr>
        <p:spPr bwMode="auto">
          <a:xfrm flipV="1">
            <a:off x="4495800" y="2133600"/>
            <a:ext cx="0" cy="8382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Text Box 18"/>
          <p:cNvSpPr txBox="1">
            <a:spLocks noChangeArrowheads="1"/>
          </p:cNvSpPr>
          <p:nvPr/>
        </p:nvSpPr>
        <p:spPr bwMode="auto">
          <a:xfrm>
            <a:off x="4114800" y="2909888"/>
            <a:ext cx="914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FF0000"/>
                </a:solidFill>
              </a:rPr>
              <a:t>Error</a:t>
            </a:r>
          </a:p>
        </p:txBody>
      </p:sp>
      <p:sp>
        <p:nvSpPr>
          <p:cNvPr id="19" name="Line 19"/>
          <p:cNvSpPr>
            <a:spLocks noChangeShapeType="1"/>
          </p:cNvSpPr>
          <p:nvPr/>
        </p:nvSpPr>
        <p:spPr bwMode="auto">
          <a:xfrm flipV="1">
            <a:off x="4572000" y="3810000"/>
            <a:ext cx="838200"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Text Box 20"/>
          <p:cNvSpPr txBox="1">
            <a:spLocks noChangeArrowheads="1"/>
          </p:cNvSpPr>
          <p:nvPr/>
        </p:nvSpPr>
        <p:spPr bwMode="auto">
          <a:xfrm>
            <a:off x="3886200" y="35814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FF0000"/>
                </a:solidFill>
              </a:rPr>
              <a:t>Error</a:t>
            </a:r>
          </a:p>
        </p:txBody>
      </p:sp>
      <p:sp>
        <p:nvSpPr>
          <p:cNvPr id="21" name="Line 21"/>
          <p:cNvSpPr>
            <a:spLocks noChangeShapeType="1"/>
          </p:cNvSpPr>
          <p:nvPr/>
        </p:nvSpPr>
        <p:spPr bwMode="auto">
          <a:xfrm flipV="1">
            <a:off x="6629400" y="2133600"/>
            <a:ext cx="0" cy="8382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Text Box 22"/>
          <p:cNvSpPr txBox="1">
            <a:spLocks noChangeArrowheads="1"/>
          </p:cNvSpPr>
          <p:nvPr/>
        </p:nvSpPr>
        <p:spPr bwMode="auto">
          <a:xfrm>
            <a:off x="6172200" y="2909888"/>
            <a:ext cx="914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FF0000"/>
                </a:solidFill>
              </a:rPr>
              <a:t>Implicit</a:t>
            </a:r>
          </a:p>
        </p:txBody>
      </p:sp>
    </p:spTree>
    <p:extLst>
      <p:ext uri="{BB962C8B-B14F-4D97-AF65-F5344CB8AC3E}">
        <p14:creationId xmlns:p14="http://schemas.microsoft.com/office/powerpoint/2010/main" val="18005063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Complex</a:t>
            </a:r>
          </a:p>
        </p:txBody>
      </p:sp>
      <p:sp>
        <p:nvSpPr>
          <p:cNvPr id="3" name="Content Placeholder 2"/>
          <p:cNvSpPr>
            <a:spLocks noGrp="1"/>
          </p:cNvSpPr>
          <p:nvPr>
            <p:ph idx="1"/>
          </p:nvPr>
        </p:nvSpPr>
        <p:spPr/>
        <p:txBody>
          <a:bodyPr/>
          <a:lstStyle/>
          <a:p>
            <a:r>
              <a:rPr lang="en-US" dirty="0"/>
              <a:t>Narrative text holds much of the useful info</a:t>
            </a:r>
          </a:p>
          <a:p>
            <a:pPr lvl="1"/>
            <a:r>
              <a:rPr lang="en-US" dirty="0"/>
              <a:t>Slight increase of pulmonary vascular congestion with new left pleural effusion, question mild congestive changes</a:t>
            </a:r>
          </a:p>
          <a:p>
            <a:pPr lvl="1"/>
            <a:r>
              <a:rPr lang="en-US" dirty="0"/>
              <a:t>s/p LURT 1998 c/b 1A rejection 7/07 back on HD</a:t>
            </a:r>
          </a:p>
        </p:txBody>
      </p:sp>
    </p:spTree>
    <p:extLst>
      <p:ext uri="{BB962C8B-B14F-4D97-AF65-F5344CB8AC3E}">
        <p14:creationId xmlns:p14="http://schemas.microsoft.com/office/powerpoint/2010/main" val="12991957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Biased</a:t>
            </a:r>
          </a:p>
        </p:txBody>
      </p:sp>
      <p:sp>
        <p:nvSpPr>
          <p:cNvPr id="4" name="Rectangle 2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5" name="Group 1"/>
          <p:cNvGrpSpPr>
            <a:grpSpLocks noChangeAspect="1"/>
          </p:cNvGrpSpPr>
          <p:nvPr/>
        </p:nvGrpSpPr>
        <p:grpSpPr bwMode="auto">
          <a:xfrm>
            <a:off x="2549525" y="1828800"/>
            <a:ext cx="4232275" cy="4165600"/>
            <a:chOff x="1830" y="-891"/>
            <a:chExt cx="6666" cy="6560"/>
          </a:xfrm>
        </p:grpSpPr>
        <p:sp>
          <p:nvSpPr>
            <p:cNvPr id="6" name="AutoShape 24"/>
            <p:cNvSpPr>
              <a:spLocks noChangeAspect="1" noChangeArrowheads="1" noTextEdit="1"/>
            </p:cNvSpPr>
            <p:nvPr/>
          </p:nvSpPr>
          <p:spPr bwMode="auto">
            <a:xfrm>
              <a:off x="1830" y="-891"/>
              <a:ext cx="6666" cy="65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23"/>
            <p:cNvSpPr>
              <a:spLocks noChangeArrowheads="1"/>
            </p:cNvSpPr>
            <p:nvPr/>
          </p:nvSpPr>
          <p:spPr bwMode="auto">
            <a:xfrm>
              <a:off x="3339" y="852"/>
              <a:ext cx="2217" cy="107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58522" tIns="29261" rIns="58522" bIns="29261"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34" charset="0"/>
                  <a:ea typeface="Times New Roman" pitchFamily="18" charset="0"/>
                  <a:cs typeface="Arial" pitchFamily="34" charset="0"/>
                </a:rPr>
                <a:t>Patient state</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8" name="Rectangle 22"/>
            <p:cNvSpPr>
              <a:spLocks noChangeArrowheads="1"/>
            </p:cNvSpPr>
            <p:nvPr/>
          </p:nvSpPr>
          <p:spPr bwMode="auto">
            <a:xfrm>
              <a:off x="3086" y="5143"/>
              <a:ext cx="4782" cy="526"/>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58522" tIns="29261" rIns="58522" bIns="29261"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34" charset="0"/>
                  <a:ea typeface="Times New Roman" pitchFamily="18" charset="0"/>
                  <a:cs typeface="Arial" pitchFamily="34" charset="0"/>
                </a:rPr>
                <a:t>Electronic health record</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 name="Rectangle 21"/>
            <p:cNvSpPr>
              <a:spLocks noChangeArrowheads="1"/>
            </p:cNvSpPr>
            <p:nvPr/>
          </p:nvSpPr>
          <p:spPr bwMode="auto">
            <a:xfrm>
              <a:off x="3339" y="3026"/>
              <a:ext cx="2217" cy="994"/>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58522" tIns="29261" rIns="58522" bIns="29261"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34" charset="0"/>
                  <a:ea typeface="Times New Roman" pitchFamily="18" charset="0"/>
                  <a:cs typeface="Arial" pitchFamily="34" charset="0"/>
                </a:rPr>
                <a:t>Care team</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0" name="Line 20"/>
            <p:cNvSpPr>
              <a:spLocks noChangeShapeType="1"/>
            </p:cNvSpPr>
            <p:nvPr/>
          </p:nvSpPr>
          <p:spPr bwMode="auto">
            <a:xfrm>
              <a:off x="5556" y="3135"/>
              <a:ext cx="557" cy="1"/>
            </a:xfrm>
            <a:prstGeom prst="line">
              <a:avLst/>
            </a:prstGeom>
            <a:noFill/>
            <a:ln w="38100">
              <a:solidFill>
                <a:srgbClr val="000000"/>
              </a:solidFill>
              <a:round/>
              <a:headEnd/>
              <a:tailEnd type="triangl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Line 19"/>
            <p:cNvSpPr>
              <a:spLocks noChangeShapeType="1"/>
            </p:cNvSpPr>
            <p:nvPr/>
          </p:nvSpPr>
          <p:spPr bwMode="auto">
            <a:xfrm>
              <a:off x="4560" y="4020"/>
              <a:ext cx="1" cy="1123"/>
            </a:xfrm>
            <a:prstGeom prst="line">
              <a:avLst/>
            </a:prstGeom>
            <a:noFill/>
            <a:ln w="38100">
              <a:solidFill>
                <a:srgbClr val="000000"/>
              </a:solidFill>
              <a:round/>
              <a:headEnd/>
              <a:tailEnd type="triangl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8"/>
            <p:cNvSpPr>
              <a:spLocks noChangeArrowheads="1"/>
            </p:cNvSpPr>
            <p:nvPr/>
          </p:nvSpPr>
          <p:spPr bwMode="auto">
            <a:xfrm>
              <a:off x="6094" y="2337"/>
              <a:ext cx="1479" cy="107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58522" tIns="29261" rIns="58522" bIns="29261"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34" charset="0"/>
                  <a:ea typeface="Times New Roman" pitchFamily="18" charset="0"/>
                  <a:cs typeface="Arial" pitchFamily="34" charset="0"/>
                </a:rPr>
                <a:t>Therapy</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3" name="Rectangle 17"/>
            <p:cNvSpPr>
              <a:spLocks noChangeArrowheads="1"/>
            </p:cNvSpPr>
            <p:nvPr/>
          </p:nvSpPr>
          <p:spPr bwMode="auto">
            <a:xfrm>
              <a:off x="6966" y="3618"/>
              <a:ext cx="1530" cy="107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58522" tIns="29261" rIns="58522" bIns="29261"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34" charset="0"/>
                  <a:ea typeface="Times New Roman" pitchFamily="18" charset="0"/>
                  <a:cs typeface="Arial" pitchFamily="34" charset="0"/>
                </a:rPr>
                <a:t>Objective tests</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 name="Line 16"/>
            <p:cNvSpPr>
              <a:spLocks noChangeShapeType="1"/>
            </p:cNvSpPr>
            <p:nvPr/>
          </p:nvSpPr>
          <p:spPr bwMode="auto">
            <a:xfrm flipH="1">
              <a:off x="7655" y="4698"/>
              <a:ext cx="1" cy="445"/>
            </a:xfrm>
            <a:prstGeom prst="line">
              <a:avLst/>
            </a:prstGeom>
            <a:noFill/>
            <a:ln w="38100">
              <a:solidFill>
                <a:srgbClr val="000000"/>
              </a:solidFill>
              <a:round/>
              <a:headEnd/>
              <a:tailEnd type="triangl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15"/>
            <p:cNvSpPr>
              <a:spLocks noChangeShapeType="1"/>
            </p:cNvSpPr>
            <p:nvPr/>
          </p:nvSpPr>
          <p:spPr bwMode="auto">
            <a:xfrm>
              <a:off x="5556" y="3852"/>
              <a:ext cx="1410" cy="1"/>
            </a:xfrm>
            <a:prstGeom prst="line">
              <a:avLst/>
            </a:prstGeom>
            <a:noFill/>
            <a:ln w="38100">
              <a:solidFill>
                <a:srgbClr val="000000"/>
              </a:solidFill>
              <a:round/>
              <a:headEnd/>
              <a:tailEnd type="triangl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Line 14"/>
            <p:cNvSpPr>
              <a:spLocks noChangeShapeType="1"/>
            </p:cNvSpPr>
            <p:nvPr/>
          </p:nvSpPr>
          <p:spPr bwMode="auto">
            <a:xfrm>
              <a:off x="4560" y="1922"/>
              <a:ext cx="1" cy="1104"/>
            </a:xfrm>
            <a:prstGeom prst="line">
              <a:avLst/>
            </a:prstGeom>
            <a:noFill/>
            <a:ln w="38100">
              <a:solidFill>
                <a:srgbClr val="000000"/>
              </a:solidFill>
              <a:round/>
              <a:headEnd/>
              <a:tailEnd type="triangl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Line 13"/>
            <p:cNvSpPr>
              <a:spLocks noChangeShapeType="1"/>
            </p:cNvSpPr>
            <p:nvPr/>
          </p:nvSpPr>
          <p:spPr bwMode="auto">
            <a:xfrm>
              <a:off x="5556" y="1529"/>
              <a:ext cx="1214" cy="1"/>
            </a:xfrm>
            <a:prstGeom prst="line">
              <a:avLst/>
            </a:prstGeom>
            <a:noFill/>
            <a:ln w="38100">
              <a:solidFill>
                <a:srgbClr val="000000"/>
              </a:solidFill>
              <a:round/>
              <a:headEnd type="triangle" w="lg" len="lg"/>
              <a:tailEnd type="non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12"/>
            <p:cNvSpPr>
              <a:spLocks noChangeShapeType="1"/>
            </p:cNvSpPr>
            <p:nvPr/>
          </p:nvSpPr>
          <p:spPr bwMode="auto">
            <a:xfrm>
              <a:off x="6769" y="1529"/>
              <a:ext cx="1" cy="808"/>
            </a:xfrm>
            <a:prstGeom prst="line">
              <a:avLst/>
            </a:prstGeom>
            <a:noFill/>
            <a:ln w="38100">
              <a:solidFill>
                <a:srgbClr val="000000"/>
              </a:solidFill>
              <a:round/>
              <a:headEnd/>
              <a:tailEnd type="non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11"/>
            <p:cNvSpPr>
              <a:spLocks noChangeShapeType="1"/>
            </p:cNvSpPr>
            <p:nvPr/>
          </p:nvSpPr>
          <p:spPr bwMode="auto">
            <a:xfrm>
              <a:off x="5556" y="1184"/>
              <a:ext cx="2313" cy="1"/>
            </a:xfrm>
            <a:prstGeom prst="line">
              <a:avLst/>
            </a:prstGeom>
            <a:noFill/>
            <a:ln w="38100">
              <a:solidFill>
                <a:srgbClr val="000000"/>
              </a:solidFill>
              <a:round/>
              <a:headEnd type="none" w="lg" len="lg"/>
              <a:tailEnd type="non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10"/>
            <p:cNvSpPr>
              <a:spLocks noChangeShapeType="1"/>
            </p:cNvSpPr>
            <p:nvPr/>
          </p:nvSpPr>
          <p:spPr bwMode="auto">
            <a:xfrm>
              <a:off x="7868" y="1183"/>
              <a:ext cx="1" cy="2435"/>
            </a:xfrm>
            <a:prstGeom prst="line">
              <a:avLst/>
            </a:prstGeom>
            <a:noFill/>
            <a:ln w="38100">
              <a:solidFill>
                <a:srgbClr val="000000"/>
              </a:solidFill>
              <a:round/>
              <a:headEnd/>
              <a:tailEnd type="triangl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9"/>
            <p:cNvSpPr>
              <a:spLocks noChangeShapeType="1"/>
            </p:cNvSpPr>
            <p:nvPr/>
          </p:nvSpPr>
          <p:spPr bwMode="auto">
            <a:xfrm>
              <a:off x="2407" y="3895"/>
              <a:ext cx="932" cy="1"/>
            </a:xfrm>
            <a:prstGeom prst="line">
              <a:avLst/>
            </a:prstGeom>
            <a:noFill/>
            <a:ln w="38100">
              <a:solidFill>
                <a:srgbClr val="000000"/>
              </a:solidFill>
              <a:round/>
              <a:headEnd type="none" w="lg" len="lg"/>
              <a:tailEnd type="triangl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8"/>
            <p:cNvSpPr>
              <a:spLocks noChangeShapeType="1"/>
            </p:cNvSpPr>
            <p:nvPr/>
          </p:nvSpPr>
          <p:spPr bwMode="auto">
            <a:xfrm>
              <a:off x="2407" y="3891"/>
              <a:ext cx="1" cy="1558"/>
            </a:xfrm>
            <a:prstGeom prst="line">
              <a:avLst/>
            </a:prstGeom>
            <a:noFill/>
            <a:ln w="38100">
              <a:solidFill>
                <a:srgbClr val="000000"/>
              </a:solidFill>
              <a:round/>
              <a:headEnd/>
              <a:tailEnd type="non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Line 7"/>
            <p:cNvSpPr>
              <a:spLocks noChangeShapeType="1"/>
            </p:cNvSpPr>
            <p:nvPr/>
          </p:nvSpPr>
          <p:spPr bwMode="auto">
            <a:xfrm>
              <a:off x="2407" y="5448"/>
              <a:ext cx="679" cy="1"/>
            </a:xfrm>
            <a:prstGeom prst="line">
              <a:avLst/>
            </a:prstGeom>
            <a:noFill/>
            <a:ln w="38100">
              <a:solidFill>
                <a:srgbClr val="000000"/>
              </a:solidFill>
              <a:round/>
              <a:headEnd type="none" w="lg" len="lg"/>
              <a:tailEnd type="non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Line 6"/>
            <p:cNvSpPr>
              <a:spLocks noChangeShapeType="1"/>
            </p:cNvSpPr>
            <p:nvPr/>
          </p:nvSpPr>
          <p:spPr bwMode="auto">
            <a:xfrm>
              <a:off x="2408" y="1633"/>
              <a:ext cx="932" cy="1"/>
            </a:xfrm>
            <a:prstGeom prst="line">
              <a:avLst/>
            </a:prstGeom>
            <a:noFill/>
            <a:ln w="38100">
              <a:solidFill>
                <a:srgbClr val="000000"/>
              </a:solidFill>
              <a:round/>
              <a:headEnd type="none" w="lg" len="lg"/>
              <a:tailEnd type="triangl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Line 5"/>
            <p:cNvSpPr>
              <a:spLocks noChangeShapeType="1"/>
            </p:cNvSpPr>
            <p:nvPr/>
          </p:nvSpPr>
          <p:spPr bwMode="auto">
            <a:xfrm>
              <a:off x="2408" y="1629"/>
              <a:ext cx="1" cy="1558"/>
            </a:xfrm>
            <a:prstGeom prst="line">
              <a:avLst/>
            </a:prstGeom>
            <a:noFill/>
            <a:ln w="38100">
              <a:solidFill>
                <a:srgbClr val="000000"/>
              </a:solidFill>
              <a:round/>
              <a:headEnd/>
              <a:tailEnd type="non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Line 4"/>
            <p:cNvSpPr>
              <a:spLocks noChangeShapeType="1"/>
            </p:cNvSpPr>
            <p:nvPr/>
          </p:nvSpPr>
          <p:spPr bwMode="auto">
            <a:xfrm>
              <a:off x="2408" y="3186"/>
              <a:ext cx="932" cy="1"/>
            </a:xfrm>
            <a:prstGeom prst="line">
              <a:avLst/>
            </a:prstGeom>
            <a:noFill/>
            <a:ln w="38100">
              <a:solidFill>
                <a:srgbClr val="000000"/>
              </a:solidFill>
              <a:round/>
              <a:headEnd type="none" w="lg" len="lg"/>
              <a:tailEnd type="non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Rectangle 3"/>
            <p:cNvSpPr>
              <a:spLocks noChangeArrowheads="1"/>
            </p:cNvSpPr>
            <p:nvPr/>
          </p:nvSpPr>
          <p:spPr bwMode="auto">
            <a:xfrm>
              <a:off x="3339" y="-891"/>
              <a:ext cx="2217" cy="107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BBE0E3"/>
                  </a:solidFill>
                </a14:hiddenFill>
              </a:ext>
            </a:extLst>
          </p:spPr>
          <p:txBody>
            <a:bodyPr vert="horz" wrap="square" lIns="58522" tIns="29261" rIns="58522" bIns="29261"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34" charset="0"/>
                  <a:ea typeface="Times New Roman" pitchFamily="18" charset="0"/>
                  <a:cs typeface="Arial" pitchFamily="34" charset="0"/>
                </a:rPr>
                <a:t>Environment</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8" name="Line 2"/>
            <p:cNvSpPr>
              <a:spLocks noChangeShapeType="1"/>
            </p:cNvSpPr>
            <p:nvPr/>
          </p:nvSpPr>
          <p:spPr bwMode="auto">
            <a:xfrm>
              <a:off x="4559" y="179"/>
              <a:ext cx="1" cy="673"/>
            </a:xfrm>
            <a:prstGeom prst="line">
              <a:avLst/>
            </a:prstGeom>
            <a:noFill/>
            <a:ln w="38100">
              <a:solidFill>
                <a:srgbClr val="000000"/>
              </a:solidFill>
              <a:round/>
              <a:headEnd/>
              <a:tailEnd type="triangl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9" name="Rectangle 32"/>
          <p:cNvSpPr>
            <a:spLocks noChangeArrowheads="1"/>
          </p:cNvSpPr>
          <p:nvPr/>
        </p:nvSpPr>
        <p:spPr bwMode="auto">
          <a:xfrm>
            <a:off x="0" y="4622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6546540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9026" name="Object 2"/>
          <p:cNvGraphicFramePr>
            <a:graphicFrameLocks noChangeAspect="1"/>
          </p:cNvGraphicFramePr>
          <p:nvPr/>
        </p:nvGraphicFramePr>
        <p:xfrm>
          <a:off x="152400" y="63500"/>
          <a:ext cx="8839200" cy="6677025"/>
        </p:xfrm>
        <a:graphic>
          <a:graphicData uri="http://schemas.openxmlformats.org/presentationml/2006/ole">
            <mc:AlternateContent xmlns:mc="http://schemas.openxmlformats.org/markup-compatibility/2006">
              <mc:Choice xmlns:v="urn:schemas-microsoft-com:vml" Requires="v">
                <p:oleObj name="Chart" r:id="rId3" imgW="7562973" imgH="5572309" progId="Excel.Chart.8">
                  <p:embed/>
                </p:oleObj>
              </mc:Choice>
              <mc:Fallback>
                <p:oleObj name="Chart" r:id="rId3" imgW="7562973" imgH="5572309" progId="Excel.Chart.8">
                  <p:embed/>
                  <p:pic>
                    <p:nvPicPr>
                      <p:cNvPr id="129026" name="Object 2"/>
                      <p:cNvPicPr>
                        <a:picLocks noRot="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3500"/>
                        <a:ext cx="8839200" cy="667702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9027" name="Text Box 3"/>
          <p:cNvSpPr txBox="1">
            <a:spLocks noChangeArrowheads="1"/>
          </p:cNvSpPr>
          <p:nvPr/>
        </p:nvSpPr>
        <p:spPr bwMode="auto">
          <a:xfrm>
            <a:off x="7696200" y="4543425"/>
            <a:ext cx="1371600"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a:t>18715 cohort</a:t>
            </a:r>
            <a:br>
              <a:rPr lang="en-US" sz="1200"/>
            </a:br>
            <a:r>
              <a:rPr lang="en-US" sz="1200"/>
              <a:t>  +CXR</a:t>
            </a:r>
            <a:br>
              <a:rPr lang="en-US" sz="1200"/>
            </a:br>
            <a:r>
              <a:rPr lang="en-US" sz="1200"/>
              <a:t>  +fdg</a:t>
            </a:r>
            <a:br>
              <a:rPr lang="en-US" sz="1200"/>
            </a:br>
            <a:r>
              <a:rPr lang="en-US" sz="1200"/>
              <a:t>  -recent pneu</a:t>
            </a:r>
            <a:br>
              <a:rPr lang="en-US" sz="1200"/>
            </a:br>
            <a:r>
              <a:rPr lang="en-US" sz="1200"/>
              <a:t>  -recent visit</a:t>
            </a:r>
          </a:p>
          <a:p>
            <a:pPr>
              <a:spcBef>
                <a:spcPct val="50000"/>
              </a:spcBef>
            </a:pPr>
            <a:r>
              <a:rPr lang="en-US" sz="1200"/>
              <a:t>1935 cohort</a:t>
            </a:r>
            <a:br>
              <a:rPr lang="en-US" sz="1200"/>
            </a:br>
            <a:r>
              <a:rPr lang="en-US" sz="1200"/>
              <a:t>  above plus</a:t>
            </a:r>
            <a:br>
              <a:rPr lang="en-US" sz="1200"/>
            </a:br>
            <a:r>
              <a:rPr lang="en-US" sz="1200"/>
              <a:t>  +DSUM exist</a:t>
            </a:r>
            <a:br>
              <a:rPr lang="en-US" sz="1200"/>
            </a:br>
            <a:r>
              <a:rPr lang="en-US" sz="1200"/>
              <a:t>  +ICD9 (pneu</a:t>
            </a:r>
            <a:br>
              <a:rPr lang="en-US" sz="1200"/>
            </a:br>
            <a:r>
              <a:rPr lang="en-US" sz="1200"/>
              <a:t>    not sepsis)</a:t>
            </a:r>
          </a:p>
        </p:txBody>
      </p:sp>
      <p:sp>
        <p:nvSpPr>
          <p:cNvPr id="129028" name="Text Box 4"/>
          <p:cNvSpPr txBox="1">
            <a:spLocks noChangeArrowheads="1"/>
          </p:cNvSpPr>
          <p:nvPr/>
        </p:nvSpPr>
        <p:spPr bwMode="auto">
          <a:xfrm>
            <a:off x="457200" y="6507163"/>
            <a:ext cx="6248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dirty="0"/>
              <a:t>Hripcsak ... </a:t>
            </a:r>
            <a:r>
              <a:rPr lang="en-US" sz="1200" dirty="0" err="1"/>
              <a:t>Comput</a:t>
            </a:r>
            <a:r>
              <a:rPr lang="en-US" sz="1200" dirty="0"/>
              <a:t> </a:t>
            </a:r>
            <a:r>
              <a:rPr lang="en-US" sz="1200" dirty="0" err="1"/>
              <a:t>Biol</a:t>
            </a:r>
            <a:r>
              <a:rPr lang="en-US" sz="1200" dirty="0"/>
              <a:t> Med 2007;37:296-304 </a:t>
            </a:r>
          </a:p>
        </p:txBody>
      </p:sp>
      <p:cxnSp>
        <p:nvCxnSpPr>
          <p:cNvPr id="5" name="Straight Arrow Connector 4"/>
          <p:cNvCxnSpPr/>
          <p:nvPr/>
        </p:nvCxnSpPr>
        <p:spPr>
          <a:xfrm flipH="1">
            <a:off x="1745392" y="4800600"/>
            <a:ext cx="381000" cy="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3086100" y="5334000"/>
            <a:ext cx="381000" cy="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43693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Observational data temporal biases and health care process</a:t>
            </a:r>
          </a:p>
        </p:txBody>
      </p:sp>
    </p:spTree>
    <p:extLst>
      <p:ext uri="{BB962C8B-B14F-4D97-AF65-F5344CB8AC3E}">
        <p14:creationId xmlns:p14="http://schemas.microsoft.com/office/powerpoint/2010/main" val="146303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F6B55-BC69-4CEA-AD69-1E0A3332256B}"/>
              </a:ext>
            </a:extLst>
          </p:cNvPr>
          <p:cNvSpPr>
            <a:spLocks noGrp="1"/>
          </p:cNvSpPr>
          <p:nvPr>
            <p:ph type="title"/>
          </p:nvPr>
        </p:nvSpPr>
        <p:spPr/>
        <p:txBody>
          <a:bodyPr/>
          <a:lstStyle/>
          <a:p>
            <a:r>
              <a:rPr lang="en-US" dirty="0"/>
              <a:t>Knowledge bases</a:t>
            </a:r>
          </a:p>
        </p:txBody>
      </p:sp>
      <p:sp>
        <p:nvSpPr>
          <p:cNvPr id="5" name="Content Placeholder 4">
            <a:extLst>
              <a:ext uri="{FF2B5EF4-FFF2-40B4-BE49-F238E27FC236}">
                <a16:creationId xmlns:a16="http://schemas.microsoft.com/office/drawing/2014/main" id="{5134943F-5F72-AB51-D6D0-1D2BF6625C37}"/>
              </a:ext>
            </a:extLst>
          </p:cNvPr>
          <p:cNvSpPr>
            <a:spLocks noGrp="1"/>
          </p:cNvSpPr>
          <p:nvPr>
            <p:ph idx="1"/>
          </p:nvPr>
        </p:nvSpPr>
        <p:spPr/>
        <p:txBody>
          <a:bodyPr/>
          <a:lstStyle/>
          <a:p>
            <a:r>
              <a:rPr lang="en-US" dirty="0"/>
              <a:t>Terminologies</a:t>
            </a:r>
          </a:p>
          <a:p>
            <a:r>
              <a:rPr lang="en-US" dirty="0"/>
              <a:t>Ontologies</a:t>
            </a:r>
          </a:p>
          <a:p>
            <a:endParaRPr lang="en-US" dirty="0"/>
          </a:p>
          <a:p>
            <a:r>
              <a:rPr lang="en-US" dirty="0"/>
              <a:t>Enable inter-operability</a:t>
            </a:r>
          </a:p>
          <a:p>
            <a:r>
              <a:rPr lang="en-US" dirty="0"/>
              <a:t>Enable reasoning</a:t>
            </a:r>
          </a:p>
        </p:txBody>
      </p:sp>
    </p:spTree>
    <p:extLst>
      <p:ext uri="{BB962C8B-B14F-4D97-AF65-F5344CB8AC3E}">
        <p14:creationId xmlns:p14="http://schemas.microsoft.com/office/powerpoint/2010/main" val="13238921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Lagged linear correlation</a:t>
            </a:r>
          </a:p>
        </p:txBody>
      </p:sp>
      <p:graphicFrame>
        <p:nvGraphicFramePr>
          <p:cNvPr id="5" name="Chart 4"/>
          <p:cNvGraphicFramePr/>
          <p:nvPr>
            <p:extLst>
              <p:ext uri="{D42A27DB-BD31-4B8C-83A1-F6EECF244321}">
                <p14:modId xmlns:p14="http://schemas.microsoft.com/office/powerpoint/2010/main" val="1529598943"/>
              </p:ext>
            </p:extLst>
          </p:nvPr>
        </p:nvGraphicFramePr>
        <p:xfrm>
          <a:off x="2362200" y="1524000"/>
          <a:ext cx="59436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381000" y="2514600"/>
            <a:ext cx="1600200" cy="707886"/>
          </a:xfrm>
          <a:prstGeom prst="rect">
            <a:avLst/>
          </a:prstGeom>
          <a:noFill/>
        </p:spPr>
        <p:txBody>
          <a:bodyPr wrap="square" rtlCol="0">
            <a:spAutoFit/>
          </a:bodyPr>
          <a:lstStyle/>
          <a:p>
            <a:r>
              <a:rPr lang="en-US" sz="2000" b="1" dirty="0">
                <a:solidFill>
                  <a:srgbClr val="FF0000"/>
                </a:solidFill>
              </a:rPr>
              <a:t>positive correlation</a:t>
            </a:r>
          </a:p>
        </p:txBody>
      </p:sp>
      <p:sp>
        <p:nvSpPr>
          <p:cNvPr id="9" name="TextBox 8"/>
          <p:cNvSpPr txBox="1"/>
          <p:nvPr/>
        </p:nvSpPr>
        <p:spPr>
          <a:xfrm>
            <a:off x="457200" y="4426803"/>
            <a:ext cx="1600200" cy="707886"/>
          </a:xfrm>
          <a:prstGeom prst="rect">
            <a:avLst/>
          </a:prstGeom>
          <a:noFill/>
        </p:spPr>
        <p:txBody>
          <a:bodyPr wrap="square" rtlCol="0">
            <a:spAutoFit/>
          </a:bodyPr>
          <a:lstStyle/>
          <a:p>
            <a:r>
              <a:rPr lang="en-US" sz="2000" b="1" dirty="0">
                <a:solidFill>
                  <a:srgbClr val="FF0000"/>
                </a:solidFill>
              </a:rPr>
              <a:t>negative correlation</a:t>
            </a:r>
          </a:p>
        </p:txBody>
      </p:sp>
      <p:sp>
        <p:nvSpPr>
          <p:cNvPr id="10" name="TextBox 9"/>
          <p:cNvSpPr txBox="1"/>
          <p:nvPr/>
        </p:nvSpPr>
        <p:spPr>
          <a:xfrm>
            <a:off x="1066800" y="6090226"/>
            <a:ext cx="3429000" cy="400110"/>
          </a:xfrm>
          <a:prstGeom prst="rect">
            <a:avLst/>
          </a:prstGeom>
          <a:noFill/>
        </p:spPr>
        <p:txBody>
          <a:bodyPr wrap="square" rtlCol="0">
            <a:spAutoFit/>
          </a:bodyPr>
          <a:lstStyle/>
          <a:p>
            <a:r>
              <a:rPr lang="en-US" sz="2000" b="1" dirty="0">
                <a:solidFill>
                  <a:srgbClr val="FF0000"/>
                </a:solidFill>
              </a:rPr>
              <a:t>lab precedes concept (d)</a:t>
            </a:r>
          </a:p>
        </p:txBody>
      </p:sp>
      <p:sp>
        <p:nvSpPr>
          <p:cNvPr id="11" name="TextBox 10"/>
          <p:cNvSpPr txBox="1"/>
          <p:nvPr/>
        </p:nvSpPr>
        <p:spPr>
          <a:xfrm>
            <a:off x="4953000" y="6096000"/>
            <a:ext cx="3352800" cy="400110"/>
          </a:xfrm>
          <a:prstGeom prst="rect">
            <a:avLst/>
          </a:prstGeom>
          <a:noFill/>
        </p:spPr>
        <p:txBody>
          <a:bodyPr wrap="square" rtlCol="0">
            <a:spAutoFit/>
          </a:bodyPr>
          <a:lstStyle/>
          <a:p>
            <a:r>
              <a:rPr lang="en-US" sz="2000" b="1" dirty="0">
                <a:solidFill>
                  <a:srgbClr val="FF0000"/>
                </a:solidFill>
              </a:rPr>
              <a:t>lab follows concept (d)</a:t>
            </a:r>
          </a:p>
        </p:txBody>
      </p:sp>
      <p:cxnSp>
        <p:nvCxnSpPr>
          <p:cNvPr id="13" name="Straight Arrow Connector 12"/>
          <p:cNvCxnSpPr/>
          <p:nvPr/>
        </p:nvCxnSpPr>
        <p:spPr>
          <a:xfrm flipV="1">
            <a:off x="2057400" y="2209800"/>
            <a:ext cx="0" cy="152400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057400" y="4114800"/>
            <a:ext cx="0" cy="144780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1828800" y="6019800"/>
            <a:ext cx="2438400"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029200" y="6019800"/>
            <a:ext cx="2209800"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448300" y="1295400"/>
            <a:ext cx="800100" cy="461665"/>
          </a:xfrm>
          <a:prstGeom prst="rect">
            <a:avLst/>
          </a:prstGeom>
          <a:noFill/>
        </p:spPr>
        <p:txBody>
          <a:bodyPr wrap="square" rtlCol="0">
            <a:spAutoFit/>
          </a:bodyPr>
          <a:lstStyle/>
          <a:p>
            <a:r>
              <a:rPr lang="en-US" sz="2400" b="1" dirty="0">
                <a:solidFill>
                  <a:srgbClr val="FF0000"/>
                </a:solidFill>
              </a:rPr>
              <a:t>lab</a:t>
            </a:r>
          </a:p>
        </p:txBody>
      </p:sp>
      <p:sp>
        <p:nvSpPr>
          <p:cNvPr id="23" name="TextBox 22"/>
          <p:cNvSpPr txBox="1"/>
          <p:nvPr/>
        </p:nvSpPr>
        <p:spPr>
          <a:xfrm>
            <a:off x="6858000" y="2743200"/>
            <a:ext cx="1371600" cy="461665"/>
          </a:xfrm>
          <a:prstGeom prst="rect">
            <a:avLst/>
          </a:prstGeom>
          <a:noFill/>
        </p:spPr>
        <p:txBody>
          <a:bodyPr wrap="square" rtlCol="0">
            <a:spAutoFit/>
          </a:bodyPr>
          <a:lstStyle/>
          <a:p>
            <a:r>
              <a:rPr lang="en-US" sz="2400" b="1" dirty="0">
                <a:solidFill>
                  <a:srgbClr val="FF0000"/>
                </a:solidFill>
              </a:rPr>
              <a:t>concept</a:t>
            </a:r>
          </a:p>
        </p:txBody>
      </p:sp>
    </p:spTree>
    <p:extLst>
      <p:ext uri="{BB962C8B-B14F-4D97-AF65-F5344CB8AC3E}">
        <p14:creationId xmlns:p14="http://schemas.microsoft.com/office/powerpoint/2010/main" val="10571387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Definitional association</a:t>
            </a:r>
          </a:p>
        </p:txBody>
      </p:sp>
      <p:graphicFrame>
        <p:nvGraphicFramePr>
          <p:cNvPr id="5" name="Chart 4"/>
          <p:cNvGraphicFramePr>
            <a:graphicFrameLocks/>
          </p:cNvGraphicFramePr>
          <p:nvPr>
            <p:extLst>
              <p:ext uri="{D42A27DB-BD31-4B8C-83A1-F6EECF244321}">
                <p14:modId xmlns:p14="http://schemas.microsoft.com/office/powerpoint/2010/main" val="2639791731"/>
              </p:ext>
            </p:extLst>
          </p:nvPr>
        </p:nvGraphicFramePr>
        <p:xfrm>
          <a:off x="1524000" y="1447800"/>
          <a:ext cx="59436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8" name="Right Arrow 7"/>
          <p:cNvSpPr/>
          <p:nvPr/>
        </p:nvSpPr>
        <p:spPr>
          <a:xfrm>
            <a:off x="1371600" y="3657600"/>
            <a:ext cx="304800"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Right Arrow 8"/>
          <p:cNvSpPr/>
          <p:nvPr/>
        </p:nvSpPr>
        <p:spPr>
          <a:xfrm>
            <a:off x="1371600" y="5105400"/>
            <a:ext cx="304800"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TextBox 5"/>
          <p:cNvSpPr txBox="1"/>
          <p:nvPr/>
        </p:nvSpPr>
        <p:spPr>
          <a:xfrm>
            <a:off x="152400" y="6477000"/>
            <a:ext cx="2895600" cy="276999"/>
          </a:xfrm>
          <a:prstGeom prst="rect">
            <a:avLst/>
          </a:prstGeom>
          <a:noFill/>
        </p:spPr>
        <p:txBody>
          <a:bodyPr wrap="square" rtlCol="0">
            <a:spAutoFit/>
          </a:bodyPr>
          <a:lstStyle/>
          <a:p>
            <a:r>
              <a:rPr lang="en-US" sz="1200" dirty="0"/>
              <a:t>Hripcsak ... JAMIA 2011</a:t>
            </a:r>
          </a:p>
        </p:txBody>
      </p:sp>
    </p:spTree>
    <p:extLst>
      <p:ext uri="{BB962C8B-B14F-4D97-AF65-F5344CB8AC3E}">
        <p14:creationId xmlns:p14="http://schemas.microsoft.com/office/powerpoint/2010/main" val="16618954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dirty="0"/>
              <a:t>Timing of cause in disease vs. treatment</a:t>
            </a:r>
          </a:p>
        </p:txBody>
      </p:sp>
      <p:graphicFrame>
        <p:nvGraphicFramePr>
          <p:cNvPr id="3" name="Chart 2"/>
          <p:cNvGraphicFramePr/>
          <p:nvPr>
            <p:extLst>
              <p:ext uri="{D42A27DB-BD31-4B8C-83A1-F6EECF244321}">
                <p14:modId xmlns:p14="http://schemas.microsoft.com/office/powerpoint/2010/main" val="2696004049"/>
              </p:ext>
            </p:extLst>
          </p:nvPr>
        </p:nvGraphicFramePr>
        <p:xfrm>
          <a:off x="1524000" y="1524000"/>
          <a:ext cx="6172200" cy="5105400"/>
        </p:xfrm>
        <a:graphic>
          <a:graphicData uri="http://schemas.openxmlformats.org/drawingml/2006/chart">
            <c:chart xmlns:c="http://schemas.openxmlformats.org/drawingml/2006/chart" xmlns:r="http://schemas.openxmlformats.org/officeDocument/2006/relationships" r:id="rId2"/>
          </a:graphicData>
        </a:graphic>
      </p:graphicFrame>
      <p:sp>
        <p:nvSpPr>
          <p:cNvPr id="4" name="Right Arrow 3"/>
          <p:cNvSpPr/>
          <p:nvPr/>
        </p:nvSpPr>
        <p:spPr>
          <a:xfrm>
            <a:off x="1371600" y="4572000"/>
            <a:ext cx="304800"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6913187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295400"/>
            <a:ext cx="4572000" cy="5373370"/>
          </a:xfrm>
          <a:prstGeom prst="rect">
            <a:avLst/>
          </a:prstGeom>
          <a:noFill/>
        </p:spPr>
      </p:pic>
      <p:sp>
        <p:nvSpPr>
          <p:cNvPr id="5" name="Title 4"/>
          <p:cNvSpPr>
            <a:spLocks noGrp="1"/>
          </p:cNvSpPr>
          <p:nvPr>
            <p:ph type="title"/>
          </p:nvPr>
        </p:nvSpPr>
        <p:spPr/>
        <p:txBody>
          <a:bodyPr/>
          <a:lstStyle/>
          <a:p>
            <a:r>
              <a:rPr lang="en-US" dirty="0"/>
              <a:t>Health care process model</a:t>
            </a:r>
          </a:p>
        </p:txBody>
      </p:sp>
      <p:sp>
        <p:nvSpPr>
          <p:cNvPr id="6" name="TextBox 5"/>
          <p:cNvSpPr txBox="1"/>
          <p:nvPr/>
        </p:nvSpPr>
        <p:spPr>
          <a:xfrm>
            <a:off x="152400" y="6477000"/>
            <a:ext cx="2895600" cy="276999"/>
          </a:xfrm>
          <a:prstGeom prst="rect">
            <a:avLst/>
          </a:prstGeom>
          <a:noFill/>
        </p:spPr>
        <p:txBody>
          <a:bodyPr wrap="square" rtlCol="0">
            <a:spAutoFit/>
          </a:bodyPr>
          <a:lstStyle/>
          <a:p>
            <a:r>
              <a:rPr lang="en-US" sz="1200" dirty="0"/>
              <a:t>Hripcsak ... JAMIA 2013</a:t>
            </a:r>
          </a:p>
        </p:txBody>
      </p:sp>
    </p:spTree>
    <p:extLst>
      <p:ext uri="{BB962C8B-B14F-4D97-AF65-F5344CB8AC3E}">
        <p14:creationId xmlns:p14="http://schemas.microsoft.com/office/powerpoint/2010/main" val="1216733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Interpreting time</a:t>
            </a:r>
          </a:p>
        </p:txBody>
      </p:sp>
      <p:graphicFrame>
        <p:nvGraphicFramePr>
          <p:cNvPr id="5" name="Object 4"/>
          <p:cNvGraphicFramePr>
            <a:graphicFrameLocks noChangeAspect="1"/>
          </p:cNvGraphicFramePr>
          <p:nvPr>
            <p:extLst>
              <p:ext uri="{D42A27DB-BD31-4B8C-83A1-F6EECF244321}">
                <p14:modId xmlns:p14="http://schemas.microsoft.com/office/powerpoint/2010/main" val="934858657"/>
              </p:ext>
            </p:extLst>
          </p:nvPr>
        </p:nvGraphicFramePr>
        <p:xfrm>
          <a:off x="1206054" y="1372786"/>
          <a:ext cx="6903828" cy="5251630"/>
        </p:xfrm>
        <a:graphic>
          <a:graphicData uri="http://schemas.openxmlformats.org/presentationml/2006/ole">
            <mc:AlternateContent xmlns:mc="http://schemas.openxmlformats.org/markup-compatibility/2006">
              <mc:Choice xmlns:v="urn:schemas-microsoft-com:vml" Requires="v">
                <p:oleObj name="Document" r:id="rId2" imgW="5943600" imgH="4521200" progId="Word.Document.12">
                  <p:embed/>
                </p:oleObj>
              </mc:Choice>
              <mc:Fallback>
                <p:oleObj name="Document" r:id="rId2" imgW="5943600" imgH="4521200" progId="Word.Document.12">
                  <p:embed/>
                  <p:pic>
                    <p:nvPicPr>
                      <p:cNvPr id="0" name=""/>
                      <p:cNvPicPr/>
                      <p:nvPr/>
                    </p:nvPicPr>
                    <p:blipFill>
                      <a:blip r:embed="rId3"/>
                      <a:stretch>
                        <a:fillRect/>
                      </a:stretch>
                    </p:blipFill>
                    <p:spPr>
                      <a:xfrm>
                        <a:off x="1206054" y="1372786"/>
                        <a:ext cx="6903828" cy="5251630"/>
                      </a:xfrm>
                      <a:prstGeom prst="rect">
                        <a:avLst/>
                      </a:prstGeom>
                    </p:spPr>
                  </p:pic>
                </p:oleObj>
              </mc:Fallback>
            </mc:AlternateContent>
          </a:graphicData>
        </a:graphic>
      </p:graphicFrame>
      <p:sp>
        <p:nvSpPr>
          <p:cNvPr id="6" name="TextBox 5"/>
          <p:cNvSpPr txBox="1"/>
          <p:nvPr/>
        </p:nvSpPr>
        <p:spPr>
          <a:xfrm>
            <a:off x="152400" y="6477000"/>
            <a:ext cx="4953000" cy="276999"/>
          </a:xfrm>
          <a:prstGeom prst="rect">
            <a:avLst/>
          </a:prstGeom>
          <a:noFill/>
        </p:spPr>
        <p:txBody>
          <a:bodyPr wrap="square" rtlCol="0">
            <a:spAutoFit/>
          </a:bodyPr>
          <a:lstStyle/>
          <a:p>
            <a:r>
              <a:rPr lang="en-US" sz="1200" dirty="0"/>
              <a:t>Hripcsak JAMIA 2009</a:t>
            </a:r>
          </a:p>
        </p:txBody>
      </p:sp>
    </p:spTree>
    <p:extLst>
      <p:ext uri="{BB962C8B-B14F-4D97-AF65-F5344CB8AC3E}">
        <p14:creationId xmlns:p14="http://schemas.microsoft.com/office/powerpoint/2010/main" val="16903903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284368" y="189787"/>
            <a:ext cx="8620581" cy="6550327"/>
          </a:xfrm>
          <a:prstGeom prst="rect">
            <a:avLst/>
          </a:prstGeom>
        </p:spPr>
      </p:pic>
      <p:sp>
        <p:nvSpPr>
          <p:cNvPr id="4" name="Down Arrow 3"/>
          <p:cNvSpPr/>
          <p:nvPr/>
        </p:nvSpPr>
        <p:spPr>
          <a:xfrm>
            <a:off x="7871460" y="678180"/>
            <a:ext cx="518160" cy="8763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Now</a:t>
            </a:r>
          </a:p>
        </p:txBody>
      </p:sp>
      <p:sp>
        <p:nvSpPr>
          <p:cNvPr id="5" name="Down Arrow 4"/>
          <p:cNvSpPr/>
          <p:nvPr/>
        </p:nvSpPr>
        <p:spPr>
          <a:xfrm>
            <a:off x="4068878" y="678180"/>
            <a:ext cx="952702" cy="8763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b="1" dirty="0"/>
              <a:t>Stated time</a:t>
            </a:r>
          </a:p>
        </p:txBody>
      </p:sp>
    </p:spTree>
    <p:extLst>
      <p:ext uri="{BB962C8B-B14F-4D97-AF65-F5344CB8AC3E}">
        <p14:creationId xmlns:p14="http://schemas.microsoft.com/office/powerpoint/2010/main" val="28412866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time</a:t>
            </a:r>
          </a:p>
        </p:txBody>
      </p:sp>
      <p:graphicFrame>
        <p:nvGraphicFramePr>
          <p:cNvPr id="4" name="Table 3"/>
          <p:cNvGraphicFramePr>
            <a:graphicFrameLocks noGrp="1"/>
          </p:cNvGraphicFramePr>
          <p:nvPr>
            <p:extLst>
              <p:ext uri="{D42A27DB-BD31-4B8C-83A1-F6EECF244321}">
                <p14:modId xmlns:p14="http://schemas.microsoft.com/office/powerpoint/2010/main" val="2119625225"/>
              </p:ext>
            </p:extLst>
          </p:nvPr>
        </p:nvGraphicFramePr>
        <p:xfrm>
          <a:off x="601362" y="1985317"/>
          <a:ext cx="7957751" cy="4003590"/>
        </p:xfrm>
        <a:graphic>
          <a:graphicData uri="http://schemas.openxmlformats.org/drawingml/2006/table">
            <a:tbl>
              <a:tblPr firstRow="1" firstCol="1" lastRow="1" lastCol="1" bandRow="1" bandCol="1"/>
              <a:tblGrid>
                <a:gridCol w="1631092">
                  <a:extLst>
                    <a:ext uri="{9D8B030D-6E8A-4147-A177-3AD203B41FA5}">
                      <a16:colId xmlns:a16="http://schemas.microsoft.com/office/drawing/2014/main" val="20000"/>
                    </a:ext>
                  </a:extLst>
                </a:gridCol>
                <a:gridCol w="3890114">
                  <a:extLst>
                    <a:ext uri="{9D8B030D-6E8A-4147-A177-3AD203B41FA5}">
                      <a16:colId xmlns:a16="http://schemas.microsoft.com/office/drawing/2014/main" val="20001"/>
                    </a:ext>
                  </a:extLst>
                </a:gridCol>
                <a:gridCol w="1107520">
                  <a:extLst>
                    <a:ext uri="{9D8B030D-6E8A-4147-A177-3AD203B41FA5}">
                      <a16:colId xmlns:a16="http://schemas.microsoft.com/office/drawing/2014/main" val="20002"/>
                    </a:ext>
                  </a:extLst>
                </a:gridCol>
                <a:gridCol w="1329025">
                  <a:extLst>
                    <a:ext uri="{9D8B030D-6E8A-4147-A177-3AD203B41FA5}">
                      <a16:colId xmlns:a16="http://schemas.microsoft.com/office/drawing/2014/main" val="20003"/>
                    </a:ext>
                  </a:extLst>
                </a:gridCol>
              </a:tblGrid>
              <a:tr h="400359">
                <a:tc>
                  <a:txBody>
                    <a:bodyPr/>
                    <a:lstStyle/>
                    <a:p>
                      <a:pPr marL="0" marR="0">
                        <a:spcBef>
                          <a:spcPts val="0"/>
                        </a:spcBef>
                        <a:spcAft>
                          <a:spcPts val="0"/>
                        </a:spcAft>
                      </a:pPr>
                      <a:r>
                        <a:rPr lang="en-US" sz="1600" b="1" dirty="0">
                          <a:effectLst/>
                          <a:latin typeface="Times New Roman"/>
                          <a:ea typeface="Times New Roman"/>
                        </a:rPr>
                        <a:t>Variable</a:t>
                      </a:r>
                      <a:endParaRPr lang="en-US"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b="1">
                          <a:effectLst/>
                          <a:latin typeface="Times New Roman"/>
                          <a:ea typeface="Times New Roman"/>
                        </a:rPr>
                        <a:t>Definition</a:t>
                      </a:r>
                      <a:endParaRPr lang="en-US"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b="1" dirty="0">
                          <a:effectLst/>
                          <a:latin typeface="Times New Roman"/>
                          <a:ea typeface="Times New Roman"/>
                        </a:rPr>
                        <a:t>Coefficient</a:t>
                      </a:r>
                      <a:endParaRPr lang="en-US"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b="1" dirty="0">
                          <a:effectLst/>
                          <a:latin typeface="Times New Roman"/>
                          <a:ea typeface="Times New Roman"/>
                        </a:rPr>
                        <a:t>Significance</a:t>
                      </a:r>
                      <a:endParaRPr lang="en-US"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00718">
                <a:tc>
                  <a:txBody>
                    <a:bodyPr/>
                    <a:lstStyle/>
                    <a:p>
                      <a:pPr marL="0" marR="0">
                        <a:spcBef>
                          <a:spcPts val="0"/>
                        </a:spcBef>
                        <a:spcAft>
                          <a:spcPts val="0"/>
                        </a:spcAft>
                      </a:pPr>
                      <a:r>
                        <a:rPr lang="en-US" sz="1600">
                          <a:effectLst/>
                          <a:latin typeface="Times New Roman"/>
                          <a:ea typeface="Times New Roman"/>
                        </a:rPr>
                        <a:t>value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Times New Roman"/>
                          <a:ea typeface="Times New Roman"/>
                        </a:rPr>
                        <a:t>stated numeric value in the temporal assertion (1 to 30 in this sample)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251460" algn="dec"/>
                        </a:tabLst>
                      </a:pPr>
                      <a:r>
                        <a:rPr lang="en-US" sz="1600" dirty="0">
                          <a:effectLst/>
                          <a:latin typeface="Times New Roman"/>
                          <a:ea typeface="Times New Roman"/>
                        </a:rPr>
                        <a:t>  0.0414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255270" algn="dec"/>
                        </a:tabLst>
                      </a:pPr>
                      <a:r>
                        <a:rPr lang="en-US" sz="1600" dirty="0">
                          <a:effectLst/>
                          <a:latin typeface="Times New Roman"/>
                          <a:ea typeface="Times New Roman"/>
                        </a:rPr>
                        <a:t>&lt;0.001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00718">
                <a:tc>
                  <a:txBody>
                    <a:bodyPr/>
                    <a:lstStyle/>
                    <a:p>
                      <a:pPr marL="0" marR="0">
                        <a:spcBef>
                          <a:spcPts val="0"/>
                        </a:spcBef>
                        <a:spcAft>
                          <a:spcPts val="0"/>
                        </a:spcAft>
                      </a:pPr>
                      <a:r>
                        <a:rPr lang="en-US" sz="1600">
                          <a:effectLst/>
                          <a:latin typeface="Times New Roman"/>
                          <a:ea typeface="Times New Roman"/>
                        </a:rPr>
                        <a:t>round number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Times New Roman"/>
                          <a:ea typeface="Times New Roman"/>
                        </a:rPr>
                        <a:t>true if value is a multiple of 5 (any unit) or 6 (with months)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251460" algn="dec"/>
                        </a:tabLst>
                      </a:pPr>
                      <a:r>
                        <a:rPr lang="en-US" sz="1600" dirty="0">
                          <a:effectLst/>
                          <a:latin typeface="Times New Roman"/>
                          <a:ea typeface="Times New Roman"/>
                        </a:rPr>
                        <a:t>–0.0218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255270" algn="dec"/>
                        </a:tabLst>
                      </a:pPr>
                      <a:r>
                        <a:rPr lang="en-US" sz="1600" dirty="0">
                          <a:effectLst/>
                          <a:latin typeface="Times New Roman"/>
                          <a:ea typeface="Times New Roman"/>
                        </a:rPr>
                        <a:t>  0.002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00718">
                <a:tc>
                  <a:txBody>
                    <a:bodyPr/>
                    <a:lstStyle/>
                    <a:p>
                      <a:pPr marL="0" marR="0">
                        <a:spcBef>
                          <a:spcPts val="0"/>
                        </a:spcBef>
                        <a:spcAft>
                          <a:spcPts val="0"/>
                        </a:spcAft>
                      </a:pPr>
                      <a:r>
                        <a:rPr lang="en-US" sz="1600">
                          <a:effectLst/>
                          <a:latin typeface="Times New Roman"/>
                          <a:ea typeface="Times New Roman"/>
                        </a:rPr>
                        <a:t>ln(duration)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Times New Roman"/>
                          <a:ea typeface="Times New Roman"/>
                        </a:rPr>
                        <a:t>logarithm of stated duration in days, which equals the product of unit and value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251460" algn="dec"/>
                        </a:tabLst>
                      </a:pPr>
                      <a:r>
                        <a:rPr lang="en-US" sz="1600" dirty="0">
                          <a:effectLst/>
                          <a:latin typeface="Times New Roman"/>
                          <a:ea typeface="Times New Roman"/>
                        </a:rPr>
                        <a:t>  0.150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255270" algn="dec"/>
                        </a:tabLst>
                      </a:pPr>
                      <a:r>
                        <a:rPr lang="en-US" sz="1600" dirty="0">
                          <a:effectLst/>
                          <a:latin typeface="Times New Roman"/>
                          <a:ea typeface="Times New Roman"/>
                        </a:rPr>
                        <a:t>  0.023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00718">
                <a:tc>
                  <a:txBody>
                    <a:bodyPr/>
                    <a:lstStyle/>
                    <a:p>
                      <a:pPr marL="0" marR="0">
                        <a:spcBef>
                          <a:spcPts val="0"/>
                        </a:spcBef>
                        <a:spcAft>
                          <a:spcPts val="0"/>
                        </a:spcAft>
                      </a:pPr>
                      <a:r>
                        <a:rPr lang="en-US" sz="1600">
                          <a:effectLst/>
                          <a:latin typeface="Times New Roman"/>
                          <a:ea typeface="Times New Roman"/>
                        </a:rPr>
                        <a:t>gt 18 years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Times New Roman"/>
                          <a:ea typeface="Times New Roman"/>
                        </a:rPr>
                        <a:t>true if duration ≥ 18 years, so the event should not be in the database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251460" algn="dec"/>
                        </a:tabLst>
                      </a:pPr>
                      <a:r>
                        <a:rPr lang="en-US" sz="1600" dirty="0">
                          <a:effectLst/>
                          <a:latin typeface="Times New Roman"/>
                          <a:ea typeface="Times New Roman"/>
                        </a:rPr>
                        <a:t>  0.816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255270" algn="dec"/>
                        </a:tabLst>
                      </a:pPr>
                      <a:r>
                        <a:rPr lang="en-US" sz="1600" dirty="0">
                          <a:effectLst/>
                          <a:latin typeface="Times New Roman"/>
                          <a:ea typeface="Times New Roman"/>
                        </a:rPr>
                        <a:t>&lt;0.001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00359">
                <a:tc>
                  <a:txBody>
                    <a:bodyPr/>
                    <a:lstStyle/>
                    <a:p>
                      <a:pPr marL="0" marR="0">
                        <a:spcBef>
                          <a:spcPts val="0"/>
                        </a:spcBef>
                        <a:spcAft>
                          <a:spcPts val="0"/>
                        </a:spcAft>
                      </a:pPr>
                      <a:r>
                        <a:rPr lang="en-US" sz="1600">
                          <a:effectLst/>
                          <a:latin typeface="Times New Roman"/>
                          <a:ea typeface="Times New Roman"/>
                        </a:rPr>
                        <a:t>intercept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Times New Roman"/>
                          <a:ea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251460" algn="dec"/>
                        </a:tabLst>
                      </a:pPr>
                      <a:r>
                        <a:rPr lang="en-US" sz="1600" dirty="0">
                          <a:effectLst/>
                          <a:latin typeface="Times New Roman"/>
                          <a:ea typeface="Times New Roman"/>
                        </a:rPr>
                        <a:t>  0.406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255270" algn="dec"/>
                        </a:tabLst>
                      </a:pPr>
                      <a:r>
                        <a:rPr lang="en-US" sz="1600" dirty="0">
                          <a:effectLst/>
                          <a:latin typeface="Times New Roman"/>
                          <a:ea typeface="Times New Roman"/>
                        </a:rPr>
                        <a:t>  0.416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061189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r>
              <a:rPr lang="en-US" dirty="0"/>
              <a:t>Parameterizing Time</a:t>
            </a:r>
            <a:endParaRPr lang="el-GR" dirty="0">
              <a:cs typeface="Arial" charset="0"/>
            </a:endParaRPr>
          </a:p>
        </p:txBody>
      </p:sp>
      <p:graphicFrame>
        <p:nvGraphicFramePr>
          <p:cNvPr id="159747" name="Object 3"/>
          <p:cNvGraphicFramePr>
            <a:graphicFrameLocks noGrp="1" noChangeAspect="1"/>
          </p:cNvGraphicFramePr>
          <p:nvPr>
            <p:ph idx="1"/>
          </p:nvPr>
        </p:nvGraphicFramePr>
        <p:xfrm>
          <a:off x="762000" y="1160463"/>
          <a:ext cx="7696200" cy="5621337"/>
        </p:xfrm>
        <a:graphic>
          <a:graphicData uri="http://schemas.openxmlformats.org/presentationml/2006/ole">
            <mc:AlternateContent xmlns:mc="http://schemas.openxmlformats.org/markup-compatibility/2006">
              <mc:Choice xmlns:v="urn:schemas-microsoft-com:vml" Requires="v">
                <p:oleObj name="Chart" r:id="rId3" imgW="6677160" imgH="4876664" progId="Excel.Chart.8">
                  <p:embed/>
                </p:oleObj>
              </mc:Choice>
              <mc:Fallback>
                <p:oleObj name="Chart" r:id="rId3" imgW="6677160" imgH="4876664" progId="Excel.Chart.8">
                  <p:embed/>
                  <p:pic>
                    <p:nvPicPr>
                      <p:cNvPr id="15974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160463"/>
                        <a:ext cx="7696200" cy="5621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4" name="TextBox 3"/>
          <p:cNvSpPr txBox="1"/>
          <p:nvPr/>
        </p:nvSpPr>
        <p:spPr>
          <a:xfrm>
            <a:off x="5687751" y="6435450"/>
            <a:ext cx="2988502" cy="276999"/>
          </a:xfrm>
          <a:prstGeom prst="rect">
            <a:avLst/>
          </a:prstGeom>
          <a:noFill/>
        </p:spPr>
        <p:txBody>
          <a:bodyPr wrap="square" rtlCol="0">
            <a:spAutoFit/>
          </a:bodyPr>
          <a:lstStyle/>
          <a:p>
            <a:r>
              <a:rPr lang="en-US" sz="1200" dirty="0"/>
              <a:t>Albers, Translational Bioinformatics 2009</a:t>
            </a:r>
          </a:p>
        </p:txBody>
      </p:sp>
    </p:spTree>
    <p:extLst>
      <p:ext uri="{BB962C8B-B14F-4D97-AF65-F5344CB8AC3E}">
        <p14:creationId xmlns:p14="http://schemas.microsoft.com/office/powerpoint/2010/main" val="40769457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variability and sampling</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651000" y="2091282"/>
            <a:ext cx="5842000" cy="4330065"/>
          </a:xfrm>
          <a:prstGeom prst="rect">
            <a:avLst/>
          </a:prstGeom>
          <a:noFill/>
        </p:spPr>
      </p:pic>
    </p:spTree>
    <p:extLst>
      <p:ext uri="{BB962C8B-B14F-4D97-AF65-F5344CB8AC3E}">
        <p14:creationId xmlns:p14="http://schemas.microsoft.com/office/powerpoint/2010/main" val="9244181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print">
            <a:extLst>
              <a:ext uri="{28A0092B-C50C-407E-A947-70E740481C1C}">
                <a14:useLocalDpi xmlns:a14="http://schemas.microsoft.com/office/drawing/2010/main" val="0"/>
              </a:ext>
            </a:extLst>
          </a:blip>
          <a:srcRect t="5" b="74664"/>
          <a:stretch/>
        </p:blipFill>
        <p:spPr bwMode="auto">
          <a:xfrm>
            <a:off x="919691" y="1810308"/>
            <a:ext cx="7255347" cy="4423574"/>
          </a:xfrm>
          <a:prstGeom prst="rect">
            <a:avLst/>
          </a:prstGeom>
          <a:noFill/>
        </p:spPr>
      </p:pic>
      <p:sp>
        <p:nvSpPr>
          <p:cNvPr id="3" name="Title 1"/>
          <p:cNvSpPr>
            <a:spLocks noGrp="1"/>
          </p:cNvSpPr>
          <p:nvPr>
            <p:ph type="title"/>
          </p:nvPr>
        </p:nvSpPr>
        <p:spPr>
          <a:xfrm>
            <a:off x="457200" y="274638"/>
            <a:ext cx="8229600" cy="1143000"/>
          </a:xfrm>
        </p:spPr>
        <p:txBody>
          <a:bodyPr/>
          <a:lstStyle/>
          <a:p>
            <a:r>
              <a:rPr lang="en-US" dirty="0"/>
              <a:t>Parameterizing Time</a:t>
            </a:r>
          </a:p>
        </p:txBody>
      </p:sp>
      <p:sp>
        <p:nvSpPr>
          <p:cNvPr id="5" name="TextBox 4"/>
          <p:cNvSpPr txBox="1"/>
          <p:nvPr/>
        </p:nvSpPr>
        <p:spPr>
          <a:xfrm>
            <a:off x="7364842" y="6477000"/>
            <a:ext cx="1602240" cy="276999"/>
          </a:xfrm>
          <a:prstGeom prst="rect">
            <a:avLst/>
          </a:prstGeom>
          <a:noFill/>
        </p:spPr>
        <p:txBody>
          <a:bodyPr wrap="square" rtlCol="0">
            <a:spAutoFit/>
          </a:bodyPr>
          <a:lstStyle/>
          <a:p>
            <a:r>
              <a:rPr lang="en-US" sz="1200" dirty="0"/>
              <a:t>Hripcsak, JAMIA 2015</a:t>
            </a:r>
          </a:p>
        </p:txBody>
      </p:sp>
      <p:sp>
        <p:nvSpPr>
          <p:cNvPr id="2" name="TextBox 1"/>
          <p:cNvSpPr txBox="1"/>
          <p:nvPr/>
        </p:nvSpPr>
        <p:spPr>
          <a:xfrm>
            <a:off x="5816486" y="1550737"/>
            <a:ext cx="1178102" cy="369332"/>
          </a:xfrm>
          <a:prstGeom prst="rect">
            <a:avLst/>
          </a:prstGeom>
          <a:noFill/>
        </p:spPr>
        <p:txBody>
          <a:bodyPr wrap="none" rtlCol="0">
            <a:spAutoFit/>
          </a:bodyPr>
          <a:lstStyle/>
          <a:p>
            <a:r>
              <a:rPr lang="en-US" dirty="0">
                <a:solidFill>
                  <a:srgbClr val="FF0000"/>
                </a:solidFill>
              </a:rPr>
              <a:t>Sequential</a:t>
            </a:r>
          </a:p>
        </p:txBody>
      </p:sp>
      <p:sp>
        <p:nvSpPr>
          <p:cNvPr id="6" name="TextBox 5"/>
          <p:cNvSpPr txBox="1"/>
          <p:nvPr/>
        </p:nvSpPr>
        <p:spPr>
          <a:xfrm>
            <a:off x="2556541" y="1550737"/>
            <a:ext cx="543989" cy="369332"/>
          </a:xfrm>
          <a:prstGeom prst="rect">
            <a:avLst/>
          </a:prstGeom>
          <a:noFill/>
        </p:spPr>
        <p:txBody>
          <a:bodyPr wrap="none" rtlCol="0">
            <a:spAutoFit/>
          </a:bodyPr>
          <a:lstStyle/>
          <a:p>
            <a:r>
              <a:rPr lang="en-US" dirty="0">
                <a:solidFill>
                  <a:srgbClr val="FF0000"/>
                </a:solidFill>
              </a:rPr>
              <a:t>Any</a:t>
            </a:r>
          </a:p>
        </p:txBody>
      </p:sp>
      <p:sp>
        <p:nvSpPr>
          <p:cNvPr id="7" name="TextBox 6"/>
          <p:cNvSpPr txBox="1"/>
          <p:nvPr/>
        </p:nvSpPr>
        <p:spPr>
          <a:xfrm>
            <a:off x="1095381" y="5531278"/>
            <a:ext cx="800219" cy="369332"/>
          </a:xfrm>
          <a:prstGeom prst="rect">
            <a:avLst/>
          </a:prstGeom>
          <a:noFill/>
        </p:spPr>
        <p:txBody>
          <a:bodyPr wrap="none" rtlCol="0">
            <a:spAutoFit/>
          </a:bodyPr>
          <a:lstStyle/>
          <a:p>
            <a:r>
              <a:rPr lang="en-US" dirty="0">
                <a:solidFill>
                  <a:srgbClr val="FF0000"/>
                </a:solidFill>
              </a:rPr>
              <a:t>1 hour</a:t>
            </a:r>
          </a:p>
        </p:txBody>
      </p:sp>
      <p:sp>
        <p:nvSpPr>
          <p:cNvPr id="8" name="TextBox 7"/>
          <p:cNvSpPr txBox="1"/>
          <p:nvPr/>
        </p:nvSpPr>
        <p:spPr>
          <a:xfrm>
            <a:off x="4718284" y="5531278"/>
            <a:ext cx="800219" cy="369332"/>
          </a:xfrm>
          <a:prstGeom prst="rect">
            <a:avLst/>
          </a:prstGeom>
          <a:noFill/>
        </p:spPr>
        <p:txBody>
          <a:bodyPr wrap="none" rtlCol="0">
            <a:spAutoFit/>
          </a:bodyPr>
          <a:lstStyle/>
          <a:p>
            <a:r>
              <a:rPr lang="en-US" dirty="0">
                <a:solidFill>
                  <a:srgbClr val="FF0000"/>
                </a:solidFill>
              </a:rPr>
              <a:t>1 hour</a:t>
            </a:r>
          </a:p>
        </p:txBody>
      </p:sp>
      <p:sp>
        <p:nvSpPr>
          <p:cNvPr id="9" name="TextBox 8"/>
          <p:cNvSpPr txBox="1"/>
          <p:nvPr/>
        </p:nvSpPr>
        <p:spPr>
          <a:xfrm>
            <a:off x="3693412" y="5531278"/>
            <a:ext cx="764227" cy="369332"/>
          </a:xfrm>
          <a:prstGeom prst="rect">
            <a:avLst/>
          </a:prstGeom>
          <a:noFill/>
        </p:spPr>
        <p:txBody>
          <a:bodyPr wrap="none" rtlCol="0">
            <a:spAutoFit/>
          </a:bodyPr>
          <a:lstStyle/>
          <a:p>
            <a:r>
              <a:rPr lang="en-US" dirty="0">
                <a:solidFill>
                  <a:srgbClr val="FF0000"/>
                </a:solidFill>
              </a:rPr>
              <a:t>1 year</a:t>
            </a:r>
          </a:p>
        </p:txBody>
      </p:sp>
      <p:sp>
        <p:nvSpPr>
          <p:cNvPr id="10" name="TextBox 9"/>
          <p:cNvSpPr txBox="1"/>
          <p:nvPr/>
        </p:nvSpPr>
        <p:spPr>
          <a:xfrm>
            <a:off x="7500503" y="5533687"/>
            <a:ext cx="764227" cy="369332"/>
          </a:xfrm>
          <a:prstGeom prst="rect">
            <a:avLst/>
          </a:prstGeom>
          <a:noFill/>
        </p:spPr>
        <p:txBody>
          <a:bodyPr wrap="none" rtlCol="0">
            <a:spAutoFit/>
          </a:bodyPr>
          <a:lstStyle/>
          <a:p>
            <a:r>
              <a:rPr lang="en-US" dirty="0">
                <a:solidFill>
                  <a:srgbClr val="FF0000"/>
                </a:solidFill>
              </a:rPr>
              <a:t>1 year</a:t>
            </a:r>
          </a:p>
        </p:txBody>
      </p:sp>
    </p:spTree>
    <p:extLst>
      <p:ext uri="{BB962C8B-B14F-4D97-AF65-F5344CB8AC3E}">
        <p14:creationId xmlns:p14="http://schemas.microsoft.com/office/powerpoint/2010/main" val="3814639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ICD</a:t>
            </a:r>
          </a:p>
        </p:txBody>
      </p:sp>
      <p:pic>
        <p:nvPicPr>
          <p:cNvPr id="20" name="Picture 19"/>
          <p:cNvPicPr/>
          <p:nvPr/>
        </p:nvPicPr>
        <p:blipFill>
          <a:blip r:embed="rId2"/>
          <a:stretch>
            <a:fillRect/>
          </a:stretch>
        </p:blipFill>
        <p:spPr>
          <a:xfrm>
            <a:off x="3866218" y="2108094"/>
            <a:ext cx="4307964" cy="3307773"/>
          </a:xfrm>
          <a:prstGeom prst="rect">
            <a:avLst/>
          </a:prstGeom>
        </p:spPr>
      </p:pic>
      <p:sp>
        <p:nvSpPr>
          <p:cNvPr id="21" name="TextBox 20"/>
          <p:cNvSpPr txBox="1"/>
          <p:nvPr/>
        </p:nvSpPr>
        <p:spPr>
          <a:xfrm>
            <a:off x="5292386" y="1808060"/>
            <a:ext cx="1628359" cy="369332"/>
          </a:xfrm>
          <a:prstGeom prst="rect">
            <a:avLst/>
          </a:prstGeom>
          <a:noFill/>
        </p:spPr>
        <p:txBody>
          <a:bodyPr wrap="square" rtlCol="0">
            <a:spAutoFit/>
          </a:bodyPr>
          <a:lstStyle/>
          <a:p>
            <a:r>
              <a:rPr lang="en-US">
                <a:latin typeface="Corbel" charset="0"/>
                <a:ea typeface="Corbel" charset="0"/>
                <a:cs typeface="Corbel" charset="0"/>
              </a:rPr>
              <a:t>ICD9 hierarchy</a:t>
            </a:r>
          </a:p>
        </p:txBody>
      </p:sp>
      <p:sp>
        <p:nvSpPr>
          <p:cNvPr id="4" name="Oval 3"/>
          <p:cNvSpPr/>
          <p:nvPr/>
        </p:nvSpPr>
        <p:spPr>
          <a:xfrm>
            <a:off x="2590078" y="2252731"/>
            <a:ext cx="277091" cy="27709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590078" y="2812257"/>
            <a:ext cx="277091" cy="27709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143522" y="2189194"/>
            <a:ext cx="1159613" cy="369332"/>
          </a:xfrm>
          <a:prstGeom prst="rect">
            <a:avLst/>
          </a:prstGeom>
          <a:noFill/>
        </p:spPr>
        <p:txBody>
          <a:bodyPr wrap="none" rtlCol="0">
            <a:spAutoFit/>
          </a:bodyPr>
          <a:lstStyle/>
          <a:p>
            <a:r>
              <a:rPr lang="en-US" dirty="0">
                <a:latin typeface="Corbel" charset="0"/>
                <a:ea typeface="Corbel" charset="0"/>
                <a:cs typeface="Corbel" charset="0"/>
              </a:rPr>
              <a:t>ICD9 Root</a:t>
            </a:r>
          </a:p>
        </p:txBody>
      </p:sp>
      <p:sp>
        <p:nvSpPr>
          <p:cNvPr id="7" name="TextBox 6"/>
          <p:cNvSpPr txBox="1"/>
          <p:nvPr/>
        </p:nvSpPr>
        <p:spPr>
          <a:xfrm>
            <a:off x="1109800" y="2748721"/>
            <a:ext cx="1249060" cy="369332"/>
          </a:xfrm>
          <a:prstGeom prst="rect">
            <a:avLst/>
          </a:prstGeom>
          <a:noFill/>
        </p:spPr>
        <p:txBody>
          <a:bodyPr wrap="none" rtlCol="0">
            <a:spAutoFit/>
          </a:bodyPr>
          <a:lstStyle/>
          <a:p>
            <a:r>
              <a:rPr lang="en-US" dirty="0">
                <a:latin typeface="Corbel" charset="0"/>
                <a:ea typeface="Corbel" charset="0"/>
                <a:cs typeface="Corbel" charset="0"/>
              </a:rPr>
              <a:t>Neoplasms</a:t>
            </a:r>
          </a:p>
        </p:txBody>
      </p:sp>
      <p:cxnSp>
        <p:nvCxnSpPr>
          <p:cNvPr id="8" name="Straight Arrow Connector 7"/>
          <p:cNvCxnSpPr/>
          <p:nvPr/>
        </p:nvCxnSpPr>
        <p:spPr>
          <a:xfrm>
            <a:off x="2728623" y="2529823"/>
            <a:ext cx="0" cy="2824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2576224" y="3375085"/>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576224" y="3934611"/>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576224" y="4494137"/>
            <a:ext cx="30480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2728623" y="3679885"/>
            <a:ext cx="0" cy="2547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728623" y="4239411"/>
            <a:ext cx="0" cy="2547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728623" y="3089349"/>
            <a:ext cx="0" cy="2857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876316" y="2359313"/>
            <a:ext cx="1349321" cy="152105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881024" y="3880364"/>
            <a:ext cx="1344613" cy="76617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94022" y="3308247"/>
            <a:ext cx="1965603" cy="369332"/>
          </a:xfrm>
          <a:prstGeom prst="rect">
            <a:avLst/>
          </a:prstGeom>
          <a:noFill/>
        </p:spPr>
        <p:txBody>
          <a:bodyPr wrap="none" rtlCol="0">
            <a:spAutoFit/>
          </a:bodyPr>
          <a:lstStyle/>
          <a:p>
            <a:r>
              <a:rPr lang="en-US" dirty="0">
                <a:latin typeface="Corbel" charset="0"/>
                <a:ea typeface="Corbel" charset="0"/>
                <a:cs typeface="Corbel" charset="0"/>
              </a:rPr>
              <a:t>Benign Neoplasms</a:t>
            </a:r>
          </a:p>
        </p:txBody>
      </p:sp>
      <p:sp>
        <p:nvSpPr>
          <p:cNvPr id="18" name="TextBox 17"/>
          <p:cNvSpPr txBox="1"/>
          <p:nvPr/>
        </p:nvSpPr>
        <p:spPr>
          <a:xfrm>
            <a:off x="1253063" y="3867774"/>
            <a:ext cx="907621" cy="369332"/>
          </a:xfrm>
          <a:prstGeom prst="rect">
            <a:avLst/>
          </a:prstGeom>
          <a:noFill/>
        </p:spPr>
        <p:txBody>
          <a:bodyPr wrap="none" rtlCol="0">
            <a:spAutoFit/>
          </a:bodyPr>
          <a:lstStyle/>
          <a:p>
            <a:r>
              <a:rPr lang="en-US" dirty="0">
                <a:latin typeface="Corbel" charset="0"/>
                <a:ea typeface="Corbel" charset="0"/>
                <a:cs typeface="Corbel" charset="0"/>
              </a:rPr>
              <a:t>Lipoma</a:t>
            </a:r>
          </a:p>
        </p:txBody>
      </p:sp>
      <p:sp>
        <p:nvSpPr>
          <p:cNvPr id="19" name="TextBox 18"/>
          <p:cNvSpPr txBox="1"/>
          <p:nvPr/>
        </p:nvSpPr>
        <p:spPr>
          <a:xfrm>
            <a:off x="611758" y="4452573"/>
            <a:ext cx="2052343" cy="1200329"/>
          </a:xfrm>
          <a:prstGeom prst="rect">
            <a:avLst/>
          </a:prstGeom>
          <a:noFill/>
        </p:spPr>
        <p:txBody>
          <a:bodyPr wrap="square" rtlCol="0">
            <a:spAutoFit/>
          </a:bodyPr>
          <a:lstStyle/>
          <a:p>
            <a:pPr algn="ctr"/>
            <a:r>
              <a:rPr lang="en-US" dirty="0">
                <a:latin typeface="Corbel" charset="0"/>
                <a:ea typeface="Corbel" charset="0"/>
                <a:cs typeface="Corbel" charset="0"/>
              </a:rPr>
              <a:t>Lipoma of other skin and subcutaneous tissue</a:t>
            </a:r>
          </a:p>
        </p:txBody>
      </p:sp>
    </p:spTree>
    <p:extLst>
      <p:ext uri="{BB962C8B-B14F-4D97-AF65-F5344CB8AC3E}">
        <p14:creationId xmlns:p14="http://schemas.microsoft.com/office/powerpoint/2010/main" val="9652261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Parameterizing Time</a:t>
            </a:r>
          </a:p>
        </p:txBody>
      </p:sp>
      <p:sp>
        <p:nvSpPr>
          <p:cNvPr id="3" name="Content Placeholder 2"/>
          <p:cNvSpPr>
            <a:spLocks noGrp="1"/>
          </p:cNvSpPr>
          <p:nvPr>
            <p:ph idx="1"/>
          </p:nvPr>
        </p:nvSpPr>
        <p:spPr>
          <a:xfrm>
            <a:off x="194436" y="1600201"/>
            <a:ext cx="4491613" cy="2020414"/>
          </a:xfrm>
        </p:spPr>
        <p:txBody>
          <a:bodyPr>
            <a:normAutofit fontScale="92500" lnSpcReduction="20000"/>
          </a:bodyPr>
          <a:lstStyle/>
          <a:p>
            <a:r>
              <a:rPr lang="en-US" dirty="0"/>
              <a:t>Clock (absolute) time</a:t>
            </a:r>
          </a:p>
          <a:p>
            <a:r>
              <a:rPr lang="en-US" dirty="0"/>
              <a:t>Sequence time</a:t>
            </a:r>
          </a:p>
          <a:p>
            <a:r>
              <a:rPr lang="en-US" dirty="0"/>
              <a:t>Warped time</a:t>
            </a:r>
          </a:p>
          <a:p>
            <a:pPr marL="457200" lvl="1" indent="0">
              <a:buNone/>
            </a:pPr>
            <a:r>
              <a:rPr lang="en-US" sz="2300" dirty="0" err="1"/>
              <a:t>Lasko</a:t>
            </a:r>
            <a:r>
              <a:rPr lang="en-US" sz="2300" dirty="0"/>
              <a:t> PLOS ONE </a:t>
            </a:r>
          </a:p>
          <a:p>
            <a:pPr marL="457200" lvl="1" indent="0">
              <a:buNone/>
            </a:pPr>
            <a:r>
              <a:rPr lang="en-US" sz="2300" dirty="0"/>
              <a:t>2013</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705100" y="2204720"/>
            <a:ext cx="6351905" cy="4475480"/>
          </a:xfrm>
          <a:prstGeom prst="rect">
            <a:avLst/>
          </a:prstGeom>
          <a:noFill/>
        </p:spPr>
      </p:pic>
      <p:sp>
        <p:nvSpPr>
          <p:cNvPr id="5" name="TextBox 4"/>
          <p:cNvSpPr txBox="1"/>
          <p:nvPr/>
        </p:nvSpPr>
        <p:spPr>
          <a:xfrm>
            <a:off x="7364842" y="6477000"/>
            <a:ext cx="1602240" cy="276999"/>
          </a:xfrm>
          <a:prstGeom prst="rect">
            <a:avLst/>
          </a:prstGeom>
          <a:noFill/>
        </p:spPr>
        <p:txBody>
          <a:bodyPr wrap="square" rtlCol="0">
            <a:spAutoFit/>
          </a:bodyPr>
          <a:lstStyle/>
          <a:p>
            <a:r>
              <a:rPr lang="en-US" sz="1200" dirty="0"/>
              <a:t>Hripcsak, JAMIA 2015</a:t>
            </a:r>
          </a:p>
        </p:txBody>
      </p:sp>
    </p:spTree>
    <p:extLst>
      <p:ext uri="{BB962C8B-B14F-4D97-AF65-F5344CB8AC3E}">
        <p14:creationId xmlns:p14="http://schemas.microsoft.com/office/powerpoint/2010/main" val="19184055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Parameterizing Time</a:t>
            </a: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4423279" y="1981978"/>
            <a:ext cx="4591702" cy="4047514"/>
          </a:xfrm>
          <a:prstGeom prst="rect">
            <a:avLst/>
          </a:prstGeom>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233573" y="2020384"/>
            <a:ext cx="4467073" cy="4009108"/>
          </a:xfrm>
          <a:prstGeom prst="rect">
            <a:avLst/>
          </a:prstGeom>
        </p:spPr>
      </p:pic>
      <p:sp>
        <p:nvSpPr>
          <p:cNvPr id="5" name="TextBox 4"/>
          <p:cNvSpPr txBox="1"/>
          <p:nvPr/>
        </p:nvSpPr>
        <p:spPr>
          <a:xfrm>
            <a:off x="7364842" y="6477000"/>
            <a:ext cx="1602240" cy="276999"/>
          </a:xfrm>
          <a:prstGeom prst="rect">
            <a:avLst/>
          </a:prstGeom>
          <a:noFill/>
        </p:spPr>
        <p:txBody>
          <a:bodyPr wrap="square" rtlCol="0">
            <a:spAutoFit/>
          </a:bodyPr>
          <a:lstStyle/>
          <a:p>
            <a:r>
              <a:rPr lang="en-US" sz="1200" dirty="0"/>
              <a:t>Hripcsak, JAMIA 2015</a:t>
            </a:r>
          </a:p>
        </p:txBody>
      </p:sp>
    </p:spTree>
    <p:extLst>
      <p:ext uri="{BB962C8B-B14F-4D97-AF65-F5344CB8AC3E}">
        <p14:creationId xmlns:p14="http://schemas.microsoft.com/office/powerpoint/2010/main" val="29459557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for health care process effects</a:t>
            </a:r>
          </a:p>
        </p:txBody>
      </p:sp>
      <p:sp>
        <p:nvSpPr>
          <p:cNvPr id="3" name="Content Placeholder 2"/>
          <p:cNvSpPr>
            <a:spLocks noGrp="1"/>
          </p:cNvSpPr>
          <p:nvPr>
            <p:ph idx="1"/>
          </p:nvPr>
        </p:nvSpPr>
        <p:spPr/>
        <p:txBody>
          <a:bodyPr/>
          <a:lstStyle/>
          <a:p>
            <a:r>
              <a:rPr lang="en-US" dirty="0"/>
              <a:t>Health care processes inject signals into physiologic processes</a:t>
            </a:r>
          </a:p>
          <a:p>
            <a:r>
              <a:rPr lang="en-US" dirty="0"/>
              <a:t>Attempt to reduce the effect through techniques like Granger “causation” (lagged linear regression)</a:t>
            </a:r>
          </a:p>
        </p:txBody>
      </p:sp>
      <p:pic>
        <p:nvPicPr>
          <p:cNvPr id="65538" name="Picture 26" descr="Description: Macintosh HD:Users:matthewlevine:Downloads:CodeCogsEqn-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401" y="4648201"/>
            <a:ext cx="748793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009900" y="5905500"/>
            <a:ext cx="3087705" cy="830997"/>
          </a:xfrm>
          <a:prstGeom prst="rect">
            <a:avLst/>
          </a:prstGeom>
          <a:noFill/>
        </p:spPr>
        <p:txBody>
          <a:bodyPr wrap="none" rtlCol="0">
            <a:spAutoFit/>
          </a:bodyPr>
          <a:lstStyle/>
          <a:p>
            <a:r>
              <a:rPr lang="en-US" sz="1600" i="1" dirty="0">
                <a:latin typeface="Script MT Bold" panose="03040602040607080904" pitchFamily="66" charset="0"/>
              </a:rPr>
              <a:t>y</a:t>
            </a:r>
            <a:r>
              <a:rPr lang="en-US" sz="1600" dirty="0"/>
              <a:t> = lab test outcome</a:t>
            </a:r>
          </a:p>
          <a:p>
            <a:r>
              <a:rPr lang="en-US" sz="1600" i="1" dirty="0">
                <a:latin typeface="Script MT Bold" panose="03040602040607080904" pitchFamily="66" charset="0"/>
              </a:rPr>
              <a:t>x</a:t>
            </a:r>
            <a:r>
              <a:rPr lang="en-US" sz="1600" dirty="0"/>
              <a:t> = drug of interest</a:t>
            </a:r>
          </a:p>
          <a:p>
            <a:r>
              <a:rPr lang="en-US" sz="1600" i="1" dirty="0">
                <a:latin typeface="Script MT Bold" panose="03040602040607080904" pitchFamily="66" charset="0"/>
              </a:rPr>
              <a:t>z</a:t>
            </a:r>
            <a:r>
              <a:rPr lang="en-US" sz="1600" dirty="0"/>
              <a:t> = health care process variable</a:t>
            </a:r>
          </a:p>
        </p:txBody>
      </p:sp>
    </p:spTree>
    <p:extLst>
      <p:ext uri="{BB962C8B-B14F-4D97-AF65-F5344CB8AC3E}">
        <p14:creationId xmlns:p14="http://schemas.microsoft.com/office/powerpoint/2010/main" val="36394429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Granger to decipher associations</a:t>
            </a:r>
          </a:p>
        </p:txBody>
      </p:sp>
      <p:graphicFrame>
        <p:nvGraphicFramePr>
          <p:cNvPr id="4" name="Chart 3"/>
          <p:cNvGraphicFramePr/>
          <p:nvPr>
            <p:extLst>
              <p:ext uri="{D42A27DB-BD31-4B8C-83A1-F6EECF244321}">
                <p14:modId xmlns:p14="http://schemas.microsoft.com/office/powerpoint/2010/main" val="3300099291"/>
              </p:ext>
            </p:extLst>
          </p:nvPr>
        </p:nvGraphicFramePr>
        <p:xfrm>
          <a:off x="201566" y="1187845"/>
          <a:ext cx="4344555" cy="31943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extLst>
              <p:ext uri="{D42A27DB-BD31-4B8C-83A1-F6EECF244321}">
                <p14:modId xmlns:p14="http://schemas.microsoft.com/office/powerpoint/2010/main" val="2929966773"/>
              </p:ext>
            </p:extLst>
          </p:nvPr>
        </p:nvGraphicFramePr>
        <p:xfrm>
          <a:off x="3433312" y="3278038"/>
          <a:ext cx="5558285" cy="34573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038594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46D6-3467-9E77-5201-BB6255FDEADC}"/>
              </a:ext>
            </a:extLst>
          </p:cNvPr>
          <p:cNvSpPr>
            <a:spLocks noGrp="1"/>
          </p:cNvSpPr>
          <p:nvPr>
            <p:ph type="title"/>
          </p:nvPr>
        </p:nvSpPr>
        <p:spPr/>
        <p:txBody>
          <a:bodyPr/>
          <a:lstStyle/>
          <a:p>
            <a:r>
              <a:rPr lang="en-US" dirty="0"/>
              <a:t>More barriers to machine learning in healthcare</a:t>
            </a:r>
          </a:p>
        </p:txBody>
      </p:sp>
      <p:sp>
        <p:nvSpPr>
          <p:cNvPr id="3" name="Content Placeholder 2">
            <a:extLst>
              <a:ext uri="{FF2B5EF4-FFF2-40B4-BE49-F238E27FC236}">
                <a16:creationId xmlns:a16="http://schemas.microsoft.com/office/drawing/2014/main" id="{3F9A33D5-A6EB-8AD4-FC78-25EE784EF1F7}"/>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1445080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95DE7-9D20-5A8F-1ACA-F465E1A88A29}"/>
              </a:ext>
            </a:extLst>
          </p:cNvPr>
          <p:cNvSpPr>
            <a:spLocks noGrp="1"/>
          </p:cNvSpPr>
          <p:nvPr>
            <p:ph type="title"/>
          </p:nvPr>
        </p:nvSpPr>
        <p:spPr/>
        <p:txBody>
          <a:bodyPr/>
          <a:lstStyle/>
          <a:p>
            <a:r>
              <a:rPr lang="en-US" dirty="0"/>
              <a:t>Transferability</a:t>
            </a:r>
          </a:p>
        </p:txBody>
      </p:sp>
      <p:sp>
        <p:nvSpPr>
          <p:cNvPr id="3" name="Content Placeholder 2">
            <a:extLst>
              <a:ext uri="{FF2B5EF4-FFF2-40B4-BE49-F238E27FC236}">
                <a16:creationId xmlns:a16="http://schemas.microsoft.com/office/drawing/2014/main" id="{8FF24C6C-FA81-5B57-E405-DA2D52A114DE}"/>
              </a:ext>
            </a:extLst>
          </p:cNvPr>
          <p:cNvSpPr>
            <a:spLocks noGrp="1"/>
          </p:cNvSpPr>
          <p:nvPr>
            <p:ph idx="1"/>
          </p:nvPr>
        </p:nvSpPr>
        <p:spPr/>
        <p:txBody>
          <a:bodyPr/>
          <a:lstStyle/>
          <a:p>
            <a:r>
              <a:rPr lang="en-US" dirty="0"/>
              <a:t>Model learned in one population/institution might not transfer to different population or institution</a:t>
            </a:r>
          </a:p>
          <a:p>
            <a:pPr lvl="1"/>
            <a:r>
              <a:rPr lang="en-US" dirty="0"/>
              <a:t>Unobserved factors (e.g., social determinants of health, genomics)</a:t>
            </a:r>
          </a:p>
          <a:p>
            <a:pPr lvl="1"/>
            <a:r>
              <a:rPr lang="en-US" dirty="0"/>
              <a:t>Different care practices</a:t>
            </a:r>
          </a:p>
          <a:p>
            <a:r>
              <a:rPr lang="en-US" dirty="0"/>
              <a:t>Model learned at one time might not transfer to later </a:t>
            </a:r>
          </a:p>
        </p:txBody>
      </p:sp>
    </p:spTree>
    <p:extLst>
      <p:ext uri="{BB962C8B-B14F-4D97-AF65-F5344CB8AC3E}">
        <p14:creationId xmlns:p14="http://schemas.microsoft.com/office/powerpoint/2010/main" val="5257771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24FA4-2FAC-0512-1F1C-D64EF2381F0C}"/>
              </a:ext>
            </a:extLst>
          </p:cNvPr>
          <p:cNvSpPr>
            <a:spLocks noGrp="1"/>
          </p:cNvSpPr>
          <p:nvPr>
            <p:ph type="title"/>
          </p:nvPr>
        </p:nvSpPr>
        <p:spPr/>
        <p:txBody>
          <a:bodyPr/>
          <a:lstStyle/>
          <a:p>
            <a:r>
              <a:rPr lang="en-US" dirty="0"/>
              <a:t>Transferability</a:t>
            </a:r>
          </a:p>
        </p:txBody>
      </p:sp>
      <p:sp>
        <p:nvSpPr>
          <p:cNvPr id="3" name="Content Placeholder 2">
            <a:extLst>
              <a:ext uri="{FF2B5EF4-FFF2-40B4-BE49-F238E27FC236}">
                <a16:creationId xmlns:a16="http://schemas.microsoft.com/office/drawing/2014/main" id="{113193D9-1630-45FD-81DA-558231285692}"/>
              </a:ext>
            </a:extLst>
          </p:cNvPr>
          <p:cNvSpPr>
            <a:spLocks noGrp="1"/>
          </p:cNvSpPr>
          <p:nvPr>
            <p:ph idx="1"/>
          </p:nvPr>
        </p:nvSpPr>
        <p:spPr>
          <a:xfrm>
            <a:off x="457200" y="1600200"/>
            <a:ext cx="8981268" cy="4525963"/>
          </a:xfrm>
        </p:spPr>
        <p:txBody>
          <a:bodyPr/>
          <a:lstStyle/>
          <a:p>
            <a:r>
              <a:rPr lang="en-US" dirty="0"/>
              <a:t>Testing for covariate shifts (wound healing)</a:t>
            </a:r>
          </a:p>
        </p:txBody>
      </p:sp>
      <p:pic>
        <p:nvPicPr>
          <p:cNvPr id="4" name="Picture 3">
            <a:extLst>
              <a:ext uri="{FF2B5EF4-FFF2-40B4-BE49-F238E27FC236}">
                <a16:creationId xmlns:a16="http://schemas.microsoft.com/office/drawing/2014/main" id="{FC8DFECA-1891-0B60-551B-BE064BD04FFD}"/>
              </a:ext>
            </a:extLst>
          </p:cNvPr>
          <p:cNvPicPr>
            <a:picLocks noChangeAspect="1"/>
          </p:cNvPicPr>
          <p:nvPr/>
        </p:nvPicPr>
        <p:blipFill>
          <a:blip r:embed="rId2"/>
          <a:stretch>
            <a:fillRect/>
          </a:stretch>
        </p:blipFill>
        <p:spPr>
          <a:xfrm>
            <a:off x="809671" y="2282045"/>
            <a:ext cx="7524657" cy="3844118"/>
          </a:xfrm>
          <a:prstGeom prst="rect">
            <a:avLst/>
          </a:prstGeom>
        </p:spPr>
      </p:pic>
      <p:sp>
        <p:nvSpPr>
          <p:cNvPr id="5" name="TextBox 4">
            <a:extLst>
              <a:ext uri="{FF2B5EF4-FFF2-40B4-BE49-F238E27FC236}">
                <a16:creationId xmlns:a16="http://schemas.microsoft.com/office/drawing/2014/main" id="{24B6C262-A44B-173F-8436-94566365CA9C}"/>
              </a:ext>
            </a:extLst>
          </p:cNvPr>
          <p:cNvSpPr txBox="1"/>
          <p:nvPr/>
        </p:nvSpPr>
        <p:spPr>
          <a:xfrm>
            <a:off x="4817174" y="6488668"/>
            <a:ext cx="4326826" cy="369332"/>
          </a:xfrm>
          <a:prstGeom prst="rect">
            <a:avLst/>
          </a:prstGeom>
          <a:noFill/>
        </p:spPr>
        <p:txBody>
          <a:bodyPr wrap="none" rtlCol="0">
            <a:spAutoFit/>
          </a:bodyPr>
          <a:lstStyle/>
          <a:p>
            <a:r>
              <a:rPr lang="en-US" dirty="0"/>
              <a:t>Slide credit: Ken Jung and David Sontag</a:t>
            </a:r>
          </a:p>
        </p:txBody>
      </p:sp>
    </p:spTree>
    <p:extLst>
      <p:ext uri="{BB962C8B-B14F-4D97-AF65-F5344CB8AC3E}">
        <p14:creationId xmlns:p14="http://schemas.microsoft.com/office/powerpoint/2010/main" val="23814235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9BE03-6D4F-7228-AD5D-53168DE92CD7}"/>
              </a:ext>
            </a:extLst>
          </p:cNvPr>
          <p:cNvSpPr>
            <a:spLocks noGrp="1"/>
          </p:cNvSpPr>
          <p:nvPr>
            <p:ph type="title"/>
          </p:nvPr>
        </p:nvSpPr>
        <p:spPr/>
        <p:txBody>
          <a:bodyPr/>
          <a:lstStyle/>
          <a:p>
            <a:r>
              <a:rPr lang="en-US" dirty="0"/>
              <a:t>Transferability</a:t>
            </a:r>
          </a:p>
        </p:txBody>
      </p:sp>
      <p:sp>
        <p:nvSpPr>
          <p:cNvPr id="3" name="Content Placeholder 2">
            <a:extLst>
              <a:ext uri="{FF2B5EF4-FFF2-40B4-BE49-F238E27FC236}">
                <a16:creationId xmlns:a16="http://schemas.microsoft.com/office/drawing/2014/main" id="{0762B9B4-710B-1D35-B98F-CDD5DA80BFA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9F98021-0646-8DC4-5168-6EADB31B07E4}"/>
              </a:ext>
            </a:extLst>
          </p:cNvPr>
          <p:cNvPicPr>
            <a:picLocks noChangeAspect="1"/>
          </p:cNvPicPr>
          <p:nvPr/>
        </p:nvPicPr>
        <p:blipFill>
          <a:blip r:embed="rId2"/>
          <a:stretch>
            <a:fillRect/>
          </a:stretch>
        </p:blipFill>
        <p:spPr>
          <a:xfrm>
            <a:off x="0" y="1600200"/>
            <a:ext cx="8641569" cy="4449763"/>
          </a:xfrm>
          <a:prstGeom prst="rect">
            <a:avLst/>
          </a:prstGeom>
        </p:spPr>
      </p:pic>
      <p:sp>
        <p:nvSpPr>
          <p:cNvPr id="5" name="TextBox 4">
            <a:extLst>
              <a:ext uri="{FF2B5EF4-FFF2-40B4-BE49-F238E27FC236}">
                <a16:creationId xmlns:a16="http://schemas.microsoft.com/office/drawing/2014/main" id="{A651E312-3799-F496-4A5F-053EE7A23F7E}"/>
              </a:ext>
            </a:extLst>
          </p:cNvPr>
          <p:cNvSpPr txBox="1"/>
          <p:nvPr/>
        </p:nvSpPr>
        <p:spPr>
          <a:xfrm>
            <a:off x="6304761" y="6488668"/>
            <a:ext cx="2839239" cy="369332"/>
          </a:xfrm>
          <a:prstGeom prst="rect">
            <a:avLst/>
          </a:prstGeom>
          <a:noFill/>
        </p:spPr>
        <p:txBody>
          <a:bodyPr wrap="none" rtlCol="0">
            <a:spAutoFit/>
          </a:bodyPr>
          <a:lstStyle/>
          <a:p>
            <a:r>
              <a:rPr lang="en-US" dirty="0"/>
              <a:t>Slide credit: David Sontag</a:t>
            </a:r>
          </a:p>
        </p:txBody>
      </p:sp>
    </p:spTree>
    <p:extLst>
      <p:ext uri="{BB962C8B-B14F-4D97-AF65-F5344CB8AC3E}">
        <p14:creationId xmlns:p14="http://schemas.microsoft.com/office/powerpoint/2010/main" val="19223513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5001F-121B-7BB1-D29E-4E60BC93B37E}"/>
              </a:ext>
            </a:extLst>
          </p:cNvPr>
          <p:cNvSpPr>
            <a:spLocks noGrp="1"/>
          </p:cNvSpPr>
          <p:nvPr>
            <p:ph type="title"/>
          </p:nvPr>
        </p:nvSpPr>
        <p:spPr/>
        <p:txBody>
          <a:bodyPr/>
          <a:lstStyle/>
          <a:p>
            <a:r>
              <a:rPr lang="en-US" dirty="0"/>
              <a:t>Trust</a:t>
            </a:r>
          </a:p>
        </p:txBody>
      </p:sp>
      <p:sp>
        <p:nvSpPr>
          <p:cNvPr id="3" name="Content Placeholder 2">
            <a:extLst>
              <a:ext uri="{FF2B5EF4-FFF2-40B4-BE49-F238E27FC236}">
                <a16:creationId xmlns:a16="http://schemas.microsoft.com/office/drawing/2014/main" id="{D10896FE-0464-0BB4-0678-8CF45131B661}"/>
              </a:ext>
            </a:extLst>
          </p:cNvPr>
          <p:cNvSpPr>
            <a:spLocks noGrp="1"/>
          </p:cNvSpPr>
          <p:nvPr>
            <p:ph idx="1"/>
          </p:nvPr>
        </p:nvSpPr>
        <p:spPr/>
        <p:txBody>
          <a:bodyPr/>
          <a:lstStyle/>
          <a:p>
            <a:r>
              <a:rPr lang="en-US" dirty="0"/>
              <a:t>Does the model know when it’s uncertain? </a:t>
            </a:r>
          </a:p>
          <a:p>
            <a:r>
              <a:rPr lang="en-US" dirty="0"/>
              <a:t>Does the model make same mistakes as human? (e.g., would we be happy delegating decision making authority?) </a:t>
            </a:r>
          </a:p>
          <a:p>
            <a:r>
              <a:rPr lang="en-US" dirty="0"/>
              <a:t>Are humans comfortable with the model?</a:t>
            </a:r>
          </a:p>
          <a:p>
            <a:pPr marL="0" indent="0">
              <a:buNone/>
            </a:pPr>
            <a:endParaRPr lang="en-US" dirty="0"/>
          </a:p>
        </p:txBody>
      </p:sp>
      <p:sp>
        <p:nvSpPr>
          <p:cNvPr id="4" name="TextBox 3">
            <a:extLst>
              <a:ext uri="{FF2B5EF4-FFF2-40B4-BE49-F238E27FC236}">
                <a16:creationId xmlns:a16="http://schemas.microsoft.com/office/drawing/2014/main" id="{FE52DCC6-CEA0-62B4-5965-306102940CDC}"/>
              </a:ext>
            </a:extLst>
          </p:cNvPr>
          <p:cNvSpPr txBox="1"/>
          <p:nvPr/>
        </p:nvSpPr>
        <p:spPr>
          <a:xfrm>
            <a:off x="4265741" y="6488668"/>
            <a:ext cx="4878259" cy="369332"/>
          </a:xfrm>
          <a:prstGeom prst="rect">
            <a:avLst/>
          </a:prstGeom>
          <a:noFill/>
        </p:spPr>
        <p:txBody>
          <a:bodyPr wrap="none" rtlCol="0">
            <a:spAutoFit/>
          </a:bodyPr>
          <a:lstStyle/>
          <a:p>
            <a:r>
              <a:rPr lang="en-US" dirty="0"/>
              <a:t>Slide credit: Zachary Lipton and David Sontag</a:t>
            </a:r>
          </a:p>
        </p:txBody>
      </p:sp>
    </p:spTree>
    <p:extLst>
      <p:ext uri="{BB962C8B-B14F-4D97-AF65-F5344CB8AC3E}">
        <p14:creationId xmlns:p14="http://schemas.microsoft.com/office/powerpoint/2010/main" val="28353681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Privacy</a:t>
            </a:r>
          </a:p>
        </p:txBody>
      </p:sp>
      <p:sp>
        <p:nvSpPr>
          <p:cNvPr id="3" name="Content Placeholder 2"/>
          <p:cNvSpPr>
            <a:spLocks noGrp="1"/>
          </p:cNvSpPr>
          <p:nvPr>
            <p:ph idx="1"/>
          </p:nvPr>
        </p:nvSpPr>
        <p:spPr/>
        <p:txBody>
          <a:bodyPr/>
          <a:lstStyle/>
          <a:p>
            <a:r>
              <a:rPr lang="en-US" dirty="0"/>
              <a:t>Access to primary identified data</a:t>
            </a:r>
          </a:p>
          <a:p>
            <a:r>
              <a:rPr lang="en-US" dirty="0"/>
              <a:t>Ability to re-identify de-identified data</a:t>
            </a:r>
          </a:p>
          <a:p>
            <a:r>
              <a:rPr lang="en-US" dirty="0"/>
              <a:t>Ability to infer private information from aggregates, especially as the degrees of freedom of the model increase</a:t>
            </a:r>
          </a:p>
        </p:txBody>
      </p:sp>
    </p:spTree>
    <p:extLst>
      <p:ext uri="{BB962C8B-B14F-4D97-AF65-F5344CB8AC3E}">
        <p14:creationId xmlns:p14="http://schemas.microsoft.com/office/powerpoint/2010/main" val="1589605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88D76-43DB-5426-9835-22E1DD8B661B}"/>
              </a:ext>
            </a:extLst>
          </p:cNvPr>
          <p:cNvSpPr>
            <a:spLocks noGrp="1"/>
          </p:cNvSpPr>
          <p:nvPr>
            <p:ph type="title"/>
          </p:nvPr>
        </p:nvSpPr>
        <p:spPr/>
        <p:txBody>
          <a:bodyPr/>
          <a:lstStyle/>
          <a:p>
            <a:r>
              <a:rPr lang="en-US" dirty="0"/>
              <a:t>Example: SNOMED-CT (Concepts)</a:t>
            </a:r>
          </a:p>
        </p:txBody>
      </p:sp>
      <p:pic>
        <p:nvPicPr>
          <p:cNvPr id="3" name="Picture 2">
            <a:extLst>
              <a:ext uri="{FF2B5EF4-FFF2-40B4-BE49-F238E27FC236}">
                <a16:creationId xmlns:a16="http://schemas.microsoft.com/office/drawing/2014/main" id="{23FA98D9-B6A0-3ADA-47DE-51B7479C8962}"/>
              </a:ext>
            </a:extLst>
          </p:cNvPr>
          <p:cNvPicPr>
            <a:picLocks noChangeAspect="1"/>
          </p:cNvPicPr>
          <p:nvPr/>
        </p:nvPicPr>
        <p:blipFill>
          <a:blip r:embed="rId2"/>
          <a:stretch>
            <a:fillRect/>
          </a:stretch>
        </p:blipFill>
        <p:spPr>
          <a:xfrm>
            <a:off x="0" y="2331837"/>
            <a:ext cx="9144000" cy="3998412"/>
          </a:xfrm>
          <a:prstGeom prst="rect">
            <a:avLst/>
          </a:prstGeom>
        </p:spPr>
      </p:pic>
    </p:spTree>
    <p:extLst>
      <p:ext uri="{BB962C8B-B14F-4D97-AF65-F5344CB8AC3E}">
        <p14:creationId xmlns:p14="http://schemas.microsoft.com/office/powerpoint/2010/main" val="7260589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0DAA9-7394-FB6B-DFBA-7B7EA6623D84}"/>
              </a:ext>
            </a:extLst>
          </p:cNvPr>
          <p:cNvSpPr>
            <a:spLocks noGrp="1"/>
          </p:cNvSpPr>
          <p:nvPr>
            <p:ph type="title"/>
          </p:nvPr>
        </p:nvSpPr>
        <p:spPr/>
        <p:txBody>
          <a:bodyPr/>
          <a:lstStyle/>
          <a:p>
            <a:r>
              <a:rPr lang="en-US" dirty="0"/>
              <a:t>Ethics</a:t>
            </a:r>
          </a:p>
        </p:txBody>
      </p:sp>
      <p:sp>
        <p:nvSpPr>
          <p:cNvPr id="3" name="Content Placeholder 2">
            <a:extLst>
              <a:ext uri="{FF2B5EF4-FFF2-40B4-BE49-F238E27FC236}">
                <a16:creationId xmlns:a16="http://schemas.microsoft.com/office/drawing/2014/main" id="{68795333-D1EE-298E-DA4C-D38AD504AC1F}"/>
              </a:ext>
            </a:extLst>
          </p:cNvPr>
          <p:cNvSpPr>
            <a:spLocks noGrp="1"/>
          </p:cNvSpPr>
          <p:nvPr>
            <p:ph idx="1"/>
          </p:nvPr>
        </p:nvSpPr>
        <p:spPr/>
        <p:txBody>
          <a:bodyPr/>
          <a:lstStyle/>
          <a:p>
            <a:r>
              <a:rPr lang="en-US" dirty="0"/>
              <a:t>Problem</a:t>
            </a:r>
          </a:p>
          <a:p>
            <a:pPr lvl="1"/>
            <a:r>
              <a:rPr lang="en-US" dirty="0"/>
              <a:t>There are biases in the data; </a:t>
            </a:r>
          </a:p>
          <a:p>
            <a:pPr lvl="1"/>
            <a:r>
              <a:rPr lang="en-US" dirty="0"/>
              <a:t>Modeling learns from these biased data;</a:t>
            </a:r>
          </a:p>
          <a:p>
            <a:pPr lvl="1"/>
            <a:r>
              <a:rPr lang="en-US" dirty="0"/>
              <a:t>Modeling influences decisions and practice;</a:t>
            </a:r>
          </a:p>
          <a:p>
            <a:pPr lvl="1"/>
            <a:r>
              <a:rPr lang="en-US" dirty="0"/>
              <a:t>Biases are now reinforced</a:t>
            </a:r>
          </a:p>
          <a:p>
            <a:r>
              <a:rPr lang="en-US" dirty="0"/>
              <a:t>Other problems</a:t>
            </a:r>
          </a:p>
          <a:p>
            <a:endParaRPr lang="en-US" dirty="0"/>
          </a:p>
        </p:txBody>
      </p:sp>
    </p:spTree>
    <p:extLst>
      <p:ext uri="{BB962C8B-B14F-4D97-AF65-F5344CB8AC3E}">
        <p14:creationId xmlns:p14="http://schemas.microsoft.com/office/powerpoint/2010/main" val="9867107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CBFDC-26F7-E7ED-094D-DE7FD5FEAF7D}"/>
              </a:ext>
            </a:extLst>
          </p:cNvPr>
          <p:cNvSpPr>
            <a:spLocks noGrp="1"/>
          </p:cNvSpPr>
          <p:nvPr>
            <p:ph type="title"/>
          </p:nvPr>
        </p:nvSpPr>
        <p:spPr/>
        <p:txBody>
          <a:bodyPr/>
          <a:lstStyle/>
          <a:p>
            <a:r>
              <a:rPr lang="en-US" dirty="0"/>
              <a:t>Opportunities for issues</a:t>
            </a:r>
          </a:p>
        </p:txBody>
      </p:sp>
      <p:sp>
        <p:nvSpPr>
          <p:cNvPr id="3" name="Content Placeholder 2">
            <a:extLst>
              <a:ext uri="{FF2B5EF4-FFF2-40B4-BE49-F238E27FC236}">
                <a16:creationId xmlns:a16="http://schemas.microsoft.com/office/drawing/2014/main" id="{8524CC2F-FA64-7945-1CE7-37204E0F6F8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00ADD25-FC6B-82CD-CB7B-E76B6D7013DE}"/>
              </a:ext>
            </a:extLst>
          </p:cNvPr>
          <p:cNvPicPr>
            <a:picLocks noChangeAspect="1"/>
          </p:cNvPicPr>
          <p:nvPr/>
        </p:nvPicPr>
        <p:blipFill>
          <a:blip r:embed="rId2"/>
          <a:stretch>
            <a:fillRect/>
          </a:stretch>
        </p:blipFill>
        <p:spPr>
          <a:xfrm>
            <a:off x="0" y="1772445"/>
            <a:ext cx="9144000" cy="4810917"/>
          </a:xfrm>
          <a:prstGeom prst="rect">
            <a:avLst/>
          </a:prstGeom>
        </p:spPr>
      </p:pic>
    </p:spTree>
    <p:extLst>
      <p:ext uri="{BB962C8B-B14F-4D97-AF65-F5344CB8AC3E}">
        <p14:creationId xmlns:p14="http://schemas.microsoft.com/office/powerpoint/2010/main" val="22441667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108DE-1B46-A944-C92E-4DFC8E142ED5}"/>
              </a:ext>
            </a:extLst>
          </p:cNvPr>
          <p:cNvSpPr>
            <a:spLocks noGrp="1"/>
          </p:cNvSpPr>
          <p:nvPr>
            <p:ph type="title"/>
          </p:nvPr>
        </p:nvSpPr>
        <p:spPr/>
        <p:txBody>
          <a:bodyPr/>
          <a:lstStyle/>
          <a:p>
            <a:r>
              <a:rPr lang="en-US" dirty="0"/>
              <a:t>Justice and ethics</a:t>
            </a:r>
          </a:p>
        </p:txBody>
      </p:sp>
      <p:pic>
        <p:nvPicPr>
          <p:cNvPr id="4" name="Picture 3">
            <a:extLst>
              <a:ext uri="{FF2B5EF4-FFF2-40B4-BE49-F238E27FC236}">
                <a16:creationId xmlns:a16="http://schemas.microsoft.com/office/drawing/2014/main" id="{C7BF5B8E-2D63-D34C-F9FF-5F76B118048F}"/>
              </a:ext>
            </a:extLst>
          </p:cNvPr>
          <p:cNvPicPr>
            <a:picLocks noChangeAspect="1"/>
          </p:cNvPicPr>
          <p:nvPr/>
        </p:nvPicPr>
        <p:blipFill>
          <a:blip r:embed="rId2"/>
          <a:stretch>
            <a:fillRect/>
          </a:stretch>
        </p:blipFill>
        <p:spPr>
          <a:xfrm>
            <a:off x="340963" y="2110972"/>
            <a:ext cx="8686800" cy="3858602"/>
          </a:xfrm>
          <a:prstGeom prst="rect">
            <a:avLst/>
          </a:prstGeom>
        </p:spPr>
      </p:pic>
    </p:spTree>
    <p:extLst>
      <p:ext uri="{BB962C8B-B14F-4D97-AF65-F5344CB8AC3E}">
        <p14:creationId xmlns:p14="http://schemas.microsoft.com/office/powerpoint/2010/main" val="7458065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EAD7D-96CD-865F-42D8-AB63A1B83CF1}"/>
              </a:ext>
            </a:extLst>
          </p:cNvPr>
          <p:cNvSpPr>
            <a:spLocks noGrp="1"/>
          </p:cNvSpPr>
          <p:nvPr>
            <p:ph type="title"/>
          </p:nvPr>
        </p:nvSpPr>
        <p:spPr/>
        <p:txBody>
          <a:bodyPr/>
          <a:lstStyle/>
          <a:p>
            <a:r>
              <a:rPr lang="en-US" dirty="0"/>
              <a:t>Ethics</a:t>
            </a:r>
          </a:p>
        </p:txBody>
      </p:sp>
      <p:sp>
        <p:nvSpPr>
          <p:cNvPr id="3" name="Content Placeholder 2">
            <a:extLst>
              <a:ext uri="{FF2B5EF4-FFF2-40B4-BE49-F238E27FC236}">
                <a16:creationId xmlns:a16="http://schemas.microsoft.com/office/drawing/2014/main" id="{3FC8CB61-8FAF-8939-5278-2D8B0EED1BEF}"/>
              </a:ext>
            </a:extLst>
          </p:cNvPr>
          <p:cNvSpPr>
            <a:spLocks noGrp="1"/>
          </p:cNvSpPr>
          <p:nvPr>
            <p:ph idx="1"/>
          </p:nvPr>
        </p:nvSpPr>
        <p:spPr/>
        <p:txBody>
          <a:bodyPr>
            <a:normAutofit fontScale="92500"/>
          </a:bodyPr>
          <a:lstStyle/>
          <a:p>
            <a:r>
              <a:rPr lang="en-US" dirty="0"/>
              <a:t>Data (of patients and of their care) are biased</a:t>
            </a:r>
          </a:p>
          <a:p>
            <a:pPr lvl="1"/>
            <a:r>
              <a:rPr lang="en-US" dirty="0"/>
              <a:t>How to ensure that diverse patients are represented</a:t>
            </a:r>
          </a:p>
          <a:p>
            <a:pPr lvl="1"/>
            <a:r>
              <a:rPr lang="en-US" dirty="0"/>
              <a:t>How to identify and mitigate differences in documentation for different groups of patients</a:t>
            </a:r>
          </a:p>
          <a:p>
            <a:endParaRPr lang="en-US" dirty="0"/>
          </a:p>
          <a:p>
            <a:r>
              <a:rPr lang="en-US" dirty="0"/>
              <a:t>Metrics to measure “fairness” or “bias”</a:t>
            </a:r>
          </a:p>
          <a:p>
            <a:endParaRPr lang="en-US" dirty="0"/>
          </a:p>
          <a:p>
            <a:r>
              <a:rPr lang="en-US" dirty="0"/>
              <a:t>Consent (individual; group)</a:t>
            </a:r>
          </a:p>
          <a:p>
            <a:pPr marL="457200" lvl="1" indent="0">
              <a:buNone/>
            </a:pPr>
            <a:endParaRPr lang="en-US" dirty="0"/>
          </a:p>
          <a:p>
            <a:endParaRPr lang="en-US" dirty="0"/>
          </a:p>
        </p:txBody>
      </p:sp>
    </p:spTree>
    <p:extLst>
      <p:ext uri="{BB962C8B-B14F-4D97-AF65-F5344CB8AC3E}">
        <p14:creationId xmlns:p14="http://schemas.microsoft.com/office/powerpoint/2010/main" val="14549583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F696C-3C47-56EF-ED13-343A1E01A063}"/>
              </a:ext>
            </a:extLst>
          </p:cNvPr>
          <p:cNvSpPr>
            <a:spLocks noGrp="1"/>
          </p:cNvSpPr>
          <p:nvPr>
            <p:ph type="title"/>
          </p:nvPr>
        </p:nvSpPr>
        <p:spPr/>
        <p:txBody>
          <a:bodyPr/>
          <a:lstStyle/>
          <a:p>
            <a:r>
              <a:rPr lang="en-US" dirty="0"/>
              <a:t>Thanks!</a:t>
            </a:r>
          </a:p>
        </p:txBody>
      </p:sp>
      <p:sp>
        <p:nvSpPr>
          <p:cNvPr id="3" name="Content Placeholder 2">
            <a:extLst>
              <a:ext uri="{FF2B5EF4-FFF2-40B4-BE49-F238E27FC236}">
                <a16:creationId xmlns:a16="http://schemas.microsoft.com/office/drawing/2014/main" id="{2E24F548-FBA2-546A-D020-2A5A7D0D030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359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6C62-DA40-EC90-1FDE-47C5D09FD7B0}"/>
              </a:ext>
            </a:extLst>
          </p:cNvPr>
          <p:cNvSpPr>
            <a:spLocks noGrp="1"/>
          </p:cNvSpPr>
          <p:nvPr>
            <p:ph type="title"/>
          </p:nvPr>
        </p:nvSpPr>
        <p:spPr/>
        <p:txBody>
          <a:bodyPr/>
          <a:lstStyle/>
          <a:p>
            <a:r>
              <a:rPr lang="en-US" dirty="0"/>
              <a:t>Example: SNOMED-CT Descriptions</a:t>
            </a:r>
          </a:p>
        </p:txBody>
      </p:sp>
      <p:pic>
        <p:nvPicPr>
          <p:cNvPr id="3" name="Picture 2">
            <a:extLst>
              <a:ext uri="{FF2B5EF4-FFF2-40B4-BE49-F238E27FC236}">
                <a16:creationId xmlns:a16="http://schemas.microsoft.com/office/drawing/2014/main" id="{69D54B80-E58D-C30A-95F0-8DE02BB0B880}"/>
              </a:ext>
            </a:extLst>
          </p:cNvPr>
          <p:cNvPicPr>
            <a:picLocks noChangeAspect="1"/>
          </p:cNvPicPr>
          <p:nvPr/>
        </p:nvPicPr>
        <p:blipFill>
          <a:blip r:embed="rId2"/>
          <a:stretch>
            <a:fillRect/>
          </a:stretch>
        </p:blipFill>
        <p:spPr>
          <a:xfrm>
            <a:off x="0" y="1417638"/>
            <a:ext cx="9144000" cy="5340450"/>
          </a:xfrm>
          <a:prstGeom prst="rect">
            <a:avLst/>
          </a:prstGeom>
        </p:spPr>
      </p:pic>
    </p:spTree>
    <p:extLst>
      <p:ext uri="{BB962C8B-B14F-4D97-AF65-F5344CB8AC3E}">
        <p14:creationId xmlns:p14="http://schemas.microsoft.com/office/powerpoint/2010/main" val="2254762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2BE0A-5AED-0C4F-0277-DC2F805D785B}"/>
              </a:ext>
            </a:extLst>
          </p:cNvPr>
          <p:cNvSpPr>
            <a:spLocks noGrp="1"/>
          </p:cNvSpPr>
          <p:nvPr>
            <p:ph type="title"/>
          </p:nvPr>
        </p:nvSpPr>
        <p:spPr/>
        <p:txBody>
          <a:bodyPr/>
          <a:lstStyle/>
          <a:p>
            <a:r>
              <a:rPr lang="en-US" dirty="0"/>
              <a:t>Example: SNOMED-CT</a:t>
            </a:r>
            <a:br>
              <a:rPr lang="en-US" dirty="0"/>
            </a:br>
            <a:r>
              <a:rPr lang="en-US" dirty="0"/>
              <a:t>Relations</a:t>
            </a:r>
          </a:p>
        </p:txBody>
      </p:sp>
      <p:pic>
        <p:nvPicPr>
          <p:cNvPr id="3" name="Picture 2">
            <a:extLst>
              <a:ext uri="{FF2B5EF4-FFF2-40B4-BE49-F238E27FC236}">
                <a16:creationId xmlns:a16="http://schemas.microsoft.com/office/drawing/2014/main" id="{4D89EE41-EFF0-1255-B3A9-04868F2045DE}"/>
              </a:ext>
            </a:extLst>
          </p:cNvPr>
          <p:cNvPicPr>
            <a:picLocks noChangeAspect="1"/>
          </p:cNvPicPr>
          <p:nvPr/>
        </p:nvPicPr>
        <p:blipFill>
          <a:blip r:embed="rId2"/>
          <a:stretch>
            <a:fillRect/>
          </a:stretch>
        </p:blipFill>
        <p:spPr>
          <a:xfrm>
            <a:off x="0" y="1820484"/>
            <a:ext cx="9144000" cy="4270917"/>
          </a:xfrm>
          <a:prstGeom prst="rect">
            <a:avLst/>
          </a:prstGeom>
        </p:spPr>
      </p:pic>
    </p:spTree>
    <p:extLst>
      <p:ext uri="{BB962C8B-B14F-4D97-AF65-F5344CB8AC3E}">
        <p14:creationId xmlns:p14="http://schemas.microsoft.com/office/powerpoint/2010/main" val="4049526298"/>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7775</TotalTime>
  <Words>2097</Words>
  <Application>Microsoft Macintosh PowerPoint</Application>
  <PresentationFormat>On-screen Show (4:3)</PresentationFormat>
  <Paragraphs>369</Paragraphs>
  <Slides>74</Slides>
  <Notes>10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74</vt:i4>
      </vt:variant>
    </vt:vector>
  </HeadingPairs>
  <TitlesOfParts>
    <vt:vector size="84" baseType="lpstr">
      <vt:lpstr>Arial</vt:lpstr>
      <vt:lpstr>Consolas</vt:lpstr>
      <vt:lpstr>Corbel</vt:lpstr>
      <vt:lpstr>Lato Light</vt:lpstr>
      <vt:lpstr>Script MT Bold</vt:lpstr>
      <vt:lpstr>Tahoma</vt:lpstr>
      <vt:lpstr>Times New Roman</vt:lpstr>
      <vt:lpstr>Default Design</vt:lpstr>
      <vt:lpstr>Chart</vt:lpstr>
      <vt:lpstr>Document</vt:lpstr>
      <vt:lpstr>Banff workshop Dynamics and Data Assimilation, Physiology and Bioinformatics: Mathematics at the Interface of Theory and Clinical Application Informatics</vt:lpstr>
      <vt:lpstr>Types of data</vt:lpstr>
      <vt:lpstr>PowerPoint Presentation</vt:lpstr>
      <vt:lpstr>Electronic health record</vt:lpstr>
      <vt:lpstr>Knowledge bases</vt:lpstr>
      <vt:lpstr>Example: ICD</vt:lpstr>
      <vt:lpstr>Example: SNOMED-CT (Concepts)</vt:lpstr>
      <vt:lpstr>Example: SNOMED-CT Descriptions</vt:lpstr>
      <vt:lpstr>Example: SNOMED-CT Relations</vt:lpstr>
      <vt:lpstr>Example: SNOMED-CT</vt:lpstr>
      <vt:lpstr>Observational data phenotyping</vt:lpstr>
      <vt:lpstr>Good news</vt:lpstr>
      <vt:lpstr>EHR-derived phenotype</vt:lpstr>
      <vt:lpstr>EHR-derived phenotype</vt:lpstr>
      <vt:lpstr>Rule-based, learned</vt:lpstr>
      <vt:lpstr>OHDSI phenotyping pipeline</vt:lpstr>
      <vt:lpstr>PHOEBE: get the right concepts Exploit vast data network: rate of every code everywhere</vt:lpstr>
      <vt:lpstr>Phevaluator: automate the evaluation Proxy for manual chart review</vt:lpstr>
      <vt:lpstr>Processing EHR</vt:lpstr>
      <vt:lpstr>PowerPoint Presentation</vt:lpstr>
      <vt:lpstr>Processing EHR</vt:lpstr>
      <vt:lpstr>Natural Language Processing</vt:lpstr>
      <vt:lpstr>Natural Language Processing</vt:lpstr>
      <vt:lpstr>PowerPoint Presentation</vt:lpstr>
      <vt:lpstr>Natural Language Processing</vt:lpstr>
      <vt:lpstr>Processing EHR</vt:lpstr>
      <vt:lpstr>Cohort characterization</vt:lpstr>
      <vt:lpstr>Cohort Characterization</vt:lpstr>
      <vt:lpstr>Unsupervised learning</vt:lpstr>
      <vt:lpstr>Unsupervised learning</vt:lpstr>
      <vt:lpstr>Unsupervised learning</vt:lpstr>
      <vt:lpstr>Unsupervised learning</vt:lpstr>
      <vt:lpstr>Predictions</vt:lpstr>
      <vt:lpstr>Reinforcement learning</vt:lpstr>
      <vt:lpstr>Reinforcement learning</vt:lpstr>
      <vt:lpstr>EHR data</vt:lpstr>
      <vt:lpstr>Thanks!</vt:lpstr>
      <vt:lpstr>Banff workshop Dynamics and Data Assimilation, Physiology and Bioinformatics: Mathematics at the Interface of Theory and Clinical Application Informatics</vt:lpstr>
      <vt:lpstr>Day 2!</vt:lpstr>
      <vt:lpstr>Observational data biases</vt:lpstr>
      <vt:lpstr>US EHR data, per year</vt:lpstr>
      <vt:lpstr>Meaning</vt:lpstr>
      <vt:lpstr>Missing</vt:lpstr>
      <vt:lpstr>Noisy</vt:lpstr>
      <vt:lpstr>PowerPoint Presentation</vt:lpstr>
      <vt:lpstr>Complex</vt:lpstr>
      <vt:lpstr>Biased</vt:lpstr>
      <vt:lpstr>PowerPoint Presentation</vt:lpstr>
      <vt:lpstr>Observational data temporal biases and health care process</vt:lpstr>
      <vt:lpstr>Lagged linear correlation</vt:lpstr>
      <vt:lpstr>Definitional association</vt:lpstr>
      <vt:lpstr>Timing of cause in disease vs. treatment</vt:lpstr>
      <vt:lpstr>Health care process model</vt:lpstr>
      <vt:lpstr>Interpreting time</vt:lpstr>
      <vt:lpstr>PowerPoint Presentation</vt:lpstr>
      <vt:lpstr>Interpreting time</vt:lpstr>
      <vt:lpstr>Parameterizing Time</vt:lpstr>
      <vt:lpstr>Patient variability and sampling</vt:lpstr>
      <vt:lpstr>Parameterizing Time</vt:lpstr>
      <vt:lpstr>Parameterizing Time</vt:lpstr>
      <vt:lpstr>Parameterizing Time</vt:lpstr>
      <vt:lpstr>Control for health care process effects</vt:lpstr>
      <vt:lpstr>Granger to decipher associations</vt:lpstr>
      <vt:lpstr>More barriers to machine learning in healthcare</vt:lpstr>
      <vt:lpstr>Transferability</vt:lpstr>
      <vt:lpstr>Transferability</vt:lpstr>
      <vt:lpstr>Transferability</vt:lpstr>
      <vt:lpstr>Trust</vt:lpstr>
      <vt:lpstr>Privacy</vt:lpstr>
      <vt:lpstr>Ethics</vt:lpstr>
      <vt:lpstr>Opportunities for issues</vt:lpstr>
      <vt:lpstr>Justice and ethics</vt:lpstr>
      <vt:lpstr>Ethics</vt:lpstr>
      <vt:lpstr>Thanks!</vt:lpstr>
    </vt:vector>
  </TitlesOfParts>
  <Manager/>
  <Company>Columbia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of Biomedical Informatics</dc:title>
  <dc:subject/>
  <dc:creator>Biomedical Informatics</dc:creator>
  <cp:keywords/>
  <dc:description/>
  <cp:lastModifiedBy>Elhadad, Noemie</cp:lastModifiedBy>
  <cp:revision>508</cp:revision>
  <cp:lastPrinted>2014-11-13T13:47:32Z</cp:lastPrinted>
  <dcterms:created xsi:type="dcterms:W3CDTF">2007-08-26T18:01:17Z</dcterms:created>
  <dcterms:modified xsi:type="dcterms:W3CDTF">2022-05-31T14:36:54Z</dcterms:modified>
  <cp:category/>
</cp:coreProperties>
</file>