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10160000" cy="7620000"/>
  <p:notesSz cx="6858000" cy="9144000"/>
  <p:embeddedFontLst>
    <p:embeddedFont>
      <p:font typeface="Century Gothic" panose="020B0502020202020204" pitchFamily="3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8B81C5-D337-4FC9-8CB4-79A703711BA0}" v="1" dt="2023-02-15T21:55:19.5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400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3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4.fntdata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328B81C5-D337-4FC9-8CB4-79A703711BA0}"/>
    <pc:docChg chg="modSld">
      <pc:chgData name="Dishpreet Kaur" userId="19ba2128-39f9-4128-b8af-0f9b31cf97c0" providerId="ADAL" clId="{328B81C5-D337-4FC9-8CB4-79A703711BA0}" dt="2023-02-15T21:55:19.570" v="1"/>
      <pc:docMkLst>
        <pc:docMk/>
      </pc:docMkLst>
      <pc:sldChg chg="modSp mod">
        <pc:chgData name="Dishpreet Kaur" userId="19ba2128-39f9-4128-b8af-0f9b31cf97c0" providerId="ADAL" clId="{328B81C5-D337-4FC9-8CB4-79A703711BA0}" dt="2023-02-15T21:55:19.570" v="1"/>
        <pc:sldMkLst>
          <pc:docMk/>
          <pc:sldMk cId="2425515849" sldId="256"/>
        </pc:sldMkLst>
        <pc:spChg chg="mod">
          <ac:chgData name="Dishpreet Kaur" userId="19ba2128-39f9-4128-b8af-0f9b31cf97c0" providerId="ADAL" clId="{328B81C5-D337-4FC9-8CB4-79A703711BA0}" dt="2023-02-15T21:55:19.570" v="1"/>
          <ac:spMkLst>
            <pc:docMk/>
            <pc:sldMk cId="2425515849" sldId="256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63F5-D3D6-48EC-8E28-1A6F1854FACC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31DD7-741A-48A3-AB62-A3047AF688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1709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63F5-D3D6-48EC-8E28-1A6F1854FACC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31DD7-741A-48A3-AB62-A3047AF688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7074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63F5-D3D6-48EC-8E28-1A6F1854FACC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31DD7-741A-48A3-AB62-A3047AF688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3787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63F5-D3D6-48EC-8E28-1A6F1854FACC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31DD7-741A-48A3-AB62-A3047AF688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1214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63F5-D3D6-48EC-8E28-1A6F1854FACC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31DD7-741A-48A3-AB62-A3047AF688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1479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63F5-D3D6-48EC-8E28-1A6F1854FACC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31DD7-741A-48A3-AB62-A3047AF688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05826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63F5-D3D6-48EC-8E28-1A6F1854FACC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31DD7-741A-48A3-AB62-A3047AF688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260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63F5-D3D6-48EC-8E28-1A6F1854FACC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31DD7-741A-48A3-AB62-A3047AF688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3078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63F5-D3D6-48EC-8E28-1A6F1854FACC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31DD7-741A-48A3-AB62-A3047AF688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0759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63F5-D3D6-48EC-8E28-1A6F1854FACC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31DD7-741A-48A3-AB62-A3047AF688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74478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63F5-D3D6-48EC-8E28-1A6F1854FACC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31DD7-741A-48A3-AB62-A3047AF688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51490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463F5-D3D6-48EC-8E28-1A6F1854FACC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31DD7-741A-48A3-AB62-A3047AF688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76531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45500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l'enseignant 1.2 Unité 13 Logique numérale p. P-26–28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canadienne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LN1-82</a:t>
            </a:r>
            <a:endParaRPr lang="fr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Régularités dans les additions</a:t>
            </a:r>
            <a:endParaRPr lang="fr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988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4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•  découvriront des moyens de trouver toutes les complémentaires d’un nombre donné.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 1.2 pages 77–78</a:t>
            </a:r>
            <a:endParaRPr lang="fr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25515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510765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Remplis « Régularités dans les additions sur les  droites numériques ».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199" y="6946900"/>
            <a:ext cx="888776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Distribuez la FR Régularités dans les additions sur les  droites numériques (p. P-52).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4993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4123309"/>
            <a:ext cx="1707007" cy="1653794"/>
            <a:chOff x="457200" y="4123309"/>
            <a:chExt cx="1707007" cy="1653794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4542" y="4123309"/>
              <a:ext cx="1129665" cy="165379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57200" y="41402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708400" y="4140200"/>
            <a:ext cx="1704594" cy="1590294"/>
            <a:chOff x="3708400" y="4140200"/>
            <a:chExt cx="1704594" cy="1590294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570" y="4169918"/>
              <a:ext cx="1106424" cy="156057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3708400" y="4140200"/>
              <a:ext cx="59232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fr-ca" sz="27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985000" y="4140200"/>
            <a:ext cx="2177669" cy="1561973"/>
            <a:chOff x="6985000" y="4140200"/>
            <a:chExt cx="2177669" cy="1561973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5484" y="4153154"/>
              <a:ext cx="1607185" cy="154901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6985000" y="4140200"/>
              <a:ext cx="57975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57201" y="444500"/>
            <a:ext cx="8797332" cy="312476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Compte les cases grisées dans chaque rangée et écris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phrase d’addition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dont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résultat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est le nombre total de cases grisées.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Ensuite, compte les cases grisées dans chaque </a:t>
            </a:r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colonne et écris une autre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phrase d’addition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dont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résultat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est le nombre total de cases grisées.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737426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018396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Trouve des régularités dans les phrases de soustraction suivantes.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81200" y="1616301"/>
            <a:ext cx="1596771" cy="363772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5 – 0 = 5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5 – 1 = 4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5 – 2 = 3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5 – 3 = 2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5 – 4 = 1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5 – 5 = 0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49755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4. Établis la liste de toutes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complémentaires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du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nombre donné.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816100"/>
            <a:ext cx="8881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3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9700" y="1816100"/>
            <a:ext cx="8752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32100" y="1816100"/>
            <a:ext cx="8878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4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07300" y="1816100"/>
            <a:ext cx="88887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6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3483398"/>
            <a:ext cx="9108831" cy="380777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5. Utilise tes réponses a l’exercice </a:t>
            </a:r>
            <a:r>
              <a:rPr lang="fr-ca" sz="2800" dirty="0"/>
              <a:t>complémentaire 4</a:t>
            </a:r>
            <a:r>
              <a:rPr lang="fr-ca" sz="2800" b="0" i="0" u="none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 écrire combien il existe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complémentaires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3, 4, 5 et 6. </a:t>
            </a:r>
          </a:p>
          <a:p>
            <a:pPr algn="l" rtl="0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Ensuite, devine combien il existe de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complémentaires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7. </a:t>
            </a:r>
          </a:p>
          <a:p>
            <a:pPr algn="l" rtl="0">
              <a:lnSpc>
                <a:spcPct val="150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Vérifie si tu as raison.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342087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7659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 1.2 pages 77–78</a:t>
            </a:r>
          </a:p>
          <a:p>
            <a:pPr algn="l" rtl="0">
              <a:lnSpc>
                <a:spcPct val="150000"/>
              </a:lnSpc>
            </a:pPr>
            <a:r>
              <a:rPr lang="fr-ca" sz="280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>
                <a:solidFill>
                  <a:srgbClr val="808080"/>
                </a:solidFill>
                <a:latin typeface="Century Gothic"/>
              </a:rPr>
              <a:t>ouvelle édition canadienne</a:t>
            </a:r>
            <a:endParaRPr lang="fr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98297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7620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de doigts de ta main ne sont pas levés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55060" y="2032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Demandez aux élèves de lever deux doigts d’une main.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6565900"/>
            <a:ext cx="9525000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Écrivez la phrase de deux façons : doigts « levés » d’abord, puis doigts « non levés » d’abord. </a:t>
            </a:r>
          </a:p>
          <a:p>
            <a:pPr algn="l" rtl="0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P-26 pour plus de détails.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1638300"/>
            <a:ext cx="511314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Écris la phrase numérique.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921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9077" y="235714"/>
            <a:ext cx="9960290" cy="152304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Écrivons toutes les phrases numériques qui s’additionnent pour obtenir 5.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Commence par remplir toutes les chiffres possibles dans l’espace vide.</a:t>
            </a:r>
            <a:endParaRPr lang="fr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6314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Voir p. P-26 pour plus de détails. 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0600" y="1816100"/>
            <a:ext cx="23070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 = ___ +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0600" y="3441700"/>
            <a:ext cx="23070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 = ___ +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0600" y="2628900"/>
            <a:ext cx="23070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 = ___ +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60600" y="5067300"/>
            <a:ext cx="23070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 = ___ +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60600" y="4254500"/>
            <a:ext cx="23070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 = ___ +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60600" y="5880100"/>
            <a:ext cx="23070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 = ___ +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75010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de carrés sont colorés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921882" y="1391084"/>
            <a:ext cx="6316205" cy="776976"/>
            <a:chOff x="1921882" y="1391084"/>
            <a:chExt cx="6316205" cy="776976"/>
          </a:xfrm>
        </p:grpSpPr>
        <p:sp>
          <p:nvSpPr>
            <p:cNvPr id="3" name="Freeform 2"/>
            <p:cNvSpPr/>
            <p:nvPr/>
          </p:nvSpPr>
          <p:spPr>
            <a:xfrm>
              <a:off x="1921882" y="1391084"/>
              <a:ext cx="776978" cy="776976"/>
            </a:xfrm>
            <a:custGeom>
              <a:avLst/>
              <a:gdLst/>
              <a:ahLst/>
              <a:cxnLst/>
              <a:rect l="0" t="0" r="0" b="0"/>
              <a:pathLst>
                <a:path w="776978" h="776976">
                  <a:moveTo>
                    <a:pt x="0" y="0"/>
                  </a:moveTo>
                  <a:lnTo>
                    <a:pt x="776977" y="0"/>
                  </a:lnTo>
                  <a:lnTo>
                    <a:pt x="776977" y="776975"/>
                  </a:lnTo>
                  <a:lnTo>
                    <a:pt x="0" y="77697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3306691" y="1391084"/>
              <a:ext cx="776977" cy="776976"/>
            </a:xfrm>
            <a:custGeom>
              <a:avLst/>
              <a:gdLst/>
              <a:ahLst/>
              <a:cxnLst/>
              <a:rect l="0" t="0" r="0" b="0"/>
              <a:pathLst>
                <a:path w="776977" h="776976">
                  <a:moveTo>
                    <a:pt x="0" y="0"/>
                  </a:moveTo>
                  <a:lnTo>
                    <a:pt x="776976" y="0"/>
                  </a:lnTo>
                  <a:lnTo>
                    <a:pt x="776976" y="776975"/>
                  </a:lnTo>
                  <a:lnTo>
                    <a:pt x="0" y="77697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4691499" y="1391084"/>
              <a:ext cx="776984" cy="776976"/>
            </a:xfrm>
            <a:custGeom>
              <a:avLst/>
              <a:gdLst/>
              <a:ahLst/>
              <a:cxnLst/>
              <a:rect l="0" t="0" r="0" b="0"/>
              <a:pathLst>
                <a:path w="776984" h="776976">
                  <a:moveTo>
                    <a:pt x="0" y="0"/>
                  </a:moveTo>
                  <a:lnTo>
                    <a:pt x="776983" y="0"/>
                  </a:lnTo>
                  <a:lnTo>
                    <a:pt x="776983" y="776975"/>
                  </a:lnTo>
                  <a:lnTo>
                    <a:pt x="0" y="77697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6076311" y="1391084"/>
              <a:ext cx="776972" cy="776976"/>
            </a:xfrm>
            <a:custGeom>
              <a:avLst/>
              <a:gdLst/>
              <a:ahLst/>
              <a:cxnLst/>
              <a:rect l="0" t="0" r="0" b="0"/>
              <a:pathLst>
                <a:path w="776972" h="776976">
                  <a:moveTo>
                    <a:pt x="0" y="0"/>
                  </a:moveTo>
                  <a:lnTo>
                    <a:pt x="776971" y="0"/>
                  </a:lnTo>
                  <a:lnTo>
                    <a:pt x="776971" y="776975"/>
                  </a:lnTo>
                  <a:lnTo>
                    <a:pt x="0" y="77697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7461115" y="1391084"/>
              <a:ext cx="776972" cy="776976"/>
            </a:xfrm>
            <a:custGeom>
              <a:avLst/>
              <a:gdLst/>
              <a:ahLst/>
              <a:cxnLst/>
              <a:rect l="0" t="0" r="0" b="0"/>
              <a:pathLst>
                <a:path w="776972" h="776976">
                  <a:moveTo>
                    <a:pt x="0" y="0"/>
                  </a:moveTo>
                  <a:lnTo>
                    <a:pt x="776971" y="0"/>
                  </a:lnTo>
                  <a:lnTo>
                    <a:pt x="776971" y="776975"/>
                  </a:lnTo>
                  <a:lnTo>
                    <a:pt x="0" y="77697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763345"/>
              </p:ext>
            </p:extLst>
          </p:nvPr>
        </p:nvGraphicFramePr>
        <p:xfrm>
          <a:off x="1228597" y="2642489"/>
          <a:ext cx="7702805" cy="39093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556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4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8419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Coloré</a:t>
                      </a:r>
                      <a:endParaRPr lang="fr-ca" sz="24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Non coloré</a:t>
                      </a:r>
                      <a:endParaRPr lang="fr-ca" sz="24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Total</a:t>
                      </a:r>
                      <a:endParaRPr lang="fr-ca" sz="24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8546"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8419"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8546"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8419"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8419"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8546"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57200" y="6772637"/>
            <a:ext cx="7003915" cy="50719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200000"/>
              </a:lnSpc>
            </a:pPr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Voir p. P-27 pour plus de détails.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65008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Remplis « Coloriage d’étoiles ».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2672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Distribuez la FR Coloriage d’étoiles (p. P-51) </a:t>
            </a:r>
            <a:endParaRPr lang="fr-ca" sz="15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199" y="5016500"/>
            <a:ext cx="9382259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Dessinez 7 objets sur une rangée et coloriez-les un par un pour trouver toutes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complémentaires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 7.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472099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0369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96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 remarques-tu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34200"/>
            <a:ext cx="5501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Voir p. P-27 pour plus de détails. 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55800" y="16637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0 + 5 = 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55800" y="24384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 + 4 = 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55800" y="32131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 + 3 = 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55800" y="39878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 + 2 = 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55800" y="47625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 + 1 = 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55800" y="55372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 + 0 = 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41960" y="190500"/>
            <a:ext cx="333404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Démontrez avec des doigts.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96423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1 :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Cette activité est essentielle.</a:t>
            </a:r>
            <a:endParaRPr lang="fr-ca" sz="15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P-27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1117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Déplacer les pions dans une tasse.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79196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2 :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Cette activité est facultative.</a:t>
            </a:r>
            <a:endParaRPr lang="fr-ca" sz="15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1117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Comptage des élèves debout et assis. 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P-27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00353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 3 :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Cette activité est facultative.</a:t>
            </a:r>
            <a:endParaRPr lang="fr-ca" sz="15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1117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Jouer à cache-cache avec des chiffres.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P-27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45388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5DD0E7F-CFF3-4349-9337-6E6272B3A1C2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14CE4964-D9F9-44AE-B5CA-94DC3FECBA16}"/>
</file>

<file path=customXml/itemProps3.xml><?xml version="1.0" encoding="utf-8"?>
<ds:datastoreItem xmlns:ds="http://schemas.openxmlformats.org/officeDocument/2006/customXml" ds:itemID="{BD460C52-2628-4716-AA92-10E09D923E3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564</Words>
  <Application>Microsoft Office PowerPoint</Application>
  <PresentationFormat>Custom</PresentationFormat>
  <Paragraphs>81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Dishpreet Kaur</cp:lastModifiedBy>
  <cp:revision>8</cp:revision>
  <dcterms:created xsi:type="dcterms:W3CDTF">2018-02-14T21:42:30Z</dcterms:created>
  <dcterms:modified xsi:type="dcterms:W3CDTF">2023-02-15T21:55:21Z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