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10160000" cy="7620000"/>
  <p:notesSz cx="6858000" cy="9144000"/>
  <p:embeddedFontLst>
    <p:embeddedFont>
      <p:font typeface="Century Gothic" panose="020B0502020202020204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B9673F-8849-48A4-A7EF-0A62E3094706}" v="1" dt="2023-02-15T21:54:57.6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44B9673F-8849-48A4-A7EF-0A62E3094706}"/>
    <pc:docChg chg="modSld">
      <pc:chgData name="Dishpreet Kaur" userId="19ba2128-39f9-4128-b8af-0f9b31cf97c0" providerId="ADAL" clId="{44B9673F-8849-48A4-A7EF-0A62E3094706}" dt="2023-02-15T21:54:57.660" v="1"/>
      <pc:docMkLst>
        <pc:docMk/>
      </pc:docMkLst>
      <pc:sldChg chg="modSp mod">
        <pc:chgData name="Dishpreet Kaur" userId="19ba2128-39f9-4128-b8af-0f9b31cf97c0" providerId="ADAL" clId="{44B9673F-8849-48A4-A7EF-0A62E3094706}" dt="2023-02-15T21:54:57.660" v="1"/>
        <pc:sldMkLst>
          <pc:docMk/>
          <pc:sldMk cId="699167979" sldId="256"/>
        </pc:sldMkLst>
        <pc:spChg chg="mod">
          <ac:chgData name="Dishpreet Kaur" userId="19ba2128-39f9-4128-b8af-0f9b31cf97c0" providerId="ADAL" clId="{44B9673F-8849-48A4-A7EF-0A62E3094706}" dt="2023-02-15T21:54:57.660" v="1"/>
          <ac:spMkLst>
            <pc:docMk/>
            <pc:sldMk cId="699167979" sldId="256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B43-8DE2-484B-BE55-A1D94375FE0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3580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B43-8DE2-484B-BE55-A1D94375FE0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0741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B43-8DE2-484B-BE55-A1D94375FE0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2727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B43-8DE2-484B-BE55-A1D94375FE0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67298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B43-8DE2-484B-BE55-A1D94375FE0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3253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B43-8DE2-484B-BE55-A1D94375FE0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2939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B43-8DE2-484B-BE55-A1D94375FE0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61348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B43-8DE2-484B-BE55-A1D94375FE0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518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B43-8DE2-484B-BE55-A1D94375FE0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66586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B43-8DE2-484B-BE55-A1D94375FE0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1440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B43-8DE2-484B-BE55-A1D94375FE0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3215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8FB43-8DE2-484B-BE55-A1D94375FE0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2370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2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1.jp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0.xml"/><Relationship Id="rId1" Type="http://schemas.openxmlformats.org/officeDocument/2006/relationships/tags" Target="../tags/tag5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5" Type="http://schemas.openxmlformats.org/officeDocument/2006/relationships/image" Target="../media/image17.png"/><Relationship Id="rId4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71.xml"/><Relationship Id="rId4" Type="http://schemas.openxmlformats.org/officeDocument/2006/relationships/tags" Target="../tags/tag7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79.xml"/><Relationship Id="rId13" Type="http://schemas.openxmlformats.org/officeDocument/2006/relationships/image" Target="../media/image21.png"/><Relationship Id="rId3" Type="http://schemas.openxmlformats.org/officeDocument/2006/relationships/tags" Target="../tags/tag74.xml"/><Relationship Id="rId7" Type="http://schemas.openxmlformats.org/officeDocument/2006/relationships/tags" Target="../tags/tag78.xml"/><Relationship Id="rId12" Type="http://schemas.openxmlformats.org/officeDocument/2006/relationships/image" Target="../media/image20.png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tags" Target="../tags/tag77.xml"/><Relationship Id="rId11" Type="http://schemas.openxmlformats.org/officeDocument/2006/relationships/image" Target="../media/image19.png"/><Relationship Id="rId5" Type="http://schemas.openxmlformats.org/officeDocument/2006/relationships/tags" Target="../tags/tag76.xml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tags" Target="../tags/tag75.xml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image" Target="../media/image4.png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image" Target="../media/image3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15.xml"/><Relationship Id="rId15" Type="http://schemas.openxmlformats.org/officeDocument/2006/relationships/image" Target="../media/image6.png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26.xml"/><Relationship Id="rId7" Type="http://schemas.openxmlformats.org/officeDocument/2006/relationships/tags" Target="../tags/tag30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12" Type="http://schemas.openxmlformats.org/officeDocument/2006/relationships/image" Target="../media/image10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11" Type="http://schemas.openxmlformats.org/officeDocument/2006/relationships/image" Target="../media/image9.png"/><Relationship Id="rId5" Type="http://schemas.openxmlformats.org/officeDocument/2006/relationships/tags" Target="../tags/tag40.xml"/><Relationship Id="rId10" Type="http://schemas.openxmlformats.org/officeDocument/2006/relationships/image" Target="../media/image8.png"/><Relationship Id="rId4" Type="http://schemas.openxmlformats.org/officeDocument/2006/relationships/tags" Target="../tags/tag39.xm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45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5.png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11" Type="http://schemas.openxmlformats.org/officeDocument/2006/relationships/image" Target="../media/image14.png"/><Relationship Id="rId5" Type="http://schemas.openxmlformats.org/officeDocument/2006/relationships/tags" Target="../tags/tag47.xml"/><Relationship Id="rId10" Type="http://schemas.openxmlformats.org/officeDocument/2006/relationships/image" Target="../media/image13.png"/><Relationship Id="rId4" Type="http://schemas.openxmlformats.org/officeDocument/2006/relationships/tags" Target="../tags/tag46.xml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5" Type="http://schemas.openxmlformats.org/officeDocument/2006/relationships/image" Target="../media/image16.png"/><Relationship Id="rId4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520700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facultatif	C.-B. : facultatif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facultatif	ON 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1.2 Unité 13 Logique numérale p. P-42–44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>
            <p:custDataLst>
              <p:tags r:id="rId5"/>
            </p:custDataLst>
          </p:nvPr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>
            <p:custDataLst>
              <p:tags r:id="rId6"/>
            </p:custDataLst>
          </p:nvPr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LN1-87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>
            <p:custDataLst>
              <p:tags r:id="rId7"/>
            </p:custDataLst>
          </p:nvPr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Les moitiés et les quarts 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>
            <p:custDataLst>
              <p:tags r:id="rId8"/>
            </p:custDataLst>
          </p:nvPr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>
            <p:custDataLst>
              <p:tags r:id="rId9"/>
            </p:custDataLst>
          </p:nvPr>
        </p:nvSpPr>
        <p:spPr>
          <a:xfrm>
            <a:off x="520699" y="3352800"/>
            <a:ext cx="9356471" cy="78906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apprendront à reconnaître et à estimer les moitiés et les quarts dans les formes.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>
            <p:custDataLst>
              <p:tags r:id="rId10"/>
            </p:custDataLst>
          </p:nvPr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1.2 p. 88</a:t>
            </a:r>
            <a:r>
              <a:rPr lang="fr-ca" sz="1600" b="0" i="0" u="none" baseline="0" dirty="0"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90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99167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4699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Quand tu divises ton papier en </a:t>
            </a: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4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parties </a:t>
            </a: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égales,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tu divises en ______________.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457200" y="6921500"/>
            <a:ext cx="425547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P-43 pour plus de détails.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457200" y="4000500"/>
            <a:ext cx="8847574" cy="11616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Plie ton papier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quarts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Peux-tu trouver une autre façon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9" name="Straight Connector 8"/>
          <p:cNvCxnSpPr/>
          <p:nvPr>
            <p:custDataLst>
              <p:tags r:id="rId4"/>
            </p:custDataLst>
          </p:nvPr>
        </p:nvCxnSpPr>
        <p:spPr>
          <a:xfrm>
            <a:off x="0" y="377455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0292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Remplis « Moitié ».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457200" y="6870700"/>
            <a:ext cx="782180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Pour un exercice supplémentaire, distribuez la FR Moitié (p. P-55).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61409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444500"/>
            <a:ext cx="8606413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Fais un remue-méninges sur les choses qui sont divisées en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quarts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en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moitiés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95466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Ce carré est-il divisé en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quarts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/>
              <a:t>.</a:t>
            </a:r>
            <a:endParaRPr lang="fr-ca" sz="280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Picture 2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433" y="1297686"/>
            <a:ext cx="1605407" cy="153835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457200" y="3390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Comment le sais-tu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2499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3. Remplis « Crayons ».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457200" y="6946900"/>
            <a:ext cx="590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Distribuez la FR Crayons (p. P-56).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0465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699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4. Trace une ligne et devine où se trouve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quart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Utilise le pliage pour trouver la réponse.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469900" y="6946900"/>
            <a:ext cx="5946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Distribuez la FR Quart (p. P-57).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457200" y="3327400"/>
            <a:ext cx="381990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Remplis « Quart ».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>
            <p:custDataLst>
              <p:tags r:id="rId4"/>
            </p:custDataLst>
          </p:nvPr>
        </p:nvSpPr>
        <p:spPr>
          <a:xfrm>
            <a:off x="469900" y="2705100"/>
            <a:ext cx="380720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Voir p. P-44 pour plus de détails.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cxnSp>
        <p:nvCxnSpPr>
          <p:cNvPr id="10" name="Straight Connector 9"/>
          <p:cNvCxnSpPr/>
          <p:nvPr>
            <p:custDataLst>
              <p:tags r:id="rId5"/>
            </p:custDataLst>
          </p:nvPr>
        </p:nvCxnSpPr>
        <p:spPr>
          <a:xfrm>
            <a:off x="0" y="311554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1541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>
            <p:custDataLst>
              <p:tags r:id="rId1"/>
            </p:custDataLst>
          </p:nvPr>
        </p:nvGrpSpPr>
        <p:grpSpPr>
          <a:xfrm>
            <a:off x="457200" y="2159000"/>
            <a:ext cx="1633855" cy="1615059"/>
            <a:chOff x="457200" y="2159000"/>
            <a:chExt cx="1633855" cy="1615059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585" y="2197100"/>
              <a:ext cx="1093470" cy="157695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57200" y="21590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7" name="Group 6"/>
          <p:cNvGrpSpPr/>
          <p:nvPr>
            <p:custDataLst>
              <p:tags r:id="rId2"/>
            </p:custDataLst>
          </p:nvPr>
        </p:nvGrpSpPr>
        <p:grpSpPr>
          <a:xfrm>
            <a:off x="3771900" y="2159000"/>
            <a:ext cx="1989328" cy="1270889"/>
            <a:chOff x="3771900" y="2159000"/>
            <a:chExt cx="1989328" cy="1270889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2445" y="2209800"/>
              <a:ext cx="1438783" cy="122008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3771900" y="2159000"/>
              <a:ext cx="59232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fr-ca" sz="27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0" name="Group 9"/>
          <p:cNvGrpSpPr/>
          <p:nvPr>
            <p:custDataLst>
              <p:tags r:id="rId3"/>
            </p:custDataLst>
          </p:nvPr>
        </p:nvGrpSpPr>
        <p:grpSpPr>
          <a:xfrm>
            <a:off x="7086600" y="2140712"/>
            <a:ext cx="2002409" cy="1358265"/>
            <a:chOff x="7086600" y="2140712"/>
            <a:chExt cx="2002409" cy="1358265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5682" y="2140712"/>
              <a:ext cx="1473327" cy="135826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7086600" y="2159000"/>
              <a:ext cx="5797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3" name="Group 12"/>
          <p:cNvGrpSpPr/>
          <p:nvPr>
            <p:custDataLst>
              <p:tags r:id="rId4"/>
            </p:custDataLst>
          </p:nvPr>
        </p:nvGrpSpPr>
        <p:grpSpPr>
          <a:xfrm>
            <a:off x="457200" y="4660900"/>
            <a:ext cx="1951863" cy="2039747"/>
            <a:chOff x="457200" y="4660900"/>
            <a:chExt cx="1951863" cy="2039747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785" y="4686300"/>
              <a:ext cx="1335278" cy="201434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TextBox 11"/>
            <p:cNvSpPr txBox="1"/>
            <p:nvPr/>
          </p:nvSpPr>
          <p:spPr>
            <a:xfrm>
              <a:off x="457200" y="4660900"/>
              <a:ext cx="59334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6" name="Group 15"/>
          <p:cNvGrpSpPr/>
          <p:nvPr>
            <p:custDataLst>
              <p:tags r:id="rId5"/>
            </p:custDataLst>
          </p:nvPr>
        </p:nvGrpSpPr>
        <p:grpSpPr>
          <a:xfrm>
            <a:off x="3771900" y="4471543"/>
            <a:ext cx="2142871" cy="1553845"/>
            <a:chOff x="3771900" y="4471543"/>
            <a:chExt cx="2142871" cy="1553845"/>
          </a:xfrm>
        </p:grpSpPr>
        <p:pic>
          <p:nvPicPr>
            <p:cNvPr id="14" name="Picture 13"/>
            <p:cNvPicPr>
              <a:picLocks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0281" y="4471543"/>
              <a:ext cx="1634490" cy="155384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5" name="TextBox 14"/>
            <p:cNvSpPr txBox="1"/>
            <p:nvPr/>
          </p:nvSpPr>
          <p:spPr>
            <a:xfrm>
              <a:off x="3771900" y="4660900"/>
              <a:ext cx="58077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e)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9" name="Group 18"/>
          <p:cNvGrpSpPr/>
          <p:nvPr>
            <p:custDataLst>
              <p:tags r:id="rId6"/>
            </p:custDataLst>
          </p:nvPr>
        </p:nvGrpSpPr>
        <p:grpSpPr>
          <a:xfrm>
            <a:off x="7086600" y="4594606"/>
            <a:ext cx="1986534" cy="1392809"/>
            <a:chOff x="7086600" y="4594606"/>
            <a:chExt cx="1986534" cy="1392809"/>
          </a:xfrm>
        </p:grpSpPr>
        <p:pic>
          <p:nvPicPr>
            <p:cNvPr id="17" name="Picture 16"/>
            <p:cNvPicPr>
              <a:picLocks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1882" y="4594606"/>
              <a:ext cx="1381252" cy="139280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8" name="TextBox 17"/>
            <p:cNvSpPr txBox="1"/>
            <p:nvPr/>
          </p:nvSpPr>
          <p:spPr>
            <a:xfrm>
              <a:off x="7086600" y="4660900"/>
              <a:ext cx="461391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f)</a:t>
              </a:r>
              <a:endParaRPr lang="fr-ca" sz="27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20" name="TextBox 19"/>
          <p:cNvSpPr txBox="1"/>
          <p:nvPr>
            <p:custDataLst>
              <p:tags r:id="rId7"/>
            </p:custDataLst>
          </p:nvPr>
        </p:nvSpPr>
        <p:spPr>
          <a:xfrm>
            <a:off x="457200" y="749300"/>
            <a:ext cx="9908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5. La partie grisée montre-t-elle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plus de la moitié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ou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moins de la moitié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/>
              <a:t>.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TextBox 20"/>
          <p:cNvSpPr txBox="1"/>
          <p:nvPr>
            <p:custDataLst>
              <p:tags r:id="rId8"/>
            </p:custDataLst>
          </p:nvPr>
        </p:nvSpPr>
        <p:spPr>
          <a:xfrm>
            <a:off x="3185327" y="203200"/>
            <a:ext cx="6822273" cy="3231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500" b="0" i="0" u="none" baseline="0" dirty="0">
                <a:solidFill>
                  <a:srgbClr val="808080"/>
                </a:solidFill>
                <a:latin typeface="Century Gothic"/>
              </a:rPr>
              <a:t>Demandez aux élèves de faire connaître leurs réponses par un signe.</a:t>
            </a:r>
            <a:endParaRPr lang="fr-ca" sz="15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037423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444500"/>
            <a:ext cx="9474200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6. Une famille achète 2 pizzas. L’une est au fromage et l’autre aux peppéronis.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457200" y="1727200"/>
            <a:ext cx="9179169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La pizza au fromage est divisée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moitiés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Dessine la pizza au fromage.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457200" y="3289300"/>
            <a:ext cx="8726993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La pizza aux peppéronis est divisée en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quarts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Dessine la pizza aux peppéronis.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457199" y="4851400"/>
            <a:ext cx="8948057" cy="20572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Kathy mange 2 parts de pizza aux peppéronis.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Tristan mange 1 part de pizza au fromage. Kathy dit qu’elle a mangé plus de pizza, car elle a mangé plus de parts.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A-t-elle raison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Explique.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406761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1.2 p. 88</a:t>
            </a:r>
            <a:r>
              <a:rPr lang="fr-ca" sz="2800" b="0" i="0" u="none" baseline="0" dirty="0">
                <a:latin typeface="Century Gothic"/>
              </a:rPr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90</a:t>
            </a:r>
          </a:p>
          <a:p>
            <a:pPr algn="l" rtl="0">
              <a:lnSpc>
                <a:spcPct val="150000"/>
              </a:lnSpc>
            </a:pPr>
            <a:r>
              <a:rPr lang="fr-ca" sz="280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édition canadienne</a:t>
            </a:r>
            <a:endParaRPr lang="fr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33300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69900" y="571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Je veux couper une pizza en deux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moitiés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Voir p. P-42 pour plus de détails.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Oval 3"/>
          <p:cNvSpPr/>
          <p:nvPr>
            <p:custDataLst>
              <p:tags r:id="rId3"/>
            </p:custDataLst>
          </p:nvPr>
        </p:nvSpPr>
        <p:spPr>
          <a:xfrm>
            <a:off x="4197350" y="1742948"/>
            <a:ext cx="1765300" cy="176530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469899" y="4000500"/>
            <a:ext cx="784008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Est-ce que je l’ai coupé en deux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moitiés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022089277"/>
              </p:ext>
            </p:extLst>
          </p:nvPr>
        </p:nvGraphicFramePr>
        <p:xfrm>
          <a:off x="786003" y="4978400"/>
          <a:ext cx="8588121" cy="177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6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70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70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470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780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/>
          </p:cNvPicPr>
          <p:nvPr>
            <p:custDataLst>
              <p:tags r:id="rId6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080" y="5010150"/>
            <a:ext cx="1960782" cy="17145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Picture 7"/>
          <p:cNvPicPr>
            <a:picLocks/>
          </p:cNvPicPr>
          <p:nvPr>
            <p:custDataLst>
              <p:tags r:id="rId7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688" y="5027254"/>
            <a:ext cx="2083562" cy="168029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Picture 8"/>
          <p:cNvPicPr>
            <a:picLocks/>
          </p:cNvPicPr>
          <p:nvPr>
            <p:custDataLst>
              <p:tags r:id="rId8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750" y="5054080"/>
            <a:ext cx="2083562" cy="16266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Picture 9"/>
          <p:cNvPicPr>
            <a:picLocks/>
          </p:cNvPicPr>
          <p:nvPr>
            <p:custDataLst>
              <p:tags r:id="rId9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812" y="5083838"/>
            <a:ext cx="2083562" cy="156712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14" name="Straight Connector 13"/>
          <p:cNvCxnSpPr/>
          <p:nvPr>
            <p:custDataLst>
              <p:tags r:id="rId10"/>
            </p:custDataLst>
          </p:nvPr>
        </p:nvCxnSpPr>
        <p:spPr>
          <a:xfrm>
            <a:off x="0" y="452372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85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69900" y="698500"/>
            <a:ext cx="99085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moitié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doit avoir la </a:t>
            </a: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même grandeur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 l’autre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partie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Voir p. P-42 pour plus de détails.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grpSp>
        <p:nvGrpSpPr>
          <p:cNvPr id="8" name="Group 7"/>
          <p:cNvGrpSpPr/>
          <p:nvPr>
            <p:custDataLst>
              <p:tags r:id="rId3"/>
            </p:custDataLst>
          </p:nvPr>
        </p:nvGrpSpPr>
        <p:grpSpPr>
          <a:xfrm>
            <a:off x="882396" y="1869694"/>
            <a:ext cx="8395207" cy="1790192"/>
            <a:chOff x="882396" y="1869694"/>
            <a:chExt cx="8395207" cy="1790192"/>
          </a:xfrm>
        </p:grpSpPr>
        <p:sp>
          <p:nvSpPr>
            <p:cNvPr id="4" name="Oval 3"/>
            <p:cNvSpPr/>
            <p:nvPr/>
          </p:nvSpPr>
          <p:spPr>
            <a:xfrm>
              <a:off x="882396" y="1869694"/>
              <a:ext cx="1790192" cy="179019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3084068" y="1869694"/>
              <a:ext cx="1790192" cy="179019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Oval 5"/>
            <p:cNvSpPr/>
            <p:nvPr/>
          </p:nvSpPr>
          <p:spPr>
            <a:xfrm>
              <a:off x="5285740" y="1869694"/>
              <a:ext cx="1790192" cy="179019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Oval 6"/>
            <p:cNvSpPr/>
            <p:nvPr/>
          </p:nvSpPr>
          <p:spPr>
            <a:xfrm>
              <a:off x="7487412" y="1869694"/>
              <a:ext cx="1790191" cy="179019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1135249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6131560" y="203200"/>
            <a:ext cx="387210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des cercles en papier.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457200" y="6946900"/>
            <a:ext cx="71272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Discutez des situations où nous devons diviser les choses en deux. </a:t>
            </a:r>
            <a:endParaRPr lang="fr-ca" sz="15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457200" y="596900"/>
            <a:ext cx="818438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Plie ton cercle de papier en deux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moitiés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457200" y="1473200"/>
            <a:ext cx="8646607" cy="10747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Plie ton papier de façon à ce qu'un partie soit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plus que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la moitié de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et qu'une autre partie soit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moins que la moitié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>
            <p:custDataLst>
              <p:tags r:id="rId5"/>
            </p:custDataLst>
          </p:nvPr>
        </p:nvSpPr>
        <p:spPr>
          <a:xfrm>
            <a:off x="457200" y="4000500"/>
            <a:ext cx="984236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Les deux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parties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peuvent-elles être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plus que la moitié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" name="Group 8"/>
          <p:cNvGrpSpPr/>
          <p:nvPr>
            <p:custDataLst>
              <p:tags r:id="rId6"/>
            </p:custDataLst>
          </p:nvPr>
        </p:nvGrpSpPr>
        <p:grpSpPr>
          <a:xfrm>
            <a:off x="0" y="3784600"/>
            <a:ext cx="10160000" cy="0"/>
            <a:chOff x="0" y="3784600"/>
            <a:chExt cx="10160000" cy="0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0" y="3784600"/>
              <a:ext cx="246380" cy="0"/>
            </a:xfrm>
            <a:prstGeom prst="line">
              <a:avLst/>
            </a:prstGeom>
            <a:ln w="25400" cap="flat" cmpd="sng" algn="ctr">
              <a:solidFill>
                <a:srgbClr val="FFAD5B"/>
              </a:solidFill>
              <a:prstDash val="dash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9894824" y="3784600"/>
              <a:ext cx="265176" cy="0"/>
            </a:xfrm>
            <a:prstGeom prst="line">
              <a:avLst/>
            </a:prstGeom>
            <a:ln w="25400" cap="flat" cmpd="sng" algn="ctr">
              <a:solidFill>
                <a:srgbClr val="FFAD5B"/>
              </a:solidFill>
              <a:prstDash val="dash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Connector 10"/>
          <p:cNvCxnSpPr/>
          <p:nvPr>
            <p:custDataLst>
              <p:tags r:id="rId7"/>
            </p:custDataLst>
          </p:nvPr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501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6131560" y="203200"/>
            <a:ext cx="387210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des carrés en papier.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457199" y="609600"/>
            <a:ext cx="9631345" cy="165282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Plie ton carré en deux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moitiés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Peux-tu trouver une autre façon de plier en deux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moitiés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457200" y="4000500"/>
            <a:ext cx="9400233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Plie ton carré de sorte qu'une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partie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soit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plus que la moitié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457201" y="5334000"/>
            <a:ext cx="8445640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L'autre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partie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est plus de la moitié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moins de la moitié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" name="Straight Connector 9"/>
          <p:cNvCxnSpPr/>
          <p:nvPr>
            <p:custDataLst>
              <p:tags r:id="rId5"/>
            </p:custDataLst>
          </p:nvPr>
        </p:nvCxnSpPr>
        <p:spPr>
          <a:xfrm>
            <a:off x="0" y="369416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2724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>
            <p:custDataLst>
              <p:tags r:id="rId1"/>
            </p:custDataLst>
          </p:nvPr>
        </p:nvSpPr>
        <p:spPr>
          <a:xfrm>
            <a:off x="520700" y="635000"/>
            <a:ext cx="751798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Est-ce que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partie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grisée est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la moitié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42635582"/>
              </p:ext>
            </p:extLst>
          </p:nvPr>
        </p:nvGraphicFramePr>
        <p:xfrm>
          <a:off x="584199" y="2032000"/>
          <a:ext cx="9004300" cy="177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1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1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1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51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780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91" y="2063750"/>
            <a:ext cx="1973293" cy="17145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Picture 5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491" y="2063750"/>
            <a:ext cx="1906642" cy="17145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Picture 6"/>
          <p:cNvPicPr>
            <a:picLocks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685" y="2063750"/>
            <a:ext cx="1534406" cy="17145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Picture 7"/>
          <p:cNvPicPr>
            <a:picLocks/>
          </p:cNvPicPr>
          <p:nvPr>
            <p:custDataLst>
              <p:tags r:id="rId6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175" y="2242481"/>
            <a:ext cx="2187575" cy="135703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12" name="Straight Connector 11"/>
          <p:cNvCxnSpPr/>
          <p:nvPr>
            <p:custDataLst>
              <p:tags r:id="rId7"/>
            </p:custDataLst>
          </p:nvPr>
        </p:nvCxnSpPr>
        <p:spPr>
          <a:xfrm flipV="1">
            <a:off x="-38311" y="1708220"/>
            <a:ext cx="10249319" cy="401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0850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>
            <p:custDataLst>
              <p:tags r:id="rId1"/>
            </p:custDataLst>
          </p:nvPr>
        </p:nvGrpSpPr>
        <p:grpSpPr>
          <a:xfrm>
            <a:off x="3746500" y="4787900"/>
            <a:ext cx="1951228" cy="1358900"/>
            <a:chOff x="3746500" y="4787900"/>
            <a:chExt cx="1951228" cy="1358900"/>
          </a:xfrm>
        </p:grpSpPr>
        <p:sp>
          <p:nvSpPr>
            <p:cNvPr id="2" name="TextBox 1"/>
            <p:cNvSpPr txBox="1"/>
            <p:nvPr/>
          </p:nvSpPr>
          <p:spPr>
            <a:xfrm>
              <a:off x="3746500" y="4876800"/>
              <a:ext cx="58077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e)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3428" y="4787900"/>
              <a:ext cx="1384300" cy="13589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>
            <p:custDataLst>
              <p:tags r:id="rId2"/>
            </p:custDataLst>
          </p:nvPr>
        </p:nvSpPr>
        <p:spPr>
          <a:xfrm>
            <a:off x="457200" y="431800"/>
            <a:ext cx="8184382" cy="165282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partie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grisée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fait-elle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plus de la moitié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moins de la moitié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/>
              <a:t>.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8" name="Group 7"/>
          <p:cNvGrpSpPr/>
          <p:nvPr>
            <p:custDataLst>
              <p:tags r:id="rId3"/>
            </p:custDataLst>
          </p:nvPr>
        </p:nvGrpSpPr>
        <p:grpSpPr>
          <a:xfrm>
            <a:off x="457200" y="2438400"/>
            <a:ext cx="1898904" cy="1257300"/>
            <a:chOff x="457200" y="2438400"/>
            <a:chExt cx="1898904" cy="1257300"/>
          </a:xfrm>
        </p:grpSpPr>
        <p:sp>
          <p:nvSpPr>
            <p:cNvPr id="6" name="TextBox 5"/>
            <p:cNvSpPr txBox="1"/>
            <p:nvPr/>
          </p:nvSpPr>
          <p:spPr>
            <a:xfrm>
              <a:off x="457200" y="25400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204" y="2438400"/>
              <a:ext cx="1358900" cy="12573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1" name="Group 10"/>
          <p:cNvGrpSpPr/>
          <p:nvPr>
            <p:custDataLst>
              <p:tags r:id="rId4"/>
            </p:custDataLst>
          </p:nvPr>
        </p:nvGrpSpPr>
        <p:grpSpPr>
          <a:xfrm>
            <a:off x="6997700" y="2438400"/>
            <a:ext cx="1948815" cy="1333500"/>
            <a:chOff x="6997700" y="2438400"/>
            <a:chExt cx="1948815" cy="1333500"/>
          </a:xfrm>
        </p:grpSpPr>
        <p:sp>
          <p:nvSpPr>
            <p:cNvPr id="9" name="TextBox 8"/>
            <p:cNvSpPr txBox="1"/>
            <p:nvPr/>
          </p:nvSpPr>
          <p:spPr>
            <a:xfrm>
              <a:off x="6997700" y="2540000"/>
              <a:ext cx="5797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10" name="Picture 9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11415" y="2438400"/>
              <a:ext cx="1435100" cy="13335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4" name="Group 13"/>
          <p:cNvGrpSpPr/>
          <p:nvPr>
            <p:custDataLst>
              <p:tags r:id="rId5"/>
            </p:custDataLst>
          </p:nvPr>
        </p:nvGrpSpPr>
        <p:grpSpPr>
          <a:xfrm>
            <a:off x="3746500" y="2381250"/>
            <a:ext cx="1913128" cy="1371600"/>
            <a:chOff x="3746500" y="2381250"/>
            <a:chExt cx="1913128" cy="1371600"/>
          </a:xfrm>
        </p:grpSpPr>
        <p:sp>
          <p:nvSpPr>
            <p:cNvPr id="12" name="TextBox 11"/>
            <p:cNvSpPr txBox="1"/>
            <p:nvPr/>
          </p:nvSpPr>
          <p:spPr>
            <a:xfrm>
              <a:off x="3746500" y="2540000"/>
              <a:ext cx="59232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fr-ca" sz="27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13" name="Picture 12"/>
            <p:cNvPicPr>
              <a:picLocks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2628" y="2381250"/>
              <a:ext cx="1397000" cy="13716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7" name="Group 16"/>
          <p:cNvGrpSpPr/>
          <p:nvPr>
            <p:custDataLst>
              <p:tags r:id="rId6"/>
            </p:custDataLst>
          </p:nvPr>
        </p:nvGrpSpPr>
        <p:grpSpPr>
          <a:xfrm>
            <a:off x="457200" y="4787900"/>
            <a:ext cx="1873504" cy="1295400"/>
            <a:chOff x="457200" y="4787900"/>
            <a:chExt cx="1873504" cy="1295400"/>
          </a:xfrm>
        </p:grpSpPr>
        <p:sp>
          <p:nvSpPr>
            <p:cNvPr id="15" name="TextBox 14"/>
            <p:cNvSpPr txBox="1"/>
            <p:nvPr/>
          </p:nvSpPr>
          <p:spPr>
            <a:xfrm>
              <a:off x="457200" y="4864100"/>
              <a:ext cx="59334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16" name="Picture 15"/>
            <p:cNvPicPr>
              <a:picLocks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004" y="4787900"/>
              <a:ext cx="1282700" cy="12954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1418328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199" y="596900"/>
            <a:ext cx="8606413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Où Patti se trouvera lorsqu’elle sera à mi-chemin de la ligne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6131560" y="203200"/>
            <a:ext cx="387210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P-43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877" y="2857500"/>
            <a:ext cx="5016373" cy="2387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216794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685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Devine où es trouve le point du milieu, puis marque le.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Vérifie ta réponse.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95124" y="203200"/>
            <a:ext cx="990853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Donnez aux élèves une feuille de papier et demandez-leur de tracer une ligne droite sur la page. 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457200" y="6921500"/>
            <a:ext cx="382339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P-43 pour plus de détails.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5125329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6165DC4-625F-46AB-B08D-06AAAB09D879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7979FF13-C697-4B68-92D9-CD331477431D}"/>
</file>

<file path=customXml/itemProps3.xml><?xml version="1.0" encoding="utf-8"?>
<ds:datastoreItem xmlns:ds="http://schemas.openxmlformats.org/officeDocument/2006/customXml" ds:itemID="{437FF20C-4D88-4EE4-A480-D13632F12DB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621</Words>
  <Application>Microsoft Office PowerPoint</Application>
  <PresentationFormat>Custom</PresentationFormat>
  <Paragraphs>71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11</cp:revision>
  <dcterms:created xsi:type="dcterms:W3CDTF">2018-02-14T21:44:17Z</dcterms:created>
  <dcterms:modified xsi:type="dcterms:W3CDTF">2023-02-15T21:54:59Z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