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4"/>
  </p:sld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</p:sldIdLst>
  <p:sldSz cx="10160000" cy="7620000"/>
  <p:notesSz cx="6858000" cy="9144000"/>
  <p:embeddedFontLst>
    <p:embeddedFont>
      <p:font typeface="Century Gothic" panose="020B0502020202020204" pitchFamily="34" charset="0"/>
      <p:regular r:id="rId18"/>
      <p:bold r:id="rId19"/>
      <p:italic r:id="rId20"/>
      <p:boldItalic r:id="rId21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ABC5DC1-B17B-42B0-AC3C-94BE35D978C5}" v="1" dt="2023-02-15T21:54:14.45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56" d="100"/>
          <a:sy n="56" d="100"/>
        </p:scale>
        <p:origin x="1400" y="84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font" Target="fonts/font1.fntdata"/><Relationship Id="rId26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21" Type="http://schemas.openxmlformats.org/officeDocument/2006/relationships/font" Target="fonts/font4.fntdata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font" Target="fonts/font3.fntdata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font" Target="fonts/font2.fntdata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presProps" Target="presProps.xml"/><Relationship Id="rId27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ishpreet Kaur" userId="19ba2128-39f9-4128-b8af-0f9b31cf97c0" providerId="ADAL" clId="{0ABC5DC1-B17B-42B0-AC3C-94BE35D978C5}"/>
    <pc:docChg chg="modSld">
      <pc:chgData name="Dishpreet Kaur" userId="19ba2128-39f9-4128-b8af-0f9b31cf97c0" providerId="ADAL" clId="{0ABC5DC1-B17B-42B0-AC3C-94BE35D978C5}" dt="2023-02-15T21:54:14.457" v="1"/>
      <pc:docMkLst>
        <pc:docMk/>
      </pc:docMkLst>
      <pc:sldChg chg="modSp mod">
        <pc:chgData name="Dishpreet Kaur" userId="19ba2128-39f9-4128-b8af-0f9b31cf97c0" providerId="ADAL" clId="{0ABC5DC1-B17B-42B0-AC3C-94BE35D978C5}" dt="2023-02-15T21:54:14.457" v="1"/>
        <pc:sldMkLst>
          <pc:docMk/>
          <pc:sldMk cId="3908811088" sldId="256"/>
        </pc:sldMkLst>
        <pc:spChg chg="mod">
          <ac:chgData name="Dishpreet Kaur" userId="19ba2128-39f9-4128-b8af-0f9b31cf97c0" providerId="ADAL" clId="{0ABC5DC1-B17B-42B0-AC3C-94BE35D978C5}" dt="2023-02-15T21:54:14.457" v="1"/>
          <ac:spMkLst>
            <pc:docMk/>
            <pc:sldMk cId="3908811088" sldId="256"/>
            <ac:spMk id="6" creationId="{00000000-0000-0000-0000-000000000000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70000" y="1247070"/>
            <a:ext cx="7620000" cy="2652889"/>
          </a:xfrm>
        </p:spPr>
        <p:txBody>
          <a:bodyPr anchor="b"/>
          <a:lstStyle>
            <a:lvl1pPr algn="ctr">
              <a:defRPr sz="50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70000" y="4002264"/>
            <a:ext cx="7620000" cy="1839736"/>
          </a:xfrm>
        </p:spPr>
        <p:txBody>
          <a:bodyPr/>
          <a:lstStyle>
            <a:lvl1pPr marL="0" indent="0" algn="ctr">
              <a:buNone/>
              <a:defRPr sz="2000"/>
            </a:lvl1pPr>
            <a:lvl2pPr marL="380985" indent="0" algn="ctr">
              <a:buNone/>
              <a:defRPr sz="1667"/>
            </a:lvl2pPr>
            <a:lvl3pPr marL="761970" indent="0" algn="ctr">
              <a:buNone/>
              <a:defRPr sz="1500"/>
            </a:lvl3pPr>
            <a:lvl4pPr marL="1142954" indent="0" algn="ctr">
              <a:buNone/>
              <a:defRPr sz="1333"/>
            </a:lvl4pPr>
            <a:lvl5pPr marL="1523939" indent="0" algn="ctr">
              <a:buNone/>
              <a:defRPr sz="1333"/>
            </a:lvl5pPr>
            <a:lvl6pPr marL="1904924" indent="0" algn="ctr">
              <a:buNone/>
              <a:defRPr sz="1333"/>
            </a:lvl6pPr>
            <a:lvl7pPr marL="2285909" indent="0" algn="ctr">
              <a:buNone/>
              <a:defRPr sz="1333"/>
            </a:lvl7pPr>
            <a:lvl8pPr marL="2666893" indent="0" algn="ctr">
              <a:buNone/>
              <a:defRPr sz="1333"/>
            </a:lvl8pPr>
            <a:lvl9pPr marL="3047878" indent="0" algn="ctr">
              <a:buNone/>
              <a:defRPr sz="1333"/>
            </a:lvl9pPr>
          </a:lstStyle>
          <a:p>
            <a:r>
              <a:rPr lang="en-US"/>
              <a:t>Click to edit Master subtitle style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93BD0D-B554-47F4-8639-D087391237A8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4B0A07-3881-4DE1-AA5E-6212A29A4EF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7397350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93BD0D-B554-47F4-8639-D087391237A8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4B0A07-3881-4DE1-AA5E-6212A29A4EF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6850304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70750" y="405694"/>
            <a:ext cx="2190750" cy="645759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98500" y="405694"/>
            <a:ext cx="6445250" cy="645759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93BD0D-B554-47F4-8639-D087391237A8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4B0A07-3881-4DE1-AA5E-6212A29A4EF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1957271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93BD0D-B554-47F4-8639-D087391237A8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4B0A07-3881-4DE1-AA5E-6212A29A4EF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5068925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208" y="1899710"/>
            <a:ext cx="8763000" cy="3169708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3208" y="5099405"/>
            <a:ext cx="8763000" cy="1666874"/>
          </a:xfrm>
        </p:spPr>
        <p:txBody>
          <a:bodyPr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380985" indent="0">
              <a:buNone/>
              <a:defRPr sz="1667">
                <a:solidFill>
                  <a:schemeClr val="tx1">
                    <a:tint val="75000"/>
                  </a:schemeClr>
                </a:solidFill>
              </a:defRPr>
            </a:lvl2pPr>
            <a:lvl3pPr marL="76197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3pPr>
            <a:lvl4pPr marL="1142954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4pPr>
            <a:lvl5pPr marL="1523939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5pPr>
            <a:lvl6pPr marL="1904924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6pPr>
            <a:lvl7pPr marL="2285909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7pPr>
            <a:lvl8pPr marL="2666893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8pPr>
            <a:lvl9pPr marL="3047878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93BD0D-B554-47F4-8639-D087391237A8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4B0A07-3881-4DE1-AA5E-6212A29A4EF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6253374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98500" y="2028472"/>
            <a:ext cx="4318000" cy="483482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3500" y="2028472"/>
            <a:ext cx="4318000" cy="483482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93BD0D-B554-47F4-8639-D087391237A8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4B0A07-3881-4DE1-AA5E-6212A29A4EF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7201113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23" y="405696"/>
            <a:ext cx="8763000" cy="147284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824" y="1867959"/>
            <a:ext cx="4298156" cy="915458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80985" indent="0">
              <a:buNone/>
              <a:defRPr sz="1667" b="1"/>
            </a:lvl2pPr>
            <a:lvl3pPr marL="761970" indent="0">
              <a:buNone/>
              <a:defRPr sz="1500" b="1"/>
            </a:lvl3pPr>
            <a:lvl4pPr marL="1142954" indent="0">
              <a:buNone/>
              <a:defRPr sz="1333" b="1"/>
            </a:lvl4pPr>
            <a:lvl5pPr marL="1523939" indent="0">
              <a:buNone/>
              <a:defRPr sz="1333" b="1"/>
            </a:lvl5pPr>
            <a:lvl6pPr marL="1904924" indent="0">
              <a:buNone/>
              <a:defRPr sz="1333" b="1"/>
            </a:lvl6pPr>
            <a:lvl7pPr marL="2285909" indent="0">
              <a:buNone/>
              <a:defRPr sz="1333" b="1"/>
            </a:lvl7pPr>
            <a:lvl8pPr marL="2666893" indent="0">
              <a:buNone/>
              <a:defRPr sz="1333" b="1"/>
            </a:lvl8pPr>
            <a:lvl9pPr marL="3047878" indent="0">
              <a:buNone/>
              <a:defRPr sz="13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9824" y="2783417"/>
            <a:ext cx="4298156" cy="40939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43501" y="1867959"/>
            <a:ext cx="4319323" cy="915458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80985" indent="0">
              <a:buNone/>
              <a:defRPr sz="1667" b="1"/>
            </a:lvl2pPr>
            <a:lvl3pPr marL="761970" indent="0">
              <a:buNone/>
              <a:defRPr sz="1500" b="1"/>
            </a:lvl3pPr>
            <a:lvl4pPr marL="1142954" indent="0">
              <a:buNone/>
              <a:defRPr sz="1333" b="1"/>
            </a:lvl4pPr>
            <a:lvl5pPr marL="1523939" indent="0">
              <a:buNone/>
              <a:defRPr sz="1333" b="1"/>
            </a:lvl5pPr>
            <a:lvl6pPr marL="1904924" indent="0">
              <a:buNone/>
              <a:defRPr sz="1333" b="1"/>
            </a:lvl6pPr>
            <a:lvl7pPr marL="2285909" indent="0">
              <a:buNone/>
              <a:defRPr sz="1333" b="1"/>
            </a:lvl7pPr>
            <a:lvl8pPr marL="2666893" indent="0">
              <a:buNone/>
              <a:defRPr sz="1333" b="1"/>
            </a:lvl8pPr>
            <a:lvl9pPr marL="3047878" indent="0">
              <a:buNone/>
              <a:defRPr sz="13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43501" y="2783417"/>
            <a:ext cx="4319323" cy="40939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93BD0D-B554-47F4-8639-D087391237A8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4B0A07-3881-4DE1-AA5E-6212A29A4EF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2698020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93BD0D-B554-47F4-8639-D087391237A8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4B0A07-3881-4DE1-AA5E-6212A29A4EF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0050488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93BD0D-B554-47F4-8639-D087391237A8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4B0A07-3881-4DE1-AA5E-6212A29A4EF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1284951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24" y="508000"/>
            <a:ext cx="3276864" cy="1778000"/>
          </a:xfrm>
        </p:spPr>
        <p:txBody>
          <a:bodyPr anchor="b"/>
          <a:lstStyle>
            <a:lvl1pPr>
              <a:defRPr sz="2667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19323" y="1097141"/>
            <a:ext cx="5143500" cy="5415139"/>
          </a:xfrm>
        </p:spPr>
        <p:txBody>
          <a:bodyPr/>
          <a:lstStyle>
            <a:lvl1pPr>
              <a:defRPr sz="2667"/>
            </a:lvl1pPr>
            <a:lvl2pPr>
              <a:defRPr sz="2333"/>
            </a:lvl2pPr>
            <a:lvl3pPr>
              <a:defRPr sz="2000"/>
            </a:lvl3pPr>
            <a:lvl4pPr>
              <a:defRPr sz="1667"/>
            </a:lvl4pPr>
            <a:lvl5pPr>
              <a:defRPr sz="1667"/>
            </a:lvl5pPr>
            <a:lvl6pPr>
              <a:defRPr sz="1667"/>
            </a:lvl6pPr>
            <a:lvl7pPr>
              <a:defRPr sz="1667"/>
            </a:lvl7pPr>
            <a:lvl8pPr>
              <a:defRPr sz="1667"/>
            </a:lvl8pPr>
            <a:lvl9pPr>
              <a:defRPr sz="16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9824" y="2286000"/>
            <a:ext cx="3276864" cy="4235098"/>
          </a:xfrm>
        </p:spPr>
        <p:txBody>
          <a:bodyPr/>
          <a:lstStyle>
            <a:lvl1pPr marL="0" indent="0">
              <a:buNone/>
              <a:defRPr sz="1333"/>
            </a:lvl1pPr>
            <a:lvl2pPr marL="380985" indent="0">
              <a:buNone/>
              <a:defRPr sz="1167"/>
            </a:lvl2pPr>
            <a:lvl3pPr marL="761970" indent="0">
              <a:buNone/>
              <a:defRPr sz="1000"/>
            </a:lvl3pPr>
            <a:lvl4pPr marL="1142954" indent="0">
              <a:buNone/>
              <a:defRPr sz="833"/>
            </a:lvl4pPr>
            <a:lvl5pPr marL="1523939" indent="0">
              <a:buNone/>
              <a:defRPr sz="833"/>
            </a:lvl5pPr>
            <a:lvl6pPr marL="1904924" indent="0">
              <a:buNone/>
              <a:defRPr sz="833"/>
            </a:lvl6pPr>
            <a:lvl7pPr marL="2285909" indent="0">
              <a:buNone/>
              <a:defRPr sz="833"/>
            </a:lvl7pPr>
            <a:lvl8pPr marL="2666893" indent="0">
              <a:buNone/>
              <a:defRPr sz="833"/>
            </a:lvl8pPr>
            <a:lvl9pPr marL="3047878" indent="0">
              <a:buNone/>
              <a:defRPr sz="83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93BD0D-B554-47F4-8639-D087391237A8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4B0A07-3881-4DE1-AA5E-6212A29A4EF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7788651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24" y="508000"/>
            <a:ext cx="3276864" cy="1778000"/>
          </a:xfrm>
        </p:spPr>
        <p:txBody>
          <a:bodyPr anchor="b"/>
          <a:lstStyle>
            <a:lvl1pPr>
              <a:defRPr sz="2667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319323" y="1097141"/>
            <a:ext cx="5143500" cy="5415139"/>
          </a:xfrm>
        </p:spPr>
        <p:txBody>
          <a:bodyPr/>
          <a:lstStyle>
            <a:lvl1pPr marL="0" indent="0">
              <a:buNone/>
              <a:defRPr sz="2667"/>
            </a:lvl1pPr>
            <a:lvl2pPr marL="380985" indent="0">
              <a:buNone/>
              <a:defRPr sz="2333"/>
            </a:lvl2pPr>
            <a:lvl3pPr marL="761970" indent="0">
              <a:buNone/>
              <a:defRPr sz="2000"/>
            </a:lvl3pPr>
            <a:lvl4pPr marL="1142954" indent="0">
              <a:buNone/>
              <a:defRPr sz="1667"/>
            </a:lvl4pPr>
            <a:lvl5pPr marL="1523939" indent="0">
              <a:buNone/>
              <a:defRPr sz="1667"/>
            </a:lvl5pPr>
            <a:lvl6pPr marL="1904924" indent="0">
              <a:buNone/>
              <a:defRPr sz="1667"/>
            </a:lvl6pPr>
            <a:lvl7pPr marL="2285909" indent="0">
              <a:buNone/>
              <a:defRPr sz="1667"/>
            </a:lvl7pPr>
            <a:lvl8pPr marL="2666893" indent="0">
              <a:buNone/>
              <a:defRPr sz="1667"/>
            </a:lvl8pPr>
            <a:lvl9pPr marL="3047878" indent="0">
              <a:buNone/>
              <a:defRPr sz="1667"/>
            </a:lvl9pPr>
          </a:lstStyle>
          <a:p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9824" y="2286000"/>
            <a:ext cx="3276864" cy="4235098"/>
          </a:xfrm>
        </p:spPr>
        <p:txBody>
          <a:bodyPr/>
          <a:lstStyle>
            <a:lvl1pPr marL="0" indent="0">
              <a:buNone/>
              <a:defRPr sz="1333"/>
            </a:lvl1pPr>
            <a:lvl2pPr marL="380985" indent="0">
              <a:buNone/>
              <a:defRPr sz="1167"/>
            </a:lvl2pPr>
            <a:lvl3pPr marL="761970" indent="0">
              <a:buNone/>
              <a:defRPr sz="1000"/>
            </a:lvl3pPr>
            <a:lvl4pPr marL="1142954" indent="0">
              <a:buNone/>
              <a:defRPr sz="833"/>
            </a:lvl4pPr>
            <a:lvl5pPr marL="1523939" indent="0">
              <a:buNone/>
              <a:defRPr sz="833"/>
            </a:lvl5pPr>
            <a:lvl6pPr marL="1904924" indent="0">
              <a:buNone/>
              <a:defRPr sz="833"/>
            </a:lvl6pPr>
            <a:lvl7pPr marL="2285909" indent="0">
              <a:buNone/>
              <a:defRPr sz="833"/>
            </a:lvl7pPr>
            <a:lvl8pPr marL="2666893" indent="0">
              <a:buNone/>
              <a:defRPr sz="833"/>
            </a:lvl8pPr>
            <a:lvl9pPr marL="3047878" indent="0">
              <a:buNone/>
              <a:defRPr sz="83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93BD0D-B554-47F4-8639-D087391237A8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4B0A07-3881-4DE1-AA5E-6212A29A4EF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4667338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98500" y="405696"/>
            <a:ext cx="8763000" cy="147284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8500" y="2028472"/>
            <a:ext cx="8763000" cy="48348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98500" y="7062613"/>
            <a:ext cx="2286000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93BD0D-B554-47F4-8639-D087391237A8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65500" y="7062613"/>
            <a:ext cx="3429000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75500" y="7062613"/>
            <a:ext cx="2286000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4B0A07-3881-4DE1-AA5E-6212A29A4EF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40202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761970" rtl="0" eaLnBrk="1" latinLnBrk="0" hangingPunct="1">
        <a:lnSpc>
          <a:spcPct val="90000"/>
        </a:lnSpc>
        <a:spcBef>
          <a:spcPct val="0"/>
        </a:spcBef>
        <a:buNone/>
        <a:defRPr sz="36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0492" indent="-190492" algn="l" defTabSz="761970" rtl="0" eaLnBrk="1" latinLnBrk="0" hangingPunct="1">
        <a:lnSpc>
          <a:spcPct val="90000"/>
        </a:lnSpc>
        <a:spcBef>
          <a:spcPts val="833"/>
        </a:spcBef>
        <a:buFont typeface="Arial" panose="020B0604020202020204" pitchFamily="34" charset="0"/>
        <a:buChar char="•"/>
        <a:defRPr sz="2333" kern="1200">
          <a:solidFill>
            <a:schemeClr val="tx1"/>
          </a:solidFill>
          <a:latin typeface="+mn-lt"/>
          <a:ea typeface="+mn-ea"/>
          <a:cs typeface="+mn-cs"/>
        </a:defRPr>
      </a:lvl1pPr>
      <a:lvl2pPr marL="571477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52462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667" kern="1200">
          <a:solidFill>
            <a:schemeClr val="tx1"/>
          </a:solidFill>
          <a:latin typeface="+mn-lt"/>
          <a:ea typeface="+mn-ea"/>
          <a:cs typeface="+mn-cs"/>
        </a:defRPr>
      </a:lvl3pPr>
      <a:lvl4pPr marL="1333447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14431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095416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476401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857386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238370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80985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761970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42954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23939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904924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85909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666893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047878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4229" y="6343650"/>
            <a:ext cx="1526667" cy="620141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3" name="Picture 2"/>
          <p:cNvPicPr>
            <a:picLocks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9293" y="6301994"/>
            <a:ext cx="643636" cy="643636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4" name="TextBox 3"/>
          <p:cNvSpPr txBox="1"/>
          <p:nvPr/>
        </p:nvSpPr>
        <p:spPr>
          <a:xfrm>
            <a:off x="520700" y="6530131"/>
            <a:ext cx="4550029" cy="83099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50000"/>
              </a:lnSpc>
            </a:pPr>
            <a:r>
              <a:rPr lang="fr-ca" sz="1600" b="0" i="0" u="none" baseline="0">
                <a:solidFill>
                  <a:srgbClr val="000000"/>
                </a:solidFill>
                <a:latin typeface="Century Gothic"/>
              </a:rPr>
              <a:t>AB : obligatoire	C.-B. : obligatoire</a:t>
            </a:r>
          </a:p>
          <a:p>
            <a:pPr algn="l" rtl="0">
              <a:lnSpc>
                <a:spcPct val="150000"/>
              </a:lnSpc>
            </a:pPr>
            <a:r>
              <a:rPr lang="fr-ca" sz="1600" b="0" i="0" u="none" baseline="0">
                <a:solidFill>
                  <a:srgbClr val="000000"/>
                </a:solidFill>
                <a:latin typeface="Century Gothic"/>
              </a:rPr>
              <a:t>MB : obligatoire	ON : obligatoire</a:t>
            </a:r>
            <a:endParaRPr lang="fr-ca" sz="16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740660" y="736600"/>
            <a:ext cx="7228840" cy="75341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Guide de l’enseignant 1.2 Unité 13 Logique numérale p. P-20–22</a:t>
            </a:r>
          </a:p>
          <a:p>
            <a:pPr algn="r" rtl="0">
              <a:lnSpc>
                <a:spcPct val="200000"/>
              </a:lnSpc>
            </a:pPr>
            <a:r>
              <a:rPr lang="fr-ca" sz="1600" dirty="0">
                <a:solidFill>
                  <a:srgbClr val="666666"/>
                </a:solidFill>
                <a:latin typeface="Century Gothic"/>
              </a:rPr>
              <a:t>n</a:t>
            </a: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ouvelle édition canadienne</a:t>
            </a:r>
            <a:endParaRPr lang="fr-ca" sz="1600" dirty="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102860" y="330200"/>
            <a:ext cx="48666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 rtl="0"/>
            <a:r>
              <a:rPr lang="fr-ca" sz="1600" b="0" i="0" u="none" baseline="0" dirty="0">
                <a:solidFill>
                  <a:srgbClr val="000000"/>
                </a:solidFill>
                <a:latin typeface="Century Gothic"/>
              </a:rPr>
              <a:t>JUMP Math™    Copyright </a:t>
            </a:r>
            <a:r>
              <a:rPr lang="fr-ca" sz="1600" b="0" i="0" u="none" baseline="0">
                <a:solidFill>
                  <a:srgbClr val="000000"/>
                </a:solidFill>
                <a:latin typeface="Century Gothic"/>
              </a:rPr>
              <a:t>© 2023 </a:t>
            </a:r>
            <a:r>
              <a:rPr lang="fr-ca" sz="1600" b="0" i="0" u="none" baseline="0" dirty="0">
                <a:solidFill>
                  <a:srgbClr val="000000"/>
                </a:solidFill>
                <a:latin typeface="Century Gothic"/>
              </a:rPr>
              <a:t>JUMP Math</a:t>
            </a:r>
            <a:endParaRPr lang="fr-ca" sz="16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20700" y="1625600"/>
            <a:ext cx="1484884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666666"/>
                </a:solidFill>
                <a:latin typeface="Century Gothic"/>
              </a:rPr>
              <a:t>LN1-80</a:t>
            </a:r>
            <a:endParaRPr lang="fr-ca" sz="28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20700" y="2184400"/>
            <a:ext cx="7762240" cy="30008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3000" b="0" i="0" u="none" baseline="0">
                <a:solidFill>
                  <a:srgbClr val="000000"/>
                </a:solidFill>
                <a:latin typeface="Century Gothic"/>
              </a:rPr>
              <a:t>Utilisation du chiffre 10 pour additionner</a:t>
            </a:r>
            <a:endParaRPr lang="fr-ca" sz="3000">
              <a:solidFill>
                <a:srgbClr val="000000"/>
              </a:solidFill>
              <a:latin typeface="Century Gothic"/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282829" y="2998470"/>
            <a:ext cx="9594342" cy="0"/>
          </a:xfrm>
          <a:prstGeom prst="line">
            <a:avLst/>
          </a:prstGeom>
          <a:ln w="25400" cap="flat" cmpd="sng" algn="ctr">
            <a:solidFill>
              <a:srgbClr val="808080"/>
            </a:solidFill>
            <a:prstDash val="solid"/>
            <a:miter lim="800000"/>
            <a:headEnd type="none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520699" y="3352800"/>
            <a:ext cx="9356471" cy="798808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800"/>
              </a:spcAft>
            </a:pPr>
            <a:r>
              <a:rPr lang="fr-ca" sz="1800" b="0" i="0" u="none" baseline="0" dirty="0">
                <a:solidFill>
                  <a:srgbClr val="000000"/>
                </a:solidFill>
                <a:latin typeface="Century Gothic"/>
              </a:rPr>
              <a:t>Les élèves :</a:t>
            </a:r>
          </a:p>
          <a:p>
            <a:pPr algn="l" rtl="0">
              <a:lnSpc>
                <a:spcPct val="114000"/>
              </a:lnSpc>
              <a:spcAft>
                <a:spcPts val="800"/>
              </a:spcAft>
            </a:pPr>
            <a:r>
              <a:rPr lang="fr-ca" sz="1800" b="0" i="0" u="none" baseline="0" dirty="0">
                <a:solidFill>
                  <a:srgbClr val="000000"/>
                </a:solidFill>
                <a:latin typeface="Century Gothic"/>
              </a:rPr>
              <a:t>• utiliseront des compl</a:t>
            </a:r>
            <a:r>
              <a:rPr lang="fr-CA" sz="1800" b="0" i="0" u="none" baseline="0" dirty="0">
                <a:solidFill>
                  <a:srgbClr val="000000"/>
                </a:solidFill>
                <a:latin typeface="Century Gothic"/>
              </a:rPr>
              <a:t>é</a:t>
            </a:r>
            <a:r>
              <a:rPr lang="fr-ca" sz="1800" b="0" i="0" u="none" baseline="0" dirty="0">
                <a:solidFill>
                  <a:srgbClr val="000000"/>
                </a:solidFill>
                <a:latin typeface="Century Gothic"/>
              </a:rPr>
              <a:t>mentaires de 10 pour additionner plus de deux nombres.</a:t>
            </a:r>
            <a:endParaRPr lang="fr-ca" sz="1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084060" y="7023100"/>
            <a:ext cx="2891409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 rtl="0"/>
            <a:r>
              <a:rPr lang="fr-ca" sz="1600" b="0" i="0" u="none" baseline="0">
                <a:solidFill>
                  <a:srgbClr val="000000"/>
                </a:solidFill>
                <a:latin typeface="Century Gothic"/>
              </a:rPr>
              <a:t>Cahier 1.2 pages 73–74</a:t>
            </a:r>
            <a:endParaRPr lang="fr-ca" sz="1600">
              <a:solidFill>
                <a:srgbClr val="00000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390881108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3400" y="406400"/>
            <a:ext cx="9203453" cy="139480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Regardons les cartes d’addition</a:t>
            </a:r>
            <a:br>
              <a:rPr lang="fr-ca" sz="2800" dirty="0">
                <a:solidFill>
                  <a:srgbClr val="000000"/>
                </a:solidFill>
                <a:latin typeface="Century Gothic"/>
              </a:rPr>
            </a:br>
            <a:br>
              <a:rPr lang="fr-ca" sz="2800" dirty="0">
                <a:solidFill>
                  <a:srgbClr val="000000"/>
                </a:solidFill>
                <a:latin typeface="Century Gothic"/>
              </a:rPr>
            </a:br>
            <a:r>
              <a:rPr lang="fr-ca" sz="2000" b="0" i="0" u="none" baseline="0" dirty="0">
                <a:solidFill>
                  <a:srgbClr val="0000FF"/>
                </a:solidFill>
                <a:latin typeface="Century Gothic"/>
              </a:rPr>
              <a:t>Indice : </a:t>
            </a:r>
            <a:r>
              <a:rPr lang="fr-ca" sz="2000" b="0" i="0" u="none" baseline="0" dirty="0">
                <a:solidFill>
                  <a:srgbClr val="000000"/>
                </a:solidFill>
                <a:latin typeface="Century Gothic"/>
              </a:rPr>
              <a:t> Signale en levant le pouce quand tu as une réponse.</a:t>
            </a:r>
            <a:endParaRPr lang="fr-ca" sz="20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33400" y="6604000"/>
            <a:ext cx="9626600" cy="753411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808080"/>
                </a:solidFill>
                <a:latin typeface="Century Gothic"/>
              </a:rPr>
              <a:t>Habileté pratique: Vous aurez besoin de cartes d’addition et de cartes de points de la p. P-3. </a:t>
            </a:r>
          </a:p>
          <a:p>
            <a:pPr algn="l" rtl="0">
              <a:lnSpc>
                <a:spcPct val="200000"/>
              </a:lnSpc>
            </a:pPr>
            <a:r>
              <a:rPr lang="fr-ca" sz="1600" b="0" i="0" u="none" baseline="0" dirty="0">
                <a:solidFill>
                  <a:srgbClr val="808080"/>
                </a:solidFill>
                <a:latin typeface="Century Gothic"/>
              </a:rPr>
              <a:t>Voir p. P-22 pour plus de détails.  </a:t>
            </a:r>
            <a:endParaRPr lang="fr-ca" sz="1600" dirty="0">
              <a:solidFill>
                <a:srgbClr val="80808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332747096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44500"/>
            <a:ext cx="8988251" cy="1694246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Exercices complémentaires : 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1. Dessine des traits pour montrer deux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paires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de chiffres dont la somme est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é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gale </a:t>
            </a:r>
            <a:r>
              <a:rPr lang="fr-CA" sz="2800" dirty="0">
                <a:solidFill>
                  <a:srgbClr val="0000FF"/>
                </a:solidFill>
                <a:effectLst/>
                <a:latin typeface="Century Gothic" panose="020B0502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à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 10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.</a:t>
            </a:r>
            <a:endParaRPr lang="fr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7200" y="2590800"/>
            <a:ext cx="52857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Exemple :     4 + 7 + 3 + 6</a:t>
            </a:r>
            <a:endParaRPr lang="fr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57200" y="4292600"/>
            <a:ext cx="271653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a) 9 + 2 + 1 + 8</a:t>
            </a:r>
            <a:endParaRPr lang="fr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207000" y="4292600"/>
            <a:ext cx="2716149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b) 6 + 5 + 5 + 4</a:t>
            </a:r>
            <a:endParaRPr lang="fr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57200" y="5651500"/>
            <a:ext cx="2703703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c) 2 + 8 + 8 + 2</a:t>
            </a:r>
            <a:endParaRPr lang="fr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207000" y="5651500"/>
            <a:ext cx="2717165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d) 7 + 1 + 9 + 3</a:t>
            </a:r>
            <a:endParaRPr lang="fr-ca" sz="2800">
              <a:solidFill>
                <a:srgbClr val="000000"/>
              </a:solidFill>
              <a:latin typeface="Century Gothic"/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53634" y="2303689"/>
            <a:ext cx="990600" cy="40005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43608" y="3008075"/>
            <a:ext cx="2008804" cy="689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067393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44500"/>
            <a:ext cx="9908540" cy="103182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2. </a:t>
            </a:r>
            <a:r>
              <a:rPr lang="fr-ca" sz="2800" dirty="0">
                <a:solidFill>
                  <a:srgbClr val="000000"/>
                </a:solidFill>
                <a:latin typeface="Century Gothic"/>
              </a:rPr>
              <a:t>Faire les </a:t>
            </a:r>
            <a:r>
              <a:rPr lang="fr-ca" sz="2800">
                <a:solidFill>
                  <a:srgbClr val="000000"/>
                </a:solidFill>
                <a:latin typeface="Century Gothic"/>
              </a:rPr>
              <a:t>a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dditions suivantes. </a:t>
            </a:r>
            <a:endParaRPr lang="fr-ca" sz="2800" b="0" i="0" u="none" baseline="0" dirty="0">
              <a:solidFill>
                <a:srgbClr val="000000"/>
              </a:solidFill>
              <a:latin typeface="Century Gothic"/>
            </a:endParaRP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000" b="0" i="0" u="none" baseline="0" dirty="0">
                <a:solidFill>
                  <a:srgbClr val="0000FF"/>
                </a:solidFill>
                <a:latin typeface="Century Gothic"/>
              </a:rPr>
              <a:t>Indice : </a:t>
            </a:r>
            <a:r>
              <a:rPr lang="fr-ca" sz="2000" b="0" i="0" u="none" baseline="0" dirty="0">
                <a:solidFill>
                  <a:srgbClr val="000000"/>
                </a:solidFill>
                <a:latin typeface="Century Gothic"/>
              </a:rPr>
              <a:t>Trouve les compl</a:t>
            </a:r>
            <a:r>
              <a:rPr lang="fr-CA" sz="2000" b="0" i="0" u="none" baseline="0" dirty="0">
                <a:solidFill>
                  <a:srgbClr val="000000"/>
                </a:solidFill>
                <a:latin typeface="Century Gothic"/>
              </a:rPr>
              <a:t>é</a:t>
            </a:r>
            <a:r>
              <a:rPr lang="fr-ca" sz="2000" b="0" i="0" u="none" baseline="0" dirty="0">
                <a:solidFill>
                  <a:srgbClr val="000000"/>
                </a:solidFill>
                <a:latin typeface="Century Gothic"/>
              </a:rPr>
              <a:t>mentaires de 10.</a:t>
            </a:r>
            <a:endParaRPr lang="fr-ca" sz="20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7200" y="1778000"/>
            <a:ext cx="3326003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a) 2 + 4 + 8 + 6 + 7</a:t>
            </a:r>
            <a:endParaRPr lang="fr-ca" sz="2800">
              <a:solidFill>
                <a:srgbClr val="000000"/>
              </a:solidFill>
              <a:latin typeface="Century Gothic"/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457200" y="5054600"/>
            <a:ext cx="8767187" cy="954107"/>
            <a:chOff x="457200" y="5054600"/>
            <a:chExt cx="8767187" cy="954107"/>
          </a:xfrm>
        </p:grpSpPr>
        <p:sp>
          <p:nvSpPr>
            <p:cNvPr id="4" name="TextBox 3"/>
            <p:cNvSpPr txBox="1"/>
            <p:nvPr/>
          </p:nvSpPr>
          <p:spPr>
            <a:xfrm>
              <a:off x="457200" y="5054600"/>
              <a:ext cx="599440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c)</a:t>
              </a:r>
              <a:endParaRPr lang="fr-ca" sz="28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927100" y="5054600"/>
              <a:ext cx="8297287" cy="954107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1 + 2 + 3 + 4 + 5 + 6 + 7 + 8 + 9 + 9 + 8 + 7 + 6 + 5 + 4 + 3 + 2 + 1</a:t>
              </a:r>
              <a:endParaRPr lang="fr-ca" sz="2800" dirty="0">
                <a:solidFill>
                  <a:srgbClr val="000000"/>
                </a:solidFill>
                <a:latin typeface="Century Gothic"/>
              </a:endParaRPr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457200" y="3416300"/>
            <a:ext cx="3325622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b) 2 + 5 + 3 + 7 + 5</a:t>
            </a:r>
            <a:endParaRPr lang="fr-ca" sz="2800">
              <a:solidFill>
                <a:srgbClr val="00000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229571407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82600" y="406400"/>
            <a:ext cx="6606540" cy="130304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50000"/>
              </a:lnSpc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Cahier 1.2 pages 73–74</a:t>
            </a:r>
          </a:p>
          <a:p>
            <a:pPr algn="l" rtl="0">
              <a:lnSpc>
                <a:spcPct val="150000"/>
              </a:lnSpc>
            </a:pPr>
            <a:r>
              <a:rPr lang="fr-ca" sz="2800">
                <a:solidFill>
                  <a:srgbClr val="808080"/>
                </a:solidFill>
                <a:latin typeface="Century Gothic"/>
              </a:rPr>
              <a:t>n</a:t>
            </a:r>
            <a:r>
              <a:rPr lang="fr-ca" sz="2800" b="0" i="0" u="none" baseline="0">
                <a:solidFill>
                  <a:srgbClr val="808080"/>
                </a:solidFill>
                <a:latin typeface="Century Gothic"/>
              </a:rPr>
              <a:t>ouvelle édition canadienne</a:t>
            </a:r>
            <a:endParaRPr lang="fr-ca" sz="2800" dirty="0">
              <a:solidFill>
                <a:srgbClr val="80808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30908762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558800"/>
            <a:ext cx="99085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Comment pouvons-nous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obtenir 10</a:t>
            </a:r>
            <a:r>
              <a:rPr lang="fr-ca" sz="2800" b="0" i="0" u="none" baseline="0">
                <a:solidFill>
                  <a:srgbClr val="000000"/>
                </a:solidFill>
                <a:latin typeface="Arial"/>
              </a:rPr>
              <a:t>? </a:t>
            </a:r>
            <a:endParaRPr lang="fr-ca" sz="2800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680460" y="165100"/>
            <a:ext cx="63398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 rtl="0"/>
            <a:r>
              <a:rPr lang="fr-ca" sz="1600" b="0" i="0" u="none" baseline="0">
                <a:solidFill>
                  <a:srgbClr val="808080"/>
                </a:solidFill>
                <a:latin typeface="Century Gothic"/>
              </a:rPr>
              <a:t>Voir p. P-20 pour plus de détails. </a:t>
            </a:r>
            <a:endParaRPr lang="fr-ca" sz="1600">
              <a:solidFill>
                <a:srgbClr val="808080"/>
              </a:solidFill>
              <a:latin typeface="Century Gothic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102100" y="1854200"/>
            <a:ext cx="2258507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1       2       9</a:t>
            </a:r>
            <a:endParaRPr lang="fr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102100" y="4851400"/>
            <a:ext cx="2389135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1       2       8</a:t>
            </a:r>
            <a:endParaRPr lang="fr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57199" y="6629400"/>
            <a:ext cx="4546879" cy="753411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808080"/>
                </a:solidFill>
                <a:latin typeface="Century Gothic"/>
              </a:rPr>
              <a:t>Répétez avec plusieurs chiffres. </a:t>
            </a:r>
          </a:p>
          <a:p>
            <a:pPr algn="l" rtl="0">
              <a:lnSpc>
                <a:spcPct val="200000"/>
              </a:lnSpc>
            </a:pPr>
            <a:r>
              <a:rPr lang="fr-ca" sz="1600" b="0" i="0" u="none" baseline="0" dirty="0">
                <a:solidFill>
                  <a:srgbClr val="808080"/>
                </a:solidFill>
                <a:latin typeface="Century Gothic"/>
              </a:rPr>
              <a:t>Voir p. P-20 pour plus de détails.</a:t>
            </a:r>
            <a:endParaRPr lang="fr-ca" sz="1600" dirty="0">
              <a:solidFill>
                <a:srgbClr val="808080"/>
              </a:solidFill>
              <a:latin typeface="Century Gothic"/>
            </a:endParaRPr>
          </a:p>
        </p:txBody>
      </p:sp>
      <p:cxnSp>
        <p:nvCxnSpPr>
          <p:cNvPr id="11" name="Straight Connector 10"/>
          <p:cNvCxnSpPr/>
          <p:nvPr/>
        </p:nvCxnSpPr>
        <p:spPr>
          <a:xfrm>
            <a:off x="0" y="3677697"/>
            <a:ext cx="10160000" cy="1004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194026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182413"/>
            <a:ext cx="9908540" cy="115986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Exercices : 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Entoure les deux chiffres dont la somme est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é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gale </a:t>
            </a:r>
            <a:r>
              <a:rPr lang="fr-CA" sz="2800" dirty="0">
                <a:solidFill>
                  <a:srgbClr val="0000FF"/>
                </a:solidFill>
                <a:effectLst/>
                <a:latin typeface="Century Gothic" panose="020B0502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à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 10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. </a:t>
            </a:r>
            <a:endParaRPr lang="fr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7200" y="1981200"/>
            <a:ext cx="15646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a) 6 1 4</a:t>
            </a:r>
            <a:endParaRPr lang="fr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832100" y="1981200"/>
            <a:ext cx="16916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b) 0 2 8</a:t>
            </a:r>
            <a:endParaRPr lang="fr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219700" y="1981200"/>
            <a:ext cx="14757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c) 7 3 4</a:t>
            </a:r>
            <a:endParaRPr lang="fr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57200" y="3454400"/>
            <a:ext cx="39649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FF0000"/>
                </a:solidFill>
                <a:latin typeface="Century Gothic"/>
              </a:rPr>
              <a:t>Bonus :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 </a:t>
            </a:r>
            <a:endParaRPr lang="fr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607300" y="1981200"/>
            <a:ext cx="1479931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d) 4 3 6</a:t>
            </a:r>
            <a:endParaRPr lang="fr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57200" y="4292600"/>
            <a:ext cx="1762887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e) 0 7 3 4</a:t>
            </a:r>
            <a:endParaRPr lang="fr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832100" y="4292600"/>
            <a:ext cx="1643507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f) 5 2 4 5</a:t>
            </a:r>
            <a:endParaRPr lang="fr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219700" y="4292600"/>
            <a:ext cx="1771015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g) 1 2 9 5</a:t>
            </a:r>
            <a:endParaRPr lang="fr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607300" y="4292600"/>
            <a:ext cx="1748663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h) 6 3 4 5</a:t>
            </a:r>
            <a:endParaRPr lang="fr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33400" y="5461000"/>
            <a:ext cx="1602994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i) 3 1 3 9</a:t>
            </a:r>
            <a:endParaRPr lang="fr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832100" y="5461000"/>
            <a:ext cx="160401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j) 5 3 1 7</a:t>
            </a:r>
            <a:endParaRPr lang="fr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219700" y="5461000"/>
            <a:ext cx="1710309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k) 4 2 3 8</a:t>
            </a:r>
            <a:endParaRPr lang="fr-ca" sz="2800">
              <a:solidFill>
                <a:srgbClr val="000000"/>
              </a:solidFill>
              <a:latin typeface="Century Gothic"/>
            </a:endParaRPr>
          </a:p>
        </p:txBody>
      </p:sp>
      <p:cxnSp>
        <p:nvCxnSpPr>
          <p:cNvPr id="19" name="Straight Connector 18"/>
          <p:cNvCxnSpPr/>
          <p:nvPr/>
        </p:nvCxnSpPr>
        <p:spPr>
          <a:xfrm>
            <a:off x="0" y="3145134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586172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  <p:bldP spid="9" grpId="0"/>
      <p:bldP spid="10" grpId="0"/>
      <p:bldP spid="11" grpId="0"/>
      <p:bldP spid="12" grpId="0"/>
      <p:bldP spid="13" grpId="0"/>
      <p:bldP spid="1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31800"/>
            <a:ext cx="9908540" cy="120302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Regarde les pions et la phrase numérique.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Que remarques-tu</a:t>
            </a:r>
            <a:r>
              <a:rPr lang="fr-ca" sz="2800" b="0" i="0" u="none" baseline="0">
                <a:solidFill>
                  <a:srgbClr val="000000"/>
                </a:solidFill>
                <a:latin typeface="Arial"/>
              </a:rPr>
              <a:t>?</a:t>
            </a:r>
            <a:endParaRPr lang="fr-ca" sz="280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7200" y="6883400"/>
            <a:ext cx="3933930" cy="33855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808080"/>
                </a:solidFill>
                <a:latin typeface="Century Gothic"/>
              </a:rPr>
              <a:t>Voir p. P-20–21 pour plus de détails. </a:t>
            </a:r>
            <a:endParaRPr lang="fr-ca" sz="1600" dirty="0">
              <a:solidFill>
                <a:srgbClr val="808080"/>
              </a:solidFill>
              <a:latin typeface="Century Gothic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971800" y="2590800"/>
            <a:ext cx="4514222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9  +  1  +  3  =  10  +   ___</a:t>
            </a:r>
            <a:endParaRPr lang="fr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57199" y="4445000"/>
            <a:ext cx="9329896" cy="165282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Entoure les deux chiffres qui s’additionnent pour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 obtenir 10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.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Comment les pions devraient-ils changer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</a:rPr>
              <a:t>?</a:t>
            </a:r>
            <a:endParaRPr lang="fr-ca" sz="2800" dirty="0">
              <a:solidFill>
                <a:srgbClr val="000000"/>
              </a:solidFill>
              <a:latin typeface="Arial"/>
            </a:endParaRPr>
          </a:p>
        </p:txBody>
      </p:sp>
      <p:cxnSp>
        <p:nvCxnSpPr>
          <p:cNvPr id="12" name="Straight Connector 11"/>
          <p:cNvCxnSpPr/>
          <p:nvPr/>
        </p:nvCxnSpPr>
        <p:spPr>
          <a:xfrm>
            <a:off x="0" y="3915229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695376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31800"/>
            <a:ext cx="9908540" cy="1694246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Exercices : 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Trouve deux chiffres dont la somme est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é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gale </a:t>
            </a:r>
            <a:r>
              <a:rPr lang="fr-CA" sz="2800" dirty="0">
                <a:solidFill>
                  <a:srgbClr val="0000FF"/>
                </a:solidFill>
                <a:effectLst/>
                <a:latin typeface="Century Gothic" panose="020B0502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à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 10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. Ensuite, trouve le nombre manquant.</a:t>
            </a:r>
            <a:endParaRPr lang="fr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7200" y="2463800"/>
            <a:ext cx="43332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a) 3 + 4 + 7 = 10 + ___</a:t>
            </a:r>
            <a:endParaRPr lang="fr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57200" y="5803900"/>
            <a:ext cx="45999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c) 3 + 4 + 6 = 10 + ___</a:t>
            </a:r>
            <a:endParaRPr lang="fr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57200" y="4140200"/>
            <a:ext cx="44094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b) 2 + 1 + 9 = 10 + ___</a:t>
            </a:r>
            <a:endParaRPr lang="fr-ca" sz="2800">
              <a:solidFill>
                <a:srgbClr val="00000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34849475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27860" y="165100"/>
            <a:ext cx="80924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 rtl="0"/>
            <a:r>
              <a:rPr lang="fr-ca" sz="1600" b="0" i="0" u="none" baseline="0">
                <a:solidFill>
                  <a:srgbClr val="808080"/>
                </a:solidFill>
                <a:latin typeface="Century Gothic"/>
              </a:rPr>
              <a:t> Révisez l’ajout de 10 à un chiffre plus petit que 10.  </a:t>
            </a:r>
            <a:endParaRPr lang="fr-ca" sz="1600">
              <a:solidFill>
                <a:srgbClr val="808080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33400" y="558800"/>
            <a:ext cx="7475136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Combien y a-t-il de doigts au total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</a:rPr>
              <a:t>?</a:t>
            </a:r>
            <a:endParaRPr lang="fr-ca" sz="280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33400" y="6934200"/>
            <a:ext cx="3747198" cy="33855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808080"/>
                </a:solidFill>
                <a:latin typeface="Century Gothic"/>
              </a:rPr>
              <a:t>Voir p. P-21 pour plus de détails. </a:t>
            </a:r>
            <a:endParaRPr lang="fr-ca" sz="1600" dirty="0">
              <a:solidFill>
                <a:srgbClr val="80808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404812587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31800"/>
            <a:ext cx="99085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Exercices :   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Additionne. </a:t>
            </a:r>
            <a:endParaRPr lang="fr-ca" sz="2800" dirty="0">
              <a:solidFill>
                <a:srgbClr val="0000FF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7200" y="1333500"/>
            <a:ext cx="18821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a) 10 + 3</a:t>
            </a:r>
            <a:endParaRPr lang="fr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975100" y="1333500"/>
            <a:ext cx="17678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b) 2 + 10</a:t>
            </a:r>
            <a:endParaRPr lang="fr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200900" y="1333500"/>
            <a:ext cx="19202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c) 5 + 10</a:t>
            </a:r>
            <a:endParaRPr lang="fr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57200" y="3784600"/>
            <a:ext cx="22377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d)  7 + 10</a:t>
            </a:r>
            <a:endParaRPr lang="fr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975100" y="3784600"/>
            <a:ext cx="1682877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e) 9 + 10</a:t>
            </a:r>
            <a:endParaRPr lang="fr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200900" y="3784600"/>
            <a:ext cx="156337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f) 0 + 10</a:t>
            </a:r>
            <a:endParaRPr lang="fr-ca" sz="2800">
              <a:solidFill>
                <a:srgbClr val="00000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149421438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27860" y="165100"/>
            <a:ext cx="80924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 rtl="0"/>
            <a:r>
              <a:rPr lang="fr-ca" sz="1600" b="0" i="0" u="none" baseline="0">
                <a:solidFill>
                  <a:srgbClr val="808080"/>
                </a:solidFill>
                <a:latin typeface="Century Gothic"/>
              </a:rPr>
              <a:t> Révisez l’ajout de 10 à un chiffre plus petit que 10.  </a:t>
            </a:r>
            <a:endParaRPr lang="fr-ca" sz="1600">
              <a:solidFill>
                <a:srgbClr val="808080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33400" y="596900"/>
            <a:ext cx="9947031" cy="1159869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Entoure les chiffres qui s'additionnent pour obtenir 10.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Trouve les chiffres manquants.  </a:t>
            </a:r>
            <a:endParaRPr lang="fr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33400" y="6934200"/>
            <a:ext cx="3717053" cy="33855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808080"/>
                </a:solidFill>
                <a:latin typeface="Century Gothic"/>
              </a:rPr>
              <a:t>Voir p. P-21 pour plus de détails. </a:t>
            </a:r>
            <a:endParaRPr lang="fr-ca" sz="1600" dirty="0">
              <a:solidFill>
                <a:srgbClr val="808080"/>
              </a:solidFill>
              <a:latin typeface="Century Gothic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959100" y="2946400"/>
            <a:ext cx="4332504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9 + 1 + 3 = 10 + ___ = ___</a:t>
            </a:r>
            <a:endParaRPr lang="fr-ca" sz="2800">
              <a:solidFill>
                <a:srgbClr val="00000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378252532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74551"/>
            <a:ext cx="9908540" cy="1651093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Exercices : 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Entoure les deux chiffres dont la somme est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é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gale </a:t>
            </a:r>
            <a:r>
              <a:rPr lang="fr-CA" sz="2800" dirty="0">
                <a:solidFill>
                  <a:srgbClr val="0000FF"/>
                </a:solidFill>
                <a:effectLst/>
                <a:latin typeface="Century Gothic" panose="020B0502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à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 10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. Utilise 10 dans des additions.</a:t>
            </a:r>
            <a:endParaRPr lang="fr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7200" y="1854200"/>
            <a:ext cx="5512308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a) 7 + 3 + 1 = 10 + ___ = ____</a:t>
            </a:r>
            <a:endParaRPr lang="fr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57200" y="4140200"/>
            <a:ext cx="6210808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c) 3 + 8 + 2 = 10 + ___ = ____</a:t>
            </a:r>
            <a:endParaRPr lang="fr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57200" y="2997200"/>
            <a:ext cx="5842508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b) 4 + 2 + 6 = 10 + ___ = ____</a:t>
            </a:r>
            <a:endParaRPr lang="fr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57200" y="5283200"/>
            <a:ext cx="4166108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d) 6 + 9 + 4 = ____</a:t>
            </a:r>
            <a:endParaRPr lang="fr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219700" y="5283200"/>
            <a:ext cx="4001008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e) 5 + 3 + 7 = ____</a:t>
            </a:r>
            <a:endParaRPr lang="fr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57200" y="6540500"/>
            <a:ext cx="6718808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FF0000"/>
                </a:solidFill>
                <a:latin typeface="Century Gothic"/>
              </a:rPr>
              <a:t>Bonus : 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2 + 8 + 2 = 10 + ___ = ____</a:t>
            </a:r>
            <a:endParaRPr lang="fr-ca" sz="2800" dirty="0">
              <a:solidFill>
                <a:srgbClr val="000000"/>
              </a:solidFill>
              <a:latin typeface="Century Gothic"/>
            </a:endParaRPr>
          </a:p>
        </p:txBody>
      </p:sp>
      <p:cxnSp>
        <p:nvCxnSpPr>
          <p:cNvPr id="13" name="Straight Connector 12"/>
          <p:cNvCxnSpPr/>
          <p:nvPr/>
        </p:nvCxnSpPr>
        <p:spPr>
          <a:xfrm>
            <a:off x="0" y="6259564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229482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JUMP Styles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7FA1BCBC6E2B8468E172994160D6E3A" ma:contentTypeVersion="15" ma:contentTypeDescription="Create a new document." ma:contentTypeScope="" ma:versionID="12c5fab4d8cf15effe773c7bb21f48c3">
  <xsd:schema xmlns:xsd="http://www.w3.org/2001/XMLSchema" xmlns:xs="http://www.w3.org/2001/XMLSchema" xmlns:p="http://schemas.microsoft.com/office/2006/metadata/properties" xmlns:ns2="e18f966e-def6-491c-90ef-ce766f7b57b2" xmlns:ns3="fa50482e-f21a-4d27-9292-78c96369b738" targetNamespace="http://schemas.microsoft.com/office/2006/metadata/properties" ma:root="true" ma:fieldsID="a2834b6bbb4c8691f818680d39d7592a" ns2:_="" ns3:_="">
    <xsd:import namespace="e18f966e-def6-491c-90ef-ce766f7b57b2"/>
    <xsd:import namespace="fa50482e-f21a-4d27-9292-78c96369b73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18f966e-def6-491c-90ef-ce766f7b57b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7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8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19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1" nillable="true" ma:taxonomy="true" ma:internalName="lcf76f155ced4ddcb4097134ff3c332f" ma:taxonomyFieldName="MediaServiceImageTags" ma:displayName="Image Tags" ma:readOnly="false" ma:fieldId="{5cf76f15-5ced-4ddc-b409-7134ff3c332f}" ma:taxonomyMulti="true" ma:sspId="9ac9fff1-7c96-4499-a4e7-1363e30a850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a50482e-f21a-4d27-9292-78c96369b738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2" nillable="true" ma:displayName="Taxonomy Catch All Column" ma:hidden="true" ma:list="{73065c74-a66f-4973-be96-9036311e7836}" ma:internalName="TaxCatchAll" ma:showField="CatchAllData" ma:web="fa50482e-f21a-4d27-9292-78c96369b738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fa50482e-f21a-4d27-9292-78c96369b738" xsi:nil="true"/>
    <lcf76f155ced4ddcb4097134ff3c332f xmlns="e18f966e-def6-491c-90ef-ce766f7b57b2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C5E7CE69-E678-4E10-9F13-43CE694CED1C}"/>
</file>

<file path=customXml/itemProps2.xml><?xml version="1.0" encoding="utf-8"?>
<ds:datastoreItem xmlns:ds="http://schemas.openxmlformats.org/officeDocument/2006/customXml" ds:itemID="{228F652B-1B3D-4726-817F-C64CC994CDFD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8ECA74F1-389E-4F6A-AF3C-C8AA448D047F}">
  <ds:schemaRefs>
    <ds:schemaRef ds:uri="http://schemas.microsoft.com/office/2006/metadata/properties"/>
    <ds:schemaRef ds:uri="http://schemas.microsoft.com/office/infopath/2007/PartnerControls"/>
    <ds:schemaRef ds:uri="7e2315a6-2af0-4575-806e-69394813f8a0"/>
    <ds:schemaRef ds:uri="4e1ee95b-2101-45cb-9adb-2eaeb94c6931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26</TotalTime>
  <Words>673</Words>
  <Application>Microsoft Office PowerPoint</Application>
  <PresentationFormat>Custom</PresentationFormat>
  <Paragraphs>82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6" baseType="lpstr">
      <vt:lpstr>Arial</vt:lpstr>
      <vt:lpstr>Century Gothic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SMART Developer</dc:creator>
  <cp:lastModifiedBy>Dishpreet Kaur</cp:lastModifiedBy>
  <cp:revision>12</cp:revision>
  <dcterms:created xsi:type="dcterms:W3CDTF">2018-02-14T21:41:26Z</dcterms:created>
  <dcterms:modified xsi:type="dcterms:W3CDTF">2023-02-15T21:54:16Z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0x0101004D0087A81E554B49BA29910CD912B24E</vt:lpwstr>
  </property>
  <property fmtid="{D5CDD505-2E9C-101B-9397-08002B2CF9AE}" pid="3" name="MediaServiceImageTags">
    <vt:lpwstr/>
  </property>
</Properties>
</file>