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0160000" cy="7620000"/>
  <p:notesSz cx="6858000" cy="9144000"/>
  <p:embeddedFontLst>
    <p:embeddedFont>
      <p:font typeface="Century Gothic" panose="020B0502020202020204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FC0D4E-C826-46C0-944F-9148AC89097F}" v="1" dt="2023-02-15T21:23:43.7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4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2.fntdata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3.fntdata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17FC0D4E-C826-46C0-944F-9148AC89097F}"/>
    <pc:docChg chg="modSld">
      <pc:chgData name="Dishpreet Kaur" userId="19ba2128-39f9-4128-b8af-0f9b31cf97c0" providerId="ADAL" clId="{17FC0D4E-C826-46C0-944F-9148AC89097F}" dt="2023-02-15T21:23:43.727" v="1"/>
      <pc:docMkLst>
        <pc:docMk/>
      </pc:docMkLst>
      <pc:sldChg chg="modSp mod">
        <pc:chgData name="Dishpreet Kaur" userId="19ba2128-39f9-4128-b8af-0f9b31cf97c0" providerId="ADAL" clId="{17FC0D4E-C826-46C0-944F-9148AC89097F}" dt="2023-02-15T21:23:43.727" v="1"/>
        <pc:sldMkLst>
          <pc:docMk/>
          <pc:sldMk cId="3636360820" sldId="256"/>
        </pc:sldMkLst>
        <pc:spChg chg="mod">
          <ac:chgData name="Dishpreet Kaur" userId="19ba2128-39f9-4128-b8af-0f9b31cf97c0" providerId="ADAL" clId="{17FC0D4E-C826-46C0-944F-9148AC89097F}" dt="2023-02-15T21:23:43.727" v="1"/>
          <ac:spMkLst>
            <pc:docMk/>
            <pc:sldMk cId="3636360820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241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183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4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67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163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416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02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08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133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743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40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2FDD4-C34C-49E8-A8B4-27A5D7BE9A3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34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116425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G-22–25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Différences et triage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 les attributs des données et trieront les formes selon les règles qu’ils auront eux-mêmes créées.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147–150</a:t>
            </a:r>
          </a:p>
        </p:txBody>
      </p:sp>
    </p:spTree>
    <p:extLst>
      <p:ext uri="{BB962C8B-B14F-4D97-AF65-F5344CB8AC3E}">
        <p14:creationId xmlns:p14="http://schemas.microsoft.com/office/powerpoint/2010/main" val="3636360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le rectangle a que le carré n’a pas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2277116" y="3502293"/>
            <a:ext cx="1490969" cy="615415"/>
          </a:xfrm>
          <a:custGeom>
            <a:avLst/>
            <a:gdLst/>
            <a:ahLst/>
            <a:cxnLst/>
            <a:rect l="0" t="0" r="0" b="0"/>
            <a:pathLst>
              <a:path w="1490969" h="615415">
                <a:moveTo>
                  <a:pt x="0" y="0"/>
                </a:moveTo>
                <a:lnTo>
                  <a:pt x="1490968" y="0"/>
                </a:lnTo>
                <a:lnTo>
                  <a:pt x="1490968" y="615414"/>
                </a:lnTo>
                <a:lnTo>
                  <a:pt x="0" y="615414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5785243" y="2696976"/>
            <a:ext cx="2226050" cy="2226049"/>
          </a:xfrm>
          <a:custGeom>
            <a:avLst/>
            <a:gdLst/>
            <a:ahLst/>
            <a:cxnLst/>
            <a:rect l="0" t="0" r="0" b="0"/>
            <a:pathLst>
              <a:path w="2226050" h="2226049">
                <a:moveTo>
                  <a:pt x="0" y="0"/>
                </a:moveTo>
                <a:lnTo>
                  <a:pt x="2226049" y="0"/>
                </a:lnTo>
                <a:lnTo>
                  <a:pt x="2226049" y="2226048"/>
                </a:lnTo>
                <a:lnTo>
                  <a:pt x="0" y="2226048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95300" y="6946900"/>
            <a:ext cx="514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G-23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76314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785231" y="2696976"/>
            <a:ext cx="2226056" cy="2221581"/>
            <a:chOff x="5785231" y="2696976"/>
            <a:chExt cx="2226056" cy="2221581"/>
          </a:xfrm>
        </p:grpSpPr>
        <p:grpSp>
          <p:nvGrpSpPr>
            <p:cNvPr id="8" name="Group 7"/>
            <p:cNvGrpSpPr/>
            <p:nvPr/>
          </p:nvGrpSpPr>
          <p:grpSpPr>
            <a:xfrm>
              <a:off x="5786749" y="2696976"/>
              <a:ext cx="2221576" cy="2221581"/>
              <a:chOff x="5786749" y="2696976"/>
              <a:chExt cx="2221576" cy="222158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86749" y="2696976"/>
                <a:ext cx="2221576" cy="2221581"/>
              </a:xfrm>
              <a:custGeom>
                <a:avLst/>
                <a:gdLst/>
                <a:ahLst/>
                <a:cxnLst/>
                <a:rect l="0" t="0" r="0" b="0"/>
                <a:pathLst>
                  <a:path w="2221576" h="2221581">
                    <a:moveTo>
                      <a:pt x="0" y="0"/>
                    </a:moveTo>
                    <a:lnTo>
                      <a:pt x="2221575" y="0"/>
                    </a:lnTo>
                    <a:lnTo>
                      <a:pt x="2221575" y="2221580"/>
                    </a:lnTo>
                    <a:lnTo>
                      <a:pt x="0" y="2221580"/>
                    </a:lnTo>
                    <a:close/>
                  </a:path>
                </a:pathLst>
              </a:custGeom>
              <a:solidFill>
                <a:srgbClr val="0000FF"/>
              </a:solidFill>
              <a:ln w="381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5790438" y="3117469"/>
                <a:ext cx="2201037" cy="1465834"/>
                <a:chOff x="5790438" y="3117469"/>
                <a:chExt cx="2201037" cy="1465834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5790438" y="3117469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5790438" y="3592830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5790438" y="4092067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5790438" y="4583303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" name="Straight Connector 8"/>
            <p:cNvCxnSpPr/>
            <p:nvPr/>
          </p:nvCxnSpPr>
          <p:spPr>
            <a:xfrm>
              <a:off x="5785231" y="2781046"/>
              <a:ext cx="0" cy="196710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011287" y="2788920"/>
              <a:ext cx="0" cy="196710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attribut est différent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Freeform 12"/>
          <p:cNvSpPr/>
          <p:nvPr/>
        </p:nvSpPr>
        <p:spPr>
          <a:xfrm>
            <a:off x="2277116" y="3502293"/>
            <a:ext cx="1490969" cy="615415"/>
          </a:xfrm>
          <a:custGeom>
            <a:avLst/>
            <a:gdLst/>
            <a:ahLst/>
            <a:cxnLst/>
            <a:rect l="0" t="0" r="0" b="0"/>
            <a:pathLst>
              <a:path w="1490969" h="615415">
                <a:moveTo>
                  <a:pt x="0" y="0"/>
                </a:moveTo>
                <a:lnTo>
                  <a:pt x="1490968" y="0"/>
                </a:lnTo>
                <a:lnTo>
                  <a:pt x="1490968" y="615414"/>
                </a:lnTo>
                <a:lnTo>
                  <a:pt x="0" y="615414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55875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le triangle a que le rectangle n’a pas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514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G-23 pour plus de détails.</a:t>
            </a:r>
          </a:p>
        </p:txBody>
      </p:sp>
      <p:sp>
        <p:nvSpPr>
          <p:cNvPr id="4" name="Freeform 3"/>
          <p:cNvSpPr/>
          <p:nvPr/>
        </p:nvSpPr>
        <p:spPr>
          <a:xfrm>
            <a:off x="4880122" y="2921123"/>
            <a:ext cx="3816971" cy="1634557"/>
          </a:xfrm>
          <a:custGeom>
            <a:avLst/>
            <a:gdLst/>
            <a:ahLst/>
            <a:cxnLst/>
            <a:rect l="0" t="0" r="0" b="0"/>
            <a:pathLst>
              <a:path w="3816971" h="1634557">
                <a:moveTo>
                  <a:pt x="0" y="0"/>
                </a:moveTo>
                <a:lnTo>
                  <a:pt x="3816970" y="0"/>
                </a:lnTo>
                <a:lnTo>
                  <a:pt x="3816970" y="1634556"/>
                </a:lnTo>
                <a:lnTo>
                  <a:pt x="0" y="1634556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1626483" y="2807315"/>
            <a:ext cx="2127022" cy="1862172"/>
          </a:xfrm>
          <a:custGeom>
            <a:avLst/>
            <a:gdLst/>
            <a:ahLst/>
            <a:cxnLst/>
            <a:rect l="0" t="0" r="0" b="0"/>
            <a:pathLst>
              <a:path w="2127022" h="1862172">
                <a:moveTo>
                  <a:pt x="0" y="0"/>
                </a:moveTo>
                <a:lnTo>
                  <a:pt x="2127021" y="1862171"/>
                </a:lnTo>
                <a:lnTo>
                  <a:pt x="531755" y="1862171"/>
                </a:lnTo>
                <a:close/>
              </a:path>
            </a:pathLst>
          </a:cu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3118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attribut est différent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388122" y="3441823"/>
            <a:ext cx="1885016" cy="746337"/>
          </a:xfrm>
          <a:custGeom>
            <a:avLst/>
            <a:gdLst/>
            <a:ahLst/>
            <a:cxnLst/>
            <a:rect l="0" t="0" r="0" b="0"/>
            <a:pathLst>
              <a:path w="1885016" h="746337">
                <a:moveTo>
                  <a:pt x="0" y="0"/>
                </a:moveTo>
                <a:lnTo>
                  <a:pt x="1885015" y="0"/>
                </a:lnTo>
                <a:lnTo>
                  <a:pt x="1885015" y="746336"/>
                </a:lnTo>
                <a:lnTo>
                  <a:pt x="0" y="746336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1626483" y="2807315"/>
            <a:ext cx="2127022" cy="1862172"/>
          </a:xfrm>
          <a:custGeom>
            <a:avLst/>
            <a:gdLst/>
            <a:ahLst/>
            <a:cxnLst/>
            <a:rect l="0" t="0" r="0" b="0"/>
            <a:pathLst>
              <a:path w="2127022" h="1862172">
                <a:moveTo>
                  <a:pt x="0" y="0"/>
                </a:moveTo>
                <a:lnTo>
                  <a:pt x="2127021" y="1862171"/>
                </a:lnTo>
                <a:lnTo>
                  <a:pt x="531755" y="1862171"/>
                </a:lnTo>
                <a:close/>
              </a:path>
            </a:pathLst>
          </a:cu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1637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la première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que le carré n’a pas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897433" y="3051319"/>
            <a:ext cx="1600947" cy="1600946"/>
          </a:xfrm>
          <a:custGeom>
            <a:avLst/>
            <a:gdLst/>
            <a:ahLst/>
            <a:cxnLst/>
            <a:rect l="0" t="0" r="0" b="0"/>
            <a:pathLst>
              <a:path w="1600947" h="1600946">
                <a:moveTo>
                  <a:pt x="0" y="0"/>
                </a:moveTo>
                <a:lnTo>
                  <a:pt x="1600946" y="0"/>
                </a:lnTo>
                <a:lnTo>
                  <a:pt x="1600946" y="1600945"/>
                </a:lnTo>
                <a:lnTo>
                  <a:pt x="0" y="160094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933319"/>
            <a:ext cx="1848104" cy="18369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19345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attribut est différent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922833" y="3045187"/>
            <a:ext cx="1600947" cy="1600946"/>
          </a:xfrm>
          <a:custGeom>
            <a:avLst/>
            <a:gdLst/>
            <a:ahLst/>
            <a:cxnLst/>
            <a:rect l="0" t="0" r="0" b="0"/>
            <a:pathLst>
              <a:path w="1600947" h="1600946">
                <a:moveTo>
                  <a:pt x="0" y="0"/>
                </a:moveTo>
                <a:lnTo>
                  <a:pt x="1600946" y="0"/>
                </a:lnTo>
                <a:lnTo>
                  <a:pt x="1600946" y="1600945"/>
                </a:lnTo>
                <a:lnTo>
                  <a:pt x="0" y="1600945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933700"/>
            <a:ext cx="1848104" cy="18369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984484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6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a)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 les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cartes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C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F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 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J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rectangle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autre qu’un rectangle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57200" y="69215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Découpez les cartes de la FR Cartes pour triage de différentes façons (p. G-61).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8964" y="215900"/>
            <a:ext cx="397464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G-23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029048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 les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cartes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A, I, J, L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cercle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autre qu’un cercle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1145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 les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cartes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F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H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I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J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K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avec rayures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sans rayures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377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 les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cartes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B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H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K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triangle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autre qu’un triangle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487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latin typeface="Century Gothic"/>
              </a:rPr>
              <a:t>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peut varier de nombreuses façons.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79192" y="1703705"/>
            <a:ext cx="5283708" cy="702056"/>
            <a:chOff x="2679192" y="1703705"/>
            <a:chExt cx="5283708" cy="702056"/>
          </a:xfrm>
        </p:grpSpPr>
        <p:grpSp>
          <p:nvGrpSpPr>
            <p:cNvPr id="7" name="Group 6"/>
            <p:cNvGrpSpPr/>
            <p:nvPr/>
          </p:nvGrpSpPr>
          <p:grpSpPr>
            <a:xfrm>
              <a:off x="2679192" y="1703705"/>
              <a:ext cx="3280156" cy="702056"/>
              <a:chOff x="2679192" y="1703705"/>
              <a:chExt cx="3280156" cy="7020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679192" y="1703705"/>
                <a:ext cx="702056" cy="702056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542792" y="1703705"/>
                <a:ext cx="702056" cy="70205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393692" y="1703705"/>
                <a:ext cx="702056" cy="702056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5257292" y="1703705"/>
                <a:ext cx="702056" cy="70205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553200" y="1841500"/>
              <a:ext cx="1501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couleur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85161" y="5649341"/>
            <a:ext cx="5277739" cy="702056"/>
            <a:chOff x="2685161" y="5649341"/>
            <a:chExt cx="5277739" cy="702056"/>
          </a:xfrm>
        </p:grpSpPr>
        <p:grpSp>
          <p:nvGrpSpPr>
            <p:cNvPr id="14" name="Group 13"/>
            <p:cNvGrpSpPr/>
            <p:nvPr/>
          </p:nvGrpSpPr>
          <p:grpSpPr>
            <a:xfrm>
              <a:off x="2685161" y="5649341"/>
              <a:ext cx="3274243" cy="702056"/>
              <a:chOff x="2685161" y="5649341"/>
              <a:chExt cx="3274243" cy="702056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2685161" y="5649341"/>
                <a:ext cx="702056" cy="702056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399661" y="5649341"/>
                <a:ext cx="702056" cy="702056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574740" y="5655803"/>
                <a:ext cx="670164" cy="670163"/>
              </a:xfrm>
              <a:custGeom>
                <a:avLst/>
                <a:gdLst/>
                <a:ahLst/>
                <a:cxnLst/>
                <a:rect l="0" t="0" r="0" b="0"/>
                <a:pathLst>
                  <a:path w="670164" h="670163">
                    <a:moveTo>
                      <a:pt x="0" y="0"/>
                    </a:moveTo>
                    <a:lnTo>
                      <a:pt x="670163" y="0"/>
                    </a:lnTo>
                    <a:lnTo>
                      <a:pt x="670163" y="670162"/>
                    </a:lnTo>
                    <a:lnTo>
                      <a:pt x="0" y="670162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289240" y="5655803"/>
                <a:ext cx="670164" cy="670163"/>
              </a:xfrm>
              <a:custGeom>
                <a:avLst/>
                <a:gdLst/>
                <a:ahLst/>
                <a:cxnLst/>
                <a:rect l="0" t="0" r="0" b="0"/>
                <a:pathLst>
                  <a:path w="670164" h="670163">
                    <a:moveTo>
                      <a:pt x="0" y="0"/>
                    </a:moveTo>
                    <a:lnTo>
                      <a:pt x="670163" y="0"/>
                    </a:lnTo>
                    <a:lnTo>
                      <a:pt x="670163" y="670162"/>
                    </a:lnTo>
                    <a:lnTo>
                      <a:pt x="0" y="670162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553200" y="5791200"/>
              <a:ext cx="1501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forme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85161" y="3676523"/>
            <a:ext cx="5775551" cy="702056"/>
            <a:chOff x="2685161" y="3676523"/>
            <a:chExt cx="5775551" cy="702056"/>
          </a:xfrm>
        </p:grpSpPr>
        <p:grpSp>
          <p:nvGrpSpPr>
            <p:cNvPr id="21" name="Group 20"/>
            <p:cNvGrpSpPr/>
            <p:nvPr/>
          </p:nvGrpSpPr>
          <p:grpSpPr>
            <a:xfrm>
              <a:off x="2685161" y="3676523"/>
              <a:ext cx="3136138" cy="702056"/>
              <a:chOff x="2685161" y="3676523"/>
              <a:chExt cx="3136138" cy="70205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2685161" y="3676523"/>
                <a:ext cx="702056" cy="702056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688461" y="3828923"/>
                <a:ext cx="392938" cy="392938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399661" y="3676523"/>
                <a:ext cx="702056" cy="702056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428361" y="3829050"/>
                <a:ext cx="392938" cy="392938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553200" y="3810000"/>
              <a:ext cx="1907512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grandeur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7314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 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cartes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motif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sans motif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0142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25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La forme est-elle ouverte ou fermée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ouverte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fermée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5941060" y="215900"/>
            <a:ext cx="405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Tenez toutes les cartes, une à la fois.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6959600"/>
            <a:ext cx="620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00499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15950" y="2336673"/>
            <a:ext cx="4014978" cy="4014978"/>
            <a:chOff x="615950" y="2336673"/>
            <a:chExt cx="4014978" cy="4014978"/>
          </a:xfrm>
        </p:grpSpPr>
        <p:sp>
          <p:nvSpPr>
            <p:cNvPr id="2" name="TextBox 1"/>
            <p:cNvSpPr txBox="1"/>
            <p:nvPr/>
          </p:nvSpPr>
          <p:spPr>
            <a:xfrm>
              <a:off x="1186180" y="2971800"/>
              <a:ext cx="2910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toutes les lignes courbes </a:t>
              </a:r>
            </a:p>
          </p:txBody>
        </p:sp>
        <p:sp>
          <p:nvSpPr>
            <p:cNvPr id="3" name="Oval 2"/>
            <p:cNvSpPr/>
            <p:nvPr/>
          </p:nvSpPr>
          <p:spPr>
            <a:xfrm>
              <a:off x="615950" y="2336673"/>
              <a:ext cx="4014978" cy="4014978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529072" y="2336673"/>
            <a:ext cx="4014978" cy="4014978"/>
            <a:chOff x="5529072" y="2336673"/>
            <a:chExt cx="4014978" cy="4014978"/>
          </a:xfrm>
        </p:grpSpPr>
        <p:sp>
          <p:nvSpPr>
            <p:cNvPr id="5" name="TextBox 4"/>
            <p:cNvSpPr txBox="1"/>
            <p:nvPr/>
          </p:nvSpPr>
          <p:spPr>
            <a:xfrm>
              <a:off x="6062980" y="2971800"/>
              <a:ext cx="2923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toutes les lignes droites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5529072" y="2336673"/>
              <a:ext cx="4014978" cy="4014978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300" y="203200"/>
            <a:ext cx="909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Trions maintenant les cartes d’une autre façon.</a:t>
            </a:r>
          </a:p>
        </p:txBody>
      </p:sp>
    </p:spTree>
    <p:extLst>
      <p:ext uri="{BB962C8B-B14F-4D97-AF65-F5344CB8AC3E}">
        <p14:creationId xmlns:p14="http://schemas.microsoft.com/office/powerpoint/2010/main" val="1667581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Remplis « Triage des formes de deux façons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Triage des formes de deux façons (p. G-62).</a:t>
            </a:r>
          </a:p>
        </p:txBody>
      </p:sp>
    </p:spTree>
    <p:extLst>
      <p:ext uri="{BB962C8B-B14F-4D97-AF65-F5344CB8AC3E}">
        <p14:creationId xmlns:p14="http://schemas.microsoft.com/office/powerpoint/2010/main" val="4034935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28210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cartes qu’on a utilisées de la façon qui te convient.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Mélange ensuite les cartes et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-les d’une autre façon.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Cartes pour triage de différentes façons (p. G-61).</a:t>
            </a:r>
          </a:p>
        </p:txBody>
      </p:sp>
    </p:spTree>
    <p:extLst>
      <p:ext uri="{BB962C8B-B14F-4D97-AF65-F5344CB8AC3E}">
        <p14:creationId xmlns:p14="http://schemas.microsoft.com/office/powerpoint/2010/main" val="3618092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G-24 pour plus de détails et une variante.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3060" y="2159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Faire tourner et dessiner des attributs.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832" y="2260600"/>
            <a:ext cx="3819017" cy="37414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10704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Joue à « Avec mon petit œil » en utilisant les attributs.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G-24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7660" y="2286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1529266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3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620960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Il est préférable d’effectuer cette activité à quatre stations. Voir la p. G-24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7660" y="2286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168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Triage des mêmes blocs de nombreuses façons.</a:t>
            </a:r>
          </a:p>
        </p:txBody>
      </p:sp>
    </p:spTree>
    <p:extLst>
      <p:ext uri="{BB962C8B-B14F-4D97-AF65-F5344CB8AC3E}">
        <p14:creationId xmlns:p14="http://schemas.microsoft.com/office/powerpoint/2010/main" val="2528430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Trouve le plus grand nombre de différences possible. Décris, à tour de rôle, les différences à un partenaire.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2526665"/>
            <a:ext cx="4033012" cy="1321435"/>
            <a:chOff x="457200" y="2526665"/>
            <a:chExt cx="4033012" cy="132143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654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79500" y="2526665"/>
              <a:ext cx="3410712" cy="1321435"/>
              <a:chOff x="1079500" y="2526665"/>
              <a:chExt cx="3410712" cy="1321435"/>
            </a:xfrm>
          </p:grpSpPr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9500" y="2526665"/>
                <a:ext cx="1411097" cy="13214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5900" y="2615565"/>
                <a:ext cx="1734312" cy="122682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5664200" y="2526665"/>
            <a:ext cx="3207004" cy="1144016"/>
            <a:chOff x="5664200" y="2526665"/>
            <a:chExt cx="3207004" cy="1144016"/>
          </a:xfrm>
        </p:grpSpPr>
        <p:sp>
          <p:nvSpPr>
            <p:cNvPr id="8" name="TextBox 7"/>
            <p:cNvSpPr txBox="1"/>
            <p:nvPr/>
          </p:nvSpPr>
          <p:spPr>
            <a:xfrm>
              <a:off x="5664200" y="25781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324600" y="2526665"/>
              <a:ext cx="2546604" cy="1144016"/>
              <a:chOff x="6324600" y="2526665"/>
              <a:chExt cx="2546604" cy="1144016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4600" y="2552065"/>
                <a:ext cx="1118616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8656" y="2526665"/>
                <a:ext cx="1082548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457200" y="5245100"/>
            <a:ext cx="3570351" cy="827312"/>
            <a:chOff x="457200" y="5245100"/>
            <a:chExt cx="3570351" cy="827312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52451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125765" y="5265133"/>
              <a:ext cx="2901786" cy="807279"/>
              <a:chOff x="1125765" y="5265133"/>
              <a:chExt cx="2901786" cy="807279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125765" y="5265133"/>
                <a:ext cx="1828989" cy="807279"/>
              </a:xfrm>
              <a:custGeom>
                <a:avLst/>
                <a:gdLst/>
                <a:ahLst/>
                <a:cxnLst/>
                <a:rect l="0" t="0" r="0" b="0"/>
                <a:pathLst>
                  <a:path w="1828989" h="807279">
                    <a:moveTo>
                      <a:pt x="0" y="0"/>
                    </a:moveTo>
                    <a:lnTo>
                      <a:pt x="1828988" y="0"/>
                    </a:lnTo>
                    <a:lnTo>
                      <a:pt x="1828988" y="807278"/>
                    </a:lnTo>
                    <a:lnTo>
                      <a:pt x="0" y="807278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251581" y="5282565"/>
                <a:ext cx="775970" cy="77597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69922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426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Quelles sont les deux choses qui changent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motif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Décris les changements que tu vois dans chacun.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066417"/>
            <a:ext cx="8384921" cy="797306"/>
            <a:chOff x="457200" y="2066417"/>
            <a:chExt cx="8384921" cy="79730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49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495" y="2066417"/>
              <a:ext cx="7802626" cy="79730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57200" y="4058031"/>
            <a:ext cx="8281162" cy="710565"/>
            <a:chOff x="457200" y="4058031"/>
            <a:chExt cx="8281162" cy="710565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42037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495" y="4058031"/>
              <a:ext cx="7698867" cy="7105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9" name="TextBox 8"/>
          <p:cNvSpPr txBox="1"/>
          <p:nvPr/>
        </p:nvSpPr>
        <p:spPr>
          <a:xfrm>
            <a:off x="457200" y="6096000"/>
            <a:ext cx="919926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Pour chaque </a:t>
            </a:r>
            <a:r>
              <a:rPr lang="fr-ca" sz="2800" dirty="0">
                <a:solidFill>
                  <a:srgbClr val="0000FF"/>
                </a:solidFill>
              </a:rPr>
              <a:t>motif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l’exercice ci-dessus, dessine le terme suivant.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DD2DD7-DA61-4CA7-8AD5-04698274DC45}"/>
              </a:ext>
            </a:extLst>
          </p:cNvPr>
          <p:cNvCxnSpPr>
            <a:cxnSpLocks/>
          </p:cNvCxnSpPr>
          <p:nvPr/>
        </p:nvCxnSpPr>
        <p:spPr>
          <a:xfrm>
            <a:off x="0" y="5880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5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Quels changements ont été apportés 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motif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04968" y="3139837"/>
            <a:ext cx="4950063" cy="670164"/>
            <a:chOff x="2604968" y="3139837"/>
            <a:chExt cx="4950063" cy="670164"/>
          </a:xfrm>
        </p:grpSpPr>
        <p:sp>
          <p:nvSpPr>
            <p:cNvPr id="3" name="Freeform 2"/>
            <p:cNvSpPr/>
            <p:nvPr/>
          </p:nvSpPr>
          <p:spPr>
            <a:xfrm>
              <a:off x="34558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1703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3067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6049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88486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602126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709744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Pour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trouve une raison pour laquelle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n’appartient pas avec les deux autres.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46" y="2128266"/>
            <a:ext cx="7163308" cy="15547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964730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pages 147–150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3482975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Quels changements ont été apportés 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motif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97778" y="3189479"/>
            <a:ext cx="4764444" cy="620522"/>
            <a:chOff x="2697778" y="3189479"/>
            <a:chExt cx="4764444" cy="620522"/>
          </a:xfrm>
        </p:grpSpPr>
        <p:sp>
          <p:nvSpPr>
            <p:cNvPr id="3" name="Freeform 2"/>
            <p:cNvSpPr/>
            <p:nvPr/>
          </p:nvSpPr>
          <p:spPr>
            <a:xfrm>
              <a:off x="2697778" y="3189479"/>
              <a:ext cx="670164" cy="620522"/>
            </a:xfrm>
            <a:custGeom>
              <a:avLst/>
              <a:gdLst/>
              <a:ahLst/>
              <a:cxnLst/>
              <a:rect l="0" t="0" r="0" b="0"/>
              <a:pathLst>
                <a:path w="670164" h="620522">
                  <a:moveTo>
                    <a:pt x="335137" y="0"/>
                  </a:moveTo>
                  <a:lnTo>
                    <a:pt x="670163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450378" y="3189479"/>
              <a:ext cx="670164" cy="620522"/>
            </a:xfrm>
            <a:custGeom>
              <a:avLst/>
              <a:gdLst/>
              <a:ahLst/>
              <a:cxnLst/>
              <a:rect l="0" t="0" r="0" b="0"/>
              <a:pathLst>
                <a:path w="670164" h="620522">
                  <a:moveTo>
                    <a:pt x="335137" y="0"/>
                  </a:moveTo>
                  <a:lnTo>
                    <a:pt x="670163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177578" y="3189479"/>
              <a:ext cx="670162" cy="620522"/>
            </a:xfrm>
            <a:custGeom>
              <a:avLst/>
              <a:gdLst/>
              <a:ahLst/>
              <a:cxnLst/>
              <a:rect l="0" t="0" r="0" b="0"/>
              <a:pathLst>
                <a:path w="670162" h="620522">
                  <a:moveTo>
                    <a:pt x="335135" y="0"/>
                  </a:moveTo>
                  <a:lnTo>
                    <a:pt x="670161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7066579" y="3392679"/>
              <a:ext cx="395643" cy="397274"/>
            </a:xfrm>
            <a:custGeom>
              <a:avLst/>
              <a:gdLst/>
              <a:ahLst/>
              <a:cxnLst/>
              <a:rect l="0" t="0" r="0" b="0"/>
              <a:pathLst>
                <a:path w="395643" h="397274">
                  <a:moveTo>
                    <a:pt x="197855" y="0"/>
                  </a:moveTo>
                  <a:lnTo>
                    <a:pt x="395642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713778" y="3412727"/>
              <a:ext cx="395646" cy="397274"/>
            </a:xfrm>
            <a:custGeom>
              <a:avLst/>
              <a:gdLst/>
              <a:ahLst/>
              <a:cxnLst/>
              <a:rect l="0" t="0" r="0" b="0"/>
              <a:pathLst>
                <a:path w="395646" h="397274">
                  <a:moveTo>
                    <a:pt x="197856" y="0"/>
                  </a:moveTo>
                  <a:lnTo>
                    <a:pt x="395645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440978" y="3412727"/>
              <a:ext cx="395646" cy="397274"/>
            </a:xfrm>
            <a:custGeom>
              <a:avLst/>
              <a:gdLst/>
              <a:ahLst/>
              <a:cxnLst/>
              <a:rect l="0" t="0" r="0" b="0"/>
              <a:pathLst>
                <a:path w="395646" h="397274">
                  <a:moveTo>
                    <a:pt x="197856" y="0"/>
                  </a:moveTo>
                  <a:lnTo>
                    <a:pt x="395645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862574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Quels changements ont été apportés 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motif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179518" y="3139837"/>
            <a:ext cx="5800963" cy="670164"/>
            <a:chOff x="2179518" y="3139837"/>
            <a:chExt cx="5800963" cy="670164"/>
          </a:xfrm>
        </p:grpSpPr>
        <p:sp>
          <p:nvSpPr>
            <p:cNvPr id="3" name="Freeform 2"/>
            <p:cNvSpPr/>
            <p:nvPr/>
          </p:nvSpPr>
          <p:spPr>
            <a:xfrm>
              <a:off x="731031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5958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4587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6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1795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8813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30170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7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47442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7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675920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1982086" y="2078001"/>
            <a:ext cx="2420377" cy="2420377"/>
          </a:xfrm>
          <a:custGeom>
            <a:avLst/>
            <a:gdLst/>
            <a:ahLst/>
            <a:cxnLst/>
            <a:rect l="0" t="0" r="0" b="0"/>
            <a:pathLst>
              <a:path w="2420377" h="2420377">
                <a:moveTo>
                  <a:pt x="0" y="0"/>
                </a:moveTo>
                <a:lnTo>
                  <a:pt x="2420376" y="0"/>
                </a:lnTo>
                <a:lnTo>
                  <a:pt x="2420376" y="2420376"/>
                </a:lnTo>
                <a:lnTo>
                  <a:pt x="0" y="24203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5782282" y="3089452"/>
            <a:ext cx="831499" cy="831498"/>
          </a:xfrm>
          <a:custGeom>
            <a:avLst/>
            <a:gdLst/>
            <a:ahLst/>
            <a:cxnLst/>
            <a:rect l="0" t="0" r="0" b="0"/>
            <a:pathLst>
              <a:path w="831499" h="831498">
                <a:moveTo>
                  <a:pt x="0" y="0"/>
                </a:moveTo>
                <a:lnTo>
                  <a:pt x="831498" y="831497"/>
                </a:lnTo>
                <a:lnTo>
                  <a:pt x="0" y="831497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9900" y="5943600"/>
            <a:ext cx="7747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différences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/>
              <a:t> 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quoi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latin typeface="Century Gothic"/>
              </a:rPr>
              <a:t> sont-elles différentes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1015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5943600"/>
            <a:ext cx="7747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différences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5980542" y="2891795"/>
            <a:ext cx="831499" cy="831499"/>
          </a:xfrm>
          <a:custGeom>
            <a:avLst/>
            <a:gdLst/>
            <a:ahLst/>
            <a:cxnLst/>
            <a:rect l="0" t="0" r="0" b="0"/>
            <a:pathLst>
              <a:path w="831499" h="831499">
                <a:moveTo>
                  <a:pt x="0" y="0"/>
                </a:moveTo>
                <a:lnTo>
                  <a:pt x="831498" y="831498"/>
                </a:lnTo>
                <a:lnTo>
                  <a:pt x="0" y="831498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1735846" y="1988811"/>
            <a:ext cx="2809305" cy="2637466"/>
          </a:xfrm>
          <a:custGeom>
            <a:avLst/>
            <a:gdLst/>
            <a:ahLst/>
            <a:cxnLst/>
            <a:rect l="0" t="0" r="0" b="0"/>
            <a:pathLst>
              <a:path w="2809305" h="2637466">
                <a:moveTo>
                  <a:pt x="2809304" y="1007245"/>
                </a:moveTo>
                <a:lnTo>
                  <a:pt x="2273047" y="2637465"/>
                </a:lnTo>
                <a:lnTo>
                  <a:pt x="534480" y="2637465"/>
                </a:lnTo>
                <a:lnTo>
                  <a:pt x="0" y="1007245"/>
                </a:lnTo>
                <a:lnTo>
                  <a:pt x="1404653" y="0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TextBox 5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/>
              <a:t> 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quoi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latin typeface="Century Gothic"/>
              </a:rPr>
              <a:t> sont-elles différentes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417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qui présente une seule différence avec un grand carré rouge.</a:t>
            </a:r>
          </a:p>
        </p:txBody>
      </p:sp>
      <p:sp>
        <p:nvSpPr>
          <p:cNvPr id="3" name="Freeform 2"/>
          <p:cNvSpPr/>
          <p:nvPr/>
        </p:nvSpPr>
        <p:spPr>
          <a:xfrm>
            <a:off x="2177025" y="2885562"/>
            <a:ext cx="1848876" cy="1848877"/>
          </a:xfrm>
          <a:custGeom>
            <a:avLst/>
            <a:gdLst/>
            <a:ahLst/>
            <a:cxnLst/>
            <a:rect l="0" t="0" r="0" b="0"/>
            <a:pathLst>
              <a:path w="1848876" h="1848877">
                <a:moveTo>
                  <a:pt x="0" y="0"/>
                </a:moveTo>
                <a:lnTo>
                  <a:pt x="1848875" y="0"/>
                </a:lnTo>
                <a:lnTo>
                  <a:pt x="1848875" y="1848876"/>
                </a:lnTo>
                <a:lnTo>
                  <a:pt x="0" y="18488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8686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Encouragez les tentatives multiples. Demandez aux élèves d’expliquer leur réponse.</a:t>
            </a:r>
          </a:p>
        </p:txBody>
      </p:sp>
    </p:spTree>
    <p:extLst>
      <p:ext uri="{BB962C8B-B14F-4D97-AF65-F5344CB8AC3E}">
        <p14:creationId xmlns:p14="http://schemas.microsoft.com/office/powerpoint/2010/main" val="4056407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pense que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présentent une seule différence avec un grand carré rouge.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Ai-je raison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619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d’expliquer leurs réponses.</a:t>
            </a:r>
          </a:p>
        </p:txBody>
      </p:sp>
      <p:sp>
        <p:nvSpPr>
          <p:cNvPr id="4" name="Freeform 3"/>
          <p:cNvSpPr/>
          <p:nvPr/>
        </p:nvSpPr>
        <p:spPr>
          <a:xfrm>
            <a:off x="6396990" y="1646660"/>
            <a:ext cx="1116938" cy="1351638"/>
          </a:xfrm>
          <a:custGeom>
            <a:avLst/>
            <a:gdLst/>
            <a:ahLst/>
            <a:cxnLst/>
            <a:rect l="0" t="0" r="0" b="0"/>
            <a:pathLst>
              <a:path w="1116938" h="1351638">
                <a:moveTo>
                  <a:pt x="558561" y="0"/>
                </a:moveTo>
                <a:lnTo>
                  <a:pt x="1116937" y="1351637"/>
                </a:lnTo>
                <a:lnTo>
                  <a:pt x="0" y="1351637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5967400" y="5390779"/>
            <a:ext cx="859180" cy="363828"/>
          </a:xfrm>
          <a:custGeom>
            <a:avLst/>
            <a:gdLst/>
            <a:ahLst/>
            <a:cxnLst/>
            <a:rect l="0" t="0" r="0" b="0"/>
            <a:pathLst>
              <a:path w="859180" h="363828">
                <a:moveTo>
                  <a:pt x="0" y="363827"/>
                </a:moveTo>
                <a:lnTo>
                  <a:pt x="4243" y="312532"/>
                </a:lnTo>
                <a:lnTo>
                  <a:pt x="8591" y="291422"/>
                </a:lnTo>
                <a:lnTo>
                  <a:pt x="12835" y="275341"/>
                </a:lnTo>
                <a:lnTo>
                  <a:pt x="17183" y="261957"/>
                </a:lnTo>
                <a:lnTo>
                  <a:pt x="21426" y="250188"/>
                </a:lnTo>
                <a:lnTo>
                  <a:pt x="42959" y="205270"/>
                </a:lnTo>
                <a:lnTo>
                  <a:pt x="64492" y="172122"/>
                </a:lnTo>
                <a:lnTo>
                  <a:pt x="85918" y="145532"/>
                </a:lnTo>
                <a:lnTo>
                  <a:pt x="107451" y="123162"/>
                </a:lnTo>
                <a:lnTo>
                  <a:pt x="128877" y="104028"/>
                </a:lnTo>
                <a:lnTo>
                  <a:pt x="150303" y="87319"/>
                </a:lnTo>
                <a:lnTo>
                  <a:pt x="171836" y="72766"/>
                </a:lnTo>
                <a:lnTo>
                  <a:pt x="193367" y="60009"/>
                </a:lnTo>
                <a:lnTo>
                  <a:pt x="214795" y="48689"/>
                </a:lnTo>
                <a:lnTo>
                  <a:pt x="236221" y="38899"/>
                </a:lnTo>
                <a:lnTo>
                  <a:pt x="257753" y="30365"/>
                </a:lnTo>
                <a:lnTo>
                  <a:pt x="279285" y="22997"/>
                </a:lnTo>
                <a:lnTo>
                  <a:pt x="300713" y="16800"/>
                </a:lnTo>
                <a:lnTo>
                  <a:pt x="322246" y="11589"/>
                </a:lnTo>
                <a:lnTo>
                  <a:pt x="343672" y="7366"/>
                </a:lnTo>
                <a:lnTo>
                  <a:pt x="365098" y="4133"/>
                </a:lnTo>
                <a:lnTo>
                  <a:pt x="386631" y="1797"/>
                </a:lnTo>
                <a:lnTo>
                  <a:pt x="408162" y="450"/>
                </a:lnTo>
                <a:lnTo>
                  <a:pt x="429589" y="0"/>
                </a:lnTo>
                <a:lnTo>
                  <a:pt x="451016" y="450"/>
                </a:lnTo>
                <a:lnTo>
                  <a:pt x="472548" y="1797"/>
                </a:lnTo>
                <a:lnTo>
                  <a:pt x="494080" y="4133"/>
                </a:lnTo>
                <a:lnTo>
                  <a:pt x="515508" y="7366"/>
                </a:lnTo>
                <a:lnTo>
                  <a:pt x="537039" y="11589"/>
                </a:lnTo>
                <a:lnTo>
                  <a:pt x="558466" y="16800"/>
                </a:lnTo>
                <a:lnTo>
                  <a:pt x="579893" y="22997"/>
                </a:lnTo>
                <a:lnTo>
                  <a:pt x="601426" y="30365"/>
                </a:lnTo>
                <a:lnTo>
                  <a:pt x="622957" y="38899"/>
                </a:lnTo>
                <a:lnTo>
                  <a:pt x="644384" y="48689"/>
                </a:lnTo>
                <a:lnTo>
                  <a:pt x="665810" y="60009"/>
                </a:lnTo>
                <a:lnTo>
                  <a:pt x="687343" y="72766"/>
                </a:lnTo>
                <a:lnTo>
                  <a:pt x="708875" y="87319"/>
                </a:lnTo>
                <a:lnTo>
                  <a:pt x="730302" y="104028"/>
                </a:lnTo>
                <a:lnTo>
                  <a:pt x="751835" y="123162"/>
                </a:lnTo>
                <a:lnTo>
                  <a:pt x="773261" y="145532"/>
                </a:lnTo>
                <a:lnTo>
                  <a:pt x="794688" y="172122"/>
                </a:lnTo>
                <a:lnTo>
                  <a:pt x="816220" y="205270"/>
                </a:lnTo>
                <a:lnTo>
                  <a:pt x="837753" y="250188"/>
                </a:lnTo>
                <a:lnTo>
                  <a:pt x="841996" y="261957"/>
                </a:lnTo>
                <a:lnTo>
                  <a:pt x="846345" y="275341"/>
                </a:lnTo>
                <a:lnTo>
                  <a:pt x="850588" y="291422"/>
                </a:lnTo>
                <a:lnTo>
                  <a:pt x="854936" y="312532"/>
                </a:lnTo>
                <a:lnTo>
                  <a:pt x="859179" y="363827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7825359" y="3637280"/>
            <a:ext cx="1527048" cy="1527048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2240525" y="2885562"/>
            <a:ext cx="1848876" cy="1848877"/>
          </a:xfrm>
          <a:custGeom>
            <a:avLst/>
            <a:gdLst/>
            <a:ahLst/>
            <a:cxnLst/>
            <a:rect l="0" t="0" r="0" b="0"/>
            <a:pathLst>
              <a:path w="1848876" h="1848877">
                <a:moveTo>
                  <a:pt x="0" y="0"/>
                </a:moveTo>
                <a:lnTo>
                  <a:pt x="1848875" y="0"/>
                </a:lnTo>
                <a:lnTo>
                  <a:pt x="1848875" y="1848876"/>
                </a:lnTo>
                <a:lnTo>
                  <a:pt x="0" y="18488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82893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5D74E8-DE1B-45B6-B827-802CD3F3DBA1}"/>
</file>

<file path=customXml/itemProps2.xml><?xml version="1.0" encoding="utf-8"?>
<ds:datastoreItem xmlns:ds="http://schemas.openxmlformats.org/officeDocument/2006/customXml" ds:itemID="{C4E3776D-0B99-4548-B49E-EE8C5CEB17F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B168534C-5265-444C-8361-5865254FE1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680</Words>
  <Application>Microsoft Office PowerPoint</Application>
  <PresentationFormat>Custom</PresentationFormat>
  <Paragraphs>91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11</cp:revision>
  <dcterms:created xsi:type="dcterms:W3CDTF">2018-02-14T21:07:30Z</dcterms:created>
  <dcterms:modified xsi:type="dcterms:W3CDTF">2023-02-15T21:23:45Z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