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x="10160000" cy="7620000"/>
  <p:notesSz cx="6858000" cy="9144000"/>
  <p:embeddedFontLst>
    <p:embeddedFont>
      <p:font typeface="Century Gothic" panose="020B0502020202020204" pitchFamily="34" charset="0"/>
      <p:regular r:id="rId19"/>
      <p:bold r:id="rId20"/>
      <p:italic r:id="rId21"/>
      <p:boldItalic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914B25-956E-4BA8-9B24-1CA6B3B6D7D3}" v="1" dt="2023-02-15T21:54:18.8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140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3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2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font" Target="fonts/font1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4.fntdata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shpreet Kaur" userId="19ba2128-39f9-4128-b8af-0f9b31cf97c0" providerId="ADAL" clId="{1E914B25-956E-4BA8-9B24-1CA6B3B6D7D3}"/>
    <pc:docChg chg="modSld">
      <pc:chgData name="Dishpreet Kaur" userId="19ba2128-39f9-4128-b8af-0f9b31cf97c0" providerId="ADAL" clId="{1E914B25-956E-4BA8-9B24-1CA6B3B6D7D3}" dt="2023-02-15T21:54:18.836" v="1"/>
      <pc:docMkLst>
        <pc:docMk/>
      </pc:docMkLst>
      <pc:sldChg chg="modSp mod">
        <pc:chgData name="Dishpreet Kaur" userId="19ba2128-39f9-4128-b8af-0f9b31cf97c0" providerId="ADAL" clId="{1E914B25-956E-4BA8-9B24-1CA6B3B6D7D3}" dt="2023-02-15T21:54:18.836" v="1"/>
        <pc:sldMkLst>
          <pc:docMk/>
          <pc:sldMk cId="698651209" sldId="256"/>
        </pc:sldMkLst>
        <pc:spChg chg="mod">
          <ac:chgData name="Dishpreet Kaur" userId="19ba2128-39f9-4128-b8af-0f9b31cf97c0" providerId="ADAL" clId="{1E914B25-956E-4BA8-9B24-1CA6B3B6D7D3}" dt="2023-02-15T21:54:18.836" v="1"/>
          <ac:spMkLst>
            <pc:docMk/>
            <pc:sldMk cId="698651209" sldId="256"/>
            <ac:spMk id="6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32F26-9A16-4F09-87A4-6B8A8523096E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A8E82-DFB2-4F1B-817A-FB87728C907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81682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32F26-9A16-4F09-87A4-6B8A8523096E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A8E82-DFB2-4F1B-817A-FB87728C907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63521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32F26-9A16-4F09-87A4-6B8A8523096E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A8E82-DFB2-4F1B-817A-FB87728C907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40195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32F26-9A16-4F09-87A4-6B8A8523096E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A8E82-DFB2-4F1B-817A-FB87728C907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1011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32F26-9A16-4F09-87A4-6B8A8523096E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A8E82-DFB2-4F1B-817A-FB87728C907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10674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32F26-9A16-4F09-87A4-6B8A8523096E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A8E82-DFB2-4F1B-817A-FB87728C907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82224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32F26-9A16-4F09-87A4-6B8A8523096E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A8E82-DFB2-4F1B-817A-FB87728C907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0167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32F26-9A16-4F09-87A4-6B8A8523096E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A8E82-DFB2-4F1B-817A-FB87728C907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22964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32F26-9A16-4F09-87A4-6B8A8523096E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A8E82-DFB2-4F1B-817A-FB87728C907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51236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32F26-9A16-4F09-87A4-6B8A8523096E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A8E82-DFB2-4F1B-817A-FB87728C907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75040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32F26-9A16-4F09-87A4-6B8A8523096E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A8E82-DFB2-4F1B-817A-FB87728C907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72530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632F26-9A16-4F09-87A4-6B8A8523096E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EA8E82-DFB2-4F1B-817A-FB87728C907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94844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30131"/>
            <a:ext cx="4550029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 : obligatoire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 : obligatoire	ON : obligatoire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1.2 Unité 13 Logique numérale p. P-17–19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canadienne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</a:t>
            </a: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© 2023 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LN1-79</a:t>
            </a:r>
            <a:endParaRPr lang="fr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Complémentaires de 10</a:t>
            </a:r>
            <a:endParaRPr lang="fr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78906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 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 trouveront de nombreuses combinaisons de nombres dont la somme est égale à 10.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Cahier 1.2 pages 71–72</a:t>
            </a:r>
            <a:endParaRPr lang="fr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6986512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9660" y="165100"/>
            <a:ext cx="7660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808080"/>
                </a:solidFill>
                <a:latin typeface="Century Gothic"/>
              </a:rPr>
              <a:t>Voir p. P-19 pour plus de détails. </a:t>
            </a:r>
            <a:endParaRPr lang="fr-ca" sz="160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558800"/>
            <a:ext cx="9578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Combien ai-je de doigts levés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endParaRPr lang="fr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41700" y="3200400"/>
            <a:ext cx="33680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___  –  ___  =  ____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0138081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Fais les soustractions en utilisant </a:t>
            </a:r>
            <a:r>
              <a:rPr lang="fr-ca" sz="2800" b="0" i="0" u="none" baseline="0" dirty="0">
                <a:latin typeface="Century Gothic"/>
              </a:rPr>
              <a:t>des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 compl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é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mentaires de 10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2960351"/>
            <a:ext cx="179311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10 − 3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07000" y="2960351"/>
            <a:ext cx="169430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10 − 8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890751"/>
            <a:ext cx="168186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10 − 5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07000" y="4890751"/>
            <a:ext cx="179374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10 − 1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6758051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 complémentaires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1. Entour les phrases qui sont inexactes.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17880" y="2374900"/>
            <a:ext cx="183146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5 + 5 = 10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57980" y="2374900"/>
            <a:ext cx="183146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6 + 4 = 10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82180" y="2374900"/>
            <a:ext cx="183146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8 + 3 = 10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94280" y="3733800"/>
            <a:ext cx="183146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9 + 1 = 10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34380" y="3733800"/>
            <a:ext cx="183146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6 + 5 = 10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9145304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2. Trouve le nombre manquant.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282700"/>
            <a:ext cx="342773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3 + 2 + ___ = 10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5384800"/>
            <a:ext cx="491363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FF0000"/>
                </a:solidFill>
                <a:latin typeface="Century Gothic"/>
              </a:rPr>
              <a:t>Bonus :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1 + 1 + 1 + ___ = 10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07000" y="1308100"/>
            <a:ext cx="352577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4 + 2 + ___ = 10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3340100"/>
            <a:ext cx="341490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1 + 2 + ___ = 10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927141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 1.2 pages 71–72</a:t>
            </a:r>
          </a:p>
          <a:p>
            <a:pPr algn="l" rtl="0">
              <a:lnSpc>
                <a:spcPct val="150000"/>
              </a:lnSpc>
            </a:pPr>
            <a:r>
              <a:rPr lang="fr-ca" sz="2800">
                <a:solidFill>
                  <a:srgbClr val="808080"/>
                </a:solidFill>
                <a:latin typeface="Century Gothic"/>
              </a:rPr>
              <a:t>n</a:t>
            </a:r>
            <a:r>
              <a:rPr lang="fr-ca" sz="2800" b="0" i="0" u="none" baseline="0">
                <a:solidFill>
                  <a:srgbClr val="808080"/>
                </a:solidFill>
                <a:latin typeface="Century Gothic"/>
              </a:rPr>
              <a:t>ouvelle édition canadienne</a:t>
            </a:r>
            <a:endParaRPr lang="fr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057601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58800"/>
            <a:ext cx="99085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Combien ne sont </a:t>
            </a:r>
            <a:r>
              <a:rPr lang="fr-ca" sz="2800" b="1" i="0" u="none" baseline="0" dirty="0">
                <a:solidFill>
                  <a:srgbClr val="000000"/>
                </a:solidFill>
                <a:latin typeface="Century Gothic"/>
              </a:rPr>
              <a:t>pas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grisées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Combien sont grisées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Combien y en a-t-il en tout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80460" y="165100"/>
            <a:ext cx="6339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808080"/>
                </a:solidFill>
                <a:latin typeface="Century Gothic"/>
              </a:rPr>
              <a:t>Voir p. P-17 pour plus de détails. </a:t>
            </a:r>
            <a:endParaRPr lang="fr-ca" sz="1600">
              <a:solidFill>
                <a:srgbClr val="808080"/>
              </a:solidFill>
              <a:latin typeface="Century Gothic"/>
            </a:endParaRP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8904" y="2463800"/>
            <a:ext cx="3822192" cy="17272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TextBox 4"/>
          <p:cNvSpPr txBox="1"/>
          <p:nvPr/>
        </p:nvSpPr>
        <p:spPr>
          <a:xfrm>
            <a:off x="3810000" y="5410200"/>
            <a:ext cx="264340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___ + ___ = 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611786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Combien de cases ne sont pas grisées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Combien sont grisées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Écris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phrase d’addition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57200" y="2501900"/>
            <a:ext cx="3178810" cy="1151382"/>
            <a:chOff x="457200" y="2501900"/>
            <a:chExt cx="3178810" cy="1151382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25019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4" name="Picture 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6000" y="2501900"/>
              <a:ext cx="2620010" cy="115138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8" name="Group 7"/>
          <p:cNvGrpSpPr/>
          <p:nvPr/>
        </p:nvGrpSpPr>
        <p:grpSpPr>
          <a:xfrm>
            <a:off x="5219700" y="2501900"/>
            <a:ext cx="3183001" cy="1162431"/>
            <a:chOff x="5219700" y="2501900"/>
            <a:chExt cx="3183001" cy="1162431"/>
          </a:xfrm>
        </p:grpSpPr>
        <p:pic>
          <p:nvPicPr>
            <p:cNvPr id="6" name="Picture 5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4502" y="2524633"/>
              <a:ext cx="2608199" cy="113969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7" name="TextBox 6"/>
            <p:cNvSpPr txBox="1"/>
            <p:nvPr/>
          </p:nvSpPr>
          <p:spPr>
            <a:xfrm>
              <a:off x="5219700" y="2501900"/>
              <a:ext cx="592328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  <a:endParaRPr lang="fr-ca" sz="27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57200" y="4902200"/>
            <a:ext cx="3191510" cy="1163066"/>
            <a:chOff x="457200" y="4902200"/>
            <a:chExt cx="3191510" cy="1163066"/>
          </a:xfrm>
        </p:grpSpPr>
        <p:pic>
          <p:nvPicPr>
            <p:cNvPr id="9" name="Picture 8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8700" y="4902200"/>
              <a:ext cx="2620010" cy="116306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0" name="TextBox 9"/>
            <p:cNvSpPr txBox="1"/>
            <p:nvPr/>
          </p:nvSpPr>
          <p:spPr>
            <a:xfrm>
              <a:off x="457200" y="4927600"/>
              <a:ext cx="57975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6365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58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Lève 5 doigts en utilisant les </a:t>
            </a:r>
            <a:r>
              <a:rPr lang="fr-ca" sz="2800" b="1" i="0" u="none" baseline="0">
                <a:solidFill>
                  <a:srgbClr val="000000"/>
                </a:solidFill>
                <a:latin typeface="Century Gothic"/>
              </a:rPr>
              <a:t>deux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mains.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80460" y="165100"/>
            <a:ext cx="6339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Lisez le symbole égal comme étant « le même nombre que ».</a:t>
            </a:r>
            <a:endParaRPr lang="fr-ca" sz="1600" dirty="0">
              <a:solidFill>
                <a:srgbClr val="808080"/>
              </a:solidFill>
              <a:latin typeface="Century Gothic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924070" y="1739900"/>
            <a:ext cx="4039438" cy="1056620"/>
            <a:chOff x="2924070" y="1739900"/>
            <a:chExt cx="4039438" cy="1056620"/>
          </a:xfrm>
        </p:grpSpPr>
        <p:sp>
          <p:nvSpPr>
            <p:cNvPr id="4" name="TextBox 3"/>
            <p:cNvSpPr txBox="1"/>
            <p:nvPr/>
          </p:nvSpPr>
          <p:spPr>
            <a:xfrm>
              <a:off x="2924070" y="1739900"/>
              <a:ext cx="1617785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gauche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953000" y="1739900"/>
              <a:ext cx="1327220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droite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568700" y="2273300"/>
              <a:ext cx="3394808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5      +      0      =  5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467100" y="2971800"/>
            <a:ext cx="336809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___	+    ___    =  5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67100" y="4267200"/>
            <a:ext cx="336809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___    +    ___    =  5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67100" y="3619500"/>
            <a:ext cx="336809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___    +    ___    =  5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67100" y="5562600"/>
            <a:ext cx="336809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___    +    ___    =  5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67100" y="4914900"/>
            <a:ext cx="336809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___    +    ___    =  5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6870700"/>
            <a:ext cx="9702800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Demandez aux élèves de montrer les combinaisons qu’ils ne peuvent pas créer avec leurs doigts. </a:t>
            </a:r>
            <a:endParaRPr lang="fr-ca" sz="16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7915567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80460" y="165100"/>
            <a:ext cx="6339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Voir p. P-17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–</a:t>
            </a:r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18 pour plus de détails. </a:t>
            </a:r>
            <a:endParaRPr lang="fr-ca" sz="1600" dirty="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399" y="406400"/>
            <a:ext cx="442043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Combien de doigts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0" y="4991100"/>
            <a:ext cx="264459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4  +  ___  =  10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810000"/>
            <a:ext cx="769620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Comment pourrais-je utiliser mes doigts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399" y="6731000"/>
            <a:ext cx="3781023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Voir p. P-18 pour plus de détails. </a:t>
            </a:r>
            <a:endParaRPr lang="fr-ca" sz="1600" dirty="0">
              <a:solidFill>
                <a:srgbClr val="808080"/>
              </a:solidFill>
              <a:latin typeface="Century Gothic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506875"/>
            <a:ext cx="10160000" cy="10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9960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31800"/>
            <a:ext cx="9633997" cy="169424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Lève le nombre de doigts appropriés sur les deux mains pour trouver le nombre manquant.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4500" y="2438400"/>
            <a:ext cx="281825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3 + ___ = 10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07000" y="2438400"/>
            <a:ext cx="291630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4 + ___ = 10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4500" y="3632200"/>
            <a:ext cx="290385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0 + ___ = 10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07000" y="3632200"/>
            <a:ext cx="281889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10 = 2 + 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4500" y="4826000"/>
            <a:ext cx="280644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e) 10 = 5 + 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0" y="4826000"/>
            <a:ext cx="268693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f) 10 = 4 + 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4500" y="6019800"/>
            <a:ext cx="281457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g) 10 = 0 + 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3313130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65128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Trouve le chiffre manquant.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Cette fois, le nombre de doigts non levés t’indique combien.</a:t>
            </a:r>
            <a:endParaRPr lang="fr-ca" sz="2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2438400"/>
            <a:ext cx="291668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___ + 4 = 10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5613400"/>
            <a:ext cx="280644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10 = ___ + 2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07000" y="2438400"/>
            <a:ext cx="291630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___ + 2 = 10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4025900"/>
            <a:ext cx="290385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10 = ___ + 3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0" y="4025900"/>
            <a:ext cx="281889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10 = ___ + 2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0" y="5613400"/>
            <a:ext cx="278536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e) 10 = ___ + 5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6973875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Activité 1 :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99660" y="203200"/>
            <a:ext cx="510578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</a:rPr>
              <a:t>Cette activité est facultative.</a:t>
            </a:r>
            <a:endParaRPr lang="fr-ca" sz="15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11176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Joue au Jeu</a:t>
            </a:r>
            <a:r>
              <a:rPr lang="fr-ca" sz="2800" b="1" i="0" u="none" baseline="0">
                <a:solidFill>
                  <a:srgbClr val="000000"/>
                </a:solidFill>
                <a:latin typeface="Century Gothic"/>
              </a:rPr>
              <a:t> Pige dans le lac modifié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P-18 pour plus de détails.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345926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Activité 2 :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68060" y="203200"/>
            <a:ext cx="393738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</a:rPr>
              <a:t>Cette activité est facultative.</a:t>
            </a:r>
            <a:endParaRPr lang="fr-ca" sz="15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1104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Joue au jeu Solitaire avec des cartes de chiffres.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463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P-19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920531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5" ma:contentTypeDescription="Create a new document." ma:contentTypeScope="" ma:versionID="12c5fab4d8cf15effe773c7bb21f48c3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a2834b6bbb4c8691f818680d39d7592a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B8B3A83-E019-4118-B775-A32574C4B3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C5DECEC-DABE-440F-BE6D-4EB35FF2EB6B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3.xml><?xml version="1.0" encoding="utf-8"?>
<ds:datastoreItem xmlns:ds="http://schemas.openxmlformats.org/officeDocument/2006/customXml" ds:itemID="{2948FC97-73A2-444E-9400-85541C9A640F}"/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549</Words>
  <Application>Microsoft Office PowerPoint</Application>
  <PresentationFormat>Custom</PresentationFormat>
  <Paragraphs>84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Dishpreet Kaur</cp:lastModifiedBy>
  <cp:revision>8</cp:revision>
  <dcterms:created xsi:type="dcterms:W3CDTF">2018-02-14T21:40:46Z</dcterms:created>
  <dcterms:modified xsi:type="dcterms:W3CDTF">2023-02-15T21:54:20Z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