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0160000" cy="7620000"/>
  <p:notesSz cx="6858000" cy="9144000"/>
  <p:embeddedFontLst>
    <p:embeddedFont>
      <p:font typeface="Century Gothic" panose="020B0502020202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558D60-0DF6-4D27-835E-0DDF35ECFF68}" v="1" dt="2023-02-15T21:24:40.6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CE558D60-0DF6-4D27-835E-0DDF35ECFF68}"/>
    <pc:docChg chg="modSld">
      <pc:chgData name="Dishpreet Kaur" userId="19ba2128-39f9-4128-b8af-0f9b31cf97c0" providerId="ADAL" clId="{CE558D60-0DF6-4D27-835E-0DDF35ECFF68}" dt="2023-02-15T21:24:40.628" v="1"/>
      <pc:docMkLst>
        <pc:docMk/>
      </pc:docMkLst>
      <pc:sldChg chg="modSp mod">
        <pc:chgData name="Dishpreet Kaur" userId="19ba2128-39f9-4128-b8af-0f9b31cf97c0" providerId="ADAL" clId="{CE558D60-0DF6-4D27-835E-0DDF35ECFF68}" dt="2023-02-15T21:24:40.628" v="1"/>
        <pc:sldMkLst>
          <pc:docMk/>
          <pc:sldMk cId="2542337875" sldId="256"/>
        </pc:sldMkLst>
        <pc:spChg chg="mod">
          <ac:chgData name="Dishpreet Kaur" userId="19ba2128-39f9-4128-b8af-0f9b31cf97c0" providerId="ADAL" clId="{CE558D60-0DF6-4D27-835E-0DDF35ECFF68}" dt="2023-02-15T21:24:40.628" v="1"/>
          <ac:spMkLst>
            <pc:docMk/>
            <pc:sldMk cId="2542337875" sldId="256"/>
            <ac:spMk id="6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B0E3A4A0-C29E-4DE9-AD82-837DCC858BDC}"/>
    <pc:docChg chg="modSld">
      <pc:chgData name="Natalie Francis" userId="e859cff9-ab28-4f1c-8072-00482c704e35" providerId="ADAL" clId="{B0E3A4A0-C29E-4DE9-AD82-837DCC858BDC}" dt="2023-02-01T20:27:10.828" v="3" actId="20577"/>
      <pc:docMkLst>
        <pc:docMk/>
      </pc:docMkLst>
      <pc:sldChg chg="modSp mod">
        <pc:chgData name="Natalie Francis" userId="e859cff9-ab28-4f1c-8072-00482c704e35" providerId="ADAL" clId="{B0E3A4A0-C29E-4DE9-AD82-837DCC858BDC}" dt="2023-02-01T20:27:10.828" v="3" actId="20577"/>
        <pc:sldMkLst>
          <pc:docMk/>
          <pc:sldMk cId="21360416" sldId="270"/>
        </pc:sldMkLst>
        <pc:spChg chg="mod">
          <ac:chgData name="Natalie Francis" userId="e859cff9-ab28-4f1c-8072-00482c704e35" providerId="ADAL" clId="{B0E3A4A0-C29E-4DE9-AD82-837DCC858BDC}" dt="2023-02-01T20:27:05.773" v="0" actId="20577"/>
          <ac:spMkLst>
            <pc:docMk/>
            <pc:sldMk cId="21360416" sldId="270"/>
            <ac:spMk id="3" creationId="{00000000-0000-0000-0000-000000000000}"/>
          </ac:spMkLst>
        </pc:spChg>
        <pc:spChg chg="mod">
          <ac:chgData name="Natalie Francis" userId="e859cff9-ab28-4f1c-8072-00482c704e35" providerId="ADAL" clId="{B0E3A4A0-C29E-4DE9-AD82-837DCC858BDC}" dt="2023-02-01T20:27:10.828" v="3" actId="20577"/>
          <ac:spMkLst>
            <pc:docMk/>
            <pc:sldMk cId="21360416" sldId="270"/>
            <ac:spMk id="4" creationId="{00000000-0000-0000-0000-000000000000}"/>
          </ac:spMkLst>
        </pc:spChg>
        <pc:spChg chg="mod">
          <ac:chgData name="Natalie Francis" userId="e859cff9-ab28-4f1c-8072-00482c704e35" providerId="ADAL" clId="{B0E3A4A0-C29E-4DE9-AD82-837DCC858BDC}" dt="2023-02-01T20:27:09.106" v="2" actId="14100"/>
          <ac:spMkLst>
            <pc:docMk/>
            <pc:sldMk cId="21360416" sldId="270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47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2901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847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5205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558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181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803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4782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9251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368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0522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A46A2-6D27-43E1-B344-680825B79A8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002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5247054" cy="7841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	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	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G-40–44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Décomposition des formes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vont décomposer 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l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es formes bidimensionnelles en d’autres formes bidimensionnelles.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p. 161–162</a:t>
            </a:r>
          </a:p>
        </p:txBody>
      </p:sp>
    </p:spTree>
    <p:extLst>
      <p:ext uri="{BB962C8B-B14F-4D97-AF65-F5344CB8AC3E}">
        <p14:creationId xmlns:p14="http://schemas.microsoft.com/office/powerpoint/2010/main" val="2542337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 des images différentes avec les mêmes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311400"/>
            <a:ext cx="64564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 trapèze et 3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892800"/>
            <a:ext cx="92128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 losanges bleus, 1 trapèze et 1 hexagone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021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 trapèzes et 1 hexagone</a:t>
            </a:r>
          </a:p>
        </p:txBody>
      </p:sp>
    </p:spTree>
    <p:extLst>
      <p:ext uri="{BB962C8B-B14F-4D97-AF65-F5344CB8AC3E}">
        <p14:creationId xmlns:p14="http://schemas.microsoft.com/office/powerpoint/2010/main" val="4178021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92796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Quels 2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sont utilisés pour faire chacune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 rot="5400000" flipH="1">
            <a:off x="2736362" y="3372810"/>
            <a:ext cx="1033882" cy="899779"/>
          </a:xfrm>
          <a:custGeom>
            <a:avLst/>
            <a:gdLst/>
            <a:ahLst/>
            <a:cxnLst/>
            <a:rect l="0" t="0" r="0" b="0"/>
            <a:pathLst>
              <a:path w="1033882" h="899779">
                <a:moveTo>
                  <a:pt x="1033881" y="898873"/>
                </a:moveTo>
                <a:lnTo>
                  <a:pt x="0" y="899778"/>
                </a:lnTo>
                <a:lnTo>
                  <a:pt x="517280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 flipH="1">
            <a:off x="1787055" y="3317178"/>
            <a:ext cx="1000557" cy="1000555"/>
          </a:xfrm>
          <a:custGeom>
            <a:avLst/>
            <a:gdLst/>
            <a:ahLst/>
            <a:cxnLst/>
            <a:rect l="0" t="0" r="0" b="0"/>
            <a:pathLst>
              <a:path w="1000557" h="1000555">
                <a:moveTo>
                  <a:pt x="0" y="0"/>
                </a:moveTo>
                <a:lnTo>
                  <a:pt x="1000556" y="0"/>
                </a:lnTo>
                <a:lnTo>
                  <a:pt x="1000556" y="1000554"/>
                </a:lnTo>
                <a:lnTo>
                  <a:pt x="0" y="1000554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6793225" y="2643561"/>
            <a:ext cx="1033883" cy="899780"/>
          </a:xfrm>
          <a:custGeom>
            <a:avLst/>
            <a:gdLst/>
            <a:ahLst/>
            <a:cxnLst/>
            <a:rect l="0" t="0" r="0" b="0"/>
            <a:pathLst>
              <a:path w="1033883" h="899780">
                <a:moveTo>
                  <a:pt x="1033882" y="898873"/>
                </a:moveTo>
                <a:lnTo>
                  <a:pt x="0" y="899779"/>
                </a:lnTo>
                <a:lnTo>
                  <a:pt x="517278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8" name="Group 7"/>
          <p:cNvGrpSpPr/>
          <p:nvPr/>
        </p:nvGrpSpPr>
        <p:grpSpPr>
          <a:xfrm>
            <a:off x="6279305" y="3538812"/>
            <a:ext cx="1543779" cy="899782"/>
            <a:chOff x="6279305" y="3538812"/>
            <a:chExt cx="1543779" cy="899782"/>
          </a:xfrm>
        </p:grpSpPr>
        <p:sp>
          <p:nvSpPr>
            <p:cNvPr id="6" name="Freeform 5"/>
            <p:cNvSpPr/>
            <p:nvPr/>
          </p:nvSpPr>
          <p:spPr>
            <a:xfrm>
              <a:off x="6279305" y="3538812"/>
              <a:ext cx="1033878" cy="899782"/>
            </a:xfrm>
            <a:custGeom>
              <a:avLst/>
              <a:gdLst/>
              <a:ahLst/>
              <a:cxnLst/>
              <a:rect l="0" t="0" r="0" b="0"/>
              <a:pathLst>
                <a:path w="1033878" h="899782">
                  <a:moveTo>
                    <a:pt x="1033877" y="898875"/>
                  </a:moveTo>
                  <a:lnTo>
                    <a:pt x="0" y="899781"/>
                  </a:lnTo>
                  <a:lnTo>
                    <a:pt x="517279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 flipV="1">
              <a:off x="6789203" y="3538812"/>
              <a:ext cx="1033881" cy="899782"/>
            </a:xfrm>
            <a:custGeom>
              <a:avLst/>
              <a:gdLst/>
              <a:ahLst/>
              <a:cxnLst/>
              <a:rect l="0" t="0" r="0" b="0"/>
              <a:pathLst>
                <a:path w="1033881" h="899782">
                  <a:moveTo>
                    <a:pt x="1033880" y="898875"/>
                  </a:moveTo>
                  <a:lnTo>
                    <a:pt x="0" y="899781"/>
                  </a:lnTo>
                  <a:lnTo>
                    <a:pt x="517280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0" y="6946900"/>
            <a:ext cx="70891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Encouragez les réponses multiples, lorsque cela est possible.</a:t>
            </a:r>
          </a:p>
        </p:txBody>
      </p:sp>
    </p:spTree>
    <p:extLst>
      <p:ext uri="{BB962C8B-B14F-4D97-AF65-F5344CB8AC3E}">
        <p14:creationId xmlns:p14="http://schemas.microsoft.com/office/powerpoint/2010/main" val="1206025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50837" y="3665818"/>
            <a:ext cx="1543776" cy="899776"/>
            <a:chOff x="1450837" y="3665818"/>
            <a:chExt cx="1543776" cy="899776"/>
          </a:xfrm>
        </p:grpSpPr>
        <p:sp>
          <p:nvSpPr>
            <p:cNvPr id="2" name="Freeform 1"/>
            <p:cNvSpPr/>
            <p:nvPr/>
          </p:nvSpPr>
          <p:spPr>
            <a:xfrm>
              <a:off x="1450837" y="3665818"/>
              <a:ext cx="1033880" cy="899776"/>
            </a:xfrm>
            <a:custGeom>
              <a:avLst/>
              <a:gdLst/>
              <a:ahLst/>
              <a:cxnLst/>
              <a:rect l="0" t="0" r="0" b="0"/>
              <a:pathLst>
                <a:path w="1033880" h="899776">
                  <a:moveTo>
                    <a:pt x="1033879" y="898870"/>
                  </a:moveTo>
                  <a:lnTo>
                    <a:pt x="0" y="899775"/>
                  </a:lnTo>
                  <a:lnTo>
                    <a:pt x="517278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Freeform 2"/>
            <p:cNvSpPr/>
            <p:nvPr/>
          </p:nvSpPr>
          <p:spPr>
            <a:xfrm flipV="1">
              <a:off x="1960731" y="3665818"/>
              <a:ext cx="1033882" cy="899776"/>
            </a:xfrm>
            <a:custGeom>
              <a:avLst/>
              <a:gdLst/>
              <a:ahLst/>
              <a:cxnLst/>
              <a:rect l="0" t="0" r="0" b="0"/>
              <a:pathLst>
                <a:path w="1033882" h="899776">
                  <a:moveTo>
                    <a:pt x="1033881" y="898870"/>
                  </a:moveTo>
                  <a:lnTo>
                    <a:pt x="0" y="899775"/>
                  </a:lnTo>
                  <a:lnTo>
                    <a:pt x="517280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444500"/>
            <a:ext cx="9470571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Quels 3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sont utilisés pour faire chacune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Freeform 5"/>
          <p:cNvSpPr/>
          <p:nvPr/>
        </p:nvSpPr>
        <p:spPr>
          <a:xfrm>
            <a:off x="1956995" y="2770561"/>
            <a:ext cx="1033883" cy="899780"/>
          </a:xfrm>
          <a:custGeom>
            <a:avLst/>
            <a:gdLst/>
            <a:ahLst/>
            <a:cxnLst/>
            <a:rect l="0" t="0" r="0" b="0"/>
            <a:pathLst>
              <a:path w="1033883" h="899780">
                <a:moveTo>
                  <a:pt x="1033882" y="898873"/>
                </a:moveTo>
                <a:lnTo>
                  <a:pt x="0" y="899779"/>
                </a:lnTo>
                <a:lnTo>
                  <a:pt x="517279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2464853" y="3664567"/>
            <a:ext cx="1033883" cy="899786"/>
          </a:xfrm>
          <a:custGeom>
            <a:avLst/>
            <a:gdLst/>
            <a:ahLst/>
            <a:cxnLst/>
            <a:rect l="0" t="0" r="0" b="0"/>
            <a:pathLst>
              <a:path w="1033883" h="899786">
                <a:moveTo>
                  <a:pt x="1033882" y="898880"/>
                </a:moveTo>
                <a:lnTo>
                  <a:pt x="0" y="899785"/>
                </a:lnTo>
                <a:lnTo>
                  <a:pt x="517280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0" name="Group 9"/>
          <p:cNvGrpSpPr/>
          <p:nvPr/>
        </p:nvGrpSpPr>
        <p:grpSpPr>
          <a:xfrm>
            <a:off x="6490266" y="3360113"/>
            <a:ext cx="1543776" cy="899776"/>
            <a:chOff x="6490266" y="3360113"/>
            <a:chExt cx="1543776" cy="899776"/>
          </a:xfrm>
        </p:grpSpPr>
        <p:sp>
          <p:nvSpPr>
            <p:cNvPr id="8" name="Freeform 7"/>
            <p:cNvSpPr/>
            <p:nvPr/>
          </p:nvSpPr>
          <p:spPr>
            <a:xfrm>
              <a:off x="6490266" y="3360113"/>
              <a:ext cx="1033880" cy="899776"/>
            </a:xfrm>
            <a:custGeom>
              <a:avLst/>
              <a:gdLst/>
              <a:ahLst/>
              <a:cxnLst/>
              <a:rect l="0" t="0" r="0" b="0"/>
              <a:pathLst>
                <a:path w="1033880" h="899776">
                  <a:moveTo>
                    <a:pt x="1033879" y="898871"/>
                  </a:moveTo>
                  <a:lnTo>
                    <a:pt x="0" y="899775"/>
                  </a:lnTo>
                  <a:lnTo>
                    <a:pt x="517279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 flipV="1">
              <a:off x="7000161" y="3360113"/>
              <a:ext cx="1033881" cy="899776"/>
            </a:xfrm>
            <a:custGeom>
              <a:avLst/>
              <a:gdLst/>
              <a:ahLst/>
              <a:cxnLst/>
              <a:rect l="0" t="0" r="0" b="0"/>
              <a:pathLst>
                <a:path w="1033881" h="899776">
                  <a:moveTo>
                    <a:pt x="1033880" y="898871"/>
                  </a:moveTo>
                  <a:lnTo>
                    <a:pt x="0" y="899775"/>
                  </a:lnTo>
                  <a:lnTo>
                    <a:pt x="517280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1" name="Freeform 10"/>
          <p:cNvSpPr/>
          <p:nvPr/>
        </p:nvSpPr>
        <p:spPr>
          <a:xfrm>
            <a:off x="7517099" y="3360113"/>
            <a:ext cx="1033885" cy="899776"/>
          </a:xfrm>
          <a:custGeom>
            <a:avLst/>
            <a:gdLst/>
            <a:ahLst/>
            <a:cxnLst/>
            <a:rect l="0" t="0" r="0" b="0"/>
            <a:pathLst>
              <a:path w="1033885" h="899776">
                <a:moveTo>
                  <a:pt x="1033884" y="898871"/>
                </a:moveTo>
                <a:lnTo>
                  <a:pt x="0" y="899775"/>
                </a:lnTo>
                <a:lnTo>
                  <a:pt x="517282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 rot="10800000">
            <a:off x="5973324" y="3360114"/>
            <a:ext cx="1033886" cy="899775"/>
          </a:xfrm>
          <a:custGeom>
            <a:avLst/>
            <a:gdLst/>
            <a:ahLst/>
            <a:cxnLst/>
            <a:rect l="0" t="0" r="0" b="0"/>
            <a:pathLst>
              <a:path w="1033886" h="899775">
                <a:moveTo>
                  <a:pt x="1033885" y="898870"/>
                </a:moveTo>
                <a:lnTo>
                  <a:pt x="0" y="899774"/>
                </a:lnTo>
                <a:lnTo>
                  <a:pt x="517281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42379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319846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Quels 4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sont utilisés pour faire chacune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1963406" y="2910220"/>
            <a:ext cx="1033883" cy="899780"/>
          </a:xfrm>
          <a:custGeom>
            <a:avLst/>
            <a:gdLst/>
            <a:ahLst/>
            <a:cxnLst/>
            <a:rect l="0" t="0" r="0" b="0"/>
            <a:pathLst>
              <a:path w="1033883" h="899780">
                <a:moveTo>
                  <a:pt x="1033882" y="898873"/>
                </a:moveTo>
                <a:lnTo>
                  <a:pt x="0" y="899779"/>
                </a:lnTo>
                <a:lnTo>
                  <a:pt x="517279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1444427" y="3809999"/>
            <a:ext cx="1033877" cy="899782"/>
          </a:xfrm>
          <a:custGeom>
            <a:avLst/>
            <a:gdLst/>
            <a:ahLst/>
            <a:cxnLst/>
            <a:rect l="0" t="0" r="0" b="0"/>
            <a:pathLst>
              <a:path w="1033877" h="899782">
                <a:moveTo>
                  <a:pt x="1033876" y="898875"/>
                </a:moveTo>
                <a:lnTo>
                  <a:pt x="0" y="899781"/>
                </a:lnTo>
                <a:lnTo>
                  <a:pt x="517278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 flipV="1">
            <a:off x="1954324" y="3809999"/>
            <a:ext cx="1033882" cy="899782"/>
          </a:xfrm>
          <a:custGeom>
            <a:avLst/>
            <a:gdLst/>
            <a:ahLst/>
            <a:cxnLst/>
            <a:rect l="0" t="0" r="0" b="0"/>
            <a:pathLst>
              <a:path w="1033882" h="899782">
                <a:moveTo>
                  <a:pt x="1033881" y="898875"/>
                </a:moveTo>
                <a:lnTo>
                  <a:pt x="0" y="899781"/>
                </a:lnTo>
                <a:lnTo>
                  <a:pt x="517280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2471264" y="3804227"/>
            <a:ext cx="1033882" cy="899785"/>
          </a:xfrm>
          <a:custGeom>
            <a:avLst/>
            <a:gdLst/>
            <a:ahLst/>
            <a:cxnLst/>
            <a:rect l="0" t="0" r="0" b="0"/>
            <a:pathLst>
              <a:path w="1033882" h="899785">
                <a:moveTo>
                  <a:pt x="1033881" y="898879"/>
                </a:moveTo>
                <a:lnTo>
                  <a:pt x="0" y="899784"/>
                </a:lnTo>
                <a:lnTo>
                  <a:pt x="517280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6649005" y="3817541"/>
            <a:ext cx="1160274" cy="1009778"/>
          </a:xfrm>
          <a:custGeom>
            <a:avLst/>
            <a:gdLst/>
            <a:ahLst/>
            <a:cxnLst/>
            <a:rect l="0" t="0" r="0" b="0"/>
            <a:pathLst>
              <a:path w="1160274" h="1009778">
                <a:moveTo>
                  <a:pt x="1160273" y="1008761"/>
                </a:moveTo>
                <a:lnTo>
                  <a:pt x="0" y="1009777"/>
                </a:lnTo>
                <a:lnTo>
                  <a:pt x="580519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1" name="Group 10"/>
          <p:cNvGrpSpPr/>
          <p:nvPr/>
        </p:nvGrpSpPr>
        <p:grpSpPr>
          <a:xfrm rot="10800000" flipV="1">
            <a:off x="6062704" y="2802294"/>
            <a:ext cx="2326741" cy="1013078"/>
            <a:chOff x="6062704" y="2802294"/>
            <a:chExt cx="2326741" cy="1013078"/>
          </a:xfrm>
        </p:grpSpPr>
        <p:sp>
          <p:nvSpPr>
            <p:cNvPr id="8" name="Freeform 7"/>
            <p:cNvSpPr/>
            <p:nvPr/>
          </p:nvSpPr>
          <p:spPr>
            <a:xfrm flipV="1">
              <a:off x="6646002" y="2805596"/>
              <a:ext cx="1160273" cy="1009776"/>
            </a:xfrm>
            <a:custGeom>
              <a:avLst/>
              <a:gdLst/>
              <a:ahLst/>
              <a:cxnLst/>
              <a:rect l="0" t="0" r="0" b="0"/>
              <a:pathLst>
                <a:path w="1160273" h="1009776">
                  <a:moveTo>
                    <a:pt x="1160272" y="1008761"/>
                  </a:moveTo>
                  <a:lnTo>
                    <a:pt x="0" y="1009775"/>
                  </a:lnTo>
                  <a:lnTo>
                    <a:pt x="580517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6062704" y="2802421"/>
              <a:ext cx="1160272" cy="1009776"/>
            </a:xfrm>
            <a:custGeom>
              <a:avLst/>
              <a:gdLst/>
              <a:ahLst/>
              <a:cxnLst/>
              <a:rect l="0" t="0" r="0" b="0"/>
              <a:pathLst>
                <a:path w="1160272" h="1009776">
                  <a:moveTo>
                    <a:pt x="1160271" y="1008886"/>
                  </a:moveTo>
                  <a:lnTo>
                    <a:pt x="0" y="1009775"/>
                  </a:lnTo>
                  <a:lnTo>
                    <a:pt x="580516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7229173" y="2802294"/>
              <a:ext cx="1160272" cy="1009903"/>
            </a:xfrm>
            <a:custGeom>
              <a:avLst/>
              <a:gdLst/>
              <a:ahLst/>
              <a:cxnLst/>
              <a:rect l="0" t="0" r="0" b="0"/>
              <a:pathLst>
                <a:path w="1160272" h="1009903">
                  <a:moveTo>
                    <a:pt x="1160271" y="1009013"/>
                  </a:moveTo>
                  <a:lnTo>
                    <a:pt x="0" y="1009902"/>
                  </a:lnTo>
                  <a:lnTo>
                    <a:pt x="580643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2" name="Freeform 11"/>
          <p:cNvSpPr/>
          <p:nvPr/>
        </p:nvSpPr>
        <p:spPr>
          <a:xfrm rot="10800000">
            <a:off x="6071357" y="3817541"/>
            <a:ext cx="1160272" cy="1009778"/>
          </a:xfrm>
          <a:custGeom>
            <a:avLst/>
            <a:gdLst/>
            <a:ahLst/>
            <a:cxnLst/>
            <a:rect l="0" t="0" r="0" b="0"/>
            <a:pathLst>
              <a:path w="1160272" h="1009778">
                <a:moveTo>
                  <a:pt x="1160271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Freeform 12"/>
          <p:cNvSpPr/>
          <p:nvPr/>
        </p:nvSpPr>
        <p:spPr>
          <a:xfrm rot="10800000">
            <a:off x="7220507" y="3817541"/>
            <a:ext cx="1160272" cy="1009778"/>
          </a:xfrm>
          <a:custGeom>
            <a:avLst/>
            <a:gdLst/>
            <a:ahLst/>
            <a:cxnLst/>
            <a:rect l="0" t="0" r="0" b="0"/>
            <a:pathLst>
              <a:path w="1160272" h="1009778">
                <a:moveTo>
                  <a:pt x="1160271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13054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Couvre le bloc jaune.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92300"/>
            <a:ext cx="742070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Utilisez uniquement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381500"/>
            <a:ext cx="742070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Utilisez uniquement des blocs rouges.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136900"/>
            <a:ext cx="720969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Utilisez uniquement des blocs bleus.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199" y="5626100"/>
            <a:ext cx="921936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Utilisez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un bloc bleu et un bloc rouge.</a:t>
            </a:r>
          </a:p>
        </p:txBody>
      </p:sp>
    </p:spTree>
    <p:extLst>
      <p:ext uri="{BB962C8B-B14F-4D97-AF65-F5344CB8AC3E}">
        <p14:creationId xmlns:p14="http://schemas.microsoft.com/office/powerpoint/2010/main" val="4220636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Fais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454400"/>
            <a:ext cx="76116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Utilisez uniquement des blocs bleus.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867400"/>
            <a:ext cx="793317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Utilisez 3 blocs rouges et 3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199" y="4660900"/>
            <a:ext cx="700872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Utilisez un bloc jaune et 6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975" y="982472"/>
            <a:ext cx="1695323" cy="18910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360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1176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Remplis « Formes et images 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489200"/>
            <a:ext cx="9273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Remplis « Bateau en blocs mosaïques ».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Tu auras besoin d’un partenaire.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FR Formes et images est à la p. G-67. FR Bateau en blocs mosaïques est à la p. G-68.</a:t>
            </a:r>
          </a:p>
        </p:txBody>
      </p:sp>
    </p:spTree>
    <p:extLst>
      <p:ext uri="{BB962C8B-B14F-4D97-AF65-F5344CB8AC3E}">
        <p14:creationId xmlns:p14="http://schemas.microsoft.com/office/powerpoint/2010/main" val="3795045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82700"/>
            <a:ext cx="90449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Peux-tu utiliser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obtenir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 </a:t>
            </a:r>
            <a:r>
              <a:rPr lang="fr-ca" sz="2800" b="0" i="0" u="none" baseline="0" dirty="0"/>
              <a:t>bleue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578100"/>
            <a:ext cx="89941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fr-ca" sz="2800" dirty="0">
                <a:solidFill>
                  <a:srgbClr val="000000"/>
                </a:solidFill>
              </a:rPr>
              <a:t>Peux-tu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utiliser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obtenir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 </a:t>
            </a:r>
            <a:r>
              <a:rPr lang="fr-ca" sz="2800" b="0" i="0" u="none" baseline="0" dirty="0"/>
              <a:t>bleue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86200"/>
            <a:ext cx="9027414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fr-ca" sz="2800" dirty="0">
                <a:solidFill>
                  <a:srgbClr val="000000"/>
                </a:solidFill>
              </a:rPr>
              <a:t>Peux-tu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utiliser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obtenir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 </a:t>
            </a:r>
            <a:r>
              <a:rPr lang="fr-ca" sz="2800" b="0" i="0" u="none" baseline="0" dirty="0"/>
              <a:t>brune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181600"/>
            <a:ext cx="9163177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fr-ca" sz="2800" dirty="0">
                <a:solidFill>
                  <a:srgbClr val="000000"/>
                </a:solidFill>
              </a:rPr>
              <a:t>Peux-tu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utiliser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obtenir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 </a:t>
            </a:r>
            <a:r>
              <a:rPr lang="fr-ca" sz="2800" dirty="0"/>
              <a:t>brune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946900"/>
            <a:ext cx="8129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Assurez-vous que les élèves comprennent à quel moment ils peuvent utiliser les carrés et les triangles et à quel moment ils ne peuvent pas les utiliser.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5A0B617-4131-4D9E-8ABB-541FEDC37F08}"/>
              </a:ext>
            </a:extLst>
          </p:cNvPr>
          <p:cNvCxnSpPr>
            <a:cxnSpLocks/>
          </p:cNvCxnSpPr>
          <p:nvPr/>
        </p:nvCxnSpPr>
        <p:spPr>
          <a:xfrm>
            <a:off x="0" y="2209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57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15900"/>
            <a:ext cx="9908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Installez des séparateurs entre chaque paire d’élèves.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901700"/>
            <a:ext cx="9908540" cy="46633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9300"/>
                </a:solidFill>
                <a:latin typeface="Century Gothic"/>
              </a:rPr>
              <a:t>Partenaire 1 :</a:t>
            </a:r>
            <a:r>
              <a:rPr lang="fr-ca" sz="2800" b="0" i="0" u="none" baseline="0">
                <a:solidFill>
                  <a:srgbClr val="005500"/>
                </a:solidFill>
                <a:latin typeface="Century Gothic"/>
              </a:rPr>
              <a:t> </a:t>
            </a:r>
            <a:br>
              <a:rPr lang="fr-ca" sz="2800">
                <a:solidFill>
                  <a:srgbClr val="0055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Crée une régularité à l’aide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Décris la régularité à ton partenaire.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6820"/>
                </a:solidFill>
                <a:latin typeface="Century Gothic"/>
              </a:rPr>
              <a:t>Partenaire 2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Utilise la description pour recréer la régularité du </a:t>
            </a:r>
            <a:r>
              <a:rPr lang="fr-ca" sz="2800" b="0" i="0" u="none" baseline="0">
                <a:solidFill>
                  <a:srgbClr val="009300"/>
                </a:solidFill>
                <a:latin typeface="Century Gothic"/>
              </a:rPr>
              <a:t>partenaire 1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Comparez les régularités et inversez les rôles.</a:t>
            </a:r>
          </a:p>
        </p:txBody>
      </p:sp>
    </p:spTree>
    <p:extLst>
      <p:ext uri="{BB962C8B-B14F-4D97-AF65-F5344CB8AC3E}">
        <p14:creationId xmlns:p14="http://schemas.microsoft.com/office/powerpoint/2010/main" val="1110819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43100"/>
            <a:ext cx="90068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Crée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utilisant une seule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puis deux.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Crée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avec trois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Résous les casse-têtes tangram suivants.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Tangram (p. G-69).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660900"/>
            <a:ext cx="9006840" cy="16821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Crée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avec quatre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L’un des grands triangles n’est pas nécessaire.</a:t>
            </a:r>
          </a:p>
        </p:txBody>
      </p:sp>
    </p:spTree>
    <p:extLst>
      <p:ext uri="{BB962C8B-B14F-4D97-AF65-F5344CB8AC3E}">
        <p14:creationId xmlns:p14="http://schemas.microsoft.com/office/powerpoint/2010/main" val="1720540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50900"/>
            <a:ext cx="9654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Imaginons qu’un de tes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un sandwich.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Coupe-le en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0" y="203200"/>
            <a:ext cx="491967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Donnez à chaque élève 3 carrés en papier.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34896" y="2964896"/>
            <a:ext cx="1690209" cy="1690209"/>
            <a:chOff x="4234896" y="2964896"/>
            <a:chExt cx="1690209" cy="1690209"/>
          </a:xfrm>
        </p:grpSpPr>
        <p:sp>
          <p:nvSpPr>
            <p:cNvPr id="4" name="Freeform 3"/>
            <p:cNvSpPr/>
            <p:nvPr/>
          </p:nvSpPr>
          <p:spPr>
            <a:xfrm>
              <a:off x="4234896" y="2964896"/>
              <a:ext cx="1690209" cy="1690209"/>
            </a:xfrm>
            <a:custGeom>
              <a:avLst/>
              <a:gdLst/>
              <a:ahLst/>
              <a:cxnLst/>
              <a:rect l="0" t="0" r="0" b="0"/>
              <a:pathLst>
                <a:path w="1690209" h="1690209">
                  <a:moveTo>
                    <a:pt x="0" y="0"/>
                  </a:moveTo>
                  <a:lnTo>
                    <a:pt x="1690208" y="0"/>
                  </a:lnTo>
                  <a:lnTo>
                    <a:pt x="1690208" y="1690208"/>
                  </a:lnTo>
                  <a:lnTo>
                    <a:pt x="0" y="169020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5" name="Straight Connector 4"/>
            <p:cNvCxnSpPr/>
            <p:nvPr/>
          </p:nvCxnSpPr>
          <p:spPr>
            <a:xfrm flipH="1">
              <a:off x="4254119" y="2982341"/>
              <a:ext cx="1670304" cy="166052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7448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111392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Trouve deux façons de créer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utilisant seulement </a:t>
            </a:r>
            <a:r>
              <a:rPr lang="fr-ca" sz="2800" b="0" i="0" u="none" baseline="0" dirty="0">
                <a:latin typeface="Century Gothic"/>
              </a:rPr>
              <a:t>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formes :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229" y="1679952"/>
            <a:ext cx="2431415" cy="12021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4102100"/>
            <a:ext cx="67247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Remplis « Casse-têtes tangram 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34200"/>
            <a:ext cx="731757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Casse-têtes tangram (1) à (4) des pp. G-70–73.</a:t>
            </a:r>
          </a:p>
        </p:txBody>
      </p:sp>
    </p:spTree>
    <p:extLst>
      <p:ext uri="{BB962C8B-B14F-4D97-AF65-F5344CB8AC3E}">
        <p14:creationId xmlns:p14="http://schemas.microsoft.com/office/powerpoint/2010/main" val="3576529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210040" cy="21733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Pour rendre la partie d) un peu plus difficile, résous les mêmes casse-têtes en utilisant de petites versions des images.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Commence par le plus grand triangle.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3528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Casse-têtes tangram de la p. G-74.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584700"/>
            <a:ext cx="9477968" cy="21423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f) Crée ta propre image tangram. Trace avec ton doigt l’extérieur de l’image pour créer un casse-tête.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Donne ton casse-tête à un partenaire pour qu’il le résolve.</a:t>
            </a:r>
          </a:p>
        </p:txBody>
      </p:sp>
    </p:spTree>
    <p:extLst>
      <p:ext uri="{BB962C8B-B14F-4D97-AF65-F5344CB8AC3E}">
        <p14:creationId xmlns:p14="http://schemas.microsoft.com/office/powerpoint/2010/main" val="1876157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908540" cy="35526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Je vais vous montrer comment plier et couper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obtenir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peux-tu créer en 3 minutes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G-44 pour plus de détails. </a:t>
            </a:r>
          </a:p>
        </p:txBody>
      </p:sp>
    </p:spTree>
    <p:extLst>
      <p:ext uri="{BB962C8B-B14F-4D97-AF65-F5344CB8AC3E}">
        <p14:creationId xmlns:p14="http://schemas.microsoft.com/office/powerpoint/2010/main" val="11820924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Pliage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différentes façons.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Plie une feuille en deux de façon à ce que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opposés s’alignent, puis déplie-la.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2213" y="7162242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auront besoin de trois feuilles de papier rectangulaires.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246269"/>
            <a:ext cx="8867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Trouve un partenaire dont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semblent différents. Explique pourquoi ils sont différents.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3810000"/>
            <a:ext cx="91084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Plie une autre feuille en deux (comme auparavant) et plie-la de nouveau en deux, de façon à ce que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opposés s’alignent.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5511800"/>
            <a:ext cx="90322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Vérifie avec un partenaire qui a fait les choses différemment et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ssaye de trouver ensemble une troisième façon.</a:t>
            </a:r>
          </a:p>
        </p:txBody>
      </p:sp>
    </p:spTree>
    <p:extLst>
      <p:ext uri="{BB962C8B-B14F-4D97-AF65-F5344CB8AC3E}">
        <p14:creationId xmlns:p14="http://schemas.microsoft.com/office/powerpoint/2010/main" val="8709896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p. 161–162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326333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54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Imaginons qu’un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est une serviette de table.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Plie ta serviette pour former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65600"/>
            <a:ext cx="92481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Prends ton dernier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Essaie de le plier de différentes façons pour faire d’autres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9" y="2768600"/>
            <a:ext cx="766186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Déplie ensuite la serviette. Que vois-tu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199" y="6959600"/>
            <a:ext cx="887771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décrire les différents plis. Voir la p. G-40 pour plus de détails.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5CF47C-192C-4F2A-96B4-D76C9BDF9BD6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10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654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Comparons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d’un losange et un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hexagone.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46580" y="4127500"/>
            <a:ext cx="2624936" cy="2351107"/>
            <a:chOff x="1846580" y="4127500"/>
            <a:chExt cx="2624936" cy="2351107"/>
          </a:xfrm>
        </p:grpSpPr>
        <p:sp>
          <p:nvSpPr>
            <p:cNvPr id="3" name="TextBox 2"/>
            <p:cNvSpPr txBox="1"/>
            <p:nvPr/>
          </p:nvSpPr>
          <p:spPr>
            <a:xfrm>
              <a:off x="1846580" y="5524500"/>
              <a:ext cx="2624936" cy="95410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convient parfaitement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2138" y="4127500"/>
              <a:ext cx="1353820" cy="12280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901648" y="4127500"/>
            <a:ext cx="1956163" cy="1920220"/>
            <a:chOff x="5901648" y="4127500"/>
            <a:chExt cx="1956163" cy="1920220"/>
          </a:xfrm>
        </p:grpSpPr>
        <p:sp>
          <p:nvSpPr>
            <p:cNvPr id="6" name="TextBox 5"/>
            <p:cNvSpPr txBox="1"/>
            <p:nvPr/>
          </p:nvSpPr>
          <p:spPr>
            <a:xfrm>
              <a:off x="5901648" y="5524500"/>
              <a:ext cx="1956163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trop petit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0963" y="4127500"/>
              <a:ext cx="1413383" cy="12379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69900" y="69469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Chaque élève aura besoin de 6 triangles, de 1 hexagone, de 3 trapèzes et de 6 losanges bleus.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900" y="2578100"/>
            <a:ext cx="3851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 remarques-tu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21784" y="215900"/>
            <a:ext cx="567291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Faites une démonstration avec des blocs mosaïques.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D8C81D1-0966-47DA-B74F-D129516A506A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53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les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Est-ce que certains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correspondent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95359"/>
            <a:ext cx="7533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le bloc bleu et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009759"/>
            <a:ext cx="58601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le bloc rouge et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924159"/>
            <a:ext cx="66937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le bloc rouge et le bloc jaune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838559"/>
            <a:ext cx="62497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et le bloc jaune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50453" y="215900"/>
            <a:ext cx="574444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d’expliquer leurs réponses.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752959"/>
            <a:ext cx="53911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667359"/>
            <a:ext cx="657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le bloc marron et le bloc rouge</a:t>
            </a:r>
          </a:p>
        </p:txBody>
      </p:sp>
    </p:spTree>
    <p:extLst>
      <p:ext uri="{BB962C8B-B14F-4D97-AF65-F5344CB8AC3E}">
        <p14:creationId xmlns:p14="http://schemas.microsoft.com/office/powerpoint/2010/main" val="12571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6545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ont les m</a:t>
            </a:r>
            <a:r>
              <a:rPr lang="fr-CA" sz="2800" dirty="0">
                <a:effectLst/>
                <a:ea typeface="Calibri" panose="020F0502020204030204" pitchFamily="34" charset="0"/>
              </a:rPr>
              <a:t>ê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ravaille avec un partenaire pour vérifier.</a:t>
            </a:r>
          </a:p>
        </p:txBody>
      </p:sp>
    </p:spTree>
    <p:extLst>
      <p:ext uri="{BB962C8B-B14F-4D97-AF65-F5344CB8AC3E}">
        <p14:creationId xmlns:p14="http://schemas.microsoft.com/office/powerpoint/2010/main" val="882852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bloc mosaïque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 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4214114" y="1657810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 rot="10800000">
            <a:off x="4795239" y="1654735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8101559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Montrez que vous avez utilisé. Demandez aux élèves de faire la même chose avec leurs blocs.</a:t>
            </a:r>
          </a:p>
        </p:txBody>
      </p:sp>
    </p:spTree>
    <p:extLst>
      <p:ext uri="{BB962C8B-B14F-4D97-AF65-F5344CB8AC3E}">
        <p14:creationId xmlns:p14="http://schemas.microsoft.com/office/powerpoint/2010/main" val="809146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Ajoute un troisième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à ton image pour qu’il partage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avec l’un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 de blocs mosaïques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ai-je faite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Les élèves recevront une forme trapézoïde.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3505200"/>
            <a:ext cx="8485833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Indique ta réponse en tenant cette forme dans les airs.</a:t>
            </a:r>
          </a:p>
        </p:txBody>
      </p:sp>
    </p:spTree>
    <p:extLst>
      <p:ext uri="{BB962C8B-B14F-4D97-AF65-F5344CB8AC3E}">
        <p14:creationId xmlns:p14="http://schemas.microsoft.com/office/powerpoint/2010/main" val="3825725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654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Utilise tous tes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faire une longue rangée de triangles.</a:t>
            </a:r>
          </a:p>
          <a:p>
            <a:endParaRPr lang="fr-ca" sz="280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Est-ce une autre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 en blocs mosaïques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52800"/>
            <a:ext cx="415499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 G-42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40200"/>
            <a:ext cx="4738268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tes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faire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hexagone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Freeform 4"/>
          <p:cNvSpPr/>
          <p:nvPr/>
        </p:nvSpPr>
        <p:spPr>
          <a:xfrm>
            <a:off x="6841068" y="5250419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8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 rot="10800000">
            <a:off x="6263419" y="5250419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 rot="10800000">
            <a:off x="7422194" y="5250419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 rot="10800000">
            <a:off x="6834920" y="4240640"/>
            <a:ext cx="1160274" cy="1009779"/>
          </a:xfrm>
          <a:custGeom>
            <a:avLst/>
            <a:gdLst/>
            <a:ahLst/>
            <a:cxnLst/>
            <a:rect l="0" t="0" r="0" b="0"/>
            <a:pathLst>
              <a:path w="1160274" h="1009779">
                <a:moveTo>
                  <a:pt x="1160273" y="1008762"/>
                </a:moveTo>
                <a:lnTo>
                  <a:pt x="0" y="1009778"/>
                </a:lnTo>
                <a:lnTo>
                  <a:pt x="580519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7422194" y="4240640"/>
            <a:ext cx="1160273" cy="1009779"/>
          </a:xfrm>
          <a:custGeom>
            <a:avLst/>
            <a:gdLst/>
            <a:ahLst/>
            <a:cxnLst/>
            <a:rect l="0" t="0" r="0" b="0"/>
            <a:pathLst>
              <a:path w="1160273" h="1009779">
                <a:moveTo>
                  <a:pt x="1160272" y="1008762"/>
                </a:moveTo>
                <a:lnTo>
                  <a:pt x="0" y="1009778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0"/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6263419" y="4240640"/>
            <a:ext cx="1160273" cy="1009779"/>
          </a:xfrm>
          <a:custGeom>
            <a:avLst/>
            <a:gdLst/>
            <a:ahLst/>
            <a:cxnLst/>
            <a:rect l="0" t="0" r="0" b="0"/>
            <a:pathLst>
              <a:path w="1160273" h="1009779">
                <a:moveTo>
                  <a:pt x="1160272" y="1008762"/>
                </a:moveTo>
                <a:lnTo>
                  <a:pt x="0" y="1009778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0"/>
            <a:endParaRPr lang="fr-ca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6F76784-FF16-43D6-A526-5607FF7037AD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51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F0F89B-0DD4-4755-9C9F-25FC67D6E4B9}"/>
</file>

<file path=customXml/itemProps2.xml><?xml version="1.0" encoding="utf-8"?>
<ds:datastoreItem xmlns:ds="http://schemas.openxmlformats.org/officeDocument/2006/customXml" ds:itemID="{3F7A6DAF-E28F-4DD0-9D96-57FC1B5401E5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118DA13E-5097-4A36-9D85-391C62DDC0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1055</Words>
  <Application>Microsoft Office PowerPoint</Application>
  <PresentationFormat>Custom</PresentationFormat>
  <Paragraphs>117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18</cp:revision>
  <dcterms:created xsi:type="dcterms:W3CDTF">2018-02-14T21:09:17Z</dcterms:created>
  <dcterms:modified xsi:type="dcterms:W3CDTF">2023-02-15T21:24:42Z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