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160000" cy="7620000"/>
  <p:notesSz cx="6858000" cy="9144000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4A3619-0D98-4F6D-A822-D6E5B4A44816}" v="1" dt="2023-02-15T21:23:21.3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AB4A3619-0D98-4F6D-A822-D6E5B4A44816}"/>
    <pc:docChg chg="modSld">
      <pc:chgData name="Dishpreet Kaur" userId="19ba2128-39f9-4128-b8af-0f9b31cf97c0" providerId="ADAL" clId="{AB4A3619-0D98-4F6D-A822-D6E5B4A44816}" dt="2023-02-15T21:23:21.334" v="1"/>
      <pc:docMkLst>
        <pc:docMk/>
      </pc:docMkLst>
      <pc:sldChg chg="modSp mod">
        <pc:chgData name="Dishpreet Kaur" userId="19ba2128-39f9-4128-b8af-0f9b31cf97c0" providerId="ADAL" clId="{AB4A3619-0D98-4F6D-A822-D6E5B4A44816}" dt="2023-02-15T21:23:21.334" v="1"/>
        <pc:sldMkLst>
          <pc:docMk/>
          <pc:sldMk cId="4152680536" sldId="256"/>
        </pc:sldMkLst>
        <pc:spChg chg="mod">
          <ac:chgData name="Dishpreet Kaur" userId="19ba2128-39f9-4128-b8af-0f9b31cf97c0" providerId="ADAL" clId="{AB4A3619-0D98-4F6D-A822-D6E5B4A44816}" dt="2023-02-15T21:23:21.334" v="1"/>
          <ac:spMkLst>
            <pc:docMk/>
            <pc:sldMk cId="4152680536" sldId="256"/>
            <ac:spMk id="6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0C9B32F3-0C7E-4EE8-AF28-DE92356B93EE}"/>
    <pc:docChg chg="modSld">
      <pc:chgData name="Natalie Francis" userId="e859cff9-ab28-4f1c-8072-00482c704e35" providerId="ADAL" clId="{0C9B32F3-0C7E-4EE8-AF28-DE92356B93EE}" dt="2023-01-31T20:05:43.377" v="2" actId="2711"/>
      <pc:docMkLst>
        <pc:docMk/>
      </pc:docMkLst>
      <pc:sldChg chg="modSp mod">
        <pc:chgData name="Natalie Francis" userId="e859cff9-ab28-4f1c-8072-00482c704e35" providerId="ADAL" clId="{0C9B32F3-0C7E-4EE8-AF28-DE92356B93EE}" dt="2023-01-31T20:04:51.772" v="1" actId="2711"/>
        <pc:sldMkLst>
          <pc:docMk/>
          <pc:sldMk cId="1400118518" sldId="257"/>
        </pc:sldMkLst>
        <pc:spChg chg="mod">
          <ac:chgData name="Natalie Francis" userId="e859cff9-ab28-4f1c-8072-00482c704e35" providerId="ADAL" clId="{0C9B32F3-0C7E-4EE8-AF28-DE92356B93EE}" dt="2023-01-31T20:04:51.772" v="1" actId="2711"/>
          <ac:spMkLst>
            <pc:docMk/>
            <pc:sldMk cId="1400118518" sldId="257"/>
            <ac:spMk id="10" creationId="{FE5F9175-4457-A1A0-1C3B-F56258278790}"/>
          </ac:spMkLst>
        </pc:spChg>
      </pc:sldChg>
      <pc:sldChg chg="modSp mod">
        <pc:chgData name="Natalie Francis" userId="e859cff9-ab28-4f1c-8072-00482c704e35" providerId="ADAL" clId="{0C9B32F3-0C7E-4EE8-AF28-DE92356B93EE}" dt="2023-01-31T20:05:43.377" v="2" actId="2711"/>
        <pc:sldMkLst>
          <pc:docMk/>
          <pc:sldMk cId="1392282423" sldId="259"/>
        </pc:sldMkLst>
        <pc:spChg chg="mod">
          <ac:chgData name="Natalie Francis" userId="e859cff9-ab28-4f1c-8072-00482c704e35" providerId="ADAL" clId="{0C9B32F3-0C7E-4EE8-AF28-DE92356B93EE}" dt="2023-01-31T20:05:43.377" v="2" actId="2711"/>
          <ac:spMkLst>
            <pc:docMk/>
            <pc:sldMk cId="1392282423" sldId="259"/>
            <ac:spMk id="8" creationId="{2A228532-FC07-45BB-A027-CE32CBEC688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200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85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0914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299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2385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075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052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6376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6584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674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093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3F44D-CB7E-466F-ACC0-286CC628B64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76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05257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1.1 Unité 6 Géométrie p. G-14–17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G1-4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Carrés et rectangles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8222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vont comprendre que même si des carrés et des rectangles sont tournés, ce sont toujours des carrés et des rectangles</a:t>
            </a:r>
            <a:r>
              <a:rPr lang="fr-ca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1800" b="0" i="0" u="none" baseline="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vont comparer les longueurs des côtés des rectangles pour déterminer s’il s’agit d’un carré ou d’un rectangle.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1.1 pages 141–143</a:t>
            </a:r>
          </a:p>
        </p:txBody>
      </p:sp>
    </p:spTree>
    <p:extLst>
      <p:ext uri="{BB962C8B-B14F-4D97-AF65-F5344CB8AC3E}">
        <p14:creationId xmlns:p14="http://schemas.microsoft.com/office/powerpoint/2010/main" val="4152680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Remplis « Est-ce que c’est un carré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 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48960" y="215900"/>
            <a:ext cx="4343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Les élèves auront besoin de ciseaux.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6502400"/>
            <a:ext cx="89941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la FR Est-ce que c’est un carré? (p. G-57). Faites la démonstration avec du papier en format lettre.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p. G-15–16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1917700"/>
            <a:ext cx="7020867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Nous allons plier chacune des formes pour le découvrir.</a:t>
            </a:r>
          </a:p>
        </p:txBody>
      </p:sp>
    </p:spTree>
    <p:extLst>
      <p:ext uri="{BB962C8B-B14F-4D97-AF65-F5344CB8AC3E}">
        <p14:creationId xmlns:p14="http://schemas.microsoft.com/office/powerpoint/2010/main" val="2983766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Certains de ces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sont aussi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Puis-je les plier pour vérifier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21500"/>
            <a:ext cx="720173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Notez les idées des élèves. Faites ensuite une comparaison indirecte. Voir la p. G-16 pour plus de détails.</a:t>
            </a:r>
          </a:p>
        </p:txBody>
      </p:sp>
      <p:sp>
        <p:nvSpPr>
          <p:cNvPr id="4" name="Freeform 3"/>
          <p:cNvSpPr/>
          <p:nvPr/>
        </p:nvSpPr>
        <p:spPr>
          <a:xfrm rot="20572200">
            <a:off x="7133656" y="2272321"/>
            <a:ext cx="1178992" cy="1178991"/>
          </a:xfrm>
          <a:custGeom>
            <a:avLst/>
            <a:gdLst/>
            <a:ahLst/>
            <a:cxnLst/>
            <a:rect l="0" t="0" r="0" b="0"/>
            <a:pathLst>
              <a:path w="1178992" h="1178991">
                <a:moveTo>
                  <a:pt x="0" y="0"/>
                </a:moveTo>
                <a:lnTo>
                  <a:pt x="1178991" y="0"/>
                </a:lnTo>
                <a:lnTo>
                  <a:pt x="1178991" y="1178990"/>
                </a:lnTo>
                <a:lnTo>
                  <a:pt x="0" y="117899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 rot="2161800">
            <a:off x="4621926" y="4299533"/>
            <a:ext cx="583292" cy="583292"/>
          </a:xfrm>
          <a:custGeom>
            <a:avLst/>
            <a:gdLst/>
            <a:ahLst/>
            <a:cxnLst/>
            <a:rect l="0" t="0" r="0" b="0"/>
            <a:pathLst>
              <a:path w="583292" h="583292">
                <a:moveTo>
                  <a:pt x="0" y="0"/>
                </a:moveTo>
                <a:lnTo>
                  <a:pt x="583291" y="0"/>
                </a:lnTo>
                <a:lnTo>
                  <a:pt x="583291" y="583291"/>
                </a:lnTo>
                <a:lnTo>
                  <a:pt x="0" y="58329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6638109" y="4840432"/>
            <a:ext cx="881140" cy="595701"/>
          </a:xfrm>
          <a:custGeom>
            <a:avLst/>
            <a:gdLst/>
            <a:ahLst/>
            <a:cxnLst/>
            <a:rect l="0" t="0" r="0" b="0"/>
            <a:pathLst>
              <a:path w="881140" h="595701">
                <a:moveTo>
                  <a:pt x="0" y="0"/>
                </a:moveTo>
                <a:lnTo>
                  <a:pt x="881139" y="0"/>
                </a:lnTo>
                <a:lnTo>
                  <a:pt x="881139" y="595700"/>
                </a:lnTo>
                <a:lnTo>
                  <a:pt x="0" y="5957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1604212" y="2353815"/>
            <a:ext cx="2901956" cy="673613"/>
          </a:xfrm>
          <a:custGeom>
            <a:avLst/>
            <a:gdLst/>
            <a:ahLst/>
            <a:cxnLst/>
            <a:rect l="0" t="0" r="0" b="0"/>
            <a:pathLst>
              <a:path w="2901956" h="673613">
                <a:moveTo>
                  <a:pt x="0" y="0"/>
                </a:moveTo>
                <a:lnTo>
                  <a:pt x="2901955" y="0"/>
                </a:lnTo>
                <a:lnTo>
                  <a:pt x="2901955" y="673612"/>
                </a:lnTo>
                <a:lnTo>
                  <a:pt x="0" y="673612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 rot="1847400">
            <a:off x="1594098" y="4751070"/>
            <a:ext cx="1414789" cy="1067298"/>
          </a:xfrm>
          <a:custGeom>
            <a:avLst/>
            <a:gdLst/>
            <a:ahLst/>
            <a:cxnLst/>
            <a:rect l="0" t="0" r="0" b="0"/>
            <a:pathLst>
              <a:path w="1414789" h="1067298">
                <a:moveTo>
                  <a:pt x="0" y="0"/>
                </a:moveTo>
                <a:lnTo>
                  <a:pt x="1414788" y="0"/>
                </a:lnTo>
                <a:lnTo>
                  <a:pt x="1414788" y="1067297"/>
                </a:lnTo>
                <a:lnTo>
                  <a:pt x="0" y="106729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95673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838200"/>
            <a:ext cx="9387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Est-ce que ces formes ressemblent à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ou à d’autres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7113954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à des volontaires de trouver eux-mêmes d’autres objets. Voir la p. G-16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80660" y="215900"/>
            <a:ext cx="47015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Pointez différents objets dans la pièce.</a:t>
            </a:r>
          </a:p>
        </p:txBody>
      </p:sp>
    </p:spTree>
    <p:extLst>
      <p:ext uri="{BB962C8B-B14F-4D97-AF65-F5344CB8AC3E}">
        <p14:creationId xmlns:p14="http://schemas.microsoft.com/office/powerpoint/2010/main" val="916722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Nous pouvons aussi utiliser le pliage pour faire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46900"/>
            <a:ext cx="68351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Les élèves auront besoin de papier et de ciseaux.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3505200"/>
            <a:ext cx="99085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Comment sais-tu si ta forme est un carré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06692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Remplis « Rectangles correspondants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79160" y="215900"/>
            <a:ext cx="40135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Les élèves auront besoin de ciseaux.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21500"/>
            <a:ext cx="552196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la FR Rectangles correspondants (p. G-55). Voir la p. G-15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486277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308600" y="2586228"/>
            <a:ext cx="3864483" cy="867283"/>
            <a:chOff x="5308600" y="2586228"/>
            <a:chExt cx="3864483" cy="867283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0430" y="2586228"/>
              <a:ext cx="3192653" cy="86728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5308600" y="26035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2611628"/>
            <a:ext cx="3589782" cy="799211"/>
            <a:chOff x="457200" y="2611628"/>
            <a:chExt cx="3589782" cy="799211"/>
          </a:xfrm>
        </p:grpSpPr>
        <p:sp>
          <p:nvSpPr>
            <p:cNvPr id="5" name="TextBox 4"/>
            <p:cNvSpPr txBox="1"/>
            <p:nvPr/>
          </p:nvSpPr>
          <p:spPr>
            <a:xfrm>
              <a:off x="457200" y="26289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996315" y="2611628"/>
              <a:ext cx="3050667" cy="799211"/>
              <a:chOff x="996315" y="2611628"/>
              <a:chExt cx="3050667" cy="799211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996315" y="3410839"/>
                <a:ext cx="1132459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flipV="1">
                <a:off x="996315" y="2611628"/>
                <a:ext cx="1918208" cy="799211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V="1">
                <a:off x="2128774" y="2626868"/>
                <a:ext cx="1903095" cy="783971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914523" y="2611628"/>
                <a:ext cx="1132459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TextBox 11"/>
          <p:cNvSpPr txBox="1"/>
          <p:nvPr/>
        </p:nvSpPr>
        <p:spPr>
          <a:xfrm>
            <a:off x="457200" y="4318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La forme a-t-elle deux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 plus longs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 plus courts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A-t-elle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 carrés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5384800"/>
            <a:ext cx="99085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Explique à un partenaire en quoi les formes dans </a:t>
            </a:r>
            <a:r>
              <a:rPr lang="fr-ca" sz="2800" dirty="0">
                <a:solidFill>
                  <a:srgbClr val="000000"/>
                </a:solidFill>
              </a:rPr>
              <a:t>l’exercice complémentaire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 sont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identiques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en quoi elles sont différentes.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AAD54AA-F09F-4159-BDBE-6B6B7071149E}"/>
              </a:ext>
            </a:extLst>
          </p:cNvPr>
          <p:cNvCxnSpPr>
            <a:cxnSpLocks/>
          </p:cNvCxnSpPr>
          <p:nvPr/>
        </p:nvCxnSpPr>
        <p:spPr>
          <a:xfrm>
            <a:off x="0" y="5156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32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143500" y="1861947"/>
            <a:ext cx="4100322" cy="1126617"/>
            <a:chOff x="5143500" y="1861947"/>
            <a:chExt cx="4100322" cy="1126617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1861947"/>
              <a:ext cx="3605022" cy="112661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5143500" y="1981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2600" y="1919732"/>
            <a:ext cx="2975864" cy="1011174"/>
            <a:chOff x="482600" y="1919732"/>
            <a:chExt cx="2975864" cy="1011174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9914" y="1919732"/>
              <a:ext cx="2368550" cy="101117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82600" y="1981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82600" y="444500"/>
            <a:ext cx="9908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4. Explique en quoi la forme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identique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celle d’un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en quoi elle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différente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6933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5. a) Utilise un programme informatique pour étirer un cercle, mais seulement dans une direction. Quelle forme obtiens-tu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Répète pour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245100"/>
            <a:ext cx="8827477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Un ovale est à un cercle ce qu’un __________ est à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Explique pourquoi tu penses cela.</a:t>
            </a:r>
          </a:p>
        </p:txBody>
      </p:sp>
      <p:sp>
        <p:nvSpPr>
          <p:cNvPr id="4" name="Oval 3"/>
          <p:cNvSpPr/>
          <p:nvPr/>
        </p:nvSpPr>
        <p:spPr>
          <a:xfrm>
            <a:off x="1356614" y="2764738"/>
            <a:ext cx="1616710" cy="161671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5625866" y="2745663"/>
            <a:ext cx="1654832" cy="1654831"/>
          </a:xfrm>
          <a:custGeom>
            <a:avLst/>
            <a:gdLst/>
            <a:ahLst/>
            <a:cxnLst/>
            <a:rect l="0" t="0" r="0" b="0"/>
            <a:pathLst>
              <a:path w="1654832" h="1654831">
                <a:moveTo>
                  <a:pt x="0" y="0"/>
                </a:moveTo>
                <a:lnTo>
                  <a:pt x="1654831" y="0"/>
                </a:lnTo>
                <a:lnTo>
                  <a:pt x="1654831" y="1654830"/>
                </a:lnTo>
                <a:lnTo>
                  <a:pt x="0" y="165483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152844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1.1 pages 141–143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</a:p>
        </p:txBody>
      </p:sp>
    </p:spTree>
    <p:extLst>
      <p:ext uri="{BB962C8B-B14F-4D97-AF65-F5344CB8AC3E}">
        <p14:creationId xmlns:p14="http://schemas.microsoft.com/office/powerpoint/2010/main" val="769656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8E33E7B-BDC1-424B-9950-D5DD3F6B81E0}"/>
              </a:ext>
            </a:extLst>
          </p:cNvPr>
          <p:cNvCxnSpPr>
            <a:cxnSpLocks/>
          </p:cNvCxnSpPr>
          <p:nvPr/>
        </p:nvCxnSpPr>
        <p:spPr>
          <a:xfrm>
            <a:off x="2184400" y="1778000"/>
            <a:ext cx="0" cy="584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70A6267-FE27-444C-9BF2-D6ECA46E1C9F}"/>
              </a:ext>
            </a:extLst>
          </p:cNvPr>
          <p:cNvCxnSpPr>
            <a:cxnSpLocks/>
          </p:cNvCxnSpPr>
          <p:nvPr/>
        </p:nvCxnSpPr>
        <p:spPr>
          <a:xfrm>
            <a:off x="2184400" y="1778000"/>
            <a:ext cx="797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95300" y="419100"/>
            <a:ext cx="5082540" cy="946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 quelle forme s’agit-il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? 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36060" y="6921500"/>
            <a:ext cx="5948172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La forme a-t-elle changé quand je l’ai tournée</a:t>
            </a:r>
            <a:r>
              <a:rPr lang="fr-ca" sz="1500" b="0" i="0" u="none" baseline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4" name="Freeform 3"/>
          <p:cNvSpPr/>
          <p:nvPr/>
        </p:nvSpPr>
        <p:spPr>
          <a:xfrm>
            <a:off x="624989" y="2785726"/>
            <a:ext cx="1141760" cy="1141759"/>
          </a:xfrm>
          <a:custGeom>
            <a:avLst/>
            <a:gdLst/>
            <a:ahLst/>
            <a:cxnLst/>
            <a:rect l="0" t="0" r="0" b="0"/>
            <a:pathLst>
              <a:path w="1141760" h="1141759">
                <a:moveTo>
                  <a:pt x="0" y="0"/>
                </a:moveTo>
                <a:lnTo>
                  <a:pt x="1141759" y="0"/>
                </a:lnTo>
                <a:lnTo>
                  <a:pt x="1141759" y="1141758"/>
                </a:lnTo>
                <a:lnTo>
                  <a:pt x="0" y="114175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 rot="745200">
            <a:off x="3269843" y="2785725"/>
            <a:ext cx="1141762" cy="1141760"/>
          </a:xfrm>
          <a:custGeom>
            <a:avLst/>
            <a:gdLst/>
            <a:ahLst/>
            <a:cxnLst/>
            <a:rect l="0" t="0" r="0" b="0"/>
            <a:pathLst>
              <a:path w="1141762" h="1141760">
                <a:moveTo>
                  <a:pt x="0" y="0"/>
                </a:moveTo>
                <a:lnTo>
                  <a:pt x="1141761" y="0"/>
                </a:lnTo>
                <a:lnTo>
                  <a:pt x="1141761" y="1141759"/>
                </a:lnTo>
                <a:lnTo>
                  <a:pt x="0" y="114175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 rot="2685000">
            <a:off x="8321187" y="2785726"/>
            <a:ext cx="1141760" cy="1141760"/>
          </a:xfrm>
          <a:custGeom>
            <a:avLst/>
            <a:gdLst/>
            <a:ahLst/>
            <a:cxnLst/>
            <a:rect l="0" t="0" r="0" b="0"/>
            <a:pathLst>
              <a:path w="1141760" h="1141760">
                <a:moveTo>
                  <a:pt x="0" y="0"/>
                </a:moveTo>
                <a:lnTo>
                  <a:pt x="1141759" y="0"/>
                </a:lnTo>
                <a:lnTo>
                  <a:pt x="1141759" y="1141759"/>
                </a:lnTo>
                <a:lnTo>
                  <a:pt x="0" y="114175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 rot="1851600">
            <a:off x="5882787" y="2785725"/>
            <a:ext cx="1141760" cy="1141760"/>
          </a:xfrm>
          <a:custGeom>
            <a:avLst/>
            <a:gdLst/>
            <a:ahLst/>
            <a:cxnLst/>
            <a:rect l="0" t="0" r="0" b="0"/>
            <a:pathLst>
              <a:path w="1141760" h="1141760">
                <a:moveTo>
                  <a:pt x="0" y="0"/>
                </a:moveTo>
                <a:lnTo>
                  <a:pt x="1141759" y="0"/>
                </a:lnTo>
                <a:lnTo>
                  <a:pt x="1141759" y="1141759"/>
                </a:lnTo>
                <a:lnTo>
                  <a:pt x="0" y="114175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5F9175-4457-A1A0-1C3B-F56258278790}"/>
              </a:ext>
            </a:extLst>
          </p:cNvPr>
          <p:cNvSpPr txBox="1"/>
          <p:nvPr/>
        </p:nvSpPr>
        <p:spPr>
          <a:xfrm>
            <a:off x="457200" y="444500"/>
            <a:ext cx="9242205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e quelle forme s’agit-il</a:t>
            </a:r>
            <a:r>
              <a:rPr lang="fr-ca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fr-ca" sz="2800" b="0" i="0" u="non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11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Remplis « Carrés correspondants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79160" y="215900"/>
            <a:ext cx="40135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Les élèves auront besoin de ciseaux.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215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Carrés correspondants (p. G-54). Voir la p. G-14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661165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5082540" cy="946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 quelle forme s’agit-il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? 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36060" y="6921500"/>
            <a:ext cx="5948172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La forme a-t-elle changé quand je l’ai tournée</a:t>
            </a:r>
            <a:r>
              <a:rPr lang="fr-ca" sz="1500" b="0" i="0" u="none" baseline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4" name="Freeform 3"/>
          <p:cNvSpPr/>
          <p:nvPr/>
        </p:nvSpPr>
        <p:spPr>
          <a:xfrm>
            <a:off x="546100" y="3386257"/>
            <a:ext cx="1293726" cy="390288"/>
          </a:xfrm>
          <a:custGeom>
            <a:avLst/>
            <a:gdLst/>
            <a:ahLst/>
            <a:cxnLst/>
            <a:rect l="0" t="0" r="0" b="0"/>
            <a:pathLst>
              <a:path w="1293726" h="390288">
                <a:moveTo>
                  <a:pt x="0" y="0"/>
                </a:moveTo>
                <a:lnTo>
                  <a:pt x="1293725" y="0"/>
                </a:lnTo>
                <a:lnTo>
                  <a:pt x="1293725" y="390287"/>
                </a:lnTo>
                <a:lnTo>
                  <a:pt x="0" y="39028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 rot="1045800">
            <a:off x="3246095" y="3386257"/>
            <a:ext cx="1293725" cy="390290"/>
          </a:xfrm>
          <a:custGeom>
            <a:avLst/>
            <a:gdLst/>
            <a:ahLst/>
            <a:cxnLst/>
            <a:rect l="0" t="0" r="0" b="0"/>
            <a:pathLst>
              <a:path w="1293725" h="390290">
                <a:moveTo>
                  <a:pt x="0" y="0"/>
                </a:moveTo>
                <a:lnTo>
                  <a:pt x="1293724" y="0"/>
                </a:lnTo>
                <a:lnTo>
                  <a:pt x="1293724" y="390289"/>
                </a:lnTo>
                <a:lnTo>
                  <a:pt x="0" y="39028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 rot="2812200">
            <a:off x="6096000" y="3386257"/>
            <a:ext cx="1293724" cy="390288"/>
          </a:xfrm>
          <a:custGeom>
            <a:avLst/>
            <a:gdLst/>
            <a:ahLst/>
            <a:cxnLst/>
            <a:rect l="0" t="0" r="0" b="0"/>
            <a:pathLst>
              <a:path w="1293724" h="390288">
                <a:moveTo>
                  <a:pt x="0" y="0"/>
                </a:moveTo>
                <a:lnTo>
                  <a:pt x="1293723" y="0"/>
                </a:lnTo>
                <a:lnTo>
                  <a:pt x="1293723" y="390287"/>
                </a:lnTo>
                <a:lnTo>
                  <a:pt x="0" y="39028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 rot="4881600">
            <a:off x="8458198" y="3386257"/>
            <a:ext cx="1293726" cy="390288"/>
          </a:xfrm>
          <a:custGeom>
            <a:avLst/>
            <a:gdLst/>
            <a:ahLst/>
            <a:cxnLst/>
            <a:rect l="0" t="0" r="0" b="0"/>
            <a:pathLst>
              <a:path w="1293726" h="390288">
                <a:moveTo>
                  <a:pt x="0" y="0"/>
                </a:moveTo>
                <a:lnTo>
                  <a:pt x="1293725" y="0"/>
                </a:lnTo>
                <a:lnTo>
                  <a:pt x="1293725" y="390287"/>
                </a:lnTo>
                <a:lnTo>
                  <a:pt x="0" y="39028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D44AF8-C506-41B7-9F00-60CF0AC3D295}"/>
              </a:ext>
            </a:extLst>
          </p:cNvPr>
          <p:cNvCxnSpPr>
            <a:cxnSpLocks/>
          </p:cNvCxnSpPr>
          <p:nvPr/>
        </p:nvCxnSpPr>
        <p:spPr>
          <a:xfrm>
            <a:off x="2433484" y="2720839"/>
            <a:ext cx="14748" cy="48991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4B2DEBD-2949-413E-A2A9-160C70D15A88}"/>
              </a:ext>
            </a:extLst>
          </p:cNvPr>
          <p:cNvCxnSpPr/>
          <p:nvPr/>
        </p:nvCxnSpPr>
        <p:spPr>
          <a:xfrm>
            <a:off x="2433484" y="2720839"/>
            <a:ext cx="7726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A228532-FC07-45BB-A027-CE32CBEC6880}"/>
              </a:ext>
            </a:extLst>
          </p:cNvPr>
          <p:cNvSpPr txBox="1"/>
          <p:nvPr/>
        </p:nvSpPr>
        <p:spPr>
          <a:xfrm>
            <a:off x="457200" y="444500"/>
            <a:ext cx="8539525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e quelle forme s’agit-il</a:t>
            </a:r>
            <a:r>
              <a:rPr lang="fr-ca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fr-ca" sz="2800" b="0" i="0" u="non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28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Remplis « Rectangles correspondants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79160" y="215900"/>
            <a:ext cx="4013580" cy="3554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Les élèves auront besoin de ciseaux.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21500"/>
            <a:ext cx="89941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la FR Rectangles correspondants (p. G-55). Voir la p. G-15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389035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Place ton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sur le contour du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Est-ce qu’il correspond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93064" y="215900"/>
            <a:ext cx="5199676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Les élèves auront besoin d’un bloc mosaïque carré.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215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Blocs mosaïques (p. G-45).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3759200"/>
            <a:ext cx="9908540" cy="2313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Tourne ton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afin que le haut devienne le côté,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puis refais la vérification.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 remarques-tu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31957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194302" y="2524506"/>
            <a:ext cx="1566576" cy="1553083"/>
            <a:chOff x="4194302" y="2524506"/>
            <a:chExt cx="1566576" cy="1553083"/>
          </a:xfrm>
        </p:grpSpPr>
        <p:sp>
          <p:nvSpPr>
            <p:cNvPr id="2" name="Freeform 1"/>
            <p:cNvSpPr/>
            <p:nvPr/>
          </p:nvSpPr>
          <p:spPr>
            <a:xfrm>
              <a:off x="4383320" y="2699970"/>
              <a:ext cx="1377558" cy="1377559"/>
            </a:xfrm>
            <a:custGeom>
              <a:avLst/>
              <a:gdLst/>
              <a:ahLst/>
              <a:cxnLst/>
              <a:rect l="0" t="0" r="0" b="0"/>
              <a:pathLst>
                <a:path w="1377558" h="1377559">
                  <a:moveTo>
                    <a:pt x="0" y="0"/>
                  </a:moveTo>
                  <a:lnTo>
                    <a:pt x="1377557" y="0"/>
                  </a:lnTo>
                  <a:lnTo>
                    <a:pt x="1377557" y="1377558"/>
                  </a:lnTo>
                  <a:lnTo>
                    <a:pt x="0" y="1377558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3" name="Straight Connector 2"/>
            <p:cNvCxnSpPr/>
            <p:nvPr/>
          </p:nvCxnSpPr>
          <p:spPr>
            <a:xfrm>
              <a:off x="4397502" y="2524506"/>
              <a:ext cx="1352677" cy="0"/>
            </a:xfrm>
            <a:prstGeom prst="line">
              <a:avLst/>
            </a:prstGeom>
            <a:ln w="38100" cap="flat" cmpd="sng" algn="ctr">
              <a:solidFill>
                <a:srgbClr val="FF6820"/>
              </a:solidFill>
              <a:prstDash val="solid"/>
              <a:miter lim="800000"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4194302" y="2750820"/>
              <a:ext cx="0" cy="1326769"/>
            </a:xfrm>
            <a:prstGeom prst="line">
              <a:avLst/>
            </a:prstGeom>
            <a:ln w="38100" cap="flat" cmpd="sng" algn="ctr">
              <a:solidFill>
                <a:srgbClr val="3CB371"/>
              </a:solidFill>
              <a:prstDash val="solid"/>
              <a:miter lim="800000"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2018476" y="6096000"/>
            <a:ext cx="627551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aussi large que haut.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600" y="5118100"/>
            <a:ext cx="632013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Quel est le nom de ces longueurs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2600" y="444500"/>
            <a:ext cx="9359392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Dans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la longueur d’</a:t>
            </a:r>
            <a:r>
              <a:rPr lang="fr-ca" sz="2800" b="0" i="0" u="none" baseline="0">
                <a:solidFill>
                  <a:srgbClr val="FF6820"/>
                </a:solidFill>
                <a:latin typeface="Century Gothic"/>
              </a:rPr>
              <a:t>un côté à l’autre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est la même que la longueur de </a:t>
            </a:r>
            <a:r>
              <a:rPr lang="fr-ca" sz="2800" b="0" i="0" u="none" baseline="0">
                <a:solidFill>
                  <a:srgbClr val="3CB371"/>
                </a:solidFill>
                <a:latin typeface="Century Gothic"/>
              </a:rPr>
              <a:t>haut en bas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94F3D76-61F9-466F-8306-EA7DFF36DDEC}"/>
              </a:ext>
            </a:extLst>
          </p:cNvPr>
          <p:cNvCxnSpPr>
            <a:cxnSpLocks/>
          </p:cNvCxnSpPr>
          <p:nvPr/>
        </p:nvCxnSpPr>
        <p:spPr>
          <a:xfrm>
            <a:off x="0" y="56134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010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902200"/>
            <a:ext cx="9527652" cy="1652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 sont tous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mais l’un d’eux est aussi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Lequel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60" y="1505458"/>
            <a:ext cx="9026779" cy="241884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215900"/>
            <a:ext cx="8954896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 : Est-ce que chacune des formes est « plus grande que » ou « plus large que » ou « aussi haute que » large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6946900"/>
            <a:ext cx="556247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Appose une étiquette et explique comment tu le sais.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BC1ED7-1936-42BF-AC89-FE49AEED6AD1}"/>
              </a:ext>
            </a:extLst>
          </p:cNvPr>
          <p:cNvCxnSpPr>
            <a:cxnSpLocks/>
          </p:cNvCxnSpPr>
          <p:nvPr/>
        </p:nvCxnSpPr>
        <p:spPr>
          <a:xfrm>
            <a:off x="0" y="4660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69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Remplis « Recherche des carrés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215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Recherche des carrés (p. G-56). Voir la p. G-15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32646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FA1C1B6-9D5E-47A6-8215-D97FCC8F73C6}"/>
</file>

<file path=customXml/itemProps2.xml><?xml version="1.0" encoding="utf-8"?>
<ds:datastoreItem xmlns:ds="http://schemas.openxmlformats.org/officeDocument/2006/customXml" ds:itemID="{5AF03753-EAB8-4C07-9A46-C2FB9B104C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9485B8-D209-423C-B995-237246D5F555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2455</TotalTime>
  <Words>704</Words>
  <Application>Microsoft Office PowerPoint</Application>
  <PresentationFormat>Custom</PresentationFormat>
  <Paragraphs>73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12</cp:revision>
  <dcterms:created xsi:type="dcterms:W3CDTF">2018-02-14T21:04:32Z</dcterms:created>
  <dcterms:modified xsi:type="dcterms:W3CDTF">2023-02-15T21:23:23Z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