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87CD73-B26D-4C1F-A1DD-C247D5B589E1}" v="1" dt="2023-02-15T21:22:46.8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4E87CD73-B26D-4C1F-A1DD-C247D5B589E1}"/>
    <pc:docChg chg="modSld">
      <pc:chgData name="Dishpreet Kaur" userId="19ba2128-39f9-4128-b8af-0f9b31cf97c0" providerId="ADAL" clId="{4E87CD73-B26D-4C1F-A1DD-C247D5B589E1}" dt="2023-02-15T21:22:46.870" v="1"/>
      <pc:docMkLst>
        <pc:docMk/>
      </pc:docMkLst>
      <pc:sldChg chg="modSp mod">
        <pc:chgData name="Dishpreet Kaur" userId="19ba2128-39f9-4128-b8af-0f9b31cf97c0" providerId="ADAL" clId="{4E87CD73-B26D-4C1F-A1DD-C247D5B589E1}" dt="2023-02-15T21:22:46.870" v="1"/>
        <pc:sldMkLst>
          <pc:docMk/>
          <pc:sldMk cId="1151952967" sldId="256"/>
        </pc:sldMkLst>
        <pc:spChg chg="mod">
          <ac:chgData name="Dishpreet Kaur" userId="19ba2128-39f9-4128-b8af-0f9b31cf97c0" providerId="ADAL" clId="{4E87CD73-B26D-4C1F-A1DD-C247D5B589E1}" dt="2023-02-15T21:22:46.870" v="1"/>
          <ac:spMkLst>
            <pc:docMk/>
            <pc:sldMk cId="1151952967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19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008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05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470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579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724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719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330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5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2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68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EC75-C92F-4C10-81F0-B722E4EA43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956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654800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1.1 Unité 6 Géométrie p. G-3–6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G1-1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Côtés et coins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identifieront, traceront et compteront les côtés et les coins des formes.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reconnaîtront les formes ouvertes et les formes fermées.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1.1 p. 138</a:t>
            </a:r>
          </a:p>
        </p:txBody>
      </p:sp>
    </p:spTree>
    <p:extLst>
      <p:ext uri="{BB962C8B-B14F-4D97-AF65-F5344CB8AC3E}">
        <p14:creationId xmlns:p14="http://schemas.microsoft.com/office/powerpoint/2010/main" val="115195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ta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919" y="215900"/>
            <a:ext cx="522982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Chaque élève doit avoir un bloc mosaïque carré.</a:t>
            </a:r>
          </a:p>
        </p:txBody>
      </p:sp>
    </p:spTree>
    <p:extLst>
      <p:ext uri="{BB962C8B-B14F-4D97-AF65-F5344CB8AC3E}">
        <p14:creationId xmlns:p14="http://schemas.microsoft.com/office/powerpoint/2010/main" val="1526587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3560" y="215900"/>
            <a:ext cx="5639180" cy="9520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Compte les coins en gardant les yeux fermés.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505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G-4 pour plus de détails.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286815-D854-4AA5-9285-06C5FC60FE0F}"/>
              </a:ext>
            </a:extLst>
          </p:cNvPr>
          <p:cNvSpPr txBox="1"/>
          <p:nvPr/>
        </p:nvSpPr>
        <p:spPr>
          <a:xfrm>
            <a:off x="4935600" y="174526"/>
            <a:ext cx="505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</p:spTree>
    <p:extLst>
      <p:ext uri="{BB962C8B-B14F-4D97-AF65-F5344CB8AC3E}">
        <p14:creationId xmlns:p14="http://schemas.microsoft.com/office/powerpoint/2010/main" val="2930011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299" y="838200"/>
            <a:ext cx="929179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bordures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sont appelées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0" y="2196465"/>
            <a:ext cx="3390900" cy="3213735"/>
            <a:chOff x="762000" y="2196465"/>
            <a:chExt cx="3390900" cy="3213735"/>
          </a:xfrm>
        </p:grpSpPr>
        <p:sp>
          <p:nvSpPr>
            <p:cNvPr id="3" name="Freeform 2"/>
            <p:cNvSpPr/>
            <p:nvPr/>
          </p:nvSpPr>
          <p:spPr>
            <a:xfrm>
              <a:off x="1351566" y="2686780"/>
              <a:ext cx="2246441" cy="2246441"/>
            </a:xfrm>
            <a:custGeom>
              <a:avLst/>
              <a:gdLst/>
              <a:ahLst/>
              <a:cxnLst/>
              <a:rect l="0" t="0" r="0" b="0"/>
              <a:pathLst>
                <a:path w="2246441" h="2246441">
                  <a:moveTo>
                    <a:pt x="0" y="0"/>
                  </a:moveTo>
                  <a:lnTo>
                    <a:pt x="2246440" y="0"/>
                  </a:lnTo>
                  <a:lnTo>
                    <a:pt x="2246440" y="2246440"/>
                  </a:lnTo>
                  <a:lnTo>
                    <a:pt x="0" y="224644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474849" y="21964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474849" y="50666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3759200" y="3810000"/>
              <a:ext cx="393700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762000" y="3810000"/>
              <a:ext cx="393700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152900" y="215900"/>
            <a:ext cx="585043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une démonstration avec un morceau de papier.</a:t>
            </a:r>
          </a:p>
        </p:txBody>
      </p:sp>
      <p:sp>
        <p:nvSpPr>
          <p:cNvPr id="10" name="Freeform 9"/>
          <p:cNvSpPr/>
          <p:nvPr/>
        </p:nvSpPr>
        <p:spPr>
          <a:xfrm>
            <a:off x="5570253" y="3419126"/>
            <a:ext cx="3900519" cy="781749"/>
          </a:xfrm>
          <a:custGeom>
            <a:avLst/>
            <a:gdLst/>
            <a:ahLst/>
            <a:cxnLst/>
            <a:rect l="0" t="0" r="0" b="0"/>
            <a:pathLst>
              <a:path w="3900519" h="781749">
                <a:moveTo>
                  <a:pt x="0" y="0"/>
                </a:moveTo>
                <a:lnTo>
                  <a:pt x="3900518" y="0"/>
                </a:lnTo>
                <a:lnTo>
                  <a:pt x="3900518" y="781748"/>
                </a:lnTo>
                <a:lnTo>
                  <a:pt x="0" y="78174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495300" y="6946900"/>
            <a:ext cx="619690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Invitez un volontaire à venir marquer les côtés du rectangle.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5744CE-7E78-4F19-88D8-798E29F249E6}"/>
              </a:ext>
            </a:extLst>
          </p:cNvPr>
          <p:cNvCxnSpPr>
            <a:cxnSpLocks/>
          </p:cNvCxnSpPr>
          <p:nvPr/>
        </p:nvCxnSpPr>
        <p:spPr>
          <a:xfrm>
            <a:off x="0" y="1701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53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Identifie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compte-les.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58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Pendant qu’ils comptent, demandez aux élèves de numéroter les côtés de différentes façons. Est-ce que la manière de compter a de l’importance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2435007" y="2832017"/>
            <a:ext cx="5289989" cy="1955967"/>
          </a:xfrm>
          <a:custGeom>
            <a:avLst/>
            <a:gdLst/>
            <a:ahLst/>
            <a:cxnLst/>
            <a:rect l="0" t="0" r="0" b="0"/>
            <a:pathLst>
              <a:path w="5289989" h="1955967">
                <a:moveTo>
                  <a:pt x="0" y="0"/>
                </a:moveTo>
                <a:lnTo>
                  <a:pt x="5289988" y="0"/>
                </a:lnTo>
                <a:lnTo>
                  <a:pt x="5289988" y="1955966"/>
                </a:lnTo>
                <a:lnTo>
                  <a:pt x="0" y="195596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19199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15900"/>
            <a:ext cx="365201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dirty="0">
                <a:solidFill>
                  <a:srgbClr val="666666"/>
                </a:solidFill>
                <a:latin typeface="Century Gothic"/>
              </a:rPr>
              <a:t>Répétez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avec les autres formes.</a:t>
            </a:r>
          </a:p>
        </p:txBody>
      </p:sp>
      <p:sp>
        <p:nvSpPr>
          <p:cNvPr id="3" name="Freeform 2"/>
          <p:cNvSpPr/>
          <p:nvPr/>
        </p:nvSpPr>
        <p:spPr>
          <a:xfrm>
            <a:off x="3046293" y="2799621"/>
            <a:ext cx="4067416" cy="2020759"/>
          </a:xfrm>
          <a:custGeom>
            <a:avLst/>
            <a:gdLst/>
            <a:ahLst/>
            <a:cxnLst/>
            <a:rect l="0" t="0" r="0" b="0"/>
            <a:pathLst>
              <a:path w="4067416" h="2020759">
                <a:moveTo>
                  <a:pt x="0" y="0"/>
                </a:moveTo>
                <a:lnTo>
                  <a:pt x="4067415" y="2020758"/>
                </a:lnTo>
                <a:lnTo>
                  <a:pt x="0" y="202075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40689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743333" y="2473333"/>
            <a:ext cx="2673335" cy="2673335"/>
          </a:xfrm>
          <a:custGeom>
            <a:avLst/>
            <a:gdLst/>
            <a:ahLst/>
            <a:cxnLst/>
            <a:rect l="0" t="0" r="0" b="0"/>
            <a:pathLst>
              <a:path w="2673335" h="2673335">
                <a:moveTo>
                  <a:pt x="2673334" y="1020942"/>
                </a:moveTo>
                <a:lnTo>
                  <a:pt x="2163032" y="2673334"/>
                </a:lnTo>
                <a:lnTo>
                  <a:pt x="508611" y="2673334"/>
                </a:lnTo>
                <a:lnTo>
                  <a:pt x="0" y="1020942"/>
                </a:lnTo>
                <a:lnTo>
                  <a:pt x="1336667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40055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3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Compte les côtés d’une forme.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21500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G-5 pour plus de détails.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A720C0-A6AA-4C48-93CF-F3DA0E0C6CD4}"/>
              </a:ext>
            </a:extLst>
          </p:cNvPr>
          <p:cNvSpPr txBox="1"/>
          <p:nvPr/>
        </p:nvSpPr>
        <p:spPr>
          <a:xfrm>
            <a:off x="5725160" y="131346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</p:spTree>
    <p:extLst>
      <p:ext uri="{BB962C8B-B14F-4D97-AF65-F5344CB8AC3E}">
        <p14:creationId xmlns:p14="http://schemas.microsoft.com/office/powerpoint/2010/main" val="3792009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78300"/>
            <a:ext cx="84988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Identifie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chacune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le sais-tu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3352800"/>
            <a:ext cx="57556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Distribuez la FR Formes à tracer (p. G-51).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31800"/>
            <a:ext cx="49928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Formes à tracer ».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707B48-B5B1-445A-89D6-6ACBCB1E94D8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00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50900"/>
            <a:ext cx="8498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Lesquels de ces contenants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ouverts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Lesquels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fermés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2960" y="215900"/>
            <a:ext cx="6619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Montrez différents contenants.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678235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la démonstration en mettant votre main dans le contenant.</a:t>
            </a:r>
          </a:p>
        </p:txBody>
      </p:sp>
    </p:spTree>
    <p:extLst>
      <p:ext uri="{BB962C8B-B14F-4D97-AF65-F5344CB8AC3E}">
        <p14:creationId xmlns:p14="http://schemas.microsoft.com/office/powerpoint/2010/main" val="2162547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638300"/>
            <a:ext cx="84988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semblant que chacune de ces formes représente une pièce.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Sont-elles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ouvertes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74786" y="3810000"/>
            <a:ext cx="1787101" cy="1799503"/>
            <a:chOff x="2474786" y="3810000"/>
            <a:chExt cx="1787101" cy="1799503"/>
          </a:xfrm>
        </p:grpSpPr>
        <p:sp>
          <p:nvSpPr>
            <p:cNvPr id="3" name="Freeform 2"/>
            <p:cNvSpPr/>
            <p:nvPr/>
          </p:nvSpPr>
          <p:spPr>
            <a:xfrm>
              <a:off x="2474786" y="3822402"/>
              <a:ext cx="1787101" cy="1787101"/>
            </a:xfrm>
            <a:custGeom>
              <a:avLst/>
              <a:gdLst/>
              <a:ahLst/>
              <a:cxnLst/>
              <a:rect l="0" t="0" r="0" b="0"/>
              <a:pathLst>
                <a:path w="1787101" h="1787101">
                  <a:moveTo>
                    <a:pt x="0" y="0"/>
                  </a:moveTo>
                  <a:lnTo>
                    <a:pt x="1787100" y="0"/>
                  </a:lnTo>
                  <a:lnTo>
                    <a:pt x="1787100" y="1787100"/>
                  </a:lnTo>
                  <a:lnTo>
                    <a:pt x="0" y="1787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033268" y="3810000"/>
              <a:ext cx="694944" cy="0"/>
            </a:xfrm>
            <a:prstGeom prst="line">
              <a:avLst/>
            </a:prstGeom>
            <a:ln w="266700" cap="flat" cmpd="sng" algn="ctr">
              <a:solidFill>
                <a:srgbClr val="FFFF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/>
          <p:nvPr/>
        </p:nvSpPr>
        <p:spPr>
          <a:xfrm>
            <a:off x="5885271" y="3810000"/>
            <a:ext cx="1787102" cy="1787102"/>
          </a:xfrm>
          <a:custGeom>
            <a:avLst/>
            <a:gdLst/>
            <a:ahLst/>
            <a:cxnLst/>
            <a:rect l="0" t="0" r="0" b="0"/>
            <a:pathLst>
              <a:path w="1787102" h="1787102">
                <a:moveTo>
                  <a:pt x="0" y="0"/>
                </a:moveTo>
                <a:lnTo>
                  <a:pt x="1787101" y="0"/>
                </a:lnTo>
                <a:lnTo>
                  <a:pt x="1787101" y="1787101"/>
                </a:lnTo>
                <a:lnTo>
                  <a:pt x="0" y="178710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469900" y="419100"/>
            <a:ext cx="951816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porte de notre classe est-elle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ouverte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fermée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3739D7-AF7A-4A76-BD83-0426CD8354A5}"/>
              </a:ext>
            </a:extLst>
          </p:cNvPr>
          <p:cNvCxnSpPr>
            <a:cxnSpLocks/>
          </p:cNvCxnSpPr>
          <p:nvPr/>
        </p:nvCxnSpPr>
        <p:spPr>
          <a:xfrm>
            <a:off x="0" y="12006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8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21512" y="2083054"/>
            <a:ext cx="1632458" cy="163245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3640201" y="2089658"/>
            <a:ext cx="2866898" cy="1625854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7555549" y="2089702"/>
            <a:ext cx="1625767" cy="1625766"/>
          </a:xfrm>
          <a:custGeom>
            <a:avLst/>
            <a:gdLst/>
            <a:ahLst/>
            <a:cxnLst/>
            <a:rect l="0" t="0" r="0" b="0"/>
            <a:pathLst>
              <a:path w="1625767" h="1625766">
                <a:moveTo>
                  <a:pt x="0" y="0"/>
                </a:moveTo>
                <a:lnTo>
                  <a:pt x="1625766" y="0"/>
                </a:lnTo>
                <a:lnTo>
                  <a:pt x="1625766" y="1625765"/>
                </a:lnTo>
                <a:lnTo>
                  <a:pt x="0" y="162576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824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Faisons une révision des lignes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courbes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des lignes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droites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565900"/>
            <a:ext cx="6517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G-3 pour plus de détails.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Remarque : À l’avance, créez plusieurs polygones sur le sol.</a:t>
            </a:r>
          </a:p>
        </p:txBody>
      </p:sp>
    </p:spTree>
    <p:extLst>
      <p:ext uri="{BB962C8B-B14F-4D97-AF65-F5344CB8AC3E}">
        <p14:creationId xmlns:p14="http://schemas.microsoft.com/office/powerpoint/2010/main" val="1820300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Y a-t-il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ouverture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ou un espace ouvert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57222" y="215900"/>
            <a:ext cx="433551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donner leurs réponses en levant ou baissant le pouce.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900555"/>
            <a:ext cx="1765681" cy="1442593"/>
            <a:chOff x="457200" y="1900555"/>
            <a:chExt cx="1765681" cy="1442593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033145" y="1900555"/>
              <a:ext cx="1189736" cy="1442593"/>
              <a:chOff x="1033145" y="1900555"/>
              <a:chExt cx="1189736" cy="144259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099185" y="2219452"/>
                <a:ext cx="1123696" cy="11236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033145" y="1900555"/>
                <a:ext cx="596646" cy="59664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168900" y="2108200"/>
            <a:ext cx="1752981" cy="1234948"/>
            <a:chOff x="5168900" y="2108200"/>
            <a:chExt cx="1752981" cy="1234948"/>
          </a:xfrm>
        </p:grpSpPr>
        <p:sp>
          <p:nvSpPr>
            <p:cNvPr id="9" name="TextBox 8"/>
            <p:cNvSpPr txBox="1"/>
            <p:nvPr/>
          </p:nvSpPr>
          <p:spPr>
            <a:xfrm>
              <a:off x="51689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5798185" y="2219452"/>
              <a:ext cx="1123696" cy="11236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4622800"/>
            <a:ext cx="1580882" cy="1080515"/>
            <a:chOff x="457200" y="4622800"/>
            <a:chExt cx="1580882" cy="1080515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918847" y="4723614"/>
              <a:ext cx="1119235" cy="979701"/>
            </a:xfrm>
            <a:custGeom>
              <a:avLst/>
              <a:gdLst/>
              <a:ahLst/>
              <a:cxnLst/>
              <a:rect l="0" t="0" r="0" b="0"/>
              <a:pathLst>
                <a:path w="1119235" h="979701">
                  <a:moveTo>
                    <a:pt x="559710" y="0"/>
                  </a:moveTo>
                  <a:lnTo>
                    <a:pt x="1119234" y="979700"/>
                  </a:lnTo>
                  <a:lnTo>
                    <a:pt x="0" y="979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68900" y="4622800"/>
            <a:ext cx="1702814" cy="1080515"/>
            <a:chOff x="5168900" y="4622800"/>
            <a:chExt cx="1702814" cy="1080515"/>
          </a:xfrm>
        </p:grpSpPr>
        <p:sp>
          <p:nvSpPr>
            <p:cNvPr id="15" name="TextBox 14"/>
            <p:cNvSpPr txBox="1"/>
            <p:nvPr/>
          </p:nvSpPr>
          <p:spPr>
            <a:xfrm>
              <a:off x="5168900" y="4622800"/>
              <a:ext cx="1310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752480" y="4676883"/>
              <a:ext cx="1119234" cy="1026432"/>
              <a:chOff x="5752480" y="4676883"/>
              <a:chExt cx="1119234" cy="1026432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5752480" y="4723614"/>
                <a:ext cx="1119234" cy="979701"/>
              </a:xfrm>
              <a:custGeom>
                <a:avLst/>
                <a:gdLst/>
                <a:ahLst/>
                <a:cxnLst/>
                <a:rect l="0" t="0" r="0" b="0"/>
                <a:pathLst>
                  <a:path w="1119234" h="979701">
                    <a:moveTo>
                      <a:pt x="559710" y="0"/>
                    </a:moveTo>
                    <a:lnTo>
                      <a:pt x="1119233" y="979700"/>
                    </a:lnTo>
                    <a:lnTo>
                      <a:pt x="0" y="9797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>
                <a:off x="6031811" y="4676883"/>
                <a:ext cx="273050" cy="496316"/>
              </a:xfrm>
              <a:prstGeom prst="line">
                <a:avLst/>
              </a:prstGeom>
              <a:ln w="1270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Box 19"/>
          <p:cNvSpPr txBox="1"/>
          <p:nvPr/>
        </p:nvSpPr>
        <p:spPr>
          <a:xfrm>
            <a:off x="457200" y="69342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ensuite à des volontaires de montrer les ouvertures. Quel est le nom de ces formes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11780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621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un cercle possède-t-il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Explique comment tu le sais.</a:t>
            </a:r>
          </a:p>
        </p:txBody>
      </p:sp>
      <p:sp>
        <p:nvSpPr>
          <p:cNvPr id="3" name="Oval 2"/>
          <p:cNvSpPr/>
          <p:nvPr/>
        </p:nvSpPr>
        <p:spPr>
          <a:xfrm>
            <a:off x="3964686" y="3004566"/>
            <a:ext cx="2230628" cy="223062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57200" y="64008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Dois-tu t’arrêter et aller dans une autre direction quand tu traces un cercle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84323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81000" y="1182370"/>
            <a:ext cx="4161155" cy="5255387"/>
            <a:chOff x="381000" y="1182370"/>
            <a:chExt cx="4161155" cy="5255387"/>
          </a:xfrm>
        </p:grpSpPr>
        <p:grpSp>
          <p:nvGrpSpPr>
            <p:cNvPr id="4" name="Group 3"/>
            <p:cNvGrpSpPr/>
            <p:nvPr/>
          </p:nvGrpSpPr>
          <p:grpSpPr>
            <a:xfrm>
              <a:off x="381000" y="1182370"/>
              <a:ext cx="4161155" cy="5255387"/>
              <a:chOff x="381000" y="1182370"/>
              <a:chExt cx="4161155" cy="5255387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11823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38874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1104900" y="4267200"/>
              <a:ext cx="2767305" cy="726512"/>
              <a:chOff x="1104900" y="4267200"/>
              <a:chExt cx="2767305" cy="72651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104900" y="4267200"/>
                <a:ext cx="276730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toutes des lignes</a:t>
                </a:r>
                <a:r>
                  <a:rPr lang="fr-ca" sz="2100" b="0" i="0" u="none" baseline="0">
                    <a:solidFill>
                      <a:srgbClr val="0000FF"/>
                    </a:solidFill>
                    <a:latin typeface="Century Gothic"/>
                  </a:rPr>
                  <a:t> courbes</a:t>
                </a:r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1577" y="4678244"/>
                <a:ext cx="895858" cy="31546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080390" y="1587829"/>
              <a:ext cx="2791815" cy="759034"/>
              <a:chOff x="1080390" y="1587829"/>
              <a:chExt cx="2791815" cy="75903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080390" y="1587829"/>
                <a:ext cx="279181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 dirty="0">
                    <a:solidFill>
                      <a:srgbClr val="000000"/>
                    </a:solidFill>
                    <a:latin typeface="Century Gothic"/>
                  </a:rPr>
                  <a:t>toutes des lignes</a:t>
                </a:r>
                <a:r>
                  <a:rPr lang="fr-ca" sz="2100" b="0" i="0" u="none" baseline="0" dirty="0">
                    <a:solidFill>
                      <a:srgbClr val="0000FF"/>
                    </a:solidFill>
                    <a:latin typeface="Century Gothic"/>
                  </a:rPr>
                  <a:t> droites</a:t>
                </a:r>
                <a:r>
                  <a:rPr lang="fr-ca" sz="2100" b="0" i="0" u="none" baseline="0" dirty="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77109" y="1969419"/>
                <a:ext cx="901446" cy="37744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a) Trie les lettres.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9215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G-6 pour plus de détails.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707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994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281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68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855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707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994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81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568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855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5400" b="0" i="0" u="none" baseline="0">
                <a:solidFill>
                  <a:srgbClr val="000000"/>
                </a:solidFill>
                <a:latin typeface="Century Gothic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640571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81000" y="1182370"/>
            <a:ext cx="4161155" cy="5255387"/>
            <a:chOff x="381000" y="1182370"/>
            <a:chExt cx="4161155" cy="5255387"/>
          </a:xfrm>
        </p:grpSpPr>
        <p:grpSp>
          <p:nvGrpSpPr>
            <p:cNvPr id="4" name="Group 3"/>
            <p:cNvGrpSpPr/>
            <p:nvPr/>
          </p:nvGrpSpPr>
          <p:grpSpPr>
            <a:xfrm>
              <a:off x="381000" y="1182370"/>
              <a:ext cx="4161155" cy="5255387"/>
              <a:chOff x="381000" y="1182370"/>
              <a:chExt cx="4161155" cy="5255387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11823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38874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1104900" y="4267200"/>
              <a:ext cx="2767305" cy="685163"/>
              <a:chOff x="1104900" y="4267200"/>
              <a:chExt cx="2767305" cy="68516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104900" y="4267200"/>
                <a:ext cx="276730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 dirty="0">
                    <a:solidFill>
                      <a:srgbClr val="000000"/>
                    </a:solidFill>
                    <a:latin typeface="Century Gothic"/>
                  </a:rPr>
                  <a:t>toutes des lignes</a:t>
                </a:r>
                <a:r>
                  <a:rPr lang="fr-ca" sz="2100" b="0" i="0" u="none" baseline="0" dirty="0">
                    <a:solidFill>
                      <a:srgbClr val="0000FF"/>
                    </a:solidFill>
                    <a:latin typeface="Century Gothic"/>
                  </a:rPr>
                  <a:t> courbes</a:t>
                </a:r>
                <a:r>
                  <a:rPr lang="fr-ca" sz="2100" b="0" i="0" u="none" baseline="0" dirty="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6942" y="4636895"/>
                <a:ext cx="895858" cy="31546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104900" y="1549400"/>
              <a:ext cx="2791815" cy="759034"/>
              <a:chOff x="1104900" y="1549400"/>
              <a:chExt cx="2791815" cy="75903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104900" y="1549400"/>
                <a:ext cx="279181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toutes des lignes</a:t>
                </a:r>
                <a:r>
                  <a:rPr lang="fr-ca" sz="2100" b="0" i="0" u="none" baseline="0">
                    <a:solidFill>
                      <a:srgbClr val="0000FF"/>
                    </a:solidFill>
                    <a:latin typeface="Century Gothic"/>
                  </a:rPr>
                  <a:t> droites</a:t>
                </a:r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3057" y="1930990"/>
                <a:ext cx="901446" cy="37744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Trie les chiffres.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58000"/>
            <a:ext cx="9146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Peuvent-ils tous être mis dans un groupe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50" y="2659507"/>
            <a:ext cx="654558" cy="8510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145" y="2684907"/>
            <a:ext cx="416560" cy="761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494" y="2667000"/>
            <a:ext cx="690245" cy="7974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45" y="2661158"/>
            <a:ext cx="648589" cy="7854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2661158"/>
            <a:ext cx="720090" cy="821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61" y="4133469"/>
            <a:ext cx="630809" cy="8271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8" y="4143756"/>
            <a:ext cx="684276" cy="7914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617" y="4143756"/>
            <a:ext cx="595122" cy="7914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45" y="4186174"/>
            <a:ext cx="636778" cy="761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260" y="4120007"/>
            <a:ext cx="690245" cy="8034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75422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Copie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sur du papier pointillé.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côtés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08800"/>
            <a:ext cx="45173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Papier pointillé (p. G-52).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2171700"/>
            <a:ext cx="3036443" cy="2641219"/>
            <a:chOff x="457200" y="2171700"/>
            <a:chExt cx="3036443" cy="2641219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9952" y="2171700"/>
              <a:ext cx="2353691" cy="26412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57200" y="2197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95900" y="2184400"/>
            <a:ext cx="3087116" cy="2775712"/>
            <a:chOff x="5295900" y="2184400"/>
            <a:chExt cx="3087116" cy="2775712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7608" y="2184400"/>
              <a:ext cx="2375408" cy="27757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295900" y="2197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8137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Recherche des formes fermées (p. G-53).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86994-0267-4C7A-9501-3A603339585E}"/>
              </a:ext>
            </a:extLst>
          </p:cNvPr>
          <p:cNvSpPr txBox="1"/>
          <p:nvPr/>
        </p:nvSpPr>
        <p:spPr>
          <a:xfrm>
            <a:off x="457199" y="368709"/>
            <a:ext cx="82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800" b="0" i="0" u="none" baseline="0" dirty="0"/>
              <a:t>4. Remplis « Recherche des formes fermées ».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3005698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1.1 p. 138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</a:p>
        </p:txBody>
      </p:sp>
    </p:spTree>
    <p:extLst>
      <p:ext uri="{BB962C8B-B14F-4D97-AF65-F5344CB8AC3E}">
        <p14:creationId xmlns:p14="http://schemas.microsoft.com/office/powerpoint/2010/main" val="3213060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4780" y="2286000"/>
            <a:ext cx="1157910" cy="16312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10000" b="0" i="0" u="none" baseline="0">
                <a:solidFill>
                  <a:srgbClr val="000000"/>
                </a:solidFill>
                <a:latin typeface="Century Gothic"/>
              </a:rPr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82080" y="2286000"/>
            <a:ext cx="947699" cy="16312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10000" b="0" i="0" u="none" baseline="0">
                <a:solidFill>
                  <a:srgbClr val="000000"/>
                </a:solidFill>
                <a:latin typeface="Century Gothic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58667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les lignes dans ces lettres.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9471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Tracez-les avec votre doigt. </a:t>
            </a:r>
          </a:p>
        </p:txBody>
      </p:sp>
    </p:spTree>
    <p:extLst>
      <p:ext uri="{BB962C8B-B14F-4D97-AF65-F5344CB8AC3E}">
        <p14:creationId xmlns:p14="http://schemas.microsoft.com/office/powerpoint/2010/main" val="3277369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Toutes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lignes</a:t>
            </a:r>
            <a:r>
              <a:rPr lang="fr-ca" sz="2800" b="0" i="0" u="none" baseline="0">
                <a:latin typeface="Century Gothic"/>
              </a:rPr>
              <a:t> sont-elles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droites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841500"/>
            <a:ext cx="2273300" cy="738664"/>
            <a:chOff x="457200" y="1841500"/>
            <a:chExt cx="2273300" cy="73866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1590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92200" y="18415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7000" b="0" i="0" u="none" baseline="0">
                  <a:solidFill>
                    <a:srgbClr val="000000"/>
                  </a:solidFill>
                  <a:latin typeface="Century Gothic"/>
                </a:rPr>
                <a:t>D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5689600"/>
            <a:ext cx="2273300" cy="738664"/>
            <a:chOff x="457200" y="5689600"/>
            <a:chExt cx="2273300" cy="738664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60071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92200" y="56896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7000" b="0" i="0" u="none" baseline="0">
                  <a:solidFill>
                    <a:srgbClr val="000000"/>
                  </a:solidFill>
                  <a:latin typeface="Century Gothic"/>
                </a:rPr>
                <a:t>O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30800" y="1841500"/>
            <a:ext cx="2273300" cy="738664"/>
            <a:chOff x="5130800" y="1841500"/>
            <a:chExt cx="2273300" cy="738664"/>
          </a:xfrm>
        </p:grpSpPr>
        <p:sp>
          <p:nvSpPr>
            <p:cNvPr id="9" name="TextBox 8"/>
            <p:cNvSpPr txBox="1"/>
            <p:nvPr/>
          </p:nvSpPr>
          <p:spPr>
            <a:xfrm>
              <a:off x="5130800" y="21590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65800" y="18415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7000" b="0" i="0" u="none" baseline="0">
                  <a:solidFill>
                    <a:srgbClr val="000000"/>
                  </a:solidFill>
                  <a:latin typeface="Century Gothic"/>
                </a:rPr>
                <a:t>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3771900"/>
            <a:ext cx="2273300" cy="738664"/>
            <a:chOff x="457200" y="3771900"/>
            <a:chExt cx="2273300" cy="738664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40894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2200" y="37719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7000" b="0" i="0" u="none" baseline="0">
                  <a:solidFill>
                    <a:srgbClr val="000000"/>
                  </a:solidFill>
                  <a:latin typeface="Century Gothic"/>
                </a:rPr>
                <a:t>Q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30800" y="3771900"/>
            <a:ext cx="2273300" cy="738664"/>
            <a:chOff x="5130800" y="3771900"/>
            <a:chExt cx="2273300" cy="738664"/>
          </a:xfrm>
        </p:grpSpPr>
        <p:sp>
          <p:nvSpPr>
            <p:cNvPr id="15" name="TextBox 14"/>
            <p:cNvSpPr txBox="1"/>
            <p:nvPr/>
          </p:nvSpPr>
          <p:spPr>
            <a:xfrm>
              <a:off x="5130800" y="40894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65800" y="37719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7000" b="0" i="0" u="none" baseline="0">
                  <a:solidFill>
                    <a:srgbClr val="000000"/>
                  </a:solidFill>
                  <a:latin typeface="Century Gothic"/>
                </a:rPr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11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15900"/>
            <a:ext cx="767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coins sont créés lorsque deux lignes se rencontrent.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98950" y="1305025"/>
            <a:ext cx="5632250" cy="3190775"/>
            <a:chOff x="2698950" y="1305025"/>
            <a:chExt cx="5632250" cy="3190775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2698950" y="2292477"/>
              <a:ext cx="1704213" cy="220332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4383659" y="2292985"/>
              <a:ext cx="3947541" cy="160591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467242" y="1305025"/>
              <a:ext cx="13803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coin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376166" y="18285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08000" y="5829300"/>
            <a:ext cx="8228127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Glisse tes doigts sur les bords de ton Cahier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coin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est-il différent du reste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33566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40510" y="215900"/>
            <a:ext cx="363953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Compte les coins dans une forme.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459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8484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Identifie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coins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compte-les.</a:t>
            </a:r>
          </a:p>
        </p:txBody>
      </p:sp>
      <p:sp>
        <p:nvSpPr>
          <p:cNvPr id="3" name="Freeform 2"/>
          <p:cNvSpPr/>
          <p:nvPr/>
        </p:nvSpPr>
        <p:spPr>
          <a:xfrm>
            <a:off x="4012729" y="2509429"/>
            <a:ext cx="2134543" cy="2601143"/>
          </a:xfrm>
          <a:custGeom>
            <a:avLst/>
            <a:gdLst/>
            <a:ahLst/>
            <a:cxnLst/>
            <a:rect l="0" t="0" r="0" b="0"/>
            <a:pathLst>
              <a:path w="2134543" h="2601143">
                <a:moveTo>
                  <a:pt x="1067447" y="0"/>
                </a:moveTo>
                <a:lnTo>
                  <a:pt x="2134542" y="2601142"/>
                </a:lnTo>
                <a:lnTo>
                  <a:pt x="0" y="260114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7381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Encouragez les élèves à numéroter les coins lorsqu’ils les comptent.</a:t>
            </a:r>
          </a:p>
        </p:txBody>
      </p:sp>
    </p:spTree>
    <p:extLst>
      <p:ext uri="{BB962C8B-B14F-4D97-AF65-F5344CB8AC3E}">
        <p14:creationId xmlns:p14="http://schemas.microsoft.com/office/powerpoint/2010/main" val="1156944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176698" y="2783562"/>
            <a:ext cx="3806605" cy="2052877"/>
          </a:xfrm>
          <a:custGeom>
            <a:avLst/>
            <a:gdLst/>
            <a:ahLst/>
            <a:cxnLst/>
            <a:rect l="0" t="0" r="0" b="0"/>
            <a:pathLst>
              <a:path w="3806605" h="2052877">
                <a:moveTo>
                  <a:pt x="0" y="0"/>
                </a:moveTo>
                <a:lnTo>
                  <a:pt x="3806604" y="0"/>
                </a:lnTo>
                <a:lnTo>
                  <a:pt x="3806604" y="2052876"/>
                </a:lnTo>
                <a:lnTo>
                  <a:pt x="0" y="205287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508000" y="215900"/>
            <a:ext cx="372235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Répétez avec les autres formes.</a:t>
            </a:r>
          </a:p>
        </p:txBody>
      </p:sp>
    </p:spTree>
    <p:extLst>
      <p:ext uri="{BB962C8B-B14F-4D97-AF65-F5344CB8AC3E}">
        <p14:creationId xmlns:p14="http://schemas.microsoft.com/office/powerpoint/2010/main" val="180951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448225" y="2398108"/>
            <a:ext cx="3263552" cy="2823785"/>
          </a:xfrm>
          <a:custGeom>
            <a:avLst/>
            <a:gdLst/>
            <a:ahLst/>
            <a:cxnLst/>
            <a:rect l="0" t="0" r="0" b="0"/>
            <a:pathLst>
              <a:path w="3263552" h="2823785">
                <a:moveTo>
                  <a:pt x="2447664" y="0"/>
                </a:moveTo>
                <a:lnTo>
                  <a:pt x="3263551" y="1411893"/>
                </a:lnTo>
                <a:lnTo>
                  <a:pt x="2447664" y="2823784"/>
                </a:lnTo>
                <a:lnTo>
                  <a:pt x="815889" y="2823784"/>
                </a:lnTo>
                <a:lnTo>
                  <a:pt x="0" y="1411893"/>
                </a:lnTo>
                <a:lnTo>
                  <a:pt x="815889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5480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996C7E-A99F-446C-A29B-FEEAAC752FBB}"/>
</file>

<file path=customXml/itemProps2.xml><?xml version="1.0" encoding="utf-8"?>
<ds:datastoreItem xmlns:ds="http://schemas.openxmlformats.org/officeDocument/2006/customXml" ds:itemID="{741E319F-7FAF-4E69-B701-264F9DE25A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2BDD3A-E336-4073-9014-A8E798CBC01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662</Words>
  <Application>Microsoft Office PowerPoint</Application>
  <PresentationFormat>Custom</PresentationFormat>
  <Paragraphs>110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10</cp:revision>
  <dcterms:created xsi:type="dcterms:W3CDTF">2018-02-14T21:02:03Z</dcterms:created>
  <dcterms:modified xsi:type="dcterms:W3CDTF">2023-02-15T21:22:48Z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