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</p:sldIdLst>
  <p:sldSz cx="10160000" cy="7620000"/>
  <p:notesSz cx="6858000" cy="9144000"/>
  <p:embeddedFontLst>
    <p:embeddedFont>
      <p:font typeface="Century Gothic" panose="020B0502020202020204" pitchFamily="34" charset="0"/>
      <p:regular r:id="rId28"/>
      <p:bold r:id="rId29"/>
      <p:italic r:id="rId30"/>
      <p:boldItalic r:id="rId3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5B5711-EFC0-4C2C-85C0-1F7E1A2A0A2B}" v="1" dt="2023-02-15T21:23:32.3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140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2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1.fntdata"/><Relationship Id="rId36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font" Target="fonts/font3.fntdata"/><Relationship Id="rId35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shpreet Kaur" userId="19ba2128-39f9-4128-b8af-0f9b31cf97c0" providerId="ADAL" clId="{0E5B5711-EFC0-4C2C-85C0-1F7E1A2A0A2B}"/>
    <pc:docChg chg="modSld">
      <pc:chgData name="Dishpreet Kaur" userId="19ba2128-39f9-4128-b8af-0f9b31cf97c0" providerId="ADAL" clId="{0E5B5711-EFC0-4C2C-85C0-1F7E1A2A0A2B}" dt="2023-02-15T21:23:32.352" v="1"/>
      <pc:docMkLst>
        <pc:docMk/>
      </pc:docMkLst>
      <pc:sldChg chg="modSp mod">
        <pc:chgData name="Dishpreet Kaur" userId="19ba2128-39f9-4128-b8af-0f9b31cf97c0" providerId="ADAL" clId="{0E5B5711-EFC0-4C2C-85C0-1F7E1A2A0A2B}" dt="2023-02-15T21:23:32.352" v="1"/>
        <pc:sldMkLst>
          <pc:docMk/>
          <pc:sldMk cId="2397517424" sldId="256"/>
        </pc:sldMkLst>
        <pc:spChg chg="mod">
          <ac:chgData name="Dishpreet Kaur" userId="19ba2128-39f9-4128-b8af-0f9b31cf97c0" providerId="ADAL" clId="{0E5B5711-EFC0-4C2C-85C0-1F7E1A2A0A2B}" dt="2023-02-15T21:23:32.352" v="1"/>
          <ac:spMkLst>
            <pc:docMk/>
            <pc:sldMk cId="2397517424" sldId="256"/>
            <ac:spMk id="6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BF485-F837-45D6-A127-46C52CED32D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4B502-20A4-429F-A799-293FFC8581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37465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BF485-F837-45D6-A127-46C52CED32D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4B502-20A4-429F-A799-293FFC8581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09373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BF485-F837-45D6-A127-46C52CED32D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4B502-20A4-429F-A799-293FFC8581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20654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BF485-F837-45D6-A127-46C52CED32D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4B502-20A4-429F-A799-293FFC8581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80491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BF485-F837-45D6-A127-46C52CED32D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4B502-20A4-429F-A799-293FFC8581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8142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BF485-F837-45D6-A127-46C52CED32D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4B502-20A4-429F-A799-293FFC8581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6212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BF485-F837-45D6-A127-46C52CED32D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4B502-20A4-429F-A799-293FFC8581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40816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BF485-F837-45D6-A127-46C52CED32D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4B502-20A4-429F-A799-293FFC8581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97172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BF485-F837-45D6-A127-46C52CED32D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4B502-20A4-429F-A799-293FFC8581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83256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BF485-F837-45D6-A127-46C52CED32D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4B502-20A4-429F-A799-293FFC8581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93642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BF485-F837-45D6-A127-46C52CED32D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4B502-20A4-429F-A799-293FFC8581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24973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BBF485-F837-45D6-A127-46C52CED32D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4B502-20A4-429F-A799-293FFC8581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66209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52065"/>
            <a:ext cx="5287247" cy="78418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AB : obligatoire	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MB : obligatoire	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1.1 Unité 6 Géométrie p. G-18–21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canadienne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</a:t>
            </a: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© 2023 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G1-5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Triangles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7890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Les élèves 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identifieront des triangles.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Cahier 1.1 pages 144–146</a:t>
            </a:r>
          </a:p>
        </p:txBody>
      </p:sp>
    </p:spTree>
    <p:extLst>
      <p:ext uri="{BB962C8B-B14F-4D97-AF65-F5344CB8AC3E}">
        <p14:creationId xmlns:p14="http://schemas.microsoft.com/office/powerpoint/2010/main" val="23975174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2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1155700"/>
            <a:ext cx="7676662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Classement des formes – « triangles » et « autre qu’un triangle 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6329560"/>
            <a:ext cx="85750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REMARQUE : Les activités 2 à 6 peuvent être réalisées aux stations.</a:t>
            </a:r>
          </a:p>
          <a:p>
            <a:pPr algn="l" rtl="0">
              <a:lnSpc>
                <a:spcPct val="200000"/>
              </a:lnSpc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 G-19 pour plus de détails et la variante. Cette activité peut être faite individuellement ou en petits groupes.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33060" y="215900"/>
            <a:ext cx="455968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Cette activité est facultative.</a:t>
            </a:r>
          </a:p>
        </p:txBody>
      </p:sp>
    </p:spTree>
    <p:extLst>
      <p:ext uri="{BB962C8B-B14F-4D97-AF65-F5344CB8AC3E}">
        <p14:creationId xmlns:p14="http://schemas.microsoft.com/office/powerpoint/2010/main" val="16868053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3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1155700"/>
            <a:ext cx="9908540" cy="267765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Création de triangles sur des 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</a:rPr>
              <a:t>géoplans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Si tu déplaces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coin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est-ce que c’est toujours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triangle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6946900"/>
            <a:ext cx="8575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la p. G-19 pour plus de détails.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33060" y="215900"/>
            <a:ext cx="455968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Cette activité est facultative.</a:t>
            </a:r>
          </a:p>
        </p:txBody>
      </p:sp>
    </p:spTree>
    <p:extLst>
      <p:ext uri="{BB962C8B-B14F-4D97-AF65-F5344CB8AC3E}">
        <p14:creationId xmlns:p14="http://schemas.microsoft.com/office/powerpoint/2010/main" val="4236651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4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1155700"/>
            <a:ext cx="7958015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Correspondances entre les « triangles » et « autre qu’un triangle ».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6946900"/>
            <a:ext cx="8575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la p. G-19–20 pour plus de détails.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33060" y="215900"/>
            <a:ext cx="455968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Cette activité est facultative.</a:t>
            </a:r>
          </a:p>
        </p:txBody>
      </p:sp>
    </p:spTree>
    <p:extLst>
      <p:ext uri="{BB962C8B-B14F-4D97-AF65-F5344CB8AC3E}">
        <p14:creationId xmlns:p14="http://schemas.microsoft.com/office/powerpoint/2010/main" val="21532767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5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11557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Création de formes avec ton corps.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6946900"/>
            <a:ext cx="8575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la p. G-20 pour plus de détails.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33060" y="215900"/>
            <a:ext cx="455968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Cette activité est facultative.</a:t>
            </a:r>
          </a:p>
        </p:txBody>
      </p:sp>
    </p:spTree>
    <p:extLst>
      <p:ext uri="{BB962C8B-B14F-4D97-AF65-F5344CB8AC3E}">
        <p14:creationId xmlns:p14="http://schemas.microsoft.com/office/powerpoint/2010/main" val="13217925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6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11557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Création d’une affiche portant sur ta forme préférée.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6946900"/>
            <a:ext cx="8575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la p. G-20 pour plus de détails.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07660" y="228600"/>
            <a:ext cx="455968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Cette activité est facultative.</a:t>
            </a:r>
          </a:p>
        </p:txBody>
      </p:sp>
    </p:spTree>
    <p:extLst>
      <p:ext uri="{BB962C8B-B14F-4D97-AF65-F5344CB8AC3E}">
        <p14:creationId xmlns:p14="http://schemas.microsoft.com/office/powerpoint/2010/main" val="20453587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318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 complémentaires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1. Compte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côtés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et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coins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 la forme fermée.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44500" y="2032000"/>
            <a:ext cx="1808531" cy="1027620"/>
            <a:chOff x="444500" y="2032000"/>
            <a:chExt cx="1808531" cy="1027620"/>
          </a:xfrm>
        </p:grpSpPr>
        <p:sp>
          <p:nvSpPr>
            <p:cNvPr id="3" name="TextBox 2"/>
            <p:cNvSpPr txBox="1"/>
            <p:nvPr/>
          </p:nvSpPr>
          <p:spPr>
            <a:xfrm>
              <a:off x="444500" y="2032000"/>
              <a:ext cx="17297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 </a:t>
              </a:r>
            </a:p>
          </p:txBody>
        </p:sp>
        <p:sp>
          <p:nvSpPr>
            <p:cNvPr id="4" name="Freeform 3"/>
            <p:cNvSpPr/>
            <p:nvPr/>
          </p:nvSpPr>
          <p:spPr>
            <a:xfrm>
              <a:off x="1061629" y="2079196"/>
              <a:ext cx="1191402" cy="980424"/>
            </a:xfrm>
            <a:custGeom>
              <a:avLst/>
              <a:gdLst/>
              <a:ahLst/>
              <a:cxnLst/>
              <a:rect l="0" t="0" r="0" b="0"/>
              <a:pathLst>
                <a:path w="1191402" h="980424">
                  <a:moveTo>
                    <a:pt x="595799" y="0"/>
                  </a:moveTo>
                  <a:lnTo>
                    <a:pt x="1191401" y="980423"/>
                  </a:lnTo>
                  <a:lnTo>
                    <a:pt x="0" y="980423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038600" y="2032000"/>
            <a:ext cx="1832483" cy="1587500"/>
            <a:chOff x="4038600" y="2032000"/>
            <a:chExt cx="1832483" cy="1587500"/>
          </a:xfrm>
        </p:grpSpPr>
        <p:sp>
          <p:nvSpPr>
            <p:cNvPr id="6" name="TextBox 5"/>
            <p:cNvSpPr txBox="1"/>
            <p:nvPr/>
          </p:nvSpPr>
          <p:spPr>
            <a:xfrm>
              <a:off x="4038600" y="2032000"/>
              <a:ext cx="17297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 </a:t>
              </a:r>
            </a:p>
          </p:txBody>
        </p:sp>
        <p:pic>
          <p:nvPicPr>
            <p:cNvPr id="7" name="Picture 6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1093" y="2038858"/>
              <a:ext cx="1189990" cy="15806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1" name="Group 10"/>
          <p:cNvGrpSpPr/>
          <p:nvPr/>
        </p:nvGrpSpPr>
        <p:grpSpPr>
          <a:xfrm>
            <a:off x="6845300" y="2032000"/>
            <a:ext cx="1645334" cy="1004661"/>
            <a:chOff x="6845300" y="2032000"/>
            <a:chExt cx="1645334" cy="1004661"/>
          </a:xfrm>
        </p:grpSpPr>
        <p:sp>
          <p:nvSpPr>
            <p:cNvPr id="9" name="TextBox 8"/>
            <p:cNvSpPr txBox="1"/>
            <p:nvPr/>
          </p:nvSpPr>
          <p:spPr>
            <a:xfrm>
              <a:off x="6845300" y="2032000"/>
              <a:ext cx="17297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 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7522620" y="2068647"/>
              <a:ext cx="968014" cy="968014"/>
            </a:xfrm>
            <a:custGeom>
              <a:avLst/>
              <a:gdLst/>
              <a:ahLst/>
              <a:cxnLst/>
              <a:rect l="0" t="0" r="0" b="0"/>
              <a:pathLst>
                <a:path w="968014" h="968014">
                  <a:moveTo>
                    <a:pt x="0" y="0"/>
                  </a:moveTo>
                  <a:lnTo>
                    <a:pt x="968013" y="0"/>
                  </a:lnTo>
                  <a:lnTo>
                    <a:pt x="968013" y="968013"/>
                  </a:lnTo>
                  <a:lnTo>
                    <a:pt x="0" y="968013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44500" y="4889500"/>
            <a:ext cx="2962656" cy="830707"/>
            <a:chOff x="444500" y="4889500"/>
            <a:chExt cx="2962656" cy="830707"/>
          </a:xfrm>
        </p:grpSpPr>
        <p:sp>
          <p:nvSpPr>
            <p:cNvPr id="12" name="TextBox 11"/>
            <p:cNvSpPr txBox="1"/>
            <p:nvPr/>
          </p:nvSpPr>
          <p:spPr>
            <a:xfrm>
              <a:off x="444500" y="4914900"/>
              <a:ext cx="17297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 </a:t>
              </a:r>
            </a:p>
          </p:txBody>
        </p:sp>
        <p:pic>
          <p:nvPicPr>
            <p:cNvPr id="13" name="Picture 12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2731" y="4889500"/>
              <a:ext cx="2384425" cy="83070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7" name="Group 16"/>
          <p:cNvGrpSpPr/>
          <p:nvPr/>
        </p:nvGrpSpPr>
        <p:grpSpPr>
          <a:xfrm>
            <a:off x="4038600" y="4914900"/>
            <a:ext cx="1720582" cy="928184"/>
            <a:chOff x="4038600" y="4914900"/>
            <a:chExt cx="1720582" cy="928184"/>
          </a:xfrm>
        </p:grpSpPr>
        <p:sp>
          <p:nvSpPr>
            <p:cNvPr id="15" name="TextBox 14"/>
            <p:cNvSpPr txBox="1"/>
            <p:nvPr/>
          </p:nvSpPr>
          <p:spPr>
            <a:xfrm>
              <a:off x="4038600" y="4914900"/>
              <a:ext cx="17297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e) </a:t>
              </a:r>
            </a:p>
          </p:txBody>
        </p:sp>
        <p:sp>
          <p:nvSpPr>
            <p:cNvPr id="16" name="Freeform 15"/>
            <p:cNvSpPr/>
            <p:nvPr/>
          </p:nvSpPr>
          <p:spPr>
            <a:xfrm>
              <a:off x="4716705" y="4940300"/>
              <a:ext cx="1042477" cy="902784"/>
            </a:xfrm>
            <a:custGeom>
              <a:avLst/>
              <a:gdLst/>
              <a:ahLst/>
              <a:cxnLst/>
              <a:rect l="0" t="0" r="0" b="0"/>
              <a:pathLst>
                <a:path w="1042477" h="902784">
                  <a:moveTo>
                    <a:pt x="781858" y="0"/>
                  </a:moveTo>
                  <a:lnTo>
                    <a:pt x="1042476" y="451392"/>
                  </a:lnTo>
                  <a:lnTo>
                    <a:pt x="781858" y="902783"/>
                  </a:lnTo>
                  <a:lnTo>
                    <a:pt x="260619" y="902783"/>
                  </a:lnTo>
                  <a:lnTo>
                    <a:pt x="0" y="451392"/>
                  </a:lnTo>
                  <a:lnTo>
                    <a:pt x="260619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845300" y="4889500"/>
            <a:ext cx="2479802" cy="1078230"/>
            <a:chOff x="6845300" y="4889500"/>
            <a:chExt cx="2479802" cy="1078230"/>
          </a:xfrm>
        </p:grpSpPr>
        <p:sp>
          <p:nvSpPr>
            <p:cNvPr id="18" name="TextBox 17"/>
            <p:cNvSpPr txBox="1"/>
            <p:nvPr/>
          </p:nvSpPr>
          <p:spPr>
            <a:xfrm>
              <a:off x="6845300" y="4914900"/>
              <a:ext cx="17297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FF0000"/>
                  </a:solidFill>
                  <a:latin typeface="Century Gothic"/>
                </a:rPr>
                <a:t>Bonus : </a:t>
              </a:r>
            </a:p>
          </p:txBody>
        </p:sp>
        <p:pic>
          <p:nvPicPr>
            <p:cNvPr id="19" name="Picture 18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67700" y="4889500"/>
              <a:ext cx="1057402" cy="107823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1420589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2. Dessine une forme fermée avec 5 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côtés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Combien de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coins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a-t-elle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1312855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3. Dessine une forme fermée avec 8 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coins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Combien de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côtés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a-t-elle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3891891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4. Sara dessine une forme fermée avec 20 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coins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Combien de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côtés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sa forme a-t-elle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2815983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5. Compte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côtés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et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coins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 la forme ouverte.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57200" y="1371600"/>
            <a:ext cx="2989453" cy="1256157"/>
            <a:chOff x="457200" y="1371600"/>
            <a:chExt cx="2989453" cy="1256157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13970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 </a:t>
              </a:r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0638" y="1371600"/>
              <a:ext cx="2406015" cy="125615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8" name="Group 7"/>
          <p:cNvGrpSpPr/>
          <p:nvPr/>
        </p:nvGrpSpPr>
        <p:grpSpPr>
          <a:xfrm>
            <a:off x="5207000" y="1371600"/>
            <a:ext cx="2724531" cy="1113028"/>
            <a:chOff x="5207000" y="1371600"/>
            <a:chExt cx="2724531" cy="1113028"/>
          </a:xfrm>
        </p:grpSpPr>
        <p:pic>
          <p:nvPicPr>
            <p:cNvPr id="6" name="Picture 5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54700" y="1371600"/>
              <a:ext cx="2076831" cy="111302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7" name="TextBox 6"/>
            <p:cNvSpPr txBox="1"/>
            <p:nvPr/>
          </p:nvSpPr>
          <p:spPr>
            <a:xfrm>
              <a:off x="5207000" y="13970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 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57200" y="4415028"/>
            <a:ext cx="2343277" cy="1160653"/>
            <a:chOff x="457200" y="4415028"/>
            <a:chExt cx="2343277" cy="1160653"/>
          </a:xfrm>
        </p:grpSpPr>
        <p:pic>
          <p:nvPicPr>
            <p:cNvPr id="9" name="Picture 8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4138" y="4415028"/>
              <a:ext cx="1696339" cy="116065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0" name="TextBox 9"/>
            <p:cNvSpPr txBox="1"/>
            <p:nvPr/>
          </p:nvSpPr>
          <p:spPr>
            <a:xfrm>
              <a:off x="457200" y="44450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 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207000" y="4427728"/>
            <a:ext cx="1936115" cy="1628775"/>
            <a:chOff x="5207000" y="4427728"/>
            <a:chExt cx="1936115" cy="1628775"/>
          </a:xfrm>
        </p:grpSpPr>
        <p:pic>
          <p:nvPicPr>
            <p:cNvPr id="12" name="Picture 11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54700" y="4427728"/>
              <a:ext cx="1288415" cy="162877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3" name="TextBox 12"/>
            <p:cNvSpPr txBox="1"/>
            <p:nvPr/>
          </p:nvSpPr>
          <p:spPr>
            <a:xfrm>
              <a:off x="5207000" y="44450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56088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838200"/>
            <a:ext cx="2542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Triangles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" y="6934200"/>
            <a:ext cx="7623768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La forme du triangle ne dépend ni du motif, ni de la couleur, ni de la taille, ni de la rotation.</a:t>
            </a:r>
          </a:p>
        </p:txBody>
      </p:sp>
      <p:sp>
        <p:nvSpPr>
          <p:cNvPr id="4" name="Freeform 3"/>
          <p:cNvSpPr/>
          <p:nvPr/>
        </p:nvSpPr>
        <p:spPr>
          <a:xfrm>
            <a:off x="4337016" y="1620884"/>
            <a:ext cx="1485971" cy="1464043"/>
          </a:xfrm>
          <a:custGeom>
            <a:avLst/>
            <a:gdLst/>
            <a:ahLst/>
            <a:cxnLst/>
            <a:rect l="0" t="0" r="0" b="0"/>
            <a:pathLst>
              <a:path w="1485971" h="1464043">
                <a:moveTo>
                  <a:pt x="743107" y="0"/>
                </a:moveTo>
                <a:lnTo>
                  <a:pt x="1485970" y="1464042"/>
                </a:lnTo>
                <a:lnTo>
                  <a:pt x="0" y="1464042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Freeform 4"/>
          <p:cNvSpPr/>
          <p:nvPr/>
        </p:nvSpPr>
        <p:spPr>
          <a:xfrm rot="10800000">
            <a:off x="1012652" y="4328158"/>
            <a:ext cx="1416396" cy="1394720"/>
          </a:xfrm>
          <a:custGeom>
            <a:avLst/>
            <a:gdLst/>
            <a:ahLst/>
            <a:cxnLst/>
            <a:rect l="0" t="0" r="0" b="0"/>
            <a:pathLst>
              <a:path w="1416396" h="1394720">
                <a:moveTo>
                  <a:pt x="708313" y="0"/>
                </a:moveTo>
                <a:lnTo>
                  <a:pt x="1416395" y="1394719"/>
                </a:lnTo>
                <a:lnTo>
                  <a:pt x="0" y="1394719"/>
                </a:lnTo>
                <a:close/>
              </a:path>
            </a:pathLst>
          </a:cu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6" name="Freeform 5"/>
          <p:cNvSpPr/>
          <p:nvPr/>
        </p:nvSpPr>
        <p:spPr>
          <a:xfrm rot="2877600">
            <a:off x="3461954" y="4699474"/>
            <a:ext cx="1103723" cy="1086182"/>
          </a:xfrm>
          <a:custGeom>
            <a:avLst/>
            <a:gdLst/>
            <a:ahLst/>
            <a:cxnLst/>
            <a:rect l="0" t="0" r="0" b="0"/>
            <a:pathLst>
              <a:path w="1103723" h="1086182">
                <a:moveTo>
                  <a:pt x="551951" y="0"/>
                </a:moveTo>
                <a:lnTo>
                  <a:pt x="1103722" y="1086181"/>
                </a:lnTo>
                <a:lnTo>
                  <a:pt x="0" y="1086181"/>
                </a:lnTo>
                <a:close/>
              </a:path>
            </a:pathLst>
          </a:custGeom>
          <a:solidFill>
            <a:srgbClr val="C0C0C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Freeform 6"/>
          <p:cNvSpPr/>
          <p:nvPr/>
        </p:nvSpPr>
        <p:spPr>
          <a:xfrm>
            <a:off x="5684007" y="4752527"/>
            <a:ext cx="707396" cy="694984"/>
          </a:xfrm>
          <a:custGeom>
            <a:avLst/>
            <a:gdLst/>
            <a:ahLst/>
            <a:cxnLst/>
            <a:rect l="0" t="0" r="0" b="0"/>
            <a:pathLst>
              <a:path w="707396" h="694984">
                <a:moveTo>
                  <a:pt x="353756" y="0"/>
                </a:moveTo>
                <a:lnTo>
                  <a:pt x="707395" y="694983"/>
                </a:lnTo>
                <a:lnTo>
                  <a:pt x="0" y="694983"/>
                </a:lnTo>
                <a:close/>
              </a:path>
            </a:pathLst>
          </a:custGeom>
          <a:solidFill>
            <a:srgbClr val="FFD70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grpSp>
        <p:nvGrpSpPr>
          <p:cNvPr id="13" name="Group 12"/>
          <p:cNvGrpSpPr/>
          <p:nvPr/>
        </p:nvGrpSpPr>
        <p:grpSpPr>
          <a:xfrm>
            <a:off x="7775769" y="4752527"/>
            <a:ext cx="953311" cy="970349"/>
            <a:chOff x="7775769" y="4752527"/>
            <a:chExt cx="953311" cy="970349"/>
          </a:xfrm>
        </p:grpSpPr>
        <p:sp>
          <p:nvSpPr>
            <p:cNvPr id="8" name="Freeform 7"/>
            <p:cNvSpPr/>
            <p:nvPr/>
          </p:nvSpPr>
          <p:spPr>
            <a:xfrm rot="5400000">
              <a:off x="7767250" y="4761046"/>
              <a:ext cx="970349" cy="953311"/>
            </a:xfrm>
            <a:custGeom>
              <a:avLst/>
              <a:gdLst/>
              <a:ahLst/>
              <a:cxnLst/>
              <a:rect l="0" t="0" r="0" b="0"/>
              <a:pathLst>
                <a:path w="970349" h="953311">
                  <a:moveTo>
                    <a:pt x="485255" y="0"/>
                  </a:moveTo>
                  <a:lnTo>
                    <a:pt x="970348" y="953310"/>
                  </a:lnTo>
                  <a:lnTo>
                    <a:pt x="0" y="95331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7968488" y="4863592"/>
              <a:ext cx="478282" cy="758317"/>
              <a:chOff x="7968488" y="4863592"/>
              <a:chExt cx="478282" cy="758317"/>
            </a:xfrm>
          </p:grpSpPr>
          <p:cxnSp>
            <p:nvCxnSpPr>
              <p:cNvPr id="9" name="Straight Connector 8"/>
              <p:cNvCxnSpPr/>
              <p:nvPr/>
            </p:nvCxnSpPr>
            <p:spPr>
              <a:xfrm>
                <a:off x="7968488" y="4863592"/>
                <a:ext cx="0" cy="75831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8446770" y="5107432"/>
                <a:ext cx="0" cy="27051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" name="Straight Connector 11"/>
            <p:cNvCxnSpPr/>
            <p:nvPr/>
          </p:nvCxnSpPr>
          <p:spPr>
            <a:xfrm>
              <a:off x="8207629" y="4986147"/>
              <a:ext cx="0" cy="499618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495299" y="203200"/>
            <a:ext cx="8568313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Tenez en l’air un triangle de papier. Les élèves peuvent-ils nommer cette forme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B65A08B-248E-488F-98A9-57690FADA3C3}"/>
              </a:ext>
            </a:extLst>
          </p:cNvPr>
          <p:cNvCxnSpPr>
            <a:cxnSpLocks/>
          </p:cNvCxnSpPr>
          <p:nvPr/>
        </p:nvCxnSpPr>
        <p:spPr>
          <a:xfrm>
            <a:off x="0" y="6350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921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 animBg="1"/>
      <p:bldP spid="6" grpId="0" animBg="1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6. Dessine une forme ouverte avec 6 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côtés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Combien de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coins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a-t-elle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5716969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7. Dessine une forme ouverte avec 8 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coins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Combien de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côtés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a-t-elle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2151360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8. Lewis dessine une forme ouverte avec 12 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coins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Combien de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côtés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sa forme a-t-elle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9384856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1.1 pages 144–146</a:t>
            </a:r>
          </a:p>
          <a:p>
            <a:pPr algn="l" rtl="0">
              <a:lnSpc>
                <a:spcPct val="150000"/>
              </a:lnSpc>
            </a:pPr>
            <a:r>
              <a:rPr lang="fr-ca" sz="280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>
                <a:solidFill>
                  <a:srgbClr val="808080"/>
                </a:solidFill>
                <a:latin typeface="Century Gothic"/>
              </a:rPr>
              <a:t>ouvelle édition canadienne</a:t>
            </a:r>
          </a:p>
        </p:txBody>
      </p:sp>
    </p:spTree>
    <p:extLst>
      <p:ext uri="{BB962C8B-B14F-4D97-AF65-F5344CB8AC3E}">
        <p14:creationId xmlns:p14="http://schemas.microsoft.com/office/powerpoint/2010/main" val="4131743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391" y="1066800"/>
            <a:ext cx="7459091" cy="478332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82600" y="6438900"/>
            <a:ext cx="767979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De quelle façon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triangles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changent-ils dans chaque rangée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215900"/>
            <a:ext cx="9629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Toutes ces formes sont des triangles, même si elles semblent très différentes.</a:t>
            </a:r>
          </a:p>
        </p:txBody>
      </p:sp>
    </p:spTree>
    <p:extLst>
      <p:ext uri="{BB962C8B-B14F-4D97-AF65-F5344CB8AC3E}">
        <p14:creationId xmlns:p14="http://schemas.microsoft.com/office/powerpoint/2010/main" val="2259318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108200"/>
            <a:ext cx="91973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Trace différents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triangles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utilise-les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pour créer une image ou un motif.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20700" y="444500"/>
            <a:ext cx="2198650" cy="1111631"/>
            <a:chOff x="520700" y="444500"/>
            <a:chExt cx="2198650" cy="1111631"/>
          </a:xfrm>
        </p:grpSpPr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700" y="444500"/>
              <a:ext cx="753364" cy="111163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" name="TextBox 3"/>
            <p:cNvSpPr txBox="1"/>
            <p:nvPr/>
          </p:nvSpPr>
          <p:spPr>
            <a:xfrm>
              <a:off x="1333500" y="1066800"/>
              <a:ext cx="14772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1" i="0" u="none" baseline="0">
                  <a:solidFill>
                    <a:srgbClr val="000000"/>
                  </a:solidFill>
                  <a:latin typeface="Century Gothic"/>
                </a:rPr>
                <a:t>Journal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57200" y="6934200"/>
            <a:ext cx="6958484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Distribuez des triangles tirés de la FR Blocs logiques (p. G-46–50).</a:t>
            </a:r>
          </a:p>
        </p:txBody>
      </p:sp>
    </p:spTree>
    <p:extLst>
      <p:ext uri="{BB962C8B-B14F-4D97-AF65-F5344CB8AC3E}">
        <p14:creationId xmlns:p14="http://schemas.microsoft.com/office/powerpoint/2010/main" val="128947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318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Compte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coins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et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côtés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 ces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triangles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 remarques-tu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Freeform 2"/>
          <p:cNvSpPr/>
          <p:nvPr/>
        </p:nvSpPr>
        <p:spPr>
          <a:xfrm rot="10800000">
            <a:off x="1421939" y="2217835"/>
            <a:ext cx="1186278" cy="1167641"/>
          </a:xfrm>
          <a:custGeom>
            <a:avLst/>
            <a:gdLst/>
            <a:ahLst/>
            <a:cxnLst/>
            <a:rect l="0" t="0" r="0" b="0"/>
            <a:pathLst>
              <a:path w="1186278" h="1167641">
                <a:moveTo>
                  <a:pt x="593235" y="0"/>
                </a:moveTo>
                <a:lnTo>
                  <a:pt x="1186277" y="1167640"/>
                </a:lnTo>
                <a:lnTo>
                  <a:pt x="0" y="1167640"/>
                </a:lnTo>
                <a:close/>
              </a:path>
            </a:pathLst>
          </a:cu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4" name="Freeform 3"/>
          <p:cNvSpPr/>
          <p:nvPr/>
        </p:nvSpPr>
        <p:spPr>
          <a:xfrm>
            <a:off x="4010895" y="2340832"/>
            <a:ext cx="2353176" cy="921644"/>
          </a:xfrm>
          <a:custGeom>
            <a:avLst/>
            <a:gdLst/>
            <a:ahLst/>
            <a:cxnLst/>
            <a:rect l="0" t="0" r="0" b="0"/>
            <a:pathLst>
              <a:path w="2353176" h="921644">
                <a:moveTo>
                  <a:pt x="0" y="0"/>
                </a:moveTo>
                <a:lnTo>
                  <a:pt x="2353175" y="921643"/>
                </a:lnTo>
                <a:lnTo>
                  <a:pt x="0" y="921643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Freeform 4"/>
          <p:cNvSpPr/>
          <p:nvPr/>
        </p:nvSpPr>
        <p:spPr>
          <a:xfrm rot="5400000" flipH="1" flipV="1">
            <a:off x="7413203" y="2060614"/>
            <a:ext cx="1390692" cy="1259030"/>
          </a:xfrm>
          <a:custGeom>
            <a:avLst/>
            <a:gdLst/>
            <a:ahLst/>
            <a:cxnLst/>
            <a:rect l="0" t="0" r="0" b="0"/>
            <a:pathLst>
              <a:path w="1390692" h="1259030">
                <a:moveTo>
                  <a:pt x="0" y="0"/>
                </a:moveTo>
                <a:lnTo>
                  <a:pt x="1390691" y="1259029"/>
                </a:lnTo>
                <a:lnTo>
                  <a:pt x="347673" y="1259029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7620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6" name="TextBox 5"/>
          <p:cNvSpPr txBox="1"/>
          <p:nvPr/>
        </p:nvSpPr>
        <p:spPr>
          <a:xfrm>
            <a:off x="482599" y="4254500"/>
            <a:ext cx="445114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S’agit-il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triangles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pic>
        <p:nvPicPr>
          <p:cNvPr id="7" name="Picture 6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716" y="5346700"/>
            <a:ext cx="8608695" cy="127393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CB0B15F-442B-4144-BA0E-0AB14F480612}"/>
              </a:ext>
            </a:extLst>
          </p:cNvPr>
          <p:cNvCxnSpPr>
            <a:cxnSpLocks/>
          </p:cNvCxnSpPr>
          <p:nvPr/>
        </p:nvCxnSpPr>
        <p:spPr>
          <a:xfrm>
            <a:off x="0" y="40513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275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823" y="860679"/>
            <a:ext cx="7404227" cy="483158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82600" y="6565900"/>
            <a:ext cx="91973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Tenez différentes formes en papier ou blocs logiques. Où devraient-ils aller sur la FR</a:t>
            </a:r>
            <a:r>
              <a:rPr lang="fr-ca" sz="1600" b="0" i="0" u="none" baseline="0">
                <a:solidFill>
                  <a:srgbClr val="666666"/>
                </a:solidFill>
                <a:latin typeface="Arial"/>
              </a:rPr>
              <a:t>?</a:t>
            </a:r>
          </a:p>
          <a:p>
            <a:pPr algn="l" rtl="0">
              <a:lnSpc>
                <a:spcPct val="200000"/>
              </a:lnSpc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la p. G-19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3519161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19100"/>
            <a:ext cx="696322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Remplis « Recherche des triangles ».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6934200"/>
            <a:ext cx="5295202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Distribuez la FR Recherche des triangles (p. G-59).</a:t>
            </a:r>
          </a:p>
        </p:txBody>
      </p:sp>
    </p:spTree>
    <p:extLst>
      <p:ext uri="{BB962C8B-B14F-4D97-AF65-F5344CB8AC3E}">
        <p14:creationId xmlns:p14="http://schemas.microsoft.com/office/powerpoint/2010/main" val="15420519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65282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 dois-tu faire pour transformer cette forme en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triangle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57200" y="2586228"/>
            <a:ext cx="2627376" cy="1329055"/>
            <a:chOff x="457200" y="2586228"/>
            <a:chExt cx="2627376" cy="1329055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26035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 </a:t>
              </a:r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4900" y="2586228"/>
              <a:ext cx="1979676" cy="132905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8" name="Group 7"/>
          <p:cNvGrpSpPr/>
          <p:nvPr/>
        </p:nvGrpSpPr>
        <p:grpSpPr>
          <a:xfrm>
            <a:off x="5194300" y="2586228"/>
            <a:ext cx="2242185" cy="1602867"/>
            <a:chOff x="5194300" y="2586228"/>
            <a:chExt cx="2242185" cy="1602867"/>
          </a:xfrm>
        </p:grpSpPr>
        <p:pic>
          <p:nvPicPr>
            <p:cNvPr id="6" name="Picture 5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9234" y="2586228"/>
              <a:ext cx="1627251" cy="160286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7" name="TextBox 6"/>
            <p:cNvSpPr txBox="1"/>
            <p:nvPr/>
          </p:nvSpPr>
          <p:spPr>
            <a:xfrm>
              <a:off x="5194300" y="26035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421674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1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70656" y="215900"/>
            <a:ext cx="360938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Cette activité est essentielle.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1155700"/>
            <a:ext cx="7505840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Classement des formes – « triangles » et « autre qu’un triangle 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6946900"/>
            <a:ext cx="8994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la p. G-19 pour plus de détails. Cette activité est pour l’ensemble de la classe.</a:t>
            </a:r>
          </a:p>
        </p:txBody>
      </p:sp>
    </p:spTree>
    <p:extLst>
      <p:ext uri="{BB962C8B-B14F-4D97-AF65-F5344CB8AC3E}">
        <p14:creationId xmlns:p14="http://schemas.microsoft.com/office/powerpoint/2010/main" val="31421832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7B72467-7BAF-4339-86E7-888A955256BE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2.xml><?xml version="1.0" encoding="utf-8"?>
<ds:datastoreItem xmlns:ds="http://schemas.openxmlformats.org/officeDocument/2006/customXml" ds:itemID="{322CC805-D26D-489A-AC7A-8332B02568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614479D-8F12-4DF8-9C5B-7F4784EF1282}"/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592</Words>
  <Application>Microsoft Office PowerPoint</Application>
  <PresentationFormat>Custom</PresentationFormat>
  <Paragraphs>86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Dishpreet Kaur</cp:lastModifiedBy>
  <cp:revision>8</cp:revision>
  <dcterms:created xsi:type="dcterms:W3CDTF">2018-02-14T21:05:06Z</dcterms:created>
  <dcterms:modified xsi:type="dcterms:W3CDTF">2023-02-15T21:23:34Z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