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10160000" cy="7620000"/>
  <p:notesSz cx="6858000" cy="9144000"/>
  <p:embeddedFontLst>
    <p:embeddedFont>
      <p:font typeface="Century Gothic" panose="020B0502020202020204" pitchFamily="34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34C9C22-A02B-44FE-93AC-569278A5CA10}" v="1" dt="2023-02-15T21:23:54.8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400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2.fntdata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1.fntdata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4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shpreet Kaur" userId="19ba2128-39f9-4128-b8af-0f9b31cf97c0" providerId="ADAL" clId="{934C9C22-A02B-44FE-93AC-569278A5CA10}"/>
    <pc:docChg chg="modSld">
      <pc:chgData name="Dishpreet Kaur" userId="19ba2128-39f9-4128-b8af-0f9b31cf97c0" providerId="ADAL" clId="{934C9C22-A02B-44FE-93AC-569278A5CA10}" dt="2023-02-15T21:23:54.862" v="1"/>
      <pc:docMkLst>
        <pc:docMk/>
      </pc:docMkLst>
      <pc:sldChg chg="modSp mod">
        <pc:chgData name="Dishpreet Kaur" userId="19ba2128-39f9-4128-b8af-0f9b31cf97c0" providerId="ADAL" clId="{934C9C22-A02B-44FE-93AC-569278A5CA10}" dt="2023-02-15T21:23:54.862" v="1"/>
        <pc:sldMkLst>
          <pc:docMk/>
          <pc:sldMk cId="4002852967" sldId="256"/>
        </pc:sldMkLst>
        <pc:spChg chg="mod">
          <ac:chgData name="Dishpreet Kaur" userId="19ba2128-39f9-4128-b8af-0f9b31cf97c0" providerId="ADAL" clId="{934C9C22-A02B-44FE-93AC-569278A5CA10}" dt="2023-02-15T21:23:54.862" v="1"/>
          <ac:spMkLst>
            <pc:docMk/>
            <pc:sldMk cId="4002852967" sldId="256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EE957-532A-4E64-9F29-12DF2197D1CA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F244-EBDC-4FBF-B067-043F60564BB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84849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EE957-532A-4E64-9F29-12DF2197D1CA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F244-EBDC-4FBF-B067-043F60564BB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3210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EE957-532A-4E64-9F29-12DF2197D1CA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F244-EBDC-4FBF-B067-043F60564BB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16387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EE957-532A-4E64-9F29-12DF2197D1CA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F244-EBDC-4FBF-B067-043F60564BB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1271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EE957-532A-4E64-9F29-12DF2197D1CA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F244-EBDC-4FBF-B067-043F60564BB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6401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EE957-532A-4E64-9F29-12DF2197D1CA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F244-EBDC-4FBF-B067-043F60564BB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75661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EE957-532A-4E64-9F29-12DF2197D1CA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F244-EBDC-4FBF-B067-043F60564BB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29772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EE957-532A-4E64-9F29-12DF2197D1CA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F244-EBDC-4FBF-B067-043F60564BB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3394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EE957-532A-4E64-9F29-12DF2197D1CA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F244-EBDC-4FBF-B067-043F60564BB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92006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EE957-532A-4E64-9F29-12DF2197D1CA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F244-EBDC-4FBF-B067-043F60564BB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6794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EE957-532A-4E64-9F29-12DF2197D1CA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F244-EBDC-4FBF-B067-043F60564BB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96705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EE957-532A-4E64-9F29-12DF2197D1CA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EF244-EBDC-4FBF-B067-043F60564BB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79198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5096329" cy="78418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AB : obligatoire	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MB : obligatoire		ON : facultatif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1.1 Unité 6 Géométrie p. G-26–28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canadienne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G1-7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Règles de triage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0992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</a:t>
            </a: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élèves :</a:t>
            </a:r>
            <a:endParaRPr lang="fr-ca" sz="1800" b="0" i="0" u="none" baseline="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décriront le triage effectué et déduiront la façon dont différents groupes ont été triés.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1.1 pages 151–152</a:t>
            </a:r>
          </a:p>
        </p:txBody>
      </p:sp>
    </p:spTree>
    <p:extLst>
      <p:ext uri="{BB962C8B-B14F-4D97-AF65-F5344CB8AC3E}">
        <p14:creationId xmlns:p14="http://schemas.microsoft.com/office/powerpoint/2010/main" val="40028529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" y="2053209"/>
            <a:ext cx="3845814" cy="1680591"/>
            <a:chOff x="457200" y="2053209"/>
            <a:chExt cx="3845814" cy="1680591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0300" y="2053209"/>
              <a:ext cx="3172714" cy="168059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457200" y="20574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57200" y="4660900"/>
            <a:ext cx="3543808" cy="1669161"/>
            <a:chOff x="457200" y="4660900"/>
            <a:chExt cx="3543808" cy="1669161"/>
          </a:xfrm>
        </p:grpSpPr>
        <p:sp>
          <p:nvSpPr>
            <p:cNvPr id="5" name="TextBox 4"/>
            <p:cNvSpPr txBox="1"/>
            <p:nvPr/>
          </p:nvSpPr>
          <p:spPr>
            <a:xfrm>
              <a:off x="457200" y="4673600"/>
              <a:ext cx="178079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800" y="4660900"/>
              <a:ext cx="2934208" cy="166916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8" name="TextBox 7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 complémentaires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1. Quelle pourrait être la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règle</a:t>
            </a:r>
            <a:r>
              <a:rPr lang="fr-ca" sz="2800" b="0" i="0" u="none" baseline="0">
                <a:latin typeface="Century Gothic"/>
              </a:rPr>
              <a:t> de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triage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779411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2862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2. Nomme différentes façons dont les formes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auraient pu être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triées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69900" y="1841500"/>
            <a:ext cx="3178683" cy="1649349"/>
            <a:chOff x="469900" y="1841500"/>
            <a:chExt cx="3178683" cy="1649349"/>
          </a:xfrm>
        </p:grpSpPr>
        <p:sp>
          <p:nvSpPr>
            <p:cNvPr id="3" name="TextBox 2"/>
            <p:cNvSpPr txBox="1"/>
            <p:nvPr/>
          </p:nvSpPr>
          <p:spPr>
            <a:xfrm>
              <a:off x="469900" y="18415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200" y="1841500"/>
              <a:ext cx="2556383" cy="164934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469900" y="4521200"/>
            <a:ext cx="3945001" cy="1675511"/>
            <a:chOff x="469900" y="4521200"/>
            <a:chExt cx="3945001" cy="1675511"/>
          </a:xfrm>
        </p:grpSpPr>
        <p:sp>
          <p:nvSpPr>
            <p:cNvPr id="6" name="TextBox 5"/>
            <p:cNvSpPr txBox="1"/>
            <p:nvPr/>
          </p:nvSpPr>
          <p:spPr>
            <a:xfrm>
              <a:off x="469900" y="4559300"/>
              <a:ext cx="178079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6970" y="4521200"/>
              <a:ext cx="3257931" cy="167551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33364860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1.1 pages 151–152</a:t>
            </a:r>
          </a:p>
          <a:p>
            <a:pPr algn="l" rtl="0">
              <a:lnSpc>
                <a:spcPct val="150000"/>
              </a:lnSpc>
            </a:pPr>
            <a:r>
              <a:rPr lang="fr-ca" sz="280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>
                <a:solidFill>
                  <a:srgbClr val="808080"/>
                </a:solidFill>
                <a:latin typeface="Century Gothic"/>
              </a:rPr>
              <a:t>ouvelle édition canadienne</a:t>
            </a:r>
          </a:p>
        </p:txBody>
      </p:sp>
    </p:spTree>
    <p:extLst>
      <p:ext uri="{BB962C8B-B14F-4D97-AF65-F5344CB8AC3E}">
        <p14:creationId xmlns:p14="http://schemas.microsoft.com/office/powerpoint/2010/main" val="755839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1231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 mot décrit ces deux objets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57600" y="215900"/>
            <a:ext cx="6335140" cy="3231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Montrez aux élèves un petit crayon rouge et un long crayon bleu.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32960" y="4000500"/>
            <a:ext cx="53597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Remplacez le crayon rouge par un marqueur bleu.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5016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 mot décrit ces deux objets maintenant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0F75850-A553-454A-90C6-7C81519B317C}"/>
              </a:ext>
            </a:extLst>
          </p:cNvPr>
          <p:cNvCxnSpPr>
            <a:cxnSpLocks/>
          </p:cNvCxnSpPr>
          <p:nvPr/>
        </p:nvCxnSpPr>
        <p:spPr>
          <a:xfrm>
            <a:off x="0" y="37846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200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572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Qu’est-ce que ces éléments ont en commun?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199" y="2032000"/>
            <a:ext cx="712930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marqueur rouge, marqueur jaune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57200" y="4940300"/>
            <a:ext cx="4285361" cy="788609"/>
            <a:chOff x="457200" y="4940300"/>
            <a:chExt cx="4285361" cy="788609"/>
          </a:xfrm>
        </p:grpSpPr>
        <p:sp>
          <p:nvSpPr>
            <p:cNvPr id="4" name="TextBox 3"/>
            <p:cNvSpPr txBox="1"/>
            <p:nvPr/>
          </p:nvSpPr>
          <p:spPr>
            <a:xfrm>
              <a:off x="457200" y="4940300"/>
              <a:ext cx="57975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1085333" y="4963160"/>
              <a:ext cx="3657228" cy="765749"/>
              <a:chOff x="1085333" y="4963160"/>
              <a:chExt cx="3657228" cy="765749"/>
            </a:xfrm>
          </p:grpSpPr>
          <p:sp>
            <p:nvSpPr>
              <p:cNvPr id="5" name="Freeform 4"/>
              <p:cNvSpPr/>
              <p:nvPr/>
            </p:nvSpPr>
            <p:spPr>
              <a:xfrm>
                <a:off x="1085333" y="4996664"/>
                <a:ext cx="1427199" cy="732217"/>
              </a:xfrm>
              <a:custGeom>
                <a:avLst/>
                <a:gdLst/>
                <a:ahLst/>
                <a:cxnLst/>
                <a:rect l="0" t="0" r="0" b="0"/>
                <a:pathLst>
                  <a:path w="1427199" h="732217">
                    <a:moveTo>
                      <a:pt x="0" y="0"/>
                    </a:moveTo>
                    <a:lnTo>
                      <a:pt x="1427198" y="0"/>
                    </a:lnTo>
                    <a:lnTo>
                      <a:pt x="1427198" y="732216"/>
                    </a:lnTo>
                    <a:lnTo>
                      <a:pt x="0" y="73221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6" name="Freeform 5"/>
              <p:cNvSpPr/>
              <p:nvPr/>
            </p:nvSpPr>
            <p:spPr>
              <a:xfrm>
                <a:off x="2990977" y="4996692"/>
                <a:ext cx="732216" cy="732217"/>
              </a:xfrm>
              <a:custGeom>
                <a:avLst/>
                <a:gdLst/>
                <a:ahLst/>
                <a:cxnLst/>
                <a:rect l="0" t="0" r="0" b="0"/>
                <a:pathLst>
                  <a:path w="732216" h="732217">
                    <a:moveTo>
                      <a:pt x="0" y="0"/>
                    </a:moveTo>
                    <a:lnTo>
                      <a:pt x="732215" y="732216"/>
                    </a:lnTo>
                    <a:lnTo>
                      <a:pt x="0" y="73221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3995801" y="4963160"/>
                <a:ext cx="746760" cy="746760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  <p:sp>
        <p:nvSpPr>
          <p:cNvPr id="10" name="TextBox 9"/>
          <p:cNvSpPr txBox="1"/>
          <p:nvPr/>
        </p:nvSpPr>
        <p:spPr>
          <a:xfrm>
            <a:off x="457200" y="3454400"/>
            <a:ext cx="47793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livre d’images, cahier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49060" y="215900"/>
            <a:ext cx="35436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Montrez les objets pour a) et b).</a:t>
            </a:r>
          </a:p>
        </p:txBody>
      </p:sp>
    </p:spTree>
    <p:extLst>
      <p:ext uri="{BB962C8B-B14F-4D97-AF65-F5344CB8AC3E}">
        <p14:creationId xmlns:p14="http://schemas.microsoft.com/office/powerpoint/2010/main" val="1747663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8382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En quoi ces formes sont-elles identiques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?​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262122" y="1831086"/>
            <a:ext cx="3635756" cy="3635756"/>
            <a:chOff x="3262122" y="1831086"/>
            <a:chExt cx="3635756" cy="3635756"/>
          </a:xfrm>
        </p:grpSpPr>
        <p:sp>
          <p:nvSpPr>
            <p:cNvPr id="3" name="Oval 2"/>
            <p:cNvSpPr/>
            <p:nvPr/>
          </p:nvSpPr>
          <p:spPr>
            <a:xfrm>
              <a:off x="3262122" y="1831086"/>
              <a:ext cx="3635756" cy="3635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3947839" y="3200466"/>
              <a:ext cx="378255" cy="448485"/>
            </a:xfrm>
            <a:custGeom>
              <a:avLst/>
              <a:gdLst/>
              <a:ahLst/>
              <a:cxnLst/>
              <a:rect l="0" t="0" r="0" b="0"/>
              <a:pathLst>
                <a:path w="378255" h="448485">
                  <a:moveTo>
                    <a:pt x="189158" y="0"/>
                  </a:moveTo>
                  <a:lnTo>
                    <a:pt x="378254" y="448484"/>
                  </a:lnTo>
                  <a:lnTo>
                    <a:pt x="0" y="448484"/>
                  </a:ln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5351625" y="3200466"/>
              <a:ext cx="997233" cy="997233"/>
            </a:xfrm>
            <a:custGeom>
              <a:avLst/>
              <a:gdLst/>
              <a:ahLst/>
              <a:cxnLst/>
              <a:rect l="0" t="0" r="0" b="0"/>
              <a:pathLst>
                <a:path w="997233" h="997233">
                  <a:moveTo>
                    <a:pt x="0" y="0"/>
                  </a:moveTo>
                  <a:lnTo>
                    <a:pt x="997232" y="0"/>
                  </a:lnTo>
                  <a:lnTo>
                    <a:pt x="997232" y="997232"/>
                  </a:lnTo>
                  <a:lnTo>
                    <a:pt x="0" y="997232"/>
                  </a:ln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3947795" y="2582037"/>
              <a:ext cx="2245614" cy="0"/>
            </a:xfrm>
            <a:prstGeom prst="line">
              <a:avLst/>
            </a:prstGeom>
            <a:ln w="12700" cap="flat" cmpd="sng" algn="ctr">
              <a:solidFill>
                <a:srgbClr val="80808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469900" y="6946900"/>
            <a:ext cx="8071199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Demandez à des volontaires de dessiner une forme dans le cercle et une autre, à l’extérieur du cercle.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31807" y="203200"/>
            <a:ext cx="546309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Choisissez une réponse comme nom du groupe.</a:t>
            </a:r>
          </a:p>
        </p:txBody>
      </p:sp>
    </p:spTree>
    <p:extLst>
      <p:ext uri="{BB962C8B-B14F-4D97-AF65-F5344CB8AC3E}">
        <p14:creationId xmlns:p14="http://schemas.microsoft.com/office/powerpoint/2010/main" val="2192949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8382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Comment pourrions-nous appeler ce groupe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?​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262122" y="1754886"/>
            <a:ext cx="3635756" cy="3635756"/>
            <a:chOff x="3262122" y="1754886"/>
            <a:chExt cx="3635756" cy="3635756"/>
          </a:xfrm>
        </p:grpSpPr>
        <p:sp>
          <p:nvSpPr>
            <p:cNvPr id="3" name="Oval 2"/>
            <p:cNvSpPr/>
            <p:nvPr/>
          </p:nvSpPr>
          <p:spPr>
            <a:xfrm>
              <a:off x="3262122" y="1754886"/>
              <a:ext cx="3635756" cy="3635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3947922" y="2505837"/>
              <a:ext cx="2245487" cy="0"/>
            </a:xfrm>
            <a:prstGeom prst="line">
              <a:avLst/>
            </a:prstGeom>
            <a:ln w="12700" cap="flat" cmpd="sng" algn="ctr">
              <a:solidFill>
                <a:srgbClr val="80808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reeform 4"/>
            <p:cNvSpPr/>
            <p:nvPr/>
          </p:nvSpPr>
          <p:spPr>
            <a:xfrm>
              <a:off x="3947865" y="2973093"/>
              <a:ext cx="342273" cy="342270"/>
            </a:xfrm>
            <a:custGeom>
              <a:avLst/>
              <a:gdLst/>
              <a:ahLst/>
              <a:cxnLst/>
              <a:rect l="0" t="0" r="0" b="0"/>
              <a:pathLst>
                <a:path w="342273" h="342270">
                  <a:moveTo>
                    <a:pt x="0" y="0"/>
                  </a:moveTo>
                  <a:lnTo>
                    <a:pt x="342272" y="0"/>
                  </a:lnTo>
                  <a:lnTo>
                    <a:pt x="342272" y="342269"/>
                  </a:lnTo>
                  <a:lnTo>
                    <a:pt x="0" y="342269"/>
                  </a:ln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4752872" y="2973093"/>
              <a:ext cx="869701" cy="1728100"/>
            </a:xfrm>
            <a:custGeom>
              <a:avLst/>
              <a:gdLst/>
              <a:ahLst/>
              <a:cxnLst/>
              <a:rect l="0" t="0" r="0" b="0"/>
              <a:pathLst>
                <a:path w="869701" h="1728100">
                  <a:moveTo>
                    <a:pt x="0" y="0"/>
                  </a:moveTo>
                  <a:lnTo>
                    <a:pt x="869700" y="0"/>
                  </a:lnTo>
                  <a:lnTo>
                    <a:pt x="869700" y="1728099"/>
                  </a:lnTo>
                  <a:lnTo>
                    <a:pt x="0" y="1728099"/>
                  </a:ln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69900" y="6946900"/>
            <a:ext cx="6352931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Ajoutez des formes pour pouvoir éliminer des noms de la liste. Voir la p. G-27 pour plus de détails.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06060" y="203200"/>
            <a:ext cx="4688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Indiquez les bonnes possibilités d’un côté.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9900" y="6083300"/>
            <a:ext cx="924685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Auquel de ces noms est-ce que je pensais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E0C0E91-C8B4-4B8B-9791-4E6C41150AAB}"/>
              </a:ext>
            </a:extLst>
          </p:cNvPr>
          <p:cNvCxnSpPr>
            <a:cxnSpLocks/>
          </p:cNvCxnSpPr>
          <p:nvPr/>
        </p:nvCxnSpPr>
        <p:spPr>
          <a:xfrm>
            <a:off x="0" y="58801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9471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583703"/>
            <a:ext cx="99085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Qu’est-ce qui est identique entre les choses qui sont dans le cercle, mais différent pour les choses à l’extérieur du cercle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262122" y="2008886"/>
            <a:ext cx="5135880" cy="3635756"/>
            <a:chOff x="3262122" y="2008886"/>
            <a:chExt cx="5135880" cy="3635756"/>
          </a:xfrm>
        </p:grpSpPr>
        <p:grpSp>
          <p:nvGrpSpPr>
            <p:cNvPr id="8" name="Group 7"/>
            <p:cNvGrpSpPr/>
            <p:nvPr/>
          </p:nvGrpSpPr>
          <p:grpSpPr>
            <a:xfrm>
              <a:off x="3262122" y="2008886"/>
              <a:ext cx="3635756" cy="3635756"/>
              <a:chOff x="3262122" y="2008886"/>
              <a:chExt cx="3635756" cy="3635756"/>
            </a:xfrm>
          </p:grpSpPr>
          <p:sp>
            <p:nvSpPr>
              <p:cNvPr id="3" name="Oval 2"/>
              <p:cNvSpPr/>
              <p:nvPr/>
            </p:nvSpPr>
            <p:spPr>
              <a:xfrm>
                <a:off x="3262122" y="2008886"/>
                <a:ext cx="3635756" cy="363575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cxnSp>
            <p:nvCxnSpPr>
              <p:cNvPr id="4" name="Straight Connector 3"/>
              <p:cNvCxnSpPr/>
              <p:nvPr/>
            </p:nvCxnSpPr>
            <p:spPr>
              <a:xfrm>
                <a:off x="3947795" y="2759837"/>
                <a:ext cx="2245614" cy="0"/>
              </a:xfrm>
              <a:prstGeom prst="line">
                <a:avLst/>
              </a:prstGeom>
              <a:ln w="12700" cap="flat" cmpd="sng" algn="ctr">
                <a:solidFill>
                  <a:srgbClr val="80808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4127500" y="3187700"/>
                <a:ext cx="725170" cy="6309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3500" b="0" i="0" u="none" baseline="0">
                    <a:solidFill>
                      <a:srgbClr val="000000"/>
                    </a:solidFill>
                    <a:latin typeface="Century Gothic"/>
                  </a:rPr>
                  <a:t>1</a:t>
                </a: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622800" y="4203700"/>
                <a:ext cx="725170" cy="6309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3500" b="0" i="0" u="none" baseline="0">
                    <a:solidFill>
                      <a:srgbClr val="000000"/>
                    </a:solidFill>
                    <a:latin typeface="Century Gothic"/>
                  </a:rPr>
                  <a:t>7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5626100" y="3556000"/>
                <a:ext cx="725170" cy="6309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3500" b="0" i="0" u="none" baseline="0">
                    <a:solidFill>
                      <a:srgbClr val="000000"/>
                    </a:solidFill>
                    <a:latin typeface="Century Gothic"/>
                  </a:rPr>
                  <a:t>4</a:t>
                </a: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7594600" y="2806700"/>
              <a:ext cx="894842" cy="63094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3500" b="0" i="0" u="none" baseline="0">
                  <a:solidFill>
                    <a:srgbClr val="000000"/>
                  </a:solidFill>
                  <a:latin typeface="Century Gothic"/>
                </a:rPr>
                <a:t>N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69900" y="6565900"/>
            <a:ext cx="9548368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Ajoutez une autre forme ou un autre symbole, avec l’aide des élèves. </a:t>
            </a:r>
          </a:p>
          <a:p>
            <a:pPr algn="l" rtl="0">
              <a:lnSpc>
                <a:spcPct val="200000"/>
              </a:lnSpc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la p. G-27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1993703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358058"/>
            <a:ext cx="7377863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Est-ce que cette règle pourrait aussi être « nombre dans le cercle »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262122" y="2008886"/>
            <a:ext cx="5135880" cy="3635756"/>
            <a:chOff x="3262122" y="2008886"/>
            <a:chExt cx="5135880" cy="3635756"/>
          </a:xfrm>
        </p:grpSpPr>
        <p:grpSp>
          <p:nvGrpSpPr>
            <p:cNvPr id="8" name="Group 7"/>
            <p:cNvGrpSpPr/>
            <p:nvPr/>
          </p:nvGrpSpPr>
          <p:grpSpPr>
            <a:xfrm>
              <a:off x="3262122" y="2008886"/>
              <a:ext cx="3635756" cy="3635756"/>
              <a:chOff x="3262122" y="2008886"/>
              <a:chExt cx="3635756" cy="3635756"/>
            </a:xfrm>
          </p:grpSpPr>
          <p:sp>
            <p:nvSpPr>
              <p:cNvPr id="3" name="Oval 2"/>
              <p:cNvSpPr/>
              <p:nvPr/>
            </p:nvSpPr>
            <p:spPr>
              <a:xfrm>
                <a:off x="3262122" y="2008886"/>
                <a:ext cx="3635756" cy="363575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cxnSp>
            <p:nvCxnSpPr>
              <p:cNvPr id="4" name="Straight Connector 3"/>
              <p:cNvCxnSpPr/>
              <p:nvPr/>
            </p:nvCxnSpPr>
            <p:spPr>
              <a:xfrm>
                <a:off x="3947795" y="2759837"/>
                <a:ext cx="2245614" cy="0"/>
              </a:xfrm>
              <a:prstGeom prst="line">
                <a:avLst/>
              </a:prstGeom>
              <a:ln w="12700" cap="flat" cmpd="sng" algn="ctr">
                <a:solidFill>
                  <a:srgbClr val="80808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4127500" y="3187700"/>
                <a:ext cx="725170" cy="6309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3500" b="0" i="0" u="none" baseline="0">
                    <a:solidFill>
                      <a:srgbClr val="000000"/>
                    </a:solidFill>
                    <a:latin typeface="Century Gothic"/>
                  </a:rPr>
                  <a:t>1</a:t>
                </a: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622800" y="4203700"/>
                <a:ext cx="725170" cy="6309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3500" b="0" i="0" u="none" baseline="0">
                    <a:solidFill>
                      <a:srgbClr val="000000"/>
                    </a:solidFill>
                    <a:latin typeface="Century Gothic"/>
                  </a:rPr>
                  <a:t>7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5626100" y="3556000"/>
                <a:ext cx="725170" cy="6309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3500" b="0" i="0" u="none" baseline="0">
                    <a:solidFill>
                      <a:srgbClr val="000000"/>
                    </a:solidFill>
                    <a:latin typeface="Century Gothic"/>
                  </a:rPr>
                  <a:t>4</a:t>
                </a: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7594600" y="2806700"/>
              <a:ext cx="894842" cy="63094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3500" b="0" i="0" u="none" baseline="0">
                  <a:solidFill>
                    <a:srgbClr val="000000"/>
                  </a:solidFill>
                  <a:latin typeface="Century Gothic"/>
                </a:rPr>
                <a:t>8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69900" y="6578600"/>
            <a:ext cx="9548368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Ajoutez lentement des objets, jusqu’à ce que tous les élèves indiquent qu’ils connaissent la règle. </a:t>
            </a:r>
          </a:p>
          <a:p>
            <a:pPr algn="l" rtl="0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la p. G-27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944690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70500" y="2019300"/>
            <a:ext cx="3736467" cy="1638554"/>
            <a:chOff x="5270500" y="2019300"/>
            <a:chExt cx="3736467" cy="1638554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041" y="2019300"/>
              <a:ext cx="3090926" cy="163855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5270500" y="2032000"/>
              <a:ext cx="178079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57200" y="4318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Quelle est la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règle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triage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57200" y="2032000"/>
            <a:ext cx="3662426" cy="1633601"/>
            <a:chOff x="457200" y="2032000"/>
            <a:chExt cx="3662426" cy="1633601"/>
          </a:xfrm>
        </p:grpSpPr>
        <p:sp>
          <p:nvSpPr>
            <p:cNvPr id="6" name="TextBox 5"/>
            <p:cNvSpPr txBox="1"/>
            <p:nvPr/>
          </p:nvSpPr>
          <p:spPr>
            <a:xfrm>
              <a:off x="457200" y="20320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8700" y="2032000"/>
              <a:ext cx="3090926" cy="163360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1" name="Group 10"/>
          <p:cNvGrpSpPr/>
          <p:nvPr/>
        </p:nvGrpSpPr>
        <p:grpSpPr>
          <a:xfrm>
            <a:off x="457200" y="4838700"/>
            <a:ext cx="3751326" cy="1638935"/>
            <a:chOff x="457200" y="4838700"/>
            <a:chExt cx="3751326" cy="1638935"/>
          </a:xfrm>
        </p:grpSpPr>
        <p:sp>
          <p:nvSpPr>
            <p:cNvPr id="9" name="TextBox 8"/>
            <p:cNvSpPr txBox="1"/>
            <p:nvPr/>
          </p:nvSpPr>
          <p:spPr>
            <a:xfrm>
              <a:off x="457200" y="4838700"/>
              <a:ext cx="57978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pic>
          <p:nvPicPr>
            <p:cNvPr id="10" name="Picture 9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600" y="4838700"/>
              <a:ext cx="3090926" cy="163893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1978596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Devine la règle de triage de ton partenaire.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946900"/>
            <a:ext cx="857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G-28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33060" y="215900"/>
            <a:ext cx="45596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Cette activité est essentielle.</a:t>
            </a:r>
          </a:p>
        </p:txBody>
      </p:sp>
    </p:spTree>
    <p:extLst>
      <p:ext uri="{BB962C8B-B14F-4D97-AF65-F5344CB8AC3E}">
        <p14:creationId xmlns:p14="http://schemas.microsoft.com/office/powerpoint/2010/main" val="871032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96295BC-59B0-46BB-A2A9-BA4C61C93C7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9F0053A-9A6E-4D28-856E-AFAB0303123D}"/>
</file>

<file path=customXml/itemProps3.xml><?xml version="1.0" encoding="utf-8"?>
<ds:datastoreItem xmlns:ds="http://schemas.openxmlformats.org/officeDocument/2006/customXml" ds:itemID="{4C6B0A15-1904-41CE-BD8F-99A7395077C7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398</Words>
  <Application>Microsoft Office PowerPoint</Application>
  <PresentationFormat>Custom</PresentationFormat>
  <Paragraphs>59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Dishpreet Kaur</cp:lastModifiedBy>
  <cp:revision>8</cp:revision>
  <dcterms:created xsi:type="dcterms:W3CDTF">2018-02-14T21:05:59Z</dcterms:created>
  <dcterms:modified xsi:type="dcterms:W3CDTF">2023-02-15T21:23:56Z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