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655452B7-CEEB-4525-BFC1-17EF6E9933E0}"/>
    <pc:docChg chg="modSld">
      <pc:chgData name="Megan Burns" userId="623e1b0c-ad23-4e0f-a80f-6405fe9aac03" providerId="ADAL" clId="{655452B7-CEEB-4525-BFC1-17EF6E9933E0}" dt="2023-02-10T20:05:05.342" v="14" actId="20577"/>
      <pc:docMkLst>
        <pc:docMk/>
      </pc:docMkLst>
      <pc:sldChg chg="modSp mod">
        <pc:chgData name="Megan Burns" userId="623e1b0c-ad23-4e0f-a80f-6405fe9aac03" providerId="ADAL" clId="{655452B7-CEEB-4525-BFC1-17EF6E9933E0}" dt="2023-02-10T20:03:30.992" v="5"/>
        <pc:sldMkLst>
          <pc:docMk/>
          <pc:sldMk cId="0" sldId="256"/>
        </pc:sldMkLst>
        <pc:spChg chg="mod">
          <ac:chgData name="Megan Burns" userId="623e1b0c-ad23-4e0f-a80f-6405fe9aac03" providerId="ADAL" clId="{655452B7-CEEB-4525-BFC1-17EF6E9933E0}" dt="2023-02-10T20:03:26.336" v="3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655452B7-CEEB-4525-BFC1-17EF6E9933E0}" dt="2023-02-10T20:03:30.992" v="5"/>
          <ac:spMkLst>
            <pc:docMk/>
            <pc:sldMk cId="0" sldId="256"/>
            <ac:spMk id="11" creationId="{00000000-0000-0000-0000-000000000000}"/>
          </ac:spMkLst>
        </pc:spChg>
      </pc:sldChg>
      <pc:sldChg chg="modSp mod">
        <pc:chgData name="Megan Burns" userId="623e1b0c-ad23-4e0f-a80f-6405fe9aac03" providerId="ADAL" clId="{655452B7-CEEB-4525-BFC1-17EF6E9933E0}" dt="2023-02-10T20:05:05.342" v="14" actId="20577"/>
        <pc:sldMkLst>
          <pc:docMk/>
          <pc:sldMk cId="0" sldId="270"/>
        </pc:sldMkLst>
        <pc:spChg chg="mod">
          <ac:chgData name="Megan Burns" userId="623e1b0c-ad23-4e0f-a80f-6405fe9aac03" providerId="ADAL" clId="{655452B7-CEEB-4525-BFC1-17EF6E9933E0}" dt="2023-02-10T20:05:05.342" v="14" actId="20577"/>
          <ac:spMkLst>
            <pc:docMk/>
            <pc:sldMk cId="0" sldId="27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C1783-6885-46A6-AB7E-D190D402CEC2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Tri et graphiques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trieront les données et les présenteront sous forme de graphique concret.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p. 96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06286" y="736600"/>
            <a:ext cx="8663214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G-21–24​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449236"/>
              </p:ext>
            </p:extLst>
          </p:nvPr>
        </p:nvGraphicFramePr>
        <p:xfrm>
          <a:off x="1198752" y="1462658"/>
          <a:ext cx="7762494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0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0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0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1660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Hiver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Printemps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Été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Automne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538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5587"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28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2599" y="215900"/>
            <a:ext cx="896285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d’écrire leur nom dans le tableau en s’assurant d’écrire un nom par case, sans laisser de case vide.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599" y="6946900"/>
            <a:ext cx="698332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Que nous indiquent les données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G-23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79800" y="863600"/>
            <a:ext cx="32979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Saisons préférées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42386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a) Écris le nom de 10 de vos amis.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2019300"/>
            <a:ext cx="76692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Compte les lettres dans chaque nom.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933700"/>
            <a:ext cx="9438640" cy="11417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Trie les noms dans le tableau. </a:t>
            </a:r>
          </a:p>
          <a:p>
            <a:pPr algn="l" rtl="0">
              <a:lnSpc>
                <a:spcPct val="150000"/>
              </a:lnSpc>
            </a:pPr>
            <a:r>
              <a:rPr lang="fr-ca" sz="2000" b="0" i="0" u="none" baseline="0">
                <a:solidFill>
                  <a:srgbClr val="0000FF"/>
                </a:solidFill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</a:rPr>
              <a:t>Ajoute des rangées, au besoin.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21692" y="4152900"/>
            <a:ext cx="6648101" cy="4924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600" b="1" i="0" u="none" baseline="0" dirty="0">
                <a:solidFill>
                  <a:srgbClr val="000000"/>
                </a:solidFill>
                <a:latin typeface="Century Gothic"/>
              </a:rPr>
              <a:t>Nombre de lettres dans le nom des amis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558277"/>
              </p:ext>
            </p:extLst>
          </p:nvPr>
        </p:nvGraphicFramePr>
        <p:xfrm>
          <a:off x="407288" y="4762500"/>
          <a:ext cx="9286748" cy="2348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77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7121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 lettres ou moins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 lettres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 lettres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 lettres ou plus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21"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7248"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121"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sz="24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77400" cy="5874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Réponds aux questions :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Combien de noms ont trois lettres ou moins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noms ont quatre lettres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As-tu plus d’amis avec des noms qui ont quatre lettres ou avec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d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 noms qui ont cinq lettres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Combien 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lettres y a-t-il dans le nom le 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lettres y a-t-il dans le nom le plus court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63630"/>
            <a:ext cx="9605945" cy="6830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2. Place tes pièces de monnaie dans un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graphique concret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. Puis réponds à ces questions :</a:t>
            </a:r>
          </a:p>
          <a:p>
            <a:pPr algn="l" rtl="0">
              <a:lnSpc>
                <a:spcPct val="114000"/>
              </a:lnSpc>
            </a:pP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a) Quelles pièces de monnaie avez-vous en plus grand nombre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6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600" b="0" i="0" u="none" baseline="0" dirty="0">
                <a:solidFill>
                  <a:srgbClr val="000000"/>
                </a:solidFill>
              </a:rPr>
              <a:t>b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)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Quelles pièces de monnaie avez-vous le moins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6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</a:pPr>
            <a:r>
              <a:rPr lang="fr-ca" sz="2600" b="0" i="0" u="none" baseline="0" dirty="0">
                <a:solidFill>
                  <a:srgbClr val="000000"/>
                </a:solidFill>
              </a:rPr>
              <a:t>c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)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Avez-vous plus de dix sous ou plus de cinq sous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br>
              <a:rPr lang="fr-ca" sz="2600" dirty="0">
                <a:solidFill>
                  <a:srgbClr val="000000"/>
                </a:solidFill>
                <a:latin typeface="Arial"/>
              </a:rPr>
            </a:b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Combien de plus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6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600" b="0" i="0" u="none" baseline="0" dirty="0">
                <a:solidFill>
                  <a:srgbClr val="000000"/>
                </a:solidFill>
              </a:rPr>
              <a:t>d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)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Avez-vous moins de pièces d’</a:t>
            </a:r>
            <a:r>
              <a:rPr lang="fr-ca" sz="2600" b="0" i="0" u="none" baseline="0" dirty="0">
                <a:solidFill>
                  <a:srgbClr val="000000"/>
                </a:solidFill>
              </a:rPr>
              <a:t>un dollar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ou de vingt-cinq sous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Combien de moins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6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600" b="0" i="0" u="none" baseline="0" dirty="0">
                <a:solidFill>
                  <a:srgbClr val="000000"/>
                </a:solidFill>
              </a:rPr>
              <a:t>e</a:t>
            </a:r>
            <a:r>
              <a:rPr lang="fr-ca" sz="2600" b="0" i="0" u="none" baseline="0" dirty="0">
                <a:solidFill>
                  <a:srgbClr val="000000"/>
                </a:solidFill>
                <a:latin typeface="Arial"/>
              </a:rPr>
              <a:t>)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Combien de pièces de monnaie avez-vous au total</a:t>
            </a:r>
            <a:r>
              <a:rPr lang="fr-ca" sz="26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Écrivez une phrase d’addition à l’aide de votre </a:t>
            </a:r>
            <a:r>
              <a:rPr lang="fr-ca" sz="2600" b="0" i="0" u="none" baseline="0" dirty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600" b="0" i="0" u="none" baseline="0" dirty="0">
                <a:solidFill>
                  <a:srgbClr val="000000"/>
                </a:solidFill>
                <a:latin typeface="Century Gothic"/>
              </a:rPr>
              <a:t> concret.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7009530"/>
            <a:ext cx="7565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Chaque élève aura besoin d’une poignée de pièces factices.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89440" cy="329615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Énumère les noms des mois. Trie-les en fonction du nombre de jours dans le mois ou du nombre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lettres dans le nom du mois.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Crée ensuite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concret avec les noms des mois.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Pose trois questions au sujet de ton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>
                <a:latin typeface="Century Gothic"/>
              </a:rPr>
              <a:t> et réponds à ces questions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04633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d’utiliser le calendrier de leur choix (ordinaire, traditionnel ou lié à leur culture familiale).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2.1 p. 96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5144" y="228600"/>
            <a:ext cx="47565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aux élèves 20 cubes de trois couleurs.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838200"/>
            <a:ext cx="9438640" cy="2812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Trie tes cubes par couleur.</a:t>
            </a: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voir la couleur que tu as en plus grand nombre.</a:t>
            </a:r>
          </a:p>
          <a:p>
            <a:pPr algn="l" rtl="0">
              <a:lnSpc>
                <a:spcPct val="150000"/>
              </a:lnSpc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peux-tu me montrer ça rapidement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9469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graphiques concrets sont faits avec de véritables objets.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G-21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9631" y="5168900"/>
            <a:ext cx="20297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96388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Peux-tu comparer facilement ces couleurs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2411285" y="1779840"/>
            <a:ext cx="4000435" cy="1334376"/>
            <a:chOff x="2411285" y="1779840"/>
            <a:chExt cx="4000435" cy="1334376"/>
          </a:xfrm>
        </p:grpSpPr>
        <p:grpSp>
          <p:nvGrpSpPr>
            <p:cNvPr id="20" name="Group 19"/>
            <p:cNvGrpSpPr/>
            <p:nvPr/>
          </p:nvGrpSpPr>
          <p:grpSpPr>
            <a:xfrm>
              <a:off x="2411285" y="2448383"/>
              <a:ext cx="4000435" cy="665833"/>
              <a:chOff x="2411285" y="2448383"/>
              <a:chExt cx="4000435" cy="66583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411285" y="2448383"/>
                <a:ext cx="665832" cy="665833"/>
                <a:chOff x="2411285" y="2448383"/>
                <a:chExt cx="665832" cy="665833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2411285" y="2448383"/>
                  <a:ext cx="665832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3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637409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3077116" y="2448383"/>
                <a:ext cx="665831" cy="665833"/>
                <a:chOff x="3077116" y="2448383"/>
                <a:chExt cx="665831" cy="665833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3077116" y="2448383"/>
                  <a:ext cx="665831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3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303270" y="2674620"/>
                  <a:ext cx="213359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742946" y="2448383"/>
                <a:ext cx="665832" cy="665833"/>
                <a:chOff x="3742946" y="2448383"/>
                <a:chExt cx="665832" cy="665833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3742946" y="2448383"/>
                  <a:ext cx="665832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3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969130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4414229" y="2448383"/>
                <a:ext cx="665830" cy="665833"/>
                <a:chOff x="4414229" y="2448383"/>
                <a:chExt cx="665830" cy="665833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4414229" y="2448383"/>
                  <a:ext cx="665830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0" h="665833">
                      <a:moveTo>
                        <a:pt x="0" y="0"/>
                      </a:moveTo>
                      <a:lnTo>
                        <a:pt x="665829" y="0"/>
                      </a:lnTo>
                      <a:lnTo>
                        <a:pt x="665829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640453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5" name="Freeform 14"/>
              <p:cNvSpPr/>
              <p:nvPr/>
            </p:nvSpPr>
            <p:spPr>
              <a:xfrm>
                <a:off x="5084154" y="2448383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310378" y="2674620"/>
                <a:ext cx="213360" cy="213359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5745891" y="2448383"/>
                <a:ext cx="665829" cy="665833"/>
                <a:chOff x="5745891" y="2448383"/>
                <a:chExt cx="665829" cy="665833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5745891" y="2448383"/>
                  <a:ext cx="665829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29" h="665833">
                      <a:moveTo>
                        <a:pt x="0" y="0"/>
                      </a:moveTo>
                      <a:lnTo>
                        <a:pt x="665828" y="0"/>
                      </a:lnTo>
                      <a:lnTo>
                        <a:pt x="665828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972048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>
              <a:off x="2411285" y="1779840"/>
              <a:ext cx="3338700" cy="665830"/>
              <a:chOff x="2411285" y="1779840"/>
              <a:chExt cx="3338700" cy="66583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411285" y="1779840"/>
                <a:ext cx="665832" cy="665830"/>
                <a:chOff x="2411285" y="1779840"/>
                <a:chExt cx="665832" cy="665830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2411285" y="1779840"/>
                  <a:ext cx="665832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0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2637409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077117" y="1779840"/>
                <a:ext cx="665831" cy="665830"/>
                <a:chOff x="3077117" y="1779840"/>
                <a:chExt cx="665831" cy="665830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3077117" y="1779840"/>
                  <a:ext cx="665831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0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03270" y="2006092"/>
                  <a:ext cx="213359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3742947" y="1779840"/>
                <a:ext cx="665833" cy="665830"/>
                <a:chOff x="3742947" y="1779840"/>
                <a:chExt cx="665833" cy="665830"/>
              </a:xfrm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3742947" y="1779840"/>
                  <a:ext cx="665833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3" h="665830">
                      <a:moveTo>
                        <a:pt x="0" y="0"/>
                      </a:moveTo>
                      <a:lnTo>
                        <a:pt x="665832" y="0"/>
                      </a:lnTo>
                      <a:lnTo>
                        <a:pt x="665832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3969130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4414229" y="1779840"/>
                <a:ext cx="665831" cy="665830"/>
                <a:chOff x="4414229" y="1779840"/>
                <a:chExt cx="665831" cy="665830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4414229" y="1779840"/>
                  <a:ext cx="665831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0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4640453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084155" y="1779840"/>
                <a:ext cx="665830" cy="665830"/>
                <a:chOff x="5084155" y="1779840"/>
                <a:chExt cx="665830" cy="665830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5084155" y="1779840"/>
                  <a:ext cx="665830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0" h="665830">
                      <a:moveTo>
                        <a:pt x="0" y="0"/>
                      </a:moveTo>
                      <a:lnTo>
                        <a:pt x="665829" y="0"/>
                      </a:lnTo>
                      <a:lnTo>
                        <a:pt x="665829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5310378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grpSp>
        <p:nvGrpSpPr>
          <p:cNvPr id="50" name="Group 49"/>
          <p:cNvGrpSpPr/>
          <p:nvPr/>
        </p:nvGrpSpPr>
        <p:grpSpPr>
          <a:xfrm>
            <a:off x="3742946" y="3114215"/>
            <a:ext cx="2668774" cy="665835"/>
            <a:chOff x="3742946" y="3114215"/>
            <a:chExt cx="2668774" cy="665835"/>
          </a:xfrm>
        </p:grpSpPr>
        <p:grpSp>
          <p:nvGrpSpPr>
            <p:cNvPr id="40" name="Group 39"/>
            <p:cNvGrpSpPr/>
            <p:nvPr/>
          </p:nvGrpSpPr>
          <p:grpSpPr>
            <a:xfrm>
              <a:off x="3742946" y="3114219"/>
              <a:ext cx="665833" cy="665831"/>
              <a:chOff x="3742946" y="3114219"/>
              <a:chExt cx="665833" cy="665831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3742946" y="3114219"/>
                <a:ext cx="665833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3" h="665831">
                    <a:moveTo>
                      <a:pt x="0" y="0"/>
                    </a:moveTo>
                    <a:lnTo>
                      <a:pt x="665832" y="0"/>
                    </a:lnTo>
                    <a:lnTo>
                      <a:pt x="665832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969130" y="33403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745890" y="3114215"/>
              <a:ext cx="665830" cy="665831"/>
              <a:chOff x="5745890" y="3114215"/>
              <a:chExt cx="665830" cy="665831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5745890" y="3114215"/>
                <a:ext cx="665830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0" h="665831">
                    <a:moveTo>
                      <a:pt x="0" y="0"/>
                    </a:moveTo>
                    <a:lnTo>
                      <a:pt x="665829" y="0"/>
                    </a:lnTo>
                    <a:lnTo>
                      <a:pt x="665829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71921" y="33403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414227" y="3114219"/>
              <a:ext cx="665832" cy="665829"/>
              <a:chOff x="4414227" y="3114219"/>
              <a:chExt cx="665832" cy="665829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4414227" y="3114219"/>
                <a:ext cx="665832" cy="665829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29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28"/>
                    </a:lnTo>
                    <a:lnTo>
                      <a:pt x="0" y="665828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640453" y="33403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084152" y="3114215"/>
              <a:ext cx="665832" cy="665833"/>
              <a:chOff x="5084152" y="3114215"/>
              <a:chExt cx="665832" cy="665833"/>
            </a:xfrm>
          </p:grpSpPr>
          <p:sp>
            <p:nvSpPr>
              <p:cNvPr id="47" name="Freeform 46"/>
              <p:cNvSpPr/>
              <p:nvPr/>
            </p:nvSpPr>
            <p:spPr>
              <a:xfrm>
                <a:off x="5084152" y="3114215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310251" y="33403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57200" y="6184900"/>
            <a:ext cx="9692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Maintenant, tu peux « lire » ton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57200" y="5219700"/>
            <a:ext cx="506641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Quelle serait une meilleure façon de faire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0" y="56773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28600"/>
            <a:ext cx="85722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remplacer certains de leurs grands cubes emboîtables par de petits cubes emboîtables.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838200"/>
            <a:ext cx="9125718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Trie tes cubes par grandeur.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Forme deux nouvelles chaînes et compare-les.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2743200"/>
            <a:ext cx="975118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pense que j’ai plus de gros cubes que de petits cubes parce que cette chaîne est plus longue.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6007100"/>
            <a:ext cx="28254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Ai-je raison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739615" y="4358815"/>
            <a:ext cx="2668774" cy="665835"/>
            <a:chOff x="3739615" y="4358815"/>
            <a:chExt cx="2668774" cy="665835"/>
          </a:xfrm>
        </p:grpSpPr>
        <p:grpSp>
          <p:nvGrpSpPr>
            <p:cNvPr id="8" name="Group 7"/>
            <p:cNvGrpSpPr/>
            <p:nvPr/>
          </p:nvGrpSpPr>
          <p:grpSpPr>
            <a:xfrm>
              <a:off x="3739615" y="4358819"/>
              <a:ext cx="665832" cy="665831"/>
              <a:chOff x="3739615" y="4358819"/>
              <a:chExt cx="665832" cy="665831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739615" y="4358819"/>
                <a:ext cx="665832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1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965829" y="45849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742559" y="4358815"/>
              <a:ext cx="665830" cy="665831"/>
              <a:chOff x="5742559" y="4358815"/>
              <a:chExt cx="665830" cy="665831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5742559" y="4358815"/>
                <a:ext cx="665830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0" h="665831">
                    <a:moveTo>
                      <a:pt x="0" y="0"/>
                    </a:moveTo>
                    <a:lnTo>
                      <a:pt x="665829" y="0"/>
                    </a:lnTo>
                    <a:lnTo>
                      <a:pt x="665829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968619" y="45849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410896" y="4358819"/>
              <a:ext cx="665832" cy="665829"/>
              <a:chOff x="4410896" y="4358819"/>
              <a:chExt cx="665832" cy="665829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4410896" y="4358819"/>
                <a:ext cx="665832" cy="665829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29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28"/>
                    </a:lnTo>
                    <a:lnTo>
                      <a:pt x="0" y="665828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637151" y="45849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080821" y="4358815"/>
              <a:ext cx="665832" cy="665833"/>
              <a:chOff x="5080821" y="4358815"/>
              <a:chExt cx="665832" cy="665833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5080821" y="4358815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306948" y="45849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739615" y="5031915"/>
            <a:ext cx="2014717" cy="334720"/>
            <a:chOff x="3739615" y="5031915"/>
            <a:chExt cx="2014717" cy="334720"/>
          </a:xfrm>
        </p:grpSpPr>
        <p:sp>
          <p:nvSpPr>
            <p:cNvPr id="22" name="Freeform 21"/>
            <p:cNvSpPr/>
            <p:nvPr/>
          </p:nvSpPr>
          <p:spPr>
            <a:xfrm>
              <a:off x="3739615" y="5031919"/>
              <a:ext cx="334715" cy="334716"/>
            </a:xfrm>
            <a:custGeom>
              <a:avLst/>
              <a:gdLst/>
              <a:ahLst/>
              <a:cxnLst/>
              <a:rect l="0" t="0" r="0" b="0"/>
              <a:pathLst>
                <a:path w="334715" h="334716">
                  <a:moveTo>
                    <a:pt x="0" y="0"/>
                  </a:moveTo>
                  <a:lnTo>
                    <a:pt x="334714" y="0"/>
                  </a:lnTo>
                  <a:lnTo>
                    <a:pt x="334714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3853307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746516" y="5031915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Oval 24"/>
            <p:cNvSpPr/>
            <p:nvPr/>
          </p:nvSpPr>
          <p:spPr>
            <a:xfrm>
              <a:off x="4860163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4077077" y="5031919"/>
              <a:ext cx="334715" cy="334714"/>
            </a:xfrm>
            <a:custGeom>
              <a:avLst/>
              <a:gdLst/>
              <a:ahLst/>
              <a:cxnLst/>
              <a:rect l="0" t="0" r="0" b="0"/>
              <a:pathLst>
                <a:path w="334715" h="334714">
                  <a:moveTo>
                    <a:pt x="0" y="0"/>
                  </a:moveTo>
                  <a:lnTo>
                    <a:pt x="334714" y="0"/>
                  </a:lnTo>
                  <a:lnTo>
                    <a:pt x="334714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4190872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413850" y="5031915"/>
              <a:ext cx="334716" cy="334718"/>
            </a:xfrm>
            <a:custGeom>
              <a:avLst/>
              <a:gdLst/>
              <a:ahLst/>
              <a:cxnLst/>
              <a:rect l="0" t="0" r="0" b="0"/>
              <a:pathLst>
                <a:path w="334716" h="334718">
                  <a:moveTo>
                    <a:pt x="0" y="0"/>
                  </a:moveTo>
                  <a:lnTo>
                    <a:pt x="334715" y="0"/>
                  </a:lnTo>
                  <a:lnTo>
                    <a:pt x="334715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9" name="Oval 28"/>
            <p:cNvSpPr/>
            <p:nvPr/>
          </p:nvSpPr>
          <p:spPr>
            <a:xfrm>
              <a:off x="4527550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19616" y="5031915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5533263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086950" y="5031915"/>
              <a:ext cx="334716" cy="334718"/>
            </a:xfrm>
            <a:custGeom>
              <a:avLst/>
              <a:gdLst/>
              <a:ahLst/>
              <a:cxnLst/>
              <a:rect l="0" t="0" r="0" b="0"/>
              <a:pathLst>
                <a:path w="334716" h="334718">
                  <a:moveTo>
                    <a:pt x="0" y="0"/>
                  </a:moveTo>
                  <a:lnTo>
                    <a:pt x="334715" y="0"/>
                  </a:lnTo>
                  <a:lnTo>
                    <a:pt x="334715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5200650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20699" y="6946900"/>
            <a:ext cx="899508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Comment le papier quadrillé pourrait-il m’être utile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G-22 pour plus de détails.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24618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351718" y="1992105"/>
            <a:ext cx="5456559" cy="1817896"/>
            <a:chOff x="2351718" y="1992105"/>
            <a:chExt cx="5456559" cy="1817896"/>
          </a:xfrm>
        </p:grpSpPr>
        <p:grpSp>
          <p:nvGrpSpPr>
            <p:cNvPr id="10" name="Group 9"/>
            <p:cNvGrpSpPr/>
            <p:nvPr/>
          </p:nvGrpSpPr>
          <p:grpSpPr>
            <a:xfrm>
              <a:off x="2351718" y="1992105"/>
              <a:ext cx="5455601" cy="908950"/>
              <a:chOff x="2351718" y="1992105"/>
              <a:chExt cx="5455601" cy="908950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351718" y="1992105"/>
                <a:ext cx="908947" cy="908950"/>
              </a:xfrm>
              <a:custGeom>
                <a:avLst/>
                <a:gdLst/>
                <a:ahLst/>
                <a:cxnLst/>
                <a:rect l="0" t="0" r="0" b="0"/>
                <a:pathLst>
                  <a:path w="908947" h="908950">
                    <a:moveTo>
                      <a:pt x="0" y="0"/>
                    </a:moveTo>
                    <a:lnTo>
                      <a:pt x="908946" y="0"/>
                    </a:lnTo>
                    <a:lnTo>
                      <a:pt x="908946" y="908949"/>
                    </a:lnTo>
                    <a:lnTo>
                      <a:pt x="0" y="9089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3260664" y="1992105"/>
                <a:ext cx="908948" cy="908950"/>
              </a:xfrm>
              <a:custGeom>
                <a:avLst/>
                <a:gdLst/>
                <a:ahLst/>
                <a:cxnLst/>
                <a:rect l="0" t="0" r="0" b="0"/>
                <a:pathLst>
                  <a:path w="908948" h="908950">
                    <a:moveTo>
                      <a:pt x="0" y="0"/>
                    </a:moveTo>
                    <a:lnTo>
                      <a:pt x="908947" y="0"/>
                    </a:lnTo>
                    <a:lnTo>
                      <a:pt x="908947" y="908949"/>
                    </a:lnTo>
                    <a:lnTo>
                      <a:pt x="0" y="9089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4171532" y="1992105"/>
                <a:ext cx="1817892" cy="908950"/>
                <a:chOff x="4171532" y="1992105"/>
                <a:chExt cx="1817892" cy="90895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4171532" y="1992105"/>
                  <a:ext cx="908947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7" h="908950">
                      <a:moveTo>
                        <a:pt x="0" y="0"/>
                      </a:moveTo>
                      <a:lnTo>
                        <a:pt x="908946" y="0"/>
                      </a:lnTo>
                      <a:lnTo>
                        <a:pt x="908946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5080480" y="1992105"/>
                  <a:ext cx="908944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4" h="908950">
                      <a:moveTo>
                        <a:pt x="0" y="0"/>
                      </a:moveTo>
                      <a:lnTo>
                        <a:pt x="908943" y="0"/>
                      </a:lnTo>
                      <a:lnTo>
                        <a:pt x="908943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989425" y="1992105"/>
                <a:ext cx="1817894" cy="908950"/>
                <a:chOff x="5989425" y="1992105"/>
                <a:chExt cx="1817894" cy="908950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989425" y="1992105"/>
                  <a:ext cx="908954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54" h="908950">
                      <a:moveTo>
                        <a:pt x="0" y="0"/>
                      </a:moveTo>
                      <a:lnTo>
                        <a:pt x="908953" y="0"/>
                      </a:lnTo>
                      <a:lnTo>
                        <a:pt x="908953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6898377" y="1992105"/>
                  <a:ext cx="908942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2" h="908950">
                      <a:moveTo>
                        <a:pt x="0" y="0"/>
                      </a:moveTo>
                      <a:lnTo>
                        <a:pt x="908941" y="0"/>
                      </a:lnTo>
                      <a:lnTo>
                        <a:pt x="908941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2352678" y="2901052"/>
              <a:ext cx="5455599" cy="908949"/>
              <a:chOff x="2352678" y="2901052"/>
              <a:chExt cx="5455599" cy="908949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352678" y="2901052"/>
                <a:ext cx="908947" cy="908949"/>
              </a:xfrm>
              <a:custGeom>
                <a:avLst/>
                <a:gdLst/>
                <a:ahLst/>
                <a:cxnLst/>
                <a:rect l="0" t="0" r="0" b="0"/>
                <a:pathLst>
                  <a:path w="908947" h="908949">
                    <a:moveTo>
                      <a:pt x="0" y="0"/>
                    </a:moveTo>
                    <a:lnTo>
                      <a:pt x="908946" y="0"/>
                    </a:lnTo>
                    <a:lnTo>
                      <a:pt x="908946" y="908948"/>
                    </a:lnTo>
                    <a:lnTo>
                      <a:pt x="0" y="9089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261626" y="2901052"/>
                <a:ext cx="908945" cy="908949"/>
              </a:xfrm>
              <a:custGeom>
                <a:avLst/>
                <a:gdLst/>
                <a:ahLst/>
                <a:cxnLst/>
                <a:rect l="0" t="0" r="0" b="0"/>
                <a:pathLst>
                  <a:path w="908945" h="908949">
                    <a:moveTo>
                      <a:pt x="0" y="0"/>
                    </a:moveTo>
                    <a:lnTo>
                      <a:pt x="908944" y="0"/>
                    </a:lnTo>
                    <a:lnTo>
                      <a:pt x="908944" y="908948"/>
                    </a:lnTo>
                    <a:lnTo>
                      <a:pt x="0" y="9089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4172497" y="2901052"/>
                <a:ext cx="1817893" cy="908949"/>
                <a:chOff x="4172497" y="2901052"/>
                <a:chExt cx="1817893" cy="908949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4172497" y="2901052"/>
                  <a:ext cx="908949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9" h="908949">
                      <a:moveTo>
                        <a:pt x="0" y="0"/>
                      </a:moveTo>
                      <a:lnTo>
                        <a:pt x="908948" y="0"/>
                      </a:lnTo>
                      <a:lnTo>
                        <a:pt x="908948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5081442" y="2901052"/>
                  <a:ext cx="908948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8" h="908949">
                      <a:moveTo>
                        <a:pt x="0" y="0"/>
                      </a:moveTo>
                      <a:lnTo>
                        <a:pt x="908947" y="0"/>
                      </a:lnTo>
                      <a:lnTo>
                        <a:pt x="908947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5990384" y="2901052"/>
                <a:ext cx="1817893" cy="908949"/>
                <a:chOff x="5990384" y="2901052"/>
                <a:chExt cx="1817893" cy="908949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5990384" y="2901052"/>
                  <a:ext cx="908957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57" h="908949">
                      <a:moveTo>
                        <a:pt x="0" y="0"/>
                      </a:moveTo>
                      <a:lnTo>
                        <a:pt x="908956" y="0"/>
                      </a:lnTo>
                      <a:lnTo>
                        <a:pt x="908956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6899332" y="2901052"/>
                  <a:ext cx="908945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5" h="908949">
                      <a:moveTo>
                        <a:pt x="0" y="0"/>
                      </a:moveTo>
                      <a:lnTo>
                        <a:pt x="908944" y="0"/>
                      </a:lnTo>
                      <a:lnTo>
                        <a:pt x="908944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sp>
        <p:nvSpPr>
          <p:cNvPr id="21" name="TextBox 20"/>
          <p:cNvSpPr txBox="1"/>
          <p:nvPr/>
        </p:nvSpPr>
        <p:spPr>
          <a:xfrm>
            <a:off x="5777802" y="215900"/>
            <a:ext cx="420439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du papier quadrillé de 2 cm.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8000" y="60452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+mj-lt"/>
              </a:rPr>
              <a:t>Est-ce maintenant facile de comparer les cubes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669660" y="4575176"/>
            <a:ext cx="665832" cy="665831"/>
            <a:chOff x="1669660" y="4575176"/>
            <a:chExt cx="665832" cy="665831"/>
          </a:xfrm>
        </p:grpSpPr>
        <p:sp>
          <p:nvSpPr>
            <p:cNvPr id="23" name="Freeform 22"/>
            <p:cNvSpPr/>
            <p:nvPr/>
          </p:nvSpPr>
          <p:spPr>
            <a:xfrm>
              <a:off x="1669660" y="4575176"/>
              <a:ext cx="665832" cy="665831"/>
            </a:xfrm>
            <a:custGeom>
              <a:avLst/>
              <a:gdLst/>
              <a:ahLst/>
              <a:cxnLst/>
              <a:rect l="0" t="0" r="0" b="0"/>
              <a:pathLst>
                <a:path w="665832" h="665831">
                  <a:moveTo>
                    <a:pt x="0" y="0"/>
                  </a:moveTo>
                  <a:lnTo>
                    <a:pt x="665831" y="0"/>
                  </a:lnTo>
                  <a:lnTo>
                    <a:pt x="665831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895855" y="4801361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72603" y="4575172"/>
            <a:ext cx="665830" cy="665831"/>
            <a:chOff x="3672603" y="4575172"/>
            <a:chExt cx="665830" cy="665831"/>
          </a:xfrm>
        </p:grpSpPr>
        <p:sp>
          <p:nvSpPr>
            <p:cNvPr id="26" name="Freeform 25"/>
            <p:cNvSpPr/>
            <p:nvPr/>
          </p:nvSpPr>
          <p:spPr>
            <a:xfrm>
              <a:off x="3672603" y="4575172"/>
              <a:ext cx="665830" cy="665831"/>
            </a:xfrm>
            <a:custGeom>
              <a:avLst/>
              <a:gdLst/>
              <a:ahLst/>
              <a:cxnLst/>
              <a:rect l="0" t="0" r="0" b="0"/>
              <a:pathLst>
                <a:path w="665830" h="665831">
                  <a:moveTo>
                    <a:pt x="0" y="0"/>
                  </a:moveTo>
                  <a:lnTo>
                    <a:pt x="665829" y="0"/>
                  </a:lnTo>
                  <a:lnTo>
                    <a:pt x="665829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3898646" y="4801361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40941" y="4575176"/>
            <a:ext cx="665831" cy="665829"/>
            <a:chOff x="2340941" y="4575176"/>
            <a:chExt cx="665831" cy="665829"/>
          </a:xfrm>
        </p:grpSpPr>
        <p:sp>
          <p:nvSpPr>
            <p:cNvPr id="29" name="Freeform 28"/>
            <p:cNvSpPr/>
            <p:nvPr/>
          </p:nvSpPr>
          <p:spPr>
            <a:xfrm>
              <a:off x="2340941" y="4575176"/>
              <a:ext cx="665831" cy="665829"/>
            </a:xfrm>
            <a:custGeom>
              <a:avLst/>
              <a:gdLst/>
              <a:ahLst/>
              <a:cxnLst/>
              <a:rect l="0" t="0" r="0" b="0"/>
              <a:pathLst>
                <a:path w="665831" h="665829">
                  <a:moveTo>
                    <a:pt x="0" y="0"/>
                  </a:moveTo>
                  <a:lnTo>
                    <a:pt x="665830" y="0"/>
                  </a:lnTo>
                  <a:lnTo>
                    <a:pt x="665830" y="665828"/>
                  </a:lnTo>
                  <a:lnTo>
                    <a:pt x="0" y="665828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567177" y="4801361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010865" y="4575172"/>
            <a:ext cx="665832" cy="665833"/>
            <a:chOff x="3010865" y="4575172"/>
            <a:chExt cx="665832" cy="665833"/>
          </a:xfrm>
        </p:grpSpPr>
        <p:sp>
          <p:nvSpPr>
            <p:cNvPr id="32" name="Freeform 31"/>
            <p:cNvSpPr/>
            <p:nvPr/>
          </p:nvSpPr>
          <p:spPr>
            <a:xfrm>
              <a:off x="3010865" y="4575172"/>
              <a:ext cx="665832" cy="665833"/>
            </a:xfrm>
            <a:custGeom>
              <a:avLst/>
              <a:gdLst/>
              <a:ahLst/>
              <a:cxnLst/>
              <a:rect l="0" t="0" r="0" b="0"/>
              <a:pathLst>
                <a:path w="665832" h="665833">
                  <a:moveTo>
                    <a:pt x="0" y="0"/>
                  </a:moveTo>
                  <a:lnTo>
                    <a:pt x="665831" y="0"/>
                  </a:lnTo>
                  <a:lnTo>
                    <a:pt x="665831" y="665832"/>
                  </a:lnTo>
                  <a:lnTo>
                    <a:pt x="0" y="665832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3236976" y="4801361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456638" y="4575176"/>
            <a:ext cx="334715" cy="334716"/>
            <a:chOff x="6456638" y="4575176"/>
            <a:chExt cx="334715" cy="334716"/>
          </a:xfrm>
        </p:grpSpPr>
        <p:sp>
          <p:nvSpPr>
            <p:cNvPr id="35" name="Freeform 34"/>
            <p:cNvSpPr/>
            <p:nvPr/>
          </p:nvSpPr>
          <p:spPr>
            <a:xfrm>
              <a:off x="6456638" y="4575176"/>
              <a:ext cx="334715" cy="334716"/>
            </a:xfrm>
            <a:custGeom>
              <a:avLst/>
              <a:gdLst/>
              <a:ahLst/>
              <a:cxnLst/>
              <a:rect l="0" t="0" r="0" b="0"/>
              <a:pathLst>
                <a:path w="334715" h="334716">
                  <a:moveTo>
                    <a:pt x="0" y="0"/>
                  </a:moveTo>
                  <a:lnTo>
                    <a:pt x="334714" y="0"/>
                  </a:lnTo>
                  <a:lnTo>
                    <a:pt x="334714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6" name="Oval 35"/>
            <p:cNvSpPr/>
            <p:nvPr/>
          </p:nvSpPr>
          <p:spPr>
            <a:xfrm>
              <a:off x="6570345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460792" y="4575172"/>
            <a:ext cx="334716" cy="334716"/>
            <a:chOff x="7460792" y="4575172"/>
            <a:chExt cx="334716" cy="334716"/>
          </a:xfrm>
        </p:grpSpPr>
        <p:sp>
          <p:nvSpPr>
            <p:cNvPr id="38" name="Freeform 37"/>
            <p:cNvSpPr/>
            <p:nvPr/>
          </p:nvSpPr>
          <p:spPr>
            <a:xfrm>
              <a:off x="7460792" y="45751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9" name="Oval 38"/>
            <p:cNvSpPr/>
            <p:nvPr/>
          </p:nvSpPr>
          <p:spPr>
            <a:xfrm>
              <a:off x="757440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91352" y="4575176"/>
            <a:ext cx="334717" cy="334714"/>
            <a:chOff x="6791352" y="4575176"/>
            <a:chExt cx="334717" cy="334714"/>
          </a:xfrm>
        </p:grpSpPr>
        <p:sp>
          <p:nvSpPr>
            <p:cNvPr id="41" name="Freeform 40"/>
            <p:cNvSpPr/>
            <p:nvPr/>
          </p:nvSpPr>
          <p:spPr>
            <a:xfrm>
              <a:off x="6791352" y="4575176"/>
              <a:ext cx="334717" cy="334714"/>
            </a:xfrm>
            <a:custGeom>
              <a:avLst/>
              <a:gdLst/>
              <a:ahLst/>
              <a:cxnLst/>
              <a:rect l="0" t="0" r="0" b="0"/>
              <a:pathLst>
                <a:path w="334717" h="334714">
                  <a:moveTo>
                    <a:pt x="0" y="0"/>
                  </a:moveTo>
                  <a:lnTo>
                    <a:pt x="334716" y="0"/>
                  </a:lnTo>
                  <a:lnTo>
                    <a:pt x="334716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2" name="Oval 41"/>
            <p:cNvSpPr/>
            <p:nvPr/>
          </p:nvSpPr>
          <p:spPr>
            <a:xfrm>
              <a:off x="690511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28126" y="4575172"/>
            <a:ext cx="334714" cy="334718"/>
            <a:chOff x="7128126" y="4575172"/>
            <a:chExt cx="334714" cy="334718"/>
          </a:xfrm>
        </p:grpSpPr>
        <p:sp>
          <p:nvSpPr>
            <p:cNvPr id="44" name="Freeform 43"/>
            <p:cNvSpPr/>
            <p:nvPr/>
          </p:nvSpPr>
          <p:spPr>
            <a:xfrm>
              <a:off x="7128126" y="45751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5" name="Oval 44"/>
            <p:cNvSpPr/>
            <p:nvPr/>
          </p:nvSpPr>
          <p:spPr>
            <a:xfrm>
              <a:off x="7241794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133892" y="4575172"/>
            <a:ext cx="334716" cy="334716"/>
            <a:chOff x="8133892" y="4575172"/>
            <a:chExt cx="334716" cy="334716"/>
          </a:xfrm>
        </p:grpSpPr>
        <p:sp>
          <p:nvSpPr>
            <p:cNvPr id="47" name="Freeform 46"/>
            <p:cNvSpPr/>
            <p:nvPr/>
          </p:nvSpPr>
          <p:spPr>
            <a:xfrm>
              <a:off x="8133892" y="45751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8" name="Oval 47"/>
            <p:cNvSpPr/>
            <p:nvPr/>
          </p:nvSpPr>
          <p:spPr>
            <a:xfrm>
              <a:off x="824750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801226" y="4575172"/>
            <a:ext cx="334714" cy="334718"/>
            <a:chOff x="7801226" y="4575172"/>
            <a:chExt cx="334714" cy="334718"/>
          </a:xfrm>
        </p:grpSpPr>
        <p:sp>
          <p:nvSpPr>
            <p:cNvPr id="50" name="Freeform 49"/>
            <p:cNvSpPr/>
            <p:nvPr/>
          </p:nvSpPr>
          <p:spPr>
            <a:xfrm>
              <a:off x="7801226" y="45751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1" name="Oval 50"/>
            <p:cNvSpPr/>
            <p:nvPr/>
          </p:nvSpPr>
          <p:spPr>
            <a:xfrm>
              <a:off x="7914894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08000" y="215900"/>
            <a:ext cx="42961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Pensez aux camarades de lecture et travaillez en paire.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8000" y="6946900"/>
            <a:ext cx="706640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Travaillez avec les élèves pour étiqueter et nommer les graphiques.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G-22 pour plus de détails.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0" y="59084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16200000">
            <a:off x="4034976" y="3219820"/>
            <a:ext cx="6506218" cy="1084884"/>
            <a:chOff x="4034976" y="3219820"/>
            <a:chExt cx="6506218" cy="1084884"/>
          </a:xfrm>
        </p:grpSpPr>
        <p:sp>
          <p:nvSpPr>
            <p:cNvPr id="2" name="Freeform 1"/>
            <p:cNvSpPr/>
            <p:nvPr/>
          </p:nvSpPr>
          <p:spPr>
            <a:xfrm>
              <a:off x="4034976" y="3220680"/>
              <a:ext cx="1084014" cy="1084024"/>
            </a:xfrm>
            <a:custGeom>
              <a:avLst/>
              <a:gdLst/>
              <a:ahLst/>
              <a:cxnLst/>
              <a:rect l="0" t="0" r="0" b="0"/>
              <a:pathLst>
                <a:path w="1084014" h="1084024">
                  <a:moveTo>
                    <a:pt x="0" y="0"/>
                  </a:moveTo>
                  <a:lnTo>
                    <a:pt x="1084013" y="0"/>
                  </a:lnTo>
                  <a:lnTo>
                    <a:pt x="1084013" y="1084023"/>
                  </a:lnTo>
                  <a:lnTo>
                    <a:pt x="0" y="108402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18934" y="3220516"/>
              <a:ext cx="1084022" cy="1084025"/>
            </a:xfrm>
            <a:custGeom>
              <a:avLst/>
              <a:gdLst/>
              <a:ahLst/>
              <a:cxnLst/>
              <a:rect l="0" t="0" r="0" b="0"/>
              <a:pathLst>
                <a:path w="1084022" h="1084025">
                  <a:moveTo>
                    <a:pt x="0" y="0"/>
                  </a:moveTo>
                  <a:lnTo>
                    <a:pt x="1084021" y="0"/>
                  </a:lnTo>
                  <a:lnTo>
                    <a:pt x="1084021" y="1084024"/>
                  </a:lnTo>
                  <a:lnTo>
                    <a:pt x="0" y="10840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205156" y="3220098"/>
              <a:ext cx="2168006" cy="1084118"/>
              <a:chOff x="6205156" y="3220098"/>
              <a:chExt cx="2168006" cy="108411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6205156" y="3220191"/>
                <a:ext cx="1084025" cy="1084025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5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4"/>
                    </a:lnTo>
                    <a:lnTo>
                      <a:pt x="0" y="10840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7289143" y="3220098"/>
                <a:ext cx="1084019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9" h="1084023">
                    <a:moveTo>
                      <a:pt x="0" y="0"/>
                    </a:moveTo>
                    <a:lnTo>
                      <a:pt x="1084018" y="0"/>
                    </a:lnTo>
                    <a:lnTo>
                      <a:pt x="1084018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373161" y="3219820"/>
              <a:ext cx="2168033" cy="1084133"/>
              <a:chOff x="8373161" y="3219820"/>
              <a:chExt cx="2168033" cy="1084133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8373161" y="3219931"/>
                <a:ext cx="1084024" cy="1084022"/>
              </a:xfrm>
              <a:custGeom>
                <a:avLst/>
                <a:gdLst/>
                <a:ahLst/>
                <a:cxnLst/>
                <a:rect l="0" t="0" r="0" b="0"/>
                <a:pathLst>
                  <a:path w="1084024" h="1084022">
                    <a:moveTo>
                      <a:pt x="0" y="0"/>
                    </a:moveTo>
                    <a:lnTo>
                      <a:pt x="1084023" y="0"/>
                    </a:lnTo>
                    <a:lnTo>
                      <a:pt x="1084023" y="1084021"/>
                    </a:lnTo>
                    <a:lnTo>
                      <a:pt x="0" y="108402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457180" y="3219820"/>
                <a:ext cx="1084014" cy="1084022"/>
              </a:xfrm>
              <a:custGeom>
                <a:avLst/>
                <a:gdLst/>
                <a:ahLst/>
                <a:cxnLst/>
                <a:rect l="0" t="0" r="0" b="0"/>
                <a:pathLst>
                  <a:path w="1084014" h="1084022">
                    <a:moveTo>
                      <a:pt x="0" y="0"/>
                    </a:moveTo>
                    <a:lnTo>
                      <a:pt x="1084013" y="0"/>
                    </a:lnTo>
                    <a:lnTo>
                      <a:pt x="1084013" y="1084021"/>
                    </a:lnTo>
                    <a:lnTo>
                      <a:pt x="0" y="108402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 rot="16200000">
            <a:off x="5118825" y="3218592"/>
            <a:ext cx="6506139" cy="1084975"/>
            <a:chOff x="5118825" y="3218592"/>
            <a:chExt cx="6506139" cy="1084975"/>
          </a:xfrm>
        </p:grpSpPr>
        <p:sp>
          <p:nvSpPr>
            <p:cNvPr id="11" name="Freeform 10"/>
            <p:cNvSpPr/>
            <p:nvPr/>
          </p:nvSpPr>
          <p:spPr>
            <a:xfrm>
              <a:off x="5118825" y="3219538"/>
              <a:ext cx="1084021" cy="1084029"/>
            </a:xfrm>
            <a:custGeom>
              <a:avLst/>
              <a:gdLst/>
              <a:ahLst/>
              <a:cxnLst/>
              <a:rect l="0" t="0" r="0" b="0"/>
              <a:pathLst>
                <a:path w="1084021" h="1084029">
                  <a:moveTo>
                    <a:pt x="0" y="0"/>
                  </a:moveTo>
                  <a:lnTo>
                    <a:pt x="1084020" y="0"/>
                  </a:lnTo>
                  <a:lnTo>
                    <a:pt x="1084020" y="1084028"/>
                  </a:lnTo>
                  <a:lnTo>
                    <a:pt x="0" y="10840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202760" y="3219387"/>
              <a:ext cx="1084021" cy="1084021"/>
            </a:xfrm>
            <a:custGeom>
              <a:avLst/>
              <a:gdLst/>
              <a:ahLst/>
              <a:cxnLst/>
              <a:rect l="0" t="0" r="0" b="0"/>
              <a:pathLst>
                <a:path w="1084021" h="1084021">
                  <a:moveTo>
                    <a:pt x="0" y="0"/>
                  </a:moveTo>
                  <a:lnTo>
                    <a:pt x="1084020" y="0"/>
                  </a:lnTo>
                  <a:lnTo>
                    <a:pt x="1084020" y="1084020"/>
                  </a:lnTo>
                  <a:lnTo>
                    <a:pt x="0" y="10840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288915" y="3218870"/>
              <a:ext cx="2167997" cy="1084121"/>
              <a:chOff x="7288915" y="3218870"/>
              <a:chExt cx="2167997" cy="1084121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7288915" y="3218970"/>
                <a:ext cx="1084025" cy="1084021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1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0"/>
                    </a:lnTo>
                    <a:lnTo>
                      <a:pt x="0" y="108402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372894" y="3218870"/>
                <a:ext cx="1084018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8" h="1084023">
                    <a:moveTo>
                      <a:pt x="0" y="0"/>
                    </a:moveTo>
                    <a:lnTo>
                      <a:pt x="1084017" y="0"/>
                    </a:lnTo>
                    <a:lnTo>
                      <a:pt x="1084017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9456932" y="3218592"/>
              <a:ext cx="2168032" cy="1084149"/>
              <a:chOff x="9456932" y="3218592"/>
              <a:chExt cx="2168032" cy="1084149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9456932" y="3218717"/>
                <a:ext cx="1084025" cy="1084024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4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3"/>
                    </a:lnTo>
                    <a:lnTo>
                      <a:pt x="0" y="108402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0540945" y="3218592"/>
                <a:ext cx="1084019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9" h="1084023">
                    <a:moveTo>
                      <a:pt x="0" y="0"/>
                    </a:moveTo>
                    <a:lnTo>
                      <a:pt x="1084018" y="0"/>
                    </a:lnTo>
                    <a:lnTo>
                      <a:pt x="1084018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495300" y="260978"/>
            <a:ext cx="5028678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Notre premier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montrait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données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rangée.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Nous pouvons utiliser des colonnes.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300" y="6946900"/>
            <a:ext cx="47911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réorganiser leurs graphiques concrets.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5300" y="5803900"/>
            <a:ext cx="487613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Aligne les cubes avec le bas.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415660" y="3095245"/>
            <a:ext cx="665832" cy="665831"/>
            <a:chOff x="1415660" y="3095245"/>
            <a:chExt cx="665832" cy="665831"/>
          </a:xfrm>
        </p:grpSpPr>
        <p:sp>
          <p:nvSpPr>
            <p:cNvPr id="23" name="Freeform 22"/>
            <p:cNvSpPr/>
            <p:nvPr/>
          </p:nvSpPr>
          <p:spPr>
            <a:xfrm>
              <a:off x="1415660" y="3095245"/>
              <a:ext cx="665832" cy="665831"/>
            </a:xfrm>
            <a:custGeom>
              <a:avLst/>
              <a:gdLst/>
              <a:ahLst/>
              <a:cxnLst/>
              <a:rect l="0" t="0" r="0" b="0"/>
              <a:pathLst>
                <a:path w="665832" h="665831">
                  <a:moveTo>
                    <a:pt x="0" y="0"/>
                  </a:moveTo>
                  <a:lnTo>
                    <a:pt x="665831" y="0"/>
                  </a:lnTo>
                  <a:lnTo>
                    <a:pt x="665831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641855" y="3321430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18603" y="3095241"/>
            <a:ext cx="665830" cy="665831"/>
            <a:chOff x="3418603" y="3095241"/>
            <a:chExt cx="665830" cy="665831"/>
          </a:xfrm>
        </p:grpSpPr>
        <p:sp>
          <p:nvSpPr>
            <p:cNvPr id="26" name="Freeform 25"/>
            <p:cNvSpPr/>
            <p:nvPr/>
          </p:nvSpPr>
          <p:spPr>
            <a:xfrm>
              <a:off x="3418603" y="3095241"/>
              <a:ext cx="665830" cy="665831"/>
            </a:xfrm>
            <a:custGeom>
              <a:avLst/>
              <a:gdLst/>
              <a:ahLst/>
              <a:cxnLst/>
              <a:rect l="0" t="0" r="0" b="0"/>
              <a:pathLst>
                <a:path w="665830" h="665831">
                  <a:moveTo>
                    <a:pt x="0" y="0"/>
                  </a:moveTo>
                  <a:lnTo>
                    <a:pt x="665829" y="0"/>
                  </a:lnTo>
                  <a:lnTo>
                    <a:pt x="665829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3644646" y="3321430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86941" y="3095245"/>
            <a:ext cx="665831" cy="665829"/>
            <a:chOff x="2086941" y="3095245"/>
            <a:chExt cx="665831" cy="665829"/>
          </a:xfrm>
        </p:grpSpPr>
        <p:sp>
          <p:nvSpPr>
            <p:cNvPr id="29" name="Freeform 28"/>
            <p:cNvSpPr/>
            <p:nvPr/>
          </p:nvSpPr>
          <p:spPr>
            <a:xfrm>
              <a:off x="2086941" y="3095245"/>
              <a:ext cx="665831" cy="665829"/>
            </a:xfrm>
            <a:custGeom>
              <a:avLst/>
              <a:gdLst/>
              <a:ahLst/>
              <a:cxnLst/>
              <a:rect l="0" t="0" r="0" b="0"/>
              <a:pathLst>
                <a:path w="665831" h="665829">
                  <a:moveTo>
                    <a:pt x="0" y="0"/>
                  </a:moveTo>
                  <a:lnTo>
                    <a:pt x="665830" y="0"/>
                  </a:lnTo>
                  <a:lnTo>
                    <a:pt x="665830" y="665828"/>
                  </a:lnTo>
                  <a:lnTo>
                    <a:pt x="0" y="665828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313177" y="3321430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756865" y="3095241"/>
            <a:ext cx="665832" cy="665833"/>
            <a:chOff x="2756865" y="3095241"/>
            <a:chExt cx="665832" cy="665833"/>
          </a:xfrm>
        </p:grpSpPr>
        <p:sp>
          <p:nvSpPr>
            <p:cNvPr id="32" name="Freeform 31"/>
            <p:cNvSpPr/>
            <p:nvPr/>
          </p:nvSpPr>
          <p:spPr>
            <a:xfrm>
              <a:off x="2756865" y="3095241"/>
              <a:ext cx="665832" cy="665833"/>
            </a:xfrm>
            <a:custGeom>
              <a:avLst/>
              <a:gdLst/>
              <a:ahLst/>
              <a:cxnLst/>
              <a:rect l="0" t="0" r="0" b="0"/>
              <a:pathLst>
                <a:path w="665832" h="665833">
                  <a:moveTo>
                    <a:pt x="0" y="0"/>
                  </a:moveTo>
                  <a:lnTo>
                    <a:pt x="665831" y="0"/>
                  </a:lnTo>
                  <a:lnTo>
                    <a:pt x="665831" y="665832"/>
                  </a:lnTo>
                  <a:lnTo>
                    <a:pt x="0" y="665832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2982976" y="3321430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13871" y="4232276"/>
            <a:ext cx="334716" cy="334716"/>
            <a:chOff x="1413871" y="4232276"/>
            <a:chExt cx="334716" cy="334716"/>
          </a:xfrm>
        </p:grpSpPr>
        <p:sp>
          <p:nvSpPr>
            <p:cNvPr id="35" name="Freeform 34"/>
            <p:cNvSpPr/>
            <p:nvPr/>
          </p:nvSpPr>
          <p:spPr>
            <a:xfrm>
              <a:off x="1413871" y="4232276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6" name="Oval 35"/>
            <p:cNvSpPr/>
            <p:nvPr/>
          </p:nvSpPr>
          <p:spPr>
            <a:xfrm>
              <a:off x="1527555" y="4346066"/>
              <a:ext cx="107189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18026" y="4232272"/>
            <a:ext cx="334716" cy="334716"/>
            <a:chOff x="2418026" y="4232272"/>
            <a:chExt cx="334716" cy="334716"/>
          </a:xfrm>
        </p:grpSpPr>
        <p:sp>
          <p:nvSpPr>
            <p:cNvPr id="38" name="Freeform 37"/>
            <p:cNvSpPr/>
            <p:nvPr/>
          </p:nvSpPr>
          <p:spPr>
            <a:xfrm>
              <a:off x="2418026" y="42322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9" name="Oval 38"/>
            <p:cNvSpPr/>
            <p:nvPr/>
          </p:nvSpPr>
          <p:spPr>
            <a:xfrm>
              <a:off x="2531617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748586" y="4232276"/>
            <a:ext cx="334716" cy="334714"/>
            <a:chOff x="1748586" y="4232276"/>
            <a:chExt cx="334716" cy="334714"/>
          </a:xfrm>
        </p:grpSpPr>
        <p:sp>
          <p:nvSpPr>
            <p:cNvPr id="41" name="Freeform 40"/>
            <p:cNvSpPr/>
            <p:nvPr/>
          </p:nvSpPr>
          <p:spPr>
            <a:xfrm>
              <a:off x="1748586" y="4232276"/>
              <a:ext cx="334716" cy="334714"/>
            </a:xfrm>
            <a:custGeom>
              <a:avLst/>
              <a:gdLst/>
              <a:ahLst/>
              <a:cxnLst/>
              <a:rect l="0" t="0" r="0" b="0"/>
              <a:pathLst>
                <a:path w="334716" h="334714">
                  <a:moveTo>
                    <a:pt x="0" y="0"/>
                  </a:moveTo>
                  <a:lnTo>
                    <a:pt x="334715" y="0"/>
                  </a:lnTo>
                  <a:lnTo>
                    <a:pt x="334715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2" name="Oval 41"/>
            <p:cNvSpPr/>
            <p:nvPr/>
          </p:nvSpPr>
          <p:spPr>
            <a:xfrm>
              <a:off x="1862327" y="4346066"/>
              <a:ext cx="107189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085359" y="4232272"/>
            <a:ext cx="334714" cy="334718"/>
            <a:chOff x="2085359" y="4232272"/>
            <a:chExt cx="334714" cy="334718"/>
          </a:xfrm>
        </p:grpSpPr>
        <p:sp>
          <p:nvSpPr>
            <p:cNvPr id="44" name="Freeform 43"/>
            <p:cNvSpPr/>
            <p:nvPr/>
          </p:nvSpPr>
          <p:spPr>
            <a:xfrm>
              <a:off x="2085359" y="42322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5" name="Oval 44"/>
            <p:cNvSpPr/>
            <p:nvPr/>
          </p:nvSpPr>
          <p:spPr>
            <a:xfrm>
              <a:off x="2199004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091126" y="4232272"/>
            <a:ext cx="334716" cy="334716"/>
            <a:chOff x="3091126" y="4232272"/>
            <a:chExt cx="334716" cy="334716"/>
          </a:xfrm>
        </p:grpSpPr>
        <p:sp>
          <p:nvSpPr>
            <p:cNvPr id="47" name="Freeform 46"/>
            <p:cNvSpPr/>
            <p:nvPr/>
          </p:nvSpPr>
          <p:spPr>
            <a:xfrm>
              <a:off x="3091126" y="42322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8" name="Oval 47"/>
            <p:cNvSpPr/>
            <p:nvPr/>
          </p:nvSpPr>
          <p:spPr>
            <a:xfrm>
              <a:off x="3204717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758458" y="4232272"/>
            <a:ext cx="334715" cy="334718"/>
            <a:chOff x="2758458" y="4232272"/>
            <a:chExt cx="334715" cy="334718"/>
          </a:xfrm>
        </p:grpSpPr>
        <p:sp>
          <p:nvSpPr>
            <p:cNvPr id="50" name="Freeform 49"/>
            <p:cNvSpPr/>
            <p:nvPr/>
          </p:nvSpPr>
          <p:spPr>
            <a:xfrm>
              <a:off x="2758458" y="4232272"/>
              <a:ext cx="334715" cy="334718"/>
            </a:xfrm>
            <a:custGeom>
              <a:avLst/>
              <a:gdLst/>
              <a:ahLst/>
              <a:cxnLst/>
              <a:rect l="0" t="0" r="0" b="0"/>
              <a:pathLst>
                <a:path w="334715" h="334718">
                  <a:moveTo>
                    <a:pt x="0" y="0"/>
                  </a:moveTo>
                  <a:lnTo>
                    <a:pt x="334714" y="0"/>
                  </a:lnTo>
                  <a:lnTo>
                    <a:pt x="334714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1" name="Oval 50"/>
            <p:cNvSpPr/>
            <p:nvPr/>
          </p:nvSpPr>
          <p:spPr>
            <a:xfrm>
              <a:off x="2872104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42444" y="228600"/>
            <a:ext cx="323759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Triage de formes avec ta propre règle.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G-23 pour plus de détails.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3302000"/>
            <a:ext cx="2198649" cy="1111630"/>
            <a:chOff x="457200" y="3302000"/>
            <a:chExt cx="2198649" cy="1111630"/>
          </a:xfrm>
        </p:grpSpPr>
        <p:pic>
          <p:nvPicPr>
            <p:cNvPr id="6" name="Picture 5" descr="clipboard(20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3302000"/>
              <a:ext cx="753363" cy="1111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1270000" y="3924300"/>
              <a:ext cx="14772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</a:rPr>
                <a:t>Journal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1" y="4927600"/>
            <a:ext cx="7119256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Crée un graphique concret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dessine-le dans ton journal.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2928" y="215900"/>
            <a:ext cx="314978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16821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Création de graphiques avec différents matériaux.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</a:rPr>
              <a:t> N’oublie pas d’ajouter un titre à ton graphique.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67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G-23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324600"/>
            <a:ext cx="82543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Comparons certains de tes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graphiques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0988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15900"/>
            <a:ext cx="966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Présentez les sondages et dites pourquoi on les utilise. Les résultats d’un sondage sont aussi appelés « données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46900"/>
            <a:ext cx="7236627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former une ligne sous leur saison préférée.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G-23 pour plus de détails.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1117600"/>
            <a:ext cx="966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Question :	Quelle est votre saison préférée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380" y="3390900"/>
            <a:ext cx="966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Hiver               Printemps               Été               Automne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80B8FB-1C8F-4239-A863-5E05702B9F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7009A3-7681-4D2D-9FC1-5D2B91E701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851E4F-3E6D-4917-9ACF-F7437A349404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798</Words>
  <Application>Microsoft Office PowerPoint</Application>
  <PresentationFormat>Custom</PresentationFormat>
  <Paragraphs>96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24</cp:revision>
  <dcterms:created xsi:type="dcterms:W3CDTF">2017-09-12T01:00:04Z</dcterms:created>
  <dcterms:modified xsi:type="dcterms:W3CDTF">2023-02-10T20:05:10Z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