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28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x="10160000" cy="7620000"/>
  <p:notesSz cx="6858000" cy="9144000"/>
  <p:embeddedFontLs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Century Gothic" panose="020B0502020202020204" pitchFamily="34" charset="0"/>
      <p:regular r:id="rId33"/>
      <p:bold r:id="rId34"/>
      <p:italic r:id="rId35"/>
      <p:boldItalic r:id="rId36"/>
    </p:embeddedFont>
    <p:embeddedFont>
      <p:font typeface="Comic Sans MS" panose="030F0702030302020204" pitchFamily="66" charset="0"/>
      <p:regular r:id="rId37"/>
      <p:bold r:id="rId38"/>
      <p:italic r:id="rId39"/>
      <p:boldItalic r:id="rId4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5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11.fntdata"/><Relationship Id="rId21" Type="http://schemas.openxmlformats.org/officeDocument/2006/relationships/slide" Target="slides/slide17.xml"/><Relationship Id="rId34" Type="http://schemas.openxmlformats.org/officeDocument/2006/relationships/font" Target="fonts/font6.fntdata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3.fntdata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20" Type="http://schemas.openxmlformats.org/officeDocument/2006/relationships/slide" Target="slides/slide16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8E48F292-0DA4-4374-8F9C-6BA1B4B8ED20}"/>
    <pc:docChg chg="custSel modSld">
      <pc:chgData name="Megan Burns" userId="623e1b0c-ad23-4e0f-a80f-6405fe9aac03" providerId="ADAL" clId="{8E48F292-0DA4-4374-8F9C-6BA1B4B8ED20}" dt="2023-02-14T15:33:08.915" v="24" actId="20577"/>
      <pc:docMkLst>
        <pc:docMk/>
      </pc:docMkLst>
      <pc:sldChg chg="modSp mod">
        <pc:chgData name="Megan Burns" userId="623e1b0c-ad23-4e0f-a80f-6405fe9aac03" providerId="ADAL" clId="{8E48F292-0DA4-4374-8F9C-6BA1B4B8ED20}" dt="2023-02-14T15:31:32.537" v="4"/>
        <pc:sldMkLst>
          <pc:docMk/>
          <pc:sldMk cId="3893822799" sldId="256"/>
        </pc:sldMkLst>
        <pc:spChg chg="mod">
          <ac:chgData name="Megan Burns" userId="623e1b0c-ad23-4e0f-a80f-6405fe9aac03" providerId="ADAL" clId="{8E48F292-0DA4-4374-8F9C-6BA1B4B8ED20}" dt="2023-02-14T15:31:32.537" v="4"/>
          <ac:spMkLst>
            <pc:docMk/>
            <pc:sldMk cId="3893822799" sldId="256"/>
            <ac:spMk id="5" creationId="{00000000-0000-0000-0000-000000000000}"/>
          </ac:spMkLst>
        </pc:spChg>
        <pc:spChg chg="mod">
          <ac:chgData name="Megan Burns" userId="623e1b0c-ad23-4e0f-a80f-6405fe9aac03" providerId="ADAL" clId="{8E48F292-0DA4-4374-8F9C-6BA1B4B8ED20}" dt="2023-02-14T15:31:29.748" v="3" actId="20577"/>
          <ac:spMkLst>
            <pc:docMk/>
            <pc:sldMk cId="3893822799" sldId="256"/>
            <ac:spMk id="6" creationId="{00000000-0000-0000-0000-000000000000}"/>
          </ac:spMkLst>
        </pc:spChg>
      </pc:sldChg>
      <pc:sldChg chg="addSp delSp modSp mod">
        <pc:chgData name="Megan Burns" userId="623e1b0c-ad23-4e0f-a80f-6405fe9aac03" providerId="ADAL" clId="{8E48F292-0DA4-4374-8F9C-6BA1B4B8ED20}" dt="2023-02-14T15:32:12.132" v="9" actId="478"/>
        <pc:sldMkLst>
          <pc:docMk/>
          <pc:sldMk cId="3808891288" sldId="272"/>
        </pc:sldMkLst>
        <pc:picChg chg="del">
          <ac:chgData name="Megan Burns" userId="623e1b0c-ad23-4e0f-a80f-6405fe9aac03" providerId="ADAL" clId="{8E48F292-0DA4-4374-8F9C-6BA1B4B8ED20}" dt="2023-02-14T15:32:12.132" v="9" actId="478"/>
          <ac:picMkLst>
            <pc:docMk/>
            <pc:sldMk cId="3808891288" sldId="272"/>
            <ac:picMk id="3" creationId="{00000000-0000-0000-0000-000000000000}"/>
          </ac:picMkLst>
        </pc:picChg>
        <pc:picChg chg="add mod ord">
          <ac:chgData name="Megan Burns" userId="623e1b0c-ad23-4e0f-a80f-6405fe9aac03" providerId="ADAL" clId="{8E48F292-0DA4-4374-8F9C-6BA1B4B8ED20}" dt="2023-02-14T15:32:11.220" v="8" actId="167"/>
          <ac:picMkLst>
            <pc:docMk/>
            <pc:sldMk cId="3808891288" sldId="272"/>
            <ac:picMk id="7" creationId="{E69CE08D-0981-D07D-047A-8F05B5DA0D7F}"/>
          </ac:picMkLst>
        </pc:picChg>
      </pc:sldChg>
      <pc:sldChg chg="addSp delSp modSp mod">
        <pc:chgData name="Megan Burns" userId="623e1b0c-ad23-4e0f-a80f-6405fe9aac03" providerId="ADAL" clId="{8E48F292-0DA4-4374-8F9C-6BA1B4B8ED20}" dt="2023-02-14T15:33:00.694" v="15" actId="478"/>
        <pc:sldMkLst>
          <pc:docMk/>
          <pc:sldMk cId="1825386679" sldId="276"/>
        </pc:sldMkLst>
        <pc:picChg chg="del">
          <ac:chgData name="Megan Burns" userId="623e1b0c-ad23-4e0f-a80f-6405fe9aac03" providerId="ADAL" clId="{8E48F292-0DA4-4374-8F9C-6BA1B4B8ED20}" dt="2023-02-14T15:33:00.694" v="15" actId="478"/>
          <ac:picMkLst>
            <pc:docMk/>
            <pc:sldMk cId="1825386679" sldId="276"/>
            <ac:picMk id="4" creationId="{00000000-0000-0000-0000-000000000000}"/>
          </ac:picMkLst>
        </pc:picChg>
        <pc:picChg chg="add mod ord">
          <ac:chgData name="Megan Burns" userId="623e1b0c-ad23-4e0f-a80f-6405fe9aac03" providerId="ADAL" clId="{8E48F292-0DA4-4374-8F9C-6BA1B4B8ED20}" dt="2023-02-14T15:32:59.850" v="14" actId="167"/>
          <ac:picMkLst>
            <pc:docMk/>
            <pc:sldMk cId="1825386679" sldId="276"/>
            <ac:picMk id="7" creationId="{A0DB700D-370F-1516-73F7-272A21E27A7F}"/>
          </ac:picMkLst>
        </pc:picChg>
      </pc:sldChg>
      <pc:sldChg chg="modSp mod">
        <pc:chgData name="Megan Burns" userId="623e1b0c-ad23-4e0f-a80f-6405fe9aac03" providerId="ADAL" clId="{8E48F292-0DA4-4374-8F9C-6BA1B4B8ED20}" dt="2023-02-14T15:33:08.915" v="24" actId="20577"/>
        <pc:sldMkLst>
          <pc:docMk/>
          <pc:sldMk cId="1871222396" sldId="278"/>
        </pc:sldMkLst>
        <pc:spChg chg="mod">
          <ac:chgData name="Megan Burns" userId="623e1b0c-ad23-4e0f-a80f-6405fe9aac03" providerId="ADAL" clId="{8E48F292-0DA4-4374-8F9C-6BA1B4B8ED20}" dt="2023-02-14T15:33:08.915" v="24" actId="20577"/>
          <ac:spMkLst>
            <pc:docMk/>
            <pc:sldMk cId="1871222396" sldId="278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E94C82-CDC8-4D59-90FE-2BEB97B669D8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2B4820-1AD2-48CE-A282-79E32250BA4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5372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es</a:t>
            </a:r>
            <a:r>
              <a:rPr lang="en-CA" dirty="0"/>
              <a:t>t</a:t>
            </a:r>
          </a:p>
          <a:p>
            <a:r>
              <a:rPr lang="en-CA" dirty="0" err="1"/>
              <a:t>pareil</a:t>
            </a:r>
            <a:r>
              <a:rPr lang="en-CA" dirty="0"/>
              <a:t> que</a:t>
            </a:r>
          </a:p>
          <a:p>
            <a:r>
              <a:rPr lang="en-CA" dirty="0" err="1"/>
              <a:t>donc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2B4820-1AD2-48CE-A282-79E32250BA45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28078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donc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2B4820-1AD2-48CE-A282-79E32250BA45}" type="slidenum">
              <a:rPr lang="en-CA" smtClean="0"/>
              <a:t>21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1245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E8A0-B777-47E3-A4CB-C5F78674F4F8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E7F3-D61B-4027-9B69-52351F7BBD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51856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E8A0-B777-47E3-A4CB-C5F78674F4F8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E7F3-D61B-4027-9B69-52351F7BBD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1946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E8A0-B777-47E3-A4CB-C5F78674F4F8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E7F3-D61B-4027-9B69-52351F7BBD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7058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E8A0-B777-47E3-A4CB-C5F78674F4F8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E7F3-D61B-4027-9B69-52351F7BBD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01346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E8A0-B777-47E3-A4CB-C5F78674F4F8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E7F3-D61B-4027-9B69-52351F7BBD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5110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E8A0-B777-47E3-A4CB-C5F78674F4F8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E7F3-D61B-4027-9B69-52351F7BBD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88918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E8A0-B777-47E3-A4CB-C5F78674F4F8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E7F3-D61B-4027-9B69-52351F7BBD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5544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E8A0-B777-47E3-A4CB-C5F78674F4F8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E7F3-D61B-4027-9B69-52351F7BBD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67105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E8A0-B777-47E3-A4CB-C5F78674F4F8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E7F3-D61B-4027-9B69-52351F7BBD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6291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E8A0-B777-47E3-A4CB-C5F78674F4F8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E7F3-D61B-4027-9B69-52351F7BBD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10209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E8A0-B777-47E3-A4CB-C5F78674F4F8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E7F3-D61B-4027-9B69-52351F7BBD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86440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6E8A0-B777-47E3-A4CB-C5F78674F4F8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EE7F3-D61B-4027-9B69-52351F7BBD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315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7465"/>
            <a:ext cx="49936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AB : obligatoire        </a:t>
            </a:r>
            <a:r>
              <a:rPr lang="fr-ca" sz="1600" dirty="0">
                <a:solidFill>
                  <a:srgbClr val="000000"/>
                </a:solidFill>
                <a:latin typeface="Century Gothic"/>
              </a:rPr>
              <a:t>    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MB : obligatoire           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l'enseignant 2.2 Unité 13 Logique numérale p. Q-46–49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</a:t>
            </a: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française</a:t>
            </a:r>
            <a:endParaRPr lang="fr-ca" sz="1600" b="0" i="0" u="none" baseline="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LN2-60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Utilisation de doubles pour additionner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82445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• utiliseront les doubles pour additionner en utilisant le concept « d’un de plus que » ou « d’un de moins que ».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2.2 p. 48–50</a:t>
            </a:r>
          </a:p>
        </p:txBody>
      </p:sp>
    </p:spTree>
    <p:extLst>
      <p:ext uri="{BB962C8B-B14F-4D97-AF65-F5344CB8AC3E}">
        <p14:creationId xmlns:p14="http://schemas.microsoft.com/office/powerpoint/2010/main" val="3893822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705100"/>
            <a:ext cx="666885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h) 7 + 7 = ____, donc 7 + 8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3835400"/>
            <a:ext cx="644601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i) 8 + 8 = ____, donc 8 + 9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965700"/>
            <a:ext cx="644734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j) 9 + 9 = ____, donc 8 + 9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223000"/>
            <a:ext cx="764231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20 + 20 = ____, donc 21 + 20 = ____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82599"/>
            <a:ext cx="686354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f) 5 + 5 = ____, donc 4 + 5 = ____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199" y="1612899"/>
            <a:ext cx="764231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g) 3 + 3 = ____ donc 3 + 4 = ____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594A856-3CE6-4CBC-806B-D3205C51EF1A}"/>
              </a:ext>
            </a:extLst>
          </p:cNvPr>
          <p:cNvCxnSpPr>
            <a:cxnSpLocks/>
          </p:cNvCxnSpPr>
          <p:nvPr/>
        </p:nvCxnSpPr>
        <p:spPr>
          <a:xfrm>
            <a:off x="0" y="60071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2548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295400"/>
            <a:ext cx="955095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Quelles questions ont été traitées de deux façons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199" y="6946900"/>
            <a:ext cx="699867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Les réponses sont-elles les mêmes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</a:rPr>
              <a:t>Voir p. Q-47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19100"/>
            <a:ext cx="818438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Regarde les exercices que tu viens de faire.</a:t>
            </a:r>
          </a:p>
        </p:txBody>
      </p:sp>
    </p:spTree>
    <p:extLst>
      <p:ext uri="{BB962C8B-B14F-4D97-AF65-F5344CB8AC3E}">
        <p14:creationId xmlns:p14="http://schemas.microsoft.com/office/powerpoint/2010/main" val="3915381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81075"/>
            <a:ext cx="959612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Décide du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à résoudre. Utilise le double pour faire l’addition.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05000"/>
            <a:ext cx="722887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_____________ donc 6 + 5 =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908300"/>
            <a:ext cx="722842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_____________ donc 7 + 6 = ____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911600"/>
            <a:ext cx="721198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_____________ donc 8 + 9 = ____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914900"/>
            <a:ext cx="722978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_____________ donc 9 + 8 = ____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199" y="6477000"/>
            <a:ext cx="751114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</a:rPr>
              <a:t>Bonus :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_____________ donc 29 + 30 = ____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73556" y="203200"/>
            <a:ext cx="311120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Résolvez a) avec la classe.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199" y="5778500"/>
            <a:ext cx="7892981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latin typeface="Century Gothic"/>
              </a:rPr>
              <a:t>Vérifie tes réponses en utilisant un double différent.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CFCB995-2114-4C63-B64C-37B508A648E6}"/>
              </a:ext>
            </a:extLst>
          </p:cNvPr>
          <p:cNvCxnSpPr>
            <a:cxnSpLocks/>
          </p:cNvCxnSpPr>
          <p:nvPr/>
        </p:nvCxnSpPr>
        <p:spPr>
          <a:xfrm>
            <a:off x="0" y="626046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5270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35600" y="203200"/>
            <a:ext cx="465193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Remarque : Les exercices complémentaires 1-5 devraient être faits dans l'ordre.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4180" y="693056"/>
            <a:ext cx="9133840" cy="18224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Cela ressemble-t-il à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 + 5 = ____</a:t>
            </a:r>
          </a:p>
        </p:txBody>
      </p:sp>
      <p:sp>
        <p:nvSpPr>
          <p:cNvPr id="4" name="Oval 3"/>
          <p:cNvSpPr/>
          <p:nvPr/>
        </p:nvSpPr>
        <p:spPr>
          <a:xfrm>
            <a:off x="3287522" y="3600323"/>
            <a:ext cx="389890" cy="389890"/>
          </a:xfrm>
          <a:prstGeom prst="ellipse">
            <a:avLst/>
          </a:prstGeom>
          <a:solidFill>
            <a:srgbClr val="00930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Oval 4"/>
          <p:cNvSpPr/>
          <p:nvPr/>
        </p:nvSpPr>
        <p:spPr>
          <a:xfrm>
            <a:off x="2859659" y="4158488"/>
            <a:ext cx="389890" cy="389890"/>
          </a:xfrm>
          <a:prstGeom prst="ellipse">
            <a:avLst/>
          </a:prstGeom>
          <a:solidFill>
            <a:srgbClr val="00930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Oval 5"/>
          <p:cNvSpPr/>
          <p:nvPr/>
        </p:nvSpPr>
        <p:spPr>
          <a:xfrm>
            <a:off x="3715385" y="4158488"/>
            <a:ext cx="389890" cy="389890"/>
          </a:xfrm>
          <a:prstGeom prst="ellipse">
            <a:avLst/>
          </a:prstGeom>
          <a:solidFill>
            <a:srgbClr val="00930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Oval 6"/>
          <p:cNvSpPr/>
          <p:nvPr/>
        </p:nvSpPr>
        <p:spPr>
          <a:xfrm>
            <a:off x="6092825" y="3600323"/>
            <a:ext cx="389890" cy="38989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Oval 7"/>
          <p:cNvSpPr/>
          <p:nvPr/>
        </p:nvSpPr>
        <p:spPr>
          <a:xfrm>
            <a:off x="5289296" y="3678555"/>
            <a:ext cx="389890" cy="38989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Oval 8"/>
          <p:cNvSpPr/>
          <p:nvPr/>
        </p:nvSpPr>
        <p:spPr>
          <a:xfrm>
            <a:off x="5691759" y="4158488"/>
            <a:ext cx="389890" cy="38989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0" name="Oval 9"/>
          <p:cNvSpPr/>
          <p:nvPr/>
        </p:nvSpPr>
        <p:spPr>
          <a:xfrm>
            <a:off x="6482588" y="4158488"/>
            <a:ext cx="389889" cy="38989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1" name="Oval 10"/>
          <p:cNvSpPr/>
          <p:nvPr/>
        </p:nvSpPr>
        <p:spPr>
          <a:xfrm>
            <a:off x="6910451" y="3678555"/>
            <a:ext cx="389889" cy="38989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5" name="TextBox 14"/>
          <p:cNvSpPr txBox="1"/>
          <p:nvPr/>
        </p:nvSpPr>
        <p:spPr>
          <a:xfrm>
            <a:off x="469900" y="6946900"/>
            <a:ext cx="8448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Q-48 pour plus de détails.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9900" y="2870200"/>
            <a:ext cx="795061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Mettez les élèves au défi de déplacer un pion pour rendre les piles égales.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9900" y="5918200"/>
            <a:ext cx="38518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 remarques-tu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BB82089-5115-468E-8B1E-8225E443E94E}"/>
              </a:ext>
            </a:extLst>
          </p:cNvPr>
          <p:cNvCxnSpPr>
            <a:cxnSpLocks/>
          </p:cNvCxnSpPr>
          <p:nvPr/>
        </p:nvCxnSpPr>
        <p:spPr>
          <a:xfrm>
            <a:off x="0" y="2654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3618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5" grpId="0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203200"/>
            <a:ext cx="744289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Expliquez que vous avez fait des choses opposées aux deux piles.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4318000"/>
            <a:ext cx="96647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Comment peux-tu obtenir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à partir de 8 + 6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5524500"/>
            <a:ext cx="34925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À partir de 5 + 7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863600" y="1130300"/>
            <a:ext cx="3078480" cy="1837154"/>
            <a:chOff x="863600" y="1130300"/>
            <a:chExt cx="3078480" cy="1837154"/>
          </a:xfrm>
        </p:grpSpPr>
        <p:sp>
          <p:nvSpPr>
            <p:cNvPr id="8" name="TextBox 7"/>
            <p:cNvSpPr txBox="1"/>
            <p:nvPr/>
          </p:nvSpPr>
          <p:spPr>
            <a:xfrm>
              <a:off x="817880" y="11303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    +    5</a:t>
              </a: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1270000" y="1775206"/>
              <a:ext cx="550291" cy="566420"/>
              <a:chOff x="1270000" y="1775206"/>
              <a:chExt cx="550291" cy="566420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1820291" y="177520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/>
              <p:cNvSpPr txBox="1"/>
              <p:nvPr/>
            </p:nvSpPr>
            <p:spPr>
              <a:xfrm>
                <a:off x="1270000" y="18796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+1</a:t>
                </a: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3030220" y="1775206"/>
              <a:ext cx="684276" cy="566420"/>
              <a:chOff x="3030220" y="1775206"/>
              <a:chExt cx="684276" cy="566420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3030220" y="177520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3175000" y="18796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- 1</a:t>
                </a: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817880" y="26289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   +   ___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219700" y="1854200"/>
            <a:ext cx="434633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Donc 3 + 5 = ___ + ___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0313C63-4FDA-4362-A1FB-3753229ABE14}"/>
              </a:ext>
            </a:extLst>
          </p:cNvPr>
          <p:cNvCxnSpPr>
            <a:cxnSpLocks/>
          </p:cNvCxnSpPr>
          <p:nvPr/>
        </p:nvCxnSpPr>
        <p:spPr>
          <a:xfrm>
            <a:off x="0" y="41148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778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19100"/>
            <a:ext cx="962660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Écris un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qui contient la même réponse.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Trouve la réponse.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1981200"/>
            <a:ext cx="48683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5 + 3 = ____ + ____ =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3340100"/>
            <a:ext cx="486797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7 + 9 = ____ + ____ = ____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4699000"/>
            <a:ext cx="505255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10 + 8 = ____ + ____ = ____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2600" y="6057900"/>
            <a:ext cx="486902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4 + 6 = ____ + ____ = ____</a:t>
            </a:r>
          </a:p>
        </p:txBody>
      </p:sp>
    </p:spTree>
    <p:extLst>
      <p:ext uri="{BB962C8B-B14F-4D97-AF65-F5344CB8AC3E}">
        <p14:creationId xmlns:p14="http://schemas.microsoft.com/office/powerpoint/2010/main" val="23449034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070100"/>
            <a:ext cx="473706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7 + 5 = ____ + ____ = ____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3365500"/>
            <a:ext cx="48646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g) 6 + 8 = ____ + ____ =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686300"/>
            <a:ext cx="484228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h) 2 + 4 = ____ + ____ = ____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5994400"/>
            <a:ext cx="725728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19 + 21 = ____ + ____ = ____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762000"/>
            <a:ext cx="55250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1 + 3 = ____ + ____ = ____</a:t>
            </a:r>
          </a:p>
        </p:txBody>
      </p:sp>
    </p:spTree>
    <p:extLst>
      <p:ext uri="{BB962C8B-B14F-4D97-AF65-F5344CB8AC3E}">
        <p14:creationId xmlns:p14="http://schemas.microsoft.com/office/powerpoint/2010/main" val="12566127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69CE08D-0981-D07D-047A-8F05B5DA0D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0224" y="2255732"/>
            <a:ext cx="7800625" cy="17743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44500" y="419100"/>
            <a:ext cx="899090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Remplis « Addition en utilisant des doubles ».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1485900"/>
            <a:ext cx="333368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Exemple 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6946900"/>
            <a:ext cx="628789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Distribuez la FR Addition en utilisant des doubles (p. Q-66). </a:t>
            </a:r>
          </a:p>
        </p:txBody>
      </p:sp>
    </p:spTree>
    <p:extLst>
      <p:ext uri="{BB962C8B-B14F-4D97-AF65-F5344CB8AC3E}">
        <p14:creationId xmlns:p14="http://schemas.microsoft.com/office/powerpoint/2010/main" val="38088912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4180" y="419100"/>
            <a:ext cx="9311640" cy="13849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Combien de façons peux-tu utiliser pour résoudre cette question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endParaRPr lang="fr-ca" sz="2800" dirty="0">
              <a:solidFill>
                <a:srgbClr val="000000"/>
              </a:solidFill>
              <a:latin typeface="Arial"/>
            </a:endParaRPr>
          </a:p>
          <a:p>
            <a:pPr algn="ctr" rtl="0"/>
            <a:r>
              <a:rPr lang="fr-ca" sz="2800" b="0" i="0" u="none" baseline="0" dirty="0">
                <a:solidFill>
                  <a:srgbClr val="000000"/>
                </a:solidFill>
                <a:latin typeface="+mj-lt"/>
              </a:rPr>
              <a:t>6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+ 7 = ____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899" y="2844800"/>
            <a:ext cx="835255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</a:rPr>
              <a:t>Voir p. Q-48 pour plus de détails. Comparez les façons. Laquelle est la plus facile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479800"/>
            <a:ext cx="9748520" cy="15230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Résous en utilisant la dizaine la</a:t>
            </a:r>
            <a:r>
              <a:rPr lang="fr-ca" sz="2800" b="0" i="0" u="none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plus proche ou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Écris quel problème le plus simple tu as utilisé.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5175039"/>
            <a:ext cx="149759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7 + 6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59100" y="5175039"/>
            <a:ext cx="14972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9 + 4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73700" y="5175039"/>
            <a:ext cx="148474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5 + 6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75600" y="5175039"/>
            <a:ext cx="189243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29 + 31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9900" y="6432339"/>
            <a:ext cx="18799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59 + 16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59100" y="6432339"/>
            <a:ext cx="176047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41 + 28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73700" y="6432339"/>
            <a:ext cx="188809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g) 40 + 42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975600" y="6432339"/>
            <a:ext cx="18656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h) 51 + 49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693CB4B-D37A-4350-B27A-0B843F48905D}"/>
              </a:ext>
            </a:extLst>
          </p:cNvPr>
          <p:cNvCxnSpPr>
            <a:cxnSpLocks/>
          </p:cNvCxnSpPr>
          <p:nvPr/>
        </p:nvCxnSpPr>
        <p:spPr>
          <a:xfrm>
            <a:off x="0" y="3276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2241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480" y="419100"/>
            <a:ext cx="9356090" cy="13849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4. Aide moi à déplacer les pions pour obtenir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:</a:t>
            </a:r>
          </a:p>
          <a:p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ctr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4 + 8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498729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 Q-49 pour plus de détails.</a:t>
            </a:r>
          </a:p>
        </p:txBody>
      </p:sp>
      <p:sp>
        <p:nvSpPr>
          <p:cNvPr id="4" name="Oval 3"/>
          <p:cNvSpPr/>
          <p:nvPr/>
        </p:nvSpPr>
        <p:spPr>
          <a:xfrm>
            <a:off x="3293872" y="2629122"/>
            <a:ext cx="389890" cy="389890"/>
          </a:xfrm>
          <a:prstGeom prst="ellipse">
            <a:avLst/>
          </a:prstGeom>
          <a:solidFill>
            <a:srgbClr val="00930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Oval 4"/>
          <p:cNvSpPr/>
          <p:nvPr/>
        </p:nvSpPr>
        <p:spPr>
          <a:xfrm>
            <a:off x="4030472" y="2629122"/>
            <a:ext cx="389890" cy="389890"/>
          </a:xfrm>
          <a:prstGeom prst="ellipse">
            <a:avLst/>
          </a:prstGeom>
          <a:solidFill>
            <a:srgbClr val="00930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Oval 5"/>
          <p:cNvSpPr/>
          <p:nvPr/>
        </p:nvSpPr>
        <p:spPr>
          <a:xfrm>
            <a:off x="3293872" y="3302222"/>
            <a:ext cx="389890" cy="389890"/>
          </a:xfrm>
          <a:prstGeom prst="ellipse">
            <a:avLst/>
          </a:prstGeom>
          <a:solidFill>
            <a:srgbClr val="00930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Oval 6"/>
          <p:cNvSpPr/>
          <p:nvPr/>
        </p:nvSpPr>
        <p:spPr>
          <a:xfrm>
            <a:off x="4030472" y="3302222"/>
            <a:ext cx="389890" cy="389890"/>
          </a:xfrm>
          <a:prstGeom prst="ellipse">
            <a:avLst/>
          </a:prstGeom>
          <a:solidFill>
            <a:srgbClr val="00930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Oval 7"/>
          <p:cNvSpPr/>
          <p:nvPr/>
        </p:nvSpPr>
        <p:spPr>
          <a:xfrm>
            <a:off x="5732272" y="2629122"/>
            <a:ext cx="389890" cy="38989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Oval 8"/>
          <p:cNvSpPr/>
          <p:nvPr/>
        </p:nvSpPr>
        <p:spPr>
          <a:xfrm>
            <a:off x="6468872" y="2629122"/>
            <a:ext cx="389890" cy="38989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0" name="Oval 9"/>
          <p:cNvSpPr/>
          <p:nvPr/>
        </p:nvSpPr>
        <p:spPr>
          <a:xfrm>
            <a:off x="5732272" y="3302222"/>
            <a:ext cx="389890" cy="38989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1" name="Oval 10"/>
          <p:cNvSpPr/>
          <p:nvPr/>
        </p:nvSpPr>
        <p:spPr>
          <a:xfrm>
            <a:off x="6468872" y="3302222"/>
            <a:ext cx="389890" cy="38989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2" name="Oval 11"/>
          <p:cNvSpPr/>
          <p:nvPr/>
        </p:nvSpPr>
        <p:spPr>
          <a:xfrm>
            <a:off x="7205473" y="2629122"/>
            <a:ext cx="389889" cy="38989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3" name="Oval 12"/>
          <p:cNvSpPr/>
          <p:nvPr/>
        </p:nvSpPr>
        <p:spPr>
          <a:xfrm>
            <a:off x="7942073" y="2629122"/>
            <a:ext cx="389889" cy="38989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4" name="Oval 13"/>
          <p:cNvSpPr/>
          <p:nvPr/>
        </p:nvSpPr>
        <p:spPr>
          <a:xfrm>
            <a:off x="7205473" y="3302222"/>
            <a:ext cx="389889" cy="38989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5" name="Oval 14"/>
          <p:cNvSpPr/>
          <p:nvPr/>
        </p:nvSpPr>
        <p:spPr>
          <a:xfrm>
            <a:off x="7942073" y="3302222"/>
            <a:ext cx="389889" cy="38989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6" name="TextBox 15"/>
          <p:cNvSpPr txBox="1"/>
          <p:nvPr/>
        </p:nvSpPr>
        <p:spPr>
          <a:xfrm>
            <a:off x="457200" y="5956300"/>
            <a:ext cx="833733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Comment sais-tu que la réponse est identique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51760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7949381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Révision : Trouve des paires de chiffres qui s’additionnent pour obtenir 10.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6300" y="2284747"/>
            <a:ext cx="21678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7 + ___ = 10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46300" y="4532647"/>
            <a:ext cx="21678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8 + ___ = 10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6300" y="3415047"/>
            <a:ext cx="21678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6 + ___ = 10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946900"/>
            <a:ext cx="669722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Montrez des exemples supplémentaires, le cas échéant. </a:t>
            </a:r>
          </a:p>
        </p:txBody>
      </p:sp>
    </p:spTree>
    <p:extLst>
      <p:ext uri="{BB962C8B-B14F-4D97-AF65-F5344CB8AC3E}">
        <p14:creationId xmlns:p14="http://schemas.microsoft.com/office/powerpoint/2010/main" val="23779292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4259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qui a la même réponse.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la réponse.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905000"/>
            <a:ext cx="48683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9 + 5 = ____ + ____ =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2832100"/>
            <a:ext cx="486797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2 + 6 = ____ + ____ = ____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3759200"/>
            <a:ext cx="68712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12 + 8 = ____ + ____ = ____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4686300"/>
            <a:ext cx="50660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7 + 11 = ____ + ____ = ____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5613400"/>
            <a:ext cx="485652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3 + 7 = ____ + ____ = ____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9900" y="6540500"/>
            <a:ext cx="473706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5 + 1 = ____ + ____ = ____</a:t>
            </a:r>
          </a:p>
        </p:txBody>
      </p:sp>
    </p:spTree>
    <p:extLst>
      <p:ext uri="{BB962C8B-B14F-4D97-AF65-F5344CB8AC3E}">
        <p14:creationId xmlns:p14="http://schemas.microsoft.com/office/powerpoint/2010/main" val="17767502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0DB700D-370F-1516-73F7-272A21E27A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9250" y="2259110"/>
            <a:ext cx="4381500" cy="162623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7200" y="431800"/>
            <a:ext cx="948062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5. Remplis « Plus d’addition en utilisant des doubles 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511300"/>
            <a:ext cx="243205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Exemple 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199" y="6946900"/>
            <a:ext cx="699867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Distribuez la FR Plus d’addition en utilisant des doubles (p. Q-67).</a:t>
            </a:r>
          </a:p>
        </p:txBody>
      </p:sp>
    </p:spTree>
    <p:extLst>
      <p:ext uri="{BB962C8B-B14F-4D97-AF65-F5344CB8AC3E}">
        <p14:creationId xmlns:p14="http://schemas.microsoft.com/office/powerpoint/2010/main" val="18253866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6. Remplis « Les doubles et les miroirs ».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565900"/>
            <a:ext cx="84353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Distribuez la FR Les doubles et les miroirs (p. Q-68). </a:t>
            </a:r>
          </a:p>
          <a:p>
            <a:pPr algn="l" rtl="0">
              <a:lnSpc>
                <a:spcPct val="200000"/>
              </a:lnSpc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Si possible, utilisez un MIRA et des pions pour modéliser les images sur la FR.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199" y="1511300"/>
            <a:ext cx="254725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Exemple :</a:t>
            </a: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250" y="1740916"/>
            <a:ext cx="3104642" cy="401472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7491316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2.2 p. 48–50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1871222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143000" y="1625600"/>
            <a:ext cx="8764675" cy="561320"/>
            <a:chOff x="1143000" y="1625600"/>
            <a:chExt cx="8764675" cy="561320"/>
          </a:xfrm>
        </p:grpSpPr>
        <p:sp>
          <p:nvSpPr>
            <p:cNvPr id="2" name="TextBox 1"/>
            <p:cNvSpPr txBox="1"/>
            <p:nvPr/>
          </p:nvSpPr>
          <p:spPr>
            <a:xfrm>
              <a:off x="1143000" y="1663700"/>
              <a:ext cx="8764675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5 + 6 est _________________ 4 + 6, donc 5 + 6 = ____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927696" y="1625600"/>
              <a:ext cx="2751887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omic Sans MS"/>
                </a:rPr>
                <a:t>une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omic Sans MS"/>
                </a:rPr>
                <a:t>de plus que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193786" y="1654175"/>
              <a:ext cx="5386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omic Sans MS"/>
                </a:rPr>
                <a:t>11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43000" y="3733800"/>
            <a:ext cx="876467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8 + 3 est _________________ 8 + 2, donc 8 + 3 = ____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5156200"/>
            <a:ext cx="892544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8 + 3 est _________________ 7 + 3, donc 8 + 3 = ____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5509" y="444500"/>
            <a:ext cx="10160000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Est-ce que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somme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est « 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de plus 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» ou « 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de moins 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»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5759" y="2984500"/>
            <a:ext cx="349280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Q-46 pour plus de détails.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6946900"/>
            <a:ext cx="795327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Une opération a été faite deux fois. Est-ce que la réponse était identique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5705708-7A48-452F-8F5E-BD52609FFED1}"/>
              </a:ext>
            </a:extLst>
          </p:cNvPr>
          <p:cNvCxnSpPr>
            <a:cxnSpLocks/>
          </p:cNvCxnSpPr>
          <p:nvPr/>
        </p:nvCxnSpPr>
        <p:spPr>
          <a:xfrm>
            <a:off x="0" y="34290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6551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895600"/>
            <a:ext cx="9574784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Quelle paire de nombres qui s'additionnent pour obtenir 10 devrions-nous utiliser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9596" y="1651000"/>
            <a:ext cx="957478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9 + 2 est ________________  ___ + ___, donc 9 + 2 =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9596" y="5445780"/>
            <a:ext cx="947880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 + 5 est ________________  ___ + ___, donc 4 + 5 = ____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000500"/>
            <a:ext cx="398152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Q-46 pour plus de détails.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431800"/>
            <a:ext cx="9574784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Est-ce que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somme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est « 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de plus 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» ou « 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de moins 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»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6BCA368-6DD7-464B-A3A6-CBDE85A28AB7}"/>
              </a:ext>
            </a:extLst>
          </p:cNvPr>
          <p:cNvCxnSpPr>
            <a:cxnSpLocks/>
          </p:cNvCxnSpPr>
          <p:nvPr/>
        </p:nvCxnSpPr>
        <p:spPr>
          <a:xfrm>
            <a:off x="0" y="450604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0849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8120" y="518180"/>
            <a:ext cx="459687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chaque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66900" y="1549400"/>
            <a:ext cx="19707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 + 1 = 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66900" y="2565400"/>
            <a:ext cx="19707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 + 2 = 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66900" y="3568700"/>
            <a:ext cx="19707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 + 3 = 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66900" y="4584700"/>
            <a:ext cx="19707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 + 4 = ___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66900" y="5588000"/>
            <a:ext cx="21485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 + 5 = ____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42000" y="1549400"/>
            <a:ext cx="21485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6 + 6 = ____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42000" y="2565400"/>
            <a:ext cx="21485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7 + 7 = ____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42000" y="3568700"/>
            <a:ext cx="21485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8 + 8 = ____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42000" y="4584700"/>
            <a:ext cx="21485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9 + 9 = ____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42000" y="5588000"/>
            <a:ext cx="254268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+ 10 = ____</a:t>
            </a:r>
          </a:p>
        </p:txBody>
      </p:sp>
    </p:spTree>
    <p:extLst>
      <p:ext uri="{BB962C8B-B14F-4D97-AF65-F5344CB8AC3E}">
        <p14:creationId xmlns:p14="http://schemas.microsoft.com/office/powerpoint/2010/main" val="2509966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31800"/>
            <a:ext cx="96418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Est-ce que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somme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« 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de plus 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» ou « 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de moins 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» est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fr-ca" sz="2800" b="0" i="0" u="none" baseline="0" dirty="0">
                <a:solidFill>
                  <a:srgbClr val="000000"/>
                </a:solidFill>
                <a:latin typeface="+mj-lt"/>
              </a:rPr>
              <a:t>donné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60177" y="2125990"/>
            <a:ext cx="885971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5 + 6 est _________________ 5 + 5, donc 5 + 6 =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47477" y="3548390"/>
            <a:ext cx="885971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 + 6 est _________________ 6 + 6, donc 5 + 6 = ____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6946900"/>
            <a:ext cx="6058877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Discutez de l'intérêt de faire deux fois la même question.  Voir p. Q-46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504119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7187" y="1651000"/>
            <a:ext cx="906068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4 + 5 est _________________ 4 + 4, donc 4 + 5 = ____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9887" y="3086100"/>
            <a:ext cx="906068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 + 5 est _________________ 5 + 5, donc 4 + 5 =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203200"/>
            <a:ext cx="300417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Répétez avec 4 + 5.</a:t>
            </a:r>
          </a:p>
        </p:txBody>
      </p:sp>
    </p:spTree>
    <p:extLst>
      <p:ext uri="{BB962C8B-B14F-4D97-AF65-F5344CB8AC3E}">
        <p14:creationId xmlns:p14="http://schemas.microsoft.com/office/powerpoint/2010/main" val="3630371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7719" y="1714500"/>
            <a:ext cx="883961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6 + 7 est _________________ 6 + 6, donc 6 + 7 = ____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97719" y="3136900"/>
            <a:ext cx="883961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7 + 6 est _________________ 6 + 6, donc 7 + 6 =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946900"/>
            <a:ext cx="7724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Q-46–47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44500"/>
            <a:ext cx="97028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Est-ce que ces questions ont toute la même réponse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422900"/>
            <a:ext cx="9362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Comment aurais-tu pu le prévoir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040357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48278"/>
            <a:ext cx="9392920" cy="2270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d'abord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Utilise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résoudre le prochain problème d'addition.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899" y="2628900"/>
            <a:ext cx="659321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7 + 7 = ____, donc 8 + 7 =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899" y="3594100"/>
            <a:ext cx="807310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4 + 4 = ____, donc 4 + 5 = ____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4559300"/>
            <a:ext cx="682601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9 + 9 = ____, donc 9 + 10 = ____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5537200"/>
            <a:ext cx="659409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6 + 6 = ____, donc 5 + 6 = ____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9900" y="6502400"/>
            <a:ext cx="657829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7 + 7 = ____, donc 7 + 6 = ____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14716" y="203200"/>
            <a:ext cx="287003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Résolvez a) avec la classe.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2CDA69C-B149-4565-856C-086F0C9B3386}"/>
              </a:ext>
            </a:extLst>
          </p:cNvPr>
          <p:cNvCxnSpPr>
            <a:cxnSpLocks/>
          </p:cNvCxnSpPr>
          <p:nvPr/>
        </p:nvCxnSpPr>
        <p:spPr>
          <a:xfrm>
            <a:off x="0" y="3416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797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EB162BC-E419-4498-9A49-C100BD1ED2B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B6DD657-2A60-4C81-9F0B-382A2C36F5C7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60436D02-2F66-4DCC-9558-D82417CFA6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1305</Words>
  <Application>Microsoft Office PowerPoint</Application>
  <PresentationFormat>Custom</PresentationFormat>
  <Paragraphs>149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Calibri</vt:lpstr>
      <vt:lpstr>Arial</vt:lpstr>
      <vt:lpstr>Century Gothic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Megan Burns</cp:lastModifiedBy>
  <cp:revision>27</cp:revision>
  <dcterms:created xsi:type="dcterms:W3CDTF">2018-03-05T17:41:08Z</dcterms:created>
  <dcterms:modified xsi:type="dcterms:W3CDTF">2023-02-14T15:33:12Z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