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0160000" cy="7620000"/>
  <p:notesSz cx="6858000" cy="9144000"/>
  <p:embeddedFontLst>
    <p:embeddedFont>
      <p:font typeface="Century Gothic" panose="020B050202020202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2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4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F5CCD875-D738-48CD-AA1E-03BDC474C9EA}"/>
    <pc:docChg chg="modSld">
      <pc:chgData name="Megan Burns" userId="623e1b0c-ad23-4e0f-a80f-6405fe9aac03" providerId="ADAL" clId="{F5CCD875-D738-48CD-AA1E-03BDC474C9EA}" dt="2023-02-10T19:59:09.890" v="5"/>
      <pc:docMkLst>
        <pc:docMk/>
      </pc:docMkLst>
      <pc:sldChg chg="modSp mod">
        <pc:chgData name="Megan Burns" userId="623e1b0c-ad23-4e0f-a80f-6405fe9aac03" providerId="ADAL" clId="{F5CCD875-D738-48CD-AA1E-03BDC474C9EA}" dt="2023-02-10T19:58:36.412" v="4"/>
        <pc:sldMkLst>
          <pc:docMk/>
          <pc:sldMk cId="0" sldId="256"/>
        </pc:sldMkLst>
        <pc:spChg chg="mod">
          <ac:chgData name="Megan Burns" userId="623e1b0c-ad23-4e0f-a80f-6405fe9aac03" providerId="ADAL" clId="{F5CCD875-D738-48CD-AA1E-03BDC474C9EA}" dt="2023-02-10T19:58:33.184" v="3" actId="20577"/>
          <ac:spMkLst>
            <pc:docMk/>
            <pc:sldMk cId="0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F5CCD875-D738-48CD-AA1E-03BDC474C9EA}" dt="2023-02-10T19:58:36.412" v="4"/>
          <ac:spMkLst>
            <pc:docMk/>
            <pc:sldMk cId="0" sldId="256"/>
            <ac:spMk id="11" creationId="{00000000-0000-0000-0000-000000000000}"/>
          </ac:spMkLst>
        </pc:spChg>
      </pc:sldChg>
      <pc:sldChg chg="modSp mod">
        <pc:chgData name="Megan Burns" userId="623e1b0c-ad23-4e0f-a80f-6405fe9aac03" providerId="ADAL" clId="{F5CCD875-D738-48CD-AA1E-03BDC474C9EA}" dt="2023-02-10T19:59:09.890" v="5"/>
        <pc:sldMkLst>
          <pc:docMk/>
          <pc:sldMk cId="0" sldId="282"/>
        </pc:sldMkLst>
        <pc:spChg chg="mod">
          <ac:chgData name="Megan Burns" userId="623e1b0c-ad23-4e0f-a80f-6405fe9aac03" providerId="ADAL" clId="{F5CCD875-D738-48CD-AA1E-03BDC474C9EA}" dt="2023-02-10T19:59:09.890" v="5"/>
          <ac:spMkLst>
            <pc:docMk/>
            <pc:sldMk cId="0" sldId="282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8C128-9180-4E07-9C7C-76D179CCB89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416818" y="736600"/>
            <a:ext cx="8552682" cy="8765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1600" b="0" i="0" u="none" dirty="0">
                <a:solidFill>
                  <a:srgbClr val="666666"/>
                </a:solidFill>
                <a:latin typeface="Century Gothic"/>
              </a:rPr>
              <a:t>Guide de l’enseignant 2.1 Unité 6 Probabilité et traitement de données p. G-12–16​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PTD2-3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Règles de triage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699" y="3352800"/>
            <a:ext cx="9266395" cy="15120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déduiront la manière dont les différents groupes ont été triés, puis la décriront;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identifieront les attributs des données et trieront les formes selon les règles qu’ils auront eux-mêmes créées.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2.1 p. 90–91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5371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différences vois-tu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6477110" y="1921347"/>
            <a:ext cx="1474270" cy="1474271"/>
          </a:xfrm>
          <a:custGeom>
            <a:avLst/>
            <a:gdLst/>
            <a:ahLst/>
            <a:cxnLst/>
            <a:rect l="0" t="0" r="0" b="0"/>
            <a:pathLst>
              <a:path w="1474270" h="1474271">
                <a:moveTo>
                  <a:pt x="0" y="0"/>
                </a:moveTo>
                <a:lnTo>
                  <a:pt x="1474269" y="0"/>
                </a:lnTo>
                <a:lnTo>
                  <a:pt x="1474269" y="1474270"/>
                </a:lnTo>
                <a:lnTo>
                  <a:pt x="0" y="1474270"/>
                </a:lnTo>
                <a:close/>
              </a:path>
            </a:pathLst>
          </a:custGeom>
          <a:solidFill>
            <a:srgbClr val="800080"/>
          </a:solidFill>
          <a:ln w="127000" cap="flat" cmpd="sng" algn="ctr">
            <a:solidFill>
              <a:srgbClr val="80008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9" name="Group 8"/>
          <p:cNvGrpSpPr/>
          <p:nvPr/>
        </p:nvGrpSpPr>
        <p:grpSpPr>
          <a:xfrm>
            <a:off x="1428432" y="978535"/>
            <a:ext cx="3372536" cy="3395984"/>
            <a:chOff x="1428432" y="978535"/>
            <a:chExt cx="3372536" cy="3395984"/>
          </a:xfrm>
        </p:grpSpPr>
        <p:pic>
          <p:nvPicPr>
            <p:cNvPr id="4" name="Picture 3" descr="temp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811600">
              <a:off x="1391666" y="1942210"/>
              <a:ext cx="1582166" cy="15086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" name="Picture 4" descr="temp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8144400">
              <a:off x="2293366" y="978535"/>
              <a:ext cx="1582166" cy="15086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8" name="Group 7"/>
            <p:cNvGrpSpPr/>
            <p:nvPr/>
          </p:nvGrpSpPr>
          <p:grpSpPr>
            <a:xfrm rot="10800000">
              <a:off x="2353868" y="1865315"/>
              <a:ext cx="2447100" cy="2509204"/>
              <a:chOff x="2353868" y="1865315"/>
              <a:chExt cx="2447100" cy="2509204"/>
            </a:xfrm>
          </p:grpSpPr>
          <p:pic>
            <p:nvPicPr>
              <p:cNvPr id="6" name="Picture 5" descr="temp.png"/>
              <p:cNvPicPr>
                <a:picLocks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2811600">
                <a:off x="2317102" y="2829119"/>
                <a:ext cx="1582166" cy="150863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7" name="Picture 6" descr="temp.png"/>
              <p:cNvPicPr>
                <a:picLocks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8144399">
                <a:off x="3218802" y="1865315"/>
                <a:ext cx="1582166" cy="150863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043705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Remplis « Recherche des 3 différences (2)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723983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Recherche des 3 différences (2) tirée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de la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G-39.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02734" y="215900"/>
            <a:ext cx="318551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Modification des attributs.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ta girouette pour dessiner une nouvelle image.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G-13 pour plus de détails.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670197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Commencez par un petit crayon rouge et un long crayon bleu.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G-13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431800"/>
            <a:ext cx="826951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que ces objets ont en commun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12300" y="215900"/>
            <a:ext cx="328041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25974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Compare des objets.</a:t>
            </a:r>
          </a:p>
          <a:p>
            <a:pPr algn="l" rtl="0">
              <a:lnSpc>
                <a:spcPct val="150000"/>
              </a:lnSpc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Choisis deux objets. 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Qu’ont-ils en commun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443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G-13–14 pour plus de détails.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3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43412" y="215900"/>
            <a:ext cx="30493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Identification de l’attribut commun.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G-14 pour plus de détails.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qui est identique dans ces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1" y="1831086"/>
            <a:ext cx="3635757" cy="3635756"/>
            <a:chOff x="3262121" y="18310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8310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947839" y="3200466"/>
              <a:ext cx="378254" cy="448485"/>
            </a:xfrm>
            <a:custGeom>
              <a:avLst/>
              <a:gdLst/>
              <a:ahLst/>
              <a:cxnLst/>
              <a:rect l="0" t="0" r="0" b="0"/>
              <a:pathLst>
                <a:path w="378254" h="448485">
                  <a:moveTo>
                    <a:pt x="189158" y="0"/>
                  </a:moveTo>
                  <a:lnTo>
                    <a:pt x="378253" y="448484"/>
                  </a:lnTo>
                  <a:lnTo>
                    <a:pt x="0" y="448484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351624" y="3200466"/>
              <a:ext cx="997234" cy="997233"/>
            </a:xfrm>
            <a:custGeom>
              <a:avLst/>
              <a:gdLst/>
              <a:ahLst/>
              <a:cxnLst/>
              <a:rect l="0" t="0" r="0" b="0"/>
              <a:pathLst>
                <a:path w="997234" h="997233">
                  <a:moveTo>
                    <a:pt x="0" y="0"/>
                  </a:moveTo>
                  <a:lnTo>
                    <a:pt x="997233" y="0"/>
                  </a:lnTo>
                  <a:lnTo>
                    <a:pt x="997233" y="997232"/>
                  </a:lnTo>
                  <a:lnTo>
                    <a:pt x="0" y="997232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947795" y="2582036"/>
              <a:ext cx="2245614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69900" y="69469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à des volontaires d’ajouter une forme dans le cercle et une autre, à l’extérieur du cercle.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3741" y="203200"/>
            <a:ext cx="506115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Choisissez une réponse comme nom du groupe.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pourrions-nous appeler ce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1" y="1754886"/>
            <a:ext cx="3635757" cy="3635756"/>
            <a:chOff x="3262121" y="17548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7548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1" y="2505836"/>
              <a:ext cx="2245488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3947864" y="2973092"/>
              <a:ext cx="342274" cy="342270"/>
            </a:xfrm>
            <a:custGeom>
              <a:avLst/>
              <a:gdLst/>
              <a:ahLst/>
              <a:cxnLst/>
              <a:rect l="0" t="0" r="0" b="0"/>
              <a:pathLst>
                <a:path w="342274" h="342270">
                  <a:moveTo>
                    <a:pt x="0" y="0"/>
                  </a:moveTo>
                  <a:lnTo>
                    <a:pt x="342273" y="0"/>
                  </a:lnTo>
                  <a:lnTo>
                    <a:pt x="342273" y="342269"/>
                  </a:lnTo>
                  <a:lnTo>
                    <a:pt x="0" y="342269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752872" y="2973092"/>
              <a:ext cx="869700" cy="1728101"/>
            </a:xfrm>
            <a:custGeom>
              <a:avLst/>
              <a:gdLst/>
              <a:ahLst/>
              <a:cxnLst/>
              <a:rect l="0" t="0" r="0" b="0"/>
              <a:pathLst>
                <a:path w="869700" h="1728101">
                  <a:moveTo>
                    <a:pt x="0" y="0"/>
                  </a:moveTo>
                  <a:lnTo>
                    <a:pt x="869699" y="0"/>
                  </a:lnTo>
                  <a:lnTo>
                    <a:pt x="869699" y="1728100"/>
                  </a:lnTo>
                  <a:lnTo>
                    <a:pt x="0" y="172810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69596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Ajoutez des formes pour pouvoir éliminer des noms de la liste.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G-14 pour plus de détails.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060" y="203200"/>
            <a:ext cx="468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Indiquez les bonnes possibilités d’un côté.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012964"/>
            <a:ext cx="90860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Auquel de ces noms est-ce que je pensais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86823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862835"/>
            <a:ext cx="4093210" cy="1018539"/>
            <a:chOff x="457200" y="1862835"/>
            <a:chExt cx="4093210" cy="1018539"/>
          </a:xfrm>
        </p:grpSpPr>
        <p:pic>
          <p:nvPicPr>
            <p:cNvPr id="2" name="Picture 1" descr="clipboard(5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0082" y="1862835"/>
              <a:ext cx="3640328" cy="10185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2120900"/>
              <a:ext cx="691006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194300" y="1894967"/>
            <a:ext cx="4606924" cy="954150"/>
            <a:chOff x="5194300" y="1894967"/>
            <a:chExt cx="4606924" cy="954150"/>
          </a:xfrm>
        </p:grpSpPr>
        <p:pic>
          <p:nvPicPr>
            <p:cNvPr id="5" name="Picture 4" descr="clipboard(6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7765" y="1894967"/>
              <a:ext cx="4053459" cy="9541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194300" y="21209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3739896"/>
            <a:ext cx="4080381" cy="878839"/>
            <a:chOff x="457200" y="3739896"/>
            <a:chExt cx="4080381" cy="878839"/>
          </a:xfrm>
        </p:grpSpPr>
        <p:pic>
          <p:nvPicPr>
            <p:cNvPr id="8" name="Picture 7" descr="clipboard(7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5039" y="3739896"/>
              <a:ext cx="3582542" cy="8788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57200" y="3962400"/>
              <a:ext cx="67817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5653404"/>
            <a:ext cx="5404611" cy="1010030"/>
            <a:chOff x="457200" y="5653404"/>
            <a:chExt cx="5404611" cy="1010030"/>
          </a:xfrm>
        </p:grpSpPr>
        <p:pic>
          <p:nvPicPr>
            <p:cNvPr id="11" name="Picture 10" descr="clipboard(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3470" y="5653404"/>
              <a:ext cx="3998341" cy="10100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5803900"/>
              <a:ext cx="15218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444500"/>
            <a:ext cx="96799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pourrait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ê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tre le nom du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55673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pourrions-nous appeler ce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1" y="1754886"/>
            <a:ext cx="3635757" cy="3635756"/>
            <a:chOff x="3262121" y="17548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7548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1" y="2505836"/>
              <a:ext cx="2245488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3953619" y="3024685"/>
              <a:ext cx="341460" cy="339431"/>
            </a:xfrm>
            <a:custGeom>
              <a:avLst/>
              <a:gdLst/>
              <a:ahLst/>
              <a:cxnLst/>
              <a:rect l="0" t="0" r="0" b="0"/>
              <a:pathLst>
                <a:path w="341460" h="339431">
                  <a:moveTo>
                    <a:pt x="180488" y="32640"/>
                  </a:moveTo>
                  <a:lnTo>
                    <a:pt x="189531" y="20973"/>
                  </a:lnTo>
                  <a:lnTo>
                    <a:pt x="200685" y="12438"/>
                  </a:lnTo>
                  <a:lnTo>
                    <a:pt x="215343" y="5447"/>
                  </a:lnTo>
                  <a:lnTo>
                    <a:pt x="228569" y="1543"/>
                  </a:lnTo>
                  <a:lnTo>
                    <a:pt x="246693" y="0"/>
                  </a:lnTo>
                  <a:lnTo>
                    <a:pt x="262707" y="1543"/>
                  </a:lnTo>
                  <a:lnTo>
                    <a:pt x="280154" y="6990"/>
                  </a:lnTo>
                  <a:lnTo>
                    <a:pt x="296168" y="14753"/>
                  </a:lnTo>
                  <a:lnTo>
                    <a:pt x="310110" y="26420"/>
                  </a:lnTo>
                  <a:lnTo>
                    <a:pt x="323334" y="42718"/>
                  </a:lnTo>
                  <a:lnTo>
                    <a:pt x="332417" y="60604"/>
                  </a:lnTo>
                  <a:lnTo>
                    <a:pt x="337994" y="80760"/>
                  </a:lnTo>
                  <a:lnTo>
                    <a:pt x="341459" y="100190"/>
                  </a:lnTo>
                  <a:lnTo>
                    <a:pt x="341459" y="120391"/>
                  </a:lnTo>
                  <a:lnTo>
                    <a:pt x="338670" y="137505"/>
                  </a:lnTo>
                  <a:lnTo>
                    <a:pt x="333811" y="155346"/>
                  </a:lnTo>
                  <a:lnTo>
                    <a:pt x="327518" y="170101"/>
                  </a:lnTo>
                  <a:lnTo>
                    <a:pt x="320546" y="187216"/>
                  </a:lnTo>
                  <a:lnTo>
                    <a:pt x="314970" y="197293"/>
                  </a:lnTo>
                  <a:lnTo>
                    <a:pt x="305927" y="212819"/>
                  </a:lnTo>
                  <a:lnTo>
                    <a:pt x="296168" y="225257"/>
                  </a:lnTo>
                  <a:lnTo>
                    <a:pt x="285731" y="239240"/>
                  </a:lnTo>
                  <a:lnTo>
                    <a:pt x="273860" y="251678"/>
                  </a:lnTo>
                  <a:lnTo>
                    <a:pt x="262707" y="264889"/>
                  </a:lnTo>
                  <a:lnTo>
                    <a:pt x="252270" y="274195"/>
                  </a:lnTo>
                  <a:lnTo>
                    <a:pt x="239722" y="286634"/>
                  </a:lnTo>
                  <a:lnTo>
                    <a:pt x="226498" y="296711"/>
                  </a:lnTo>
                  <a:lnTo>
                    <a:pt x="214627" y="306064"/>
                  </a:lnTo>
                  <a:lnTo>
                    <a:pt x="204190" y="314598"/>
                  </a:lnTo>
                  <a:lnTo>
                    <a:pt x="193037" y="322361"/>
                  </a:lnTo>
                  <a:lnTo>
                    <a:pt x="183954" y="330896"/>
                  </a:lnTo>
                  <a:lnTo>
                    <a:pt x="170053" y="339430"/>
                  </a:lnTo>
                  <a:lnTo>
                    <a:pt x="156788" y="329352"/>
                  </a:lnTo>
                  <a:lnTo>
                    <a:pt x="148422" y="323132"/>
                  </a:lnTo>
                  <a:lnTo>
                    <a:pt x="139380" y="317685"/>
                  </a:lnTo>
                  <a:lnTo>
                    <a:pt x="130298" y="309922"/>
                  </a:lnTo>
                  <a:lnTo>
                    <a:pt x="117750" y="300617"/>
                  </a:lnTo>
                  <a:lnTo>
                    <a:pt x="108030" y="292082"/>
                  </a:lnTo>
                  <a:lnTo>
                    <a:pt x="96877" y="281958"/>
                  </a:lnTo>
                  <a:lnTo>
                    <a:pt x="86400" y="272651"/>
                  </a:lnTo>
                  <a:lnTo>
                    <a:pt x="76640" y="263300"/>
                  </a:lnTo>
                  <a:lnTo>
                    <a:pt x="65487" y="250906"/>
                  </a:lnTo>
                  <a:lnTo>
                    <a:pt x="55051" y="238468"/>
                  </a:lnTo>
                  <a:lnTo>
                    <a:pt x="46008" y="228390"/>
                  </a:lnTo>
                  <a:lnTo>
                    <a:pt x="37643" y="215951"/>
                  </a:lnTo>
                  <a:lnTo>
                    <a:pt x="29278" y="203512"/>
                  </a:lnTo>
                  <a:lnTo>
                    <a:pt x="22307" y="189531"/>
                  </a:lnTo>
                  <a:lnTo>
                    <a:pt x="15336" y="176320"/>
                  </a:lnTo>
                  <a:lnTo>
                    <a:pt x="9042" y="160022"/>
                  </a:lnTo>
                  <a:lnTo>
                    <a:pt x="4860" y="143680"/>
                  </a:lnTo>
                  <a:lnTo>
                    <a:pt x="677" y="128154"/>
                  </a:lnTo>
                  <a:lnTo>
                    <a:pt x="0" y="111856"/>
                  </a:lnTo>
                  <a:lnTo>
                    <a:pt x="1394" y="95560"/>
                  </a:lnTo>
                  <a:lnTo>
                    <a:pt x="3466" y="77673"/>
                  </a:lnTo>
                  <a:lnTo>
                    <a:pt x="7648" y="63690"/>
                  </a:lnTo>
                  <a:lnTo>
                    <a:pt x="13224" y="51252"/>
                  </a:lnTo>
                  <a:lnTo>
                    <a:pt x="20913" y="39630"/>
                  </a:lnTo>
                  <a:lnTo>
                    <a:pt x="27884" y="30279"/>
                  </a:lnTo>
                  <a:lnTo>
                    <a:pt x="36926" y="22516"/>
                  </a:lnTo>
                  <a:lnTo>
                    <a:pt x="48079" y="14753"/>
                  </a:lnTo>
                  <a:lnTo>
                    <a:pt x="61305" y="6990"/>
                  </a:lnTo>
                  <a:lnTo>
                    <a:pt x="73176" y="3086"/>
                  </a:lnTo>
                  <a:lnTo>
                    <a:pt x="86400" y="0"/>
                  </a:lnTo>
                  <a:lnTo>
                    <a:pt x="98271" y="771"/>
                  </a:lnTo>
                  <a:lnTo>
                    <a:pt x="110102" y="1543"/>
                  </a:lnTo>
                  <a:lnTo>
                    <a:pt x="124043" y="6219"/>
                  </a:lnTo>
                  <a:lnTo>
                    <a:pt x="135874" y="10077"/>
                  </a:lnTo>
                  <a:lnTo>
                    <a:pt x="146351" y="17885"/>
                  </a:lnTo>
                  <a:lnTo>
                    <a:pt x="155393" y="25649"/>
                  </a:lnTo>
                  <a:lnTo>
                    <a:pt x="163759" y="37269"/>
                  </a:lnTo>
                  <a:lnTo>
                    <a:pt x="170053" y="50480"/>
                  </a:lnTo>
                  <a:close/>
                </a:path>
              </a:pathLst>
            </a:custGeom>
            <a:solidFill>
              <a:srgbClr val="0000FF">
                <a:alpha val="60000"/>
              </a:srgbClr>
            </a:solidFill>
            <a:ln w="12700" cap="flat" cmpd="sng" algn="ctr">
              <a:solidFill>
                <a:srgbClr val="00005E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904994" y="3634994"/>
              <a:ext cx="350011" cy="350011"/>
            </a:xfrm>
            <a:prstGeom prst="ellipse">
              <a:avLst/>
            </a:prstGeom>
            <a:solidFill>
              <a:srgbClr val="0000FF">
                <a:alpha val="60000"/>
              </a:srgbClr>
            </a:solidFill>
            <a:ln w="12700" cap="flat" cmpd="sng" algn="ctr">
              <a:solidFill>
                <a:srgbClr val="00005E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70773" y="5878567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Ajoutez des formes pour pouvoir éliminer des noms. Arrêtez lorsqu’il ne restera que « aucune régularité » et « côtés courbés ».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29011" y="203200"/>
            <a:ext cx="396588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G-14–15 pour plus de détails.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629400"/>
            <a:ext cx="9549241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si j’ajoutais un cœur avec régularités à l’extérieur du cercle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8118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67868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Révision de la façon dont les régularités peuvent changer.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92299" y="2006600"/>
            <a:ext cx="162462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couleur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48500" y="2006600"/>
            <a:ext cx="12899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92097" y="2006600"/>
            <a:ext cx="18750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grandeur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6000" y="4419600"/>
            <a:ext cx="195359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épaisseur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54500" y="4419600"/>
            <a:ext cx="17427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direction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34330" y="4419600"/>
            <a:ext cx="18906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" y="6959600"/>
            <a:ext cx="724193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Assurez-vous que les élèves comprennent le sens de chacun des mots.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9900" y="1955800"/>
            <a:ext cx="4111369" cy="1309242"/>
            <a:chOff x="469900" y="1955800"/>
            <a:chExt cx="4111369" cy="1309242"/>
          </a:xfrm>
        </p:grpSpPr>
        <p:pic>
          <p:nvPicPr>
            <p:cNvPr id="2" name="Picture 1" descr="clipboard(9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1183" y="1955800"/>
              <a:ext cx="3490086" cy="130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69900" y="1955800"/>
              <a:ext cx="6913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r>
                <a:rPr lang="fr-ca" sz="2800" b="0" i="0" u="none" baseline="0">
                  <a:solidFill>
                    <a:srgbClr val="000000"/>
                  </a:solidFill>
                  <a:latin typeface="Arial"/>
                </a:rPr>
                <a:t>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45100" y="1914525"/>
            <a:ext cx="4101592" cy="1350517"/>
            <a:chOff x="5245100" y="1914525"/>
            <a:chExt cx="4101592" cy="1350517"/>
          </a:xfrm>
        </p:grpSpPr>
        <p:pic>
          <p:nvPicPr>
            <p:cNvPr id="5" name="Picture 4" descr="clipboard(10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86196" y="1914525"/>
              <a:ext cx="3460496" cy="13505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45100" y="19558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9900" y="3829939"/>
            <a:ext cx="4085969" cy="1371091"/>
            <a:chOff x="469900" y="3829939"/>
            <a:chExt cx="4085969" cy="1371091"/>
          </a:xfrm>
        </p:grpSpPr>
        <p:pic>
          <p:nvPicPr>
            <p:cNvPr id="8" name="Picture 7" descr="clipboard(11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0647" y="3829939"/>
              <a:ext cx="3435222" cy="13710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69900" y="3860800"/>
              <a:ext cx="67817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69900" y="5810630"/>
            <a:ext cx="4734052" cy="1326261"/>
            <a:chOff x="469900" y="5810630"/>
            <a:chExt cx="4734052" cy="1326261"/>
          </a:xfrm>
        </p:grpSpPr>
        <p:pic>
          <p:nvPicPr>
            <p:cNvPr id="11" name="Picture 10" descr="clipboard(12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96288" y="5810630"/>
              <a:ext cx="3407664" cy="13262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69900" y="5816600"/>
              <a:ext cx="142341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444500"/>
            <a:ext cx="97307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pourrait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ê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tre le nom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l’ovale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5064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pourrions-nous appeler ce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262121" y="1754886"/>
            <a:ext cx="3635757" cy="3635756"/>
            <a:chOff x="3262121" y="17548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7548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1" y="2505836"/>
              <a:ext cx="2245488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4198268" y="2980110"/>
              <a:ext cx="370304" cy="370304"/>
            </a:xfrm>
            <a:custGeom>
              <a:avLst/>
              <a:gdLst/>
              <a:ahLst/>
              <a:cxnLst/>
              <a:rect l="0" t="0" r="0" b="0"/>
              <a:pathLst>
                <a:path w="370304" h="370304">
                  <a:moveTo>
                    <a:pt x="0" y="0"/>
                  </a:moveTo>
                  <a:lnTo>
                    <a:pt x="370303" y="0"/>
                  </a:lnTo>
                  <a:lnTo>
                    <a:pt x="370303" y="370303"/>
                  </a:lnTo>
                  <a:lnTo>
                    <a:pt x="0" y="37030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631184" y="3949700"/>
              <a:ext cx="1494533" cy="658317"/>
              <a:chOff x="4631184" y="3949700"/>
              <a:chExt cx="1494533" cy="658317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4631184" y="3949700"/>
                <a:ext cx="1494533" cy="658317"/>
              </a:xfrm>
              <a:custGeom>
                <a:avLst/>
                <a:gdLst/>
                <a:ahLst/>
                <a:cxnLst/>
                <a:rect l="0" t="0" r="0" b="0"/>
                <a:pathLst>
                  <a:path w="1494533" h="658317">
                    <a:moveTo>
                      <a:pt x="0" y="0"/>
                    </a:moveTo>
                    <a:lnTo>
                      <a:pt x="1494532" y="0"/>
                    </a:lnTo>
                    <a:lnTo>
                      <a:pt x="1494532" y="658316"/>
                    </a:lnTo>
                    <a:lnTo>
                      <a:pt x="0" y="65831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748402" y="4132325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984750" y="4386833"/>
                <a:ext cx="93218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079872" y="4068825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308600" y="4283075"/>
                <a:ext cx="93218" cy="93218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729858" y="4414392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560440" y="4151756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861176" y="4068825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Ajoutez un triangle en pointillés à l’extérieur du cercle.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36360" y="203200"/>
            <a:ext cx="355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G-15 pour plus de détails.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9900" y="6045200"/>
            <a:ext cx="95483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 quoi le triangle est-il différent des autres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62121" y="1754886"/>
            <a:ext cx="3635757" cy="363575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cxnSp>
        <p:nvCxnSpPr>
          <p:cNvPr id="3" name="Straight Connector 2"/>
          <p:cNvCxnSpPr/>
          <p:nvPr/>
        </p:nvCxnSpPr>
        <p:spPr>
          <a:xfrm>
            <a:off x="3947921" y="2505836"/>
            <a:ext cx="2245488" cy="0"/>
          </a:xfrm>
          <a:prstGeom prst="line">
            <a:avLst/>
          </a:prstGeom>
          <a:ln w="127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8000" y="215900"/>
            <a:ext cx="56177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Répétez avec différentes formes et règles de triage.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6946900"/>
            <a:ext cx="56177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G-15 pour plus de détails.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863485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fois-ci, j’ai combiné deux attributs pour trier les formes.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que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formes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dans le cercle ont en commun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405275"/>
            <a:ext cx="8865019" cy="11535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Choisissez deux propriétés à la fois. Reste-t-il des formes avec ces attributs à l’extérieur du cercle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G-15 pour plus de détails.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208408" y="1967834"/>
            <a:ext cx="3743184" cy="3785932"/>
            <a:chOff x="3208408" y="1967834"/>
            <a:chExt cx="3743184" cy="3785932"/>
          </a:xfrm>
        </p:grpSpPr>
        <p:sp>
          <p:nvSpPr>
            <p:cNvPr id="33" name="Oval 32"/>
            <p:cNvSpPr/>
            <p:nvPr/>
          </p:nvSpPr>
          <p:spPr>
            <a:xfrm>
              <a:off x="3819016" y="3063494"/>
              <a:ext cx="2478786" cy="2478785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3208408" y="1967834"/>
              <a:ext cx="3743184" cy="3785932"/>
            </a:xfrm>
            <a:custGeom>
              <a:avLst/>
              <a:gdLst/>
              <a:ahLst/>
              <a:cxnLst/>
              <a:rect l="0" t="0" r="0" b="0"/>
              <a:pathLst>
                <a:path w="3743184" h="3785932">
                  <a:moveTo>
                    <a:pt x="0" y="0"/>
                  </a:moveTo>
                  <a:lnTo>
                    <a:pt x="3743183" y="0"/>
                  </a:lnTo>
                  <a:lnTo>
                    <a:pt x="3743183" y="3785931"/>
                  </a:lnTo>
                  <a:lnTo>
                    <a:pt x="0" y="3785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606546" y="2427160"/>
              <a:ext cx="479932" cy="434772"/>
              <a:chOff x="3606546" y="2427160"/>
              <a:chExt cx="479932" cy="434772"/>
            </a:xfrm>
          </p:grpSpPr>
          <p:sp>
            <p:nvSpPr>
              <p:cNvPr id="5" name="Freeform 4"/>
              <p:cNvSpPr/>
              <p:nvPr/>
            </p:nvSpPr>
            <p:spPr>
              <a:xfrm rot="21138600">
                <a:off x="3635241" y="2427160"/>
                <a:ext cx="434770" cy="434772"/>
              </a:xfrm>
              <a:custGeom>
                <a:avLst/>
                <a:gdLst/>
                <a:ahLst/>
                <a:cxnLst/>
                <a:rect l="0" t="0" r="0" b="0"/>
                <a:pathLst>
                  <a:path w="434770" h="434772">
                    <a:moveTo>
                      <a:pt x="0" y="0"/>
                    </a:moveTo>
                    <a:lnTo>
                      <a:pt x="434769" y="0"/>
                    </a:lnTo>
                    <a:lnTo>
                      <a:pt x="434769" y="434771"/>
                    </a:lnTo>
                    <a:lnTo>
                      <a:pt x="0" y="43477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3840353" y="2439416"/>
                <a:ext cx="213232" cy="17233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606546" y="2464054"/>
                <a:ext cx="479932" cy="356869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655695" y="2673223"/>
                <a:ext cx="213359" cy="17233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3356355" y="2972689"/>
              <a:ext cx="483235" cy="742314"/>
              <a:chOff x="3356355" y="2972689"/>
              <a:chExt cx="483235" cy="742314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3356355" y="2972689"/>
                <a:ext cx="135383" cy="742314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491738" y="2972689"/>
                <a:ext cx="347852" cy="742314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3356355" y="3715003"/>
                <a:ext cx="483235" cy="0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/>
              <p:cNvSpPr/>
              <p:nvPr/>
            </p:nvSpPr>
            <p:spPr>
              <a:xfrm>
                <a:off x="3503929" y="3330575"/>
                <a:ext cx="75693" cy="75692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565525" y="3541140"/>
                <a:ext cx="75438" cy="75438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303802" y="3468968"/>
              <a:ext cx="664459" cy="664460"/>
              <a:chOff x="4303802" y="3468968"/>
              <a:chExt cx="664459" cy="664460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4303802" y="3468968"/>
                <a:ext cx="664459" cy="664460"/>
              </a:xfrm>
              <a:custGeom>
                <a:avLst/>
                <a:gdLst/>
                <a:ahLst/>
                <a:cxnLst/>
                <a:rect l="0" t="0" r="0" b="0"/>
                <a:pathLst>
                  <a:path w="664459" h="664460">
                    <a:moveTo>
                      <a:pt x="0" y="0"/>
                    </a:moveTo>
                    <a:lnTo>
                      <a:pt x="664458" y="0"/>
                    </a:lnTo>
                    <a:lnTo>
                      <a:pt x="664458" y="664459"/>
                    </a:lnTo>
                    <a:lnTo>
                      <a:pt x="0" y="66445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4425315" y="3627246"/>
                <a:ext cx="311531" cy="401194"/>
                <a:chOff x="4425315" y="3627246"/>
                <a:chExt cx="311531" cy="401194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4425441" y="3627246"/>
                  <a:ext cx="311278" cy="75438"/>
                  <a:chOff x="4425441" y="3627246"/>
                  <a:chExt cx="311278" cy="75438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4425441" y="3627246"/>
                    <a:ext cx="75438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4661280" y="3627246"/>
                    <a:ext cx="75439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4425315" y="3953002"/>
                  <a:ext cx="311531" cy="75438"/>
                  <a:chOff x="4425315" y="3953002"/>
                  <a:chExt cx="311531" cy="75438"/>
                </a:xfrm>
              </p:grpSpPr>
              <p:sp>
                <p:nvSpPr>
                  <p:cNvPr id="20" name="Oval 19"/>
                  <p:cNvSpPr/>
                  <p:nvPr/>
                </p:nvSpPr>
                <p:spPr>
                  <a:xfrm>
                    <a:off x="4425315" y="3953002"/>
                    <a:ext cx="75438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4661408" y="3953002"/>
                    <a:ext cx="75438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26" name="Group 25"/>
              <p:cNvGrpSpPr/>
              <p:nvPr/>
            </p:nvGrpSpPr>
            <p:grpSpPr>
              <a:xfrm>
                <a:off x="4550283" y="3790188"/>
                <a:ext cx="311403" cy="75438"/>
                <a:chOff x="4550283" y="3790188"/>
                <a:chExt cx="311403" cy="75438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4550283" y="3790188"/>
                  <a:ext cx="75438" cy="75438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4786248" y="3790188"/>
                  <a:ext cx="75438" cy="75438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4736914" y="4890289"/>
              <a:ext cx="414006" cy="414006"/>
              <a:chOff x="4736914" y="4890289"/>
              <a:chExt cx="414006" cy="414006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6701" y="4971415"/>
                <a:ext cx="75438" cy="75438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970652" y="5134228"/>
                <a:ext cx="75438" cy="75438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0" name="Freeform 29"/>
              <p:cNvSpPr/>
              <p:nvPr/>
            </p:nvSpPr>
            <p:spPr>
              <a:xfrm rot="848400">
                <a:off x="4736914" y="4890289"/>
                <a:ext cx="414006" cy="414006"/>
              </a:xfrm>
              <a:custGeom>
                <a:avLst/>
                <a:gdLst/>
                <a:ahLst/>
                <a:cxnLst/>
                <a:rect l="0" t="0" r="0" b="0"/>
                <a:pathLst>
                  <a:path w="414006" h="414006">
                    <a:moveTo>
                      <a:pt x="0" y="0"/>
                    </a:moveTo>
                    <a:lnTo>
                      <a:pt x="414005" y="0"/>
                    </a:lnTo>
                    <a:lnTo>
                      <a:pt x="414005" y="414005"/>
                    </a:lnTo>
                    <a:lnTo>
                      <a:pt x="0" y="4140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6456680" y="3173983"/>
              <a:ext cx="290576" cy="290576"/>
            </a:xfrm>
            <a:prstGeom prst="ellipse">
              <a:avLst/>
            </a:prstGeom>
            <a:solidFill>
              <a:srgbClr val="0000FF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269055" y="4145732"/>
              <a:ext cx="664460" cy="664458"/>
              <a:chOff x="5269055" y="4145732"/>
              <a:chExt cx="664460" cy="664458"/>
            </a:xfrm>
          </p:grpSpPr>
          <p:sp>
            <p:nvSpPr>
              <p:cNvPr id="35" name="Freeform 34"/>
              <p:cNvSpPr/>
              <p:nvPr/>
            </p:nvSpPr>
            <p:spPr>
              <a:xfrm rot="21417599">
                <a:off x="5269055" y="4145732"/>
                <a:ext cx="664460" cy="664458"/>
              </a:xfrm>
              <a:custGeom>
                <a:avLst/>
                <a:gdLst/>
                <a:ahLst/>
                <a:cxnLst/>
                <a:rect l="0" t="0" r="0" b="0"/>
                <a:pathLst>
                  <a:path w="664460" h="664458">
                    <a:moveTo>
                      <a:pt x="0" y="0"/>
                    </a:moveTo>
                    <a:lnTo>
                      <a:pt x="664459" y="0"/>
                    </a:lnTo>
                    <a:lnTo>
                      <a:pt x="664459" y="664457"/>
                    </a:lnTo>
                    <a:lnTo>
                      <a:pt x="0" y="6644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762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6" name="Oval 35"/>
              <p:cNvSpPr/>
              <p:nvPr/>
            </p:nvSpPr>
            <p:spPr>
              <a:xfrm rot="21417599">
                <a:off x="5445125" y="4338065"/>
                <a:ext cx="75438" cy="75438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7" name="Oval 36"/>
              <p:cNvSpPr/>
              <p:nvPr/>
            </p:nvSpPr>
            <p:spPr>
              <a:xfrm rot="21417599">
                <a:off x="5501132" y="4601971"/>
                <a:ext cx="75438" cy="75438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8" name="Oval 37"/>
              <p:cNvSpPr/>
              <p:nvPr/>
            </p:nvSpPr>
            <p:spPr>
              <a:xfrm rot="21417599">
                <a:off x="5687440" y="4440301"/>
                <a:ext cx="75438" cy="75438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40" name="Freeform 39"/>
            <p:cNvSpPr/>
            <p:nvPr/>
          </p:nvSpPr>
          <p:spPr>
            <a:xfrm rot="21441000">
              <a:off x="5521100" y="2323739"/>
              <a:ext cx="1100603" cy="508958"/>
            </a:xfrm>
            <a:custGeom>
              <a:avLst/>
              <a:gdLst/>
              <a:ahLst/>
              <a:cxnLst/>
              <a:rect l="0" t="0" r="0" b="0"/>
              <a:pathLst>
                <a:path w="1100603" h="508958">
                  <a:moveTo>
                    <a:pt x="0" y="0"/>
                  </a:moveTo>
                  <a:lnTo>
                    <a:pt x="1100602" y="0"/>
                  </a:lnTo>
                  <a:lnTo>
                    <a:pt x="1100602" y="508957"/>
                  </a:lnTo>
                  <a:lnTo>
                    <a:pt x="0" y="50895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4507040" y="2368468"/>
              <a:ext cx="596463" cy="552157"/>
              <a:chOff x="4507040" y="2368468"/>
              <a:chExt cx="596463" cy="552157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4507040" y="2368468"/>
                <a:ext cx="596463" cy="552157"/>
              </a:xfrm>
              <a:custGeom>
                <a:avLst/>
                <a:gdLst/>
                <a:ahLst/>
                <a:cxnLst/>
                <a:rect l="0" t="0" r="0" b="0"/>
                <a:pathLst>
                  <a:path w="596463" h="552157">
                    <a:moveTo>
                      <a:pt x="315279" y="53096"/>
                    </a:moveTo>
                    <a:lnTo>
                      <a:pt x="331074" y="34117"/>
                    </a:lnTo>
                    <a:lnTo>
                      <a:pt x="350557" y="20234"/>
                    </a:lnTo>
                    <a:lnTo>
                      <a:pt x="376164" y="8862"/>
                    </a:lnTo>
                    <a:lnTo>
                      <a:pt x="399265" y="2511"/>
                    </a:lnTo>
                    <a:lnTo>
                      <a:pt x="430925" y="0"/>
                    </a:lnTo>
                    <a:lnTo>
                      <a:pt x="458898" y="2511"/>
                    </a:lnTo>
                    <a:lnTo>
                      <a:pt x="489374" y="11373"/>
                    </a:lnTo>
                    <a:lnTo>
                      <a:pt x="517347" y="24001"/>
                    </a:lnTo>
                    <a:lnTo>
                      <a:pt x="541701" y="42979"/>
                    </a:lnTo>
                    <a:lnTo>
                      <a:pt x="564802" y="69491"/>
                    </a:lnTo>
                    <a:lnTo>
                      <a:pt x="580667" y="98587"/>
                    </a:lnTo>
                    <a:lnTo>
                      <a:pt x="590409" y="131374"/>
                    </a:lnTo>
                    <a:lnTo>
                      <a:pt x="596462" y="162981"/>
                    </a:lnTo>
                    <a:lnTo>
                      <a:pt x="596462" y="195843"/>
                    </a:lnTo>
                    <a:lnTo>
                      <a:pt x="591592" y="223683"/>
                    </a:lnTo>
                    <a:lnTo>
                      <a:pt x="583103" y="252705"/>
                    </a:lnTo>
                    <a:lnTo>
                      <a:pt x="572109" y="276705"/>
                    </a:lnTo>
                    <a:lnTo>
                      <a:pt x="559932" y="304546"/>
                    </a:lnTo>
                    <a:lnTo>
                      <a:pt x="550191" y="320941"/>
                    </a:lnTo>
                    <a:lnTo>
                      <a:pt x="534395" y="346196"/>
                    </a:lnTo>
                    <a:lnTo>
                      <a:pt x="517347" y="366429"/>
                    </a:lnTo>
                    <a:lnTo>
                      <a:pt x="499117" y="389175"/>
                    </a:lnTo>
                    <a:lnTo>
                      <a:pt x="478381" y="409409"/>
                    </a:lnTo>
                    <a:lnTo>
                      <a:pt x="458898" y="430899"/>
                    </a:lnTo>
                    <a:lnTo>
                      <a:pt x="440668" y="446037"/>
                    </a:lnTo>
                    <a:lnTo>
                      <a:pt x="418748" y="466272"/>
                    </a:lnTo>
                    <a:lnTo>
                      <a:pt x="395647" y="482665"/>
                    </a:lnTo>
                    <a:lnTo>
                      <a:pt x="374912" y="497878"/>
                    </a:lnTo>
                    <a:lnTo>
                      <a:pt x="356681" y="511761"/>
                    </a:lnTo>
                    <a:lnTo>
                      <a:pt x="337198" y="524390"/>
                    </a:lnTo>
                    <a:lnTo>
                      <a:pt x="321333" y="538273"/>
                    </a:lnTo>
                    <a:lnTo>
                      <a:pt x="297048" y="552156"/>
                    </a:lnTo>
                    <a:lnTo>
                      <a:pt x="273877" y="535761"/>
                    </a:lnTo>
                    <a:lnTo>
                      <a:pt x="259266" y="525644"/>
                    </a:lnTo>
                    <a:lnTo>
                      <a:pt x="243470" y="516783"/>
                    </a:lnTo>
                    <a:lnTo>
                      <a:pt x="227605" y="504155"/>
                    </a:lnTo>
                    <a:lnTo>
                      <a:pt x="205687" y="489016"/>
                    </a:lnTo>
                    <a:lnTo>
                      <a:pt x="188708" y="475133"/>
                    </a:lnTo>
                    <a:lnTo>
                      <a:pt x="169225" y="458665"/>
                    </a:lnTo>
                    <a:lnTo>
                      <a:pt x="150926" y="443526"/>
                    </a:lnTo>
                    <a:lnTo>
                      <a:pt x="133877" y="428314"/>
                    </a:lnTo>
                    <a:lnTo>
                      <a:pt x="114394" y="408154"/>
                    </a:lnTo>
                    <a:lnTo>
                      <a:pt x="96163" y="387919"/>
                    </a:lnTo>
                    <a:lnTo>
                      <a:pt x="80368" y="371526"/>
                    </a:lnTo>
                    <a:lnTo>
                      <a:pt x="65756" y="351291"/>
                    </a:lnTo>
                    <a:lnTo>
                      <a:pt x="51143" y="331057"/>
                    </a:lnTo>
                    <a:lnTo>
                      <a:pt x="38967" y="308312"/>
                    </a:lnTo>
                    <a:lnTo>
                      <a:pt x="26790" y="286822"/>
                    </a:lnTo>
                    <a:lnTo>
                      <a:pt x="15795" y="260312"/>
                    </a:lnTo>
                    <a:lnTo>
                      <a:pt x="8489" y="233726"/>
                    </a:lnTo>
                    <a:lnTo>
                      <a:pt x="1183" y="208471"/>
                    </a:lnTo>
                    <a:lnTo>
                      <a:pt x="0" y="181960"/>
                    </a:lnTo>
                    <a:lnTo>
                      <a:pt x="2436" y="155448"/>
                    </a:lnTo>
                    <a:lnTo>
                      <a:pt x="6054" y="126352"/>
                    </a:lnTo>
                    <a:lnTo>
                      <a:pt x="13361" y="103608"/>
                    </a:lnTo>
                    <a:lnTo>
                      <a:pt x="23102" y="83373"/>
                    </a:lnTo>
                    <a:lnTo>
                      <a:pt x="36531" y="64469"/>
                    </a:lnTo>
                    <a:lnTo>
                      <a:pt x="48709" y="49256"/>
                    </a:lnTo>
                    <a:lnTo>
                      <a:pt x="64504" y="36628"/>
                    </a:lnTo>
                    <a:lnTo>
                      <a:pt x="83987" y="24001"/>
                    </a:lnTo>
                    <a:lnTo>
                      <a:pt x="107088" y="11373"/>
                    </a:lnTo>
                    <a:lnTo>
                      <a:pt x="127823" y="5022"/>
                    </a:lnTo>
                    <a:lnTo>
                      <a:pt x="150926" y="0"/>
                    </a:lnTo>
                    <a:lnTo>
                      <a:pt x="171661" y="1256"/>
                    </a:lnTo>
                    <a:lnTo>
                      <a:pt x="192327" y="2511"/>
                    </a:lnTo>
                    <a:lnTo>
                      <a:pt x="216681" y="10117"/>
                    </a:lnTo>
                    <a:lnTo>
                      <a:pt x="237347" y="16395"/>
                    </a:lnTo>
                    <a:lnTo>
                      <a:pt x="255646" y="29096"/>
                    </a:lnTo>
                    <a:lnTo>
                      <a:pt x="271443" y="41724"/>
                    </a:lnTo>
                    <a:lnTo>
                      <a:pt x="286055" y="60629"/>
                    </a:lnTo>
                    <a:lnTo>
                      <a:pt x="297048" y="82118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4646167" y="2525522"/>
                <a:ext cx="328042" cy="230251"/>
                <a:chOff x="4646167" y="2525522"/>
                <a:chExt cx="328042" cy="230251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4646167" y="2525522"/>
                  <a:ext cx="328042" cy="75438"/>
                  <a:chOff x="4646167" y="2525522"/>
                  <a:chExt cx="328042" cy="75438"/>
                </a:xfrm>
              </p:grpSpPr>
              <p:sp>
                <p:nvSpPr>
                  <p:cNvPr id="42" name="Oval 41"/>
                  <p:cNvSpPr/>
                  <p:nvPr/>
                </p:nvSpPr>
                <p:spPr>
                  <a:xfrm rot="21417599">
                    <a:off x="4646167" y="2525522"/>
                    <a:ext cx="75438" cy="75438"/>
                  </a:xfrm>
                  <a:prstGeom prst="ellipse">
                    <a:avLst/>
                  </a:prstGeom>
                  <a:solidFill>
                    <a:srgbClr val="0000FF"/>
                  </a:solidFill>
                  <a:ln w="254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3" name="Oval 42"/>
                  <p:cNvSpPr/>
                  <p:nvPr/>
                </p:nvSpPr>
                <p:spPr>
                  <a:xfrm rot="21417599">
                    <a:off x="4898771" y="2525522"/>
                    <a:ext cx="75438" cy="75438"/>
                  </a:xfrm>
                  <a:prstGeom prst="ellipse">
                    <a:avLst/>
                  </a:prstGeom>
                  <a:solidFill>
                    <a:srgbClr val="0000FF"/>
                  </a:solidFill>
                  <a:ln w="254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45" name="Oval 44"/>
                <p:cNvSpPr/>
                <p:nvPr/>
              </p:nvSpPr>
              <p:spPr>
                <a:xfrm rot="21417599">
                  <a:off x="4772533" y="2680335"/>
                  <a:ext cx="75438" cy="75438"/>
                </a:xfrm>
                <a:prstGeom prst="ellipse">
                  <a:avLst/>
                </a:prstGeom>
                <a:solidFill>
                  <a:srgbClr val="0000FF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4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13266" y="215900"/>
            <a:ext cx="307944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Deviner la règle de triage.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G-16 pour plus de détails.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7307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Pour chacune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devine le nombre de termes dans le noyau et les attributs qui changent.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2578100"/>
            <a:ext cx="4741671" cy="799591"/>
            <a:chOff x="469900" y="2578100"/>
            <a:chExt cx="4741671" cy="799591"/>
          </a:xfrm>
        </p:grpSpPr>
        <p:pic>
          <p:nvPicPr>
            <p:cNvPr id="3" name="Picture 2" descr="clipboard(13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7336" y="2578100"/>
              <a:ext cx="4174235" cy="7995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69900" y="26289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9900" y="4813680"/>
            <a:ext cx="6578345" cy="1100709"/>
            <a:chOff x="469900" y="4813680"/>
            <a:chExt cx="6578345" cy="1100709"/>
          </a:xfrm>
        </p:grpSpPr>
        <p:pic>
          <p:nvPicPr>
            <p:cNvPr id="6" name="Picture 5" descr="clipboard(14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3836" y="4813680"/>
              <a:ext cx="6074409" cy="11007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469900" y="49530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51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Crée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dans laquelle un ou plusieurs attributs changent. Répète le noyau deux fois.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2.1 p. 90–91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299" y="419100"/>
            <a:ext cx="976406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Quels changements ont été apportés à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 descr="clipboard(15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154" y="1327658"/>
            <a:ext cx="4542663" cy="7796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 descr="clipboard(16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554" y="2752598"/>
            <a:ext cx="3407028" cy="7550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 descr="clipboard(17)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554" y="4523740"/>
            <a:ext cx="4469003" cy="7305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9" name="Group 8"/>
          <p:cNvGrpSpPr/>
          <p:nvPr/>
        </p:nvGrpSpPr>
        <p:grpSpPr>
          <a:xfrm>
            <a:off x="495554" y="6202934"/>
            <a:ext cx="4657344" cy="497332"/>
            <a:chOff x="495554" y="6202934"/>
            <a:chExt cx="4657344" cy="497332"/>
          </a:xfrm>
        </p:grpSpPr>
        <p:pic>
          <p:nvPicPr>
            <p:cNvPr id="6" name="Picture 5" descr="clipboard(1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5554" y="6203060"/>
              <a:ext cx="1473326" cy="4972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 descr="clipboard(1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79571" y="6202934"/>
              <a:ext cx="1473327" cy="4973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 descr="clipboard(1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87626" y="6202934"/>
              <a:ext cx="1473327" cy="4973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1" name="Straight Connector 10"/>
          <p:cNvCxnSpPr/>
          <p:nvPr/>
        </p:nvCxnSpPr>
        <p:spPr>
          <a:xfrm>
            <a:off x="0" y="251208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782070" cy="112793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Quels changements ont été apportés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943354"/>
            <a:ext cx="3627881" cy="629411"/>
            <a:chOff x="457200" y="1943354"/>
            <a:chExt cx="3627881" cy="629411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044700"/>
              <a:ext cx="69100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 descr="clipboard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4917" y="1943354"/>
              <a:ext cx="3090164" cy="6294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308600" y="1956054"/>
            <a:ext cx="3591051" cy="629411"/>
            <a:chOff x="5308600" y="1956054"/>
            <a:chExt cx="3591051" cy="629411"/>
          </a:xfrm>
        </p:grpSpPr>
        <p:pic>
          <p:nvPicPr>
            <p:cNvPr id="6" name="Picture 5" descr="clipboard(1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38190" y="1956054"/>
              <a:ext cx="3061461" cy="6294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308600" y="20447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3733800"/>
            <a:ext cx="3567303" cy="705739"/>
            <a:chOff x="457200" y="3733800"/>
            <a:chExt cx="3567303" cy="705739"/>
          </a:xfrm>
        </p:grpSpPr>
        <p:pic>
          <p:nvPicPr>
            <p:cNvPr id="9" name="Picture 8" descr="clipboard(2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3991" y="3733800"/>
              <a:ext cx="3080512" cy="7057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3898900"/>
              <a:ext cx="67817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08600" y="3905377"/>
            <a:ext cx="4298059" cy="610361"/>
            <a:chOff x="5308600" y="3905377"/>
            <a:chExt cx="4298059" cy="610361"/>
          </a:xfrm>
        </p:grpSpPr>
        <p:pic>
          <p:nvPicPr>
            <p:cNvPr id="12" name="Picture 11" descr="clipboard(3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2530" y="3905377"/>
              <a:ext cx="3834129" cy="6103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308600" y="3911600"/>
              <a:ext cx="69176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5878829"/>
            <a:ext cx="5760973" cy="629412"/>
            <a:chOff x="457200" y="5878829"/>
            <a:chExt cx="5760973" cy="629412"/>
          </a:xfrm>
        </p:grpSpPr>
        <p:pic>
          <p:nvPicPr>
            <p:cNvPr id="15" name="Picture 14" descr="clipboard(4).png"/>
            <p:cNvPicPr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30958" y="5878829"/>
              <a:ext cx="4387215" cy="62941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TextBox 15"/>
            <p:cNvSpPr txBox="1"/>
            <p:nvPr/>
          </p:nvSpPr>
          <p:spPr>
            <a:xfrm>
              <a:off x="457200" y="5880100"/>
              <a:ext cx="142341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0" y="551654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0993" y="215900"/>
            <a:ext cx="364575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deux chandails différents.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787400"/>
            <a:ext cx="951076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sont les différences entre ces deux chandails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6946900"/>
            <a:ext cx="900834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Comparez d’autres objets et ajoutez-les au tableau.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G-12–13 pour plus de détails.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462721"/>
              </p:ext>
            </p:extLst>
          </p:nvPr>
        </p:nvGraphicFramePr>
        <p:xfrm>
          <a:off x="520444" y="1769236"/>
          <a:ext cx="9117584" cy="480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8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781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n-lt"/>
                        </a:rPr>
                        <a:t>Attribut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00"/>
                          </a:solidFill>
                          <a:latin typeface="+mn-lt"/>
                        </a:rPr>
                        <a:t>Exemple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37863">
                <a:tc>
                  <a:txBody>
                    <a:bodyPr/>
                    <a:lstStyle/>
                    <a:p>
                      <a:endParaRPr lang="fr-ca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0" y="15474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108831" cy="13030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Remplis « Recherche des 3 différences (1)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702882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Recherche des 3 différences (1) tirée de la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G-38.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778887" y="2609617"/>
            <a:ext cx="1703392" cy="296243"/>
          </a:xfrm>
          <a:custGeom>
            <a:avLst/>
            <a:gdLst/>
            <a:ahLst/>
            <a:cxnLst/>
            <a:rect l="0" t="0" r="0" b="0"/>
            <a:pathLst>
              <a:path w="1703392" h="296243">
                <a:moveTo>
                  <a:pt x="0" y="0"/>
                </a:moveTo>
                <a:lnTo>
                  <a:pt x="1703391" y="0"/>
                </a:lnTo>
                <a:lnTo>
                  <a:pt x="1703391" y="296242"/>
                </a:lnTo>
                <a:lnTo>
                  <a:pt x="0" y="296242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Freeform 2"/>
          <p:cNvSpPr/>
          <p:nvPr/>
        </p:nvSpPr>
        <p:spPr>
          <a:xfrm>
            <a:off x="6200387" y="1730876"/>
            <a:ext cx="2053726" cy="2053725"/>
          </a:xfrm>
          <a:custGeom>
            <a:avLst/>
            <a:gdLst/>
            <a:ahLst/>
            <a:cxnLst/>
            <a:rect l="0" t="0" r="0" b="0"/>
            <a:pathLst>
              <a:path w="2053726" h="2053725">
                <a:moveTo>
                  <a:pt x="0" y="0"/>
                </a:moveTo>
                <a:lnTo>
                  <a:pt x="2053725" y="0"/>
                </a:lnTo>
                <a:lnTo>
                  <a:pt x="2053725" y="2053724"/>
                </a:lnTo>
                <a:lnTo>
                  <a:pt x="0" y="2053724"/>
                </a:lnTo>
                <a:close/>
              </a:path>
            </a:pathLst>
          </a:custGeom>
          <a:solidFill>
            <a:srgbClr val="7D9EC0"/>
          </a:solidFill>
          <a:ln w="38100" cap="flat" cmpd="sng" algn="ctr">
            <a:solidFill>
              <a:srgbClr val="7D9E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57200" y="431800"/>
            <a:ext cx="79681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À part la couleur, quelles différences vois-tu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727700"/>
            <a:ext cx="4054510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Regarde les côtés.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46900"/>
            <a:ext cx="47086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G-13 pour plus de détails.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778887" y="2609617"/>
            <a:ext cx="1703392" cy="296243"/>
          </a:xfrm>
          <a:custGeom>
            <a:avLst/>
            <a:gdLst/>
            <a:ahLst/>
            <a:cxnLst/>
            <a:rect l="0" t="0" r="0" b="0"/>
            <a:pathLst>
              <a:path w="1703392" h="296243">
                <a:moveTo>
                  <a:pt x="0" y="0"/>
                </a:moveTo>
                <a:lnTo>
                  <a:pt x="1703391" y="0"/>
                </a:lnTo>
                <a:lnTo>
                  <a:pt x="1703391" y="296242"/>
                </a:lnTo>
                <a:lnTo>
                  <a:pt x="0" y="296242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6" name="Group 15"/>
          <p:cNvGrpSpPr/>
          <p:nvPr/>
        </p:nvGrpSpPr>
        <p:grpSpPr>
          <a:xfrm>
            <a:off x="4816094" y="873378"/>
            <a:ext cx="4610099" cy="3969005"/>
            <a:chOff x="4816094" y="873378"/>
            <a:chExt cx="4610099" cy="3969005"/>
          </a:xfrm>
        </p:grpSpPr>
        <p:grpSp>
          <p:nvGrpSpPr>
            <p:cNvPr id="14" name="Group 13"/>
            <p:cNvGrpSpPr/>
            <p:nvPr/>
          </p:nvGrpSpPr>
          <p:grpSpPr>
            <a:xfrm>
              <a:off x="4816094" y="873378"/>
              <a:ext cx="4610099" cy="3969005"/>
              <a:chOff x="4816094" y="873378"/>
              <a:chExt cx="4610099" cy="3969005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6213087" y="1705476"/>
                <a:ext cx="2053726" cy="2053725"/>
              </a:xfrm>
              <a:custGeom>
                <a:avLst/>
                <a:gdLst/>
                <a:ahLst/>
                <a:cxnLst/>
                <a:rect l="0" t="0" r="0" b="0"/>
                <a:pathLst>
                  <a:path w="2053726" h="2053725">
                    <a:moveTo>
                      <a:pt x="0" y="0"/>
                    </a:moveTo>
                    <a:lnTo>
                      <a:pt x="2053725" y="0"/>
                    </a:lnTo>
                    <a:lnTo>
                      <a:pt x="2053725" y="2053724"/>
                    </a:lnTo>
                    <a:lnTo>
                      <a:pt x="0" y="2053724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 flipH="1">
                <a:off x="5969000" y="1536700"/>
                <a:ext cx="2476500" cy="2501900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 flipH="1">
                <a:off x="6225794" y="1730882"/>
                <a:ext cx="2476499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H="1">
                <a:off x="6530593" y="1895982"/>
                <a:ext cx="2476500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H="1">
                <a:off x="6746493" y="2137282"/>
                <a:ext cx="2476500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6949693" y="2340482"/>
                <a:ext cx="2476500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4816094" y="873378"/>
                <a:ext cx="2997199" cy="2908300"/>
                <a:chOff x="4816094" y="873378"/>
                <a:chExt cx="2997199" cy="29083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4816094" y="873378"/>
                  <a:ext cx="2476499" cy="2501900"/>
                </a:xfrm>
                <a:prstGeom prst="line">
                  <a:avLst/>
                </a:prstGeom>
                <a:ln w="762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flipH="1">
                  <a:off x="5336794" y="1279778"/>
                  <a:ext cx="2476499" cy="2501900"/>
                </a:xfrm>
                <a:prstGeom prst="line">
                  <a:avLst/>
                </a:prstGeom>
                <a:ln w="762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1"/>
              <p:cNvCxnSpPr/>
              <p:nvPr/>
            </p:nvCxnSpPr>
            <p:spPr>
              <a:xfrm flipH="1">
                <a:off x="5076444" y="1076578"/>
                <a:ext cx="2476499" cy="2501900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5539994" y="1508378"/>
                <a:ext cx="2476499" cy="2501900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Freeform 14"/>
            <p:cNvSpPr/>
            <p:nvPr/>
          </p:nvSpPr>
          <p:spPr>
            <a:xfrm>
              <a:off x="6181252" y="1678703"/>
              <a:ext cx="2099122" cy="2099122"/>
            </a:xfrm>
            <a:custGeom>
              <a:avLst/>
              <a:gdLst/>
              <a:ahLst/>
              <a:cxnLst/>
              <a:rect l="0" t="0" r="0" b="0"/>
              <a:pathLst>
                <a:path w="2099122" h="2099122">
                  <a:moveTo>
                    <a:pt x="0" y="0"/>
                  </a:moveTo>
                  <a:lnTo>
                    <a:pt x="2099121" y="0"/>
                  </a:lnTo>
                  <a:lnTo>
                    <a:pt x="2099121" y="2099121"/>
                  </a:lnTo>
                  <a:lnTo>
                    <a:pt x="0" y="20991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7D9E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57200" y="431800"/>
            <a:ext cx="49869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attribut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 été ajouté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5371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différences vois-tu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2337269" y="2182287"/>
            <a:ext cx="1519764" cy="1519764"/>
          </a:xfrm>
          <a:custGeom>
            <a:avLst/>
            <a:gdLst/>
            <a:ahLst/>
            <a:cxnLst/>
            <a:rect l="0" t="0" r="0" b="0"/>
            <a:pathLst>
              <a:path w="1519764" h="1519764">
                <a:moveTo>
                  <a:pt x="760007" y="0"/>
                </a:moveTo>
                <a:lnTo>
                  <a:pt x="1519763" y="1519763"/>
                </a:lnTo>
                <a:lnTo>
                  <a:pt x="0" y="151976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6529089" y="1691843"/>
            <a:ext cx="789980" cy="2880131"/>
          </a:xfrm>
          <a:custGeom>
            <a:avLst/>
            <a:gdLst/>
            <a:ahLst/>
            <a:cxnLst/>
            <a:rect l="0" t="0" r="0" b="0"/>
            <a:pathLst>
              <a:path w="789980" h="2880131">
                <a:moveTo>
                  <a:pt x="0" y="0"/>
                </a:moveTo>
                <a:lnTo>
                  <a:pt x="789979" y="0"/>
                </a:lnTo>
                <a:lnTo>
                  <a:pt x="789979" y="2880130"/>
                </a:lnTo>
                <a:lnTo>
                  <a:pt x="0" y="2880130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AEAE6D0-CFA6-49D3-93B1-FC2D7D1816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DA0139-948D-4634-B25E-7334B64F7E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2CBACD-1670-4B46-AC7F-20374BE0BB9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738</Words>
  <Application>Microsoft Office PowerPoint</Application>
  <PresentationFormat>Custom</PresentationFormat>
  <Paragraphs>107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Megan Burns</cp:lastModifiedBy>
  <cp:revision>32</cp:revision>
  <dcterms:created xsi:type="dcterms:W3CDTF">2017-09-12T00:55:16Z</dcterms:created>
  <dcterms:modified xsi:type="dcterms:W3CDTF">2023-02-10T19:59:12Z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