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10160000" cy="7620000"/>
  <p:notesSz cx="6858000" cy="9144000"/>
  <p:embeddedFontLst>
    <p:embeddedFont>
      <p:font typeface="Century Gothic" panose="020B050202020202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4.fntdata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1.fntdata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0AA1031A-9974-4168-B448-33B025CF5D70}"/>
    <pc:docChg chg="modSld">
      <pc:chgData name="Megan Burns" userId="623e1b0c-ad23-4e0f-a80f-6405fe9aac03" providerId="ADAL" clId="{0AA1031A-9974-4168-B448-33B025CF5D70}" dt="2023-02-14T15:24:24.868" v="5"/>
      <pc:docMkLst>
        <pc:docMk/>
      </pc:docMkLst>
      <pc:sldChg chg="modSp mod">
        <pc:chgData name="Megan Burns" userId="623e1b0c-ad23-4e0f-a80f-6405fe9aac03" providerId="ADAL" clId="{0AA1031A-9974-4168-B448-33B025CF5D70}" dt="2023-02-14T15:24:09.025" v="4"/>
        <pc:sldMkLst>
          <pc:docMk/>
          <pc:sldMk cId="2949581591" sldId="256"/>
        </pc:sldMkLst>
        <pc:spChg chg="mod">
          <ac:chgData name="Megan Burns" userId="623e1b0c-ad23-4e0f-a80f-6405fe9aac03" providerId="ADAL" clId="{0AA1031A-9974-4168-B448-33B025CF5D70}" dt="2023-02-14T15:24:09.025" v="4"/>
          <ac:spMkLst>
            <pc:docMk/>
            <pc:sldMk cId="2949581591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0AA1031A-9974-4168-B448-33B025CF5D70}" dt="2023-02-14T15:24:06.734" v="3" actId="20577"/>
          <ac:spMkLst>
            <pc:docMk/>
            <pc:sldMk cId="2949581591" sldId="256"/>
            <ac:spMk id="6" creationId="{00000000-0000-0000-0000-000000000000}"/>
          </ac:spMkLst>
        </pc:spChg>
      </pc:sldChg>
      <pc:sldChg chg="modSp mod">
        <pc:chgData name="Megan Burns" userId="623e1b0c-ad23-4e0f-a80f-6405fe9aac03" providerId="ADAL" clId="{0AA1031A-9974-4168-B448-33B025CF5D70}" dt="2023-02-14T15:24:24.868" v="5"/>
        <pc:sldMkLst>
          <pc:docMk/>
          <pc:sldMk cId="2890267443" sldId="280"/>
        </pc:sldMkLst>
        <pc:spChg chg="mod">
          <ac:chgData name="Megan Burns" userId="623e1b0c-ad23-4e0f-a80f-6405fe9aac03" providerId="ADAL" clId="{0AA1031A-9974-4168-B448-33B025CF5D70}" dt="2023-02-14T15:24:24.868" v="5"/>
          <ac:spMkLst>
            <pc:docMk/>
            <pc:sldMk cId="2890267443" sldId="280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2003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5984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6194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6438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4060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3043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9076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4585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4879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47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01F6-B61B-4739-973E-2691BDC648E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191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901F6-B61B-4739-973E-2691BDC648EB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37CC4-41FF-4F70-ABA9-D04623630DB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719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       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          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 2.2 Unité 13 Logique numérale p. Q-20–24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LN2-54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699" y="2189619"/>
            <a:ext cx="9821036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3000" b="0" i="0" u="none" baseline="0" dirty="0">
                <a:solidFill>
                  <a:srgbClr val="000000"/>
                </a:solidFill>
                <a:latin typeface="Century Gothic"/>
              </a:rPr>
              <a:t>Utilisation du chiffre 10 le plus près pour additionner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utiliseront des paires de chiffres dont la somme est égale à 10 pour faciliter l’addition.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2.2 p. 30–33</a:t>
            </a:r>
          </a:p>
        </p:txBody>
      </p:sp>
    </p:spTree>
    <p:extLst>
      <p:ext uri="{BB962C8B-B14F-4D97-AF65-F5344CB8AC3E}">
        <p14:creationId xmlns:p14="http://schemas.microsoft.com/office/powerpoint/2010/main" val="2949581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444500"/>
            <a:ext cx="3380740" cy="1203022"/>
            <a:chOff x="457200" y="444500"/>
            <a:chExt cx="3380740" cy="1203022"/>
          </a:xfrm>
        </p:grpSpPr>
        <p:sp>
          <p:nvSpPr>
            <p:cNvPr id="2" name="TextBox 1"/>
            <p:cNvSpPr txBox="1"/>
            <p:nvPr/>
          </p:nvSpPr>
          <p:spPr>
            <a:xfrm>
              <a:off x="457200" y="4445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16000" y="4445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+ 8 = 10 + ___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245100" y="444500"/>
            <a:ext cx="3380740" cy="1203022"/>
            <a:chOff x="5245100" y="444500"/>
            <a:chExt cx="3380740" cy="1203022"/>
          </a:xfrm>
        </p:grpSpPr>
        <p:sp>
          <p:nvSpPr>
            <p:cNvPr id="5" name="TextBox 4"/>
            <p:cNvSpPr txBox="1"/>
            <p:nvPr/>
          </p:nvSpPr>
          <p:spPr>
            <a:xfrm>
              <a:off x="5245100" y="4445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f)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803900" y="4445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+ 7 = 10 + ___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7200" y="2819400"/>
            <a:ext cx="3380740" cy="1203022"/>
            <a:chOff x="457200" y="2819400"/>
            <a:chExt cx="3380740" cy="1203022"/>
          </a:xfrm>
        </p:grpSpPr>
        <p:sp>
          <p:nvSpPr>
            <p:cNvPr id="8" name="TextBox 7"/>
            <p:cNvSpPr txBox="1"/>
            <p:nvPr/>
          </p:nvSpPr>
          <p:spPr>
            <a:xfrm>
              <a:off x="457200" y="28194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g)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16000" y="28194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+ 5 = 10 + ___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45100" y="2819400"/>
            <a:ext cx="3380740" cy="1203022"/>
            <a:chOff x="5245100" y="2819400"/>
            <a:chExt cx="3380740" cy="1203022"/>
          </a:xfrm>
        </p:grpSpPr>
        <p:sp>
          <p:nvSpPr>
            <p:cNvPr id="11" name="TextBox 10"/>
            <p:cNvSpPr txBox="1"/>
            <p:nvPr/>
          </p:nvSpPr>
          <p:spPr>
            <a:xfrm>
              <a:off x="5245100" y="28194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h)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03900" y="28194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9 + 6 = 10 + ___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57200" y="5194300"/>
            <a:ext cx="3380740" cy="1203022"/>
            <a:chOff x="457200" y="5194300"/>
            <a:chExt cx="3380740" cy="1203022"/>
          </a:xfrm>
        </p:grpSpPr>
        <p:sp>
          <p:nvSpPr>
            <p:cNvPr id="14" name="TextBox 13"/>
            <p:cNvSpPr txBox="1"/>
            <p:nvPr/>
          </p:nvSpPr>
          <p:spPr>
            <a:xfrm>
              <a:off x="457200" y="51943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i)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16000" y="51943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+ 6 = 10 + ___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2444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82119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Quels exercices ont la même réponse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Pourquoi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4013200"/>
            <a:ext cx="6343382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question était la plus facile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Pourquoi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AA2FF4B-219B-4F52-B3B7-17CC3ADF70E4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798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1536700"/>
            <a:ext cx="32498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6 + 9 = 10 + 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94300" y="1536700"/>
            <a:ext cx="324954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 + 8 = 10 + 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2946400"/>
            <a:ext cx="32370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9 + 5 = 10 + 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1600" y="2946400"/>
            <a:ext cx="32505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7 + 6 = 10 + 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749300"/>
            <a:ext cx="96503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D’abord,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fais 10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avec le plus grand chiffre.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4889500"/>
            <a:ext cx="9650349" cy="156600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Essaie ensuite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faire 10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avec le plus petit chiffre.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br>
              <a:rPr lang="fr-ca" sz="25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Quelle méthode était la plus facile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6946900"/>
            <a:ext cx="572185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Q-21–22 pour plus de détails.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900" y="203200"/>
            <a:ext cx="944130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Le chiffre que tu utilises pour faire 10 n’a pas d’importance. Fais ce qui est le plus facile!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5F653F-510C-4F57-8C99-5127DE39F6CA}"/>
              </a:ext>
            </a:extLst>
          </p:cNvPr>
          <p:cNvCxnSpPr>
            <a:cxnSpLocks/>
          </p:cNvCxnSpPr>
          <p:nvPr/>
        </p:nvCxnSpPr>
        <p:spPr>
          <a:xfrm>
            <a:off x="0" y="4686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8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70179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pouvons-nous rendre cette question plus facile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14800" y="2095500"/>
            <a:ext cx="18127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29    +    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6276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Q-22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56192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6300" y="1562100"/>
            <a:ext cx="16158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39   +   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47000" y="1562100"/>
            <a:ext cx="16158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89   +   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18000" y="1562100"/>
            <a:ext cx="16158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6   +   79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203200"/>
            <a:ext cx="441137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Recommence avec d’autres exemples.</a:t>
            </a:r>
          </a:p>
        </p:txBody>
      </p:sp>
    </p:spTree>
    <p:extLst>
      <p:ext uri="{BB962C8B-B14F-4D97-AF65-F5344CB8AC3E}">
        <p14:creationId xmlns:p14="http://schemas.microsoft.com/office/powerpoint/2010/main" val="162360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0468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Ajoute 1 à l’un des chiffres. Soustrais 1 à l’autre chiffre.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Trouve le total.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2552700"/>
            <a:ext cx="4153408" cy="1159869"/>
            <a:chOff x="457200" y="2552700"/>
            <a:chExt cx="4153408" cy="1159869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5527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03300" y="2552700"/>
              <a:ext cx="3607308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49 + 5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34000" y="2552700"/>
            <a:ext cx="4229608" cy="1159869"/>
            <a:chOff x="5334000" y="2552700"/>
            <a:chExt cx="4229608" cy="1159869"/>
          </a:xfrm>
        </p:grpSpPr>
        <p:sp>
          <p:nvSpPr>
            <p:cNvPr id="6" name="TextBox 5"/>
            <p:cNvSpPr txBox="1"/>
            <p:nvPr/>
          </p:nvSpPr>
          <p:spPr>
            <a:xfrm>
              <a:off x="5334000" y="25527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80100" y="2552700"/>
              <a:ext cx="3683508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+ 29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914900"/>
            <a:ext cx="4216908" cy="1203022"/>
            <a:chOff x="457200" y="4914900"/>
            <a:chExt cx="4216908" cy="1203022"/>
          </a:xfrm>
        </p:grpSpPr>
        <p:sp>
          <p:nvSpPr>
            <p:cNvPr id="9" name="TextBox 8"/>
            <p:cNvSpPr txBox="1"/>
            <p:nvPr/>
          </p:nvSpPr>
          <p:spPr>
            <a:xfrm>
              <a:off x="457200" y="49149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03300" y="4914900"/>
              <a:ext cx="36708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+ 59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34000" y="4914900"/>
            <a:ext cx="4280408" cy="1159869"/>
            <a:chOff x="5334000" y="4914900"/>
            <a:chExt cx="4280408" cy="1159869"/>
          </a:xfrm>
        </p:grpSpPr>
        <p:sp>
          <p:nvSpPr>
            <p:cNvPr id="12" name="TextBox 11"/>
            <p:cNvSpPr txBox="1"/>
            <p:nvPr/>
          </p:nvSpPr>
          <p:spPr>
            <a:xfrm>
              <a:off x="5334000" y="49149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80100" y="4914900"/>
              <a:ext cx="3734308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89 + 8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3288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737217" cy="10330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la solution.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 Quel chiffre devons-nous changer en 10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Indique ta réponse par un signe.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98600" y="1739900"/>
            <a:ext cx="12220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45 + 8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98600" y="40259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37 + 19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98600" y="2882900"/>
            <a:ext cx="12220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52 + 7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98600" y="51689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46 + 28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98600" y="6311900"/>
            <a:ext cx="14191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31 + 36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81104" y="203200"/>
            <a:ext cx="351644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Q-22 pour plus de détails.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0B07DF6-C27D-439E-9C66-400741C96037}"/>
              </a:ext>
            </a:extLst>
          </p:cNvPr>
          <p:cNvCxnSpPr>
            <a:cxnSpLocks/>
          </p:cNvCxnSpPr>
          <p:nvPr/>
        </p:nvCxnSpPr>
        <p:spPr>
          <a:xfrm>
            <a:off x="0" y="2590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452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25736"/>
            <a:ext cx="9580118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Fais un nouveau problème d’addition en ajoutant et en soustrayant 1 ou 2. Résous le nouveau problème d’addition.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2374900"/>
            <a:ext cx="4559808" cy="1203022"/>
            <a:chOff x="457200" y="2374900"/>
            <a:chExt cx="4559808" cy="1203022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3749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03300" y="2374900"/>
              <a:ext cx="40137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48 + 7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7200" y="6032500"/>
            <a:ext cx="4572508" cy="1203022"/>
            <a:chOff x="457200" y="6032500"/>
            <a:chExt cx="4572508" cy="1203022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60325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03300" y="6032500"/>
              <a:ext cx="40264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32 + 15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334000" y="2374900"/>
            <a:ext cx="4407408" cy="1203022"/>
            <a:chOff x="5334000" y="2374900"/>
            <a:chExt cx="4407408" cy="1203022"/>
          </a:xfrm>
        </p:grpSpPr>
        <p:sp>
          <p:nvSpPr>
            <p:cNvPr id="9" name="TextBox 8"/>
            <p:cNvSpPr txBox="1"/>
            <p:nvPr/>
          </p:nvSpPr>
          <p:spPr>
            <a:xfrm>
              <a:off x="5334000" y="23749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80100" y="2374900"/>
              <a:ext cx="38613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+ 31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34000" y="6032500"/>
            <a:ext cx="4534408" cy="1203022"/>
            <a:chOff x="5334000" y="6032500"/>
            <a:chExt cx="4534408" cy="1203022"/>
          </a:xfrm>
        </p:grpSpPr>
        <p:sp>
          <p:nvSpPr>
            <p:cNvPr id="12" name="TextBox 11"/>
            <p:cNvSpPr txBox="1"/>
            <p:nvPr/>
          </p:nvSpPr>
          <p:spPr>
            <a:xfrm>
              <a:off x="5334000" y="60325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f)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80100" y="6032500"/>
              <a:ext cx="39883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71 + 27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7200" y="4203700"/>
            <a:ext cx="4521708" cy="1203022"/>
            <a:chOff x="457200" y="4203700"/>
            <a:chExt cx="4521708" cy="1203022"/>
          </a:xfrm>
        </p:grpSpPr>
        <p:sp>
          <p:nvSpPr>
            <p:cNvPr id="15" name="TextBox 14"/>
            <p:cNvSpPr txBox="1"/>
            <p:nvPr/>
          </p:nvSpPr>
          <p:spPr>
            <a:xfrm>
              <a:off x="457200" y="42037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03300" y="4203700"/>
              <a:ext cx="39756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+ 28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34000" y="4203700"/>
            <a:ext cx="4597908" cy="1203022"/>
            <a:chOff x="5334000" y="4203700"/>
            <a:chExt cx="4597908" cy="1203022"/>
          </a:xfrm>
        </p:grpSpPr>
        <p:sp>
          <p:nvSpPr>
            <p:cNvPr id="18" name="TextBox 17"/>
            <p:cNvSpPr txBox="1"/>
            <p:nvPr/>
          </p:nvSpPr>
          <p:spPr>
            <a:xfrm>
              <a:off x="5334000" y="4203700"/>
              <a:ext cx="7772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80100" y="4203700"/>
              <a:ext cx="40518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79 + 6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78120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12857"/>
            <a:ext cx="9474200" cy="21854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Change le premier chiffre pour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obtenir un 10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Écris combien tu vas additionner ou soustraire. Change le deuxième chiffre dans le sens opposé. Résous le nouveau problème d’addition.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2832100"/>
            <a:ext cx="4178808" cy="1215722"/>
            <a:chOff x="469900" y="2832100"/>
            <a:chExt cx="4178808" cy="1215722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2832100"/>
              <a:ext cx="675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0600" y="2844800"/>
              <a:ext cx="36581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47 + 9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9900" y="6146800"/>
            <a:ext cx="4178808" cy="1215722"/>
            <a:chOff x="469900" y="6146800"/>
            <a:chExt cx="4178808" cy="1215722"/>
          </a:xfrm>
        </p:grpSpPr>
        <p:sp>
          <p:nvSpPr>
            <p:cNvPr id="6" name="TextBox 5"/>
            <p:cNvSpPr txBox="1"/>
            <p:nvPr/>
          </p:nvSpPr>
          <p:spPr>
            <a:xfrm>
              <a:off x="469900" y="6146800"/>
              <a:ext cx="675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e)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90600" y="6159500"/>
              <a:ext cx="36581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31 + 15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9900" y="4483100"/>
            <a:ext cx="4178808" cy="1215722"/>
            <a:chOff x="469900" y="4483100"/>
            <a:chExt cx="4178808" cy="1215722"/>
          </a:xfrm>
        </p:grpSpPr>
        <p:sp>
          <p:nvSpPr>
            <p:cNvPr id="9" name="TextBox 8"/>
            <p:cNvSpPr txBox="1"/>
            <p:nvPr/>
          </p:nvSpPr>
          <p:spPr>
            <a:xfrm>
              <a:off x="469900" y="4483100"/>
              <a:ext cx="675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90600" y="4495800"/>
              <a:ext cx="36581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+ 28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46700" y="2832100"/>
            <a:ext cx="4178808" cy="1215722"/>
            <a:chOff x="5346700" y="2832100"/>
            <a:chExt cx="4178808" cy="1215722"/>
          </a:xfrm>
        </p:grpSpPr>
        <p:sp>
          <p:nvSpPr>
            <p:cNvPr id="12" name="TextBox 11"/>
            <p:cNvSpPr txBox="1"/>
            <p:nvPr/>
          </p:nvSpPr>
          <p:spPr>
            <a:xfrm>
              <a:off x="5346700" y="2832100"/>
              <a:ext cx="675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67400" y="2844800"/>
              <a:ext cx="36581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53 + 31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46700" y="6146800"/>
            <a:ext cx="4178808" cy="1215722"/>
            <a:chOff x="5346700" y="6146800"/>
            <a:chExt cx="4178808" cy="1215722"/>
          </a:xfrm>
        </p:grpSpPr>
        <p:sp>
          <p:nvSpPr>
            <p:cNvPr id="15" name="TextBox 14"/>
            <p:cNvSpPr txBox="1"/>
            <p:nvPr/>
          </p:nvSpPr>
          <p:spPr>
            <a:xfrm>
              <a:off x="5346700" y="6146800"/>
              <a:ext cx="675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f)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67400" y="6159500"/>
              <a:ext cx="36581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69 + 27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46700" y="4483100"/>
            <a:ext cx="4178808" cy="1215722"/>
            <a:chOff x="5346700" y="4483100"/>
            <a:chExt cx="4178808" cy="1215722"/>
          </a:xfrm>
        </p:grpSpPr>
        <p:sp>
          <p:nvSpPr>
            <p:cNvPr id="18" name="TextBox 17"/>
            <p:cNvSpPr txBox="1"/>
            <p:nvPr/>
          </p:nvSpPr>
          <p:spPr>
            <a:xfrm>
              <a:off x="5346700" y="4483100"/>
              <a:ext cx="6756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867400" y="4495800"/>
              <a:ext cx="3658108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72 + 6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____ + ____ = 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83439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9514840" cy="2144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Dans l’exercice complémentaire 1, quand était-il plus facile d’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ajouter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un montant au premier 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Quand était-il plus facile de </a:t>
            </a:r>
            <a:r>
              <a:rPr lang="fr-ca" sz="2800" b="1" i="0" u="none" baseline="0" dirty="0">
                <a:solidFill>
                  <a:srgbClr val="000000"/>
                </a:solidFill>
                <a:latin typeface="Century Gothic"/>
              </a:rPr>
              <a:t>soustraire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un montant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du premier 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21242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682369" y="2171827"/>
            <a:ext cx="6795262" cy="1625473"/>
            <a:chOff x="1682369" y="2171827"/>
            <a:chExt cx="6795262" cy="1625473"/>
          </a:xfrm>
        </p:grpSpPr>
        <p:grpSp>
          <p:nvGrpSpPr>
            <p:cNvPr id="10" name="Group 9"/>
            <p:cNvGrpSpPr/>
            <p:nvPr/>
          </p:nvGrpSpPr>
          <p:grpSpPr>
            <a:xfrm>
              <a:off x="1682369" y="2171827"/>
              <a:ext cx="3702939" cy="1625473"/>
              <a:chOff x="1682369" y="2171827"/>
              <a:chExt cx="3702939" cy="1625473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1682369" y="2171827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4728464" y="3140456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2697734" y="3140456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4728464" y="2171827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697734" y="2171827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713099" y="3140456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1682369" y="3140456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713099" y="2171827"/>
                <a:ext cx="656844" cy="656844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5818124" y="2171827"/>
              <a:ext cx="2659507" cy="1625473"/>
              <a:chOff x="5818124" y="2171827"/>
              <a:chExt cx="2659507" cy="1625473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5818124" y="2171827"/>
                <a:ext cx="656844" cy="656844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820787" y="3140456"/>
                <a:ext cx="656844" cy="656844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6819519" y="3140456"/>
                <a:ext cx="656844" cy="656844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5818124" y="3140456"/>
                <a:ext cx="656844" cy="656844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6819519" y="2171827"/>
                <a:ext cx="656844" cy="656844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7820787" y="2171827"/>
                <a:ext cx="656844" cy="656844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469899" y="495300"/>
            <a:ext cx="800773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Comptez à partir de 8 pour montrer le total.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051300" y="47879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+ 6 = ____</a:t>
            </a:r>
          </a:p>
        </p:txBody>
      </p:sp>
    </p:spTree>
    <p:extLst>
      <p:ext uri="{BB962C8B-B14F-4D97-AF65-F5344CB8AC3E}">
        <p14:creationId xmlns:p14="http://schemas.microsoft.com/office/powerpoint/2010/main" val="2162468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4180" y="431800"/>
            <a:ext cx="9296908" cy="286302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Résous 4 + 9 de deux manières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br>
              <a:rPr lang="fr-ca" sz="16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• Change le 4 pour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faire 10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Que dois-tu soustraire de 9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</a:rPr>
              <a:t>?</a:t>
            </a:r>
            <a:br>
              <a:rPr lang="fr-ca" sz="2000">
                <a:solidFill>
                  <a:srgbClr val="000000"/>
                </a:solidFill>
                <a:latin typeface="Arial"/>
              </a:rPr>
            </a:br>
            <a:endParaRPr lang="fr-ca" sz="1600" dirty="0">
              <a:solidFill>
                <a:srgbClr val="000000"/>
              </a:solidFill>
              <a:latin typeface="Arial"/>
            </a:endParaRP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+ 9 = 10 + ____ =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70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Q-23–24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080338"/>
            <a:ext cx="86741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Qu’est-ce qui était le plus facile à résoudre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4180" y="3704005"/>
            <a:ext cx="9296908" cy="203299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• Change le 9 pour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faire 10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Que dois-tu soustraire de 4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</a:rPr>
              <a:t>?</a:t>
            </a:r>
            <a:br>
              <a:rPr lang="fr-ca" sz="2000">
                <a:solidFill>
                  <a:srgbClr val="000000"/>
                </a:solidFill>
                <a:latin typeface="Arial"/>
              </a:rPr>
            </a:br>
            <a:endParaRPr lang="fr-ca" sz="1600" dirty="0">
              <a:solidFill>
                <a:srgbClr val="000000"/>
              </a:solidFill>
              <a:latin typeface="Arial"/>
            </a:endParaRP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 + 9 = ____ + 10 = ____</a:t>
            </a:r>
          </a:p>
        </p:txBody>
      </p:sp>
    </p:spTree>
    <p:extLst>
      <p:ext uri="{BB962C8B-B14F-4D97-AF65-F5344CB8AC3E}">
        <p14:creationId xmlns:p14="http://schemas.microsoft.com/office/powerpoint/2010/main" val="18881051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57200"/>
            <a:ext cx="99085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les sommes suivantes en utilisant la dizaine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plus proche pour additionner.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752600"/>
            <a:ext cx="18115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5 + 8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143500"/>
            <a:ext cx="2555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75 + 13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1752600"/>
            <a:ext cx="22053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16 + 37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454400"/>
            <a:ext cx="21927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18 + 24 =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9700" y="3454400"/>
            <a:ext cx="3101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36 + 49 =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5143500"/>
            <a:ext cx="20744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25 + 59 =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769100"/>
            <a:ext cx="4325873" cy="369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8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Quel chiffre vas-tu changer</a:t>
            </a:r>
            <a:r>
              <a:rPr lang="fr-ca" sz="1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597318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4180" y="431800"/>
            <a:ext cx="9735820" cy="286302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4. Résous 31 + 8 de deux manières :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endParaRPr lang="fr-ca" sz="16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Change le 31 pour 30.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As-tu ajouté ou soustrait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De combien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Fais le contraire pour 8.</a:t>
            </a:r>
            <a:br>
              <a:rPr lang="fr-ca" sz="2000" dirty="0">
                <a:solidFill>
                  <a:srgbClr val="000000"/>
                </a:solidFill>
                <a:latin typeface="Century Gothic"/>
              </a:rPr>
            </a:br>
            <a:endParaRPr lang="fr-ca" sz="1600" dirty="0">
              <a:solidFill>
                <a:srgbClr val="000000"/>
              </a:solidFill>
              <a:latin typeface="Century Gothic"/>
            </a:endParaRP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31 + 8 = 30 + ____ =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70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Q-24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082819"/>
            <a:ext cx="822333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Qu’est-ce qui était le plus facile à résoudre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4179" y="3677053"/>
            <a:ext cx="9735819" cy="204793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• Change le 8 pour 10.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As-tu ajouté ou soustrait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De combien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Fais le contraire pour 31.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1600" dirty="0">
              <a:solidFill>
                <a:srgbClr val="000000"/>
              </a:solidFill>
              <a:latin typeface="Century Gothic"/>
            </a:endParaRP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31 + 8 = ____ + 10 = ____</a:t>
            </a:r>
          </a:p>
        </p:txBody>
      </p:sp>
    </p:spTree>
    <p:extLst>
      <p:ext uri="{BB962C8B-B14F-4D97-AF65-F5344CB8AC3E}">
        <p14:creationId xmlns:p14="http://schemas.microsoft.com/office/powerpoint/2010/main" val="920008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 deux façons de résoudre chaque problème.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875128"/>
            <a:ext cx="22056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49 + 22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1875128"/>
            <a:ext cx="20082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9 + 32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4000500"/>
            <a:ext cx="2821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51 + 21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000500"/>
            <a:ext cx="2885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18 + 39 =</a:t>
            </a:r>
          </a:p>
        </p:txBody>
      </p:sp>
    </p:spTree>
    <p:extLst>
      <p:ext uri="{BB962C8B-B14F-4D97-AF65-F5344CB8AC3E}">
        <p14:creationId xmlns:p14="http://schemas.microsoft.com/office/powerpoint/2010/main" val="39776954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42120" cy="138268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5. Résous les problèmes suivants sans rien écrire.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Ajoute ou </a:t>
            </a:r>
            <a:r>
              <a:rPr lang="fr-ca" sz="2000" b="0" i="0" u="none" baseline="0" dirty="0" err="1">
                <a:solidFill>
                  <a:srgbClr val="000000"/>
                </a:solidFill>
                <a:latin typeface="Century Gothic"/>
              </a:rPr>
              <a:t>soustraye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1 ou 2 à l’un des chiffres, et modifie </a:t>
            </a:r>
            <a:br>
              <a:rPr lang="fr-ca" sz="2000" dirty="0">
                <a:solidFill>
                  <a:srgbClr val="000000"/>
                </a:solidFill>
                <a:latin typeface="Century Gothic"/>
              </a:rPr>
            </a:b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l’autre chiffre dans le sens opposé dans ta tête.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540000"/>
            <a:ext cx="19099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9 + 6 =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803900"/>
            <a:ext cx="20952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52 + 6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2540000"/>
            <a:ext cx="2377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19 + 7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4178300"/>
            <a:ext cx="19958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5 + 29 =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9700" y="4178300"/>
            <a:ext cx="20092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41 + 6 =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5791200"/>
            <a:ext cx="18773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5 + 61 =</a:t>
            </a:r>
          </a:p>
        </p:txBody>
      </p:sp>
    </p:spTree>
    <p:extLst>
      <p:ext uri="{BB962C8B-B14F-4D97-AF65-F5344CB8AC3E}">
        <p14:creationId xmlns:p14="http://schemas.microsoft.com/office/powerpoint/2010/main" val="37025268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2.2 p. 30–33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2890267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8379182" cy="15230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Nous pouvons utiliser une grille pour faciliter l’addition de 8 + 6.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J’ai tracé une grosse ligne après 10 carrés. </a:t>
            </a:r>
          </a:p>
        </p:txBody>
      </p:sp>
      <p:sp>
        <p:nvSpPr>
          <p:cNvPr id="3" name="Freeform 2"/>
          <p:cNvSpPr/>
          <p:nvPr/>
        </p:nvSpPr>
        <p:spPr>
          <a:xfrm>
            <a:off x="831479" y="2546165"/>
            <a:ext cx="471598" cy="471596"/>
          </a:xfrm>
          <a:custGeom>
            <a:avLst/>
            <a:gdLst/>
            <a:ahLst/>
            <a:cxnLst/>
            <a:rect l="0" t="0" r="0" b="0"/>
            <a:pathLst>
              <a:path w="471598" h="471596">
                <a:moveTo>
                  <a:pt x="0" y="0"/>
                </a:moveTo>
                <a:lnTo>
                  <a:pt x="471597" y="0"/>
                </a:lnTo>
                <a:lnTo>
                  <a:pt x="471597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4" name="Freeform 3"/>
          <p:cNvSpPr/>
          <p:nvPr/>
        </p:nvSpPr>
        <p:spPr>
          <a:xfrm>
            <a:off x="4132649" y="2546163"/>
            <a:ext cx="471596" cy="471597"/>
          </a:xfrm>
          <a:custGeom>
            <a:avLst/>
            <a:gdLst/>
            <a:ahLst/>
            <a:cxnLst/>
            <a:rect l="0" t="0" r="0" b="0"/>
            <a:pathLst>
              <a:path w="471596" h="471597">
                <a:moveTo>
                  <a:pt x="0" y="0"/>
                </a:moveTo>
                <a:lnTo>
                  <a:pt x="471595" y="0"/>
                </a:lnTo>
                <a:lnTo>
                  <a:pt x="471595" y="471596"/>
                </a:lnTo>
                <a:lnTo>
                  <a:pt x="0" y="47159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5" name="Freeform 4"/>
          <p:cNvSpPr/>
          <p:nvPr/>
        </p:nvSpPr>
        <p:spPr>
          <a:xfrm>
            <a:off x="3661053" y="2546165"/>
            <a:ext cx="471595" cy="471596"/>
          </a:xfrm>
          <a:custGeom>
            <a:avLst/>
            <a:gdLst/>
            <a:ahLst/>
            <a:cxnLst/>
            <a:rect l="0" t="0" r="0" b="0"/>
            <a:pathLst>
              <a:path w="471595" h="471596">
                <a:moveTo>
                  <a:pt x="0" y="0"/>
                </a:moveTo>
                <a:lnTo>
                  <a:pt x="471594" y="0"/>
                </a:lnTo>
                <a:lnTo>
                  <a:pt x="471594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6" name="Freeform 5"/>
          <p:cNvSpPr/>
          <p:nvPr/>
        </p:nvSpPr>
        <p:spPr>
          <a:xfrm>
            <a:off x="3189458" y="2546163"/>
            <a:ext cx="471596" cy="471597"/>
          </a:xfrm>
          <a:custGeom>
            <a:avLst/>
            <a:gdLst/>
            <a:ahLst/>
            <a:cxnLst/>
            <a:rect l="0" t="0" r="0" b="0"/>
            <a:pathLst>
              <a:path w="471596" h="471597">
                <a:moveTo>
                  <a:pt x="0" y="0"/>
                </a:moveTo>
                <a:lnTo>
                  <a:pt x="471595" y="0"/>
                </a:lnTo>
                <a:lnTo>
                  <a:pt x="471595" y="471596"/>
                </a:lnTo>
                <a:lnTo>
                  <a:pt x="0" y="47159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7" name="Freeform 6"/>
          <p:cNvSpPr/>
          <p:nvPr/>
        </p:nvSpPr>
        <p:spPr>
          <a:xfrm>
            <a:off x="2717862" y="2546163"/>
            <a:ext cx="471597" cy="471597"/>
          </a:xfrm>
          <a:custGeom>
            <a:avLst/>
            <a:gdLst/>
            <a:ahLst/>
            <a:cxnLst/>
            <a:rect l="0" t="0" r="0" b="0"/>
            <a:pathLst>
              <a:path w="471597" h="471597">
                <a:moveTo>
                  <a:pt x="0" y="0"/>
                </a:moveTo>
                <a:lnTo>
                  <a:pt x="471596" y="0"/>
                </a:lnTo>
                <a:lnTo>
                  <a:pt x="471596" y="471596"/>
                </a:lnTo>
                <a:lnTo>
                  <a:pt x="0" y="471596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8" name="Freeform 7"/>
          <p:cNvSpPr/>
          <p:nvPr/>
        </p:nvSpPr>
        <p:spPr>
          <a:xfrm>
            <a:off x="2246267" y="2546165"/>
            <a:ext cx="471596" cy="471596"/>
          </a:xfrm>
          <a:custGeom>
            <a:avLst/>
            <a:gdLst/>
            <a:ahLst/>
            <a:cxnLst/>
            <a:rect l="0" t="0" r="0" b="0"/>
            <a:pathLst>
              <a:path w="471596" h="471596">
                <a:moveTo>
                  <a:pt x="0" y="0"/>
                </a:moveTo>
                <a:lnTo>
                  <a:pt x="471595" y="0"/>
                </a:lnTo>
                <a:lnTo>
                  <a:pt x="471595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9" name="Freeform 8"/>
          <p:cNvSpPr/>
          <p:nvPr/>
        </p:nvSpPr>
        <p:spPr>
          <a:xfrm>
            <a:off x="1774671" y="2546165"/>
            <a:ext cx="471597" cy="471596"/>
          </a:xfrm>
          <a:custGeom>
            <a:avLst/>
            <a:gdLst/>
            <a:ahLst/>
            <a:cxnLst/>
            <a:rect l="0" t="0" r="0" b="0"/>
            <a:pathLst>
              <a:path w="471597" h="471596">
                <a:moveTo>
                  <a:pt x="0" y="0"/>
                </a:moveTo>
                <a:lnTo>
                  <a:pt x="471596" y="0"/>
                </a:lnTo>
                <a:lnTo>
                  <a:pt x="471596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0" name="Freeform 9"/>
          <p:cNvSpPr/>
          <p:nvPr/>
        </p:nvSpPr>
        <p:spPr>
          <a:xfrm>
            <a:off x="1303076" y="2546165"/>
            <a:ext cx="471596" cy="471596"/>
          </a:xfrm>
          <a:custGeom>
            <a:avLst/>
            <a:gdLst/>
            <a:ahLst/>
            <a:cxnLst/>
            <a:rect l="0" t="0" r="0" b="0"/>
            <a:pathLst>
              <a:path w="471596" h="471596">
                <a:moveTo>
                  <a:pt x="0" y="0"/>
                </a:moveTo>
                <a:lnTo>
                  <a:pt x="471595" y="0"/>
                </a:lnTo>
                <a:lnTo>
                  <a:pt x="471595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1" name="Freeform 10"/>
          <p:cNvSpPr/>
          <p:nvPr/>
        </p:nvSpPr>
        <p:spPr>
          <a:xfrm>
            <a:off x="6526237" y="2546166"/>
            <a:ext cx="471596" cy="471596"/>
          </a:xfrm>
          <a:custGeom>
            <a:avLst/>
            <a:gdLst/>
            <a:ahLst/>
            <a:cxnLst/>
            <a:rect l="0" t="0" r="0" b="0"/>
            <a:pathLst>
              <a:path w="471596" h="471596">
                <a:moveTo>
                  <a:pt x="0" y="0"/>
                </a:moveTo>
                <a:lnTo>
                  <a:pt x="471595" y="0"/>
                </a:lnTo>
                <a:lnTo>
                  <a:pt x="471595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2" name="Freeform 11"/>
          <p:cNvSpPr/>
          <p:nvPr/>
        </p:nvSpPr>
        <p:spPr>
          <a:xfrm>
            <a:off x="6054640" y="2546165"/>
            <a:ext cx="471598" cy="471596"/>
          </a:xfrm>
          <a:custGeom>
            <a:avLst/>
            <a:gdLst/>
            <a:ahLst/>
            <a:cxnLst/>
            <a:rect l="0" t="0" r="0" b="0"/>
            <a:pathLst>
              <a:path w="471597" h="471596">
                <a:moveTo>
                  <a:pt x="0" y="0"/>
                </a:moveTo>
                <a:lnTo>
                  <a:pt x="471596" y="0"/>
                </a:lnTo>
                <a:lnTo>
                  <a:pt x="471596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3" name="Freeform 12"/>
          <p:cNvSpPr/>
          <p:nvPr/>
        </p:nvSpPr>
        <p:spPr>
          <a:xfrm>
            <a:off x="5583047" y="2546166"/>
            <a:ext cx="471595" cy="471596"/>
          </a:xfrm>
          <a:custGeom>
            <a:avLst/>
            <a:gdLst/>
            <a:ahLst/>
            <a:cxnLst/>
            <a:rect l="0" t="0" r="0" b="0"/>
            <a:pathLst>
              <a:path w="471595" h="471596">
                <a:moveTo>
                  <a:pt x="0" y="0"/>
                </a:moveTo>
                <a:lnTo>
                  <a:pt x="471594" y="0"/>
                </a:lnTo>
                <a:lnTo>
                  <a:pt x="471594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4" name="Freeform 13"/>
          <p:cNvSpPr/>
          <p:nvPr/>
        </p:nvSpPr>
        <p:spPr>
          <a:xfrm>
            <a:off x="5075839" y="2546165"/>
            <a:ext cx="471595" cy="471596"/>
          </a:xfrm>
          <a:custGeom>
            <a:avLst/>
            <a:gdLst/>
            <a:ahLst/>
            <a:cxnLst/>
            <a:rect l="0" t="0" r="0" b="0"/>
            <a:pathLst>
              <a:path w="471595" h="471596">
                <a:moveTo>
                  <a:pt x="0" y="0"/>
                </a:moveTo>
                <a:lnTo>
                  <a:pt x="471594" y="0"/>
                </a:lnTo>
                <a:lnTo>
                  <a:pt x="471594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5" name="Freeform 14"/>
          <p:cNvSpPr/>
          <p:nvPr/>
        </p:nvSpPr>
        <p:spPr>
          <a:xfrm>
            <a:off x="4604244" y="2546165"/>
            <a:ext cx="471596" cy="471596"/>
          </a:xfrm>
          <a:custGeom>
            <a:avLst/>
            <a:gdLst/>
            <a:ahLst/>
            <a:cxnLst/>
            <a:rect l="0" t="0" r="0" b="0"/>
            <a:pathLst>
              <a:path w="471596" h="471596">
                <a:moveTo>
                  <a:pt x="0" y="0"/>
                </a:moveTo>
                <a:lnTo>
                  <a:pt x="471595" y="0"/>
                </a:lnTo>
                <a:lnTo>
                  <a:pt x="471595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16" name="Freeform 15"/>
          <p:cNvSpPr/>
          <p:nvPr/>
        </p:nvSpPr>
        <p:spPr>
          <a:xfrm>
            <a:off x="6997832" y="2546165"/>
            <a:ext cx="471595" cy="471596"/>
          </a:xfrm>
          <a:custGeom>
            <a:avLst/>
            <a:gdLst/>
            <a:ahLst/>
            <a:cxnLst/>
            <a:rect l="0" t="0" r="0" b="0"/>
            <a:pathLst>
              <a:path w="471595" h="471596">
                <a:moveTo>
                  <a:pt x="0" y="0"/>
                </a:moveTo>
                <a:lnTo>
                  <a:pt x="471594" y="0"/>
                </a:lnTo>
                <a:lnTo>
                  <a:pt x="471594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cxnSp>
        <p:nvCxnSpPr>
          <p:cNvPr id="17" name="Straight Connector 16"/>
          <p:cNvCxnSpPr/>
          <p:nvPr/>
        </p:nvCxnSpPr>
        <p:spPr>
          <a:xfrm>
            <a:off x="5541137" y="2546223"/>
            <a:ext cx="0" cy="471551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562092" y="2546223"/>
            <a:ext cx="0" cy="471551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8884215" y="2546166"/>
            <a:ext cx="471598" cy="471596"/>
          </a:xfrm>
          <a:custGeom>
            <a:avLst/>
            <a:gdLst/>
            <a:ahLst/>
            <a:cxnLst/>
            <a:rect l="0" t="0" r="0" b="0"/>
            <a:pathLst>
              <a:path w="471598" h="471596">
                <a:moveTo>
                  <a:pt x="0" y="0"/>
                </a:moveTo>
                <a:lnTo>
                  <a:pt x="471597" y="0"/>
                </a:lnTo>
                <a:lnTo>
                  <a:pt x="471597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0" name="Freeform 19"/>
          <p:cNvSpPr/>
          <p:nvPr/>
        </p:nvSpPr>
        <p:spPr>
          <a:xfrm>
            <a:off x="8412618" y="2546119"/>
            <a:ext cx="471598" cy="471596"/>
          </a:xfrm>
          <a:custGeom>
            <a:avLst/>
            <a:gdLst/>
            <a:ahLst/>
            <a:cxnLst/>
            <a:rect l="0" t="0" r="0" b="0"/>
            <a:pathLst>
              <a:path w="471597" h="471596">
                <a:moveTo>
                  <a:pt x="0" y="0"/>
                </a:moveTo>
                <a:lnTo>
                  <a:pt x="471596" y="0"/>
                </a:lnTo>
                <a:lnTo>
                  <a:pt x="471596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1" name="Freeform 20"/>
          <p:cNvSpPr/>
          <p:nvPr/>
        </p:nvSpPr>
        <p:spPr>
          <a:xfrm>
            <a:off x="7941022" y="2546166"/>
            <a:ext cx="471598" cy="471596"/>
          </a:xfrm>
          <a:custGeom>
            <a:avLst/>
            <a:gdLst/>
            <a:ahLst/>
            <a:cxnLst/>
            <a:rect l="0" t="0" r="0" b="0"/>
            <a:pathLst>
              <a:path w="471597" h="471596">
                <a:moveTo>
                  <a:pt x="0" y="0"/>
                </a:moveTo>
                <a:lnTo>
                  <a:pt x="471596" y="0"/>
                </a:lnTo>
                <a:lnTo>
                  <a:pt x="471596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2" name="Freeform 21"/>
          <p:cNvSpPr/>
          <p:nvPr/>
        </p:nvSpPr>
        <p:spPr>
          <a:xfrm>
            <a:off x="7469426" y="2546166"/>
            <a:ext cx="471598" cy="471596"/>
          </a:xfrm>
          <a:custGeom>
            <a:avLst/>
            <a:gdLst/>
            <a:ahLst/>
            <a:cxnLst/>
            <a:rect l="0" t="0" r="0" b="0"/>
            <a:pathLst>
              <a:path w="471597" h="471596">
                <a:moveTo>
                  <a:pt x="0" y="0"/>
                </a:moveTo>
                <a:lnTo>
                  <a:pt x="471596" y="0"/>
                </a:lnTo>
                <a:lnTo>
                  <a:pt x="471596" y="471595"/>
                </a:lnTo>
                <a:lnTo>
                  <a:pt x="0" y="4715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4" name="TextBox 23"/>
          <p:cNvSpPr txBox="1"/>
          <p:nvPr/>
        </p:nvSpPr>
        <p:spPr>
          <a:xfrm>
            <a:off x="4051300" y="41910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+ 6 = ____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7200" y="6946900"/>
            <a:ext cx="837918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Dessinez 8 cercles rouges, puis 6 cercles bleus. Voir p. Q-20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52073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31531" y="1631719"/>
            <a:ext cx="8519266" cy="471655"/>
            <a:chOff x="831531" y="1631719"/>
            <a:chExt cx="8519266" cy="471655"/>
          </a:xfrm>
        </p:grpSpPr>
        <p:sp>
          <p:nvSpPr>
            <p:cNvPr id="2" name="Freeform 1"/>
            <p:cNvSpPr/>
            <p:nvPr/>
          </p:nvSpPr>
          <p:spPr>
            <a:xfrm>
              <a:off x="831531" y="1631765"/>
              <a:ext cx="471598" cy="471596"/>
            </a:xfrm>
            <a:custGeom>
              <a:avLst/>
              <a:gdLst/>
              <a:ahLst/>
              <a:cxnLst/>
              <a:rect l="0" t="0" r="0" b="0"/>
              <a:pathLst>
                <a:path w="471598" h="471596">
                  <a:moveTo>
                    <a:pt x="0" y="0"/>
                  </a:moveTo>
                  <a:lnTo>
                    <a:pt x="471597" y="0"/>
                  </a:lnTo>
                  <a:lnTo>
                    <a:pt x="471597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4132700" y="1631763"/>
              <a:ext cx="471597" cy="471597"/>
            </a:xfrm>
            <a:custGeom>
              <a:avLst/>
              <a:gdLst/>
              <a:ahLst/>
              <a:cxnLst/>
              <a:rect l="0" t="0" r="0" b="0"/>
              <a:pathLst>
                <a:path w="471597" h="471597">
                  <a:moveTo>
                    <a:pt x="0" y="0"/>
                  </a:moveTo>
                  <a:lnTo>
                    <a:pt x="471596" y="0"/>
                  </a:lnTo>
                  <a:lnTo>
                    <a:pt x="471596" y="471596"/>
                  </a:lnTo>
                  <a:lnTo>
                    <a:pt x="0" y="47159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3661105" y="1631765"/>
              <a:ext cx="471595" cy="471596"/>
            </a:xfrm>
            <a:custGeom>
              <a:avLst/>
              <a:gdLst/>
              <a:ahLst/>
              <a:cxnLst/>
              <a:rect l="0" t="0" r="0" b="0"/>
              <a:pathLst>
                <a:path w="471595" h="471596">
                  <a:moveTo>
                    <a:pt x="0" y="0"/>
                  </a:moveTo>
                  <a:lnTo>
                    <a:pt x="471594" y="0"/>
                  </a:lnTo>
                  <a:lnTo>
                    <a:pt x="471594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3189510" y="1631763"/>
              <a:ext cx="471596" cy="471597"/>
            </a:xfrm>
            <a:custGeom>
              <a:avLst/>
              <a:gdLst/>
              <a:ahLst/>
              <a:cxnLst/>
              <a:rect l="0" t="0" r="0" b="0"/>
              <a:pathLst>
                <a:path w="471596" h="471597">
                  <a:moveTo>
                    <a:pt x="0" y="0"/>
                  </a:moveTo>
                  <a:lnTo>
                    <a:pt x="471595" y="0"/>
                  </a:lnTo>
                  <a:lnTo>
                    <a:pt x="471595" y="471596"/>
                  </a:lnTo>
                  <a:lnTo>
                    <a:pt x="0" y="47159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2717913" y="1631763"/>
              <a:ext cx="471596" cy="471597"/>
            </a:xfrm>
            <a:custGeom>
              <a:avLst/>
              <a:gdLst/>
              <a:ahLst/>
              <a:cxnLst/>
              <a:rect l="0" t="0" r="0" b="0"/>
              <a:pathLst>
                <a:path w="471596" h="471597">
                  <a:moveTo>
                    <a:pt x="0" y="0"/>
                  </a:moveTo>
                  <a:lnTo>
                    <a:pt x="471595" y="0"/>
                  </a:lnTo>
                  <a:lnTo>
                    <a:pt x="471595" y="471596"/>
                  </a:lnTo>
                  <a:lnTo>
                    <a:pt x="0" y="47159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Freeform 6"/>
            <p:cNvSpPr/>
            <p:nvPr/>
          </p:nvSpPr>
          <p:spPr>
            <a:xfrm>
              <a:off x="2246319" y="1631765"/>
              <a:ext cx="471596" cy="471596"/>
            </a:xfrm>
            <a:custGeom>
              <a:avLst/>
              <a:gdLst/>
              <a:ahLst/>
              <a:cxnLst/>
              <a:rect l="0" t="0" r="0" b="0"/>
              <a:pathLst>
                <a:path w="471596" h="471596">
                  <a:moveTo>
                    <a:pt x="0" y="0"/>
                  </a:moveTo>
                  <a:lnTo>
                    <a:pt x="471595" y="0"/>
                  </a:lnTo>
                  <a:lnTo>
                    <a:pt x="471595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Freeform 7"/>
            <p:cNvSpPr/>
            <p:nvPr/>
          </p:nvSpPr>
          <p:spPr>
            <a:xfrm>
              <a:off x="1774722" y="1631765"/>
              <a:ext cx="471597" cy="471596"/>
            </a:xfrm>
            <a:custGeom>
              <a:avLst/>
              <a:gdLst/>
              <a:ahLst/>
              <a:cxnLst/>
              <a:rect l="0" t="0" r="0" b="0"/>
              <a:pathLst>
                <a:path w="471597" h="471596">
                  <a:moveTo>
                    <a:pt x="0" y="0"/>
                  </a:moveTo>
                  <a:lnTo>
                    <a:pt x="471596" y="0"/>
                  </a:lnTo>
                  <a:lnTo>
                    <a:pt x="471596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Freeform 8"/>
            <p:cNvSpPr/>
            <p:nvPr/>
          </p:nvSpPr>
          <p:spPr>
            <a:xfrm>
              <a:off x="1303128" y="1631765"/>
              <a:ext cx="471595" cy="471596"/>
            </a:xfrm>
            <a:custGeom>
              <a:avLst/>
              <a:gdLst/>
              <a:ahLst/>
              <a:cxnLst/>
              <a:rect l="0" t="0" r="0" b="0"/>
              <a:pathLst>
                <a:path w="471595" h="471596">
                  <a:moveTo>
                    <a:pt x="0" y="0"/>
                  </a:moveTo>
                  <a:lnTo>
                    <a:pt x="471594" y="0"/>
                  </a:lnTo>
                  <a:lnTo>
                    <a:pt x="471594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Freeform 9"/>
            <p:cNvSpPr/>
            <p:nvPr/>
          </p:nvSpPr>
          <p:spPr>
            <a:xfrm>
              <a:off x="6521223" y="1631766"/>
              <a:ext cx="471595" cy="471596"/>
            </a:xfrm>
            <a:custGeom>
              <a:avLst/>
              <a:gdLst/>
              <a:ahLst/>
              <a:cxnLst/>
              <a:rect l="0" t="0" r="0" b="0"/>
              <a:pathLst>
                <a:path w="471595" h="471596">
                  <a:moveTo>
                    <a:pt x="0" y="0"/>
                  </a:moveTo>
                  <a:lnTo>
                    <a:pt x="471594" y="0"/>
                  </a:lnTo>
                  <a:lnTo>
                    <a:pt x="471594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6049627" y="1631765"/>
              <a:ext cx="471597" cy="471596"/>
            </a:xfrm>
            <a:custGeom>
              <a:avLst/>
              <a:gdLst/>
              <a:ahLst/>
              <a:cxnLst/>
              <a:rect l="0" t="0" r="0" b="0"/>
              <a:pathLst>
                <a:path w="471597" h="471596">
                  <a:moveTo>
                    <a:pt x="0" y="0"/>
                  </a:moveTo>
                  <a:lnTo>
                    <a:pt x="471596" y="0"/>
                  </a:lnTo>
                  <a:lnTo>
                    <a:pt x="471596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578033" y="1631766"/>
              <a:ext cx="471595" cy="471596"/>
            </a:xfrm>
            <a:custGeom>
              <a:avLst/>
              <a:gdLst/>
              <a:ahLst/>
              <a:cxnLst/>
              <a:rect l="0" t="0" r="0" b="0"/>
              <a:pathLst>
                <a:path w="471595" h="471596">
                  <a:moveTo>
                    <a:pt x="0" y="0"/>
                  </a:moveTo>
                  <a:lnTo>
                    <a:pt x="471594" y="0"/>
                  </a:lnTo>
                  <a:lnTo>
                    <a:pt x="471594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075892" y="1631765"/>
              <a:ext cx="471595" cy="471596"/>
            </a:xfrm>
            <a:custGeom>
              <a:avLst/>
              <a:gdLst/>
              <a:ahLst/>
              <a:cxnLst/>
              <a:rect l="0" t="0" r="0" b="0"/>
              <a:pathLst>
                <a:path w="471595" h="471596">
                  <a:moveTo>
                    <a:pt x="0" y="0"/>
                  </a:moveTo>
                  <a:lnTo>
                    <a:pt x="471594" y="0"/>
                  </a:lnTo>
                  <a:lnTo>
                    <a:pt x="471594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4604296" y="1631765"/>
              <a:ext cx="471597" cy="471596"/>
            </a:xfrm>
            <a:custGeom>
              <a:avLst/>
              <a:gdLst/>
              <a:ahLst/>
              <a:cxnLst/>
              <a:rect l="0" t="0" r="0" b="0"/>
              <a:pathLst>
                <a:path w="471597" h="471596">
                  <a:moveTo>
                    <a:pt x="0" y="0"/>
                  </a:moveTo>
                  <a:lnTo>
                    <a:pt x="471596" y="0"/>
                  </a:lnTo>
                  <a:lnTo>
                    <a:pt x="471596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6992817" y="1631765"/>
              <a:ext cx="471593" cy="471596"/>
            </a:xfrm>
            <a:custGeom>
              <a:avLst/>
              <a:gdLst/>
              <a:ahLst/>
              <a:cxnLst/>
              <a:rect l="0" t="0" r="0" b="0"/>
              <a:pathLst>
                <a:path w="471593" h="471596">
                  <a:moveTo>
                    <a:pt x="0" y="0"/>
                  </a:moveTo>
                  <a:lnTo>
                    <a:pt x="471592" y="0"/>
                  </a:lnTo>
                  <a:lnTo>
                    <a:pt x="471592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5541137" y="1631823"/>
              <a:ext cx="0" cy="471551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552567" y="1631823"/>
              <a:ext cx="0" cy="471551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 17"/>
            <p:cNvSpPr/>
            <p:nvPr/>
          </p:nvSpPr>
          <p:spPr>
            <a:xfrm>
              <a:off x="8879201" y="1631766"/>
              <a:ext cx="471596" cy="471596"/>
            </a:xfrm>
            <a:custGeom>
              <a:avLst/>
              <a:gdLst/>
              <a:ahLst/>
              <a:cxnLst/>
              <a:rect l="0" t="0" r="0" b="0"/>
              <a:pathLst>
                <a:path w="471596" h="471596">
                  <a:moveTo>
                    <a:pt x="0" y="0"/>
                  </a:moveTo>
                  <a:lnTo>
                    <a:pt x="471595" y="0"/>
                  </a:lnTo>
                  <a:lnTo>
                    <a:pt x="471595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8407605" y="1631719"/>
              <a:ext cx="471597" cy="471596"/>
            </a:xfrm>
            <a:custGeom>
              <a:avLst/>
              <a:gdLst/>
              <a:ahLst/>
              <a:cxnLst/>
              <a:rect l="0" t="0" r="0" b="0"/>
              <a:pathLst>
                <a:path w="471597" h="471596">
                  <a:moveTo>
                    <a:pt x="0" y="0"/>
                  </a:moveTo>
                  <a:lnTo>
                    <a:pt x="471596" y="0"/>
                  </a:lnTo>
                  <a:lnTo>
                    <a:pt x="471596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7936006" y="1631766"/>
              <a:ext cx="471599" cy="471596"/>
            </a:xfrm>
            <a:custGeom>
              <a:avLst/>
              <a:gdLst/>
              <a:ahLst/>
              <a:cxnLst/>
              <a:rect l="0" t="0" r="0" b="0"/>
              <a:pathLst>
                <a:path w="471599" h="471596">
                  <a:moveTo>
                    <a:pt x="0" y="0"/>
                  </a:moveTo>
                  <a:lnTo>
                    <a:pt x="471598" y="0"/>
                  </a:lnTo>
                  <a:lnTo>
                    <a:pt x="471598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7464413" y="1631766"/>
              <a:ext cx="471596" cy="471596"/>
            </a:xfrm>
            <a:custGeom>
              <a:avLst/>
              <a:gdLst/>
              <a:ahLst/>
              <a:cxnLst/>
              <a:rect l="0" t="0" r="0" b="0"/>
              <a:pathLst>
                <a:path w="471596" h="471596">
                  <a:moveTo>
                    <a:pt x="0" y="0"/>
                  </a:moveTo>
                  <a:lnTo>
                    <a:pt x="471595" y="0"/>
                  </a:lnTo>
                  <a:lnTo>
                    <a:pt x="471595" y="471595"/>
                  </a:lnTo>
                  <a:lnTo>
                    <a:pt x="0" y="47159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08000" y="203200"/>
            <a:ext cx="601322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Recommencez avec d’autres problèmes d’additions.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8000" y="6921500"/>
            <a:ext cx="760569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Ensuite, demandez aux élèves de compléter la p. 30 du Cahier 2.2.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6600" y="3390900"/>
            <a:ext cx="21485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9 + 6 = ____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366000" y="3390900"/>
            <a:ext cx="21485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+ 5 = ____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051300" y="3390900"/>
            <a:ext cx="21485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7 + 8 = ____</a:t>
            </a:r>
          </a:p>
        </p:txBody>
      </p:sp>
    </p:spTree>
    <p:extLst>
      <p:ext uri="{BB962C8B-B14F-4D97-AF65-F5344CB8AC3E}">
        <p14:creationId xmlns:p14="http://schemas.microsoft.com/office/powerpoint/2010/main" val="720056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203200"/>
            <a:ext cx="9824212" cy="89627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Nous devons connaître ce qui fait 10 avec le premier chiffre pour savoir ce qu’il faut </a:t>
            </a:r>
            <a:b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</a:b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soustraire du deuxième chiffre.</a:t>
            </a:r>
            <a:br>
              <a:rPr lang="fr-ca" sz="1600" dirty="0">
                <a:solidFill>
                  <a:srgbClr val="666666"/>
                </a:solidFill>
                <a:latin typeface="Century Gothic"/>
              </a:rPr>
            </a:b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2880" y="9398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= 1 + 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92880" y="23876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= 3 + 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92880" y="16637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= 2 + 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92880" y="67310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= 9 + 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92880" y="60071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= 8 + 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2880" y="52832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= 7 + ___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2880" y="45593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= 6 + ___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92880" y="38354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= 5 + ___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92880" y="31115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= 4 + ___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A1BC551-CDAD-4286-876A-8445F6359DDE}"/>
              </a:ext>
            </a:extLst>
          </p:cNvPr>
          <p:cNvCxnSpPr>
            <a:cxnSpLocks/>
          </p:cNvCxnSpPr>
          <p:nvPr/>
        </p:nvCxnSpPr>
        <p:spPr>
          <a:xfrm>
            <a:off x="0" y="15915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76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203200"/>
            <a:ext cx="972489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Inscrivez un chiffre dans la case.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702464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Donnez à chaque élève une carte de chiffres de 1 à 9. Voir p. Q-21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3365500"/>
            <a:ext cx="9724898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Si votre carte de chiffres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fait 10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avec ce chiffre,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montrez votre carte.</a:t>
            </a:r>
          </a:p>
        </p:txBody>
      </p:sp>
      <p:sp>
        <p:nvSpPr>
          <p:cNvPr id="5" name="Freeform 4"/>
          <p:cNvSpPr/>
          <p:nvPr/>
        </p:nvSpPr>
        <p:spPr>
          <a:xfrm>
            <a:off x="4368197" y="1051166"/>
            <a:ext cx="1423607" cy="1291946"/>
          </a:xfrm>
          <a:custGeom>
            <a:avLst/>
            <a:gdLst/>
            <a:ahLst/>
            <a:cxnLst/>
            <a:rect l="0" t="0" r="0" b="0"/>
            <a:pathLst>
              <a:path w="1423607" h="1291946">
                <a:moveTo>
                  <a:pt x="237268" y="0"/>
                </a:moveTo>
                <a:lnTo>
                  <a:pt x="1209964" y="0"/>
                </a:lnTo>
                <a:lnTo>
                  <a:pt x="1233792" y="4398"/>
                </a:lnTo>
                <a:lnTo>
                  <a:pt x="1276399" y="15027"/>
                </a:lnTo>
                <a:lnTo>
                  <a:pt x="1316785" y="36651"/>
                </a:lnTo>
                <a:lnTo>
                  <a:pt x="1335767" y="47280"/>
                </a:lnTo>
                <a:lnTo>
                  <a:pt x="1369085" y="77517"/>
                </a:lnTo>
                <a:lnTo>
                  <a:pt x="1392711" y="111969"/>
                </a:lnTo>
                <a:lnTo>
                  <a:pt x="1404625" y="131393"/>
                </a:lnTo>
                <a:lnTo>
                  <a:pt x="1416539" y="170061"/>
                </a:lnTo>
                <a:lnTo>
                  <a:pt x="1421183" y="191684"/>
                </a:lnTo>
                <a:lnTo>
                  <a:pt x="1421183" y="202314"/>
                </a:lnTo>
                <a:lnTo>
                  <a:pt x="1423606" y="215324"/>
                </a:lnTo>
                <a:lnTo>
                  <a:pt x="1423606" y="1076620"/>
                </a:lnTo>
                <a:lnTo>
                  <a:pt x="1421183" y="1087433"/>
                </a:lnTo>
                <a:lnTo>
                  <a:pt x="1421183" y="1098244"/>
                </a:lnTo>
                <a:lnTo>
                  <a:pt x="1416539" y="1119684"/>
                </a:lnTo>
                <a:lnTo>
                  <a:pt x="1404625" y="1158352"/>
                </a:lnTo>
                <a:lnTo>
                  <a:pt x="1380999" y="1195002"/>
                </a:lnTo>
                <a:lnTo>
                  <a:pt x="1369085" y="1212228"/>
                </a:lnTo>
                <a:lnTo>
                  <a:pt x="1335767" y="1242466"/>
                </a:lnTo>
                <a:lnTo>
                  <a:pt x="1297804" y="1263907"/>
                </a:lnTo>
                <a:lnTo>
                  <a:pt x="1276399" y="1274718"/>
                </a:lnTo>
                <a:lnTo>
                  <a:pt x="1233792" y="1285530"/>
                </a:lnTo>
                <a:lnTo>
                  <a:pt x="1209964" y="1289745"/>
                </a:lnTo>
                <a:lnTo>
                  <a:pt x="1198252" y="1289745"/>
                </a:lnTo>
                <a:lnTo>
                  <a:pt x="1186338" y="1291945"/>
                </a:lnTo>
                <a:lnTo>
                  <a:pt x="237268" y="1291945"/>
                </a:lnTo>
                <a:lnTo>
                  <a:pt x="222931" y="1289745"/>
                </a:lnTo>
                <a:lnTo>
                  <a:pt x="211218" y="1289745"/>
                </a:lnTo>
                <a:lnTo>
                  <a:pt x="187391" y="1285530"/>
                </a:lnTo>
                <a:lnTo>
                  <a:pt x="144784" y="1274718"/>
                </a:lnTo>
                <a:lnTo>
                  <a:pt x="104397" y="1253094"/>
                </a:lnTo>
                <a:lnTo>
                  <a:pt x="85416" y="1242466"/>
                </a:lnTo>
                <a:lnTo>
                  <a:pt x="52299" y="1212228"/>
                </a:lnTo>
                <a:lnTo>
                  <a:pt x="28472" y="1177777"/>
                </a:lnTo>
                <a:lnTo>
                  <a:pt x="16558" y="1158352"/>
                </a:lnTo>
                <a:lnTo>
                  <a:pt x="4846" y="1119684"/>
                </a:lnTo>
                <a:lnTo>
                  <a:pt x="0" y="1098244"/>
                </a:lnTo>
                <a:lnTo>
                  <a:pt x="0" y="191684"/>
                </a:lnTo>
                <a:lnTo>
                  <a:pt x="4846" y="170061"/>
                </a:lnTo>
                <a:lnTo>
                  <a:pt x="16558" y="131393"/>
                </a:lnTo>
                <a:lnTo>
                  <a:pt x="40386" y="94742"/>
                </a:lnTo>
                <a:lnTo>
                  <a:pt x="52299" y="77517"/>
                </a:lnTo>
                <a:lnTo>
                  <a:pt x="85416" y="47280"/>
                </a:lnTo>
                <a:lnTo>
                  <a:pt x="123379" y="25840"/>
                </a:lnTo>
                <a:lnTo>
                  <a:pt x="144784" y="15027"/>
                </a:lnTo>
                <a:lnTo>
                  <a:pt x="187391" y="4398"/>
                </a:lnTo>
                <a:lnTo>
                  <a:pt x="211218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25400" cap="flat" cmpd="sng" algn="ctr">
            <a:solidFill>
              <a:srgbClr val="000000"/>
            </a:solidFill>
            <a:prstDash val="dash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45662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Recherche de paires.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présentation de l’unité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200017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Mémoire.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présentation de l’unité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000976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504680" cy="2313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Qu’est-ce qui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fait 10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avec le premier 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 err="1">
                <a:solidFill>
                  <a:srgbClr val="000000"/>
                </a:solidFill>
              </a:rPr>
              <a:t>S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oustraye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ce montant du deuxième chiffre.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Utilise 10 dans des additions.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3225800"/>
            <a:ext cx="3380740" cy="1203022"/>
            <a:chOff x="469900" y="3225800"/>
            <a:chExt cx="3380740" cy="1203022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32258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28700" y="32258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+ 9 = 10 + ___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257800" y="3225800"/>
            <a:ext cx="3380740" cy="1203022"/>
            <a:chOff x="5257800" y="3225800"/>
            <a:chExt cx="3380740" cy="1203022"/>
          </a:xfrm>
        </p:grpSpPr>
        <p:sp>
          <p:nvSpPr>
            <p:cNvPr id="6" name="TextBox 5"/>
            <p:cNvSpPr txBox="1"/>
            <p:nvPr/>
          </p:nvSpPr>
          <p:spPr>
            <a:xfrm>
              <a:off x="5257800" y="32258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16600" y="32258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+ 6 = 10 + ___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9900" y="5334000"/>
            <a:ext cx="3380740" cy="1203022"/>
            <a:chOff x="469900" y="5334000"/>
            <a:chExt cx="3380740" cy="1203022"/>
          </a:xfrm>
        </p:grpSpPr>
        <p:sp>
          <p:nvSpPr>
            <p:cNvPr id="9" name="TextBox 8"/>
            <p:cNvSpPr txBox="1"/>
            <p:nvPr/>
          </p:nvSpPr>
          <p:spPr>
            <a:xfrm>
              <a:off x="469900" y="53340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28700" y="53340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9 + 7 = 10 + ___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57800" y="5334000"/>
            <a:ext cx="3380740" cy="1203022"/>
            <a:chOff x="5257800" y="5334000"/>
            <a:chExt cx="3380740" cy="1203022"/>
          </a:xfrm>
        </p:grpSpPr>
        <p:sp>
          <p:nvSpPr>
            <p:cNvPr id="12" name="TextBox 11"/>
            <p:cNvSpPr txBox="1"/>
            <p:nvPr/>
          </p:nvSpPr>
          <p:spPr>
            <a:xfrm>
              <a:off x="5257800" y="5334000"/>
              <a:ext cx="87884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16600" y="5334000"/>
              <a:ext cx="28219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+ 6 = 10 + ___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2602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DEBB20-BF82-4D0A-9F80-855062BD2DB9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2.xml><?xml version="1.0" encoding="utf-8"?>
<ds:datastoreItem xmlns:ds="http://schemas.openxmlformats.org/officeDocument/2006/customXml" ds:itemID="{0CC2419E-C89A-478E-863E-EB80DA0AA8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BBE031D-9AEA-4B82-8DC7-6A1B3958AB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1277</Words>
  <Application>Microsoft Office PowerPoint</Application>
  <PresentationFormat>Custom</PresentationFormat>
  <Paragraphs>195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Megan Burns</cp:lastModifiedBy>
  <cp:revision>11</cp:revision>
  <dcterms:created xsi:type="dcterms:W3CDTF">2018-03-05T17:31:10Z</dcterms:created>
  <dcterms:modified xsi:type="dcterms:W3CDTF">2023-02-14T15:24:27Z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