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</p:sldIdLst>
  <p:sldSz cx="10160000" cy="7620000"/>
  <p:notesSz cx="6858000" cy="9144000"/>
  <p:embeddedFontLst>
    <p:embeddedFont>
      <p:font typeface="Century Gothic" panose="020B0502020202020204" pitchFamily="34" charset="0"/>
      <p:regular r:id="rId29"/>
      <p:bold r:id="rId30"/>
      <p:italic r:id="rId31"/>
      <p:boldItalic r:id="rId3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1554" y="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1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4.fntdata"/><Relationship Id="rId37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3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font" Target="fonts/font2.fntdata"/><Relationship Id="rId35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gan Burns" userId="623e1b0c-ad23-4e0f-a80f-6405fe9aac03" providerId="ADAL" clId="{912EB920-6E6F-4582-85AE-E6C617650500}"/>
    <pc:docChg chg="modSld">
      <pc:chgData name="Megan Burns" userId="623e1b0c-ad23-4e0f-a80f-6405fe9aac03" providerId="ADAL" clId="{912EB920-6E6F-4582-85AE-E6C617650500}" dt="2023-02-14T15:21:13.542" v="5"/>
      <pc:docMkLst>
        <pc:docMk/>
      </pc:docMkLst>
      <pc:sldChg chg="modSp mod">
        <pc:chgData name="Megan Burns" userId="623e1b0c-ad23-4e0f-a80f-6405fe9aac03" providerId="ADAL" clId="{912EB920-6E6F-4582-85AE-E6C617650500}" dt="2023-02-14T15:20:23.796" v="4"/>
        <pc:sldMkLst>
          <pc:docMk/>
          <pc:sldMk cId="3680002029" sldId="256"/>
        </pc:sldMkLst>
        <pc:spChg chg="mod">
          <ac:chgData name="Megan Burns" userId="623e1b0c-ad23-4e0f-a80f-6405fe9aac03" providerId="ADAL" clId="{912EB920-6E6F-4582-85AE-E6C617650500}" dt="2023-02-14T15:20:23.796" v="4"/>
          <ac:spMkLst>
            <pc:docMk/>
            <pc:sldMk cId="3680002029" sldId="256"/>
            <ac:spMk id="5" creationId="{00000000-0000-0000-0000-000000000000}"/>
          </ac:spMkLst>
        </pc:spChg>
        <pc:spChg chg="mod">
          <ac:chgData name="Megan Burns" userId="623e1b0c-ad23-4e0f-a80f-6405fe9aac03" providerId="ADAL" clId="{912EB920-6E6F-4582-85AE-E6C617650500}" dt="2023-02-14T15:20:21.111" v="3" actId="20577"/>
          <ac:spMkLst>
            <pc:docMk/>
            <pc:sldMk cId="3680002029" sldId="256"/>
            <ac:spMk id="6" creationId="{00000000-0000-0000-0000-000000000000}"/>
          </ac:spMkLst>
        </pc:spChg>
      </pc:sldChg>
      <pc:sldChg chg="modSp mod">
        <pc:chgData name="Megan Burns" userId="623e1b0c-ad23-4e0f-a80f-6405fe9aac03" providerId="ADAL" clId="{912EB920-6E6F-4582-85AE-E6C617650500}" dt="2023-02-14T15:21:13.542" v="5"/>
        <pc:sldMkLst>
          <pc:docMk/>
          <pc:sldMk cId="2960573932" sldId="279"/>
        </pc:sldMkLst>
        <pc:spChg chg="mod">
          <ac:chgData name="Megan Burns" userId="623e1b0c-ad23-4e0f-a80f-6405fe9aac03" providerId="ADAL" clId="{912EB920-6E6F-4582-85AE-E6C617650500}" dt="2023-02-14T15:21:13.542" v="5"/>
          <ac:spMkLst>
            <pc:docMk/>
            <pc:sldMk cId="2960573932" sldId="279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B845-D91E-4DD7-A995-CE3B53B5ACF0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F1974-3812-4A96-A9B9-AF0230C2D49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34228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B845-D91E-4DD7-A995-CE3B53B5ACF0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F1974-3812-4A96-A9B9-AF0230C2D49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49978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B845-D91E-4DD7-A995-CE3B53B5ACF0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F1974-3812-4A96-A9B9-AF0230C2D49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11055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B845-D91E-4DD7-A995-CE3B53B5ACF0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F1974-3812-4A96-A9B9-AF0230C2D49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83101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B845-D91E-4DD7-A995-CE3B53B5ACF0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F1974-3812-4A96-A9B9-AF0230C2D49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70280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B845-D91E-4DD7-A995-CE3B53B5ACF0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F1974-3812-4A96-A9B9-AF0230C2D49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97850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B845-D91E-4DD7-A995-CE3B53B5ACF0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F1974-3812-4A96-A9B9-AF0230C2D49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97798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B845-D91E-4DD7-A995-CE3B53B5ACF0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F1974-3812-4A96-A9B9-AF0230C2D49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74252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B845-D91E-4DD7-A995-CE3B53B5ACF0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F1974-3812-4A96-A9B9-AF0230C2D49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24479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B845-D91E-4DD7-A995-CE3B53B5ACF0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F1974-3812-4A96-A9B9-AF0230C2D49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44131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CB845-D91E-4DD7-A995-CE3B53B5ACF0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F1974-3812-4A96-A9B9-AF0230C2D49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87058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CB845-D91E-4DD7-A995-CE3B53B5ACF0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F1974-3812-4A96-A9B9-AF0230C2D49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86847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77465"/>
            <a:ext cx="49936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 : obligatoire       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 : obligatoire        	ON : obligatoire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 2.2 Unité 13 Logique numérale p. Q-8–11</a:t>
            </a:r>
          </a:p>
          <a:p>
            <a:pPr algn="r" rtl="0">
              <a:lnSpc>
                <a:spcPct val="200000"/>
              </a:lnSpc>
            </a:pPr>
            <a:r>
              <a:rPr lang="fr-ca" sz="1600" dirty="0">
                <a:solidFill>
                  <a:srgbClr val="666666"/>
                </a:solidFill>
                <a:latin typeface="Century Gothic"/>
              </a:rPr>
              <a:t>n</a:t>
            </a: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ouvelle édition </a:t>
            </a:r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française</a:t>
            </a:r>
            <a:endParaRPr lang="fr-ca" sz="1600" b="0" i="0" u="none" baseline="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© 2023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LN2-51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Addition des dizaines et unités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82445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800" b="0" i="0" u="none" baseline="0">
                <a:solidFill>
                  <a:srgbClr val="000000"/>
                </a:solidFill>
                <a:latin typeface="Century Gothic"/>
              </a:rPr>
              <a:t>Les élèves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1800" b="0" i="0" u="none" baseline="0">
                <a:solidFill>
                  <a:srgbClr val="000000"/>
                </a:solidFill>
                <a:latin typeface="Century Gothic"/>
              </a:rPr>
              <a:t>•  écriront les nombres sous la forme d’une somme de dizaines et d’unités.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Cahier 2.2 p. 22–23</a:t>
            </a:r>
          </a:p>
        </p:txBody>
      </p:sp>
    </p:spTree>
    <p:extLst>
      <p:ext uri="{BB962C8B-B14F-4D97-AF65-F5344CB8AC3E}">
        <p14:creationId xmlns:p14="http://schemas.microsoft.com/office/powerpoint/2010/main" val="36800020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31800"/>
            <a:ext cx="9240520" cy="177933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1. On peut écrire 32 = 30 + 2.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Écris le nombre de la même manière.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2667000"/>
            <a:ext cx="139915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53 =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19700" y="2667000"/>
            <a:ext cx="139877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28 =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4914900"/>
            <a:ext cx="138633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94 =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19700" y="4914900"/>
            <a:ext cx="139979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81 =</a:t>
            </a:r>
          </a:p>
        </p:txBody>
      </p:sp>
    </p:spTree>
    <p:extLst>
      <p:ext uri="{BB962C8B-B14F-4D97-AF65-F5344CB8AC3E}">
        <p14:creationId xmlns:p14="http://schemas.microsoft.com/office/powerpoint/2010/main" val="19835297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3431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2. Additionne.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231900"/>
            <a:ext cx="32898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20 + 1 = ____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5359400"/>
            <a:ext cx="31120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e) 6 + 70 = ____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32400" y="1231900"/>
            <a:ext cx="37216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40 + 7 = ____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3289300"/>
            <a:ext cx="33533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60 + 8 = ____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32400" y="3289300"/>
            <a:ext cx="35438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90 + 5 = ____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32400" y="5359400"/>
            <a:ext cx="29215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f) 3 + 80 = ____</a:t>
            </a:r>
          </a:p>
        </p:txBody>
      </p:sp>
    </p:spTree>
    <p:extLst>
      <p:ext uri="{BB962C8B-B14F-4D97-AF65-F5344CB8AC3E}">
        <p14:creationId xmlns:p14="http://schemas.microsoft.com/office/powerpoint/2010/main" val="4927540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62000" y="1143358"/>
            <a:ext cx="4117340" cy="3378313"/>
            <a:chOff x="762000" y="1117600"/>
            <a:chExt cx="4117340" cy="3378313"/>
          </a:xfrm>
        </p:grpSpPr>
        <p:sp>
          <p:nvSpPr>
            <p:cNvPr id="2" name="TextBox 1"/>
            <p:cNvSpPr txBox="1"/>
            <p:nvPr/>
          </p:nvSpPr>
          <p:spPr>
            <a:xfrm>
              <a:off x="762000" y="1117600"/>
              <a:ext cx="3422486" cy="169424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 dirty="0">
                  <a:solidFill>
                    <a:srgbClr val="009300"/>
                  </a:solidFill>
                  <a:latin typeface="Century Gothic"/>
                </a:rPr>
                <a:t>Partenaire 1 : </a:t>
              </a:r>
            </a:p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En utilisant des blocs d’unité, </a:t>
              </a:r>
              <a:br>
                <a:rPr lang="fr-ca" sz="2800" dirty="0">
                  <a:solidFill>
                    <a:srgbClr val="000000"/>
                  </a:solidFill>
                  <a:latin typeface="Century Gothic"/>
                </a:rPr>
              </a:b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additionnez 5 + 2.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762000" y="3421132"/>
              <a:ext cx="4117340" cy="107478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Combien de blocs </a:t>
              </a:r>
              <a:br>
                <a:rPr lang="fr-ca" sz="2800" dirty="0">
                  <a:solidFill>
                    <a:srgbClr val="000000"/>
                  </a:solidFill>
                  <a:latin typeface="Century Gothic"/>
                </a:rPr>
              </a:b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avez-vous en tout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Arial"/>
                </a:rPr>
                <a:t>?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651500" y="1117600"/>
            <a:ext cx="4508500" cy="3285376"/>
            <a:chOff x="5651500" y="1117600"/>
            <a:chExt cx="4117340" cy="3285376"/>
          </a:xfrm>
        </p:grpSpPr>
        <p:sp>
          <p:nvSpPr>
            <p:cNvPr id="5" name="TextBox 4"/>
            <p:cNvSpPr txBox="1"/>
            <p:nvPr/>
          </p:nvSpPr>
          <p:spPr>
            <a:xfrm>
              <a:off x="5651500" y="1117600"/>
              <a:ext cx="3310146" cy="169424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 dirty="0">
                  <a:solidFill>
                    <a:srgbClr val="FF6820"/>
                  </a:solidFill>
                  <a:latin typeface="Century Gothic"/>
                </a:rPr>
                <a:t>Partenaire 2 :</a:t>
              </a:r>
            </a:p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En utilisant des blocs de dizaine, </a:t>
              </a:r>
              <a:br>
                <a:rPr lang="fr-ca" sz="2800" dirty="0">
                  <a:solidFill>
                    <a:srgbClr val="000000"/>
                  </a:solidFill>
                  <a:latin typeface="Century Gothic"/>
                </a:rPr>
              </a:b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additionnez 50 + 20.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651500" y="3369616"/>
              <a:ext cx="4117340" cy="103336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>
                <a:lnSpc>
                  <a:spcPct val="114000"/>
                </a:lnSpc>
                <a:spcAft>
                  <a:spcPts val="1000"/>
                </a:spcAft>
              </a:pP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Combien de blocs </a:t>
              </a:r>
              <a:b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</a:br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avez-vous en tout</a:t>
              </a:r>
              <a:r>
                <a:rPr lang="fr-ca" sz="2800" b="0" i="0" u="none" baseline="0" dirty="0">
                  <a:solidFill>
                    <a:srgbClr val="000000"/>
                  </a:solidFill>
                  <a:latin typeface="Arial"/>
                </a:rPr>
                <a:t>?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82600" y="6388100"/>
            <a:ext cx="812048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Vos réponses sont-elles identiques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Pourquoi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2600" y="203200"/>
            <a:ext cx="501650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Demandez aux élèves de travailler en paires.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2599" y="5626100"/>
            <a:ext cx="6057901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 Q-9–10 pour plus de détails et le matériel.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FA4EC05-2C57-44D8-AF12-8AF763BBE915}"/>
              </a:ext>
            </a:extLst>
          </p:cNvPr>
          <p:cNvCxnSpPr>
            <a:cxnSpLocks/>
          </p:cNvCxnSpPr>
          <p:nvPr/>
        </p:nvCxnSpPr>
        <p:spPr>
          <a:xfrm>
            <a:off x="0" y="60579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5376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69900" y="838200"/>
            <a:ext cx="7759700" cy="3177520"/>
            <a:chOff x="469900" y="838200"/>
            <a:chExt cx="7759700" cy="3177520"/>
          </a:xfrm>
        </p:grpSpPr>
        <p:sp>
          <p:nvSpPr>
            <p:cNvPr id="2" name="TextBox 1"/>
            <p:cNvSpPr txBox="1"/>
            <p:nvPr/>
          </p:nvSpPr>
          <p:spPr>
            <a:xfrm>
              <a:off x="469900" y="838200"/>
              <a:ext cx="5729097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50 + 20 = 5 dizaines + 2 dizaines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778000" y="1562100"/>
              <a:ext cx="576566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= 10 + 10 + 10 + 10 + 10 + 10 + 10</a:t>
              </a: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2134743" y="1984375"/>
              <a:ext cx="3685921" cy="124079"/>
              <a:chOff x="2134743" y="1984375"/>
              <a:chExt cx="3685921" cy="124079"/>
            </a:xfrm>
          </p:grpSpPr>
          <p:cxnSp>
            <p:nvCxnSpPr>
              <p:cNvPr id="4" name="Straight Connector 3"/>
              <p:cNvCxnSpPr/>
              <p:nvPr/>
            </p:nvCxnSpPr>
            <p:spPr>
              <a:xfrm>
                <a:off x="2144268" y="1984375"/>
                <a:ext cx="0" cy="124079"/>
              </a:xfrm>
              <a:prstGeom prst="line">
                <a:avLst/>
              </a:prstGeom>
              <a:ln w="25400" cap="flat" cmpd="sng" algn="ctr">
                <a:solidFill>
                  <a:srgbClr val="0093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Straight Connector 4"/>
              <p:cNvCxnSpPr/>
              <p:nvPr/>
            </p:nvCxnSpPr>
            <p:spPr>
              <a:xfrm>
                <a:off x="2134743" y="2108454"/>
                <a:ext cx="3685921" cy="0"/>
              </a:xfrm>
              <a:prstGeom prst="line">
                <a:avLst/>
              </a:prstGeom>
              <a:ln w="25400" cap="flat" cmpd="sng" algn="ctr">
                <a:solidFill>
                  <a:srgbClr val="0093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/>
              <p:cNvCxnSpPr/>
              <p:nvPr/>
            </p:nvCxnSpPr>
            <p:spPr>
              <a:xfrm>
                <a:off x="5811139" y="1984375"/>
                <a:ext cx="0" cy="124079"/>
              </a:xfrm>
              <a:prstGeom prst="line">
                <a:avLst/>
              </a:prstGeom>
              <a:ln w="25400" cap="flat" cmpd="sng" algn="ctr">
                <a:solidFill>
                  <a:srgbClr val="0093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0"/>
            <p:cNvGrpSpPr/>
            <p:nvPr/>
          </p:nvGrpSpPr>
          <p:grpSpPr>
            <a:xfrm>
              <a:off x="6198997" y="1984375"/>
              <a:ext cx="1248918" cy="124079"/>
              <a:chOff x="6198997" y="1984375"/>
              <a:chExt cx="1248918" cy="124079"/>
            </a:xfrm>
          </p:grpSpPr>
          <p:cxnSp>
            <p:nvCxnSpPr>
              <p:cNvPr id="8" name="Straight Connector 7"/>
              <p:cNvCxnSpPr/>
              <p:nvPr/>
            </p:nvCxnSpPr>
            <p:spPr>
              <a:xfrm>
                <a:off x="6206490" y="1984375"/>
                <a:ext cx="0" cy="124079"/>
              </a:xfrm>
              <a:prstGeom prst="line">
                <a:avLst/>
              </a:prstGeom>
              <a:ln w="25400" cap="flat" cmpd="sng" algn="ctr">
                <a:solidFill>
                  <a:srgbClr val="0093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7438390" y="1984375"/>
                <a:ext cx="0" cy="124079"/>
              </a:xfrm>
              <a:prstGeom prst="line">
                <a:avLst/>
              </a:prstGeom>
              <a:ln w="25400" cap="flat" cmpd="sng" algn="ctr">
                <a:solidFill>
                  <a:srgbClr val="0093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6198997" y="2108454"/>
                <a:ext cx="1248918" cy="0"/>
              </a:xfrm>
              <a:prstGeom prst="line">
                <a:avLst/>
              </a:prstGeom>
              <a:ln w="25400" cap="flat" cmpd="sng" algn="ctr">
                <a:solidFill>
                  <a:srgbClr val="0093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TextBox 11"/>
            <p:cNvSpPr txBox="1"/>
            <p:nvPr/>
          </p:nvSpPr>
          <p:spPr>
            <a:xfrm>
              <a:off x="2897746" y="2209800"/>
              <a:ext cx="2216419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5 dizaines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248400" y="2209800"/>
              <a:ext cx="1981200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2 dizaines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764406" y="3012938"/>
              <a:ext cx="2578307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= 7 dizaines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765116" y="3492500"/>
              <a:ext cx="926515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 dirty="0">
                  <a:solidFill>
                    <a:srgbClr val="000000"/>
                  </a:solidFill>
                  <a:latin typeface="Century Gothic"/>
                </a:rPr>
                <a:t>= 70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131827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838200"/>
            <a:ext cx="173303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30 + 10 =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620522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Recommencez l’opération avec d’autres sommes de dix.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4013200"/>
            <a:ext cx="173303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40 + 20 =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AC4CBD6-6B16-43C6-A172-D2D75EB0BBB6}"/>
              </a:ext>
            </a:extLst>
          </p:cNvPr>
          <p:cNvCxnSpPr>
            <a:cxnSpLocks/>
          </p:cNvCxnSpPr>
          <p:nvPr/>
        </p:nvCxnSpPr>
        <p:spPr>
          <a:xfrm>
            <a:off x="0" y="37846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3612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69900"/>
            <a:ext cx="173303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20 + 50 =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300" y="6946900"/>
            <a:ext cx="800100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Dans ce dernier exemple, omettez l’étape consistant à écrire les dizaines.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5300" y="4013200"/>
            <a:ext cx="173303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50 + 40 =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C382429-7536-4B4B-B766-3FC3D3947230}"/>
              </a:ext>
            </a:extLst>
          </p:cNvPr>
          <p:cNvCxnSpPr>
            <a:cxnSpLocks/>
          </p:cNvCxnSpPr>
          <p:nvPr/>
        </p:nvCxnSpPr>
        <p:spPr>
          <a:xfrm>
            <a:off x="0" y="37846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5441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648970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Additionne.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951328"/>
            <a:ext cx="189179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30 + 30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07000" y="1951328"/>
            <a:ext cx="189141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40 + 30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368800"/>
            <a:ext cx="187883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30 + 50</a:t>
            </a:r>
          </a:p>
        </p:txBody>
      </p:sp>
    </p:spTree>
    <p:extLst>
      <p:ext uri="{BB962C8B-B14F-4D97-AF65-F5344CB8AC3E}">
        <p14:creationId xmlns:p14="http://schemas.microsoft.com/office/powerpoint/2010/main" val="28248158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Activité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68060" y="215900"/>
            <a:ext cx="393738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</a:rPr>
              <a:t>Cette activité est essentielle.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1104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Apprenons une astuce pour additionner les dizaines et les unités.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565900"/>
            <a:ext cx="92735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Distribuez la FR Cartes de dizaines (p. Q-50) et la FR Cartes d’unités (p. Q-51).</a:t>
            </a:r>
          </a:p>
          <a:p>
            <a:pPr algn="l" rtl="0">
              <a:lnSpc>
                <a:spcPct val="200000"/>
              </a:lnSpc>
            </a:pPr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 Q-10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10924366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891794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Exercices complémentaires :</a:t>
            </a:r>
            <a:br>
              <a:rPr lang="fr-ca" sz="2800">
                <a:solidFill>
                  <a:srgbClr val="000000"/>
                </a:solidFill>
                <a:latin typeface="Century Gothic"/>
              </a:rPr>
            </a:br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1. Maintenant, nous allons soustraire les dizaines.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4140200"/>
            <a:ext cx="350520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 Q-11 pour plus de détails.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17800" y="2260600"/>
            <a:ext cx="169536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50 – 20 =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4902200"/>
            <a:ext cx="189179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60 − 40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353300" y="4902200"/>
            <a:ext cx="189179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70 − 30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75100" y="4902200"/>
            <a:ext cx="189928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30 − 10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A71E11E-DD8A-4DD7-82C4-4DB74A8A62B2}"/>
              </a:ext>
            </a:extLst>
          </p:cNvPr>
          <p:cNvCxnSpPr>
            <a:cxnSpLocks/>
          </p:cNvCxnSpPr>
          <p:nvPr/>
        </p:nvCxnSpPr>
        <p:spPr>
          <a:xfrm>
            <a:off x="0" y="457276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7883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480" y="431800"/>
            <a:ext cx="9311640" cy="306141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2. Tout comme 10 est le diminutif pour : </a:t>
            </a:r>
          </a:p>
          <a:p>
            <a:pPr algn="ctr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 + 1 + 1 + 1 + 1 + 1 + 1 + 1 + 1 + 1,</a:t>
            </a:r>
          </a:p>
          <a:p>
            <a:pPr algn="ctr" rtl="0">
              <a:lnSpc>
                <a:spcPct val="114000"/>
              </a:lnSpc>
              <a:spcAft>
                <a:spcPts val="1000"/>
              </a:spcAft>
            </a:pPr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100 est le diminutif pour : </a:t>
            </a:r>
          </a:p>
          <a:p>
            <a:pPr algn="ctr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10 + 10 + 10 + 10 + 10 + 10 + 10 + 10 + 10 + 10.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5488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Voir p. Q-11 pour plus de détails.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000500"/>
            <a:ext cx="93116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Le chiffre 200 signifie 100 + 100.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 signifient ces chiffres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5511800"/>
            <a:ext cx="128228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300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480300" y="5511800"/>
            <a:ext cx="126943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800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75100" y="5511800"/>
            <a:ext cx="128194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500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EE253D5-E469-490F-A674-E61693E466A9}"/>
              </a:ext>
            </a:extLst>
          </p:cNvPr>
          <p:cNvCxnSpPr>
            <a:cxnSpLocks/>
          </p:cNvCxnSpPr>
          <p:nvPr/>
        </p:nvCxnSpPr>
        <p:spPr>
          <a:xfrm>
            <a:off x="0" y="37846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100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712452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N’oubliez pas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Lorsque vous additionnez des chiffres, la réponse </a:t>
            </a:r>
            <a:br>
              <a:rPr lang="fr-ca" sz="280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s’appelle le total ou la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somme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47867" y="4267200"/>
            <a:ext cx="1624885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somme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862567" y="4267200"/>
            <a:ext cx="2006421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sieste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6946900"/>
            <a:ext cx="464870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 Q-8 pour plus de détails.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AD6D9CE-AAF9-44F5-A6C2-18894E57CE05}"/>
              </a:ext>
            </a:extLst>
          </p:cNvPr>
          <p:cNvCxnSpPr>
            <a:cxnSpLocks/>
          </p:cNvCxnSpPr>
          <p:nvPr/>
        </p:nvCxnSpPr>
        <p:spPr>
          <a:xfrm>
            <a:off x="0" y="37846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4375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311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Sachant cela, ajoutons des centaines.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199" y="6946900"/>
            <a:ext cx="6226935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808080"/>
                </a:solidFill>
                <a:latin typeface="Century Gothic"/>
              </a:rPr>
              <a:t>Continue avec d’autres exemples d’addition de centaines.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65400" y="1320800"/>
            <a:ext cx="3063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500 + 300 =</a:t>
            </a:r>
          </a:p>
        </p:txBody>
      </p:sp>
    </p:spTree>
    <p:extLst>
      <p:ext uri="{BB962C8B-B14F-4D97-AF65-F5344CB8AC3E}">
        <p14:creationId xmlns:p14="http://schemas.microsoft.com/office/powerpoint/2010/main" val="24066343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3. Complète « Commutation des unités ».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589" y="2222500"/>
            <a:ext cx="7338822" cy="208661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57200" y="1371600"/>
            <a:ext cx="255270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Exemple 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6946900"/>
            <a:ext cx="5527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Distribuez la FR Commutation des unités (p. Q-52).</a:t>
            </a:r>
          </a:p>
        </p:txBody>
      </p:sp>
    </p:spTree>
    <p:extLst>
      <p:ext uri="{BB962C8B-B14F-4D97-AF65-F5344CB8AC3E}">
        <p14:creationId xmlns:p14="http://schemas.microsoft.com/office/powerpoint/2010/main" val="42260268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449" y="2218055"/>
            <a:ext cx="7326122" cy="209105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57200" y="4445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Complète « Commutation des dizaines ».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199" y="1371600"/>
            <a:ext cx="254357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Exemple 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6946900"/>
            <a:ext cx="5527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Distribuez la FR Commutation des dizaines (p. Q-53).</a:t>
            </a:r>
          </a:p>
        </p:txBody>
      </p:sp>
    </p:spTree>
    <p:extLst>
      <p:ext uri="{BB962C8B-B14F-4D97-AF65-F5344CB8AC3E}">
        <p14:creationId xmlns:p14="http://schemas.microsoft.com/office/powerpoint/2010/main" val="32932221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6238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FF0000"/>
                </a:solidFill>
                <a:latin typeface="Century Gothic"/>
              </a:rPr>
              <a:t>Bonus :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Remplis les espaces vides.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4500" y="1371600"/>
            <a:ext cx="41026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a) 46 + 32 = 36 + ____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4500" y="2819400"/>
            <a:ext cx="39121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34 + 25 = 35 + ____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4267200"/>
            <a:ext cx="38486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62 + 37 = 32 + ____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4500" y="5715000"/>
            <a:ext cx="42169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45 + 12 = 42 + ____</a:t>
            </a:r>
          </a:p>
        </p:txBody>
      </p:sp>
    </p:spTree>
    <p:extLst>
      <p:ext uri="{BB962C8B-B14F-4D97-AF65-F5344CB8AC3E}">
        <p14:creationId xmlns:p14="http://schemas.microsoft.com/office/powerpoint/2010/main" val="32338828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2.2 p. 22–23</a:t>
            </a:r>
          </a:p>
          <a:p>
            <a:pPr algn="l" rtl="0">
              <a:lnSpc>
                <a:spcPct val="150000"/>
              </a:lnSpc>
            </a:pPr>
            <a:r>
              <a:rPr lang="fr-ca" sz="2800" dirty="0">
                <a:solidFill>
                  <a:srgbClr val="808080"/>
                </a:solidFill>
                <a:latin typeface="Century Gothic"/>
              </a:rPr>
              <a:t>n</a:t>
            </a: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</a:rPr>
              <a:t>ouvelle édition française</a:t>
            </a:r>
          </a:p>
        </p:txBody>
      </p:sp>
    </p:spTree>
    <p:extLst>
      <p:ext uri="{BB962C8B-B14F-4D97-AF65-F5344CB8AC3E}">
        <p14:creationId xmlns:p14="http://schemas.microsoft.com/office/powerpoint/2010/main" val="2960573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0" y="203200"/>
            <a:ext cx="4934712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 Q-8 pour plus de détails et le matériel.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762000"/>
            <a:ext cx="971245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Montrez 32 en utilisant des blocs de dizaine et d’unité.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51833" y="4014344"/>
            <a:ext cx="3598933" cy="132343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 Chaque bloc de dizaine représente 10. Chaque bloc d’unité représente 1.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97200" y="6527800"/>
            <a:ext cx="425106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32 = 10 + 10 + 10 + 1 + 1</a:t>
            </a:r>
          </a:p>
        </p:txBody>
      </p:sp>
      <p:pic>
        <p:nvPicPr>
          <p:cNvPr id="9" name="Picture 8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600" y="1524000"/>
            <a:ext cx="3790569" cy="381825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8716060-8F91-4BAB-9651-CC0402A6C6D7}"/>
              </a:ext>
            </a:extLst>
          </p:cNvPr>
          <p:cNvCxnSpPr>
            <a:cxnSpLocks/>
          </p:cNvCxnSpPr>
          <p:nvPr/>
        </p:nvCxnSpPr>
        <p:spPr>
          <a:xfrm>
            <a:off x="0" y="62865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5732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215900"/>
            <a:ext cx="8166100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Recommencez avec d’autres chiffres en utilisant un tableau des centaines.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600" y="1714500"/>
            <a:ext cx="3790569" cy="381825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23" name="TextBox 22"/>
          <p:cNvSpPr txBox="1"/>
          <p:nvPr/>
        </p:nvSpPr>
        <p:spPr>
          <a:xfrm>
            <a:off x="469900" y="6337300"/>
            <a:ext cx="2917244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somme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est :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590800" y="952500"/>
            <a:ext cx="929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____</a:t>
            </a:r>
          </a:p>
        </p:txBody>
      </p:sp>
    </p:spTree>
    <p:extLst>
      <p:ext uri="{BB962C8B-B14F-4D97-AF65-F5344CB8AC3E}">
        <p14:creationId xmlns:p14="http://schemas.microsoft.com/office/powerpoint/2010/main" val="13047421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215900"/>
            <a:ext cx="8486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Recommencez avec d’autres chiffres sans utiliser le tableau des centaines.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69900" y="6337300"/>
            <a:ext cx="293624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La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somme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est :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533400" y="914400"/>
            <a:ext cx="4731642" cy="4865364"/>
            <a:chOff x="533400" y="914400"/>
            <a:chExt cx="4731642" cy="4865364"/>
          </a:xfrm>
        </p:grpSpPr>
        <p:sp>
          <p:nvSpPr>
            <p:cNvPr id="23" name="TextBox 22"/>
            <p:cNvSpPr txBox="1"/>
            <p:nvPr/>
          </p:nvSpPr>
          <p:spPr>
            <a:xfrm>
              <a:off x="2476500" y="914400"/>
              <a:ext cx="929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____</a:t>
              </a:r>
            </a:p>
          </p:txBody>
        </p:sp>
        <p:sp>
          <p:nvSpPr>
            <p:cNvPr id="24" name="Freeform 23"/>
            <p:cNvSpPr/>
            <p:nvPr/>
          </p:nvSpPr>
          <p:spPr>
            <a:xfrm>
              <a:off x="533400" y="1550086"/>
              <a:ext cx="4731642" cy="4229678"/>
            </a:xfrm>
            <a:custGeom>
              <a:avLst/>
              <a:gdLst/>
              <a:ahLst/>
              <a:cxnLst/>
              <a:rect l="0" t="0" r="0" b="0"/>
              <a:pathLst>
                <a:path w="4731642" h="4229678">
                  <a:moveTo>
                    <a:pt x="788607" y="0"/>
                  </a:moveTo>
                  <a:lnTo>
                    <a:pt x="4021560" y="0"/>
                  </a:lnTo>
                  <a:lnTo>
                    <a:pt x="4100756" y="14399"/>
                  </a:lnTo>
                  <a:lnTo>
                    <a:pt x="4242369" y="49196"/>
                  </a:lnTo>
                  <a:lnTo>
                    <a:pt x="4376600" y="119991"/>
                  </a:lnTo>
                  <a:lnTo>
                    <a:pt x="4439689" y="154789"/>
                  </a:lnTo>
                  <a:lnTo>
                    <a:pt x="4550429" y="253780"/>
                  </a:lnTo>
                  <a:lnTo>
                    <a:pt x="4628954" y="366571"/>
                  </a:lnTo>
                  <a:lnTo>
                    <a:pt x="4668553" y="430167"/>
                  </a:lnTo>
                  <a:lnTo>
                    <a:pt x="4708152" y="556758"/>
                  </a:lnTo>
                  <a:lnTo>
                    <a:pt x="4723588" y="627551"/>
                  </a:lnTo>
                  <a:lnTo>
                    <a:pt x="4723588" y="662349"/>
                  </a:lnTo>
                  <a:lnTo>
                    <a:pt x="4731641" y="704946"/>
                  </a:lnTo>
                  <a:lnTo>
                    <a:pt x="4731641" y="3524730"/>
                  </a:lnTo>
                  <a:lnTo>
                    <a:pt x="4723588" y="3560128"/>
                  </a:lnTo>
                  <a:lnTo>
                    <a:pt x="4723588" y="3595525"/>
                  </a:lnTo>
                  <a:lnTo>
                    <a:pt x="4708152" y="3665719"/>
                  </a:lnTo>
                  <a:lnTo>
                    <a:pt x="4668553" y="3792309"/>
                  </a:lnTo>
                  <a:lnTo>
                    <a:pt x="4590028" y="3912300"/>
                  </a:lnTo>
                  <a:lnTo>
                    <a:pt x="4550429" y="3968696"/>
                  </a:lnTo>
                  <a:lnTo>
                    <a:pt x="4439689" y="4067688"/>
                  </a:lnTo>
                  <a:lnTo>
                    <a:pt x="4313512" y="4137884"/>
                  </a:lnTo>
                  <a:lnTo>
                    <a:pt x="4242369" y="4173281"/>
                  </a:lnTo>
                  <a:lnTo>
                    <a:pt x="4100756" y="4208677"/>
                  </a:lnTo>
                  <a:lnTo>
                    <a:pt x="4021560" y="4222477"/>
                  </a:lnTo>
                  <a:lnTo>
                    <a:pt x="3982632" y="4222477"/>
                  </a:lnTo>
                  <a:lnTo>
                    <a:pt x="3943035" y="4229677"/>
                  </a:lnTo>
                  <a:lnTo>
                    <a:pt x="788607" y="4229677"/>
                  </a:lnTo>
                  <a:lnTo>
                    <a:pt x="740955" y="4222477"/>
                  </a:lnTo>
                  <a:lnTo>
                    <a:pt x="702028" y="4222477"/>
                  </a:lnTo>
                  <a:lnTo>
                    <a:pt x="622832" y="4208677"/>
                  </a:lnTo>
                  <a:lnTo>
                    <a:pt x="481218" y="4173281"/>
                  </a:lnTo>
                  <a:lnTo>
                    <a:pt x="346987" y="4102486"/>
                  </a:lnTo>
                  <a:lnTo>
                    <a:pt x="283898" y="4067688"/>
                  </a:lnTo>
                  <a:lnTo>
                    <a:pt x="173829" y="3968696"/>
                  </a:lnTo>
                  <a:lnTo>
                    <a:pt x="94633" y="3855904"/>
                  </a:lnTo>
                  <a:lnTo>
                    <a:pt x="55035" y="3792309"/>
                  </a:lnTo>
                  <a:lnTo>
                    <a:pt x="16109" y="3665719"/>
                  </a:lnTo>
                  <a:lnTo>
                    <a:pt x="0" y="3595525"/>
                  </a:lnTo>
                  <a:lnTo>
                    <a:pt x="0" y="627551"/>
                  </a:lnTo>
                  <a:lnTo>
                    <a:pt x="16109" y="556758"/>
                  </a:lnTo>
                  <a:lnTo>
                    <a:pt x="55035" y="430167"/>
                  </a:lnTo>
                  <a:lnTo>
                    <a:pt x="134231" y="310176"/>
                  </a:lnTo>
                  <a:lnTo>
                    <a:pt x="173829" y="253780"/>
                  </a:lnTo>
                  <a:lnTo>
                    <a:pt x="283898" y="154789"/>
                  </a:lnTo>
                  <a:lnTo>
                    <a:pt x="410075" y="84593"/>
                  </a:lnTo>
                  <a:lnTo>
                    <a:pt x="481218" y="49196"/>
                  </a:lnTo>
                  <a:lnTo>
                    <a:pt x="622832" y="14399"/>
                  </a:lnTo>
                  <a:lnTo>
                    <a:pt x="702028" y="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80808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</p:spTree>
    <p:extLst>
      <p:ext uri="{BB962C8B-B14F-4D97-AF65-F5344CB8AC3E}">
        <p14:creationId xmlns:p14="http://schemas.microsoft.com/office/powerpoint/2010/main" val="21781388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7216546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Écris le nombre sous la forme d’une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somme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de dizaines et d’unités.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484013"/>
            <a:ext cx="139915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23 =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32400" y="2484013"/>
            <a:ext cx="139877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b) 14 =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810000"/>
            <a:ext cx="138633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42 =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32400" y="3810000"/>
            <a:ext cx="139979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d) 31 =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199" y="5829300"/>
            <a:ext cx="2955701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FF0000"/>
                </a:solidFill>
                <a:latin typeface="Century Gothic"/>
              </a:rPr>
              <a:t>Bonus :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77 =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89431" y="203200"/>
            <a:ext cx="4409835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Faites l’exercice a) avec toute la classe.</a:t>
            </a:r>
            <a:endParaRPr lang="fr-ca" sz="1600" dirty="0">
              <a:solidFill>
                <a:srgbClr val="666666"/>
              </a:solidFill>
              <a:latin typeface="Century Gothic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BAB8110-2BE4-468B-A670-7DFE0281567E}"/>
              </a:ext>
            </a:extLst>
          </p:cNvPr>
          <p:cNvCxnSpPr>
            <a:cxnSpLocks/>
          </p:cNvCxnSpPr>
          <p:nvPr/>
        </p:nvCxnSpPr>
        <p:spPr>
          <a:xfrm>
            <a:off x="0" y="56261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4859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Écris les nombres.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057400"/>
            <a:ext cx="462280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a) 3 dizaines + 4 unités =     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199" y="3340100"/>
            <a:ext cx="437237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4 dizaines + 3 unités =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622800"/>
            <a:ext cx="462280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c) 7 dizaines + 0 unité =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5905500"/>
            <a:ext cx="4372376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d) 0 dizaine + 4 unités =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04660" y="203200"/>
            <a:ext cx="319951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Faites a) avec toute la classe.</a:t>
            </a:r>
            <a:endParaRPr lang="fr-ca" sz="1600">
              <a:solidFill>
                <a:srgbClr val="666666"/>
              </a:solidFill>
              <a:latin typeface="Century Gothic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176A66E-5BF6-4F9B-B66C-C7DC5EC9C89C}"/>
              </a:ext>
            </a:extLst>
          </p:cNvPr>
          <p:cNvCxnSpPr>
            <a:cxnSpLocks/>
          </p:cNvCxnSpPr>
          <p:nvPr/>
        </p:nvCxnSpPr>
        <p:spPr>
          <a:xfrm>
            <a:off x="0" y="31242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0376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463169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e) 10 + 10 + 1 + 1 + 1 + 1 =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676400"/>
            <a:ext cx="4790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f) 10 + 10 + 10 + 1 + 1 + 1 =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2921000"/>
            <a:ext cx="462165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g) 10 + 10 + 10 + 10 + 10 =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165600"/>
            <a:ext cx="300443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h) 1 + 1 + 1 + 1 =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5626100"/>
            <a:ext cx="99085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FF0000"/>
                </a:solidFill>
                <a:latin typeface="Century Gothic"/>
              </a:rPr>
              <a:t>Bonus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latin typeface="Century Gothic"/>
              </a:rPr>
              <a:t>1</a:t>
            </a:r>
            <a:r>
              <a:rPr lang="fr-ca" sz="2600" b="0" i="0" u="none" baseline="0">
                <a:latin typeface="Century Gothic"/>
              </a:rPr>
              <a:t>0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400" b="0" i="0" u="none" baseline="0">
                <a:solidFill>
                  <a:srgbClr val="000000"/>
                </a:solidFill>
                <a:latin typeface="Century Gothic"/>
              </a:rPr>
              <a:t>+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600" b="0" i="0" u="none" baseline="0">
                <a:solidFill>
                  <a:srgbClr val="000000"/>
                </a:solidFill>
                <a:latin typeface="Century Gothic"/>
              </a:rPr>
              <a:t>10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400" b="0" i="0" u="none" baseline="0">
                <a:solidFill>
                  <a:srgbClr val="000000"/>
                </a:solidFill>
                <a:latin typeface="Century Gothic"/>
              </a:rPr>
              <a:t>+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600" b="0" i="0" u="none" baseline="0">
                <a:solidFill>
                  <a:srgbClr val="000000"/>
                </a:solidFill>
                <a:latin typeface="Century Gothic"/>
              </a:rPr>
              <a:t>10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400" b="0" i="0" u="none" baseline="0">
                <a:solidFill>
                  <a:srgbClr val="000000"/>
                </a:solidFill>
                <a:latin typeface="Century Gothic"/>
              </a:rPr>
              <a:t>+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600" b="0" i="0" u="none" baseline="0">
                <a:solidFill>
                  <a:srgbClr val="000000"/>
                </a:solidFill>
                <a:latin typeface="Century Gothic"/>
              </a:rPr>
              <a:t>10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400" b="0" i="0" u="none" baseline="0">
                <a:solidFill>
                  <a:srgbClr val="000000"/>
                </a:solidFill>
                <a:latin typeface="Century Gothic"/>
              </a:rPr>
              <a:t>+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600" b="0" i="0" u="none" baseline="0">
                <a:solidFill>
                  <a:srgbClr val="000000"/>
                </a:solidFill>
                <a:latin typeface="Century Gothic"/>
              </a:rPr>
              <a:t>10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400" b="0" i="0" u="none" baseline="0">
                <a:solidFill>
                  <a:srgbClr val="000000"/>
                </a:solidFill>
                <a:latin typeface="Century Gothic"/>
              </a:rPr>
              <a:t>+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600" b="0" i="0" u="none" baseline="0">
                <a:solidFill>
                  <a:srgbClr val="000000"/>
                </a:solidFill>
                <a:latin typeface="Century Gothic"/>
              </a:rPr>
              <a:t>10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400" b="0" i="0" u="none" baseline="0">
                <a:solidFill>
                  <a:srgbClr val="000000"/>
                </a:solidFill>
                <a:latin typeface="Century Gothic"/>
              </a:rPr>
              <a:t>+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600" b="0" i="0" u="none" baseline="0">
                <a:solidFill>
                  <a:srgbClr val="000000"/>
                </a:solidFill>
                <a:latin typeface="Century Gothic"/>
              </a:rPr>
              <a:t>10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400" b="0" i="0" u="none" baseline="0">
                <a:solidFill>
                  <a:srgbClr val="000000"/>
                </a:solidFill>
                <a:latin typeface="Century Gothic"/>
              </a:rPr>
              <a:t>+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600" b="0" i="0" u="none" baseline="0">
                <a:solidFill>
                  <a:srgbClr val="000000"/>
                </a:solidFill>
                <a:latin typeface="Century Gothic"/>
              </a:rPr>
              <a:t>10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400" b="0" i="0" u="none" baseline="0">
                <a:solidFill>
                  <a:srgbClr val="000000"/>
                </a:solidFill>
                <a:latin typeface="Century Gothic"/>
              </a:rPr>
              <a:t>+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600" b="0" i="0" u="none" baseline="0">
                <a:solidFill>
                  <a:srgbClr val="000000"/>
                </a:solidFill>
                <a:latin typeface="Century Gothic"/>
              </a:rPr>
              <a:t>10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400" b="0" i="0" u="none" baseline="0">
                <a:solidFill>
                  <a:srgbClr val="000000"/>
                </a:solidFill>
                <a:latin typeface="Century Gothic"/>
              </a:rPr>
              <a:t>+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600" b="0" i="0" u="none" baseline="0">
                <a:solidFill>
                  <a:srgbClr val="000000"/>
                </a:solidFill>
                <a:latin typeface="Century Gothic"/>
              </a:rPr>
              <a:t>1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400" b="0" i="0" u="none" baseline="0">
                <a:solidFill>
                  <a:srgbClr val="000000"/>
                </a:solidFill>
                <a:latin typeface="Century Gothic"/>
              </a:rPr>
              <a:t>+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600" b="0" i="0" u="none" baseline="0">
                <a:solidFill>
                  <a:srgbClr val="000000"/>
                </a:solidFill>
                <a:latin typeface="Century Gothic"/>
              </a:rPr>
              <a:t>1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400" b="0" i="0" u="none" baseline="0">
                <a:solidFill>
                  <a:srgbClr val="000000"/>
                </a:solidFill>
                <a:latin typeface="Century Gothic"/>
              </a:rPr>
              <a:t>+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600" b="0" i="0" u="none" baseline="0">
                <a:solidFill>
                  <a:srgbClr val="000000"/>
                </a:solidFill>
                <a:latin typeface="Century Gothic"/>
              </a:rPr>
              <a:t>1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400" b="0" i="0" u="none" baseline="0">
                <a:solidFill>
                  <a:srgbClr val="000000"/>
                </a:solidFill>
                <a:latin typeface="Century Gothic"/>
              </a:rPr>
              <a:t>+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600" b="0" i="0" u="none" baseline="0">
                <a:solidFill>
                  <a:srgbClr val="000000"/>
                </a:solidFill>
                <a:latin typeface="Century Gothic"/>
              </a:rPr>
              <a:t>1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400" b="0" i="0" u="none" baseline="0">
                <a:solidFill>
                  <a:srgbClr val="000000"/>
                </a:solidFill>
                <a:latin typeface="Century Gothic"/>
              </a:rPr>
              <a:t>+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600" b="0" i="0" u="none" baseline="0">
                <a:solidFill>
                  <a:srgbClr val="000000"/>
                </a:solidFill>
                <a:latin typeface="Century Gothic"/>
              </a:rPr>
              <a:t>1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400" b="0" i="0" u="none" baseline="0">
                <a:solidFill>
                  <a:srgbClr val="000000"/>
                </a:solidFill>
                <a:latin typeface="Century Gothic"/>
              </a:rPr>
              <a:t>+</a:t>
            </a:r>
            <a:r>
              <a:rPr lang="fr-ca" sz="2000" b="0" i="0" u="none" baseline="0">
                <a:solidFill>
                  <a:srgbClr val="000000"/>
                </a:solidFill>
                <a:latin typeface="Century Gothic"/>
              </a:rPr>
              <a:t> </a:t>
            </a:r>
            <a:r>
              <a:rPr lang="fr-ca" sz="2600" b="0" i="0" u="none" baseline="0">
                <a:solidFill>
                  <a:srgbClr val="000000"/>
                </a:solidFill>
                <a:latin typeface="Century Gothic"/>
              </a:rPr>
              <a:t>1 </a:t>
            </a:r>
            <a:r>
              <a:rPr lang="fr-ca" sz="2400" b="0" i="0" u="none" baseline="0">
                <a:solidFill>
                  <a:srgbClr val="000000"/>
                </a:solidFill>
                <a:latin typeface="Century Gothic"/>
              </a:rPr>
              <a:t>=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8EB9C5F-CCFD-4E1C-B17B-B3D2B0C5BBCA}"/>
              </a:ext>
            </a:extLst>
          </p:cNvPr>
          <p:cNvCxnSpPr>
            <a:cxnSpLocks/>
          </p:cNvCxnSpPr>
          <p:nvPr/>
        </p:nvCxnSpPr>
        <p:spPr>
          <a:xfrm>
            <a:off x="0" y="54102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4239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8905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On peut décomposer les chiffres en dizaines et en unités.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352800" y="1739900"/>
            <a:ext cx="92651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30 =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52800" y="5219700"/>
            <a:ext cx="92651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42 =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4000500"/>
            <a:ext cx="3483914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Voir p. Q-9 pour plus de détails.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67031C4-E34A-4D8E-AD27-5E9F900BA4D5}"/>
              </a:ext>
            </a:extLst>
          </p:cNvPr>
          <p:cNvCxnSpPr>
            <a:cxnSpLocks/>
          </p:cNvCxnSpPr>
          <p:nvPr/>
        </p:nvCxnSpPr>
        <p:spPr>
          <a:xfrm>
            <a:off x="0" y="44323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0131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72C6863B962449933E2D8920D803B6" ma:contentTypeVersion="14" ma:contentTypeDescription="Create a new document." ma:contentTypeScope="" ma:versionID="deca59cd45554b71d795405e17be750e">
  <xsd:schema xmlns:xsd="http://www.w3.org/2001/XMLSchema" xmlns:xs="http://www.w3.org/2001/XMLSchema" xmlns:p="http://schemas.microsoft.com/office/2006/metadata/properties" xmlns:ns2="4e1ee95b-2101-45cb-9adb-2eaeb94c6931" xmlns:ns3="7e2315a6-2af0-4575-806e-69394813f8a0" targetNamespace="http://schemas.microsoft.com/office/2006/metadata/properties" ma:root="true" ma:fieldsID="2279d6911138a5a48c3786a3046bbc88" ns2:_="" ns3:_="">
    <xsd:import namespace="4e1ee95b-2101-45cb-9adb-2eaeb94c6931"/>
    <xsd:import namespace="7e2315a6-2af0-4575-806e-69394813f8a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1ee95b-2101-45cb-9adb-2eaeb94c69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2315a6-2af0-4575-806e-69394813f8a0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6013e574-f5f1-4419-9078-0fc2c2715d57}" ma:internalName="TaxCatchAll" ma:showField="CatchAllData" ma:web="7e2315a6-2af0-4575-806e-69394813f8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e2315a6-2af0-4575-806e-69394813f8a0" xsi:nil="true"/>
    <lcf76f155ced4ddcb4097134ff3c332f xmlns="4e1ee95b-2101-45cb-9adb-2eaeb94c6931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8DA9129-83A8-48CA-B474-D8F29F2876C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e1ee95b-2101-45cb-9adb-2eaeb94c6931"/>
    <ds:schemaRef ds:uri="7e2315a6-2af0-4575-806e-69394813f8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83E4C1C-5D84-48D7-AB3A-CE0412F3E6A6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3.xml><?xml version="1.0" encoding="utf-8"?>
<ds:datastoreItem xmlns:ds="http://schemas.openxmlformats.org/officeDocument/2006/customXml" ds:itemID="{AE9D45B6-30F8-4F83-9134-DDDD86DC132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906</Words>
  <Application>Microsoft Office PowerPoint</Application>
  <PresentationFormat>Custom</PresentationFormat>
  <Paragraphs>128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Megan Burns</cp:lastModifiedBy>
  <cp:revision>8</cp:revision>
  <dcterms:created xsi:type="dcterms:W3CDTF">2018-03-05T17:19:02Z</dcterms:created>
  <dcterms:modified xsi:type="dcterms:W3CDTF">2023-02-14T15:21:15Z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