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A03E37A9-8413-4583-BFE1-09B245499399}"/>
    <pc:docChg chg="modSld">
      <pc:chgData name="Megan Burns" userId="623e1b0c-ad23-4e0f-a80f-6405fe9aac03" providerId="ADAL" clId="{A03E37A9-8413-4583-BFE1-09B245499399}" dt="2023-02-14T15:25:16.671" v="17"/>
      <pc:docMkLst>
        <pc:docMk/>
      </pc:docMkLst>
      <pc:sldChg chg="modSp mod">
        <pc:chgData name="Megan Burns" userId="623e1b0c-ad23-4e0f-a80f-6405fe9aac03" providerId="ADAL" clId="{A03E37A9-8413-4583-BFE1-09B245499399}" dt="2023-02-14T15:24:39.927" v="4"/>
        <pc:sldMkLst>
          <pc:docMk/>
          <pc:sldMk cId="32897245" sldId="256"/>
        </pc:sldMkLst>
        <pc:spChg chg="mod">
          <ac:chgData name="Megan Burns" userId="623e1b0c-ad23-4e0f-a80f-6405fe9aac03" providerId="ADAL" clId="{A03E37A9-8413-4583-BFE1-09B245499399}" dt="2023-02-14T15:24:39.927" v="4"/>
          <ac:spMkLst>
            <pc:docMk/>
            <pc:sldMk cId="32897245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A03E37A9-8413-4583-BFE1-09B245499399}" dt="2023-02-14T15:24:36.741" v="3" actId="20577"/>
          <ac:spMkLst>
            <pc:docMk/>
            <pc:sldMk cId="32897245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A03E37A9-8413-4583-BFE1-09B245499399}" dt="2023-02-14T15:24:52.253" v="10" actId="1076"/>
        <pc:sldMkLst>
          <pc:docMk/>
          <pc:sldMk cId="2331198314" sldId="258"/>
        </pc:sldMkLst>
        <pc:picChg chg="mod">
          <ac:chgData name="Megan Burns" userId="623e1b0c-ad23-4e0f-a80f-6405fe9aac03" providerId="ADAL" clId="{A03E37A9-8413-4583-BFE1-09B245499399}" dt="2023-02-14T15:24:52.253" v="10" actId="1076"/>
          <ac:picMkLst>
            <pc:docMk/>
            <pc:sldMk cId="2331198314" sldId="258"/>
            <ac:picMk id="2" creationId="{00000000-0000-0000-0000-000000000000}"/>
          </ac:picMkLst>
        </pc:picChg>
      </pc:sldChg>
      <pc:sldChg chg="modSp mod">
        <pc:chgData name="Megan Burns" userId="623e1b0c-ad23-4e0f-a80f-6405fe9aac03" providerId="ADAL" clId="{A03E37A9-8413-4583-BFE1-09B245499399}" dt="2023-02-14T15:25:03.700" v="16" actId="1038"/>
        <pc:sldMkLst>
          <pc:docMk/>
          <pc:sldMk cId="197917804" sldId="265"/>
        </pc:sldMkLst>
        <pc:picChg chg="mod">
          <ac:chgData name="Megan Burns" userId="623e1b0c-ad23-4e0f-a80f-6405fe9aac03" providerId="ADAL" clId="{A03E37A9-8413-4583-BFE1-09B245499399}" dt="2023-02-14T15:25:03.700" v="16" actId="1038"/>
          <ac:picMkLst>
            <pc:docMk/>
            <pc:sldMk cId="197917804" sldId="265"/>
            <ac:picMk id="2" creationId="{00000000-0000-0000-0000-000000000000}"/>
          </ac:picMkLst>
        </pc:picChg>
      </pc:sldChg>
      <pc:sldChg chg="modSp mod">
        <pc:chgData name="Megan Burns" userId="623e1b0c-ad23-4e0f-a80f-6405fe9aac03" providerId="ADAL" clId="{A03E37A9-8413-4583-BFE1-09B245499399}" dt="2023-02-14T15:25:16.671" v="17"/>
        <pc:sldMkLst>
          <pc:docMk/>
          <pc:sldMk cId="717056064" sldId="279"/>
        </pc:sldMkLst>
        <pc:spChg chg="mod">
          <ac:chgData name="Megan Burns" userId="623e1b0c-ad23-4e0f-a80f-6405fe9aac03" providerId="ADAL" clId="{A03E37A9-8413-4583-BFE1-09B245499399}" dt="2023-02-14T15:25:16.671" v="17"/>
          <ac:spMkLst>
            <pc:docMk/>
            <pc:sldMk cId="717056064" sldId="27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48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472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4517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66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573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2045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3746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084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576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50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387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901B-B9C2-4827-824A-C95BD5CCA898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A20D-4C49-43E6-9410-738924D5184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123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1696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            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           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 13 Logique numérale p. Q-25–29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399"/>
            <a:ext cx="8808594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Utilisation des dizaines et des unités pour additionner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3410596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764926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sépareront les dizaines et les unités à additionner, d’abord en dessinant des blocs, puis en utilisant un tableau.</a:t>
            </a:r>
            <a:br>
              <a:rPr lang="fr-ca" sz="1800">
                <a:solidFill>
                  <a:srgbClr val="000000"/>
                </a:solidFill>
                <a:latin typeface="Century Gothic"/>
              </a:rPr>
            </a:br>
            <a:endParaRPr lang="fr-ca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34–36</a:t>
            </a:r>
          </a:p>
        </p:txBody>
      </p:sp>
    </p:spTree>
    <p:extLst>
      <p:ext uri="{BB962C8B-B14F-4D97-AF65-F5344CB8AC3E}">
        <p14:creationId xmlns:p14="http://schemas.microsoft.com/office/powerpoint/2010/main" val="32897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45" y="1734084"/>
            <a:ext cx="10183161" cy="49207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0"/>
            <a:ext cx="10183161" cy="1734084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Q-26–27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215900"/>
            <a:ext cx="9679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Recommence avec 52.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27780" y="965200"/>
            <a:ext cx="25041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52 = ___ + ___</a:t>
            </a:r>
          </a:p>
        </p:txBody>
      </p:sp>
    </p:spTree>
    <p:extLst>
      <p:ext uri="{BB962C8B-B14F-4D97-AF65-F5344CB8AC3E}">
        <p14:creationId xmlns:p14="http://schemas.microsoft.com/office/powerpoint/2010/main" val="197917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08196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Écris sous forme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355940"/>
            <a:ext cx="29767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58 = ___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355940"/>
            <a:ext cx="29764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62 = ___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672627"/>
            <a:ext cx="29639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73 = ___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3672627"/>
            <a:ext cx="29774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23 = ___ +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346700"/>
            <a:ext cx="187405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032500"/>
            <a:ext cx="29649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90 = ___ + 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9700" y="6032500"/>
            <a:ext cx="26484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9 = ___ + ___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4A07CFF-8518-4EDE-BB61-7D1A4225218E}"/>
              </a:ext>
            </a:extLst>
          </p:cNvPr>
          <p:cNvCxnSpPr>
            <a:cxnSpLocks/>
          </p:cNvCxnSpPr>
          <p:nvPr/>
        </p:nvCxnSpPr>
        <p:spPr>
          <a:xfrm>
            <a:off x="0" y="5130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29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599493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Fais les additions suivantes.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384300"/>
            <a:ext cx="26404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30 + 7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384300"/>
            <a:ext cx="26401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60 + 8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025900"/>
            <a:ext cx="26276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40 + 5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025900"/>
            <a:ext cx="26411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70 + 1 = ___</a:t>
            </a:r>
          </a:p>
        </p:txBody>
      </p:sp>
    </p:spTree>
    <p:extLst>
      <p:ext uri="{BB962C8B-B14F-4D97-AF65-F5344CB8AC3E}">
        <p14:creationId xmlns:p14="http://schemas.microsoft.com/office/powerpoint/2010/main" val="928240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314700" y="2006600"/>
            <a:ext cx="3622040" cy="1078858"/>
            <a:chOff x="3314700" y="2006600"/>
            <a:chExt cx="3622040" cy="1078858"/>
          </a:xfrm>
        </p:grpSpPr>
        <p:sp>
          <p:nvSpPr>
            <p:cNvPr id="2" name="TextBox 1"/>
            <p:cNvSpPr txBox="1"/>
            <p:nvPr/>
          </p:nvSpPr>
          <p:spPr>
            <a:xfrm>
              <a:off x="3632200" y="20066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34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327400" y="24384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+ 52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314700" y="25019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49800" y="20066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51500" y="2006600"/>
              <a:ext cx="122203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30 + 4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51500" y="2438400"/>
              <a:ext cx="122203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50 + 2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749800" y="2438400"/>
              <a:ext cx="433918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51500" y="2501900"/>
              <a:ext cx="1285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" y="431800"/>
            <a:ext cx="9575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additionner en séparant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6946900"/>
            <a:ext cx="80943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Association des deux méthodes. Voir p. Q-27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1868191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696204"/>
              </p:ext>
            </p:extLst>
          </p:nvPr>
        </p:nvGraphicFramePr>
        <p:xfrm>
          <a:off x="4431411" y="2145284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5300" y="431800"/>
            <a:ext cx="88358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utiliser un tableau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nous aider à faire des additions.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9469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Q-27 pour plus de détails.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159000" y="2921000"/>
            <a:ext cx="863600" cy="821154"/>
            <a:chOff x="2159000" y="2921000"/>
            <a:chExt cx="863600" cy="821154"/>
          </a:xfrm>
        </p:grpSpPr>
        <p:sp>
          <p:nvSpPr>
            <p:cNvPr id="5" name="TextBox 4"/>
            <p:cNvSpPr txBox="1"/>
            <p:nvPr/>
          </p:nvSpPr>
          <p:spPr>
            <a:xfrm>
              <a:off x="2385060" y="2921000"/>
              <a:ext cx="6125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34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7560" y="33528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+ 52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84400" y="34036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 flipH="1">
            <a:off x="3233674" y="4094607"/>
            <a:ext cx="967994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431411" y="3814572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681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03860" y="4831686"/>
            <a:ext cx="1226566" cy="1117600"/>
            <a:chOff x="403860" y="4876800"/>
            <a:chExt cx="1226566" cy="1117600"/>
          </a:xfrm>
        </p:grpSpPr>
        <p:sp>
          <p:nvSpPr>
            <p:cNvPr id="2" name="TextBox 1"/>
            <p:cNvSpPr txBox="1"/>
            <p:nvPr/>
          </p:nvSpPr>
          <p:spPr>
            <a:xfrm>
              <a:off x="520700" y="53594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21360" y="48768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73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03860" y="53086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+ 22</a:t>
              </a:r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>
              <a:off x="1384300" y="5994400"/>
              <a:ext cx="246126" cy="0"/>
            </a:xfrm>
            <a:prstGeom prst="line">
              <a:avLst/>
            </a:prstGeom>
            <a:ln w="254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458460" y="1758286"/>
            <a:ext cx="1046480" cy="1066158"/>
            <a:chOff x="5458460" y="1803400"/>
            <a:chExt cx="1046480" cy="1066158"/>
          </a:xfrm>
        </p:grpSpPr>
        <p:sp>
          <p:nvSpPr>
            <p:cNvPr id="7" name="TextBox 6"/>
            <p:cNvSpPr txBox="1"/>
            <p:nvPr/>
          </p:nvSpPr>
          <p:spPr>
            <a:xfrm>
              <a:off x="5575300" y="22860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75960" y="18034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58460" y="22352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+ 32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03860" y="1758286"/>
            <a:ext cx="1046480" cy="1066158"/>
            <a:chOff x="403860" y="1803400"/>
            <a:chExt cx="1046480" cy="1066158"/>
          </a:xfrm>
        </p:grpSpPr>
        <p:sp>
          <p:nvSpPr>
            <p:cNvPr id="11" name="TextBox 10"/>
            <p:cNvSpPr txBox="1"/>
            <p:nvPr/>
          </p:nvSpPr>
          <p:spPr>
            <a:xfrm>
              <a:off x="520700" y="2286000"/>
              <a:ext cx="929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1360" y="1803400"/>
              <a:ext cx="612586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41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3860" y="2235200"/>
              <a:ext cx="926515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+ 28</a:t>
              </a:r>
            </a:p>
          </p:txBody>
        </p:sp>
      </p:grp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909957"/>
              </p:ext>
            </p:extLst>
          </p:nvPr>
        </p:nvGraphicFramePr>
        <p:xfrm>
          <a:off x="1700911" y="987679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95300" y="6946900"/>
            <a:ext cx="6123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Q-27–28 pour plus de détails.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1700911" y="26569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47519"/>
              </p:ext>
            </p:extLst>
          </p:nvPr>
        </p:nvGraphicFramePr>
        <p:xfrm>
          <a:off x="6755511" y="987679"/>
          <a:ext cx="3082417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52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6755511" y="26569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452524"/>
              </p:ext>
            </p:extLst>
          </p:nvPr>
        </p:nvGraphicFramePr>
        <p:xfrm>
          <a:off x="1700911" y="4061079"/>
          <a:ext cx="3082417" cy="2195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0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7436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353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1" name="Straight Connector 20"/>
          <p:cNvCxnSpPr/>
          <p:nvPr/>
        </p:nvCxnSpPr>
        <p:spPr>
          <a:xfrm>
            <a:off x="1700911" y="5730367"/>
            <a:ext cx="3082417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5300" y="203200"/>
            <a:ext cx="564792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 l’exercice avec d’autres exemples.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384300" y="2908300"/>
            <a:ext cx="246126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451600" y="2908300"/>
            <a:ext cx="246126" cy="0"/>
          </a:xfrm>
          <a:prstGeom prst="line">
            <a:avLst/>
          </a:prstGeom>
          <a:ln w="25400" cap="flat" cmpd="sng" algn="ctr">
            <a:solidFill>
              <a:srgbClr val="009300"/>
            </a:solidFill>
            <a:prstDash val="solid"/>
            <a:miter lim="800000"/>
            <a:headEnd type="non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359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438392"/>
              </p:ext>
            </p:extLst>
          </p:nvPr>
        </p:nvGraphicFramePr>
        <p:xfrm>
          <a:off x="3538855" y="21590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 flipH="1">
            <a:off x="2935986" y="3809365"/>
            <a:ext cx="3685794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060700" y="33655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717997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J’ai écrit 57 + 21 dans le tableau.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64200"/>
            <a:ext cx="338070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 total.</a:t>
            </a:r>
          </a:p>
        </p:txBody>
      </p:sp>
    </p:spTree>
    <p:extLst>
      <p:ext uri="{BB962C8B-B14F-4D97-AF65-F5344CB8AC3E}">
        <p14:creationId xmlns:p14="http://schemas.microsoft.com/office/powerpoint/2010/main" val="746569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521967"/>
              </p:ext>
            </p:extLst>
          </p:nvPr>
        </p:nvGraphicFramePr>
        <p:xfrm>
          <a:off x="1084580" y="44323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687908"/>
              </p:ext>
            </p:extLst>
          </p:nvPr>
        </p:nvGraphicFramePr>
        <p:xfrm>
          <a:off x="6223000" y="10414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772650"/>
              </p:ext>
            </p:extLst>
          </p:nvPr>
        </p:nvGraphicFramePr>
        <p:xfrm>
          <a:off x="1084580" y="1041400"/>
          <a:ext cx="3082290" cy="219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1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dizaines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600" b="1" i="0" u="none" baseline="0" dirty="0">
                          <a:solidFill>
                            <a:srgbClr val="0000FF"/>
                          </a:solidFill>
                          <a:latin typeface="+mj-lt"/>
                        </a:rPr>
                        <a:t>unités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894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 flipH="1">
            <a:off x="546100" y="2703449"/>
            <a:ext cx="3623818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>
            <a:off x="5668899" y="2703449"/>
            <a:ext cx="361149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46100" y="6093460"/>
            <a:ext cx="3599053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9600" y="22860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8500" y="22860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664200"/>
            <a:ext cx="4339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600" y="203200"/>
            <a:ext cx="518629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 l’exercice avec d’autres exemples.</a:t>
            </a:r>
          </a:p>
        </p:txBody>
      </p:sp>
    </p:spTree>
    <p:extLst>
      <p:ext uri="{BB962C8B-B14F-4D97-AF65-F5344CB8AC3E}">
        <p14:creationId xmlns:p14="http://schemas.microsoft.com/office/powerpoint/2010/main" val="2656105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07495" y="371908"/>
            <a:ext cx="7545655" cy="526885"/>
          </a:xfrm>
          <a:custGeom>
            <a:avLst/>
            <a:gdLst/>
            <a:ahLst/>
            <a:cxnLst/>
            <a:rect l="0" t="0" r="0" b="0"/>
            <a:pathLst>
              <a:path w="7545655" h="526885">
                <a:moveTo>
                  <a:pt x="0" y="0"/>
                </a:moveTo>
                <a:lnTo>
                  <a:pt x="7545654" y="0"/>
                </a:lnTo>
                <a:lnTo>
                  <a:pt x="7545654" y="526884"/>
                </a:lnTo>
                <a:lnTo>
                  <a:pt x="0" y="52688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31" name="TextBox 30"/>
          <p:cNvSpPr txBox="1"/>
          <p:nvPr/>
        </p:nvSpPr>
        <p:spPr>
          <a:xfrm>
            <a:off x="482600" y="419100"/>
            <a:ext cx="74481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Nous pouvons utiliser du papier quadrillé au lieu d’un tableau.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81591" y="1831415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 algn="r" rtl="0">
              <a:lnSpc>
                <a:spcPct val="150000"/>
              </a:lnSpc>
              <a:buAutoNum type="arabicPlain" startAt="3"/>
            </a:pPr>
            <a:r>
              <a:rPr lang="fr-ca" sz="2800" b="0" i="0" u="none" baseline="0"/>
              <a:t>4</a:t>
            </a:r>
          </a:p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+    5   2</a:t>
            </a:r>
            <a:endParaRPr lang="fr-ca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5311893" y="1837451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6   4</a:t>
            </a:r>
          </a:p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+    3   4</a:t>
            </a:r>
            <a:endParaRPr lang="fr-ca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1481591" y="4438856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8   3</a:t>
            </a:r>
          </a:p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+    1   3</a:t>
            </a:r>
            <a:endParaRPr lang="fr-ca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5311893" y="4438855"/>
            <a:ext cx="14959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2   3</a:t>
            </a:r>
          </a:p>
          <a:p>
            <a:pPr algn="r" rtl="0">
              <a:lnSpc>
                <a:spcPct val="150000"/>
              </a:lnSpc>
            </a:pPr>
            <a:r>
              <a:rPr lang="fr-ca" sz="2800" b="0" i="0" u="none" baseline="0"/>
              <a:t>+    7   2</a:t>
            </a:r>
            <a:endParaRPr lang="fr-ca" sz="28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5705475" y="315926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905000" y="315926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705474" y="572797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895475" y="5731010"/>
            <a:ext cx="128587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852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444983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 Additionne.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3400" y="1226058"/>
            <a:ext cx="2275078" cy="1530096"/>
            <a:chOff x="533400" y="1226058"/>
            <a:chExt cx="2275078" cy="1530096"/>
          </a:xfrm>
        </p:grpSpPr>
        <p:sp>
          <p:nvSpPr>
            <p:cNvPr id="3" name="TextBox 2"/>
            <p:cNvSpPr txBox="1"/>
            <p:nvPr/>
          </p:nvSpPr>
          <p:spPr>
            <a:xfrm>
              <a:off x="533400" y="1333500"/>
              <a:ext cx="69105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7511" y="1226058"/>
              <a:ext cx="1640967" cy="153009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3400" y="5492877"/>
            <a:ext cx="2300478" cy="1674241"/>
            <a:chOff x="533400" y="5492877"/>
            <a:chExt cx="2300478" cy="1674241"/>
          </a:xfrm>
        </p:grpSpPr>
        <p:sp>
          <p:nvSpPr>
            <p:cNvPr id="6" name="TextBox 5"/>
            <p:cNvSpPr txBox="1"/>
            <p:nvPr/>
          </p:nvSpPr>
          <p:spPr>
            <a:xfrm>
              <a:off x="533400" y="56388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991" y="5492877"/>
              <a:ext cx="1762887" cy="167424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1" name="Group 10"/>
          <p:cNvGrpSpPr/>
          <p:nvPr/>
        </p:nvGrpSpPr>
        <p:grpSpPr>
          <a:xfrm>
            <a:off x="5334000" y="1226058"/>
            <a:ext cx="2250313" cy="1574419"/>
            <a:chOff x="5334000" y="1226058"/>
            <a:chExt cx="2250313" cy="1574419"/>
          </a:xfrm>
        </p:grpSpPr>
        <p:sp>
          <p:nvSpPr>
            <p:cNvPr id="9" name="TextBox 8"/>
            <p:cNvSpPr txBox="1"/>
            <p:nvPr/>
          </p:nvSpPr>
          <p:spPr>
            <a:xfrm>
              <a:off x="5334000" y="13462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pic>
          <p:nvPicPr>
            <p:cNvPr id="10" name="Picture 9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2297" y="1226058"/>
              <a:ext cx="1652016" cy="157441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4" name="Group 13"/>
          <p:cNvGrpSpPr/>
          <p:nvPr/>
        </p:nvGrpSpPr>
        <p:grpSpPr>
          <a:xfrm>
            <a:off x="533400" y="3403854"/>
            <a:ext cx="2274189" cy="1585468"/>
            <a:chOff x="533400" y="3403854"/>
            <a:chExt cx="2274189" cy="1585468"/>
          </a:xfrm>
        </p:grpSpPr>
        <p:sp>
          <p:nvSpPr>
            <p:cNvPr id="12" name="TextBox 11"/>
            <p:cNvSpPr txBox="1"/>
            <p:nvPr/>
          </p:nvSpPr>
          <p:spPr>
            <a:xfrm>
              <a:off x="533400" y="35179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pic>
          <p:nvPicPr>
            <p:cNvPr id="13" name="Picture 12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847" y="3403854"/>
              <a:ext cx="1618742" cy="158546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7" name="Group 16"/>
          <p:cNvGrpSpPr/>
          <p:nvPr/>
        </p:nvGrpSpPr>
        <p:grpSpPr>
          <a:xfrm>
            <a:off x="5334000" y="3403854"/>
            <a:ext cx="2212213" cy="1541145"/>
            <a:chOff x="5334000" y="3403854"/>
            <a:chExt cx="2212213" cy="1541145"/>
          </a:xfrm>
        </p:grpSpPr>
        <p:sp>
          <p:nvSpPr>
            <p:cNvPr id="15" name="TextBox 14"/>
            <p:cNvSpPr txBox="1"/>
            <p:nvPr/>
          </p:nvSpPr>
          <p:spPr>
            <a:xfrm>
              <a:off x="5334000" y="35306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6295" y="3403854"/>
              <a:ext cx="1629918" cy="154114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4265387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749300"/>
            <a:ext cx="924094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Faites 16 en utilisant des blocs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4859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Mettez-les de côté. Faites-en 13 avec plus de blocs.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65194" y="203200"/>
            <a:ext cx="354240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Q-25 pour plus de détails.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2600" y="6819900"/>
            <a:ext cx="965454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Combinez vos piles pour trouver la somme.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400300" y="3733800"/>
            <a:ext cx="6421728" cy="1539220"/>
            <a:chOff x="2400300" y="3733800"/>
            <a:chExt cx="6421728" cy="1539220"/>
          </a:xfrm>
        </p:grpSpPr>
        <p:sp>
          <p:nvSpPr>
            <p:cNvPr id="9" name="TextBox 8"/>
            <p:cNvSpPr txBox="1"/>
            <p:nvPr/>
          </p:nvSpPr>
          <p:spPr>
            <a:xfrm>
              <a:off x="2400300" y="37338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16 + 13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46500" y="3733800"/>
              <a:ext cx="5075528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= ____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dizaines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 + ____ </a:t>
              </a:r>
              <a:r>
                <a:rPr lang="fr-ca" sz="2800" b="0" i="0" u="none" baseline="0" dirty="0">
                  <a:solidFill>
                    <a:srgbClr val="0000FF"/>
                  </a:solidFill>
                  <a:latin typeface="Century Gothic"/>
                </a:rPr>
                <a:t>unités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46500" y="4749800"/>
              <a:ext cx="124356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82600" y="2527300"/>
            <a:ext cx="365151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Trouvez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097C62-4876-48BE-BE13-32BCDFA7C863}"/>
              </a:ext>
            </a:extLst>
          </p:cNvPr>
          <p:cNvCxnSpPr>
            <a:cxnSpLocks/>
          </p:cNvCxnSpPr>
          <p:nvPr/>
        </p:nvCxnSpPr>
        <p:spPr>
          <a:xfrm>
            <a:off x="0" y="2328672"/>
            <a:ext cx="10137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60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3196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Additionne les colonnes une par une.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790700"/>
            <a:ext cx="2769743" cy="1498473"/>
            <a:chOff x="469900" y="1790700"/>
            <a:chExt cx="2769743" cy="1498473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18796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215" y="1790700"/>
              <a:ext cx="2408428" cy="149847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219700" y="1768856"/>
            <a:ext cx="3061081" cy="1507617"/>
            <a:chOff x="5219700" y="1768856"/>
            <a:chExt cx="3061081" cy="1507617"/>
          </a:xfrm>
        </p:grpSpPr>
        <p:pic>
          <p:nvPicPr>
            <p:cNvPr id="6" name="Picture 5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4835" y="1768856"/>
              <a:ext cx="2615946" cy="15076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219700" y="18669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759200"/>
            <a:ext cx="3214116" cy="1446403"/>
            <a:chOff x="457200" y="3759200"/>
            <a:chExt cx="3214116" cy="1446403"/>
          </a:xfrm>
        </p:grpSpPr>
        <p:pic>
          <p:nvPicPr>
            <p:cNvPr id="9" name="Picture 8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415" y="3759200"/>
              <a:ext cx="2763901" cy="144640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3810000"/>
              <a:ext cx="57978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19700" y="3759200"/>
            <a:ext cx="2997581" cy="1480185"/>
            <a:chOff x="5219700" y="3759200"/>
            <a:chExt cx="2997581" cy="1480185"/>
          </a:xfrm>
        </p:grpSpPr>
        <p:pic>
          <p:nvPicPr>
            <p:cNvPr id="12" name="Picture 11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4571" y="3759200"/>
              <a:ext cx="2632710" cy="148018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219700" y="38100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9900" y="5676900"/>
            <a:ext cx="6974586" cy="1492123"/>
            <a:chOff x="469900" y="5676900"/>
            <a:chExt cx="6974586" cy="1492123"/>
          </a:xfrm>
        </p:grpSpPr>
        <p:sp>
          <p:nvSpPr>
            <p:cNvPr id="15" name="TextBox 14"/>
            <p:cNvSpPr txBox="1"/>
            <p:nvPr/>
          </p:nvSpPr>
          <p:spPr>
            <a:xfrm>
              <a:off x="469900" y="5753100"/>
              <a:ext cx="164223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FF0000"/>
                  </a:solidFill>
                  <a:latin typeface="Century Gothic"/>
                </a:rPr>
                <a:t>Bonus :</a:t>
              </a:r>
            </a:p>
          </p:txBody>
        </p:sp>
        <p:pic>
          <p:nvPicPr>
            <p:cNvPr id="16" name="Picture 15"/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1229" y="5676900"/>
              <a:ext cx="5993257" cy="14921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18" name="TextBox 17"/>
          <p:cNvSpPr txBox="1"/>
          <p:nvPr/>
        </p:nvSpPr>
        <p:spPr>
          <a:xfrm>
            <a:off x="7848600" y="203200"/>
            <a:ext cx="22444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remarque à la page Q-28.</a:t>
            </a:r>
          </a:p>
        </p:txBody>
      </p:sp>
    </p:spTree>
    <p:extLst>
      <p:ext uri="{BB962C8B-B14F-4D97-AF65-F5344CB8AC3E}">
        <p14:creationId xmlns:p14="http://schemas.microsoft.com/office/powerpoint/2010/main" val="2747767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413240" cy="152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Écris le chiffre sous forme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Astuce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Il y aura plus de 9 dizaines.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151311"/>
            <a:ext cx="625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108 =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434011"/>
            <a:ext cx="630174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700" b="0" i="0" u="none" baseline="0">
                <a:solidFill>
                  <a:srgbClr val="000000"/>
                </a:solidFill>
                <a:latin typeface="Century Gothic"/>
              </a:rPr>
              <a:t>b) 271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=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16711"/>
            <a:ext cx="6898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918 =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999411"/>
            <a:ext cx="719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153 =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+ ____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</p:spTree>
    <p:extLst>
      <p:ext uri="{BB962C8B-B14F-4D97-AF65-F5344CB8AC3E}">
        <p14:creationId xmlns:p14="http://schemas.microsoft.com/office/powerpoint/2010/main" val="4262209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320700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Additionne.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219200"/>
            <a:ext cx="41936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5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+ 6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56000"/>
            <a:ext cx="41936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+ 8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6999" y="1219200"/>
            <a:ext cx="41936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7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+ 9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2387600"/>
            <a:ext cx="407634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8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+ 3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0" y="2387600"/>
            <a:ext cx="418096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4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+ 5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699" y="3556000"/>
            <a:ext cx="40273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f)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+ 7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4572000"/>
            <a:ext cx="1951328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5346700"/>
            <a:ext cx="474979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g) 6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+ 17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7000" y="5346700"/>
            <a:ext cx="4953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h) 9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+ 39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6502400"/>
            <a:ext cx="49530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i) 0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+ 90 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</a:p>
        </p:txBody>
      </p:sp>
    </p:spTree>
    <p:extLst>
      <p:ext uri="{BB962C8B-B14F-4D97-AF65-F5344CB8AC3E}">
        <p14:creationId xmlns:p14="http://schemas.microsoft.com/office/powerpoint/2010/main" val="3303803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8943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Trouve 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en additionnant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dizaines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et 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unités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séparément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714500"/>
            <a:ext cx="26982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23 + 42 + 14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3800" y="1714500"/>
            <a:ext cx="29574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31 + 22 + 35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318000"/>
            <a:ext cx="40750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21 + 23 + 31 + 14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16500" y="4318000"/>
            <a:ext cx="431203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22 + 41 + 14 + 11 + 11</a:t>
            </a:r>
          </a:p>
        </p:txBody>
      </p:sp>
    </p:spTree>
    <p:extLst>
      <p:ext uri="{BB962C8B-B14F-4D97-AF65-F5344CB8AC3E}">
        <p14:creationId xmlns:p14="http://schemas.microsoft.com/office/powerpoint/2010/main" val="5872685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34–36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71705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4295"/>
            <a:ext cx="10160000" cy="551880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82600" y="215900"/>
            <a:ext cx="94404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Montrez aux élèves comment utiliser le papier quadrillé pour dessiner des blocs de dizaine et d’unité.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Q-25 pour plus de détails.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8100" y="838200"/>
            <a:ext cx="25426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16 + 13 = ____</a:t>
            </a:r>
          </a:p>
        </p:txBody>
      </p:sp>
    </p:spTree>
    <p:extLst>
      <p:ext uri="{BB962C8B-B14F-4D97-AF65-F5344CB8AC3E}">
        <p14:creationId xmlns:p14="http://schemas.microsoft.com/office/powerpoint/2010/main" val="233119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4084"/>
            <a:ext cx="10305988" cy="522707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-189531"/>
            <a:ext cx="10328556" cy="1923615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Q-25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Trouvez chaque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17 + 12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39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11 + 16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007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12 + 14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12100" y="1130300"/>
            <a:ext cx="14190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13 + 15</a:t>
            </a:r>
          </a:p>
        </p:txBody>
      </p:sp>
    </p:spTree>
    <p:extLst>
      <p:ext uri="{BB962C8B-B14F-4D97-AF65-F5344CB8AC3E}">
        <p14:creationId xmlns:p14="http://schemas.microsoft.com/office/powerpoint/2010/main" val="314476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38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des images de 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à additionner.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289580"/>
            <a:ext cx="18917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43 + 25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289580"/>
            <a:ext cx="18913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19 + 30</a:t>
            </a:r>
          </a:p>
        </p:txBody>
      </p:sp>
    </p:spTree>
    <p:extLst>
      <p:ext uri="{BB962C8B-B14F-4D97-AF65-F5344CB8AC3E}">
        <p14:creationId xmlns:p14="http://schemas.microsoft.com/office/powerpoint/2010/main" val="1407826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18788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27 + 32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431800"/>
            <a:ext cx="18924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51 + 13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594100"/>
            <a:ext cx="16828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42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3594100"/>
            <a:ext cx="17604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61 + 15</a:t>
            </a:r>
          </a:p>
        </p:txBody>
      </p:sp>
    </p:spTree>
    <p:extLst>
      <p:ext uri="{BB962C8B-B14F-4D97-AF65-F5344CB8AC3E}">
        <p14:creationId xmlns:p14="http://schemas.microsoft.com/office/powerpoint/2010/main" val="2353284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Sors des blocs d’un sac.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 chiffre as-tu obtenu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Que reste-t-il dans le sac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Q-26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607330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03200"/>
            <a:ext cx="3937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Devine le total des deux mains.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85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Q-26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535292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86" y="1625600"/>
            <a:ext cx="10439986" cy="53975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Freeform 2"/>
          <p:cNvSpPr/>
          <p:nvPr/>
        </p:nvSpPr>
        <p:spPr>
          <a:xfrm>
            <a:off x="-22568" y="0"/>
            <a:ext cx="10437168" cy="1625600"/>
          </a:xfrm>
          <a:custGeom>
            <a:avLst/>
            <a:gdLst/>
            <a:ahLst/>
            <a:cxnLst/>
            <a:rect l="0" t="0" r="0" b="0"/>
            <a:pathLst>
              <a:path w="10437168" h="1923615">
                <a:moveTo>
                  <a:pt x="0" y="0"/>
                </a:moveTo>
                <a:lnTo>
                  <a:pt x="10437167" y="0"/>
                </a:lnTo>
                <a:lnTo>
                  <a:pt x="10437167" y="1923614"/>
                </a:lnTo>
                <a:lnTo>
                  <a:pt x="0" y="1923614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TextBox 3"/>
          <p:cNvSpPr txBox="1"/>
          <p:nvPr/>
        </p:nvSpPr>
        <p:spPr>
          <a:xfrm>
            <a:off x="444500" y="70231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Q-26–27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18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Représente 34 avec des blocs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dizaine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et d’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unité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0" y="1130300"/>
            <a:ext cx="9861042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Il est pratique de regrouper les dizaines et les unités séparément.</a:t>
            </a:r>
          </a:p>
        </p:txBody>
      </p:sp>
      <p:sp>
        <p:nvSpPr>
          <p:cNvPr id="27" name="Freeform 26"/>
          <p:cNvSpPr/>
          <p:nvPr/>
        </p:nvSpPr>
        <p:spPr>
          <a:xfrm>
            <a:off x="3645120" y="5790353"/>
            <a:ext cx="2911030" cy="638797"/>
          </a:xfrm>
          <a:custGeom>
            <a:avLst/>
            <a:gdLst/>
            <a:ahLst/>
            <a:cxnLst/>
            <a:rect l="0" t="0" r="0" b="0"/>
            <a:pathLst>
              <a:path w="2911030" h="638797">
                <a:moveTo>
                  <a:pt x="0" y="0"/>
                </a:moveTo>
                <a:lnTo>
                  <a:pt x="2911029" y="0"/>
                </a:lnTo>
                <a:lnTo>
                  <a:pt x="2911029" y="638796"/>
                </a:lnTo>
                <a:lnTo>
                  <a:pt x="0" y="63879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8" name="TextBox 27"/>
          <p:cNvSpPr txBox="1"/>
          <p:nvPr/>
        </p:nvSpPr>
        <p:spPr>
          <a:xfrm>
            <a:off x="3827780" y="5892800"/>
            <a:ext cx="25041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34 = ___ + ___</a:t>
            </a:r>
          </a:p>
        </p:txBody>
      </p:sp>
    </p:spTree>
    <p:extLst>
      <p:ext uri="{BB962C8B-B14F-4D97-AF65-F5344CB8AC3E}">
        <p14:creationId xmlns:p14="http://schemas.microsoft.com/office/powerpoint/2010/main" val="3124681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4A99FC-B466-40FF-862D-D465A46836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4FB9191-EAE0-42F8-998D-272E52B1FA50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3EAC393E-13B4-4D24-B1C3-7B5476EC4A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852</Words>
  <Application>Microsoft Office PowerPoint</Application>
  <PresentationFormat>Custom</PresentationFormat>
  <Paragraphs>178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14</cp:revision>
  <dcterms:created xsi:type="dcterms:W3CDTF">2018-03-05T17:33:14Z</dcterms:created>
  <dcterms:modified xsi:type="dcterms:W3CDTF">2023-02-14T15:25:18Z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