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x="10160000" cy="7620000"/>
  <p:notesSz cx="6858000" cy="9144000"/>
  <p:embeddedFontLst>
    <p:embeddedFont>
      <p:font typeface="Century Gothic" panose="020B0502020202020204" pitchFamily="34" charset="0"/>
      <p:regular r:id="rId21"/>
      <p:bold r:id="rId22"/>
      <p:italic r:id="rId23"/>
      <p:boldItalic r:id="rId2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1554" y="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font" Target="fonts/font1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4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3.fntdata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2.fntdata"/><Relationship Id="rId27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gan Burns" userId="623e1b0c-ad23-4e0f-a80f-6405fe9aac03" providerId="ADAL" clId="{E809F5B9-56CF-4E2C-95FA-37EA558E182C}"/>
    <pc:docChg chg="modSld">
      <pc:chgData name="Megan Burns" userId="623e1b0c-ad23-4e0f-a80f-6405fe9aac03" providerId="ADAL" clId="{E809F5B9-56CF-4E2C-95FA-37EA558E182C}" dt="2023-02-14T15:23:46.990" v="5"/>
      <pc:docMkLst>
        <pc:docMk/>
      </pc:docMkLst>
      <pc:sldChg chg="modSp mod">
        <pc:chgData name="Megan Burns" userId="623e1b0c-ad23-4e0f-a80f-6405fe9aac03" providerId="ADAL" clId="{E809F5B9-56CF-4E2C-95FA-37EA558E182C}" dt="2023-02-14T15:23:27.030" v="4"/>
        <pc:sldMkLst>
          <pc:docMk/>
          <pc:sldMk cId="2482523" sldId="256"/>
        </pc:sldMkLst>
        <pc:spChg chg="mod">
          <ac:chgData name="Megan Burns" userId="623e1b0c-ad23-4e0f-a80f-6405fe9aac03" providerId="ADAL" clId="{E809F5B9-56CF-4E2C-95FA-37EA558E182C}" dt="2023-02-14T15:23:27.030" v="4"/>
          <ac:spMkLst>
            <pc:docMk/>
            <pc:sldMk cId="2482523" sldId="256"/>
            <ac:spMk id="5" creationId="{00000000-0000-0000-0000-000000000000}"/>
          </ac:spMkLst>
        </pc:spChg>
        <pc:spChg chg="mod">
          <ac:chgData name="Megan Burns" userId="623e1b0c-ad23-4e0f-a80f-6405fe9aac03" providerId="ADAL" clId="{E809F5B9-56CF-4E2C-95FA-37EA558E182C}" dt="2023-02-14T15:23:24.444" v="3" actId="20577"/>
          <ac:spMkLst>
            <pc:docMk/>
            <pc:sldMk cId="2482523" sldId="256"/>
            <ac:spMk id="6" creationId="{00000000-0000-0000-0000-000000000000}"/>
          </ac:spMkLst>
        </pc:spChg>
      </pc:sldChg>
      <pc:sldChg chg="modSp mod">
        <pc:chgData name="Megan Burns" userId="623e1b0c-ad23-4e0f-a80f-6405fe9aac03" providerId="ADAL" clId="{E809F5B9-56CF-4E2C-95FA-37EA558E182C}" dt="2023-02-14T15:23:46.990" v="5"/>
        <pc:sldMkLst>
          <pc:docMk/>
          <pc:sldMk cId="626750840" sldId="271"/>
        </pc:sldMkLst>
        <pc:spChg chg="mod">
          <ac:chgData name="Megan Burns" userId="623e1b0c-ad23-4e0f-a80f-6405fe9aac03" providerId="ADAL" clId="{E809F5B9-56CF-4E2C-95FA-37EA558E182C}" dt="2023-02-14T15:23:46.990" v="5"/>
          <ac:spMkLst>
            <pc:docMk/>
            <pc:sldMk cId="626750840" sldId="271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2C456-222E-4E6B-BED3-F09128A87C47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7F3E4-E913-42DE-B730-F77C222CBD9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95613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2C456-222E-4E6B-BED3-F09128A87C47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7F3E4-E913-42DE-B730-F77C222CBD9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26866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2C456-222E-4E6B-BED3-F09128A87C47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7F3E4-E913-42DE-B730-F77C222CBD9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35877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2C456-222E-4E6B-BED3-F09128A87C47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7F3E4-E913-42DE-B730-F77C222CBD9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27289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2C456-222E-4E6B-BED3-F09128A87C47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7F3E4-E913-42DE-B730-F77C222CBD9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907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2C456-222E-4E6B-BED3-F09128A87C47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7F3E4-E913-42DE-B730-F77C222CBD9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79797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2C456-222E-4E6B-BED3-F09128A87C47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7F3E4-E913-42DE-B730-F77C222CBD9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49417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2C456-222E-4E6B-BED3-F09128A87C47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7F3E4-E913-42DE-B730-F77C222CBD9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48338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2C456-222E-4E6B-BED3-F09128A87C47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7F3E4-E913-42DE-B730-F77C222CBD9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1412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2C456-222E-4E6B-BED3-F09128A87C47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7F3E4-E913-42DE-B730-F77C222CBD9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02962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2C456-222E-4E6B-BED3-F09128A87C47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7F3E4-E913-42DE-B730-F77C222CBD9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25848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D2C456-222E-4E6B-BED3-F09128A87C47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7F3E4-E913-42DE-B730-F77C222CBD9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64951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77465"/>
            <a:ext cx="49936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 : obligatoire        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 : obligatoire          	ON : obligatoire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 2.2 Unité 13 Logique numérale p. Q-16–19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ouvelle édition </a:t>
            </a:r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française</a:t>
            </a:r>
            <a:endParaRPr lang="fr-ca" sz="1600" b="0" i="0" u="none" baseline="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© 2023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LN2-53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Utilisation du chiffre 10 pour additionner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11255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>
                <a:solidFill>
                  <a:srgbClr val="000000"/>
                </a:solidFill>
                <a:latin typeface="Century Gothic"/>
              </a:rPr>
              <a:t>Les élèves 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>
                <a:solidFill>
                  <a:srgbClr val="000000"/>
                </a:solidFill>
                <a:latin typeface="Century Gothic"/>
              </a:rPr>
              <a:t>•  additionneront deux nombres à un chiffre dont la somme est supérieure à 10 en les regroupant d’abord pour obtenir 10.</a:t>
            </a:r>
            <a:br>
              <a:rPr lang="fr-ca" sz="1800">
                <a:solidFill>
                  <a:srgbClr val="000000"/>
                </a:solidFill>
                <a:latin typeface="Century Gothic"/>
              </a:rPr>
            </a:br>
            <a:endParaRPr lang="fr-ca" sz="1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Cahier 2.2 p. 28–29</a:t>
            </a:r>
          </a:p>
        </p:txBody>
      </p:sp>
    </p:spTree>
    <p:extLst>
      <p:ext uri="{BB962C8B-B14F-4D97-AF65-F5344CB8AC3E}">
        <p14:creationId xmlns:p14="http://schemas.microsoft.com/office/powerpoint/2010/main" val="24825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606501" y="2159000"/>
            <a:ext cx="8867699" cy="3843754"/>
            <a:chOff x="606501" y="2159000"/>
            <a:chExt cx="8867699" cy="3843754"/>
          </a:xfrm>
        </p:grpSpPr>
        <p:grpSp>
          <p:nvGrpSpPr>
            <p:cNvPr id="24" name="Group 23"/>
            <p:cNvGrpSpPr/>
            <p:nvPr/>
          </p:nvGrpSpPr>
          <p:grpSpPr>
            <a:xfrm>
              <a:off x="606501" y="3006598"/>
              <a:ext cx="7438441" cy="2044700"/>
              <a:chOff x="606501" y="3006598"/>
              <a:chExt cx="7438441" cy="2044700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747903" y="3340481"/>
                <a:ext cx="2714498" cy="1320038"/>
                <a:chOff x="747903" y="3340481"/>
                <a:chExt cx="2714498" cy="1320038"/>
              </a:xfrm>
            </p:grpSpPr>
            <p:sp>
              <p:nvSpPr>
                <p:cNvPr id="2" name="Oval 1"/>
                <p:cNvSpPr/>
                <p:nvPr/>
              </p:nvSpPr>
              <p:spPr>
                <a:xfrm>
                  <a:off x="747903" y="3340481"/>
                  <a:ext cx="552196" cy="5521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3" name="Oval 2"/>
                <p:cNvSpPr/>
                <p:nvPr/>
              </p:nvSpPr>
              <p:spPr>
                <a:xfrm>
                  <a:off x="2910205" y="3340481"/>
                  <a:ext cx="552196" cy="5521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4" name="Oval 3"/>
                <p:cNvSpPr/>
                <p:nvPr/>
              </p:nvSpPr>
              <p:spPr>
                <a:xfrm>
                  <a:off x="2189353" y="4108323"/>
                  <a:ext cx="552196" cy="5521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5" name="Oval 4"/>
                <p:cNvSpPr/>
                <p:nvPr/>
              </p:nvSpPr>
              <p:spPr>
                <a:xfrm>
                  <a:off x="2189353" y="3340481"/>
                  <a:ext cx="552196" cy="5521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6" name="Oval 5"/>
                <p:cNvSpPr/>
                <p:nvPr/>
              </p:nvSpPr>
              <p:spPr>
                <a:xfrm>
                  <a:off x="1468628" y="4108323"/>
                  <a:ext cx="552196" cy="5521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7" name="Oval 6"/>
                <p:cNvSpPr/>
                <p:nvPr/>
              </p:nvSpPr>
              <p:spPr>
                <a:xfrm>
                  <a:off x="1468628" y="3340481"/>
                  <a:ext cx="552196" cy="5521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8" name="Oval 7"/>
                <p:cNvSpPr/>
                <p:nvPr/>
              </p:nvSpPr>
              <p:spPr>
                <a:xfrm>
                  <a:off x="747903" y="4108323"/>
                  <a:ext cx="552196" cy="5521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9" name="Oval 8"/>
                <p:cNvSpPr/>
                <p:nvPr/>
              </p:nvSpPr>
              <p:spPr>
                <a:xfrm>
                  <a:off x="2910205" y="4108323"/>
                  <a:ext cx="552196" cy="5521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21" name="Group 20"/>
              <p:cNvGrpSpPr/>
              <p:nvPr/>
            </p:nvGrpSpPr>
            <p:grpSpPr>
              <a:xfrm>
                <a:off x="4326382" y="3340608"/>
                <a:ext cx="3441954" cy="1319911"/>
                <a:chOff x="4326382" y="3340608"/>
                <a:chExt cx="3441954" cy="1319911"/>
              </a:xfrm>
            </p:grpSpPr>
            <p:sp>
              <p:nvSpPr>
                <p:cNvPr id="11" name="Oval 10"/>
                <p:cNvSpPr/>
                <p:nvPr/>
              </p:nvSpPr>
              <p:spPr>
                <a:xfrm>
                  <a:off x="5767832" y="4108323"/>
                  <a:ext cx="552196" cy="5521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2" name="Oval 11"/>
                <p:cNvSpPr/>
                <p:nvPr/>
              </p:nvSpPr>
              <p:spPr>
                <a:xfrm>
                  <a:off x="5047234" y="4108323"/>
                  <a:ext cx="552196" cy="5521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>
                  <a:off x="4326382" y="4108323"/>
                  <a:ext cx="552196" cy="5521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4" name="Oval 13"/>
                <p:cNvSpPr/>
                <p:nvPr/>
              </p:nvSpPr>
              <p:spPr>
                <a:xfrm>
                  <a:off x="4326382" y="3340608"/>
                  <a:ext cx="552196" cy="5521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5" name="Oval 14"/>
                <p:cNvSpPr/>
                <p:nvPr/>
              </p:nvSpPr>
              <p:spPr>
                <a:xfrm>
                  <a:off x="5767832" y="3340608"/>
                  <a:ext cx="552196" cy="5521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6" name="Oval 15"/>
                <p:cNvSpPr/>
                <p:nvPr/>
              </p:nvSpPr>
              <p:spPr>
                <a:xfrm>
                  <a:off x="5047234" y="3340608"/>
                  <a:ext cx="552196" cy="5521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grpSp>
              <p:nvGrpSpPr>
                <p:cNvPr id="20" name="Group 19"/>
                <p:cNvGrpSpPr/>
                <p:nvPr/>
              </p:nvGrpSpPr>
              <p:grpSpPr>
                <a:xfrm>
                  <a:off x="6495161" y="3340608"/>
                  <a:ext cx="1273175" cy="1319911"/>
                  <a:chOff x="6495161" y="3340608"/>
                  <a:chExt cx="1273175" cy="1319911"/>
                </a:xfrm>
              </p:grpSpPr>
              <p:sp>
                <p:nvSpPr>
                  <p:cNvPr id="17" name="Oval 16"/>
                  <p:cNvSpPr/>
                  <p:nvPr/>
                </p:nvSpPr>
                <p:spPr>
                  <a:xfrm>
                    <a:off x="6495161" y="4108323"/>
                    <a:ext cx="552196" cy="552196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18" name="Oval 17"/>
                  <p:cNvSpPr/>
                  <p:nvPr/>
                </p:nvSpPr>
                <p:spPr>
                  <a:xfrm>
                    <a:off x="7216140" y="3340608"/>
                    <a:ext cx="552196" cy="552196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19" name="Oval 18"/>
                  <p:cNvSpPr/>
                  <p:nvPr/>
                </p:nvSpPr>
                <p:spPr>
                  <a:xfrm>
                    <a:off x="6495161" y="3340608"/>
                    <a:ext cx="552196" cy="552196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</p:grpSp>
          <p:sp>
            <p:nvSpPr>
              <p:cNvPr id="22" name="Freeform 21"/>
              <p:cNvSpPr/>
              <p:nvPr/>
            </p:nvSpPr>
            <p:spPr>
              <a:xfrm>
                <a:off x="606501" y="3135419"/>
                <a:ext cx="4361340" cy="1736307"/>
              </a:xfrm>
              <a:custGeom>
                <a:avLst/>
                <a:gdLst/>
                <a:ahLst/>
                <a:cxnLst/>
                <a:rect l="0" t="0" r="0" b="0"/>
                <a:pathLst>
                  <a:path w="4361340" h="1736307">
                    <a:moveTo>
                      <a:pt x="726890" y="0"/>
                    </a:moveTo>
                    <a:lnTo>
                      <a:pt x="3706829" y="0"/>
                    </a:lnTo>
                    <a:lnTo>
                      <a:pt x="3779827" y="5911"/>
                    </a:lnTo>
                    <a:lnTo>
                      <a:pt x="3910357" y="20194"/>
                    </a:lnTo>
                    <a:lnTo>
                      <a:pt x="4034083" y="49257"/>
                    </a:lnTo>
                    <a:lnTo>
                      <a:pt x="4092235" y="63541"/>
                    </a:lnTo>
                    <a:lnTo>
                      <a:pt x="4194307" y="104178"/>
                    </a:lnTo>
                    <a:lnTo>
                      <a:pt x="4266688" y="150480"/>
                    </a:lnTo>
                    <a:lnTo>
                      <a:pt x="4303187" y="176586"/>
                    </a:lnTo>
                    <a:lnTo>
                      <a:pt x="4339685" y="228552"/>
                    </a:lnTo>
                    <a:lnTo>
                      <a:pt x="4353916" y="257613"/>
                    </a:lnTo>
                    <a:lnTo>
                      <a:pt x="4353916" y="271898"/>
                    </a:lnTo>
                    <a:lnTo>
                      <a:pt x="4361339" y="289385"/>
                    </a:lnTo>
                    <a:lnTo>
                      <a:pt x="4361339" y="1446923"/>
                    </a:lnTo>
                    <a:lnTo>
                      <a:pt x="4353916" y="1461453"/>
                    </a:lnTo>
                    <a:lnTo>
                      <a:pt x="4353916" y="1475984"/>
                    </a:lnTo>
                    <a:lnTo>
                      <a:pt x="4339685" y="1504799"/>
                    </a:lnTo>
                    <a:lnTo>
                      <a:pt x="4303187" y="1556765"/>
                    </a:lnTo>
                    <a:lnTo>
                      <a:pt x="4230808" y="1606022"/>
                    </a:lnTo>
                    <a:lnTo>
                      <a:pt x="4194307" y="1629173"/>
                    </a:lnTo>
                    <a:lnTo>
                      <a:pt x="4092235" y="1669810"/>
                    </a:lnTo>
                    <a:lnTo>
                      <a:pt x="3975931" y="1698625"/>
                    </a:lnTo>
                    <a:lnTo>
                      <a:pt x="3910357" y="1713155"/>
                    </a:lnTo>
                    <a:lnTo>
                      <a:pt x="3779827" y="1727686"/>
                    </a:lnTo>
                    <a:lnTo>
                      <a:pt x="3706829" y="1733351"/>
                    </a:lnTo>
                    <a:lnTo>
                      <a:pt x="3670948" y="1733351"/>
                    </a:lnTo>
                    <a:lnTo>
                      <a:pt x="3634448" y="1736306"/>
                    </a:lnTo>
                    <a:lnTo>
                      <a:pt x="726890" y="1736306"/>
                    </a:lnTo>
                    <a:lnTo>
                      <a:pt x="682967" y="1733351"/>
                    </a:lnTo>
                    <a:lnTo>
                      <a:pt x="647087" y="1733351"/>
                    </a:lnTo>
                    <a:lnTo>
                      <a:pt x="574087" y="1727686"/>
                    </a:lnTo>
                    <a:lnTo>
                      <a:pt x="443557" y="1713155"/>
                    </a:lnTo>
                    <a:lnTo>
                      <a:pt x="319831" y="1684094"/>
                    </a:lnTo>
                    <a:lnTo>
                      <a:pt x="261680" y="1669810"/>
                    </a:lnTo>
                    <a:lnTo>
                      <a:pt x="160225" y="1629173"/>
                    </a:lnTo>
                    <a:lnTo>
                      <a:pt x="87226" y="1582871"/>
                    </a:lnTo>
                    <a:lnTo>
                      <a:pt x="50728" y="1556765"/>
                    </a:lnTo>
                    <a:lnTo>
                      <a:pt x="14846" y="1504799"/>
                    </a:lnTo>
                    <a:lnTo>
                      <a:pt x="0" y="1475984"/>
                    </a:lnTo>
                    <a:lnTo>
                      <a:pt x="0" y="257613"/>
                    </a:lnTo>
                    <a:lnTo>
                      <a:pt x="14846" y="228552"/>
                    </a:lnTo>
                    <a:lnTo>
                      <a:pt x="50728" y="176586"/>
                    </a:lnTo>
                    <a:lnTo>
                      <a:pt x="123725" y="127329"/>
                    </a:lnTo>
                    <a:lnTo>
                      <a:pt x="160225" y="104178"/>
                    </a:lnTo>
                    <a:lnTo>
                      <a:pt x="261680" y="63541"/>
                    </a:lnTo>
                    <a:lnTo>
                      <a:pt x="377983" y="34726"/>
                    </a:lnTo>
                    <a:lnTo>
                      <a:pt x="443557" y="20194"/>
                    </a:lnTo>
                    <a:lnTo>
                      <a:pt x="574087" y="5911"/>
                    </a:lnTo>
                    <a:lnTo>
                      <a:pt x="647087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9300"/>
                </a:solidFill>
                <a:prstDash val="sysDash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pic>
            <p:nvPicPr>
              <p:cNvPr id="23" name="Picture 22"/>
              <p:cNvPicPr>
                <a:picLocks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49042" y="3006598"/>
                <a:ext cx="5295900" cy="2044700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30" name="Group 29"/>
            <p:cNvGrpSpPr/>
            <p:nvPr/>
          </p:nvGrpSpPr>
          <p:grpSpPr>
            <a:xfrm>
              <a:off x="1689100" y="2159000"/>
              <a:ext cx="7785100" cy="338554"/>
              <a:chOff x="1689100" y="2159000"/>
              <a:chExt cx="7785100" cy="338554"/>
            </a:xfrm>
          </p:grpSpPr>
          <p:sp>
            <p:nvSpPr>
              <p:cNvPr id="25" name="TextBox 24"/>
              <p:cNvSpPr txBox="1"/>
              <p:nvPr/>
            </p:nvSpPr>
            <p:spPr>
              <a:xfrm>
                <a:off x="1689100" y="2159000"/>
                <a:ext cx="929640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009300"/>
                    </a:solidFill>
                    <a:latin typeface="Century Gothic"/>
                  </a:rPr>
                  <a:t>____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3873500" y="2159000"/>
                <a:ext cx="433918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009300"/>
                    </a:solidFill>
                    <a:latin typeface="Century Gothic"/>
                  </a:rPr>
                  <a:t>+</a:t>
                </a: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5613400" y="2159000"/>
                <a:ext cx="929640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009300"/>
                    </a:solidFill>
                    <a:latin typeface="Century Gothic"/>
                  </a:rPr>
                  <a:t>____</a:t>
                </a: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7823200" y="2159000"/>
                <a:ext cx="433918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009300"/>
                    </a:solidFill>
                    <a:latin typeface="Century Gothic"/>
                  </a:rPr>
                  <a:t>=</a:t>
                </a: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8636000" y="2159000"/>
                <a:ext cx="929640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009300"/>
                    </a:solidFill>
                    <a:latin typeface="Century Gothic"/>
                  </a:rPr>
                  <a:t>____</a:t>
                </a:r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1689100" y="5664200"/>
              <a:ext cx="7785100" cy="338554"/>
              <a:chOff x="1689100" y="5664200"/>
              <a:chExt cx="7785100" cy="338554"/>
            </a:xfrm>
          </p:grpSpPr>
          <p:sp>
            <p:nvSpPr>
              <p:cNvPr id="31" name="TextBox 30"/>
              <p:cNvSpPr txBox="1"/>
              <p:nvPr/>
            </p:nvSpPr>
            <p:spPr>
              <a:xfrm>
                <a:off x="1689100" y="5664200"/>
                <a:ext cx="929640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FF6820"/>
                    </a:solidFill>
                    <a:latin typeface="Century Gothic"/>
                  </a:rPr>
                  <a:t>____</a:t>
                </a: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3873500" y="5664200"/>
                <a:ext cx="433918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FF6820"/>
                    </a:solidFill>
                    <a:latin typeface="Century Gothic"/>
                  </a:rPr>
                  <a:t>+</a:t>
                </a: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5613400" y="5664200"/>
                <a:ext cx="929640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FF6820"/>
                    </a:solidFill>
                    <a:latin typeface="Century Gothic"/>
                  </a:rPr>
                  <a:t>____</a:t>
                </a: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7823200" y="5664200"/>
                <a:ext cx="433918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FF6820"/>
                    </a:solidFill>
                    <a:latin typeface="Century Gothic"/>
                  </a:rPr>
                  <a:t>=</a:t>
                </a: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8636000" y="5664200"/>
                <a:ext cx="929640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FF6820"/>
                    </a:solidFill>
                    <a:latin typeface="Century Gothic"/>
                  </a:rPr>
                  <a:t>____</a:t>
                </a:r>
              </a:p>
            </p:txBody>
          </p:sp>
        </p:grpSp>
      </p:grpSp>
      <p:sp>
        <p:nvSpPr>
          <p:cNvPr id="38" name="TextBox 37"/>
          <p:cNvSpPr txBox="1"/>
          <p:nvPr/>
        </p:nvSpPr>
        <p:spPr>
          <a:xfrm>
            <a:off x="469900" y="444500"/>
            <a:ext cx="96418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La réponse change-t-elle si nous regroupons les cercles de 8 et 9 de ces deux façons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69900" y="6946900"/>
            <a:ext cx="5984494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 Q-18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4110205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/>
          <p:cNvGrpSpPr/>
          <p:nvPr/>
        </p:nvGrpSpPr>
        <p:grpSpPr>
          <a:xfrm>
            <a:off x="972661" y="2159000"/>
            <a:ext cx="8501539" cy="3843754"/>
            <a:chOff x="972661" y="2159000"/>
            <a:chExt cx="8501539" cy="3843754"/>
          </a:xfrm>
        </p:grpSpPr>
        <p:grpSp>
          <p:nvGrpSpPr>
            <p:cNvPr id="20" name="Group 19"/>
            <p:cNvGrpSpPr/>
            <p:nvPr/>
          </p:nvGrpSpPr>
          <p:grpSpPr>
            <a:xfrm>
              <a:off x="972661" y="2962313"/>
              <a:ext cx="6507640" cy="2076187"/>
              <a:chOff x="972661" y="2962313"/>
              <a:chExt cx="6507640" cy="2076187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1103503" y="3340481"/>
                <a:ext cx="1993646" cy="1320038"/>
                <a:chOff x="1103503" y="3340481"/>
                <a:chExt cx="1993646" cy="1320038"/>
              </a:xfrm>
            </p:grpSpPr>
            <p:sp>
              <p:nvSpPr>
                <p:cNvPr id="2" name="Oval 1"/>
                <p:cNvSpPr/>
                <p:nvPr/>
              </p:nvSpPr>
              <p:spPr>
                <a:xfrm>
                  <a:off x="1103503" y="3340481"/>
                  <a:ext cx="552196" cy="5521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3" name="Oval 2"/>
                <p:cNvSpPr/>
                <p:nvPr/>
              </p:nvSpPr>
              <p:spPr>
                <a:xfrm>
                  <a:off x="2544953" y="4108323"/>
                  <a:ext cx="552196" cy="5521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4" name="Oval 3"/>
                <p:cNvSpPr/>
                <p:nvPr/>
              </p:nvSpPr>
              <p:spPr>
                <a:xfrm>
                  <a:off x="2544953" y="3340481"/>
                  <a:ext cx="552196" cy="5521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5" name="Oval 4"/>
                <p:cNvSpPr/>
                <p:nvPr/>
              </p:nvSpPr>
              <p:spPr>
                <a:xfrm>
                  <a:off x="1824228" y="4108323"/>
                  <a:ext cx="552196" cy="5521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6" name="Oval 5"/>
                <p:cNvSpPr/>
                <p:nvPr/>
              </p:nvSpPr>
              <p:spPr>
                <a:xfrm>
                  <a:off x="1824228" y="3340481"/>
                  <a:ext cx="552196" cy="5521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7" name="Oval 6"/>
                <p:cNvSpPr/>
                <p:nvPr/>
              </p:nvSpPr>
              <p:spPr>
                <a:xfrm>
                  <a:off x="1103503" y="4108323"/>
                  <a:ext cx="552196" cy="5521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grpSp>
            <p:nvGrpSpPr>
              <p:cNvPr id="17" name="Group 16"/>
              <p:cNvGrpSpPr/>
              <p:nvPr/>
            </p:nvGrpSpPr>
            <p:grpSpPr>
              <a:xfrm>
                <a:off x="4631182" y="3340608"/>
                <a:ext cx="2720975" cy="1319911"/>
                <a:chOff x="4631182" y="3340608"/>
                <a:chExt cx="2720975" cy="1319911"/>
              </a:xfrm>
            </p:grpSpPr>
            <p:sp>
              <p:nvSpPr>
                <p:cNvPr id="9" name="Oval 8"/>
                <p:cNvSpPr/>
                <p:nvPr/>
              </p:nvSpPr>
              <p:spPr>
                <a:xfrm>
                  <a:off x="6072632" y="4108323"/>
                  <a:ext cx="552196" cy="5521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0" name="Oval 9"/>
                <p:cNvSpPr/>
                <p:nvPr/>
              </p:nvSpPr>
              <p:spPr>
                <a:xfrm>
                  <a:off x="5352034" y="4108323"/>
                  <a:ext cx="552196" cy="5521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1" name="Oval 10"/>
                <p:cNvSpPr/>
                <p:nvPr/>
              </p:nvSpPr>
              <p:spPr>
                <a:xfrm>
                  <a:off x="4631182" y="4108323"/>
                  <a:ext cx="552196" cy="5521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2" name="Oval 11"/>
                <p:cNvSpPr/>
                <p:nvPr/>
              </p:nvSpPr>
              <p:spPr>
                <a:xfrm>
                  <a:off x="4631182" y="3340608"/>
                  <a:ext cx="552196" cy="5521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>
                  <a:off x="6072632" y="3340608"/>
                  <a:ext cx="552196" cy="5521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4" name="Oval 13"/>
                <p:cNvSpPr/>
                <p:nvPr/>
              </p:nvSpPr>
              <p:spPr>
                <a:xfrm>
                  <a:off x="5352034" y="3340608"/>
                  <a:ext cx="552196" cy="5521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5" name="Oval 14"/>
                <p:cNvSpPr/>
                <p:nvPr/>
              </p:nvSpPr>
              <p:spPr>
                <a:xfrm>
                  <a:off x="6799961" y="4108323"/>
                  <a:ext cx="552196" cy="5521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6" name="Oval 15"/>
                <p:cNvSpPr/>
                <p:nvPr/>
              </p:nvSpPr>
              <p:spPr>
                <a:xfrm>
                  <a:off x="6799961" y="3340608"/>
                  <a:ext cx="552196" cy="55219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sp>
            <p:nvSpPr>
              <p:cNvPr id="18" name="Freeform 17"/>
              <p:cNvSpPr/>
              <p:nvPr/>
            </p:nvSpPr>
            <p:spPr>
              <a:xfrm>
                <a:off x="972661" y="3132411"/>
                <a:ext cx="5021740" cy="1736306"/>
              </a:xfrm>
              <a:custGeom>
                <a:avLst/>
                <a:gdLst/>
                <a:ahLst/>
                <a:cxnLst/>
                <a:rect l="0" t="0" r="0" b="0"/>
                <a:pathLst>
                  <a:path w="5021740" h="1736306">
                    <a:moveTo>
                      <a:pt x="836957" y="0"/>
                    </a:moveTo>
                    <a:lnTo>
                      <a:pt x="4268122" y="0"/>
                    </a:lnTo>
                    <a:lnTo>
                      <a:pt x="4352175" y="5910"/>
                    </a:lnTo>
                    <a:lnTo>
                      <a:pt x="4502467" y="20194"/>
                    </a:lnTo>
                    <a:lnTo>
                      <a:pt x="4644929" y="49256"/>
                    </a:lnTo>
                    <a:lnTo>
                      <a:pt x="4711887" y="63540"/>
                    </a:lnTo>
                    <a:lnTo>
                      <a:pt x="4829416" y="104178"/>
                    </a:lnTo>
                    <a:lnTo>
                      <a:pt x="4912756" y="150479"/>
                    </a:lnTo>
                    <a:lnTo>
                      <a:pt x="4954782" y="176585"/>
                    </a:lnTo>
                    <a:lnTo>
                      <a:pt x="4996806" y="228551"/>
                    </a:lnTo>
                    <a:lnTo>
                      <a:pt x="5013192" y="257613"/>
                    </a:lnTo>
                    <a:lnTo>
                      <a:pt x="5013192" y="271897"/>
                    </a:lnTo>
                    <a:lnTo>
                      <a:pt x="5021739" y="289384"/>
                    </a:lnTo>
                    <a:lnTo>
                      <a:pt x="5021739" y="1446922"/>
                    </a:lnTo>
                    <a:lnTo>
                      <a:pt x="5013192" y="1461452"/>
                    </a:lnTo>
                    <a:lnTo>
                      <a:pt x="5013192" y="1475983"/>
                    </a:lnTo>
                    <a:lnTo>
                      <a:pt x="4996806" y="1504799"/>
                    </a:lnTo>
                    <a:lnTo>
                      <a:pt x="4954782" y="1556764"/>
                    </a:lnTo>
                    <a:lnTo>
                      <a:pt x="4871444" y="1606021"/>
                    </a:lnTo>
                    <a:lnTo>
                      <a:pt x="4829416" y="1629172"/>
                    </a:lnTo>
                    <a:lnTo>
                      <a:pt x="4711887" y="1669809"/>
                    </a:lnTo>
                    <a:lnTo>
                      <a:pt x="4577972" y="1698625"/>
                    </a:lnTo>
                    <a:lnTo>
                      <a:pt x="4502467" y="1713154"/>
                    </a:lnTo>
                    <a:lnTo>
                      <a:pt x="4352175" y="1727686"/>
                    </a:lnTo>
                    <a:lnTo>
                      <a:pt x="4268122" y="1733350"/>
                    </a:lnTo>
                    <a:lnTo>
                      <a:pt x="4226808" y="1733350"/>
                    </a:lnTo>
                    <a:lnTo>
                      <a:pt x="4184781" y="1736305"/>
                    </a:lnTo>
                    <a:lnTo>
                      <a:pt x="836957" y="1736305"/>
                    </a:lnTo>
                    <a:lnTo>
                      <a:pt x="786382" y="1733350"/>
                    </a:lnTo>
                    <a:lnTo>
                      <a:pt x="745070" y="1733350"/>
                    </a:lnTo>
                    <a:lnTo>
                      <a:pt x="661016" y="1727686"/>
                    </a:lnTo>
                    <a:lnTo>
                      <a:pt x="510721" y="1713154"/>
                    </a:lnTo>
                    <a:lnTo>
                      <a:pt x="368260" y="1684093"/>
                    </a:lnTo>
                    <a:lnTo>
                      <a:pt x="301304" y="1669809"/>
                    </a:lnTo>
                    <a:lnTo>
                      <a:pt x="184487" y="1629172"/>
                    </a:lnTo>
                    <a:lnTo>
                      <a:pt x="100434" y="1582871"/>
                    </a:lnTo>
                    <a:lnTo>
                      <a:pt x="58409" y="1556764"/>
                    </a:lnTo>
                    <a:lnTo>
                      <a:pt x="17094" y="1504799"/>
                    </a:lnTo>
                    <a:lnTo>
                      <a:pt x="0" y="1475983"/>
                    </a:lnTo>
                    <a:lnTo>
                      <a:pt x="0" y="257613"/>
                    </a:lnTo>
                    <a:lnTo>
                      <a:pt x="17094" y="228551"/>
                    </a:lnTo>
                    <a:lnTo>
                      <a:pt x="58409" y="176585"/>
                    </a:lnTo>
                    <a:lnTo>
                      <a:pt x="142460" y="127328"/>
                    </a:lnTo>
                    <a:lnTo>
                      <a:pt x="184487" y="104178"/>
                    </a:lnTo>
                    <a:lnTo>
                      <a:pt x="301304" y="63540"/>
                    </a:lnTo>
                    <a:lnTo>
                      <a:pt x="435218" y="34725"/>
                    </a:lnTo>
                    <a:lnTo>
                      <a:pt x="510721" y="20194"/>
                    </a:lnTo>
                    <a:lnTo>
                      <a:pt x="661016" y="5910"/>
                    </a:lnTo>
                    <a:lnTo>
                      <a:pt x="74507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9300"/>
                </a:solidFill>
                <a:prstDash val="sysDash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9" name="Freeform 18"/>
              <p:cNvSpPr/>
              <p:nvPr/>
            </p:nvSpPr>
            <p:spPr>
              <a:xfrm>
                <a:off x="2462086" y="2962313"/>
                <a:ext cx="5018215" cy="2076187"/>
              </a:xfrm>
              <a:custGeom>
                <a:avLst/>
                <a:gdLst/>
                <a:ahLst/>
                <a:cxnLst/>
                <a:rect l="0" t="0" r="0" b="0"/>
                <a:pathLst>
                  <a:path w="5018215" h="2076187">
                    <a:moveTo>
                      <a:pt x="836369" y="0"/>
                    </a:moveTo>
                    <a:lnTo>
                      <a:pt x="4265126" y="0"/>
                    </a:lnTo>
                    <a:lnTo>
                      <a:pt x="4349120" y="7068"/>
                    </a:lnTo>
                    <a:lnTo>
                      <a:pt x="4499307" y="24148"/>
                    </a:lnTo>
                    <a:lnTo>
                      <a:pt x="4641670" y="58899"/>
                    </a:lnTo>
                    <a:lnTo>
                      <a:pt x="4708580" y="75979"/>
                    </a:lnTo>
                    <a:lnTo>
                      <a:pt x="4826027" y="124571"/>
                    </a:lnTo>
                    <a:lnTo>
                      <a:pt x="4909307" y="179936"/>
                    </a:lnTo>
                    <a:lnTo>
                      <a:pt x="4951306" y="211153"/>
                    </a:lnTo>
                    <a:lnTo>
                      <a:pt x="4993299" y="273290"/>
                    </a:lnTo>
                    <a:lnTo>
                      <a:pt x="5009673" y="308041"/>
                    </a:lnTo>
                    <a:lnTo>
                      <a:pt x="5009673" y="325121"/>
                    </a:lnTo>
                    <a:lnTo>
                      <a:pt x="5018214" y="346032"/>
                    </a:lnTo>
                    <a:lnTo>
                      <a:pt x="5018214" y="1730155"/>
                    </a:lnTo>
                    <a:lnTo>
                      <a:pt x="5009673" y="1747530"/>
                    </a:lnTo>
                    <a:lnTo>
                      <a:pt x="5009673" y="1764906"/>
                    </a:lnTo>
                    <a:lnTo>
                      <a:pt x="4993299" y="1799361"/>
                    </a:lnTo>
                    <a:lnTo>
                      <a:pt x="4951306" y="1861500"/>
                    </a:lnTo>
                    <a:lnTo>
                      <a:pt x="4868025" y="1920399"/>
                    </a:lnTo>
                    <a:lnTo>
                      <a:pt x="4826027" y="1948081"/>
                    </a:lnTo>
                    <a:lnTo>
                      <a:pt x="4708580" y="1996674"/>
                    </a:lnTo>
                    <a:lnTo>
                      <a:pt x="4574759" y="2031129"/>
                    </a:lnTo>
                    <a:lnTo>
                      <a:pt x="4499307" y="2048502"/>
                    </a:lnTo>
                    <a:lnTo>
                      <a:pt x="4349120" y="2065880"/>
                    </a:lnTo>
                    <a:lnTo>
                      <a:pt x="4265126" y="2072651"/>
                    </a:lnTo>
                    <a:lnTo>
                      <a:pt x="4223841" y="2072651"/>
                    </a:lnTo>
                    <a:lnTo>
                      <a:pt x="4181844" y="2076186"/>
                    </a:lnTo>
                    <a:lnTo>
                      <a:pt x="836369" y="2076186"/>
                    </a:lnTo>
                    <a:lnTo>
                      <a:pt x="785829" y="2072651"/>
                    </a:lnTo>
                    <a:lnTo>
                      <a:pt x="744547" y="2072651"/>
                    </a:lnTo>
                    <a:lnTo>
                      <a:pt x="660551" y="2065880"/>
                    </a:lnTo>
                    <a:lnTo>
                      <a:pt x="510360" y="2048502"/>
                    </a:lnTo>
                    <a:lnTo>
                      <a:pt x="368000" y="2013753"/>
                    </a:lnTo>
                    <a:lnTo>
                      <a:pt x="301092" y="1996674"/>
                    </a:lnTo>
                    <a:lnTo>
                      <a:pt x="184358" y="1948081"/>
                    </a:lnTo>
                    <a:lnTo>
                      <a:pt x="100364" y="1892717"/>
                    </a:lnTo>
                    <a:lnTo>
                      <a:pt x="58368" y="1861500"/>
                    </a:lnTo>
                    <a:lnTo>
                      <a:pt x="17081" y="1799361"/>
                    </a:lnTo>
                    <a:lnTo>
                      <a:pt x="0" y="1764906"/>
                    </a:lnTo>
                    <a:lnTo>
                      <a:pt x="0" y="308041"/>
                    </a:lnTo>
                    <a:lnTo>
                      <a:pt x="17081" y="273290"/>
                    </a:lnTo>
                    <a:lnTo>
                      <a:pt x="58368" y="211153"/>
                    </a:lnTo>
                    <a:lnTo>
                      <a:pt x="142359" y="152254"/>
                    </a:lnTo>
                    <a:lnTo>
                      <a:pt x="184358" y="124571"/>
                    </a:lnTo>
                    <a:lnTo>
                      <a:pt x="301092" y="75979"/>
                    </a:lnTo>
                    <a:lnTo>
                      <a:pt x="434911" y="41523"/>
                    </a:lnTo>
                    <a:lnTo>
                      <a:pt x="510360" y="24148"/>
                    </a:lnTo>
                    <a:lnTo>
                      <a:pt x="660551" y="7068"/>
                    </a:lnTo>
                    <a:lnTo>
                      <a:pt x="744547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FF682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1689100" y="2159000"/>
              <a:ext cx="7785100" cy="338554"/>
              <a:chOff x="1689100" y="2159000"/>
              <a:chExt cx="7785100" cy="338554"/>
            </a:xfrm>
          </p:grpSpPr>
          <p:sp>
            <p:nvSpPr>
              <p:cNvPr id="21" name="TextBox 20"/>
              <p:cNvSpPr txBox="1"/>
              <p:nvPr/>
            </p:nvSpPr>
            <p:spPr>
              <a:xfrm>
                <a:off x="1689100" y="2159000"/>
                <a:ext cx="929640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009300"/>
                    </a:solidFill>
                    <a:latin typeface="Century Gothic"/>
                  </a:rPr>
                  <a:t>____</a:t>
                </a: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3873500" y="2159000"/>
                <a:ext cx="433918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009300"/>
                    </a:solidFill>
                    <a:latin typeface="Century Gothic"/>
                  </a:rPr>
                  <a:t>+</a:t>
                </a: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5613400" y="2159000"/>
                <a:ext cx="929640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009300"/>
                    </a:solidFill>
                    <a:latin typeface="Century Gothic"/>
                  </a:rPr>
                  <a:t>____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7823200" y="2159000"/>
                <a:ext cx="433918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009300"/>
                    </a:solidFill>
                    <a:latin typeface="Century Gothic"/>
                  </a:rPr>
                  <a:t>=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8636000" y="2159000"/>
                <a:ext cx="929640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009300"/>
                    </a:solidFill>
                    <a:latin typeface="Century Gothic"/>
                  </a:rPr>
                  <a:t>____</a:t>
                </a:r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1689100" y="5664200"/>
              <a:ext cx="7785100" cy="338554"/>
              <a:chOff x="1689100" y="5664200"/>
              <a:chExt cx="7785100" cy="338554"/>
            </a:xfrm>
          </p:grpSpPr>
          <p:sp>
            <p:nvSpPr>
              <p:cNvPr id="27" name="TextBox 26"/>
              <p:cNvSpPr txBox="1"/>
              <p:nvPr/>
            </p:nvSpPr>
            <p:spPr>
              <a:xfrm>
                <a:off x="1689100" y="5664200"/>
                <a:ext cx="929640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FF6820"/>
                    </a:solidFill>
                    <a:latin typeface="Century Gothic"/>
                  </a:rPr>
                  <a:t>____</a:t>
                </a: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3873500" y="5664200"/>
                <a:ext cx="433918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FF6820"/>
                    </a:solidFill>
                    <a:latin typeface="Century Gothic"/>
                  </a:rPr>
                  <a:t>+</a:t>
                </a: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5613400" y="5664200"/>
                <a:ext cx="929640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FF6820"/>
                    </a:solidFill>
                    <a:latin typeface="Century Gothic"/>
                  </a:rPr>
                  <a:t>____</a:t>
                </a: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7823200" y="5664200"/>
                <a:ext cx="433918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FF6820"/>
                    </a:solidFill>
                    <a:latin typeface="Century Gothic"/>
                  </a:rPr>
                  <a:t>=</a:t>
                </a: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8636000" y="5664200"/>
                <a:ext cx="929640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FF6820"/>
                    </a:solidFill>
                    <a:latin typeface="Century Gothic"/>
                  </a:rPr>
                  <a:t>____</a:t>
                </a:r>
              </a:p>
            </p:txBody>
          </p:sp>
        </p:grpSp>
      </p:grpSp>
      <p:sp>
        <p:nvSpPr>
          <p:cNvPr id="34" name="TextBox 33"/>
          <p:cNvSpPr txBox="1"/>
          <p:nvPr/>
        </p:nvSpPr>
        <p:spPr>
          <a:xfrm>
            <a:off x="469900" y="444500"/>
            <a:ext cx="96418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La réponse change-t-elle si nous regroupons les cercles de 6 et 8 de ces deux façons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2071195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6291508" cy="115986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Complète « Groupes de 10 (2) ».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250" y="3191129"/>
            <a:ext cx="6439027" cy="180835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69900" y="2413000"/>
            <a:ext cx="27457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Exemple 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899" y="6946900"/>
            <a:ext cx="5415745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Distribuez la FR Groupes de 10 (2) de la p. Q-55. </a:t>
            </a:r>
          </a:p>
        </p:txBody>
      </p:sp>
    </p:spTree>
    <p:extLst>
      <p:ext uri="{BB962C8B-B14F-4D97-AF65-F5344CB8AC3E}">
        <p14:creationId xmlns:p14="http://schemas.microsoft.com/office/powerpoint/2010/main" val="430626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7746821" cy="115986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 complémentaires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1. Complète « Séparation pour obtenir 10 ».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593090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Distribuez la FR Séparation pour obtenir 10 (p. Q-56–57). </a:t>
            </a:r>
          </a:p>
        </p:txBody>
      </p:sp>
    </p:spTree>
    <p:extLst>
      <p:ext uri="{BB962C8B-B14F-4D97-AF65-F5344CB8AC3E}">
        <p14:creationId xmlns:p14="http://schemas.microsoft.com/office/powerpoint/2010/main" val="15977766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7620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2. Fais deux groupes de 10 pour trouver le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total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Écris la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phrase d’addition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69460" y="203200"/>
            <a:ext cx="543814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500" b="0" i="0" u="none" baseline="0">
                <a:solidFill>
                  <a:srgbClr val="666666"/>
                </a:solidFill>
                <a:latin typeface="Century Gothic"/>
              </a:rPr>
              <a:t>Faire les exercices complémentaires 2 et 3 dans l’ordre.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69900" y="2312924"/>
            <a:ext cx="8759698" cy="1126998"/>
            <a:chOff x="469900" y="2312924"/>
            <a:chExt cx="8759698" cy="1126998"/>
          </a:xfrm>
        </p:grpSpPr>
        <p:sp>
          <p:nvSpPr>
            <p:cNvPr id="4" name="TextBox 3"/>
            <p:cNvSpPr txBox="1"/>
            <p:nvPr/>
          </p:nvSpPr>
          <p:spPr>
            <a:xfrm>
              <a:off x="469900" y="2374900"/>
              <a:ext cx="5926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pic>
          <p:nvPicPr>
            <p:cNvPr id="5" name="Picture 4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4900" y="2312924"/>
              <a:ext cx="8124698" cy="112699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9" name="Group 8"/>
          <p:cNvGrpSpPr/>
          <p:nvPr/>
        </p:nvGrpSpPr>
        <p:grpSpPr>
          <a:xfrm>
            <a:off x="469900" y="4953000"/>
            <a:ext cx="8586216" cy="1057148"/>
            <a:chOff x="469900" y="4953000"/>
            <a:chExt cx="8586216" cy="1057148"/>
          </a:xfrm>
        </p:grpSpPr>
        <p:pic>
          <p:nvPicPr>
            <p:cNvPr id="7" name="Picture 6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8400" y="4953000"/>
              <a:ext cx="7887716" cy="105714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8" name="TextBox 7"/>
            <p:cNvSpPr txBox="1"/>
            <p:nvPr/>
          </p:nvSpPr>
          <p:spPr>
            <a:xfrm>
              <a:off x="469900" y="4978400"/>
              <a:ext cx="592277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7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637638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06400"/>
            <a:ext cx="877695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3. Dessine un modèle pour t’aider à additionner.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1384300"/>
            <a:ext cx="159603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9 + 7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5372100"/>
            <a:ext cx="209524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e) 5 + 6 + 9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19700" y="1384300"/>
            <a:ext cx="149725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8 + 7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9900" y="3378200"/>
            <a:ext cx="148473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5 + 9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19700" y="3390900"/>
            <a:ext cx="210774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6 + 7 + 8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19700" y="5372100"/>
            <a:ext cx="197579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f) 9 + 9 + 9</a:t>
            </a:r>
          </a:p>
        </p:txBody>
      </p:sp>
    </p:spTree>
    <p:extLst>
      <p:ext uri="{BB962C8B-B14F-4D97-AF65-F5344CB8AC3E}">
        <p14:creationId xmlns:p14="http://schemas.microsoft.com/office/powerpoint/2010/main" val="13228070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2.2 p. 28–29</a:t>
            </a:r>
          </a:p>
          <a:p>
            <a:pPr algn="l" rtl="0">
              <a:lnSpc>
                <a:spcPct val="150000"/>
              </a:lnSpc>
            </a:pPr>
            <a:r>
              <a:rPr lang="fr-ca" sz="2800" dirty="0">
                <a:solidFill>
                  <a:srgbClr val="808080"/>
                </a:solidFill>
                <a:latin typeface="Century Gothic"/>
              </a:rPr>
              <a:t>n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</a:rPr>
              <a:t>ouvelle édition française</a:t>
            </a:r>
          </a:p>
        </p:txBody>
      </p:sp>
    </p:spTree>
    <p:extLst>
      <p:ext uri="{BB962C8B-B14F-4D97-AF65-F5344CB8AC3E}">
        <p14:creationId xmlns:p14="http://schemas.microsoft.com/office/powerpoint/2010/main" val="626750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1562100"/>
            <a:ext cx="1218844" cy="4770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500" b="0" i="0" u="none" baseline="0">
                <a:solidFill>
                  <a:srgbClr val="000000"/>
                </a:solidFill>
                <a:latin typeface="Century Gothic"/>
              </a:rPr>
              <a:t>7 + 8 =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374900" y="1562100"/>
            <a:ext cx="1218844" cy="4770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500" b="0" i="0" u="none" baseline="0">
                <a:solidFill>
                  <a:srgbClr val="000000"/>
                </a:solidFill>
                <a:latin typeface="Century Gothic"/>
              </a:rPr>
              <a:t>8 + 9 =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54500" y="1562100"/>
            <a:ext cx="1218844" cy="4770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500" b="0" i="0" u="none" baseline="0">
                <a:solidFill>
                  <a:srgbClr val="000000"/>
                </a:solidFill>
                <a:latin typeface="Century Gothic"/>
              </a:rPr>
              <a:t>6 + 8 =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34100" y="1562100"/>
            <a:ext cx="1218844" cy="4770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500" b="0" i="0" u="none" baseline="0">
                <a:solidFill>
                  <a:srgbClr val="000000"/>
                </a:solidFill>
                <a:latin typeface="Century Gothic"/>
              </a:rPr>
              <a:t>5 + 6 =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013700" y="1562100"/>
            <a:ext cx="1218844" cy="4770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500" b="0" i="0" u="none" baseline="0">
                <a:solidFill>
                  <a:srgbClr val="000000"/>
                </a:solidFill>
                <a:latin typeface="Century Gothic"/>
              </a:rPr>
              <a:t>7 + 5 =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5300" y="431800"/>
            <a:ext cx="551789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Résolvez ces additions mentalement.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5300" y="5118100"/>
            <a:ext cx="1394790" cy="4770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500" b="0" i="0" u="none" baseline="0">
                <a:solidFill>
                  <a:srgbClr val="000000"/>
                </a:solidFill>
                <a:latin typeface="Century Gothic"/>
              </a:rPr>
              <a:t>10 + 5 =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374900" y="5118100"/>
            <a:ext cx="1394790" cy="4770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500" b="0" i="0" u="none" baseline="0">
                <a:solidFill>
                  <a:srgbClr val="000000"/>
                </a:solidFill>
                <a:latin typeface="Century Gothic"/>
              </a:rPr>
              <a:t>10 + 7 =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54500" y="5118100"/>
            <a:ext cx="1394790" cy="4770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500" b="0" i="0" u="none" baseline="0">
                <a:solidFill>
                  <a:srgbClr val="000000"/>
                </a:solidFill>
                <a:latin typeface="Century Gothic"/>
              </a:rPr>
              <a:t>10 + 4 =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134100" y="5118100"/>
            <a:ext cx="1394790" cy="4770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500" b="0" i="0" u="none" baseline="0">
                <a:solidFill>
                  <a:srgbClr val="000000"/>
                </a:solidFill>
                <a:latin typeface="Century Gothic"/>
              </a:rPr>
              <a:t>10 + 1 =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013700" y="5118100"/>
            <a:ext cx="1394790" cy="4770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500" b="0" i="0" u="none" baseline="0">
                <a:solidFill>
                  <a:srgbClr val="000000"/>
                </a:solidFill>
                <a:latin typeface="Century Gothic"/>
              </a:rPr>
              <a:t>10 + 2 =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95300" y="4000500"/>
            <a:ext cx="636869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Maintenant, résolvez ces additions mentalement.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95300" y="3120978"/>
            <a:ext cx="891319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Cliquez une fois pour : couvrir le haut de la diapositive, découvrir le bas, afficher la totalité de la diapositive.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95300" y="6946900"/>
            <a:ext cx="733699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Discutez de ce qui est le plus facile. Voir p. Q-16 pour plus de détails.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36BD28B-2DDE-482C-824B-B8B3BA7DA156}"/>
              </a:ext>
            </a:extLst>
          </p:cNvPr>
          <p:cNvCxnSpPr>
            <a:cxnSpLocks/>
          </p:cNvCxnSpPr>
          <p:nvPr/>
        </p:nvCxnSpPr>
        <p:spPr>
          <a:xfrm>
            <a:off x="0" y="37973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771B22EC-2FC5-4FE4-B6B7-3E77BDEFDAB7}"/>
              </a:ext>
            </a:extLst>
          </p:cNvPr>
          <p:cNvSpPr/>
          <p:nvPr/>
        </p:nvSpPr>
        <p:spPr>
          <a:xfrm>
            <a:off x="495300" y="4000500"/>
            <a:ext cx="9430365" cy="20315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CA9CDFA-CC3A-46C4-A5A0-6C6810D7CE60}"/>
              </a:ext>
            </a:extLst>
          </p:cNvPr>
          <p:cNvSpPr/>
          <p:nvPr/>
        </p:nvSpPr>
        <p:spPr>
          <a:xfrm>
            <a:off x="148739" y="344570"/>
            <a:ext cx="9430365" cy="20315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38105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3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54300" y="1435100"/>
            <a:ext cx="122204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10 + 1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54300" y="3517900"/>
            <a:ext cx="122204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10 + 3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54300" y="5600700"/>
            <a:ext cx="122204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10 + 5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54300" y="2476500"/>
            <a:ext cx="122204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10 + 2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54300" y="4559300"/>
            <a:ext cx="122204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10 + 4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02300" y="1435100"/>
            <a:ext cx="122204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10 + 6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02300" y="2476500"/>
            <a:ext cx="122204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10 + 7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02300" y="3517900"/>
            <a:ext cx="122204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10 + 8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02300" y="4559300"/>
            <a:ext cx="122204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10 + 9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9900" y="419100"/>
            <a:ext cx="9086224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L’addition d’un nombre à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un chiffre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à 10 est facile.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69900" y="6946900"/>
            <a:ext cx="6047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 Q-16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3886011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1165098" y="1588897"/>
            <a:ext cx="6003036" cy="1459738"/>
            <a:chOff x="1165098" y="1588897"/>
            <a:chExt cx="6003036" cy="1459738"/>
          </a:xfrm>
        </p:grpSpPr>
        <p:sp>
          <p:nvSpPr>
            <p:cNvPr id="2" name="Oval 1"/>
            <p:cNvSpPr/>
            <p:nvPr/>
          </p:nvSpPr>
          <p:spPr>
            <a:xfrm>
              <a:off x="1165098" y="1589151"/>
              <a:ext cx="551942" cy="55194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" name="Oval 2"/>
            <p:cNvSpPr/>
            <p:nvPr/>
          </p:nvSpPr>
          <p:spPr>
            <a:xfrm>
              <a:off x="4798949" y="2496439"/>
              <a:ext cx="552196" cy="55219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4" name="Oval 3"/>
            <p:cNvSpPr/>
            <p:nvPr/>
          </p:nvSpPr>
          <p:spPr>
            <a:xfrm>
              <a:off x="4798949" y="1588897"/>
              <a:ext cx="552196" cy="55219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" name="Oval 4"/>
            <p:cNvSpPr/>
            <p:nvPr/>
          </p:nvSpPr>
          <p:spPr>
            <a:xfrm>
              <a:off x="3890391" y="2496439"/>
              <a:ext cx="552196" cy="55219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6" name="Oval 5"/>
            <p:cNvSpPr/>
            <p:nvPr/>
          </p:nvSpPr>
          <p:spPr>
            <a:xfrm>
              <a:off x="3890391" y="1588897"/>
              <a:ext cx="552196" cy="55219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7" name="Oval 6"/>
            <p:cNvSpPr/>
            <p:nvPr/>
          </p:nvSpPr>
          <p:spPr>
            <a:xfrm>
              <a:off x="2981960" y="2496439"/>
              <a:ext cx="552196" cy="55219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8" name="Oval 7"/>
            <p:cNvSpPr/>
            <p:nvPr/>
          </p:nvSpPr>
          <p:spPr>
            <a:xfrm>
              <a:off x="2981960" y="1588897"/>
              <a:ext cx="552196" cy="55219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9" name="Oval 8"/>
            <p:cNvSpPr/>
            <p:nvPr/>
          </p:nvSpPr>
          <p:spPr>
            <a:xfrm>
              <a:off x="2073529" y="2496439"/>
              <a:ext cx="552196" cy="55219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0" name="Oval 9"/>
            <p:cNvSpPr/>
            <p:nvPr/>
          </p:nvSpPr>
          <p:spPr>
            <a:xfrm>
              <a:off x="2073529" y="1588897"/>
              <a:ext cx="552196" cy="55219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1" name="Oval 10"/>
            <p:cNvSpPr/>
            <p:nvPr/>
          </p:nvSpPr>
          <p:spPr>
            <a:xfrm>
              <a:off x="1165098" y="2496439"/>
              <a:ext cx="552196" cy="55219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2" name="Oval 11"/>
            <p:cNvSpPr/>
            <p:nvPr/>
          </p:nvSpPr>
          <p:spPr>
            <a:xfrm>
              <a:off x="5707507" y="2496439"/>
              <a:ext cx="552195" cy="55219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3" name="Oval 12"/>
            <p:cNvSpPr/>
            <p:nvPr/>
          </p:nvSpPr>
          <p:spPr>
            <a:xfrm>
              <a:off x="6615938" y="1588897"/>
              <a:ext cx="552196" cy="55219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4" name="Oval 13"/>
            <p:cNvSpPr/>
            <p:nvPr/>
          </p:nvSpPr>
          <p:spPr>
            <a:xfrm>
              <a:off x="5707507" y="1588897"/>
              <a:ext cx="552195" cy="55219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5" name="Oval 14"/>
            <p:cNvSpPr/>
            <p:nvPr/>
          </p:nvSpPr>
          <p:spPr>
            <a:xfrm>
              <a:off x="6615938" y="2496439"/>
              <a:ext cx="552196" cy="55219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469900" y="444500"/>
            <a:ext cx="51313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Combien de cercles y a-t-il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259702" y="203200"/>
            <a:ext cx="3741929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 Q-16–17 pour plus de détails.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1165098" y="4459097"/>
            <a:ext cx="6003036" cy="1459738"/>
            <a:chOff x="1165098" y="4459097"/>
            <a:chExt cx="6003036" cy="1459738"/>
          </a:xfrm>
        </p:grpSpPr>
        <p:sp>
          <p:nvSpPr>
            <p:cNvPr id="22" name="Oval 21"/>
            <p:cNvSpPr/>
            <p:nvPr/>
          </p:nvSpPr>
          <p:spPr>
            <a:xfrm>
              <a:off x="1165098" y="4459351"/>
              <a:ext cx="551942" cy="55194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3" name="Oval 22"/>
            <p:cNvSpPr/>
            <p:nvPr/>
          </p:nvSpPr>
          <p:spPr>
            <a:xfrm>
              <a:off x="4798949" y="5366639"/>
              <a:ext cx="552196" cy="55219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4" name="Oval 23"/>
            <p:cNvSpPr/>
            <p:nvPr/>
          </p:nvSpPr>
          <p:spPr>
            <a:xfrm>
              <a:off x="4798949" y="4459097"/>
              <a:ext cx="552196" cy="55219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5" name="Oval 24"/>
            <p:cNvSpPr/>
            <p:nvPr/>
          </p:nvSpPr>
          <p:spPr>
            <a:xfrm>
              <a:off x="3890391" y="5366639"/>
              <a:ext cx="552196" cy="55219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6" name="Oval 25"/>
            <p:cNvSpPr/>
            <p:nvPr/>
          </p:nvSpPr>
          <p:spPr>
            <a:xfrm>
              <a:off x="3890391" y="4459097"/>
              <a:ext cx="552196" cy="55219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7" name="Oval 26"/>
            <p:cNvSpPr/>
            <p:nvPr/>
          </p:nvSpPr>
          <p:spPr>
            <a:xfrm>
              <a:off x="2981960" y="5366639"/>
              <a:ext cx="552196" cy="55219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8" name="Oval 27"/>
            <p:cNvSpPr/>
            <p:nvPr/>
          </p:nvSpPr>
          <p:spPr>
            <a:xfrm>
              <a:off x="2981960" y="4459097"/>
              <a:ext cx="552196" cy="55219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29" name="Oval 28"/>
            <p:cNvSpPr/>
            <p:nvPr/>
          </p:nvSpPr>
          <p:spPr>
            <a:xfrm>
              <a:off x="2073529" y="5366639"/>
              <a:ext cx="552196" cy="55219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0" name="Oval 29"/>
            <p:cNvSpPr/>
            <p:nvPr/>
          </p:nvSpPr>
          <p:spPr>
            <a:xfrm>
              <a:off x="2073529" y="4459097"/>
              <a:ext cx="552196" cy="55219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1" name="Oval 30"/>
            <p:cNvSpPr/>
            <p:nvPr/>
          </p:nvSpPr>
          <p:spPr>
            <a:xfrm>
              <a:off x="1165098" y="5366639"/>
              <a:ext cx="552196" cy="55219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2" name="Oval 31"/>
            <p:cNvSpPr/>
            <p:nvPr/>
          </p:nvSpPr>
          <p:spPr>
            <a:xfrm>
              <a:off x="5707507" y="5366639"/>
              <a:ext cx="552195" cy="55219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3" name="Oval 32"/>
            <p:cNvSpPr/>
            <p:nvPr/>
          </p:nvSpPr>
          <p:spPr>
            <a:xfrm>
              <a:off x="6615938" y="4459097"/>
              <a:ext cx="552196" cy="55219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4" name="Oval 33"/>
            <p:cNvSpPr/>
            <p:nvPr/>
          </p:nvSpPr>
          <p:spPr>
            <a:xfrm>
              <a:off x="5707507" y="4459097"/>
              <a:ext cx="552195" cy="55219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5" name="Oval 34"/>
            <p:cNvSpPr/>
            <p:nvPr/>
          </p:nvSpPr>
          <p:spPr>
            <a:xfrm>
              <a:off x="6615938" y="5366639"/>
              <a:ext cx="552196" cy="55219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469899" y="6807200"/>
            <a:ext cx="9421075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 Le total change-t-il si on répartit les cercles en différents groupes</a:t>
            </a:r>
            <a:r>
              <a:rPr lang="fr-ca" sz="20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BA8B19B9-61B6-48D5-A2B3-6C22F1630C92}"/>
              </a:ext>
            </a:extLst>
          </p:cNvPr>
          <p:cNvCxnSpPr>
            <a:cxnSpLocks/>
          </p:cNvCxnSpPr>
          <p:nvPr/>
        </p:nvCxnSpPr>
        <p:spPr>
          <a:xfrm>
            <a:off x="0" y="37846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9038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Complétez « Groupes de 10 (1) ».</a:t>
            </a:r>
            <a:endParaRPr lang="fr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9146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Distribuez la FR Groupes de 10 (1) (p. Q-54).</a:t>
            </a:r>
          </a:p>
        </p:txBody>
      </p:sp>
    </p:spTree>
    <p:extLst>
      <p:ext uri="{BB962C8B-B14F-4D97-AF65-F5344CB8AC3E}">
        <p14:creationId xmlns:p14="http://schemas.microsoft.com/office/powerpoint/2010/main" val="4063011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Activité 1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588760" y="203200"/>
            <a:ext cx="3416681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500" b="0" i="0" u="none" baseline="0">
                <a:solidFill>
                  <a:srgbClr val="666666"/>
                </a:solidFill>
                <a:latin typeface="Century Gothic"/>
              </a:rPr>
              <a:t>Cette activité est essentielle.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11176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Jouez à </a:t>
            </a:r>
            <a:r>
              <a:rPr lang="fr-ca" sz="2800" b="1" i="0" u="none" baseline="0">
                <a:solidFill>
                  <a:srgbClr val="000000"/>
                </a:solidFill>
                <a:latin typeface="Century Gothic"/>
              </a:rPr>
              <a:t>Recherche de paires.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la présentation de l’unité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36038040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Activité 2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99660" y="203200"/>
            <a:ext cx="510578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500" b="0" i="0" u="none" baseline="0">
                <a:solidFill>
                  <a:srgbClr val="666666"/>
                </a:solidFill>
                <a:latin typeface="Century Gothic"/>
              </a:rPr>
              <a:t>Cette activité est essentielle.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11176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Jouez à </a:t>
            </a:r>
            <a:r>
              <a:rPr lang="fr-ca" sz="2800" b="1" i="0" u="none" baseline="0">
                <a:solidFill>
                  <a:srgbClr val="000000"/>
                </a:solidFill>
                <a:latin typeface="Century Gothic"/>
              </a:rPr>
              <a:t>Mémoire.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la présentation de l’unité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36162466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746633" y="1727200"/>
            <a:ext cx="8727567" cy="2138299"/>
            <a:chOff x="746633" y="1727200"/>
            <a:chExt cx="8727567" cy="2138299"/>
          </a:xfrm>
        </p:grpSpPr>
        <p:grpSp>
          <p:nvGrpSpPr>
            <p:cNvPr id="10" name="Group 9"/>
            <p:cNvGrpSpPr/>
            <p:nvPr/>
          </p:nvGrpSpPr>
          <p:grpSpPr>
            <a:xfrm>
              <a:off x="746633" y="2545461"/>
              <a:ext cx="2714498" cy="1320038"/>
              <a:chOff x="746633" y="2545461"/>
              <a:chExt cx="2714498" cy="1320038"/>
            </a:xfrm>
          </p:grpSpPr>
          <p:sp>
            <p:nvSpPr>
              <p:cNvPr id="2" name="Oval 1"/>
              <p:cNvSpPr/>
              <p:nvPr/>
            </p:nvSpPr>
            <p:spPr>
              <a:xfrm>
                <a:off x="746633" y="2545461"/>
                <a:ext cx="552196" cy="55219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3" name="Oval 2"/>
              <p:cNvSpPr/>
              <p:nvPr/>
            </p:nvSpPr>
            <p:spPr>
              <a:xfrm>
                <a:off x="2908935" y="2545461"/>
                <a:ext cx="552196" cy="55219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4" name="Oval 3"/>
              <p:cNvSpPr/>
              <p:nvPr/>
            </p:nvSpPr>
            <p:spPr>
              <a:xfrm>
                <a:off x="2188083" y="3313303"/>
                <a:ext cx="552196" cy="55219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5" name="Oval 4"/>
              <p:cNvSpPr/>
              <p:nvPr/>
            </p:nvSpPr>
            <p:spPr>
              <a:xfrm>
                <a:off x="2188083" y="2545461"/>
                <a:ext cx="552196" cy="55219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6" name="Oval 5"/>
              <p:cNvSpPr/>
              <p:nvPr/>
            </p:nvSpPr>
            <p:spPr>
              <a:xfrm>
                <a:off x="1467358" y="3313303"/>
                <a:ext cx="552196" cy="55219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1467358" y="2545461"/>
                <a:ext cx="552196" cy="55219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746633" y="3313303"/>
                <a:ext cx="552196" cy="55219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2908935" y="3313303"/>
                <a:ext cx="552196" cy="55219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4680712" y="2545588"/>
              <a:ext cx="2714625" cy="1319911"/>
              <a:chOff x="4680712" y="2545588"/>
              <a:chExt cx="2714625" cy="1319911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6122162" y="3313303"/>
                <a:ext cx="552196" cy="55219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5401564" y="3313303"/>
                <a:ext cx="552196" cy="55219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4680712" y="3313303"/>
                <a:ext cx="552196" cy="55219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4680712" y="2545588"/>
                <a:ext cx="552196" cy="55219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6843141" y="2545588"/>
                <a:ext cx="552196" cy="55219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6122162" y="2545588"/>
                <a:ext cx="552196" cy="55219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5401564" y="2545588"/>
                <a:ext cx="552196" cy="55219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1689100" y="1727200"/>
              <a:ext cx="7785100" cy="338554"/>
              <a:chOff x="1689100" y="1727200"/>
              <a:chExt cx="7785100" cy="338554"/>
            </a:xfrm>
          </p:grpSpPr>
          <p:sp>
            <p:nvSpPr>
              <p:cNvPr id="19" name="TextBox 18"/>
              <p:cNvSpPr txBox="1"/>
              <p:nvPr/>
            </p:nvSpPr>
            <p:spPr>
              <a:xfrm>
                <a:off x="1689100" y="1727200"/>
                <a:ext cx="929640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____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3873500" y="1727200"/>
                <a:ext cx="433918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+</a:t>
                </a: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5613400" y="1727200"/>
                <a:ext cx="929640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____</a:t>
                </a: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7823200" y="1727200"/>
                <a:ext cx="433918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=</a:t>
                </a: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8636000" y="1727200"/>
                <a:ext cx="929640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____</a:t>
                </a:r>
              </a:p>
            </p:txBody>
          </p:sp>
        </p:grpSp>
      </p:grpSp>
      <p:sp>
        <p:nvSpPr>
          <p:cNvPr id="26" name="TextBox 25"/>
          <p:cNvSpPr txBox="1"/>
          <p:nvPr/>
        </p:nvSpPr>
        <p:spPr>
          <a:xfrm>
            <a:off x="469900" y="596900"/>
            <a:ext cx="674370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Comptez les groupes et additionnez.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220496" y="203200"/>
            <a:ext cx="3787104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Q-17–18 pour plus de détails.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69900" y="6032500"/>
            <a:ext cx="5412294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000" b="0" i="0" u="none" baseline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Expliquez qu’il existe un moyen plus simple d’additionner 8 et 7.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2971800" y="4597400"/>
            <a:ext cx="6502400" cy="338554"/>
            <a:chOff x="2971800" y="4597400"/>
            <a:chExt cx="6502400" cy="338554"/>
          </a:xfrm>
        </p:grpSpPr>
        <p:sp>
          <p:nvSpPr>
            <p:cNvPr id="29" name="TextBox 28"/>
            <p:cNvSpPr txBox="1"/>
            <p:nvPr/>
          </p:nvSpPr>
          <p:spPr>
            <a:xfrm>
              <a:off x="2971800" y="4597400"/>
              <a:ext cx="9296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156200" y="4597400"/>
              <a:ext cx="43391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981700" y="4597400"/>
              <a:ext cx="9296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823200" y="4597400"/>
              <a:ext cx="43391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=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8636000" y="4597400"/>
              <a:ext cx="9296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469900" y="6946900"/>
            <a:ext cx="781452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Demandez à un volontaire de compter et d’encercler le 10. Ensuite, remplissez la deuxième série d’espaces vides.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7BAEE775-E3C2-4178-A074-9B3A8245CA51}"/>
              </a:ext>
            </a:extLst>
          </p:cNvPr>
          <p:cNvCxnSpPr>
            <a:cxnSpLocks/>
          </p:cNvCxnSpPr>
          <p:nvPr/>
        </p:nvCxnSpPr>
        <p:spPr>
          <a:xfrm>
            <a:off x="0" y="42291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7572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11600" y="1435100"/>
            <a:ext cx="2440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8 + 7 = 10 + 5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0700" y="457200"/>
            <a:ext cx="370357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Cela signifie que 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0700" y="3810000"/>
            <a:ext cx="8229600" cy="9541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Qu’est-ce qui est le plus facile à additionner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Pourquoi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6754036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72C6863B962449933E2D8920D803B6" ma:contentTypeVersion="14" ma:contentTypeDescription="Create a new document." ma:contentTypeScope="" ma:versionID="deca59cd45554b71d795405e17be750e">
  <xsd:schema xmlns:xsd="http://www.w3.org/2001/XMLSchema" xmlns:xs="http://www.w3.org/2001/XMLSchema" xmlns:p="http://schemas.microsoft.com/office/2006/metadata/properties" xmlns:ns2="4e1ee95b-2101-45cb-9adb-2eaeb94c6931" xmlns:ns3="7e2315a6-2af0-4575-806e-69394813f8a0" targetNamespace="http://schemas.microsoft.com/office/2006/metadata/properties" ma:root="true" ma:fieldsID="2279d6911138a5a48c3786a3046bbc88" ns2:_="" ns3:_="">
    <xsd:import namespace="4e1ee95b-2101-45cb-9adb-2eaeb94c6931"/>
    <xsd:import namespace="7e2315a6-2af0-4575-806e-69394813f8a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1ee95b-2101-45cb-9adb-2eaeb94c69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2315a6-2af0-4575-806e-69394813f8a0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6013e574-f5f1-4419-9078-0fc2c2715d57}" ma:internalName="TaxCatchAll" ma:showField="CatchAllData" ma:web="7e2315a6-2af0-4575-806e-69394813f8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e2315a6-2af0-4575-806e-69394813f8a0" xsi:nil="true"/>
    <lcf76f155ced4ddcb4097134ff3c332f xmlns="4e1ee95b-2101-45cb-9adb-2eaeb94c6931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18BCB6D-A8EF-4273-9B59-4E3FB6D520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e1ee95b-2101-45cb-9adb-2eaeb94c6931"/>
    <ds:schemaRef ds:uri="7e2315a6-2af0-4575-806e-69394813f8a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230DC76-3049-4053-A284-032C5FD51826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3.xml><?xml version="1.0" encoding="utf-8"?>
<ds:datastoreItem xmlns:ds="http://schemas.openxmlformats.org/officeDocument/2006/customXml" ds:itemID="{97F80A39-F136-4828-846B-A6C413A661E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596</Words>
  <Application>Microsoft Office PowerPoint</Application>
  <PresentationFormat>Custom</PresentationFormat>
  <Paragraphs>109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Megan Burns</cp:lastModifiedBy>
  <cp:revision>8</cp:revision>
  <dcterms:created xsi:type="dcterms:W3CDTF">2018-03-05T17:29:37Z</dcterms:created>
  <dcterms:modified xsi:type="dcterms:W3CDTF">2023-02-14T15:23:48Z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