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15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2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1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4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ns" userId="623e1b0c-ad23-4e0f-a80f-6405fe9aac03" providerId="ADAL" clId="{F047753F-EE20-4804-A053-ED6A7F1FCD36}"/>
    <pc:docChg chg="custSel modSld">
      <pc:chgData name="Megan Burns" userId="623e1b0c-ad23-4e0f-a80f-6405fe9aac03" providerId="ADAL" clId="{F047753F-EE20-4804-A053-ED6A7F1FCD36}" dt="2023-02-14T15:20:01.015" v="22" actId="20577"/>
      <pc:docMkLst>
        <pc:docMk/>
      </pc:docMkLst>
      <pc:sldChg chg="modSp mod">
        <pc:chgData name="Megan Burns" userId="623e1b0c-ad23-4e0f-a80f-6405fe9aac03" providerId="ADAL" clId="{F047753F-EE20-4804-A053-ED6A7F1FCD36}" dt="2023-02-14T15:18:36.166" v="4"/>
        <pc:sldMkLst>
          <pc:docMk/>
          <pc:sldMk cId="1527737262" sldId="256"/>
        </pc:sldMkLst>
        <pc:spChg chg="mod">
          <ac:chgData name="Megan Burns" userId="623e1b0c-ad23-4e0f-a80f-6405fe9aac03" providerId="ADAL" clId="{F047753F-EE20-4804-A053-ED6A7F1FCD36}" dt="2023-02-14T15:18:36.166" v="4"/>
          <ac:spMkLst>
            <pc:docMk/>
            <pc:sldMk cId="1527737262" sldId="256"/>
            <ac:spMk id="5" creationId="{00000000-0000-0000-0000-000000000000}"/>
          </ac:spMkLst>
        </pc:spChg>
        <pc:spChg chg="mod">
          <ac:chgData name="Megan Burns" userId="623e1b0c-ad23-4e0f-a80f-6405fe9aac03" providerId="ADAL" clId="{F047753F-EE20-4804-A053-ED6A7F1FCD36}" dt="2023-02-14T15:18:32.776" v="3" actId="20577"/>
          <ac:spMkLst>
            <pc:docMk/>
            <pc:sldMk cId="1527737262" sldId="256"/>
            <ac:spMk id="6" creationId="{00000000-0000-0000-0000-000000000000}"/>
          </ac:spMkLst>
        </pc:spChg>
      </pc:sldChg>
      <pc:sldChg chg="addSp delSp modSp mod">
        <pc:chgData name="Megan Burns" userId="623e1b0c-ad23-4e0f-a80f-6405fe9aac03" providerId="ADAL" clId="{F047753F-EE20-4804-A053-ED6A7F1FCD36}" dt="2023-02-14T15:19:50.349" v="13" actId="478"/>
        <pc:sldMkLst>
          <pc:docMk/>
          <pc:sldMk cId="3224653373" sldId="269"/>
        </pc:sldMkLst>
        <pc:picChg chg="del">
          <ac:chgData name="Megan Burns" userId="623e1b0c-ad23-4e0f-a80f-6405fe9aac03" providerId="ADAL" clId="{F047753F-EE20-4804-A053-ED6A7F1FCD36}" dt="2023-02-14T15:19:50.349" v="13" actId="478"/>
          <ac:picMkLst>
            <pc:docMk/>
            <pc:sldMk cId="3224653373" sldId="269"/>
            <ac:picMk id="3" creationId="{00000000-0000-0000-0000-000000000000}"/>
          </ac:picMkLst>
        </pc:picChg>
        <pc:picChg chg="add mod ord">
          <ac:chgData name="Megan Burns" userId="623e1b0c-ad23-4e0f-a80f-6405fe9aac03" providerId="ADAL" clId="{F047753F-EE20-4804-A053-ED6A7F1FCD36}" dt="2023-02-14T15:19:49.405" v="12" actId="167"/>
          <ac:picMkLst>
            <pc:docMk/>
            <pc:sldMk cId="3224653373" sldId="269"/>
            <ac:picMk id="5" creationId="{C4592BDB-3EB6-7B5B-0486-448636672EE5}"/>
          </ac:picMkLst>
        </pc:picChg>
      </pc:sldChg>
      <pc:sldChg chg="modSp mod">
        <pc:chgData name="Megan Burns" userId="623e1b0c-ad23-4e0f-a80f-6405fe9aac03" providerId="ADAL" clId="{F047753F-EE20-4804-A053-ED6A7F1FCD36}" dt="2023-02-14T15:20:01.015" v="22" actId="20577"/>
        <pc:sldMkLst>
          <pc:docMk/>
          <pc:sldMk cId="3495471061" sldId="275"/>
        </pc:sldMkLst>
        <pc:spChg chg="mod">
          <ac:chgData name="Megan Burns" userId="623e1b0c-ad23-4e0f-a80f-6405fe9aac03" providerId="ADAL" clId="{F047753F-EE20-4804-A053-ED6A7F1FCD36}" dt="2023-02-14T15:20:01.015" v="22" actId="20577"/>
          <ac:spMkLst>
            <pc:docMk/>
            <pc:sldMk cId="3495471061" sldId="275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395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2365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747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246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237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00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041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2076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9351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6670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22761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424C-D249-48EC-9A2A-68178265D7C0}" type="datetimeFigureOut">
              <a:rPr lang="en-CA" smtClean="0"/>
              <a:t>2023-02-14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4F9B9-0C03-43C1-A8ED-2EA30467997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1174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AB : recommandé 	C.-B. : obligatoire</a:t>
            </a:r>
          </a:p>
          <a:p>
            <a:pPr algn="l" rtl="0">
              <a:lnSpc>
                <a:spcPct val="150000"/>
              </a:lnSpc>
            </a:pPr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MB : recommandé	ON : recommandé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Guide de l’enseignant 2.2 Unité 13 Logique numérale p. Q-3–7</a:t>
            </a:r>
          </a:p>
          <a:p>
            <a:pPr algn="r" rtl="0">
              <a:lnSpc>
                <a:spcPct val="200000"/>
              </a:lnSpc>
            </a:pPr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nouvelle édition </a:t>
            </a:r>
            <a:r>
              <a:rPr lang="fr-ca" sz="1600" b="0" i="0" u="none" baseline="0" dirty="0">
                <a:solidFill>
                  <a:srgbClr val="808080"/>
                </a:solidFill>
                <a:latin typeface="Century Gothic"/>
              </a:rPr>
              <a:t>française</a:t>
            </a:r>
            <a:endParaRPr lang="fr-ca" sz="1600" b="0" i="0" u="none" baseline="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 dirty="0">
                <a:solidFill>
                  <a:srgbClr val="000000"/>
                </a:solidFill>
                <a:latin typeface="Century Gothic"/>
              </a:rPr>
              <a:t>JUMP Math™    Copyright © 2023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666666"/>
                </a:solidFill>
                <a:latin typeface="Century Gothic"/>
              </a:rPr>
              <a:t>LN2-50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3000" b="0" i="0" u="none" baseline="0">
                <a:solidFill>
                  <a:srgbClr val="000000"/>
                </a:solidFill>
                <a:latin typeface="Century Gothic"/>
              </a:rPr>
              <a:t>Régularités dans les additions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15120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Les élèves :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découvriront des moyens de trouver toutes les paires de chiffres dont la somme est égale à un nombre donné.</a:t>
            </a:r>
          </a:p>
          <a:p>
            <a:pPr algn="l" rtl="0">
              <a:lnSpc>
                <a:spcPct val="112000"/>
              </a:lnSpc>
              <a:spcAft>
                <a:spcPts val="800"/>
              </a:spcAft>
            </a:pPr>
            <a:r>
              <a:rPr lang="fr-ca" sz="1800" b="0" i="0" u="none" baseline="0" dirty="0">
                <a:solidFill>
                  <a:srgbClr val="000000"/>
                </a:solidFill>
                <a:latin typeface="Century Gothic"/>
              </a:rPr>
              <a:t>•  utiliseront des images et des matériaux concrets pour modéliser l’addition.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600" b="0" i="0" u="none" baseline="0">
                <a:solidFill>
                  <a:srgbClr val="000000"/>
                </a:solidFill>
                <a:latin typeface="Century Gothic"/>
              </a:rPr>
              <a:t>Cahier 2.2 p. 21</a:t>
            </a:r>
          </a:p>
        </p:txBody>
      </p:sp>
    </p:spTree>
    <p:extLst>
      <p:ext uri="{BB962C8B-B14F-4D97-AF65-F5344CB8AC3E}">
        <p14:creationId xmlns:p14="http://schemas.microsoft.com/office/powerpoint/2010/main" val="1527737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2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facultative.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Q-5 pour plus de détails.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1037820"/>
            <a:ext cx="9070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Quelles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paires 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de chiffres donnent une somme égale à 19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286230"/>
              </p:ext>
            </p:extLst>
          </p:nvPr>
        </p:nvGraphicFramePr>
        <p:xfrm>
          <a:off x="549021" y="2260600"/>
          <a:ext cx="9071991" cy="4621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9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4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1335"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Nombre de personnes debout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Nombre de personnes assises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fr-ca" sz="2000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Phrase d’addition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0872"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8BE5B6-4860-4D81-862D-326C08F7FD3A}"/>
              </a:ext>
            </a:extLst>
          </p:cNvPr>
          <p:cNvCxnSpPr>
            <a:cxnSpLocks/>
          </p:cNvCxnSpPr>
          <p:nvPr/>
        </p:nvCxnSpPr>
        <p:spPr>
          <a:xfrm>
            <a:off x="0" y="2006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30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75800" cy="276351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 complémentaires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1.a) Amir essaie de trouver toutes les façons d’écrire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9 = ___ + ___. Il écrit toujours le plus gros chiffre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premier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a-t-il </a:t>
            </a:r>
            <a:r>
              <a:rPr lang="fr-ca" sz="2800" dirty="0">
                <a:solidFill>
                  <a:srgbClr val="000000"/>
                </a:solidFill>
                <a:latin typeface="Century Gothic"/>
              </a:rPr>
              <a:t>manqu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37500" y="38100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= 9 + 0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38100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= 8 + 1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98800" y="38100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= 5 + 4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24500" y="3810000"/>
            <a:ext cx="16343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9 = 6 + 3</a:t>
            </a:r>
          </a:p>
        </p:txBody>
      </p:sp>
    </p:spTree>
    <p:extLst>
      <p:ext uri="{BB962C8B-B14F-4D97-AF65-F5344CB8AC3E}">
        <p14:creationId xmlns:p14="http://schemas.microsoft.com/office/powerpoint/2010/main" val="1819110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82760" cy="2144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Zara essaie de trouver toutes les façons d’écrire </a:t>
            </a:r>
            <a:b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15 = ___ + ___. Elle écrit toujours le plus gros chiffre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premier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a-t-elle manqué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763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15 = 14 + 1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120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15 = 10 + 5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00500" y="4191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15 = 13 + 2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005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15 = 12 + 3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00500" y="54991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15 = 9 + 6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12000" y="4191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15 = 11 + 4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76300" y="4191000"/>
            <a:ext cx="183146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15 = 8 + 7</a:t>
            </a:r>
          </a:p>
        </p:txBody>
      </p:sp>
    </p:spTree>
    <p:extLst>
      <p:ext uri="{BB962C8B-B14F-4D97-AF65-F5344CB8AC3E}">
        <p14:creationId xmlns:p14="http://schemas.microsoft.com/office/powerpoint/2010/main" val="1685580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63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19 = 10 + 9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120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19 = 11 + 8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00500" y="4191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19 = 12 + 7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00500" y="28702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19 = 19 + 0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00500" y="5499100"/>
            <a:ext cx="2225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19 = 15 + 4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12000" y="41910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19 = 16 + 3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6300" y="4191000"/>
            <a:ext cx="2110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19 = 17 + 2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419100"/>
            <a:ext cx="9250680" cy="21440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c) Clara essaie de trouver toutes les façons d’écrire 19 = ___ + ___. Elle écrit toujours le plus gros chiffre en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premier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Quelle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a-t-elle manqué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6300" y="54991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19 = 13 + 6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12000" y="5499100"/>
            <a:ext cx="20285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19 = 14 + 5</a:t>
            </a:r>
          </a:p>
        </p:txBody>
      </p:sp>
    </p:spTree>
    <p:extLst>
      <p:ext uri="{BB962C8B-B14F-4D97-AF65-F5344CB8AC3E}">
        <p14:creationId xmlns:p14="http://schemas.microsoft.com/office/powerpoint/2010/main" val="2118493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592BDB-3EB6-7B5B-0486-448636672E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910" y="1682115"/>
            <a:ext cx="7810501" cy="53911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9900" y="431800"/>
            <a:ext cx="95021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2. a) Trouve le nombre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phrases d’addition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que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tu peux écrire pour obtenir chaque chiffre.</a:t>
            </a:r>
          </a:p>
        </p:txBody>
      </p:sp>
    </p:spTree>
    <p:extLst>
      <p:ext uri="{BB962C8B-B14F-4D97-AF65-F5344CB8AC3E}">
        <p14:creationId xmlns:p14="http://schemas.microsoft.com/office/powerpoint/2010/main" val="3224653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416300"/>
            <a:ext cx="95275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Comment peux-tu trouver le nombre de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phrases d’addition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à partir du total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029200"/>
            <a:ext cx="9408160" cy="18739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Combien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phrases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peux-tu écrire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obtenir le nombre 50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N’essaie pas d’écrire toutes les phrases. Utilise la régularité que tu as trouvée dans la partie b).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81000"/>
            <a:ext cx="946404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Devine combien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phrases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tu peux écrire pour obtenir le chiffre 4.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Vérifie si ton estimation est bonne.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Rép</a:t>
            </a:r>
            <a:r>
              <a:rPr lang="en-US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è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te avec 5, 6 et 7.</a:t>
            </a:r>
          </a:p>
        </p:txBody>
      </p:sp>
    </p:spTree>
    <p:extLst>
      <p:ext uri="{BB962C8B-B14F-4D97-AF65-F5344CB8AC3E}">
        <p14:creationId xmlns:p14="http://schemas.microsoft.com/office/powerpoint/2010/main" val="2133098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06400"/>
            <a:ext cx="969772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3. a) Écris toutes les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phrases d’addition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pour obtenir 5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qui n’utilisent pas le chiffre 0.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Combien de phrases de chiffres as-tu écrites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616200"/>
            <a:ext cx="92671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fr-ca" sz="2800" b="0" i="0" u="none" baseline="0" dirty="0" err="1">
                <a:solidFill>
                  <a:srgbClr val="000000"/>
                </a:solidFill>
                <a:latin typeface="Century Gothic"/>
              </a:rPr>
              <a:t>Rép</a:t>
            </a:r>
            <a:r>
              <a:rPr lang="en-US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è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te la partie a) pour les chiffres 6, 7, 8, 9 et 10.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695700"/>
            <a:ext cx="93243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c) Comment peux-tu trouver le nombre de phrases </a:t>
            </a:r>
            <a:br>
              <a:rPr lang="fr-ca" sz="280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à partir du total</a:t>
            </a:r>
            <a:r>
              <a:rPr lang="fr-ca" sz="2800" b="0" i="0" u="none" baseline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270500"/>
            <a:ext cx="9206738" cy="18739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d) Combien de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phrases d’addition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peux-tu écrire </a:t>
            </a:r>
            <a:br>
              <a:rPr lang="fr-ca" sz="2800" dirty="0">
                <a:solidFill>
                  <a:srgbClr val="000000"/>
                </a:solidFill>
                <a:latin typeface="Century Gothic"/>
              </a:rPr>
            </a:b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pour obtenir 80 qui n’utilisent pas le chiffre 0</a:t>
            </a:r>
            <a:r>
              <a:rPr lang="fr-ca" sz="28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N’essaye pas d’écrire toutes les phrases. Utilise seulement la régularité que tu as trouvée dans la partie b).</a:t>
            </a:r>
          </a:p>
        </p:txBody>
      </p:sp>
    </p:spTree>
    <p:extLst>
      <p:ext uri="{BB962C8B-B14F-4D97-AF65-F5344CB8AC3E}">
        <p14:creationId xmlns:p14="http://schemas.microsoft.com/office/powerpoint/2010/main" val="4174958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4538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4. Dessine deux rangées de 7 points :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654046" y="2067179"/>
            <a:ext cx="4852035" cy="165354"/>
            <a:chOff x="2654046" y="2067179"/>
            <a:chExt cx="4852035" cy="165354"/>
          </a:xfrm>
        </p:grpSpPr>
        <p:sp>
          <p:nvSpPr>
            <p:cNvPr id="3" name="Oval 2"/>
            <p:cNvSpPr/>
            <p:nvPr/>
          </p:nvSpPr>
          <p:spPr>
            <a:xfrm>
              <a:off x="2654046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4" name="Oval 3"/>
            <p:cNvSpPr/>
            <p:nvPr/>
          </p:nvSpPr>
          <p:spPr>
            <a:xfrm>
              <a:off x="3323463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5" name="Oval 4"/>
            <p:cNvSpPr/>
            <p:nvPr/>
          </p:nvSpPr>
          <p:spPr>
            <a:xfrm>
              <a:off x="3993007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6" name="Oval 5"/>
            <p:cNvSpPr/>
            <p:nvPr/>
          </p:nvSpPr>
          <p:spPr>
            <a:xfrm>
              <a:off x="4662551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7" name="Oval 6"/>
            <p:cNvSpPr/>
            <p:nvPr/>
          </p:nvSpPr>
          <p:spPr>
            <a:xfrm>
              <a:off x="5332095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8" name="Oval 7"/>
            <p:cNvSpPr/>
            <p:nvPr/>
          </p:nvSpPr>
          <p:spPr>
            <a:xfrm>
              <a:off x="6001639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9" name="Oval 8"/>
            <p:cNvSpPr/>
            <p:nvPr/>
          </p:nvSpPr>
          <p:spPr>
            <a:xfrm>
              <a:off x="6671183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0" name="Oval 9"/>
            <p:cNvSpPr/>
            <p:nvPr/>
          </p:nvSpPr>
          <p:spPr>
            <a:xfrm>
              <a:off x="7340727" y="2067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653919" y="2702179"/>
            <a:ext cx="4852162" cy="165354"/>
            <a:chOff x="2653919" y="2702179"/>
            <a:chExt cx="4852162" cy="165354"/>
          </a:xfrm>
        </p:grpSpPr>
        <p:sp>
          <p:nvSpPr>
            <p:cNvPr id="12" name="Oval 11"/>
            <p:cNvSpPr/>
            <p:nvPr/>
          </p:nvSpPr>
          <p:spPr>
            <a:xfrm>
              <a:off x="2653919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Oval 12"/>
            <p:cNvSpPr/>
            <p:nvPr/>
          </p:nvSpPr>
          <p:spPr>
            <a:xfrm>
              <a:off x="3323463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Oval 13"/>
            <p:cNvSpPr/>
            <p:nvPr/>
          </p:nvSpPr>
          <p:spPr>
            <a:xfrm>
              <a:off x="3993007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5" name="Oval 14"/>
            <p:cNvSpPr/>
            <p:nvPr/>
          </p:nvSpPr>
          <p:spPr>
            <a:xfrm>
              <a:off x="4662551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6" name="Oval 15"/>
            <p:cNvSpPr/>
            <p:nvPr/>
          </p:nvSpPr>
          <p:spPr>
            <a:xfrm>
              <a:off x="5332095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7" name="Oval 16"/>
            <p:cNvSpPr/>
            <p:nvPr/>
          </p:nvSpPr>
          <p:spPr>
            <a:xfrm>
              <a:off x="6001639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8" name="Oval 17"/>
            <p:cNvSpPr/>
            <p:nvPr/>
          </p:nvSpPr>
          <p:spPr>
            <a:xfrm>
              <a:off x="6671183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9" name="Oval 18"/>
            <p:cNvSpPr/>
            <p:nvPr/>
          </p:nvSpPr>
          <p:spPr>
            <a:xfrm>
              <a:off x="7340727" y="2702179"/>
              <a:ext cx="165354" cy="165354"/>
            </a:xfrm>
            <a:prstGeom prst="ellipse">
              <a:avLst/>
            </a:pr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69900" y="6946900"/>
            <a:ext cx="8460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Ceci est un exercice complémentaire dirigé par l’enseignant. Voir p. Q-7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2836627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8460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Recommencez avec deux rangées de 8 points.</a:t>
            </a:r>
          </a:p>
        </p:txBody>
      </p:sp>
    </p:spTree>
    <p:extLst>
      <p:ext uri="{BB962C8B-B14F-4D97-AF65-F5344CB8AC3E}">
        <p14:creationId xmlns:p14="http://schemas.microsoft.com/office/powerpoint/2010/main" val="614140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453880" cy="57740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Maintenant, c’est à votre tour.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9300"/>
                </a:solidFill>
                <a:latin typeface="Century Gothic"/>
              </a:rPr>
              <a:t>Partenaire 1 :</a:t>
            </a:r>
            <a:br>
              <a:rPr lang="fr-ca" sz="2800">
                <a:solidFill>
                  <a:srgbClr val="00930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Dessine deux rangées du même nombre de points, séparés à des endroits différents.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FF6820"/>
                </a:solidFill>
                <a:latin typeface="Century Gothic"/>
              </a:rPr>
              <a:t>Partenaire 2 :</a:t>
            </a:r>
            <a:br>
              <a:rPr lang="fr-ca" sz="2800">
                <a:solidFill>
                  <a:srgbClr val="FF6820"/>
                </a:solidFill>
                <a:latin typeface="Century Gothic"/>
              </a:rPr>
            </a:b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Écris une </a:t>
            </a:r>
            <a:r>
              <a:rPr lang="fr-ca" sz="2800" b="0" i="0" u="none" baseline="0">
                <a:solidFill>
                  <a:srgbClr val="0000FF"/>
                </a:solidFill>
                <a:latin typeface="Century Gothic"/>
              </a:rPr>
              <a:t>phrase d’addition</a:t>
            </a: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 combinant les deux modèles.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Inversez les rôles et recommencez.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9578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Pour un défi supplémentaire, demandez aux partenaires de combiner trois rangées de points.</a:t>
            </a:r>
          </a:p>
        </p:txBody>
      </p:sp>
    </p:spTree>
    <p:extLst>
      <p:ext uri="{BB962C8B-B14F-4D97-AF65-F5344CB8AC3E}">
        <p14:creationId xmlns:p14="http://schemas.microsoft.com/office/powerpoint/2010/main" val="86468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0200" y="1511300"/>
            <a:ext cx="19707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3 + ___ = 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31800"/>
            <a:ext cx="91311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Traçons des cercles pour nous aider à trouver le chiffre manquant.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91507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Dessinez des cercles au hasard pour commencer. Ensuite, dessinez-les en rangée. Voir p. Q-3 pour plus de détails. </a:t>
            </a:r>
          </a:p>
        </p:txBody>
      </p:sp>
    </p:spTree>
    <p:extLst>
      <p:ext uri="{BB962C8B-B14F-4D97-AF65-F5344CB8AC3E}">
        <p14:creationId xmlns:p14="http://schemas.microsoft.com/office/powerpoint/2010/main" val="7884181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Cahier 2.2 p. 21</a:t>
            </a:r>
          </a:p>
          <a:p>
            <a:pPr algn="l" rtl="0">
              <a:lnSpc>
                <a:spcPct val="150000"/>
              </a:lnSpc>
            </a:pPr>
            <a:r>
              <a:rPr lang="fr-ca" sz="2800" b="0" i="0" u="none" baseline="0" dirty="0">
                <a:solidFill>
                  <a:srgbClr val="808080"/>
                </a:solidFill>
                <a:latin typeface="Century Gothic"/>
              </a:rPr>
              <a:t>nouvelle édition française</a:t>
            </a:r>
          </a:p>
        </p:txBody>
      </p:sp>
    </p:spTree>
    <p:extLst>
      <p:ext uri="{BB962C8B-B14F-4D97-AF65-F5344CB8AC3E}">
        <p14:creationId xmlns:p14="http://schemas.microsoft.com/office/powerpoint/2010/main" val="3495471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045200" y="1092200"/>
            <a:ext cx="2215629" cy="5240754"/>
            <a:chOff x="6045200" y="1092200"/>
            <a:chExt cx="2215629" cy="5240754"/>
          </a:xfrm>
        </p:grpSpPr>
        <p:sp>
          <p:nvSpPr>
            <p:cNvPr id="2" name="TextBox 1"/>
            <p:cNvSpPr txBox="1"/>
            <p:nvPr/>
          </p:nvSpPr>
          <p:spPr>
            <a:xfrm>
              <a:off x="5999480" y="10922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999480" y="38989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999480" y="25019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99480" y="17907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999480" y="59944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99480" y="45974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99480" y="32004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99480" y="52959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7 = ___ + ___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33400" y="203200"/>
            <a:ext cx="7644685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Expliquez que vous voulez trouver toutes les façons d’écrire 7 = ___ + ___.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016000" y="1108710"/>
            <a:ext cx="3912362" cy="407162"/>
            <a:chOff x="1016000" y="1108710"/>
            <a:chExt cx="3912362" cy="407162"/>
          </a:xfrm>
        </p:grpSpPr>
        <p:sp>
          <p:nvSpPr>
            <p:cNvPr id="12" name="Oval 11"/>
            <p:cNvSpPr/>
            <p:nvPr/>
          </p:nvSpPr>
          <p:spPr>
            <a:xfrm>
              <a:off x="10160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3" name="Oval 12"/>
            <p:cNvSpPr/>
            <p:nvPr/>
          </p:nvSpPr>
          <p:spPr>
            <a:xfrm>
              <a:off x="39370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4" name="Oval 13"/>
            <p:cNvSpPr/>
            <p:nvPr/>
          </p:nvSpPr>
          <p:spPr>
            <a:xfrm>
              <a:off x="33528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5" name="Oval 14"/>
            <p:cNvSpPr/>
            <p:nvPr/>
          </p:nvSpPr>
          <p:spPr>
            <a:xfrm>
              <a:off x="27686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6" name="Oval 15"/>
            <p:cNvSpPr/>
            <p:nvPr/>
          </p:nvSpPr>
          <p:spPr>
            <a:xfrm>
              <a:off x="21844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7" name="Oval 16"/>
            <p:cNvSpPr/>
            <p:nvPr/>
          </p:nvSpPr>
          <p:spPr>
            <a:xfrm>
              <a:off x="16002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  <p:sp>
          <p:nvSpPr>
            <p:cNvPr id="18" name="Oval 17"/>
            <p:cNvSpPr/>
            <p:nvPr/>
          </p:nvSpPr>
          <p:spPr>
            <a:xfrm>
              <a:off x="4521200" y="1108710"/>
              <a:ext cx="407162" cy="407162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ca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33400" y="6946900"/>
            <a:ext cx="8056808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Puis discutez de la façon dont ils sont liés. Voir p. Q-4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3859688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8680" y="1244600"/>
            <a:ext cx="841130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Pions du volontaire + Mes pions = 7 pions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4879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 Q-4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0" y="203200"/>
            <a:ext cx="5032831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/>
            <a:r>
              <a:rPr lang="fr-ca" sz="1600" b="0" i="0" u="none" baseline="0" dirty="0">
                <a:solidFill>
                  <a:srgbClr val="666666"/>
                </a:solidFill>
                <a:latin typeface="Century Gothic"/>
              </a:rPr>
              <a:t>Montrez 7 pions et demandez un volontaire.</a:t>
            </a:r>
          </a:p>
        </p:txBody>
      </p:sp>
    </p:spTree>
    <p:extLst>
      <p:ext uri="{BB962C8B-B14F-4D97-AF65-F5344CB8AC3E}">
        <p14:creationId xmlns:p14="http://schemas.microsoft.com/office/powerpoint/2010/main" val="891428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3975100" y="838200"/>
            <a:ext cx="2215629" cy="5316954"/>
            <a:chOff x="3975100" y="838200"/>
            <a:chExt cx="2215629" cy="5316954"/>
          </a:xfrm>
        </p:grpSpPr>
        <p:sp>
          <p:nvSpPr>
            <p:cNvPr id="2" name="TextBox 1"/>
            <p:cNvSpPr txBox="1"/>
            <p:nvPr/>
          </p:nvSpPr>
          <p:spPr>
            <a:xfrm>
              <a:off x="3975100" y="8382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975100" y="58166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75100" y="51943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75100" y="45720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75100" y="39497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75100" y="33274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75100" y="27051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75100" y="20828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75100" y="14605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8 = ___ + ___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95300" y="203200"/>
            <a:ext cx="61061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Demandez des stratégies pour remplir les espaces vides avec toutes les réponses possibles.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300" y="6807200"/>
            <a:ext cx="9662795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000" b="0" i="0" u="none" baseline="0" dirty="0">
                <a:solidFill>
                  <a:srgbClr val="0000FF"/>
                </a:solidFill>
                <a:latin typeface="Century Gothic"/>
              </a:rPr>
              <a:t>Indice : </a:t>
            </a:r>
            <a:r>
              <a:rPr lang="fr-ca" sz="2000" b="0" i="0" u="none" baseline="0" dirty="0">
                <a:solidFill>
                  <a:srgbClr val="000000"/>
                </a:solidFill>
                <a:latin typeface="Century Gothic"/>
              </a:rPr>
              <a:t>Remarquez-vous la régularité</a:t>
            </a:r>
            <a:r>
              <a:rPr lang="fr-ca" sz="2000" b="0" i="0" u="none" baseline="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612F025-DB27-4B29-98CD-5BA619DF937A}"/>
              </a:ext>
            </a:extLst>
          </p:cNvPr>
          <p:cNvCxnSpPr>
            <a:cxnSpLocks/>
          </p:cNvCxnSpPr>
          <p:nvPr/>
        </p:nvCxnSpPr>
        <p:spPr>
          <a:xfrm>
            <a:off x="0" y="6604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965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975100" y="1168400"/>
            <a:ext cx="2215629" cy="4834354"/>
            <a:chOff x="3975100" y="1168400"/>
            <a:chExt cx="2215629" cy="4834354"/>
          </a:xfrm>
        </p:grpSpPr>
        <p:sp>
          <p:nvSpPr>
            <p:cNvPr id="2" name="TextBox 1"/>
            <p:cNvSpPr txBox="1"/>
            <p:nvPr/>
          </p:nvSpPr>
          <p:spPr>
            <a:xfrm>
              <a:off x="3975100" y="11684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975100" y="56642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75100" y="49149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75100" y="41656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75100" y="34163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75100" y="26670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75100" y="1917700"/>
              <a:ext cx="230706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l" rtl="0"/>
              <a:r>
                <a:rPr lang="fr-ca" sz="2800" b="0" i="0" u="none" baseline="0">
                  <a:solidFill>
                    <a:srgbClr val="000000"/>
                  </a:solidFill>
                  <a:latin typeface="Century Gothic"/>
                </a:rPr>
                <a:t>6 = ___ + ___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82600" y="203200"/>
            <a:ext cx="761250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Mettez les élèves au défi de réaliser cette tâche sans transférer les pions. </a:t>
            </a:r>
          </a:p>
        </p:txBody>
      </p:sp>
    </p:spTree>
    <p:extLst>
      <p:ext uri="{BB962C8B-B14F-4D97-AF65-F5344CB8AC3E}">
        <p14:creationId xmlns:p14="http://schemas.microsoft.com/office/powerpoint/2010/main" val="127921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199" y="431800"/>
            <a:ext cx="7553459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Exercices :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six façons d’écrire 5 = ___ + ___.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5054600"/>
            <a:ext cx="8712558" cy="11598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FF0000"/>
                </a:solidFill>
                <a:latin typeface="Century Gothic"/>
              </a:rPr>
              <a:t>Bonus :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Trouve toutes les façons d’écrire 13 = ___ + ___.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89AD4FF-C317-4FD2-A1D7-AED5C4B49FD9}"/>
              </a:ext>
            </a:extLst>
          </p:cNvPr>
          <p:cNvCxnSpPr>
            <a:cxnSpLocks/>
          </p:cNvCxnSpPr>
          <p:nvPr/>
        </p:nvCxnSpPr>
        <p:spPr>
          <a:xfrm>
            <a:off x="0" y="48387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283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774555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N’oubliez pas :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L’ordre des nombres dans une addition n’est pas important.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044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Q-5 pour plus de détails.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984500"/>
            <a:ext cx="9663557" cy="27617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Je vois que certaines des phrases numériques comportent les mêmes chiffres. </a:t>
            </a: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endParaRPr lang="fr-ca" sz="2800" dirty="0">
              <a:solidFill>
                <a:srgbClr val="000000"/>
              </a:solidFill>
              <a:latin typeface="Century Gothic"/>
            </a:endParaRPr>
          </a:p>
          <a:p>
            <a:pPr algn="l" rtl="0">
              <a:lnSpc>
                <a:spcPct val="114000"/>
              </a:lnSpc>
              <a:spcAft>
                <a:spcPts val="1000"/>
              </a:spcAft>
            </a:pP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Effaçons un élément de chaque </a:t>
            </a:r>
            <a:r>
              <a:rPr lang="fr-ca" sz="2800" b="0" i="0" u="none" baseline="0" dirty="0">
                <a:solidFill>
                  <a:srgbClr val="0000FF"/>
                </a:solidFill>
                <a:latin typeface="Century Gothic"/>
              </a:rPr>
              <a:t>paire</a:t>
            </a:r>
            <a:r>
              <a:rPr lang="fr-ca" sz="2800" b="0" i="0" u="none" baseline="0" dirty="0">
                <a:solidFill>
                  <a:srgbClr val="000000"/>
                </a:solidFill>
                <a:latin typeface="Century Gothic"/>
              </a:rPr>
              <a:t> qui est identique.</a:t>
            </a:r>
          </a:p>
        </p:txBody>
      </p:sp>
    </p:spTree>
    <p:extLst>
      <p:ext uri="{BB962C8B-B14F-4D97-AF65-F5344CB8AC3E}">
        <p14:creationId xmlns:p14="http://schemas.microsoft.com/office/powerpoint/2010/main" val="17512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0" i="0" u="none" baseline="0">
                <a:solidFill>
                  <a:srgbClr val="000000"/>
                </a:solidFill>
                <a:latin typeface="Century Gothic"/>
              </a:rPr>
              <a:t>Activité 1 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99660" y="203200"/>
            <a:ext cx="510578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 rtl="0"/>
            <a:r>
              <a:rPr lang="fr-ca" sz="1500" b="0" i="0" u="none" baseline="0">
                <a:solidFill>
                  <a:srgbClr val="666666"/>
                </a:solidFill>
                <a:latin typeface="Century Gothic"/>
              </a:rPr>
              <a:t>Cette activité est essentielle.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282700"/>
            <a:ext cx="92118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2800" b="1" i="0" u="none" baseline="0">
                <a:solidFill>
                  <a:srgbClr val="000000"/>
                </a:solidFill>
                <a:latin typeface="Century Gothic"/>
              </a:rPr>
              <a:t>Pions dans un gobelet.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 rtl="0"/>
            <a:r>
              <a:rPr lang="fr-ca" sz="1600" b="0" i="0" u="none" baseline="0">
                <a:solidFill>
                  <a:srgbClr val="666666"/>
                </a:solidFill>
                <a:latin typeface="Century Gothic"/>
              </a:rPr>
              <a:t>Voir p. Q-5 pour plus de détails.</a:t>
            </a:r>
          </a:p>
        </p:txBody>
      </p:sp>
    </p:spTree>
    <p:extLst>
      <p:ext uri="{BB962C8B-B14F-4D97-AF65-F5344CB8AC3E}">
        <p14:creationId xmlns:p14="http://schemas.microsoft.com/office/powerpoint/2010/main" val="2077397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72C6863B962449933E2D8920D803B6" ma:contentTypeVersion="14" ma:contentTypeDescription="Create a new document." ma:contentTypeScope="" ma:versionID="deca59cd45554b71d795405e17be750e">
  <xsd:schema xmlns:xsd="http://www.w3.org/2001/XMLSchema" xmlns:xs="http://www.w3.org/2001/XMLSchema" xmlns:p="http://schemas.microsoft.com/office/2006/metadata/properties" xmlns:ns2="4e1ee95b-2101-45cb-9adb-2eaeb94c6931" xmlns:ns3="7e2315a6-2af0-4575-806e-69394813f8a0" targetNamespace="http://schemas.microsoft.com/office/2006/metadata/properties" ma:root="true" ma:fieldsID="2279d6911138a5a48c3786a3046bbc88" ns2:_="" ns3:_="">
    <xsd:import namespace="4e1ee95b-2101-45cb-9adb-2eaeb94c6931"/>
    <xsd:import namespace="7e2315a6-2af0-4575-806e-69394813f8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1ee95b-2101-45cb-9adb-2eaeb94c69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ac9fff1-7c96-4499-a4e7-1363e30a85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2315a6-2af0-4575-806e-69394813f8a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6013e574-f5f1-4419-9078-0fc2c2715d57}" ma:internalName="TaxCatchAll" ma:showField="CatchAllData" ma:web="7e2315a6-2af0-4575-806e-69394813f8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2315a6-2af0-4575-806e-69394813f8a0" xsi:nil="true"/>
    <lcf76f155ced4ddcb4097134ff3c332f xmlns="4e1ee95b-2101-45cb-9adb-2eaeb94c693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C5F1A0-56A0-481F-BD99-B4A9231EB4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1ee95b-2101-45cb-9adb-2eaeb94c6931"/>
    <ds:schemaRef ds:uri="7e2315a6-2af0-4575-806e-69394813f8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6D0852-5E7B-4FD3-BCA0-F92AFCD54CC9}">
  <ds:schemaRefs>
    <ds:schemaRef ds:uri="http://schemas.microsoft.com/office/2006/metadata/properties"/>
    <ds:schemaRef ds:uri="http://schemas.microsoft.com/office/infopath/2007/PartnerControls"/>
    <ds:schemaRef ds:uri="7e2315a6-2af0-4575-806e-69394813f8a0"/>
    <ds:schemaRef ds:uri="4e1ee95b-2101-45cb-9adb-2eaeb94c6931"/>
  </ds:schemaRefs>
</ds:datastoreItem>
</file>

<file path=customXml/itemProps3.xml><?xml version="1.0" encoding="utf-8"?>
<ds:datastoreItem xmlns:ds="http://schemas.openxmlformats.org/officeDocument/2006/customXml" ds:itemID="{CC2F2C76-3A8B-40AA-9655-A4C791F217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978</Words>
  <Application>Microsoft Office PowerPoint</Application>
  <PresentationFormat>Custom</PresentationFormat>
  <Paragraphs>120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Megan Burns</cp:lastModifiedBy>
  <cp:revision>7</cp:revision>
  <dcterms:created xsi:type="dcterms:W3CDTF">2018-03-05T17:17:25Z</dcterms:created>
  <dcterms:modified xsi:type="dcterms:W3CDTF">2023-02-14T15:20:05Z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0x0101004D0087A81E554B49BA29910CD912B24E</vt:lpwstr>
  </property>
  <property fmtid="{D5CDD505-2E9C-101B-9397-08002B2CF9AE}" pid="3" name="MediaServiceImageTags">
    <vt:lpwstr/>
  </property>
</Properties>
</file>