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10160000" cy="7620000"/>
  <p:notesSz cx="6858000" cy="9144000"/>
  <p:embeddedFontLst>
    <p:embeddedFont>
      <p:font typeface="Century Gothic" panose="020B050202020202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C8E39F7B-B3AF-41FF-BF0E-282F569C5E7C}"/>
    <pc:docChg chg="modSld">
      <pc:chgData name="Megan Burns" userId="623e1b0c-ad23-4e0f-a80f-6405fe9aac03" providerId="ADAL" clId="{C8E39F7B-B3AF-41FF-BF0E-282F569C5E7C}" dt="2023-02-14T15:25:54.181" v="5"/>
      <pc:docMkLst>
        <pc:docMk/>
      </pc:docMkLst>
      <pc:sldChg chg="modSp mod">
        <pc:chgData name="Megan Burns" userId="623e1b0c-ad23-4e0f-a80f-6405fe9aac03" providerId="ADAL" clId="{C8E39F7B-B3AF-41FF-BF0E-282F569C5E7C}" dt="2023-02-14T15:25:32.242" v="4"/>
        <pc:sldMkLst>
          <pc:docMk/>
          <pc:sldMk cId="2152217164" sldId="256"/>
        </pc:sldMkLst>
        <pc:spChg chg="mod">
          <ac:chgData name="Megan Burns" userId="623e1b0c-ad23-4e0f-a80f-6405fe9aac03" providerId="ADAL" clId="{C8E39F7B-B3AF-41FF-BF0E-282F569C5E7C}" dt="2023-02-14T15:25:32.242" v="4"/>
          <ac:spMkLst>
            <pc:docMk/>
            <pc:sldMk cId="2152217164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C8E39F7B-B3AF-41FF-BF0E-282F569C5E7C}" dt="2023-02-14T15:25:29.613" v="3" actId="20577"/>
          <ac:spMkLst>
            <pc:docMk/>
            <pc:sldMk cId="2152217164" sldId="256"/>
            <ac:spMk id="6" creationId="{00000000-0000-0000-0000-000000000000}"/>
          </ac:spMkLst>
        </pc:spChg>
      </pc:sldChg>
      <pc:sldChg chg="modSp mod">
        <pc:chgData name="Megan Burns" userId="623e1b0c-ad23-4e0f-a80f-6405fe9aac03" providerId="ADAL" clId="{C8E39F7B-B3AF-41FF-BF0E-282F569C5E7C}" dt="2023-02-14T15:25:54.181" v="5"/>
        <pc:sldMkLst>
          <pc:docMk/>
          <pc:sldMk cId="3570431416" sldId="269"/>
        </pc:sldMkLst>
        <pc:spChg chg="mod">
          <ac:chgData name="Megan Burns" userId="623e1b0c-ad23-4e0f-a80f-6405fe9aac03" providerId="ADAL" clId="{C8E39F7B-B3AF-41FF-BF0E-282F569C5E7C}" dt="2023-02-14T15:25:54.181" v="5"/>
          <ac:spMkLst>
            <pc:docMk/>
            <pc:sldMk cId="3570431416" sldId="269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32594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3009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2938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861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9241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7211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3437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103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436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3529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4C75-1146-41D0-BD90-62A8C6F65CF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2834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74C75-1146-41D0-BD90-62A8C6F65CF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20B2B-CAE2-40F3-ABD7-42DB5FC671E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1057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        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          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 2.2 Unité 13 Logique numérale p. Q-30–33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française</a:t>
            </a:r>
            <a:endParaRPr lang="fr-ca" sz="1600" b="0" i="0" u="none" baseline="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LN2-56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Écriture d’un nombre de plusieurs façons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5120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représenteront les chiffres en utilisant différentes combinaisons de blocs de dizaine et d’unité.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feront des listes organisées pour montrer toutes les combinaisons possibles.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 2.2. p. 37–38</a:t>
            </a:r>
          </a:p>
        </p:txBody>
      </p:sp>
    </p:spTree>
    <p:extLst>
      <p:ext uri="{BB962C8B-B14F-4D97-AF65-F5344CB8AC3E}">
        <p14:creationId xmlns:p14="http://schemas.microsoft.com/office/powerpoint/2010/main" val="2152217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9395138" cy="152285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Repère le chiffre correspondant à chaque combinaison de blocs en échangeant des blocs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contre des 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577213"/>
            <a:ext cx="7432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3 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24 blocs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563158"/>
            <a:ext cx="756633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5 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15 blocs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523348"/>
            <a:ext cx="719285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27 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4 blocs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199" y="5689600"/>
            <a:ext cx="719285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30 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3 blocs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</a:p>
        </p:txBody>
      </p:sp>
    </p:spTree>
    <p:extLst>
      <p:ext uri="{BB962C8B-B14F-4D97-AF65-F5344CB8AC3E}">
        <p14:creationId xmlns:p14="http://schemas.microsoft.com/office/powerpoint/2010/main" val="2156518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810" y="368300"/>
            <a:ext cx="9774832" cy="521790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Rani trouve les chiffres dans l’exercice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complementaire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1 d’une manière différente, sans utiliser les 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 :  1. a) 3 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24 blocs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Rani trouve le chiffre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24, qui est 2.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Elle l’ajoute au chiffre de 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 : 3 + 2 = 5. Elle sait donc que le chiffre aura 5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Elle trouve ensuite le chiffre des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24, qui est 4.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Elle sait que le chiffre aura 5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4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, donc elle sait que le chiffre est 54.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2805" y="6221748"/>
            <a:ext cx="94449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Vérifie que la méthode de Rani fonctionne également pour 1. b), c) et d).</a:t>
            </a:r>
          </a:p>
        </p:txBody>
      </p:sp>
    </p:spTree>
    <p:extLst>
      <p:ext uri="{BB962C8B-B14F-4D97-AF65-F5344CB8AC3E}">
        <p14:creationId xmlns:p14="http://schemas.microsoft.com/office/powerpoint/2010/main" val="332784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596120" cy="230159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Dessine une forme en utilisant des blocs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d’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chiffre représente-t-elle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Combien de blocs de dizaine as-tu utilisés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Combien de blocs d’unité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987800"/>
            <a:ext cx="959612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aux élèves de fabriquer d’autres formes en utilisant un nombre de blocs différent.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597400"/>
            <a:ext cx="959612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chiffre est représenté par la forme d’un autre élève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1EF9A32-0948-4D53-886F-00938A449953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335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355836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4. Échange des blocs d’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contre des blocs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Trouve le chiffre.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44500" y="2278489"/>
            <a:ext cx="10073640" cy="1031629"/>
            <a:chOff x="444500" y="1905000"/>
            <a:chExt cx="10073640" cy="1031629"/>
          </a:xfrm>
        </p:grpSpPr>
        <p:sp>
          <p:nvSpPr>
            <p:cNvPr id="3" name="TextBox 2"/>
            <p:cNvSpPr txBox="1"/>
            <p:nvPr/>
          </p:nvSpPr>
          <p:spPr>
            <a:xfrm>
              <a:off x="444500" y="1905000"/>
              <a:ext cx="7264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52500" y="1905000"/>
              <a:ext cx="9565640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1 bloc de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+ 21 blocs d’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+ 2 blocs de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+ 1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bloc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d’unités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44500" y="4132689"/>
            <a:ext cx="10043160" cy="1031629"/>
            <a:chOff x="444500" y="3759200"/>
            <a:chExt cx="10043160" cy="1031629"/>
          </a:xfrm>
        </p:grpSpPr>
        <p:sp>
          <p:nvSpPr>
            <p:cNvPr id="6" name="TextBox 5"/>
            <p:cNvSpPr txBox="1"/>
            <p:nvPr/>
          </p:nvSpPr>
          <p:spPr>
            <a:xfrm>
              <a:off x="444500" y="3759200"/>
              <a:ext cx="6629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52500" y="3759200"/>
              <a:ext cx="9535160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9 blocs d’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unité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+ 2 blocs de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+ 6 blocs </a:t>
              </a:r>
              <a:b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</a:b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d’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+ 3 blocs de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4500" y="5986889"/>
            <a:ext cx="9535160" cy="1031629"/>
            <a:chOff x="444500" y="5613400"/>
            <a:chExt cx="10195560" cy="1031629"/>
          </a:xfrm>
        </p:grpSpPr>
        <p:sp>
          <p:nvSpPr>
            <p:cNvPr id="9" name="TextBox 8"/>
            <p:cNvSpPr txBox="1"/>
            <p:nvPr/>
          </p:nvSpPr>
          <p:spPr>
            <a:xfrm>
              <a:off x="444500" y="5613400"/>
              <a:ext cx="968756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52500" y="5613400"/>
              <a:ext cx="9687560" cy="10316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17 blocs d’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+ 2 blocs de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+ 9 blocs d’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unité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+ 1 </a:t>
              </a:r>
              <a:r>
                <a:rPr lang="fr-ca" sz="2800" b="0" i="0" u="none" baseline="0" dirty="0">
                  <a:latin typeface="Century Gothic"/>
                </a:rPr>
                <a:t>bloc de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2163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 2.2. p. 37–38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3570431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641840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Utilisez vos blocs pour faire le chiffre 28.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539740" cy="3730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Q-30 pour plus de détails.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997200" y="1524000"/>
            <a:ext cx="5644524" cy="583558"/>
            <a:chOff x="2997200" y="1524000"/>
            <a:chExt cx="4267210" cy="583558"/>
          </a:xfrm>
        </p:grpSpPr>
        <p:sp>
          <p:nvSpPr>
            <p:cNvPr id="4" name="TextBox 3"/>
            <p:cNvSpPr txBox="1"/>
            <p:nvPr/>
          </p:nvSpPr>
          <p:spPr>
            <a:xfrm>
              <a:off x="3530600" y="1524000"/>
              <a:ext cx="373381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= ___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+ ___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997200" y="1524000"/>
              <a:ext cx="612586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28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530600" y="4229100"/>
            <a:ext cx="4621726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= 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+ 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30599" y="2870200"/>
            <a:ext cx="4621727" cy="54040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= 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+ 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5715000"/>
            <a:ext cx="6739592" cy="7632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Chaque fois, échangez 10 blocs d’unité contre 1 bloc de dizaine.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6EEF651-ABCA-425A-9CF5-3A04BD7D7039}"/>
              </a:ext>
            </a:extLst>
          </p:cNvPr>
          <p:cNvCxnSpPr>
            <a:cxnSpLocks/>
          </p:cNvCxnSpPr>
          <p:nvPr/>
        </p:nvCxnSpPr>
        <p:spPr>
          <a:xfrm>
            <a:off x="0" y="2628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012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663186" y="720725"/>
            <a:ext cx="4842637" cy="1484630"/>
            <a:chOff x="4663186" y="720725"/>
            <a:chExt cx="4842637" cy="1484630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3186" y="720725"/>
              <a:ext cx="4842637" cy="14846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Freeform 2"/>
            <p:cNvSpPr/>
            <p:nvPr/>
          </p:nvSpPr>
          <p:spPr>
            <a:xfrm>
              <a:off x="4783493" y="1774223"/>
              <a:ext cx="336611" cy="336612"/>
            </a:xfrm>
            <a:custGeom>
              <a:avLst/>
              <a:gdLst/>
              <a:ahLst/>
              <a:cxnLst/>
              <a:rect l="0" t="0" r="0" b="0"/>
              <a:pathLst>
                <a:path w="336611" h="336612">
                  <a:moveTo>
                    <a:pt x="0" y="0"/>
                  </a:moveTo>
                  <a:lnTo>
                    <a:pt x="336610" y="0"/>
                  </a:lnTo>
                  <a:lnTo>
                    <a:pt x="336610" y="336611"/>
                  </a:lnTo>
                  <a:lnTo>
                    <a:pt x="0" y="336611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4796193" y="822458"/>
              <a:ext cx="4611033" cy="361277"/>
            </a:xfrm>
            <a:custGeom>
              <a:avLst/>
              <a:gdLst/>
              <a:ahLst/>
              <a:cxnLst/>
              <a:rect l="0" t="0" r="0" b="0"/>
              <a:pathLst>
                <a:path w="4611033" h="361277">
                  <a:moveTo>
                    <a:pt x="0" y="0"/>
                  </a:moveTo>
                  <a:lnTo>
                    <a:pt x="4611032" y="0"/>
                  </a:lnTo>
                  <a:lnTo>
                    <a:pt x="4611032" y="361276"/>
                  </a:lnTo>
                  <a:lnTo>
                    <a:pt x="0" y="361276"/>
                  </a:lnTo>
                  <a:close/>
                </a:path>
              </a:pathLst>
            </a:custGeom>
            <a:solidFill>
              <a:srgbClr val="98FB98">
                <a:alpha val="40000"/>
              </a:srgbClr>
            </a:solidFill>
            <a:ln w="38100" cap="flat" cmpd="sng" algn="ctr">
              <a:solidFill>
                <a:srgbClr val="0093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4796193" y="1292358"/>
              <a:ext cx="4611033" cy="361277"/>
            </a:xfrm>
            <a:custGeom>
              <a:avLst/>
              <a:gdLst/>
              <a:ahLst/>
              <a:cxnLst/>
              <a:rect l="0" t="0" r="0" b="0"/>
              <a:pathLst>
                <a:path w="4611033" h="361277">
                  <a:moveTo>
                    <a:pt x="0" y="0"/>
                  </a:moveTo>
                  <a:lnTo>
                    <a:pt x="4611032" y="0"/>
                  </a:lnTo>
                  <a:lnTo>
                    <a:pt x="4611032" y="361276"/>
                  </a:lnTo>
                  <a:lnTo>
                    <a:pt x="0" y="361276"/>
                  </a:lnTo>
                  <a:close/>
                </a:path>
              </a:pathLst>
            </a:custGeom>
            <a:solidFill>
              <a:srgbClr val="98FB98">
                <a:alpha val="40000"/>
              </a:srgbClr>
            </a:solidFill>
            <a:ln w="38100" cap="flat" cmpd="sng" algn="ctr">
              <a:solidFill>
                <a:srgbClr val="0093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5254261" y="1774224"/>
              <a:ext cx="336610" cy="336611"/>
            </a:xfrm>
            <a:custGeom>
              <a:avLst/>
              <a:gdLst/>
              <a:ahLst/>
              <a:cxnLst/>
              <a:rect l="0" t="0" r="0" b="0"/>
              <a:pathLst>
                <a:path w="336610" h="336611">
                  <a:moveTo>
                    <a:pt x="0" y="0"/>
                  </a:moveTo>
                  <a:lnTo>
                    <a:pt x="336609" y="0"/>
                  </a:lnTo>
                  <a:lnTo>
                    <a:pt x="336609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5724161" y="1774224"/>
              <a:ext cx="336609" cy="336611"/>
            </a:xfrm>
            <a:custGeom>
              <a:avLst/>
              <a:gdLst/>
              <a:ahLst/>
              <a:cxnLst/>
              <a:rect l="0" t="0" r="0" b="0"/>
              <a:pathLst>
                <a:path w="336609" h="336611">
                  <a:moveTo>
                    <a:pt x="0" y="0"/>
                  </a:moveTo>
                  <a:lnTo>
                    <a:pt x="336608" y="0"/>
                  </a:lnTo>
                  <a:lnTo>
                    <a:pt x="336608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6206761" y="1774224"/>
              <a:ext cx="336609" cy="336611"/>
            </a:xfrm>
            <a:custGeom>
              <a:avLst/>
              <a:gdLst/>
              <a:ahLst/>
              <a:cxnLst/>
              <a:rect l="0" t="0" r="0" b="0"/>
              <a:pathLst>
                <a:path w="336609" h="336611">
                  <a:moveTo>
                    <a:pt x="0" y="0"/>
                  </a:moveTo>
                  <a:lnTo>
                    <a:pt x="336608" y="0"/>
                  </a:lnTo>
                  <a:lnTo>
                    <a:pt x="336608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6689361" y="1774223"/>
              <a:ext cx="336609" cy="336611"/>
            </a:xfrm>
            <a:custGeom>
              <a:avLst/>
              <a:gdLst/>
              <a:ahLst/>
              <a:cxnLst/>
              <a:rect l="0" t="0" r="0" b="0"/>
              <a:pathLst>
                <a:path w="336609" h="336611">
                  <a:moveTo>
                    <a:pt x="0" y="0"/>
                  </a:moveTo>
                  <a:lnTo>
                    <a:pt x="336608" y="0"/>
                  </a:lnTo>
                  <a:lnTo>
                    <a:pt x="336608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7162800" y="1774223"/>
              <a:ext cx="336609" cy="336611"/>
            </a:xfrm>
            <a:custGeom>
              <a:avLst/>
              <a:gdLst/>
              <a:ahLst/>
              <a:cxnLst/>
              <a:rect l="0" t="0" r="0" b="0"/>
              <a:pathLst>
                <a:path w="336609" h="336611">
                  <a:moveTo>
                    <a:pt x="0" y="0"/>
                  </a:moveTo>
                  <a:lnTo>
                    <a:pt x="336608" y="0"/>
                  </a:lnTo>
                  <a:lnTo>
                    <a:pt x="336608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7627617" y="1785119"/>
              <a:ext cx="336609" cy="336611"/>
            </a:xfrm>
            <a:custGeom>
              <a:avLst/>
              <a:gdLst/>
              <a:ahLst/>
              <a:cxnLst/>
              <a:rect l="0" t="0" r="0" b="0"/>
              <a:pathLst>
                <a:path w="336609" h="336611">
                  <a:moveTo>
                    <a:pt x="0" y="0"/>
                  </a:moveTo>
                  <a:lnTo>
                    <a:pt x="336608" y="0"/>
                  </a:lnTo>
                  <a:lnTo>
                    <a:pt x="336608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8112627" y="1774223"/>
              <a:ext cx="336609" cy="336611"/>
            </a:xfrm>
            <a:custGeom>
              <a:avLst/>
              <a:gdLst/>
              <a:ahLst/>
              <a:cxnLst/>
              <a:rect l="0" t="0" r="0" b="0"/>
              <a:pathLst>
                <a:path w="336609" h="336611">
                  <a:moveTo>
                    <a:pt x="0" y="0"/>
                  </a:moveTo>
                  <a:lnTo>
                    <a:pt x="336608" y="0"/>
                  </a:lnTo>
                  <a:lnTo>
                    <a:pt x="336608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33400" y="1257300"/>
            <a:ext cx="3553753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28 = 2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+  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       8 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4661916" y="5264785"/>
            <a:ext cx="4842637" cy="1484630"/>
            <a:chOff x="4661916" y="5264785"/>
            <a:chExt cx="4842637" cy="1484630"/>
          </a:xfrm>
        </p:grpSpPr>
        <p:pic>
          <p:nvPicPr>
            <p:cNvPr id="15" name="Picture 1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1916" y="5264785"/>
              <a:ext cx="4842637" cy="14846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6" name="Freeform 15"/>
            <p:cNvSpPr/>
            <p:nvPr/>
          </p:nvSpPr>
          <p:spPr>
            <a:xfrm>
              <a:off x="4782341" y="6318283"/>
              <a:ext cx="336611" cy="336612"/>
            </a:xfrm>
            <a:custGeom>
              <a:avLst/>
              <a:gdLst/>
              <a:ahLst/>
              <a:cxnLst/>
              <a:rect l="0" t="0" r="0" b="0"/>
              <a:pathLst>
                <a:path w="336611" h="336612">
                  <a:moveTo>
                    <a:pt x="0" y="0"/>
                  </a:moveTo>
                  <a:lnTo>
                    <a:pt x="336610" y="0"/>
                  </a:lnTo>
                  <a:lnTo>
                    <a:pt x="336610" y="336611"/>
                  </a:lnTo>
                  <a:lnTo>
                    <a:pt x="0" y="336611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5253108" y="6318284"/>
              <a:ext cx="336611" cy="336611"/>
            </a:xfrm>
            <a:custGeom>
              <a:avLst/>
              <a:gdLst/>
              <a:ahLst/>
              <a:cxnLst/>
              <a:rect l="0" t="0" r="0" b="0"/>
              <a:pathLst>
                <a:path w="336611" h="336611">
                  <a:moveTo>
                    <a:pt x="0" y="0"/>
                  </a:moveTo>
                  <a:lnTo>
                    <a:pt x="336610" y="0"/>
                  </a:lnTo>
                  <a:lnTo>
                    <a:pt x="336610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5723008" y="6318284"/>
              <a:ext cx="336610" cy="336611"/>
            </a:xfrm>
            <a:custGeom>
              <a:avLst/>
              <a:gdLst/>
              <a:ahLst/>
              <a:cxnLst/>
              <a:rect l="0" t="0" r="0" b="0"/>
              <a:pathLst>
                <a:path w="336610" h="336611">
                  <a:moveTo>
                    <a:pt x="0" y="0"/>
                  </a:moveTo>
                  <a:lnTo>
                    <a:pt x="336609" y="0"/>
                  </a:lnTo>
                  <a:lnTo>
                    <a:pt x="336609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6205608" y="6318284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6688210" y="6318283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7161650" y="6318283"/>
              <a:ext cx="336607" cy="336611"/>
            </a:xfrm>
            <a:custGeom>
              <a:avLst/>
              <a:gdLst/>
              <a:ahLst/>
              <a:cxnLst/>
              <a:rect l="0" t="0" r="0" b="0"/>
              <a:pathLst>
                <a:path w="336607" h="336611">
                  <a:moveTo>
                    <a:pt x="0" y="0"/>
                  </a:moveTo>
                  <a:lnTo>
                    <a:pt x="336606" y="0"/>
                  </a:lnTo>
                  <a:lnTo>
                    <a:pt x="336606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7627617" y="6307397"/>
              <a:ext cx="336607" cy="336611"/>
            </a:xfrm>
            <a:custGeom>
              <a:avLst/>
              <a:gdLst/>
              <a:ahLst/>
              <a:cxnLst/>
              <a:rect l="0" t="0" r="0" b="0"/>
              <a:pathLst>
                <a:path w="336607" h="336611">
                  <a:moveTo>
                    <a:pt x="0" y="0"/>
                  </a:moveTo>
                  <a:lnTo>
                    <a:pt x="336606" y="0"/>
                  </a:lnTo>
                  <a:lnTo>
                    <a:pt x="336606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8103544" y="6318283"/>
              <a:ext cx="336607" cy="336611"/>
            </a:xfrm>
            <a:custGeom>
              <a:avLst/>
              <a:gdLst/>
              <a:ahLst/>
              <a:cxnLst/>
              <a:rect l="0" t="0" r="0" b="0"/>
              <a:pathLst>
                <a:path w="336607" h="336611">
                  <a:moveTo>
                    <a:pt x="0" y="0"/>
                  </a:moveTo>
                  <a:lnTo>
                    <a:pt x="336606" y="0"/>
                  </a:lnTo>
                  <a:lnTo>
                    <a:pt x="336606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4782918" y="5370191"/>
              <a:ext cx="4611032" cy="336612"/>
              <a:chOff x="4782918" y="5370191"/>
              <a:chExt cx="4611032" cy="336612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4782918" y="5370191"/>
                <a:ext cx="336610" cy="336612"/>
              </a:xfrm>
              <a:custGeom>
                <a:avLst/>
                <a:gdLst/>
                <a:ahLst/>
                <a:cxnLst/>
                <a:rect l="0" t="0" r="0" b="0"/>
                <a:pathLst>
                  <a:path w="336610" h="336612">
                    <a:moveTo>
                      <a:pt x="0" y="0"/>
                    </a:moveTo>
                    <a:lnTo>
                      <a:pt x="336609" y="0"/>
                    </a:lnTo>
                    <a:lnTo>
                      <a:pt x="336609" y="336611"/>
                    </a:lnTo>
                    <a:lnTo>
                      <a:pt x="0" y="336611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5253685" y="5370192"/>
                <a:ext cx="336611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11" h="336611">
                    <a:moveTo>
                      <a:pt x="0" y="0"/>
                    </a:moveTo>
                    <a:lnTo>
                      <a:pt x="336610" y="0"/>
                    </a:lnTo>
                    <a:lnTo>
                      <a:pt x="336610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723585" y="5370192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6206186" y="5370192"/>
                <a:ext cx="336607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7" h="336611">
                    <a:moveTo>
                      <a:pt x="0" y="0"/>
                    </a:moveTo>
                    <a:lnTo>
                      <a:pt x="336606" y="0"/>
                    </a:lnTo>
                    <a:lnTo>
                      <a:pt x="336606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6688786" y="5370191"/>
                <a:ext cx="336607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7" h="336611">
                    <a:moveTo>
                      <a:pt x="0" y="0"/>
                    </a:moveTo>
                    <a:lnTo>
                      <a:pt x="336606" y="0"/>
                    </a:lnTo>
                    <a:lnTo>
                      <a:pt x="336606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7162225" y="5370191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7644825" y="5370191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8114725" y="5370191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2" name="Freeform 31"/>
              <p:cNvSpPr/>
              <p:nvPr/>
            </p:nvSpPr>
            <p:spPr>
              <a:xfrm>
                <a:off x="8587442" y="5370191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9057342" y="5370191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782918" y="5838794"/>
              <a:ext cx="4611032" cy="336611"/>
              <a:chOff x="4782918" y="5838794"/>
              <a:chExt cx="4611032" cy="336611"/>
            </a:xfrm>
          </p:grpSpPr>
          <p:sp>
            <p:nvSpPr>
              <p:cNvPr id="35" name="Freeform 34"/>
              <p:cNvSpPr/>
              <p:nvPr/>
            </p:nvSpPr>
            <p:spPr>
              <a:xfrm>
                <a:off x="4782918" y="5838794"/>
                <a:ext cx="336610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10" h="336611">
                    <a:moveTo>
                      <a:pt x="0" y="0"/>
                    </a:moveTo>
                    <a:lnTo>
                      <a:pt x="336609" y="0"/>
                    </a:lnTo>
                    <a:lnTo>
                      <a:pt x="336609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6" name="Freeform 35"/>
              <p:cNvSpPr/>
              <p:nvPr/>
            </p:nvSpPr>
            <p:spPr>
              <a:xfrm>
                <a:off x="5253685" y="5838796"/>
                <a:ext cx="336611" cy="336609"/>
              </a:xfrm>
              <a:custGeom>
                <a:avLst/>
                <a:gdLst/>
                <a:ahLst/>
                <a:cxnLst/>
                <a:rect l="0" t="0" r="0" b="0"/>
                <a:pathLst>
                  <a:path w="336611" h="336609">
                    <a:moveTo>
                      <a:pt x="0" y="0"/>
                    </a:moveTo>
                    <a:lnTo>
                      <a:pt x="336610" y="0"/>
                    </a:lnTo>
                    <a:lnTo>
                      <a:pt x="336610" y="336608"/>
                    </a:lnTo>
                    <a:lnTo>
                      <a:pt x="0" y="336608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5723585" y="5838796"/>
                <a:ext cx="336608" cy="336609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09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08"/>
                    </a:lnTo>
                    <a:lnTo>
                      <a:pt x="0" y="336608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8" name="Freeform 37"/>
              <p:cNvSpPr/>
              <p:nvPr/>
            </p:nvSpPr>
            <p:spPr>
              <a:xfrm>
                <a:off x="6206186" y="5838796"/>
                <a:ext cx="336607" cy="336609"/>
              </a:xfrm>
              <a:custGeom>
                <a:avLst/>
                <a:gdLst/>
                <a:ahLst/>
                <a:cxnLst/>
                <a:rect l="0" t="0" r="0" b="0"/>
                <a:pathLst>
                  <a:path w="336607" h="336609">
                    <a:moveTo>
                      <a:pt x="0" y="0"/>
                    </a:moveTo>
                    <a:lnTo>
                      <a:pt x="336606" y="0"/>
                    </a:lnTo>
                    <a:lnTo>
                      <a:pt x="336606" y="336608"/>
                    </a:lnTo>
                    <a:lnTo>
                      <a:pt x="0" y="336608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9" name="Freeform 38"/>
              <p:cNvSpPr/>
              <p:nvPr/>
            </p:nvSpPr>
            <p:spPr>
              <a:xfrm>
                <a:off x="6688786" y="5838794"/>
                <a:ext cx="336607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7" h="336611">
                    <a:moveTo>
                      <a:pt x="0" y="0"/>
                    </a:moveTo>
                    <a:lnTo>
                      <a:pt x="336606" y="0"/>
                    </a:lnTo>
                    <a:lnTo>
                      <a:pt x="336606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7162225" y="5838794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7644825" y="5838794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2" name="Freeform 41"/>
              <p:cNvSpPr/>
              <p:nvPr/>
            </p:nvSpPr>
            <p:spPr>
              <a:xfrm>
                <a:off x="8114725" y="5838794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8587442" y="5838794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9057342" y="5838794"/>
                <a:ext cx="336608" cy="336611"/>
              </a:xfrm>
              <a:custGeom>
                <a:avLst/>
                <a:gdLst/>
                <a:ahLst/>
                <a:cxnLst/>
                <a:rect l="0" t="0" r="0" b="0"/>
                <a:pathLst>
                  <a:path w="336608" h="336611">
                    <a:moveTo>
                      <a:pt x="0" y="0"/>
                    </a:moveTo>
                    <a:lnTo>
                      <a:pt x="336607" y="0"/>
                    </a:lnTo>
                    <a:lnTo>
                      <a:pt x="336607" y="336610"/>
                    </a:lnTo>
                    <a:lnTo>
                      <a:pt x="0" y="336610"/>
                    </a:lnTo>
                    <a:close/>
                  </a:path>
                </a:pathLst>
              </a:custGeom>
              <a:solidFill>
                <a:srgbClr val="FFFF00">
                  <a:alpha val="40000"/>
                </a:srgbClr>
              </a:solidFill>
              <a:ln w="38100" cap="flat" cmpd="sng" algn="ctr">
                <a:solidFill>
                  <a:srgbClr val="FFD70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47" name="TextBox 46"/>
          <p:cNvSpPr txBox="1"/>
          <p:nvPr/>
        </p:nvSpPr>
        <p:spPr>
          <a:xfrm>
            <a:off x="533400" y="5803900"/>
            <a:ext cx="3750826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28 = 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+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       28 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4662551" y="2992755"/>
            <a:ext cx="4842637" cy="1484630"/>
            <a:chOff x="4662551" y="2992755"/>
            <a:chExt cx="4842637" cy="1484630"/>
          </a:xfrm>
        </p:grpSpPr>
        <p:pic>
          <p:nvPicPr>
            <p:cNvPr id="48" name="Picture 47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2551" y="2992755"/>
              <a:ext cx="4842637" cy="14846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9" name="Freeform 48"/>
            <p:cNvSpPr/>
            <p:nvPr/>
          </p:nvSpPr>
          <p:spPr>
            <a:xfrm>
              <a:off x="4782918" y="4046280"/>
              <a:ext cx="336610" cy="336612"/>
            </a:xfrm>
            <a:custGeom>
              <a:avLst/>
              <a:gdLst/>
              <a:ahLst/>
              <a:cxnLst/>
              <a:rect l="0" t="0" r="0" b="0"/>
              <a:pathLst>
                <a:path w="336610" h="336612">
                  <a:moveTo>
                    <a:pt x="0" y="0"/>
                  </a:moveTo>
                  <a:lnTo>
                    <a:pt x="336609" y="0"/>
                  </a:lnTo>
                  <a:lnTo>
                    <a:pt x="336609" y="336611"/>
                  </a:lnTo>
                  <a:lnTo>
                    <a:pt x="0" y="336611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4795618" y="3094515"/>
              <a:ext cx="4611032" cy="361277"/>
            </a:xfrm>
            <a:custGeom>
              <a:avLst/>
              <a:gdLst/>
              <a:ahLst/>
              <a:cxnLst/>
              <a:rect l="0" t="0" r="0" b="0"/>
              <a:pathLst>
                <a:path w="4611032" h="361277">
                  <a:moveTo>
                    <a:pt x="0" y="0"/>
                  </a:moveTo>
                  <a:lnTo>
                    <a:pt x="4611031" y="0"/>
                  </a:lnTo>
                  <a:lnTo>
                    <a:pt x="4611031" y="361276"/>
                  </a:lnTo>
                  <a:lnTo>
                    <a:pt x="0" y="361276"/>
                  </a:lnTo>
                  <a:close/>
                </a:path>
              </a:pathLst>
            </a:custGeom>
            <a:solidFill>
              <a:srgbClr val="98FB98">
                <a:alpha val="40000"/>
              </a:srgbClr>
            </a:solidFill>
            <a:ln w="38100" cap="flat" cmpd="sng" algn="ctr">
              <a:solidFill>
                <a:srgbClr val="0093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5253685" y="4046281"/>
              <a:ext cx="336611" cy="336611"/>
            </a:xfrm>
            <a:custGeom>
              <a:avLst/>
              <a:gdLst/>
              <a:ahLst/>
              <a:cxnLst/>
              <a:rect l="0" t="0" r="0" b="0"/>
              <a:pathLst>
                <a:path w="336611" h="336611">
                  <a:moveTo>
                    <a:pt x="0" y="0"/>
                  </a:moveTo>
                  <a:lnTo>
                    <a:pt x="336610" y="0"/>
                  </a:lnTo>
                  <a:lnTo>
                    <a:pt x="336610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5723585" y="4046281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6206185" y="4046281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6688786" y="4046280"/>
              <a:ext cx="336607" cy="336610"/>
            </a:xfrm>
            <a:custGeom>
              <a:avLst/>
              <a:gdLst/>
              <a:ahLst/>
              <a:cxnLst/>
              <a:rect l="0" t="0" r="0" b="0"/>
              <a:pathLst>
                <a:path w="336607" h="336610">
                  <a:moveTo>
                    <a:pt x="0" y="0"/>
                  </a:moveTo>
                  <a:lnTo>
                    <a:pt x="336606" y="0"/>
                  </a:lnTo>
                  <a:lnTo>
                    <a:pt x="336606" y="336609"/>
                  </a:lnTo>
                  <a:lnTo>
                    <a:pt x="0" y="336609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7162225" y="4046280"/>
              <a:ext cx="336608" cy="336610"/>
            </a:xfrm>
            <a:custGeom>
              <a:avLst/>
              <a:gdLst/>
              <a:ahLst/>
              <a:cxnLst/>
              <a:rect l="0" t="0" r="0" b="0"/>
              <a:pathLst>
                <a:path w="336608" h="336610">
                  <a:moveTo>
                    <a:pt x="0" y="0"/>
                  </a:moveTo>
                  <a:lnTo>
                    <a:pt x="336607" y="0"/>
                  </a:lnTo>
                  <a:lnTo>
                    <a:pt x="336607" y="336609"/>
                  </a:lnTo>
                  <a:lnTo>
                    <a:pt x="0" y="336609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7629451" y="4035394"/>
              <a:ext cx="336608" cy="336610"/>
            </a:xfrm>
            <a:custGeom>
              <a:avLst/>
              <a:gdLst/>
              <a:ahLst/>
              <a:cxnLst/>
              <a:rect l="0" t="0" r="0" b="0"/>
              <a:pathLst>
                <a:path w="336608" h="336610">
                  <a:moveTo>
                    <a:pt x="0" y="0"/>
                  </a:moveTo>
                  <a:lnTo>
                    <a:pt x="336607" y="0"/>
                  </a:lnTo>
                  <a:lnTo>
                    <a:pt x="336607" y="336609"/>
                  </a:lnTo>
                  <a:lnTo>
                    <a:pt x="0" y="336609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8106232" y="4046280"/>
              <a:ext cx="336608" cy="336610"/>
            </a:xfrm>
            <a:custGeom>
              <a:avLst/>
              <a:gdLst/>
              <a:ahLst/>
              <a:cxnLst/>
              <a:rect l="0" t="0" r="0" b="0"/>
              <a:pathLst>
                <a:path w="336608" h="336610">
                  <a:moveTo>
                    <a:pt x="0" y="0"/>
                  </a:moveTo>
                  <a:lnTo>
                    <a:pt x="336607" y="0"/>
                  </a:lnTo>
                  <a:lnTo>
                    <a:pt x="336607" y="336609"/>
                  </a:lnTo>
                  <a:lnTo>
                    <a:pt x="0" y="336609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8" name="Freeform 57"/>
            <p:cNvSpPr/>
            <p:nvPr/>
          </p:nvSpPr>
          <p:spPr>
            <a:xfrm>
              <a:off x="4782918" y="3566791"/>
              <a:ext cx="336610" cy="336612"/>
            </a:xfrm>
            <a:custGeom>
              <a:avLst/>
              <a:gdLst/>
              <a:ahLst/>
              <a:cxnLst/>
              <a:rect l="0" t="0" r="0" b="0"/>
              <a:pathLst>
                <a:path w="336610" h="336612">
                  <a:moveTo>
                    <a:pt x="0" y="0"/>
                  </a:moveTo>
                  <a:lnTo>
                    <a:pt x="336609" y="0"/>
                  </a:lnTo>
                  <a:lnTo>
                    <a:pt x="336609" y="336611"/>
                  </a:lnTo>
                  <a:lnTo>
                    <a:pt x="0" y="336611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9" name="Freeform 58"/>
            <p:cNvSpPr/>
            <p:nvPr/>
          </p:nvSpPr>
          <p:spPr>
            <a:xfrm>
              <a:off x="5253685" y="3566792"/>
              <a:ext cx="336611" cy="336611"/>
            </a:xfrm>
            <a:custGeom>
              <a:avLst/>
              <a:gdLst/>
              <a:ahLst/>
              <a:cxnLst/>
              <a:rect l="0" t="0" r="0" b="0"/>
              <a:pathLst>
                <a:path w="336611" h="336611">
                  <a:moveTo>
                    <a:pt x="0" y="0"/>
                  </a:moveTo>
                  <a:lnTo>
                    <a:pt x="336610" y="0"/>
                  </a:lnTo>
                  <a:lnTo>
                    <a:pt x="336610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0" name="Freeform 59"/>
            <p:cNvSpPr/>
            <p:nvPr/>
          </p:nvSpPr>
          <p:spPr>
            <a:xfrm>
              <a:off x="5723585" y="3566792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1" name="Freeform 60"/>
            <p:cNvSpPr/>
            <p:nvPr/>
          </p:nvSpPr>
          <p:spPr>
            <a:xfrm>
              <a:off x="6206185" y="3566792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2" name="Freeform 61"/>
            <p:cNvSpPr/>
            <p:nvPr/>
          </p:nvSpPr>
          <p:spPr>
            <a:xfrm>
              <a:off x="6688786" y="3566791"/>
              <a:ext cx="336607" cy="336611"/>
            </a:xfrm>
            <a:custGeom>
              <a:avLst/>
              <a:gdLst/>
              <a:ahLst/>
              <a:cxnLst/>
              <a:rect l="0" t="0" r="0" b="0"/>
              <a:pathLst>
                <a:path w="336607" h="336611">
                  <a:moveTo>
                    <a:pt x="0" y="0"/>
                  </a:moveTo>
                  <a:lnTo>
                    <a:pt x="336606" y="0"/>
                  </a:lnTo>
                  <a:lnTo>
                    <a:pt x="336606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3" name="Freeform 62"/>
            <p:cNvSpPr/>
            <p:nvPr/>
          </p:nvSpPr>
          <p:spPr>
            <a:xfrm>
              <a:off x="7162225" y="3566791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4" name="Freeform 63"/>
            <p:cNvSpPr/>
            <p:nvPr/>
          </p:nvSpPr>
          <p:spPr>
            <a:xfrm>
              <a:off x="7644825" y="3566791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5" name="Freeform 64"/>
            <p:cNvSpPr/>
            <p:nvPr/>
          </p:nvSpPr>
          <p:spPr>
            <a:xfrm>
              <a:off x="8114725" y="3566791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6" name="Freeform 65"/>
            <p:cNvSpPr/>
            <p:nvPr/>
          </p:nvSpPr>
          <p:spPr>
            <a:xfrm>
              <a:off x="8587442" y="3566791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7" name="Freeform 66"/>
            <p:cNvSpPr/>
            <p:nvPr/>
          </p:nvSpPr>
          <p:spPr>
            <a:xfrm>
              <a:off x="9057342" y="3566791"/>
              <a:ext cx="336608" cy="336611"/>
            </a:xfrm>
            <a:custGeom>
              <a:avLst/>
              <a:gdLst/>
              <a:ahLst/>
              <a:cxnLst/>
              <a:rect l="0" t="0" r="0" b="0"/>
              <a:pathLst>
                <a:path w="336608" h="336611">
                  <a:moveTo>
                    <a:pt x="0" y="0"/>
                  </a:moveTo>
                  <a:lnTo>
                    <a:pt x="336607" y="0"/>
                  </a:lnTo>
                  <a:lnTo>
                    <a:pt x="336607" y="336610"/>
                  </a:lnTo>
                  <a:lnTo>
                    <a:pt x="0" y="33661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D70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533400" y="3517900"/>
            <a:ext cx="3612788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28 = 1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+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       18 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</a:p>
        </p:txBody>
      </p:sp>
    </p:spTree>
    <p:extLst>
      <p:ext uri="{BB962C8B-B14F-4D97-AF65-F5344CB8AC3E}">
        <p14:creationId xmlns:p14="http://schemas.microsoft.com/office/powerpoint/2010/main" val="1419501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Complétez « Écriture d’un nombre de plusieurs façons ».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342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Distribuez la FR Écriture d’un nombre de plusieurs façons (p. Q-58).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120900"/>
            <a:ext cx="9476613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Vous pouvez poser des blocs de dizaine et d’unité sur le tableau des centaines pour vous aider.</a:t>
            </a:r>
          </a:p>
        </p:txBody>
      </p:sp>
    </p:spTree>
    <p:extLst>
      <p:ext uri="{BB962C8B-B14F-4D97-AF65-F5344CB8AC3E}">
        <p14:creationId xmlns:p14="http://schemas.microsoft.com/office/powerpoint/2010/main" val="706366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19" y="2465294"/>
            <a:ext cx="3931920" cy="394373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419100"/>
            <a:ext cx="9578340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Reproduisez le chiffre 43 d’autant de façons que vous le pouvez.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Utilisez un tableau pour enregistrer vos réponses de manière organisée.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399682"/>
              </p:ext>
            </p:extLst>
          </p:nvPr>
        </p:nvGraphicFramePr>
        <p:xfrm>
          <a:off x="6866255" y="3017236"/>
          <a:ext cx="2295144" cy="2452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7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75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8686">
                <a:tc>
                  <a:txBody>
                    <a:bodyPr/>
                    <a:lstStyle/>
                    <a:p>
                      <a:pPr algn="ctr" rtl="0"/>
                      <a:r>
                        <a:rPr lang="fr-ca" sz="18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18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686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81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686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8686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881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9900" y="6946900"/>
            <a:ext cx="853243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Donnez à chaque élève un tableau des centaines. Voir p. Q-31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754578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425464" y="6443501"/>
            <a:ext cx="7045086" cy="872064"/>
          </a:xfrm>
          <a:custGeom>
            <a:avLst/>
            <a:gdLst/>
            <a:ahLst/>
            <a:cxnLst/>
            <a:rect l="0" t="0" r="0" b="0"/>
            <a:pathLst>
              <a:path w="7045086" h="872064">
                <a:moveTo>
                  <a:pt x="0" y="0"/>
                </a:moveTo>
                <a:lnTo>
                  <a:pt x="7045085" y="0"/>
                </a:lnTo>
                <a:lnTo>
                  <a:pt x="7045085" y="872063"/>
                </a:lnTo>
                <a:lnTo>
                  <a:pt x="0" y="872063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" name="Freeform 2"/>
          <p:cNvSpPr/>
          <p:nvPr/>
        </p:nvSpPr>
        <p:spPr>
          <a:xfrm>
            <a:off x="425464" y="388187"/>
            <a:ext cx="5694428" cy="555056"/>
          </a:xfrm>
          <a:custGeom>
            <a:avLst/>
            <a:gdLst/>
            <a:ahLst/>
            <a:cxnLst/>
            <a:rect l="0" t="0" r="0" b="0"/>
            <a:pathLst>
              <a:path w="5694428" h="555056">
                <a:moveTo>
                  <a:pt x="0" y="0"/>
                </a:moveTo>
                <a:lnTo>
                  <a:pt x="5694427" y="0"/>
                </a:lnTo>
                <a:lnTo>
                  <a:pt x="5694427" y="555055"/>
                </a:lnTo>
                <a:lnTo>
                  <a:pt x="0" y="555055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469900" y="431800"/>
            <a:ext cx="7733942" cy="523220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Entraînons-nous à dessiner un tableau en 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565900"/>
            <a:ext cx="8699858" cy="753411"/>
          </a:xfrm>
          <a:prstGeom prst="rect">
            <a:avLst/>
          </a:prstGeom>
          <a:solidFill>
            <a:schemeClr val="bg1"/>
          </a:solidFill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ensuite aux élèves d’écrire le chiffre 36 d’autant de façons que possible. 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Q-31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032322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42340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Copie le tableau. Écris le chiffre de plusieurs façons.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431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23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70700" y="19431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49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607668"/>
              </p:ext>
            </p:extLst>
          </p:nvPr>
        </p:nvGraphicFramePr>
        <p:xfrm>
          <a:off x="714756" y="2637536"/>
          <a:ext cx="2504962" cy="1834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4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24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8597"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70300" y="19431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28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184924"/>
              </p:ext>
            </p:extLst>
          </p:nvPr>
        </p:nvGraphicFramePr>
        <p:xfrm>
          <a:off x="3953815" y="2637536"/>
          <a:ext cx="2504962" cy="1834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2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25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8597"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860914"/>
              </p:ext>
            </p:extLst>
          </p:nvPr>
        </p:nvGraphicFramePr>
        <p:xfrm>
          <a:off x="7192875" y="2637536"/>
          <a:ext cx="2401886" cy="2751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1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8597"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598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240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49300"/>
            <a:ext cx="203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63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70700" y="7493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61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543960"/>
              </p:ext>
            </p:extLst>
          </p:nvPr>
        </p:nvGraphicFramePr>
        <p:xfrm>
          <a:off x="669701" y="1444879"/>
          <a:ext cx="2463516" cy="3668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17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8597"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8598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70300" y="749300"/>
            <a:ext cx="10852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58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254493"/>
              </p:ext>
            </p:extLst>
          </p:nvPr>
        </p:nvGraphicFramePr>
        <p:xfrm>
          <a:off x="7026785" y="1444879"/>
          <a:ext cx="2580854" cy="3668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0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05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8597"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8598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357151"/>
              </p:ext>
            </p:extLst>
          </p:nvPr>
        </p:nvGraphicFramePr>
        <p:xfrm>
          <a:off x="3902299" y="1444880"/>
          <a:ext cx="2463516" cy="3210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19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8597"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8597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697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225280" cy="17810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Prends 3 blocs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12 blocs d’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chiffre ces blocs représentent-ils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991100"/>
            <a:ext cx="8300085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Recommence avec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• 4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18 blocs d’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• 2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21 blocs d’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343400"/>
            <a:ext cx="460273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Q-33 pour plus de détails.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00" y="3644005"/>
            <a:ext cx="922528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Comment peux-tu faire en sorte qu’il soit plus facile de voir la réponse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57FA899-9BFC-4C45-AC69-6FB46F17C7B7}"/>
              </a:ext>
            </a:extLst>
          </p:cNvPr>
          <p:cNvCxnSpPr>
            <a:cxnSpLocks/>
          </p:cNvCxnSpPr>
          <p:nvPr/>
        </p:nvCxnSpPr>
        <p:spPr>
          <a:xfrm>
            <a:off x="0" y="47752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89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A52B3A-116B-44D5-9B63-14F441F2CFD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25EA8F-5C4C-42D4-8121-B0753ACD79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FD2D780-BFA7-4153-9D28-93CAB08286CA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723</Words>
  <Application>Microsoft Office PowerPoint</Application>
  <PresentationFormat>Custom</PresentationFormat>
  <Paragraphs>85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Megan Burns</cp:lastModifiedBy>
  <cp:revision>8</cp:revision>
  <dcterms:created xsi:type="dcterms:W3CDTF">2018-03-05T17:34:52Z</dcterms:created>
  <dcterms:modified xsi:type="dcterms:W3CDTF">2023-02-14T15:26:04Z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