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86A81ADB-0D6B-4B3C-AD11-279307422FF7}"/>
    <pc:docChg chg="modSld">
      <pc:chgData name="Megan Burns" userId="623e1b0c-ad23-4e0f-a80f-6405fe9aac03" providerId="ADAL" clId="{86A81ADB-0D6B-4B3C-AD11-279307422FF7}" dt="2023-02-14T15:23:12.823" v="5"/>
      <pc:docMkLst>
        <pc:docMk/>
      </pc:docMkLst>
      <pc:sldChg chg="modSp mod">
        <pc:chgData name="Megan Burns" userId="623e1b0c-ad23-4e0f-a80f-6405fe9aac03" providerId="ADAL" clId="{86A81ADB-0D6B-4B3C-AD11-279307422FF7}" dt="2023-02-14T15:22:59.462" v="4"/>
        <pc:sldMkLst>
          <pc:docMk/>
          <pc:sldMk cId="3263498295" sldId="256"/>
        </pc:sldMkLst>
        <pc:spChg chg="mod">
          <ac:chgData name="Megan Burns" userId="623e1b0c-ad23-4e0f-a80f-6405fe9aac03" providerId="ADAL" clId="{86A81ADB-0D6B-4B3C-AD11-279307422FF7}" dt="2023-02-14T15:22:59.462" v="4"/>
          <ac:spMkLst>
            <pc:docMk/>
            <pc:sldMk cId="3263498295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86A81ADB-0D6B-4B3C-AD11-279307422FF7}" dt="2023-02-14T15:22:56.775" v="3" actId="20577"/>
          <ac:spMkLst>
            <pc:docMk/>
            <pc:sldMk cId="3263498295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86A81ADB-0D6B-4B3C-AD11-279307422FF7}" dt="2023-02-14T15:23:12.823" v="5"/>
        <pc:sldMkLst>
          <pc:docMk/>
          <pc:sldMk cId="2687560111" sldId="275"/>
        </pc:sldMkLst>
        <pc:spChg chg="mod">
          <ac:chgData name="Megan Burns" userId="623e1b0c-ad23-4e0f-a80f-6405fe9aac03" providerId="ADAL" clId="{86A81ADB-0D6B-4B3C-AD11-279307422FF7}" dt="2023-02-14T15:23:12.823" v="5"/>
          <ac:spMkLst>
            <pc:docMk/>
            <pc:sldMk cId="2687560111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2190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888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4547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433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056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027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599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78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10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232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2330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3CDB1-4D59-411D-B5F2-12CD83680BE5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4B500-4CDD-4333-AF8E-22B68634742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2783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AB : obligatoire            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MB : obligatoire           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Q-12–15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Additionner de deux façons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apprendront à modifier les phrases d’addition sans changer le total.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24–27</a:t>
            </a:r>
          </a:p>
        </p:txBody>
      </p:sp>
    </p:spTree>
    <p:extLst>
      <p:ext uri="{BB962C8B-B14F-4D97-AF65-F5344CB8AC3E}">
        <p14:creationId xmlns:p14="http://schemas.microsoft.com/office/powerpoint/2010/main" val="3263498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192401" y="1575816"/>
            <a:ext cx="5775198" cy="1658338"/>
            <a:chOff x="2192401" y="1575816"/>
            <a:chExt cx="5775198" cy="1658338"/>
          </a:xfrm>
        </p:grpSpPr>
        <p:grpSp>
          <p:nvGrpSpPr>
            <p:cNvPr id="11" name="Group 10"/>
            <p:cNvGrpSpPr/>
            <p:nvPr/>
          </p:nvGrpSpPr>
          <p:grpSpPr>
            <a:xfrm>
              <a:off x="2192401" y="1575816"/>
              <a:ext cx="5775198" cy="770636"/>
              <a:chOff x="2192401" y="1575816"/>
              <a:chExt cx="5775198" cy="770636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192401" y="1660652"/>
                <a:ext cx="5775198" cy="600964"/>
                <a:chOff x="2192401" y="1660652"/>
                <a:chExt cx="5775198" cy="600964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192401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650417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5641975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77951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3917061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054858" y="16606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366636" y="1660652"/>
                  <a:ext cx="600963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>
              <a:xfrm>
                <a:off x="7232396" y="1575816"/>
                <a:ext cx="0" cy="770636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3606800" y="28956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31800"/>
            <a:ext cx="85852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En quoi les phrases numériques changent-elles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192401" y="4344416"/>
            <a:ext cx="5775198" cy="1658338"/>
            <a:chOff x="2192401" y="4344416"/>
            <a:chExt cx="5775198" cy="1658338"/>
          </a:xfrm>
        </p:grpSpPr>
        <p:grpSp>
          <p:nvGrpSpPr>
            <p:cNvPr id="24" name="Group 23"/>
            <p:cNvGrpSpPr/>
            <p:nvPr/>
          </p:nvGrpSpPr>
          <p:grpSpPr>
            <a:xfrm>
              <a:off x="2192401" y="4344416"/>
              <a:ext cx="5775198" cy="770636"/>
              <a:chOff x="2192401" y="4344416"/>
              <a:chExt cx="5775198" cy="770636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2192401" y="4429252"/>
                <a:ext cx="5775198" cy="600964"/>
                <a:chOff x="2192401" y="4429252"/>
                <a:chExt cx="5775198" cy="600964"/>
              </a:xfrm>
            </p:grpSpPr>
            <p:sp>
              <p:nvSpPr>
                <p:cNvPr id="15" name="Oval 14"/>
                <p:cNvSpPr/>
                <p:nvPr/>
              </p:nvSpPr>
              <p:spPr>
                <a:xfrm>
                  <a:off x="2192401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650417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5641975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477951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917061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3054858" y="4429252"/>
                  <a:ext cx="600964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7366636" y="4429252"/>
                  <a:ext cx="600963" cy="600964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23" name="Straight Connector 22"/>
              <p:cNvCxnSpPr/>
              <p:nvPr/>
            </p:nvCxnSpPr>
            <p:spPr>
              <a:xfrm>
                <a:off x="6381497" y="4344416"/>
                <a:ext cx="0" cy="770636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3606800" y="56642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69899" y="6896100"/>
            <a:ext cx="749769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Cette fois, j’ai déplacé la ligne vers la gauche.</a:t>
            </a:r>
          </a:p>
        </p:txBody>
      </p:sp>
    </p:spTree>
    <p:extLst>
      <p:ext uri="{BB962C8B-B14F-4D97-AF65-F5344CB8AC3E}">
        <p14:creationId xmlns:p14="http://schemas.microsoft.com/office/powerpoint/2010/main" val="1007864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61695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Tracez des lignes à partir de la gauche et demandez aux élèves de noter chaque phrase numérique.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53488" y="1214247"/>
            <a:ext cx="5647944" cy="587756"/>
            <a:chOff x="2253488" y="1214247"/>
            <a:chExt cx="5647944" cy="587756"/>
          </a:xfrm>
        </p:grpSpPr>
        <p:sp>
          <p:nvSpPr>
            <p:cNvPr id="3" name="Oval 2"/>
            <p:cNvSpPr/>
            <p:nvPr/>
          </p:nvSpPr>
          <p:spPr>
            <a:xfrm>
              <a:off x="2253488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647014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562686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783582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3940175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3096895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7313676" y="12142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1030516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5727700" y="1422400"/>
            <a:ext cx="3711448" cy="1722854"/>
            <a:chOff x="5727700" y="1422400"/>
            <a:chExt cx="3711448" cy="1722854"/>
          </a:xfrm>
        </p:grpSpPr>
        <p:sp>
          <p:nvSpPr>
            <p:cNvPr id="2" name="TextBox 1"/>
            <p:cNvSpPr txBox="1"/>
            <p:nvPr/>
          </p:nvSpPr>
          <p:spPr>
            <a:xfrm>
              <a:off x="6121400" y="1422400"/>
              <a:ext cx="30128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   +    6    =    15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727700" y="1971548"/>
              <a:ext cx="3711448" cy="1173706"/>
              <a:chOff x="5727700" y="1971548"/>
              <a:chExt cx="3711448" cy="117370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727700" y="1971548"/>
                <a:ext cx="550037" cy="566420"/>
                <a:chOff x="5727700" y="1971548"/>
                <a:chExt cx="550037" cy="566420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>
                  <a:off x="6277737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" name="TextBox 3"/>
                <p:cNvSpPr txBox="1"/>
                <p:nvPr/>
              </p:nvSpPr>
              <p:spPr>
                <a:xfrm>
                  <a:off x="57277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en-US" sz="1800" dirty="0">
                      <a:effectLst/>
                      <a:latin typeface="Century Gothic" panose="020B050202020202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–</a:t>
                  </a:r>
                  <a:r>
                    <a:rPr lang="fr-ca" sz="2400" b="0" i="0" u="none" baseline="0" dirty="0">
                      <a:solidFill>
                        <a:srgbClr val="000000"/>
                      </a:solidFill>
                      <a:latin typeface="Century Gothic"/>
                    </a:rPr>
                    <a:t> 1</a:t>
                  </a: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5969000" y="28067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7487666" y="1971548"/>
                <a:ext cx="684530" cy="566420"/>
                <a:chOff x="7487666" y="1971548"/>
                <a:chExt cx="684530" cy="566420"/>
              </a:xfrm>
            </p:grpSpPr>
            <p:cxnSp>
              <p:nvCxnSpPr>
                <p:cNvPr id="7" name="Straight Connector 6"/>
                <p:cNvCxnSpPr/>
                <p:nvPr/>
              </p:nvCxnSpPr>
              <p:spPr>
                <a:xfrm>
                  <a:off x="7487666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76327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+ 1</a:t>
                  </a:r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>
            <a:off x="736600" y="4737100"/>
            <a:ext cx="3711448" cy="1748254"/>
            <a:chOff x="736600" y="4737100"/>
            <a:chExt cx="3711448" cy="1748254"/>
          </a:xfrm>
        </p:grpSpPr>
        <p:sp>
          <p:nvSpPr>
            <p:cNvPr id="12" name="TextBox 11"/>
            <p:cNvSpPr txBox="1"/>
            <p:nvPr/>
          </p:nvSpPr>
          <p:spPr>
            <a:xfrm>
              <a:off x="1130300" y="4737100"/>
              <a:ext cx="31115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11    =    16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6600" y="5311648"/>
              <a:ext cx="3711448" cy="1173706"/>
              <a:chOff x="736600" y="5311648"/>
              <a:chExt cx="3711448" cy="1173706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736600" y="5311648"/>
                <a:ext cx="552577" cy="566420"/>
                <a:chOff x="736600" y="5311648"/>
                <a:chExt cx="552577" cy="566420"/>
              </a:xfrm>
            </p:grpSpPr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289177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7366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en-US" sz="1800" dirty="0">
                      <a:effectLst/>
                      <a:latin typeface="Century Gothic" panose="020B050202020202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–</a:t>
                  </a:r>
                  <a:r>
                    <a:rPr lang="fr-ca" sz="2400" b="0" i="0" u="none" baseline="0" dirty="0">
                      <a:solidFill>
                        <a:srgbClr val="000000"/>
                      </a:solidFill>
                      <a:latin typeface="Century Gothic"/>
                    </a:rPr>
                    <a:t> 1</a:t>
                  </a: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977900" y="61468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2499106" y="5311648"/>
                <a:ext cx="681990" cy="566420"/>
                <a:chOff x="2499106" y="5311648"/>
                <a:chExt cx="681990" cy="566420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499106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26416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+ 1</a:t>
                  </a:r>
                </a:p>
              </p:txBody>
            </p:sp>
          </p:grpSp>
        </p:grpSp>
      </p:grpSp>
      <p:grpSp>
        <p:nvGrpSpPr>
          <p:cNvPr id="31" name="Group 30"/>
          <p:cNvGrpSpPr/>
          <p:nvPr/>
        </p:nvGrpSpPr>
        <p:grpSpPr>
          <a:xfrm>
            <a:off x="5727700" y="4737100"/>
            <a:ext cx="3711448" cy="1748254"/>
            <a:chOff x="5727700" y="4737100"/>
            <a:chExt cx="3711448" cy="1748254"/>
          </a:xfrm>
        </p:grpSpPr>
        <p:sp>
          <p:nvSpPr>
            <p:cNvPr id="22" name="TextBox 21"/>
            <p:cNvSpPr txBox="1"/>
            <p:nvPr/>
          </p:nvSpPr>
          <p:spPr>
            <a:xfrm>
              <a:off x="6121400" y="4737100"/>
              <a:ext cx="311151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  +   12    =    19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5727700" y="5311648"/>
              <a:ext cx="3711448" cy="1173706"/>
              <a:chOff x="5727700" y="5311648"/>
              <a:chExt cx="3711448" cy="1173706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27700" y="5311648"/>
                <a:ext cx="551307" cy="566420"/>
                <a:chOff x="5727700" y="5311648"/>
                <a:chExt cx="551307" cy="566420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279007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57277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en-US" sz="1800" dirty="0">
                      <a:effectLst/>
                      <a:latin typeface="Century Gothic" panose="020B050202020202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–</a:t>
                  </a:r>
                  <a:r>
                    <a:rPr lang="fr-ca" sz="2400" b="0" i="0" u="none" baseline="0" dirty="0">
                      <a:solidFill>
                        <a:srgbClr val="000000"/>
                      </a:solidFill>
                      <a:latin typeface="Century Gothic"/>
                    </a:rPr>
                    <a:t> 1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5969000" y="61468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7488936" y="5311648"/>
                <a:ext cx="683260" cy="566420"/>
                <a:chOff x="7488936" y="5311648"/>
                <a:chExt cx="683260" cy="566420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7488936" y="53116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7632700" y="54102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+ 1</a:t>
                  </a:r>
                </a:p>
              </p:txBody>
            </p:sp>
          </p:grpSp>
        </p:grpSp>
      </p:grpSp>
      <p:sp>
        <p:nvSpPr>
          <p:cNvPr id="32" name="TextBox 31"/>
          <p:cNvSpPr txBox="1"/>
          <p:nvPr/>
        </p:nvSpPr>
        <p:spPr>
          <a:xfrm>
            <a:off x="406399" y="406400"/>
            <a:ext cx="497696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Exerçons-nous ensemble.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723900" y="1422400"/>
            <a:ext cx="3711448" cy="1722854"/>
            <a:chOff x="723900" y="1422400"/>
            <a:chExt cx="3711448" cy="1722854"/>
          </a:xfrm>
        </p:grpSpPr>
        <p:sp>
          <p:nvSpPr>
            <p:cNvPr id="33" name="TextBox 32"/>
            <p:cNvSpPr txBox="1"/>
            <p:nvPr/>
          </p:nvSpPr>
          <p:spPr>
            <a:xfrm>
              <a:off x="1130300" y="1422400"/>
              <a:ext cx="30128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   +    5    =    11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723900" y="1971548"/>
              <a:ext cx="3711448" cy="1173706"/>
              <a:chOff x="723900" y="1971548"/>
              <a:chExt cx="3711448" cy="1173706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723900" y="1971548"/>
                <a:ext cx="552450" cy="566420"/>
                <a:chOff x="723900" y="1971548"/>
                <a:chExt cx="552450" cy="566420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1276350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7239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en-US" sz="1800" dirty="0">
                      <a:effectLst/>
                      <a:latin typeface="Century Gothic" panose="020B050202020202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–</a:t>
                  </a:r>
                  <a:r>
                    <a:rPr lang="fr-ca" sz="2400" b="0" i="0" u="none" baseline="0" dirty="0">
                      <a:solidFill>
                        <a:srgbClr val="000000"/>
                      </a:solidFill>
                      <a:latin typeface="Century Gothic"/>
                    </a:rPr>
                    <a:t> 1</a:t>
                  </a:r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965200" y="28067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40" name="Group 39"/>
              <p:cNvGrpSpPr/>
              <p:nvPr/>
            </p:nvGrpSpPr>
            <p:grpSpPr>
              <a:xfrm>
                <a:off x="2486279" y="1971548"/>
                <a:ext cx="682117" cy="566420"/>
                <a:chOff x="2486279" y="1971548"/>
                <a:chExt cx="682117" cy="566420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486279" y="19715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/>
                <p:cNvSpPr txBox="1"/>
                <p:nvPr/>
              </p:nvSpPr>
              <p:spPr>
                <a:xfrm>
                  <a:off x="2628900" y="20701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+ 1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125844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3422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Ajoute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soustraye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 pour faire une nouvelle phrase numérique.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57200" y="2303891"/>
            <a:ext cx="3940048" cy="1710154"/>
            <a:chOff x="457200" y="1930400"/>
            <a:chExt cx="3940048" cy="171015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30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7600" y="19304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   +    7    =  16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685800" y="2466848"/>
              <a:ext cx="3711448" cy="1173706"/>
              <a:chOff x="685800" y="2466848"/>
              <a:chExt cx="3711448" cy="117370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2466848"/>
                <a:ext cx="553720" cy="566420"/>
                <a:chOff x="685800" y="2466848"/>
                <a:chExt cx="553720" cy="56642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1239520" y="24668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TextBox 5"/>
                <p:cNvSpPr txBox="1"/>
                <p:nvPr/>
              </p:nvSpPr>
              <p:spPr>
                <a:xfrm>
                  <a:off x="685800" y="25654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en-US" sz="1800" dirty="0">
                      <a:effectLst/>
                      <a:latin typeface="Century Gothic" panose="020B050202020202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–</a:t>
                  </a:r>
                  <a:r>
                    <a:rPr lang="fr-ca" sz="2400" b="0" i="0" u="none" baseline="0" dirty="0">
                      <a:solidFill>
                        <a:srgbClr val="000000"/>
                      </a:solidFill>
                      <a:latin typeface="Century Gothic"/>
                    </a:rPr>
                    <a:t> 1</a:t>
                  </a:r>
                </a:p>
              </p:txBody>
            </p:sp>
          </p:grpSp>
          <p:sp>
            <p:nvSpPr>
              <p:cNvPr id="8" name="TextBox 7"/>
              <p:cNvSpPr txBox="1"/>
              <p:nvPr/>
            </p:nvSpPr>
            <p:spPr>
              <a:xfrm>
                <a:off x="927100" y="3302000"/>
                <a:ext cx="3561588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+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___</a:t>
                </a:r>
                <a:r>
                  <a:rPr lang="fr-ca" sz="2000" b="0" i="0" u="none" baseline="0">
                    <a:solidFill>
                      <a:srgbClr val="000000"/>
                    </a:solidFill>
                    <a:latin typeface="Century Gothic"/>
                  </a:rPr>
                  <a:t>  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=  ___</a:t>
                </a: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2449449" y="2466848"/>
                <a:ext cx="680847" cy="566420"/>
                <a:chOff x="2449449" y="2466848"/>
                <a:chExt cx="680847" cy="56642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>
                  <a:off x="2449449" y="2466848"/>
                  <a:ext cx="0" cy="56642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triangl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TextBox 9"/>
                <p:cNvSpPr txBox="1"/>
                <p:nvPr/>
              </p:nvSpPr>
              <p:spPr>
                <a:xfrm>
                  <a:off x="2590800" y="25654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+ 1</a:t>
                  </a:r>
                </a:p>
              </p:txBody>
            </p:sp>
          </p:grpSp>
        </p:grpSp>
      </p:grpSp>
      <p:grpSp>
        <p:nvGrpSpPr>
          <p:cNvPr id="23" name="Group 22"/>
          <p:cNvGrpSpPr/>
          <p:nvPr/>
        </p:nvGrpSpPr>
        <p:grpSpPr>
          <a:xfrm>
            <a:off x="5346700" y="2303891"/>
            <a:ext cx="3940048" cy="1710154"/>
            <a:chOff x="5346700" y="1930400"/>
            <a:chExt cx="3940048" cy="1710154"/>
          </a:xfrm>
        </p:grpSpPr>
        <p:sp>
          <p:nvSpPr>
            <p:cNvPr id="14" name="TextBox 13"/>
            <p:cNvSpPr txBox="1"/>
            <p:nvPr/>
          </p:nvSpPr>
          <p:spPr>
            <a:xfrm>
              <a:off x="5346700" y="19304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07100" y="19304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9    =  17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575300" y="2469896"/>
              <a:ext cx="557530" cy="566420"/>
              <a:chOff x="5575300" y="2469896"/>
              <a:chExt cx="557530" cy="566420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6132830" y="24698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5575300" y="25654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5816600" y="33020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342759" y="2469896"/>
              <a:ext cx="677037" cy="566420"/>
              <a:chOff x="7342759" y="2469896"/>
              <a:chExt cx="677037" cy="56642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7342759" y="24698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7480300" y="25654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5346700" y="4813300"/>
            <a:ext cx="3940048" cy="1710154"/>
            <a:chOff x="5346700" y="4813300"/>
            <a:chExt cx="3940048" cy="1710154"/>
          </a:xfrm>
        </p:grpSpPr>
        <p:sp>
          <p:nvSpPr>
            <p:cNvPr id="24" name="TextBox 23"/>
            <p:cNvSpPr txBox="1"/>
            <p:nvPr/>
          </p:nvSpPr>
          <p:spPr>
            <a:xfrm>
              <a:off x="5346700" y="4813300"/>
              <a:ext cx="7988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07100" y="4813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12   =  17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575300" y="5352796"/>
              <a:ext cx="561340" cy="566420"/>
              <a:chOff x="5575300" y="5352796"/>
              <a:chExt cx="561340" cy="566420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6136640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5753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5816600" y="61849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7346569" y="5352796"/>
              <a:ext cx="673227" cy="566420"/>
              <a:chOff x="7346569" y="5352796"/>
              <a:chExt cx="673227" cy="566420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7346569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74803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457200" y="4813300"/>
            <a:ext cx="3940048" cy="1710154"/>
            <a:chOff x="457200" y="4813300"/>
            <a:chExt cx="3940048" cy="1710154"/>
          </a:xfrm>
        </p:grpSpPr>
        <p:sp>
          <p:nvSpPr>
            <p:cNvPr id="34" name="TextBox 33"/>
            <p:cNvSpPr txBox="1"/>
            <p:nvPr/>
          </p:nvSpPr>
          <p:spPr>
            <a:xfrm>
              <a:off x="457200" y="48133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17600" y="4813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    +   11   =  15</a:t>
              </a: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85800" y="5352796"/>
              <a:ext cx="556260" cy="566420"/>
              <a:chOff x="685800" y="5352796"/>
              <a:chExt cx="556260" cy="566420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1242060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6858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927100" y="61849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451989" y="5352796"/>
              <a:ext cx="678307" cy="566420"/>
              <a:chOff x="2451989" y="5352796"/>
              <a:chExt cx="678307" cy="566420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2451989" y="53527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/>
              <p:cNvSpPr txBox="1"/>
              <p:nvPr/>
            </p:nvSpPr>
            <p:spPr>
              <a:xfrm>
                <a:off x="2590800" y="5448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5040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97124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Cette fois-ci, déplace la ligne de deux positions ou plus vers la gauche ou la droite. 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256028" y="2070989"/>
            <a:ext cx="5647944" cy="587756"/>
            <a:chOff x="2256028" y="2070989"/>
            <a:chExt cx="5647944" cy="587756"/>
          </a:xfrm>
        </p:grpSpPr>
        <p:sp>
          <p:nvSpPr>
            <p:cNvPr id="3" name="Oval 2"/>
            <p:cNvSpPr/>
            <p:nvPr/>
          </p:nvSpPr>
          <p:spPr>
            <a:xfrm>
              <a:off x="2256028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6472809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5629529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786122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3942715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3099435" y="207098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7316215" y="2070989"/>
              <a:ext cx="587757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749300"/>
            <a:ext cx="90545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Qu’arrive-t-il à la phrase numérique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799" y="6946900"/>
            <a:ext cx="363791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Q-14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151110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454400" y="1841500"/>
            <a:ext cx="3711448" cy="1710154"/>
            <a:chOff x="3454400" y="1841500"/>
            <a:chExt cx="3711448" cy="1710154"/>
          </a:xfrm>
        </p:grpSpPr>
        <p:sp>
          <p:nvSpPr>
            <p:cNvPr id="2" name="TextBox 1"/>
            <p:cNvSpPr txBox="1"/>
            <p:nvPr/>
          </p:nvSpPr>
          <p:spPr>
            <a:xfrm>
              <a:off x="3860800" y="1841500"/>
              <a:ext cx="28158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 4    =    9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3454400" y="2377948"/>
              <a:ext cx="2393950" cy="566420"/>
              <a:chOff x="3454400" y="2377948"/>
              <a:chExt cx="2393950" cy="566420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454400" y="2565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4048887" y="2377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67100" y="24765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+ 3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321300" y="2565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208143" y="2377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3695700" y="3213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431800"/>
            <a:ext cx="9762109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Comment le deuxième chiffre doit-il changer pour que la somme reste la même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9900" y="4216400"/>
            <a:ext cx="356158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 Q-14 pour plus de détails.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454400" y="5016500"/>
            <a:ext cx="3711448" cy="1710154"/>
            <a:chOff x="3454400" y="5016500"/>
            <a:chExt cx="3711448" cy="1710154"/>
          </a:xfrm>
        </p:grpSpPr>
        <p:sp>
          <p:nvSpPr>
            <p:cNvPr id="16" name="TextBox 15"/>
            <p:cNvSpPr txBox="1"/>
            <p:nvPr/>
          </p:nvSpPr>
          <p:spPr>
            <a:xfrm>
              <a:off x="3860800" y="5016500"/>
              <a:ext cx="281581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 4    =    9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4544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1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4043934" y="55529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479800" y="56515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3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213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1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203190" y="55529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6957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4C2FC29-B96C-4DF5-B886-15F8C3E4A111}"/>
              </a:ext>
            </a:extLst>
          </p:cNvPr>
          <p:cNvCxnSpPr>
            <a:cxnSpLocks/>
          </p:cNvCxnSpPr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1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359400" y="5016500"/>
            <a:ext cx="3940048" cy="1710154"/>
            <a:chOff x="5359400" y="5016500"/>
            <a:chExt cx="3940048" cy="1710154"/>
          </a:xfrm>
        </p:grpSpPr>
        <p:grpSp>
          <p:nvGrpSpPr>
            <p:cNvPr id="5" name="Group 4"/>
            <p:cNvGrpSpPr/>
            <p:nvPr/>
          </p:nvGrpSpPr>
          <p:grpSpPr>
            <a:xfrm>
              <a:off x="5575300" y="5552948"/>
              <a:ext cx="594360" cy="566420"/>
              <a:chOff x="5575300" y="5552948"/>
              <a:chExt cx="594360" cy="56642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55753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6169660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600700" y="56515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3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341489" y="5552948"/>
              <a:ext cx="640461" cy="566420"/>
              <a:chOff x="7341489" y="5552948"/>
              <a:chExt cx="640461" cy="56642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4549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7341489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5359400" y="5016500"/>
              <a:ext cx="7315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7400" y="50165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13   +    4    =  ___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293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359400" y="2413000"/>
            <a:ext cx="4031488" cy="1894820"/>
            <a:chOff x="5359400" y="2413000"/>
            <a:chExt cx="4031488" cy="1894820"/>
          </a:xfrm>
        </p:grpSpPr>
        <p:grpSp>
          <p:nvGrpSpPr>
            <p:cNvPr id="15" name="Group 14"/>
            <p:cNvGrpSpPr/>
            <p:nvPr/>
          </p:nvGrpSpPr>
          <p:grpSpPr>
            <a:xfrm>
              <a:off x="7346569" y="2949448"/>
              <a:ext cx="635381" cy="566420"/>
              <a:chOff x="7346569" y="2949448"/>
              <a:chExt cx="635381" cy="56642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4549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7346569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/>
            <p:cNvSpPr txBox="1"/>
            <p:nvPr/>
          </p:nvSpPr>
          <p:spPr>
            <a:xfrm>
              <a:off x="5359400" y="2413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9800" y="2413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6    =  ___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588000" y="2949448"/>
              <a:ext cx="681736" cy="602951"/>
              <a:chOff x="5588000" y="2949448"/>
              <a:chExt cx="681736" cy="602951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5880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 dirty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6187440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638800" y="3048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829300" y="3784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69900" y="2413000"/>
            <a:ext cx="3940048" cy="1710154"/>
            <a:chOff x="469900" y="2413000"/>
            <a:chExt cx="3940048" cy="1710154"/>
          </a:xfrm>
        </p:grpSpPr>
        <p:grpSp>
          <p:nvGrpSpPr>
            <p:cNvPr id="27" name="Group 26"/>
            <p:cNvGrpSpPr/>
            <p:nvPr/>
          </p:nvGrpSpPr>
          <p:grpSpPr>
            <a:xfrm>
              <a:off x="698500" y="2949448"/>
              <a:ext cx="599440" cy="566420"/>
              <a:chOff x="698500" y="2949448"/>
              <a:chExt cx="599440" cy="56642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985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1297940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711200" y="3048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+ 2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457069" y="2949448"/>
              <a:ext cx="635381" cy="566420"/>
              <a:chOff x="2457069" y="2949448"/>
              <a:chExt cx="635381" cy="56642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565400" y="31369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2457069" y="29494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469900" y="2413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30300" y="2413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6    =  ___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39800" y="3784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9900" y="406400"/>
            <a:ext cx="952500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Change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les deux chiffres dans des sens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opposés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Complète les deux phrases d’addition.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69900" y="5016500"/>
            <a:ext cx="3940048" cy="1710154"/>
            <a:chOff x="469900" y="5016500"/>
            <a:chExt cx="3940048" cy="1710154"/>
          </a:xfrm>
        </p:grpSpPr>
        <p:grpSp>
          <p:nvGrpSpPr>
            <p:cNvPr id="40" name="Group 39"/>
            <p:cNvGrpSpPr/>
            <p:nvPr/>
          </p:nvGrpSpPr>
          <p:grpSpPr>
            <a:xfrm>
              <a:off x="698500" y="5552948"/>
              <a:ext cx="594360" cy="566420"/>
              <a:chOff x="698500" y="5552948"/>
              <a:chExt cx="594360" cy="56642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698500" y="5651500"/>
                <a:ext cx="552196" cy="365899"/>
                <a:chOff x="698500" y="5651500"/>
                <a:chExt cx="552196" cy="365899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698500" y="5740400"/>
                  <a:ext cx="618490" cy="415499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100" b="0" i="0" u="none" baseline="0">
                      <a:solidFill>
                        <a:srgbClr val="000000"/>
                      </a:solidFill>
                      <a:latin typeface="Century Gothic"/>
                    </a:rPr>
                    <a:t>___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711200" y="5651500"/>
                  <a:ext cx="630936" cy="461666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400" b="0" i="0" u="none" baseline="0">
                      <a:solidFill>
                        <a:srgbClr val="000000"/>
                      </a:solidFill>
                      <a:latin typeface="Century Gothic"/>
                    </a:rPr>
                    <a:t>+ 3</a:t>
                  </a:r>
                </a:p>
              </p:txBody>
            </p:sp>
          </p:grpSp>
          <p:cxnSp>
            <p:nvCxnSpPr>
              <p:cNvPr id="39" name="Straight Connector 38"/>
              <p:cNvCxnSpPr/>
              <p:nvPr/>
            </p:nvCxnSpPr>
            <p:spPr>
              <a:xfrm>
                <a:off x="1292860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2451989" y="5552948"/>
              <a:ext cx="640461" cy="566420"/>
              <a:chOff x="2451989" y="5552948"/>
              <a:chExt cx="640461" cy="566420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2565400" y="57404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2451989" y="55529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469900" y="5016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130300" y="50165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  +    9    =  ___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9800" y="63881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835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Trouve trois chiffres dont la somme est égale à 7.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641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Recommence avec différents chiffres.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54400"/>
            <a:ext cx="94234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Trouve un maximum de façons possibles.</a:t>
            </a:r>
          </a:p>
        </p:txBody>
      </p:sp>
    </p:spTree>
    <p:extLst>
      <p:ext uri="{BB962C8B-B14F-4D97-AF65-F5344CB8AC3E}">
        <p14:creationId xmlns:p14="http://schemas.microsoft.com/office/powerpoint/2010/main" val="3719713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57200" y="2425700"/>
            <a:ext cx="6578600" cy="1710154"/>
            <a:chOff x="457200" y="2425700"/>
            <a:chExt cx="6578600" cy="1710154"/>
          </a:xfrm>
        </p:grpSpPr>
        <p:grpSp>
          <p:nvGrpSpPr>
            <p:cNvPr id="5" name="Group 4"/>
            <p:cNvGrpSpPr/>
            <p:nvPr/>
          </p:nvGrpSpPr>
          <p:grpSpPr>
            <a:xfrm>
              <a:off x="1905000" y="2962148"/>
              <a:ext cx="569849" cy="566420"/>
              <a:chOff x="1905000" y="2962148"/>
              <a:chExt cx="569849" cy="56642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1905000" y="3086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2462149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474849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457200" y="24257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117600" y="2425700"/>
              <a:ext cx="600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    +    6    +    5    =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290320" y="29621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23900" y="30861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400" b="0" i="0" u="none" baseline="0">
                  <a:solidFill>
                    <a:srgbClr val="000000"/>
                  </a:solidFill>
                  <a:latin typeface="Century Gothic"/>
                </a:rPr>
                <a:t>+ 2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2500" y="3797300"/>
              <a:ext cx="53345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060700" y="2962148"/>
              <a:ext cx="614045" cy="566420"/>
              <a:chOff x="3060700" y="2962148"/>
              <a:chExt cx="614045" cy="56642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3060700" y="3162300"/>
                <a:ext cx="61849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3674745" y="29621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/>
          <p:cNvSpPr txBox="1"/>
          <p:nvPr/>
        </p:nvSpPr>
        <p:spPr>
          <a:xfrm>
            <a:off x="457200" y="419100"/>
            <a:ext cx="963422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Qu’enlèverais-tu au troisième chiffre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pour que la somme reste la même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Explique.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Complète les phrases d’addition.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57200" y="5003800"/>
            <a:ext cx="6578600" cy="1710154"/>
            <a:chOff x="457200" y="5003800"/>
            <a:chExt cx="6578600" cy="1710154"/>
          </a:xfrm>
        </p:grpSpPr>
        <p:grpSp>
          <p:nvGrpSpPr>
            <p:cNvPr id="19" name="Group 18"/>
            <p:cNvGrpSpPr/>
            <p:nvPr/>
          </p:nvGrpSpPr>
          <p:grpSpPr>
            <a:xfrm>
              <a:off x="1905000" y="5540248"/>
              <a:ext cx="569849" cy="566420"/>
              <a:chOff x="1905000" y="5540248"/>
              <a:chExt cx="569849" cy="5664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905000" y="566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+ 2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62149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474849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457200" y="50038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17600" y="5003800"/>
              <a:ext cx="600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  +    6    +    5    =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23900" y="5540248"/>
              <a:ext cx="566420" cy="566420"/>
              <a:chOff x="723900" y="5540248"/>
              <a:chExt cx="566420" cy="566420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1290320" y="55402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/>
              <p:cNvSpPr txBox="1"/>
              <p:nvPr/>
            </p:nvSpPr>
            <p:spPr>
              <a:xfrm>
                <a:off x="723900" y="566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+ 2</a:t>
                </a: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952500" y="6375400"/>
              <a:ext cx="53345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</a:t>
              </a:r>
              <a:r>
                <a:rPr lang="fr-ca" sz="18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60700" y="5740400"/>
              <a:ext cx="618490" cy="41549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1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3674745" y="55402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46659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69900" y="1752600"/>
            <a:ext cx="4496308" cy="1894820"/>
            <a:chOff x="469900" y="1752600"/>
            <a:chExt cx="4496308" cy="1894820"/>
          </a:xfrm>
        </p:grpSpPr>
        <p:grpSp>
          <p:nvGrpSpPr>
            <p:cNvPr id="5" name="Group 4"/>
            <p:cNvGrpSpPr/>
            <p:nvPr/>
          </p:nvGrpSpPr>
          <p:grpSpPr>
            <a:xfrm>
              <a:off x="558807" y="2289048"/>
              <a:ext cx="884929" cy="602951"/>
              <a:chOff x="558807" y="2289048"/>
              <a:chExt cx="884929" cy="602951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6858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>
              <a:xfrm>
                <a:off x="1399540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58807" y="2387600"/>
                <a:ext cx="884929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+ 10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774569" y="2289048"/>
              <a:ext cx="768731" cy="566420"/>
              <a:chOff x="2774569" y="2289048"/>
              <a:chExt cx="768731" cy="56642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8829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774569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469900" y="1752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30300" y="17526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40    +    30    =  ____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39800" y="31242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9900" y="406400"/>
            <a:ext cx="952500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3. Ajoute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soustraye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10 pour faire une nouvelle phrase numérique.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346700" y="1752600"/>
            <a:ext cx="4496308" cy="1894820"/>
            <a:chOff x="5346700" y="1752600"/>
            <a:chExt cx="4496308" cy="1894820"/>
          </a:xfrm>
        </p:grpSpPr>
        <p:grpSp>
          <p:nvGrpSpPr>
            <p:cNvPr id="17" name="Group 16"/>
            <p:cNvGrpSpPr/>
            <p:nvPr/>
          </p:nvGrpSpPr>
          <p:grpSpPr>
            <a:xfrm>
              <a:off x="5435603" y="2289048"/>
              <a:ext cx="884933" cy="602951"/>
              <a:chOff x="5435603" y="2289048"/>
              <a:chExt cx="884933" cy="60295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5626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6276340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5435603" y="2387600"/>
                <a:ext cx="884933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+ 10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651369" y="2289048"/>
              <a:ext cx="768731" cy="566420"/>
              <a:chOff x="7651369" y="2289048"/>
              <a:chExt cx="768731" cy="56642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759700" y="24765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7651369" y="2289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5346700" y="17526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07100" y="17526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50    +    40    =  ____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816600" y="31242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9900" y="4533900"/>
            <a:ext cx="4496308" cy="1894820"/>
            <a:chOff x="469900" y="4533900"/>
            <a:chExt cx="4496308" cy="1894820"/>
          </a:xfrm>
        </p:grpSpPr>
        <p:grpSp>
          <p:nvGrpSpPr>
            <p:cNvPr id="28" name="Group 27"/>
            <p:cNvGrpSpPr/>
            <p:nvPr/>
          </p:nvGrpSpPr>
          <p:grpSpPr>
            <a:xfrm>
              <a:off x="558807" y="5070348"/>
              <a:ext cx="884929" cy="602951"/>
              <a:chOff x="558807" y="5070348"/>
              <a:chExt cx="884929" cy="60295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858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399540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558807" y="5168900"/>
                <a:ext cx="884929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+ 10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2774569" y="5070348"/>
              <a:ext cx="768731" cy="566420"/>
              <a:chOff x="2774569" y="5070348"/>
              <a:chExt cx="768731" cy="566420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28829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2774569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469900" y="45339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30300" y="45339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10    +    80    =  ____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39800" y="59055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346700" y="4533900"/>
            <a:ext cx="4496308" cy="1894820"/>
            <a:chOff x="5346700" y="4533900"/>
            <a:chExt cx="4496308" cy="1894820"/>
          </a:xfrm>
        </p:grpSpPr>
        <p:grpSp>
          <p:nvGrpSpPr>
            <p:cNvPr id="39" name="Group 38"/>
            <p:cNvGrpSpPr/>
            <p:nvPr/>
          </p:nvGrpSpPr>
          <p:grpSpPr>
            <a:xfrm>
              <a:off x="5435603" y="5070348"/>
              <a:ext cx="884933" cy="602951"/>
              <a:chOff x="5435603" y="5070348"/>
              <a:chExt cx="884933" cy="602951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55626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6276340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5435603" y="5168900"/>
                <a:ext cx="884933" cy="46166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l" rtl="0"/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+ 10</a:t>
                </a: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7651369" y="5070348"/>
              <a:ext cx="768731" cy="566420"/>
              <a:chOff x="7651369" y="5070348"/>
              <a:chExt cx="768731" cy="566420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7759700" y="5257800"/>
                <a:ext cx="751840" cy="41549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100" b="0" i="0" u="none" baseline="0">
                    <a:solidFill>
                      <a:srgbClr val="000000"/>
                    </a:solidFill>
                    <a:latin typeface="Century Gothic"/>
                  </a:rPr>
                  <a:t>____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>
                <a:off x="7651369" y="50703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5346700" y="4533900"/>
              <a:ext cx="7391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07100" y="4533900"/>
              <a:ext cx="38359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60    +    20    =  ____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16600" y="5905500"/>
              <a:ext cx="391210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624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259330" y="1730629"/>
            <a:ext cx="5647944" cy="587756"/>
            <a:chOff x="2259330" y="1730629"/>
            <a:chExt cx="5647944" cy="587756"/>
          </a:xfrm>
        </p:grpSpPr>
        <p:sp>
          <p:nvSpPr>
            <p:cNvPr id="2" name="Oval 1"/>
            <p:cNvSpPr/>
            <p:nvPr/>
          </p:nvSpPr>
          <p:spPr>
            <a:xfrm>
              <a:off x="2259330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3" name="Oval 2"/>
            <p:cNvSpPr/>
            <p:nvPr/>
          </p:nvSpPr>
          <p:spPr>
            <a:xfrm>
              <a:off x="6476111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5632831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4789424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3946017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3102737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7319518" y="1730629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3822700" y="1647698"/>
            <a:ext cx="0" cy="75361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2600" y="457200"/>
            <a:ext cx="60985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addition cela montre-t-il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6880" y="4533900"/>
            <a:ext cx="9260840" cy="17810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Dans quel sens dois-je déplacer la ligne pour montrer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___ = ___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79360" y="2032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Q-12 pour plus de détails.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64280" y="3175000"/>
            <a:ext cx="264339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 + ___ = ___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2599" y="6946900"/>
            <a:ext cx="599351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à un volontaire de dessiner la nouvelle ligne.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A0657D4-15D1-4D47-9581-0F6F7DB8C798}"/>
              </a:ext>
            </a:extLst>
          </p:cNvPr>
          <p:cNvCxnSpPr>
            <a:cxnSpLocks/>
          </p:cNvCxnSpPr>
          <p:nvPr/>
        </p:nvCxnSpPr>
        <p:spPr>
          <a:xfrm>
            <a:off x="3302" y="4330700"/>
            <a:ext cx="10156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10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24–27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687560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254377" y="1521841"/>
            <a:ext cx="5651246" cy="4398519"/>
            <a:chOff x="2254377" y="1521841"/>
            <a:chExt cx="5651246" cy="4398519"/>
          </a:xfrm>
        </p:grpSpPr>
        <p:grpSp>
          <p:nvGrpSpPr>
            <p:cNvPr id="27" name="Group 26"/>
            <p:cNvGrpSpPr/>
            <p:nvPr/>
          </p:nvGrpSpPr>
          <p:grpSpPr>
            <a:xfrm>
              <a:off x="2254377" y="1521841"/>
              <a:ext cx="5651246" cy="4398519"/>
              <a:chOff x="2254377" y="1521841"/>
              <a:chExt cx="5651246" cy="439851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254377" y="1521841"/>
                <a:ext cx="5647945" cy="1699613"/>
                <a:chOff x="2254377" y="1521841"/>
                <a:chExt cx="5647945" cy="1699613"/>
              </a:xfrm>
            </p:grpSpPr>
            <p:grpSp>
              <p:nvGrpSpPr>
                <p:cNvPr id="11" name="Group 10"/>
                <p:cNvGrpSpPr/>
                <p:nvPr/>
              </p:nvGrpSpPr>
              <p:grpSpPr>
                <a:xfrm>
                  <a:off x="2254377" y="1521841"/>
                  <a:ext cx="5647945" cy="753618"/>
                  <a:chOff x="2254377" y="1521841"/>
                  <a:chExt cx="5647945" cy="753618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254377" y="1604772"/>
                    <a:ext cx="5647945" cy="587756"/>
                    <a:chOff x="2254377" y="1604772"/>
                    <a:chExt cx="5647945" cy="587756"/>
                  </a:xfrm>
                </p:grpSpPr>
                <p:sp>
                  <p:nvSpPr>
                    <p:cNvPr id="2" name="Oval 1"/>
                    <p:cNvSpPr/>
                    <p:nvPr/>
                  </p:nvSpPr>
                  <p:spPr>
                    <a:xfrm>
                      <a:off x="2254377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3" name="Oval 2"/>
                    <p:cNvSpPr/>
                    <p:nvPr/>
                  </p:nvSpPr>
                  <p:spPr>
                    <a:xfrm>
                      <a:off x="6471158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4" name="Oval 3"/>
                    <p:cNvSpPr/>
                    <p:nvPr/>
                  </p:nvSpPr>
                  <p:spPr>
                    <a:xfrm>
                      <a:off x="5627878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5" name="Oval 4"/>
                    <p:cNvSpPr/>
                    <p:nvPr/>
                  </p:nvSpPr>
                  <p:spPr>
                    <a:xfrm>
                      <a:off x="4784471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6" name="Oval 5"/>
                    <p:cNvSpPr/>
                    <p:nvPr/>
                  </p:nvSpPr>
                  <p:spPr>
                    <a:xfrm>
                      <a:off x="3941064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7" name="Oval 6"/>
                    <p:cNvSpPr/>
                    <p:nvPr/>
                  </p:nvSpPr>
                  <p:spPr>
                    <a:xfrm>
                      <a:off x="3097784" y="1604772"/>
                      <a:ext cx="587756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  <p:sp>
                  <p:nvSpPr>
                    <p:cNvPr id="8" name="Oval 7"/>
                    <p:cNvSpPr/>
                    <p:nvPr/>
                  </p:nvSpPr>
                  <p:spPr>
                    <a:xfrm>
                      <a:off x="7314565" y="1604772"/>
                      <a:ext cx="587757" cy="587756"/>
                    </a:xfrm>
                    <a:prstGeom prst="ellipse">
                      <a:avLst/>
                    </a:prstGeom>
                    <a:solidFill>
                      <a:schemeClr val="accent1">
                        <a:alpha val="1000"/>
                      </a:schemeClr>
                    </a:solidFill>
                    <a:ln w="381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rtl="0"/>
                      <a:endParaRPr lang="fr-ca"/>
                    </a:p>
                  </p:txBody>
                </p:sp>
              </p:grp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3808349" y="1521841"/>
                    <a:ext cx="0" cy="753618"/>
                  </a:xfrm>
                  <a:prstGeom prst="line">
                    <a:avLst/>
                  </a:prstGeom>
                  <a:ln w="381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sm"/>
                    <a:tailEnd type="none" w="med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3721100" y="2882900"/>
                  <a:ext cx="2815813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2    +    5    =    7</a:t>
                  </a: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2257679" y="4140200"/>
                <a:ext cx="5647944" cy="1780160"/>
                <a:chOff x="2257679" y="4140200"/>
                <a:chExt cx="5647944" cy="1780160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3721100" y="4140200"/>
                  <a:ext cx="2815813" cy="523220"/>
                </a:xfrm>
                <a:prstGeom prst="rect">
                  <a:avLst/>
                </a:prstGeom>
                <a:noFill/>
              </p:spPr>
              <p:txBody>
                <a:bodyPr vert="horz" rtlCol="0">
                  <a:spAutoFit/>
                </a:bodyPr>
                <a:lstStyle/>
                <a:p>
                  <a:pPr algn="l" rtl="0"/>
                  <a:r>
                    <a:rPr lang="fr-ca" sz="2800" b="0" i="0" u="none" baseline="0">
                      <a:solidFill>
                        <a:srgbClr val="000000"/>
                      </a:solidFill>
                      <a:latin typeface="Century Gothic"/>
                    </a:rPr>
                    <a:t>3    +    4    =    7</a:t>
                  </a:r>
                </a:p>
              </p:txBody>
            </p:sp>
            <p:grpSp>
              <p:nvGrpSpPr>
                <p:cNvPr id="22" name="Group 21"/>
                <p:cNvGrpSpPr/>
                <p:nvPr/>
              </p:nvGrpSpPr>
              <p:grpSpPr>
                <a:xfrm>
                  <a:off x="2257679" y="5249672"/>
                  <a:ext cx="5647944" cy="587756"/>
                  <a:chOff x="2257679" y="5249672"/>
                  <a:chExt cx="5647944" cy="587756"/>
                </a:xfrm>
              </p:grpSpPr>
              <p:sp>
                <p:nvSpPr>
                  <p:cNvPr id="15" name="Oval 14"/>
                  <p:cNvSpPr/>
                  <p:nvPr/>
                </p:nvSpPr>
                <p:spPr>
                  <a:xfrm>
                    <a:off x="2257679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6474460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5631180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4787773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19" name="Oval 18"/>
                  <p:cNvSpPr/>
                  <p:nvPr/>
                </p:nvSpPr>
                <p:spPr>
                  <a:xfrm>
                    <a:off x="3944366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3101086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7317867" y="5249672"/>
                    <a:ext cx="587756" cy="587756"/>
                  </a:xfrm>
                  <a:prstGeom prst="ellipse">
                    <a:avLst/>
                  </a:prstGeom>
                  <a:solidFill>
                    <a:schemeClr val="accent1">
                      <a:alpha val="1000"/>
                    </a:schemeClr>
                  </a:solidFill>
                  <a:ln w="38100" cap="flat" cmpd="sng" algn="ctr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rtl="0"/>
                    <a:endParaRPr lang="fr-ca"/>
                  </a:p>
                </p:txBody>
              </p:sp>
            </p:grp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4662551" y="5166741"/>
                  <a:ext cx="0" cy="753619"/>
                </a:xfrm>
                <a:prstGeom prst="line">
                  <a:avLst/>
                </a:prstGeom>
                <a:ln w="381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3871849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081651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3228086" y="3510153"/>
              <a:ext cx="2453894" cy="421894"/>
              <a:chOff x="3228086" y="3510153"/>
              <a:chExt cx="2453894" cy="421894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3228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260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457199" y="203200"/>
            <a:ext cx="7656487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En quoi le nombre de points avant la ligne a-t-il changé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 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Après la ligne</a:t>
            </a:r>
            <a:r>
              <a:rPr lang="fr-ca" sz="1600" b="0" i="0" u="none" baseline="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200" y="6946900"/>
            <a:ext cx="555713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14112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2254377" y="1521841"/>
            <a:ext cx="5651246" cy="4398519"/>
            <a:chOff x="2254377" y="1521841"/>
            <a:chExt cx="5651246" cy="4398519"/>
          </a:xfrm>
        </p:grpSpPr>
        <p:grpSp>
          <p:nvGrpSpPr>
            <p:cNvPr id="11" name="Group 10"/>
            <p:cNvGrpSpPr/>
            <p:nvPr/>
          </p:nvGrpSpPr>
          <p:grpSpPr>
            <a:xfrm>
              <a:off x="2254377" y="1521841"/>
              <a:ext cx="5647945" cy="753618"/>
              <a:chOff x="2254377" y="1521841"/>
              <a:chExt cx="5647945" cy="753618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254377" y="1604772"/>
                <a:ext cx="5647945" cy="587756"/>
                <a:chOff x="2254377" y="1604772"/>
                <a:chExt cx="5647945" cy="587756"/>
              </a:xfrm>
            </p:grpSpPr>
            <p:sp>
              <p:nvSpPr>
                <p:cNvPr id="2" name="Oval 1"/>
                <p:cNvSpPr/>
                <p:nvPr/>
              </p:nvSpPr>
              <p:spPr>
                <a:xfrm>
                  <a:off x="2254377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3" name="Oval 2"/>
                <p:cNvSpPr/>
                <p:nvPr/>
              </p:nvSpPr>
              <p:spPr>
                <a:xfrm>
                  <a:off x="6471158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5627878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784471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3941064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097784" y="1604772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7314565" y="1604772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>
              <a:xfrm>
                <a:off x="4662551" y="1521841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3228086" y="2882900"/>
              <a:ext cx="3363214" cy="1595854"/>
              <a:chOff x="3228086" y="2882900"/>
              <a:chExt cx="3363214" cy="159585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721100" y="2882900"/>
                <a:ext cx="281581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3    +    4    =    7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721100" y="4140200"/>
                <a:ext cx="2815813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FFFFFF"/>
                    </a:solidFill>
                    <a:latin typeface="Century Gothic"/>
                  </a:rPr>
                  <a:t>3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   +    </a:t>
                </a:r>
                <a:r>
                  <a:rPr lang="fr-ca" sz="2800" b="0" i="0" u="none" baseline="0">
                    <a:solidFill>
                      <a:srgbClr val="FFFFFF"/>
                    </a:solidFill>
                    <a:latin typeface="Century Gothic"/>
                  </a:rPr>
                  <a:t>4</a:t>
                </a:r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    =    </a:t>
                </a:r>
                <a:r>
                  <a:rPr lang="fr-ca" sz="2800" b="0" i="0" u="none" baseline="0">
                    <a:solidFill>
                      <a:srgbClr val="FFFFFF"/>
                    </a:solidFill>
                    <a:latin typeface="Century Gothic"/>
                  </a:rPr>
                  <a:t>7</a:t>
                </a: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3871849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81651" y="3407791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3228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260086" y="3510153"/>
                <a:ext cx="421894" cy="421894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25400" cap="sq" cmpd="sng" algn="ctr">
                <a:solidFill>
                  <a:srgbClr val="009300"/>
                </a:solidFill>
                <a:prstDash val="sysDot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5433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7625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930900" y="4140200"/>
                <a:ext cx="751840" cy="523220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800" b="0" i="0" u="none" baseline="0">
                    <a:solidFill>
                      <a:srgbClr val="000000"/>
                    </a:solidFill>
                    <a:latin typeface="Century Gothic"/>
                  </a:rPr>
                  <a:t>___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2257679" y="5166741"/>
              <a:ext cx="5647944" cy="753619"/>
              <a:chOff x="2257679" y="5166741"/>
              <a:chExt cx="5647944" cy="753619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2257679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6474460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631180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787773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944366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01086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7317867" y="5249672"/>
                <a:ext cx="587756" cy="587756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ca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>
                <a:off x="5496433" y="5166741"/>
                <a:ext cx="0" cy="753619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extBox 31"/>
          <p:cNvSpPr txBox="1"/>
          <p:nvPr/>
        </p:nvSpPr>
        <p:spPr>
          <a:xfrm>
            <a:off x="457200" y="203200"/>
            <a:ext cx="965454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8000"/>
              </a:lnSpc>
              <a:spcAft>
                <a:spcPts val="800"/>
              </a:spcAft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Mettez les élèves au défi de prédire la nouvelle phrase numérique lorsque vous déplacez la ligne d’un autre point vers la droite.</a:t>
            </a:r>
            <a:br>
              <a:rPr lang="fr-ca" sz="1600">
                <a:solidFill>
                  <a:srgbClr val="666666"/>
                </a:solidFill>
                <a:latin typeface="Century Gothic"/>
              </a:rPr>
            </a:b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7200" y="6946900"/>
            <a:ext cx="555713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Q-12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45429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95300"/>
            <a:ext cx="869363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Et si nous continuons à déplacer la ligne vers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droite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255647" y="1715516"/>
            <a:ext cx="5647944" cy="1645638"/>
            <a:chOff x="2255647" y="1715516"/>
            <a:chExt cx="5647944" cy="1645638"/>
          </a:xfrm>
        </p:grpSpPr>
        <p:sp>
          <p:nvSpPr>
            <p:cNvPr id="3" name="TextBox 2"/>
            <p:cNvSpPr txBox="1"/>
            <p:nvPr/>
          </p:nvSpPr>
          <p:spPr>
            <a:xfrm>
              <a:off x="3606800" y="30226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255647" y="1715516"/>
              <a:ext cx="5647944" cy="753618"/>
              <a:chOff x="2255647" y="1715516"/>
              <a:chExt cx="5647944" cy="753618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255647" y="1798447"/>
                <a:ext cx="5647944" cy="587756"/>
                <a:chOff x="2255647" y="1798447"/>
                <a:chExt cx="5647944" cy="587756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255647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6472428" y="1798447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5629148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4785741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3942334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3099054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7315835" y="17984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6340221" y="1715516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/>
          <p:cNvSpPr txBox="1"/>
          <p:nvPr/>
        </p:nvSpPr>
        <p:spPr>
          <a:xfrm>
            <a:off x="482600" y="6946900"/>
            <a:ext cx="6784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Q-13 pour plus de détails.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2255647" y="4420616"/>
            <a:ext cx="5647944" cy="1645638"/>
            <a:chOff x="2255647" y="4420616"/>
            <a:chExt cx="5647944" cy="1645638"/>
          </a:xfrm>
        </p:grpSpPr>
        <p:sp>
          <p:nvSpPr>
            <p:cNvPr id="16" name="TextBox 15"/>
            <p:cNvSpPr txBox="1"/>
            <p:nvPr/>
          </p:nvSpPr>
          <p:spPr>
            <a:xfrm>
              <a:off x="3606800" y="5727700"/>
              <a:ext cx="303719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  +  ___  =  ___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255647" y="4420616"/>
              <a:ext cx="5647944" cy="753618"/>
              <a:chOff x="2255647" y="4420616"/>
              <a:chExt cx="5647944" cy="753618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255647" y="4503547"/>
                <a:ext cx="5647944" cy="587756"/>
                <a:chOff x="2255647" y="4503547"/>
                <a:chExt cx="5647944" cy="587756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255647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6472428" y="4503547"/>
                  <a:ext cx="587757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5629148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4785741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3942334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3099054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7315835" y="4503547"/>
                  <a:ext cx="587756" cy="587756"/>
                </a:xfrm>
                <a:prstGeom prst="ellipse">
                  <a:avLst/>
                </a:pr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rtl="0"/>
                  <a:endParaRPr lang="fr-ca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>
              <a:xfrm>
                <a:off x="7191121" y="4420616"/>
                <a:ext cx="0" cy="75361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16276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565900"/>
            <a:ext cx="7800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Tracez des lignes si nécessaire et demandez aux élèves de noter chaque phrase numérique. 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Q-13 pour plus de détails.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4610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Recommencez le processus avec 8 points.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834388" y="1099947"/>
            <a:ext cx="6491351" cy="587756"/>
            <a:chOff x="1834388" y="1099947"/>
            <a:chExt cx="6491351" cy="587756"/>
          </a:xfrm>
        </p:grpSpPr>
        <p:sp>
          <p:nvSpPr>
            <p:cNvPr id="4" name="Oval 3"/>
            <p:cNvSpPr/>
            <p:nvPr/>
          </p:nvSpPr>
          <p:spPr>
            <a:xfrm>
              <a:off x="1834388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605104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520776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4364482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3521075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2677795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6894576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1" name="Oval 10"/>
            <p:cNvSpPr/>
            <p:nvPr/>
          </p:nvSpPr>
          <p:spPr>
            <a:xfrm>
              <a:off x="7737983" y="1099947"/>
              <a:ext cx="587756" cy="587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530739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431800"/>
            <a:ext cx="9749663" cy="103304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Calculez la nouvelle phrase numérique.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Le total changera-t-il</a:t>
            </a:r>
            <a:r>
              <a:rPr lang="fr-ca" sz="20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97700"/>
            <a:ext cx="3424936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Q-13 pour plus de détails.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251200" y="2641600"/>
            <a:ext cx="3752088" cy="1945620"/>
            <a:chOff x="3251200" y="2641600"/>
            <a:chExt cx="3752088" cy="1945620"/>
          </a:xfrm>
        </p:grpSpPr>
        <p:sp>
          <p:nvSpPr>
            <p:cNvPr id="4" name="TextBox 3"/>
            <p:cNvSpPr txBox="1"/>
            <p:nvPr/>
          </p:nvSpPr>
          <p:spPr>
            <a:xfrm>
              <a:off x="3632200" y="26416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   +    5    =  11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251200" y="3178048"/>
              <a:ext cx="630936" cy="566420"/>
              <a:chOff x="3251200" y="3178048"/>
              <a:chExt cx="630936" cy="56642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800983" y="31780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3251200" y="3209925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3441700" y="40640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998212" y="31780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5114925" y="32004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324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42545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Recommencez pour d’autres sommes.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01700" y="1219200"/>
            <a:ext cx="3660648" cy="1760954"/>
            <a:chOff x="901700" y="1219200"/>
            <a:chExt cx="3660648" cy="1760954"/>
          </a:xfrm>
        </p:grpSpPr>
        <p:sp>
          <p:nvSpPr>
            <p:cNvPr id="3" name="TextBox 2"/>
            <p:cNvSpPr txBox="1"/>
            <p:nvPr/>
          </p:nvSpPr>
          <p:spPr>
            <a:xfrm>
              <a:off x="1282700" y="12192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   +    9    =  15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901700" y="1749806"/>
              <a:ext cx="550291" cy="566420"/>
              <a:chOff x="901700" y="1749806"/>
              <a:chExt cx="550291" cy="56642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451991" y="17498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901700" y="185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92200" y="2641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649220" y="1749806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794000" y="18542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80100" y="1219200"/>
            <a:ext cx="3660648" cy="1760954"/>
            <a:chOff x="5880100" y="1219200"/>
            <a:chExt cx="3660648" cy="1760954"/>
          </a:xfrm>
        </p:grpSpPr>
        <p:sp>
          <p:nvSpPr>
            <p:cNvPr id="11" name="TextBox 10"/>
            <p:cNvSpPr txBox="1"/>
            <p:nvPr/>
          </p:nvSpPr>
          <p:spPr>
            <a:xfrm>
              <a:off x="6261100" y="12192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11   =  16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880100" y="1749806"/>
              <a:ext cx="550291" cy="566420"/>
              <a:chOff x="5880100" y="1749806"/>
              <a:chExt cx="550291" cy="5664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6430391" y="17498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880100" y="18542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6070600" y="2641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627620" y="1749806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772400" y="18542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1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01700" y="4686300"/>
            <a:ext cx="3660648" cy="1760954"/>
            <a:chOff x="901700" y="4686300"/>
            <a:chExt cx="3660648" cy="1760954"/>
          </a:xfrm>
        </p:grpSpPr>
        <p:sp>
          <p:nvSpPr>
            <p:cNvPr id="19" name="TextBox 18"/>
            <p:cNvSpPr txBox="1"/>
            <p:nvPr/>
          </p:nvSpPr>
          <p:spPr>
            <a:xfrm>
              <a:off x="1282700" y="4686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   +   12   =  19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901700" y="5222748"/>
              <a:ext cx="550799" cy="566420"/>
              <a:chOff x="901700" y="5222748"/>
              <a:chExt cx="550799" cy="56642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1452499" y="52227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901700" y="53213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1092200" y="6108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649728" y="52227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794000" y="53213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695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3422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Ajoute et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soustraye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1 pour faire une nouvelle phrase numérique.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7200" y="2277954"/>
            <a:ext cx="3940048" cy="1710154"/>
            <a:chOff x="457200" y="1943100"/>
            <a:chExt cx="3940048" cy="171015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43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17600" y="19431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9    +    7    =  16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85800" y="2479548"/>
              <a:ext cx="553720" cy="566420"/>
              <a:chOff x="685800" y="2479548"/>
              <a:chExt cx="553720" cy="56642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1239520" y="2479548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6858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927100" y="3314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449449" y="2479548"/>
              <a:ext cx="0" cy="56642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590800" y="2578100"/>
              <a:ext cx="630936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en-US" sz="1800" dirty="0"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–</a:t>
              </a:r>
              <a:r>
                <a:rPr lang="fr-ca" sz="2400" b="0" i="0" u="none" baseline="0" dirty="0">
                  <a:solidFill>
                    <a:srgbClr val="000000"/>
                  </a:solidFill>
                  <a:latin typeface="Century Gothic"/>
                </a:rPr>
                <a:t> 1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346700" y="2277954"/>
            <a:ext cx="3940048" cy="1710154"/>
            <a:chOff x="5346700" y="1943100"/>
            <a:chExt cx="3940048" cy="1710154"/>
          </a:xfrm>
        </p:grpSpPr>
        <p:sp>
          <p:nvSpPr>
            <p:cNvPr id="12" name="TextBox 11"/>
            <p:cNvSpPr txBox="1"/>
            <p:nvPr/>
          </p:nvSpPr>
          <p:spPr>
            <a:xfrm>
              <a:off x="5346700" y="19431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07100" y="19431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   +    9    =  17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575300" y="2482596"/>
              <a:ext cx="557530" cy="566420"/>
              <a:chOff x="5575300" y="2482596"/>
              <a:chExt cx="557530" cy="56642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132830" y="24825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55753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816600" y="33147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42759" y="2482596"/>
              <a:ext cx="677037" cy="566420"/>
              <a:chOff x="7342759" y="2482596"/>
              <a:chExt cx="677037" cy="566420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7342759" y="24825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480300" y="25781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346700" y="4826000"/>
            <a:ext cx="3940048" cy="1710154"/>
            <a:chOff x="5346700" y="4826000"/>
            <a:chExt cx="3940048" cy="1710154"/>
          </a:xfrm>
        </p:grpSpPr>
        <p:sp>
          <p:nvSpPr>
            <p:cNvPr id="22" name="TextBox 21"/>
            <p:cNvSpPr txBox="1"/>
            <p:nvPr/>
          </p:nvSpPr>
          <p:spPr>
            <a:xfrm>
              <a:off x="5346700" y="4826000"/>
              <a:ext cx="79883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d)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07100" y="4826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5    +   12   =  17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5575300" y="5365496"/>
              <a:ext cx="561340" cy="566420"/>
              <a:chOff x="5575300" y="5365496"/>
              <a:chExt cx="561340" cy="566420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6136640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5753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5816600" y="6197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346569" y="5365496"/>
              <a:ext cx="673227" cy="566420"/>
              <a:chOff x="7346569" y="5365496"/>
              <a:chExt cx="673227" cy="56642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7346569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4803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57200" y="4826000"/>
            <a:ext cx="3940048" cy="1710154"/>
            <a:chOff x="457200" y="4826000"/>
            <a:chExt cx="3940048" cy="1710154"/>
          </a:xfrm>
        </p:grpSpPr>
        <p:sp>
          <p:nvSpPr>
            <p:cNvPr id="32" name="TextBox 31"/>
            <p:cNvSpPr txBox="1"/>
            <p:nvPr/>
          </p:nvSpPr>
          <p:spPr>
            <a:xfrm>
              <a:off x="457200" y="48260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17600" y="48260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4    +   11   =  15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685800" y="5365496"/>
              <a:ext cx="556260" cy="566420"/>
              <a:chOff x="685800" y="5365496"/>
              <a:chExt cx="556260" cy="56642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1242060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858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fr-ca" sz="2400" b="0" i="0" u="none" baseline="0">
                    <a:solidFill>
                      <a:srgbClr val="000000"/>
                    </a:solidFill>
                    <a:latin typeface="Century Gothic"/>
                  </a:rPr>
                  <a:t>+ 1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927100" y="6197600"/>
              <a:ext cx="35615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+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___</a:t>
              </a:r>
              <a:r>
                <a:rPr lang="fr-ca" sz="2000" b="0" i="0" u="none" baseline="0">
                  <a:solidFill>
                    <a:srgbClr val="000000"/>
                  </a:solidFill>
                  <a:latin typeface="Century Gothic"/>
                </a:rPr>
                <a:t>  </a:t>
              </a:r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 =  ___</a:t>
              </a: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451989" y="5365496"/>
              <a:ext cx="678307" cy="566420"/>
              <a:chOff x="2451989" y="5365496"/>
              <a:chExt cx="678307" cy="566420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>
                <a:off x="2451989" y="536549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2590800" y="54610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l" rtl="0"/>
                <a:r>
                  <a:rPr lang="en-US" sz="1800" dirty="0">
                    <a:effectLst/>
                    <a:latin typeface="Century Gothic" panose="020B050202020202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lang="fr-ca" sz="2400" b="0" i="0" u="none" baseline="0" dirty="0">
                    <a:solidFill>
                      <a:srgbClr val="000000"/>
                    </a:solidFill>
                    <a:latin typeface="Century Gothic"/>
                  </a:rPr>
                  <a:t> 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9924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993DEB-633F-498F-BE37-A2986BF0E6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1F7B93-B8BB-41DA-A678-A9793B734B04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6FDBB0E9-59B7-4827-B2C0-F89142842F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936</Words>
  <Application>Microsoft Office PowerPoint</Application>
  <PresentationFormat>Custom</PresentationFormat>
  <Paragraphs>208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11</cp:revision>
  <dcterms:created xsi:type="dcterms:W3CDTF">2018-03-05T17:21:00Z</dcterms:created>
  <dcterms:modified xsi:type="dcterms:W3CDTF">2023-02-14T15:23:14Z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