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10160000" cy="7620000"/>
  <p:notesSz cx="6858000" cy="9144000"/>
  <p:embeddedFontLst>
    <p:embeddedFont>
      <p:font typeface="Century Gothic" panose="020B050202020202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F79A7241-AA22-4FA8-8D1E-652E58F25BA4}"/>
    <pc:docChg chg="modSld">
      <pc:chgData name="Megan Burns" userId="623e1b0c-ad23-4e0f-a80f-6405fe9aac03" providerId="ADAL" clId="{F79A7241-AA22-4FA8-8D1E-652E58F25BA4}" dt="2023-02-10T20:03:14.635" v="5"/>
      <pc:docMkLst>
        <pc:docMk/>
      </pc:docMkLst>
      <pc:sldChg chg="modSp mod">
        <pc:chgData name="Megan Burns" userId="623e1b0c-ad23-4e0f-a80f-6405fe9aac03" providerId="ADAL" clId="{F79A7241-AA22-4FA8-8D1E-652E58F25BA4}" dt="2023-02-10T20:00:02.540" v="4"/>
        <pc:sldMkLst>
          <pc:docMk/>
          <pc:sldMk cId="0" sldId="256"/>
        </pc:sldMkLst>
        <pc:spChg chg="mod">
          <ac:chgData name="Megan Burns" userId="623e1b0c-ad23-4e0f-a80f-6405fe9aac03" providerId="ADAL" clId="{F79A7241-AA22-4FA8-8D1E-652E58F25BA4}" dt="2023-02-10T19:59:59.945" v="3" actId="20577"/>
          <ac:spMkLst>
            <pc:docMk/>
            <pc:sldMk cId="0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F79A7241-AA22-4FA8-8D1E-652E58F25BA4}" dt="2023-02-10T20:00:02.540" v="4"/>
          <ac:spMkLst>
            <pc:docMk/>
            <pc:sldMk cId="0" sldId="256"/>
            <ac:spMk id="11" creationId="{00000000-0000-0000-0000-000000000000}"/>
          </ac:spMkLst>
        </pc:spChg>
      </pc:sldChg>
      <pc:sldChg chg="modSp mod">
        <pc:chgData name="Megan Burns" userId="623e1b0c-ad23-4e0f-a80f-6405fe9aac03" providerId="ADAL" clId="{F79A7241-AA22-4FA8-8D1E-652E58F25BA4}" dt="2023-02-10T20:03:14.635" v="5"/>
        <pc:sldMkLst>
          <pc:docMk/>
          <pc:sldMk cId="0" sldId="270"/>
        </pc:sldMkLst>
        <pc:spChg chg="mod">
          <ac:chgData name="Megan Burns" userId="623e1b0c-ad23-4e0f-a80f-6405fe9aac03" providerId="ADAL" clId="{F79A7241-AA22-4FA8-8D1E-652E58F25BA4}" dt="2023-02-10T20:03:14.635" v="5"/>
          <ac:spMkLst>
            <pc:docMk/>
            <pc:sldMk cId="0" sldId="270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8EC4F-9489-4F67-B5A9-72FF3E3F800A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umpLogo_Colour_0.5inches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4229" y="63309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 descr="CDN Flag_2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29293" y="6289294"/>
            <a:ext cx="643635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9365"/>
            <a:ext cx="56794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" y="1625600"/>
            <a:ext cx="166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PTD2-4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Règles de triage : plusieurs groupes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2829" y="2998470"/>
            <a:ext cx="9594341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décriront et déduiront la manière de trier différents groupes.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84060" y="6985000"/>
            <a:ext cx="289140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2.1 p. 92–95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7349" y="736600"/>
            <a:ext cx="8442151" cy="8765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2.1 Unité 6 Probabilité et traitement de données p. G-17–20​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française</a:t>
            </a:r>
            <a:endParaRPr lang="fr-ca" sz="1600" b="0" i="0" u="none" baseline="0" dirty="0">
              <a:solidFill>
                <a:srgbClr val="666666"/>
              </a:solidFill>
              <a:latin typeface="Century 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825520"/>
            <a:ext cx="529520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Propriétés</a:t>
            </a:r>
            <a:r>
              <a:rPr lang="fr-ca" sz="2800" b="0" i="0" u="none" baseline="0" dirty="0"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géométriques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599" y="4034433"/>
            <a:ext cx="621965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Propriétés</a:t>
            </a:r>
            <a:r>
              <a:rPr lang="fr-ca" sz="2800" b="0" i="0" u="none" baseline="0" dirty="0"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non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géométriques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40993" y="215900"/>
            <a:ext cx="353991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G-19 pour plus de détails.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2600" y="6946900"/>
            <a:ext cx="9344688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Montrez certaines propriétés moins évidentes. Demandez aux élèves de vous dire où elles devraient être indiquées.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373798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1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33364" y="215900"/>
            <a:ext cx="305488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Cette activité est facultative.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Jouer au jeu Set</a:t>
            </a:r>
            <a:endParaRPr lang="fr-ca" sz="2800" baseline="70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G-19 pour plus de détails.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65714" y="1155700"/>
            <a:ext cx="596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fr-ca" sz="1600" b="0" i="0" u="none" baseline="0" dirty="0"/>
              <a:t>MC.</a:t>
            </a:r>
            <a:endParaRPr lang="fr-ca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2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92686" y="215900"/>
            <a:ext cx="319555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Devine des formes à l’aide d’indices.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G-20 pour plus de détails.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304495" cy="338124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Qu’est-ce que ces 3 volontaires ont en commun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Arial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</a:rPr>
              <a:t>L’élève qui devine correctement choisit un nouveau </a:t>
            </a:r>
            <a:r>
              <a:rPr lang="fr-ca" sz="2800" b="0" i="0" u="none" baseline="0" dirty="0">
                <a:solidFill>
                  <a:srgbClr val="0000FF"/>
                </a:solidFill>
              </a:rPr>
              <a:t>groupe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 de volontaires selon un attribut secret de son choix.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977941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Ceci est un exercice complémentaire dirigé par l’enseignant(e).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G-20 pour plus de détails.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64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a)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les formes. </a:t>
            </a:r>
          </a:p>
        </p:txBody>
      </p:sp>
      <p:pic>
        <p:nvPicPr>
          <p:cNvPr id="3" name="Picture 2" descr="clipboard(11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9352" y="1238758"/>
            <a:ext cx="8321167" cy="9048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391462"/>
              </p:ext>
            </p:extLst>
          </p:nvPr>
        </p:nvGraphicFramePr>
        <p:xfrm>
          <a:off x="529779" y="2480798"/>
          <a:ext cx="9100312" cy="1689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4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26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5158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fr-ca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Formes avec certains coins carrés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</a:pPr>
                      <a:endParaRPr lang="fr-ca" sz="2200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4110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fr-ca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Formes sans </a:t>
                      </a:r>
                    </a:p>
                    <a:p>
                      <a:pPr algn="l" rtl="0">
                        <a:lnSpc>
                          <a:spcPct val="100000"/>
                        </a:lnSpc>
                      </a:pPr>
                      <a:r>
                        <a:rPr lang="fr-ca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coins carrés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</a:pPr>
                      <a:endParaRPr lang="fr-ca" sz="2200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80000" y="203200"/>
            <a:ext cx="4920360" cy="323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Rappelez aux élèves ce qu’est un « coin carré ». </a:t>
            </a:r>
          </a:p>
        </p:txBody>
      </p:sp>
      <p:pic>
        <p:nvPicPr>
          <p:cNvPr id="6" name="Picture 5" descr="clipboard(12)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28088" y="5325116"/>
            <a:ext cx="7703693" cy="151180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/>
          <p:cNvSpPr txBox="1"/>
          <p:nvPr/>
        </p:nvSpPr>
        <p:spPr>
          <a:xfrm>
            <a:off x="482600" y="4445789"/>
            <a:ext cx="9063812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Comment ces formes sont-elles été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triées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Nomme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groupes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2.1 p. 92–95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</a:rPr>
              <a:t>ouvelle 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édition française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282442" y="2205989"/>
            <a:ext cx="3595115" cy="359511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TextBox 2"/>
          <p:cNvSpPr txBox="1"/>
          <p:nvPr/>
        </p:nvSpPr>
        <p:spPr>
          <a:xfrm>
            <a:off x="469900" y="431800"/>
            <a:ext cx="9908540" cy="194938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Je veux que vous deviniez ma règle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pouvoir la deviner, ajoute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selon ta prédiction.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565900"/>
            <a:ext cx="89687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Commencez avec une propriété, puis passez à deux (géométrique et non géométrique). 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G-17 pour plus de détails. Utilisez la FR Blocs logiques (p. M-8–10).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62981"/>
            <a:ext cx="8084058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les formes sont-elles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triées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Nomme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groupe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69900" y="1937385"/>
            <a:ext cx="5719825" cy="2012314"/>
            <a:chOff x="469900" y="1937385"/>
            <a:chExt cx="5719825" cy="2012314"/>
          </a:xfrm>
        </p:grpSpPr>
        <p:pic>
          <p:nvPicPr>
            <p:cNvPr id="3" name="Picture 2" descr="clipboard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83691" y="1937385"/>
              <a:ext cx="5106034" cy="201231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469900" y="2006600"/>
              <a:ext cx="5925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69900" y="4647691"/>
            <a:ext cx="5694425" cy="2046223"/>
            <a:chOff x="469900" y="4647691"/>
            <a:chExt cx="5694425" cy="2046223"/>
          </a:xfrm>
        </p:grpSpPr>
        <p:pic>
          <p:nvPicPr>
            <p:cNvPr id="6" name="Picture 5" descr="clipboard(1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83691" y="4647691"/>
              <a:ext cx="5080634" cy="204622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469900" y="4711700"/>
              <a:ext cx="69075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82600" y="541273"/>
            <a:ext cx="5718174" cy="2001520"/>
            <a:chOff x="482600" y="541273"/>
            <a:chExt cx="5718174" cy="2001520"/>
          </a:xfrm>
        </p:grpSpPr>
        <p:pic>
          <p:nvPicPr>
            <p:cNvPr id="2" name="Picture 1" descr="clipboard(2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72641" y="541273"/>
              <a:ext cx="5128133" cy="200152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82600" y="609600"/>
              <a:ext cx="5925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2600" y="4000500"/>
            <a:ext cx="5725667" cy="2636900"/>
            <a:chOff x="482600" y="4000500"/>
            <a:chExt cx="5725667" cy="2636900"/>
          </a:xfrm>
        </p:grpSpPr>
        <p:pic>
          <p:nvPicPr>
            <p:cNvPr id="5" name="Picture 4" descr="clipboard(3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92200" y="4516373"/>
              <a:ext cx="5116067" cy="212102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482600" y="4000500"/>
              <a:ext cx="2491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FF0000"/>
                  </a:solidFill>
                  <a:latin typeface="Century Gothic"/>
                </a:rPr>
                <a:t>Bonus : </a:t>
              </a:r>
            </a:p>
          </p:txBody>
        </p:sp>
      </p:grpSp>
      <p:cxnSp>
        <p:nvCxnSpPr>
          <p:cNvPr id="11" name="Straight Connector 10"/>
          <p:cNvCxnSpPr/>
          <p:nvPr/>
        </p:nvCxnSpPr>
        <p:spPr>
          <a:xfrm>
            <a:off x="0" y="372793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6805" y="2459989"/>
            <a:ext cx="7942452" cy="3595116"/>
            <a:chOff x="1106805" y="2459989"/>
            <a:chExt cx="7942452" cy="3595116"/>
          </a:xfrm>
        </p:grpSpPr>
        <p:sp>
          <p:nvSpPr>
            <p:cNvPr id="2" name="Oval 1"/>
            <p:cNvSpPr/>
            <p:nvPr/>
          </p:nvSpPr>
          <p:spPr>
            <a:xfrm>
              <a:off x="1106805" y="2459989"/>
              <a:ext cx="3595115" cy="359511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" name="Oval 2"/>
            <p:cNvSpPr/>
            <p:nvPr/>
          </p:nvSpPr>
          <p:spPr>
            <a:xfrm>
              <a:off x="5454142" y="2459989"/>
              <a:ext cx="3595115" cy="359511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69900" y="431800"/>
            <a:ext cx="9908540" cy="130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Trions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maintenant les objets en deux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groupes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50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Peux-tu deviner les règles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triage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6946900"/>
            <a:ext cx="814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G-18 pour plus de détails.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10543"/>
            <a:ext cx="8402795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les formes sont-elles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triées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Nomme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groupe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69900" y="1899285"/>
            <a:ext cx="7463536" cy="2009648"/>
            <a:chOff x="469900" y="1899285"/>
            <a:chExt cx="7463536" cy="2009648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2006600"/>
              <a:ext cx="5925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4" name="Picture 3" descr="clipboard(4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6480" y="1899285"/>
              <a:ext cx="6886956" cy="20096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469900" y="4634991"/>
            <a:ext cx="7482459" cy="1934590"/>
            <a:chOff x="469900" y="4634991"/>
            <a:chExt cx="7482459" cy="1934590"/>
          </a:xfrm>
        </p:grpSpPr>
        <p:sp>
          <p:nvSpPr>
            <p:cNvPr id="6" name="TextBox 5"/>
            <p:cNvSpPr txBox="1"/>
            <p:nvPr/>
          </p:nvSpPr>
          <p:spPr>
            <a:xfrm>
              <a:off x="469900" y="4711700"/>
              <a:ext cx="69075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  <p:pic>
          <p:nvPicPr>
            <p:cNvPr id="7" name="Picture 6" descr="clipboard(5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84580" y="4634991"/>
              <a:ext cx="6867779" cy="19345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82600" y="4000500"/>
            <a:ext cx="9063607" cy="2321433"/>
            <a:chOff x="482600" y="4000500"/>
            <a:chExt cx="9063607" cy="2321433"/>
          </a:xfrm>
        </p:grpSpPr>
        <p:pic>
          <p:nvPicPr>
            <p:cNvPr id="2" name="Picture 1" descr="clipboard(7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65275" y="4590669"/>
              <a:ext cx="8480932" cy="173126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82600" y="4000500"/>
              <a:ext cx="2491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FF0000"/>
                  </a:solidFill>
                  <a:latin typeface="Century Gothic"/>
                </a:rPr>
                <a:t>Bonus : 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2600" y="558800"/>
            <a:ext cx="9064878" cy="1558289"/>
            <a:chOff x="482600" y="558800"/>
            <a:chExt cx="9064878" cy="1558289"/>
          </a:xfrm>
        </p:grpSpPr>
        <p:pic>
          <p:nvPicPr>
            <p:cNvPr id="5" name="Picture 4" descr="clipboard(6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56639" y="558800"/>
              <a:ext cx="8490839" cy="155828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482600" y="609600"/>
              <a:ext cx="5925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0" y="376813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07999" y="1117600"/>
            <a:ext cx="7109308" cy="523220"/>
            <a:chOff x="507999" y="1117600"/>
            <a:chExt cx="7109308" cy="523220"/>
          </a:xfrm>
        </p:grpSpPr>
        <p:sp>
          <p:nvSpPr>
            <p:cNvPr id="2" name="TextBox 1"/>
            <p:cNvSpPr txBox="1"/>
            <p:nvPr/>
          </p:nvSpPr>
          <p:spPr>
            <a:xfrm>
              <a:off x="3124200" y="1117600"/>
              <a:ext cx="44931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rouge        jaune        vert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07999" y="1117600"/>
              <a:ext cx="2365829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__________ :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07999" y="3060700"/>
            <a:ext cx="6013381" cy="523220"/>
            <a:chOff x="507999" y="3060700"/>
            <a:chExt cx="6013381" cy="523220"/>
          </a:xfrm>
        </p:grpSpPr>
        <p:sp>
          <p:nvSpPr>
            <p:cNvPr id="5" name="TextBox 4"/>
            <p:cNvSpPr txBox="1"/>
            <p:nvPr/>
          </p:nvSpPr>
          <p:spPr>
            <a:xfrm>
              <a:off x="3124200" y="3060700"/>
              <a:ext cx="339718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grand        petit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07999" y="3060700"/>
              <a:ext cx="226534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__________ :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8000" y="4025900"/>
            <a:ext cx="11561604" cy="542683"/>
            <a:chOff x="508000" y="4025900"/>
            <a:chExt cx="11561604" cy="542683"/>
          </a:xfrm>
        </p:grpSpPr>
        <p:sp>
          <p:nvSpPr>
            <p:cNvPr id="8" name="TextBox 7"/>
            <p:cNvSpPr txBox="1"/>
            <p:nvPr/>
          </p:nvSpPr>
          <p:spPr>
            <a:xfrm>
              <a:off x="2743896" y="4076140"/>
              <a:ext cx="9325708" cy="49244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600" b="0" i="0" u="none" baseline="0" dirty="0">
                  <a:solidFill>
                    <a:srgbClr val="000000"/>
                  </a:solidFill>
                  <a:latin typeface="Century Gothic"/>
                </a:rPr>
                <a:t>a des points - des rayures - aucune régularité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8000" y="4025900"/>
              <a:ext cx="2365828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__________ :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250075" y="203200"/>
            <a:ext cx="373082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G-18 pour plus de détails.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8000" y="203200"/>
            <a:ext cx="38863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Quel mot unique pourrait être utilisé pour décrire tous les autres mots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7999" y="2249783"/>
            <a:ext cx="918866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Créez des cercles de triage et placez-y des objets provenant de partout dans la pièce.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8000" y="5016500"/>
            <a:ext cx="236582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__________ 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8000" y="6007100"/>
            <a:ext cx="236582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__________ 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8000" y="6946900"/>
            <a:ext cx="9472904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Continuez avec les attributs géométriques en augmentant le nombre de nombre de groupes utilisé.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285373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69900" y="1828800"/>
            <a:ext cx="6568059" cy="1441577"/>
            <a:chOff x="469900" y="1828800"/>
            <a:chExt cx="6568059" cy="1441577"/>
          </a:xfrm>
        </p:grpSpPr>
        <p:pic>
          <p:nvPicPr>
            <p:cNvPr id="2" name="Picture 1" descr="clipboard(8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1400" y="1828800"/>
              <a:ext cx="5996559" cy="14415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69900" y="1866900"/>
              <a:ext cx="5925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69900" y="3711321"/>
            <a:ext cx="5934836" cy="1467865"/>
            <a:chOff x="469900" y="3711321"/>
            <a:chExt cx="5934836" cy="1467865"/>
          </a:xfrm>
        </p:grpSpPr>
        <p:pic>
          <p:nvPicPr>
            <p:cNvPr id="5" name="Picture 4" descr="clipboard(9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6000" y="3711321"/>
              <a:ext cx="5388736" cy="146786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469900" y="3771900"/>
              <a:ext cx="5925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9900" y="5650610"/>
            <a:ext cx="8703056" cy="1476502"/>
            <a:chOff x="469900" y="5650610"/>
            <a:chExt cx="8703056" cy="1476502"/>
          </a:xfrm>
        </p:grpSpPr>
        <p:pic>
          <p:nvPicPr>
            <p:cNvPr id="8" name="Picture 7" descr="clipboard(10).png"/>
            <p:cNvPicPr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79500" y="5650610"/>
              <a:ext cx="8093456" cy="14765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469900" y="5689600"/>
              <a:ext cx="5925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69900" y="431800"/>
            <a:ext cx="88163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les formes sont-elles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triées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A73A4F-4D0E-4C27-A443-A8A5D461EC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74638A4-952B-460F-9D64-CDD49FF649CF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C398B231-9AA1-4B35-870B-E0049FC5B4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459</Words>
  <Application>Microsoft Office PowerPoint</Application>
  <PresentationFormat>Custom</PresentationFormat>
  <Paragraphs>72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Megan Burns</cp:lastModifiedBy>
  <cp:revision>22</cp:revision>
  <dcterms:created xsi:type="dcterms:W3CDTF">2017-09-12T00:57:31Z</dcterms:created>
  <dcterms:modified xsi:type="dcterms:W3CDTF">2023-02-10T20:03:16Z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