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10160000" cy="76200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3AB1A9EF-B6A9-4562-B22C-5FECB9073126}"/>
    <pc:docChg chg="modSld">
      <pc:chgData name="Megan Burns" userId="623e1b0c-ad23-4e0f-a80f-6405fe9aac03" providerId="ADAL" clId="{3AB1A9EF-B6A9-4562-B22C-5FECB9073126}" dt="2023-02-14T15:27:02.548" v="5"/>
      <pc:docMkLst>
        <pc:docMk/>
      </pc:docMkLst>
      <pc:sldChg chg="modSp mod">
        <pc:chgData name="Megan Burns" userId="623e1b0c-ad23-4e0f-a80f-6405fe9aac03" providerId="ADAL" clId="{3AB1A9EF-B6A9-4562-B22C-5FECB9073126}" dt="2023-02-14T15:26:43.518" v="4"/>
        <pc:sldMkLst>
          <pc:docMk/>
          <pc:sldMk cId="2877164418" sldId="256"/>
        </pc:sldMkLst>
        <pc:spChg chg="mod">
          <ac:chgData name="Megan Burns" userId="623e1b0c-ad23-4e0f-a80f-6405fe9aac03" providerId="ADAL" clId="{3AB1A9EF-B6A9-4562-B22C-5FECB9073126}" dt="2023-02-14T15:26:43.518" v="4"/>
          <ac:spMkLst>
            <pc:docMk/>
            <pc:sldMk cId="2877164418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3AB1A9EF-B6A9-4562-B22C-5FECB9073126}" dt="2023-02-14T15:26:40.711" v="3" actId="20577"/>
          <ac:spMkLst>
            <pc:docMk/>
            <pc:sldMk cId="2877164418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3AB1A9EF-B6A9-4562-B22C-5FECB9073126}" dt="2023-02-14T15:27:02.548" v="5"/>
        <pc:sldMkLst>
          <pc:docMk/>
          <pc:sldMk cId="643389703" sldId="280"/>
        </pc:sldMkLst>
        <pc:spChg chg="mod">
          <ac:chgData name="Megan Burns" userId="623e1b0c-ad23-4e0f-a80f-6405fe9aac03" providerId="ADAL" clId="{3AB1A9EF-B6A9-4562-B22C-5FECB9073126}" dt="2023-02-14T15:27:02.548" v="5"/>
          <ac:spMkLst>
            <pc:docMk/>
            <pc:sldMk cId="643389703" sldId="28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3313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187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725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409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7854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590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815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173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466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011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6570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FCC83-6BB0-4541-A06E-0287E5F66F26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CAF1F-573A-4623-ABF0-8D4453DA73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4358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Q-34–39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Regroupement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additionneront des nombres à deux chiffres en regroupant 10 unités pour 1 dizaine.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2.2. p. 39–42</a:t>
            </a:r>
          </a:p>
        </p:txBody>
      </p:sp>
    </p:spTree>
    <p:extLst>
      <p:ext uri="{BB962C8B-B14F-4D97-AF65-F5344CB8AC3E}">
        <p14:creationId xmlns:p14="http://schemas.microsoft.com/office/powerpoint/2010/main" val="2877164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49300"/>
            <a:ext cx="770818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4 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12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7018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Peux-tu prédire ce que j’aurai après avoir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regroupé </a:t>
            </a:r>
            <a:br>
              <a:rPr lang="fr-ca" sz="2800">
                <a:solidFill>
                  <a:srgbClr val="0000FF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 blocs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1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bloc de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9860" y="203200"/>
            <a:ext cx="477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 de vrais blocs de base dix pour faire la démonstration.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704617"/>
              </p:ext>
            </p:extLst>
          </p:nvPr>
        </p:nvGraphicFramePr>
        <p:xfrm>
          <a:off x="3538855" y="38100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41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49300"/>
            <a:ext cx="806879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2 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17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477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Prédire mes blocs après regroupement.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148586"/>
              </p:ext>
            </p:extLst>
          </p:nvPr>
        </p:nvGraphicFramePr>
        <p:xfrm>
          <a:off x="3538855" y="16129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4203700"/>
            <a:ext cx="788848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5 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14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617512"/>
              </p:ext>
            </p:extLst>
          </p:nvPr>
        </p:nvGraphicFramePr>
        <p:xfrm>
          <a:off x="3538855" y="50673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E809E06-9E36-4B72-B560-D83B0FEF11C8}"/>
              </a:ext>
            </a:extLst>
          </p:cNvPr>
          <p:cNvCxnSpPr>
            <a:cxnSpLocks/>
          </p:cNvCxnSpPr>
          <p:nvPr/>
        </p:nvCxnSpPr>
        <p:spPr>
          <a:xfrm>
            <a:off x="0" y="3987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29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Échanger des unités pour des dizaines.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596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Q-36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060872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413491" y="1647825"/>
            <a:ext cx="2758041" cy="2248443"/>
            <a:chOff x="1413491" y="1647825"/>
            <a:chExt cx="2758041" cy="2248443"/>
          </a:xfrm>
        </p:grpSpPr>
        <p:grpSp>
          <p:nvGrpSpPr>
            <p:cNvPr id="18" name="Group 17"/>
            <p:cNvGrpSpPr/>
            <p:nvPr/>
          </p:nvGrpSpPr>
          <p:grpSpPr>
            <a:xfrm>
              <a:off x="2348744" y="1647825"/>
              <a:ext cx="224851" cy="2248443"/>
              <a:chOff x="2348744" y="1647825"/>
              <a:chExt cx="224851" cy="2248443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348744" y="1647825"/>
                <a:ext cx="224850" cy="899382"/>
                <a:chOff x="2348744" y="1647825"/>
                <a:chExt cx="224850" cy="899382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2348744" y="1647825"/>
                  <a:ext cx="224850" cy="449690"/>
                  <a:chOff x="2348744" y="1647825"/>
                  <a:chExt cx="224850" cy="449690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2348744" y="1647825"/>
                    <a:ext cx="224850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46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2348744" y="1872668"/>
                    <a:ext cx="224850" cy="22484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47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6"/>
                        </a:lnTo>
                        <a:lnTo>
                          <a:pt x="0" y="22484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2348744" y="2097514"/>
                  <a:ext cx="224850" cy="449693"/>
                  <a:chOff x="2348744" y="2097514"/>
                  <a:chExt cx="224850" cy="449693"/>
                </a:xfrm>
              </p:grpSpPr>
              <p:sp>
                <p:nvSpPr>
                  <p:cNvPr id="5" name="Freeform 4"/>
                  <p:cNvSpPr/>
                  <p:nvPr/>
                </p:nvSpPr>
                <p:spPr>
                  <a:xfrm>
                    <a:off x="2348744" y="2097514"/>
                    <a:ext cx="224850" cy="22484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43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2"/>
                        </a:lnTo>
                        <a:lnTo>
                          <a:pt x="0" y="22484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2348744" y="2322357"/>
                    <a:ext cx="224850" cy="22485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50" h="224850">
                        <a:moveTo>
                          <a:pt x="0" y="0"/>
                        </a:moveTo>
                        <a:lnTo>
                          <a:pt x="224849" y="0"/>
                        </a:lnTo>
                        <a:lnTo>
                          <a:pt x="224849" y="224849"/>
                        </a:lnTo>
                        <a:lnTo>
                          <a:pt x="0" y="22484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2348744" y="2547201"/>
                <a:ext cx="224851" cy="449689"/>
                <a:chOff x="2348744" y="2547201"/>
                <a:chExt cx="224851" cy="449689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2348744" y="2547201"/>
                  <a:ext cx="224851" cy="224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7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6"/>
                      </a:lnTo>
                      <a:lnTo>
                        <a:pt x="0" y="224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2348744" y="2772044"/>
                  <a:ext cx="224851" cy="22484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6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5"/>
                      </a:lnTo>
                      <a:lnTo>
                        <a:pt x="0" y="22484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348744" y="2996893"/>
                <a:ext cx="224851" cy="449686"/>
                <a:chOff x="2348744" y="2996893"/>
                <a:chExt cx="224851" cy="449686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2348744" y="2996893"/>
                  <a:ext cx="224851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5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2348744" y="3221736"/>
                  <a:ext cx="224851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1" h="224843">
                      <a:moveTo>
                        <a:pt x="0" y="0"/>
                      </a:moveTo>
                      <a:lnTo>
                        <a:pt x="224850" y="0"/>
                      </a:lnTo>
                      <a:lnTo>
                        <a:pt x="224850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2348744" y="3446577"/>
                <a:ext cx="224850" cy="449691"/>
                <a:chOff x="2348744" y="3446577"/>
                <a:chExt cx="224850" cy="449691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2348744" y="3446577"/>
                  <a:ext cx="224850" cy="224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0" h="224847">
                      <a:moveTo>
                        <a:pt x="0" y="0"/>
                      </a:moveTo>
                      <a:lnTo>
                        <a:pt x="224849" y="0"/>
                      </a:lnTo>
                      <a:lnTo>
                        <a:pt x="224849" y="224846"/>
                      </a:lnTo>
                      <a:lnTo>
                        <a:pt x="0" y="224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2348744" y="3671421"/>
                  <a:ext cx="224850" cy="22484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50" h="224847">
                      <a:moveTo>
                        <a:pt x="0" y="0"/>
                      </a:moveTo>
                      <a:lnTo>
                        <a:pt x="224849" y="0"/>
                      </a:lnTo>
                      <a:lnTo>
                        <a:pt x="224849" y="224846"/>
                      </a:lnTo>
                      <a:lnTo>
                        <a:pt x="0" y="22484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1881119" y="1647825"/>
              <a:ext cx="224849" cy="2248437"/>
              <a:chOff x="1881119" y="1647825"/>
              <a:chExt cx="224849" cy="2248437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1881119" y="1647825"/>
                <a:ext cx="224847" cy="899379"/>
                <a:chOff x="1881119" y="1647825"/>
                <a:chExt cx="224847" cy="899379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1881119" y="1647825"/>
                  <a:ext cx="224847" cy="449689"/>
                  <a:chOff x="1881119" y="1647825"/>
                  <a:chExt cx="224847" cy="449689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1881119" y="1647825"/>
                    <a:ext cx="224847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6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1881119" y="1872668"/>
                    <a:ext cx="224847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6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1881119" y="2097513"/>
                  <a:ext cx="224847" cy="449691"/>
                  <a:chOff x="1881119" y="2097513"/>
                  <a:chExt cx="224847" cy="449691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1881119" y="2097513"/>
                    <a:ext cx="224847" cy="224843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3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2"/>
                        </a:lnTo>
                        <a:lnTo>
                          <a:pt x="0" y="224842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1881119" y="2322356"/>
                    <a:ext cx="224847" cy="22484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7" h="224848">
                        <a:moveTo>
                          <a:pt x="0" y="0"/>
                        </a:moveTo>
                        <a:lnTo>
                          <a:pt x="224846" y="0"/>
                        </a:lnTo>
                        <a:lnTo>
                          <a:pt x="224846" y="224847"/>
                        </a:lnTo>
                        <a:lnTo>
                          <a:pt x="0" y="22484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1881123" y="2547200"/>
                <a:ext cx="224845" cy="449686"/>
                <a:chOff x="1881123" y="2547200"/>
                <a:chExt cx="224845" cy="449686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1881123" y="2547200"/>
                  <a:ext cx="224845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5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1881123" y="2772043"/>
                  <a:ext cx="224845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3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1881123" y="2996889"/>
                <a:ext cx="224845" cy="449685"/>
                <a:chOff x="1881123" y="2996889"/>
                <a:chExt cx="224845" cy="449685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1881123" y="2996889"/>
                  <a:ext cx="224845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5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1881123" y="3221732"/>
                  <a:ext cx="224845" cy="22484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5" h="224842">
                      <a:moveTo>
                        <a:pt x="0" y="0"/>
                      </a:moveTo>
                      <a:lnTo>
                        <a:pt x="224844" y="0"/>
                      </a:lnTo>
                      <a:lnTo>
                        <a:pt x="224844" y="224841"/>
                      </a:lnTo>
                      <a:lnTo>
                        <a:pt x="0" y="22484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1881119" y="3446576"/>
                <a:ext cx="224847" cy="449686"/>
                <a:chOff x="1881119" y="3446576"/>
                <a:chExt cx="224847" cy="449686"/>
              </a:xfrm>
            </p:grpSpPr>
            <p:sp>
              <p:nvSpPr>
                <p:cNvPr id="32" name="Freeform 31"/>
                <p:cNvSpPr/>
                <p:nvPr/>
              </p:nvSpPr>
              <p:spPr>
                <a:xfrm>
                  <a:off x="1881119" y="3446576"/>
                  <a:ext cx="224847" cy="2248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7" h="224844">
                      <a:moveTo>
                        <a:pt x="0" y="0"/>
                      </a:moveTo>
                      <a:lnTo>
                        <a:pt x="224846" y="0"/>
                      </a:lnTo>
                      <a:lnTo>
                        <a:pt x="224846" y="224843"/>
                      </a:lnTo>
                      <a:lnTo>
                        <a:pt x="0" y="22484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1881119" y="3671419"/>
                  <a:ext cx="224847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7" h="224843">
                      <a:moveTo>
                        <a:pt x="0" y="0"/>
                      </a:moveTo>
                      <a:lnTo>
                        <a:pt x="224846" y="0"/>
                      </a:lnTo>
                      <a:lnTo>
                        <a:pt x="224846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41" name="Group 40"/>
            <p:cNvGrpSpPr/>
            <p:nvPr/>
          </p:nvGrpSpPr>
          <p:grpSpPr>
            <a:xfrm>
              <a:off x="3011434" y="1647828"/>
              <a:ext cx="224843" cy="1699677"/>
              <a:chOff x="3011434" y="1647828"/>
              <a:chExt cx="224843" cy="1699677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3011434" y="3122661"/>
                <a:ext cx="224843" cy="224844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4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3"/>
                    </a:lnTo>
                    <a:lnTo>
                      <a:pt x="0" y="22484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3011434" y="2753954"/>
                <a:ext cx="224843" cy="224845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5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4"/>
                    </a:lnTo>
                    <a:lnTo>
                      <a:pt x="0" y="22484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3011434" y="2385244"/>
                <a:ext cx="224843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6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3011434" y="2016535"/>
                <a:ext cx="224843" cy="224841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1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0"/>
                    </a:lnTo>
                    <a:lnTo>
                      <a:pt x="0" y="2248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3011434" y="1647828"/>
                <a:ext cx="224843" cy="224844"/>
              </a:xfrm>
              <a:custGeom>
                <a:avLst/>
                <a:gdLst/>
                <a:ahLst/>
                <a:cxnLst/>
                <a:rect l="0" t="0" r="0" b="0"/>
                <a:pathLst>
                  <a:path w="224843" h="224844">
                    <a:moveTo>
                      <a:pt x="0" y="0"/>
                    </a:moveTo>
                    <a:lnTo>
                      <a:pt x="224842" y="0"/>
                    </a:lnTo>
                    <a:lnTo>
                      <a:pt x="224842" y="224843"/>
                    </a:lnTo>
                    <a:lnTo>
                      <a:pt x="0" y="22484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3479063" y="1647825"/>
              <a:ext cx="224840" cy="1699680"/>
              <a:chOff x="3479063" y="1647825"/>
              <a:chExt cx="224840" cy="1699680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3479063" y="3122659"/>
                <a:ext cx="224840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6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3479063" y="2753954"/>
                <a:ext cx="224840" cy="224843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3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2"/>
                    </a:lnTo>
                    <a:lnTo>
                      <a:pt x="0" y="2248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3479063" y="2385242"/>
                <a:ext cx="224840" cy="224845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5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4"/>
                    </a:lnTo>
                    <a:lnTo>
                      <a:pt x="0" y="22484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5" name="Freeform 44"/>
              <p:cNvSpPr/>
              <p:nvPr/>
            </p:nvSpPr>
            <p:spPr>
              <a:xfrm>
                <a:off x="3479063" y="2016533"/>
                <a:ext cx="224840" cy="224841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1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0"/>
                    </a:lnTo>
                    <a:lnTo>
                      <a:pt x="0" y="22484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3479063" y="1647825"/>
                <a:ext cx="224840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40" h="224846">
                    <a:moveTo>
                      <a:pt x="0" y="0"/>
                    </a:moveTo>
                    <a:lnTo>
                      <a:pt x="224839" y="0"/>
                    </a:lnTo>
                    <a:lnTo>
                      <a:pt x="224839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3946693" y="1647825"/>
              <a:ext cx="224839" cy="580480"/>
              <a:chOff x="3946693" y="1647825"/>
              <a:chExt cx="224839" cy="580480"/>
            </a:xfrm>
          </p:grpSpPr>
          <p:sp>
            <p:nvSpPr>
              <p:cNvPr id="48" name="Freeform 47"/>
              <p:cNvSpPr/>
              <p:nvPr/>
            </p:nvSpPr>
            <p:spPr>
              <a:xfrm>
                <a:off x="3946693" y="2003462"/>
                <a:ext cx="224839" cy="224843"/>
              </a:xfrm>
              <a:custGeom>
                <a:avLst/>
                <a:gdLst/>
                <a:ahLst/>
                <a:cxnLst/>
                <a:rect l="0" t="0" r="0" b="0"/>
                <a:pathLst>
                  <a:path w="224839" h="224843">
                    <a:moveTo>
                      <a:pt x="0" y="0"/>
                    </a:moveTo>
                    <a:lnTo>
                      <a:pt x="224838" y="0"/>
                    </a:lnTo>
                    <a:lnTo>
                      <a:pt x="224838" y="224842"/>
                    </a:lnTo>
                    <a:lnTo>
                      <a:pt x="0" y="22484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3946693" y="1647825"/>
                <a:ext cx="224839" cy="224846"/>
              </a:xfrm>
              <a:custGeom>
                <a:avLst/>
                <a:gdLst/>
                <a:ahLst/>
                <a:cxnLst/>
                <a:rect l="0" t="0" r="0" b="0"/>
                <a:pathLst>
                  <a:path w="224839" h="224846">
                    <a:moveTo>
                      <a:pt x="0" y="0"/>
                    </a:moveTo>
                    <a:lnTo>
                      <a:pt x="224838" y="0"/>
                    </a:lnTo>
                    <a:lnTo>
                      <a:pt x="224838" y="224845"/>
                    </a:lnTo>
                    <a:lnTo>
                      <a:pt x="0" y="22484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1413491" y="1647825"/>
              <a:ext cx="224845" cy="2248437"/>
              <a:chOff x="1413491" y="1647825"/>
              <a:chExt cx="224845" cy="2248437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1413491" y="1647825"/>
                <a:ext cx="224844" cy="899379"/>
                <a:chOff x="1413491" y="1647825"/>
                <a:chExt cx="224844" cy="899379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1413491" y="1647825"/>
                  <a:ext cx="224844" cy="449688"/>
                  <a:chOff x="1413491" y="1647825"/>
                  <a:chExt cx="224844" cy="449688"/>
                </a:xfrm>
              </p:grpSpPr>
              <p:sp>
                <p:nvSpPr>
                  <p:cNvPr id="51" name="Freeform 50"/>
                  <p:cNvSpPr/>
                  <p:nvPr/>
                </p:nvSpPr>
                <p:spPr>
                  <a:xfrm>
                    <a:off x="1413491" y="1647825"/>
                    <a:ext cx="224844" cy="22484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6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5"/>
                        </a:lnTo>
                        <a:lnTo>
                          <a:pt x="0" y="22484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2" name="Freeform 51"/>
                  <p:cNvSpPr/>
                  <p:nvPr/>
                </p:nvSpPr>
                <p:spPr>
                  <a:xfrm>
                    <a:off x="1413491" y="1872668"/>
                    <a:ext cx="224844" cy="22484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5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4"/>
                        </a:lnTo>
                        <a:lnTo>
                          <a:pt x="0" y="22484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56" name="Group 55"/>
                <p:cNvGrpSpPr/>
                <p:nvPr/>
              </p:nvGrpSpPr>
              <p:grpSpPr>
                <a:xfrm>
                  <a:off x="1413491" y="2097514"/>
                  <a:ext cx="224844" cy="449690"/>
                  <a:chOff x="1413491" y="2097514"/>
                  <a:chExt cx="224844" cy="449690"/>
                </a:xfrm>
              </p:grpSpPr>
              <p:sp>
                <p:nvSpPr>
                  <p:cNvPr id="54" name="Freeform 53"/>
                  <p:cNvSpPr/>
                  <p:nvPr/>
                </p:nvSpPr>
                <p:spPr>
                  <a:xfrm>
                    <a:off x="1413491" y="2097514"/>
                    <a:ext cx="224844" cy="22484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2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1"/>
                        </a:lnTo>
                        <a:lnTo>
                          <a:pt x="0" y="22484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5" name="Freeform 54"/>
                  <p:cNvSpPr/>
                  <p:nvPr/>
                </p:nvSpPr>
                <p:spPr>
                  <a:xfrm>
                    <a:off x="1413491" y="2322356"/>
                    <a:ext cx="224844" cy="22484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24844" h="224848">
                        <a:moveTo>
                          <a:pt x="0" y="0"/>
                        </a:moveTo>
                        <a:lnTo>
                          <a:pt x="224843" y="0"/>
                        </a:lnTo>
                        <a:lnTo>
                          <a:pt x="224843" y="224847"/>
                        </a:lnTo>
                        <a:lnTo>
                          <a:pt x="0" y="22484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60" name="Group 59"/>
              <p:cNvGrpSpPr/>
              <p:nvPr/>
            </p:nvGrpSpPr>
            <p:grpSpPr>
              <a:xfrm>
                <a:off x="1413492" y="2547200"/>
                <a:ext cx="224844" cy="449686"/>
                <a:chOff x="1413492" y="2547200"/>
                <a:chExt cx="224844" cy="449686"/>
              </a:xfrm>
            </p:grpSpPr>
            <p:sp>
              <p:nvSpPr>
                <p:cNvPr id="58" name="Freeform 57"/>
                <p:cNvSpPr/>
                <p:nvPr/>
              </p:nvSpPr>
              <p:spPr>
                <a:xfrm>
                  <a:off x="1413492" y="2547200"/>
                  <a:ext cx="224844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5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9" name="Freeform 58"/>
                <p:cNvSpPr/>
                <p:nvPr/>
              </p:nvSpPr>
              <p:spPr>
                <a:xfrm>
                  <a:off x="1413492" y="2772043"/>
                  <a:ext cx="224844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3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1413492" y="2996889"/>
                <a:ext cx="224844" cy="449686"/>
                <a:chOff x="1413492" y="2996889"/>
                <a:chExt cx="224844" cy="449686"/>
              </a:xfrm>
            </p:grpSpPr>
            <p:sp>
              <p:nvSpPr>
                <p:cNvPr id="61" name="Freeform 60"/>
                <p:cNvSpPr/>
                <p:nvPr/>
              </p:nvSpPr>
              <p:spPr>
                <a:xfrm>
                  <a:off x="1413492" y="2996889"/>
                  <a:ext cx="224844" cy="22484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5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4"/>
                      </a:lnTo>
                      <a:lnTo>
                        <a:pt x="0" y="22484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1413492" y="3221732"/>
                  <a:ext cx="224844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3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66" name="Group 65"/>
              <p:cNvGrpSpPr/>
              <p:nvPr/>
            </p:nvGrpSpPr>
            <p:grpSpPr>
              <a:xfrm>
                <a:off x="1413491" y="3446576"/>
                <a:ext cx="224844" cy="449686"/>
                <a:chOff x="1413491" y="3446576"/>
                <a:chExt cx="224844" cy="449686"/>
              </a:xfrm>
            </p:grpSpPr>
            <p:sp>
              <p:nvSpPr>
                <p:cNvPr id="64" name="Freeform 63"/>
                <p:cNvSpPr/>
                <p:nvPr/>
              </p:nvSpPr>
              <p:spPr>
                <a:xfrm>
                  <a:off x="1413491" y="3446576"/>
                  <a:ext cx="224844" cy="2248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4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3"/>
                      </a:lnTo>
                      <a:lnTo>
                        <a:pt x="0" y="22484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1413491" y="3671419"/>
                  <a:ext cx="224844" cy="22484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24844" h="224843">
                      <a:moveTo>
                        <a:pt x="0" y="0"/>
                      </a:moveTo>
                      <a:lnTo>
                        <a:pt x="224843" y="0"/>
                      </a:lnTo>
                      <a:lnTo>
                        <a:pt x="224843" y="224842"/>
                      </a:lnTo>
                      <a:lnTo>
                        <a:pt x="0" y="22484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</p:grpSp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829903"/>
              </p:ext>
            </p:extLst>
          </p:nvPr>
        </p:nvGraphicFramePr>
        <p:xfrm>
          <a:off x="5803900" y="1647825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4826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Q-36 pour plus de détails.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82600" y="4876800"/>
            <a:ext cx="46365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Est-ce que 3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12 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donnent à 312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82600" y="457200"/>
            <a:ext cx="53213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2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font 32.</a:t>
            </a:r>
          </a:p>
        </p:txBody>
      </p:sp>
    </p:spTree>
    <p:extLst>
      <p:ext uri="{BB962C8B-B14F-4D97-AF65-F5344CB8AC3E}">
        <p14:creationId xmlns:p14="http://schemas.microsoft.com/office/powerpoint/2010/main" val="4138040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106156" cy="11263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700" b="0" i="0" u="none" baseline="0" dirty="0">
                <a:solidFill>
                  <a:srgbClr val="0000FF"/>
                </a:solidFill>
                <a:latin typeface="Century Gothic"/>
              </a:rPr>
              <a:t>Regroupe</a:t>
            </a:r>
            <a:r>
              <a:rPr lang="fr-ca" sz="2700" b="0" i="0" u="none" baseline="0" dirty="0">
                <a:solidFill>
                  <a:srgbClr val="000000"/>
                </a:solidFill>
                <a:latin typeface="Century Gothic"/>
              </a:rPr>
              <a:t> dans la rangée suivante.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447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618342"/>
              </p:ext>
            </p:extLst>
          </p:nvPr>
        </p:nvGraphicFramePr>
        <p:xfrm>
          <a:off x="1155700" y="2048765"/>
          <a:ext cx="2645156" cy="1417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85260" y="203200"/>
            <a:ext cx="601815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Les élèves peuvent utiliser des blocs au besoin.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20447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40950"/>
              </p:ext>
            </p:extLst>
          </p:nvPr>
        </p:nvGraphicFramePr>
        <p:xfrm>
          <a:off x="5918200" y="2048765"/>
          <a:ext cx="2645156" cy="1417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699000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619599"/>
              </p:ext>
            </p:extLst>
          </p:nvPr>
        </p:nvGraphicFramePr>
        <p:xfrm>
          <a:off x="1157351" y="4703065"/>
          <a:ext cx="2645156" cy="1417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781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1126428" y="1739899"/>
            <a:ext cx="3801162" cy="2195591"/>
            <a:chOff x="1126428" y="1739899"/>
            <a:chExt cx="3801162" cy="2195591"/>
          </a:xfrm>
        </p:grpSpPr>
        <p:grpSp>
          <p:nvGrpSpPr>
            <p:cNvPr id="18" name="Group 17"/>
            <p:cNvGrpSpPr/>
            <p:nvPr/>
          </p:nvGrpSpPr>
          <p:grpSpPr>
            <a:xfrm>
              <a:off x="1988970" y="1739900"/>
              <a:ext cx="219562" cy="2195586"/>
              <a:chOff x="1988970" y="1739900"/>
              <a:chExt cx="219562" cy="219558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988970" y="1739900"/>
                <a:ext cx="219561" cy="878239"/>
                <a:chOff x="1988970" y="1739900"/>
                <a:chExt cx="219561" cy="878239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988970" y="1739900"/>
                  <a:ext cx="219561" cy="439119"/>
                  <a:chOff x="1988970" y="1739900"/>
                  <a:chExt cx="219561" cy="439119"/>
                </a:xfrm>
              </p:grpSpPr>
              <p:sp>
                <p:nvSpPr>
                  <p:cNvPr id="2" name="Freeform 1"/>
                  <p:cNvSpPr/>
                  <p:nvPr/>
                </p:nvSpPr>
                <p:spPr>
                  <a:xfrm>
                    <a:off x="1988970" y="1739900"/>
                    <a:ext cx="219561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59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" name="Freeform 2"/>
                  <p:cNvSpPr/>
                  <p:nvPr/>
                </p:nvSpPr>
                <p:spPr>
                  <a:xfrm>
                    <a:off x="1988970" y="1959458"/>
                    <a:ext cx="219561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1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1988970" y="2179018"/>
                  <a:ext cx="219561" cy="439121"/>
                  <a:chOff x="1988970" y="2179018"/>
                  <a:chExt cx="219561" cy="439121"/>
                </a:xfrm>
              </p:grpSpPr>
              <p:sp>
                <p:nvSpPr>
                  <p:cNvPr id="5" name="Freeform 4"/>
                  <p:cNvSpPr/>
                  <p:nvPr/>
                </p:nvSpPr>
                <p:spPr>
                  <a:xfrm>
                    <a:off x="1988970" y="2179018"/>
                    <a:ext cx="219561" cy="21956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0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9"/>
                        </a:lnTo>
                        <a:lnTo>
                          <a:pt x="0" y="21955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" name="Freeform 5"/>
                  <p:cNvSpPr/>
                  <p:nvPr/>
                </p:nvSpPr>
                <p:spPr>
                  <a:xfrm>
                    <a:off x="1988970" y="2398578"/>
                    <a:ext cx="219561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1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11" name="Group 10"/>
              <p:cNvGrpSpPr/>
              <p:nvPr/>
            </p:nvGrpSpPr>
            <p:grpSpPr>
              <a:xfrm>
                <a:off x="1988970" y="2618136"/>
                <a:ext cx="219562" cy="439117"/>
                <a:chOff x="1988970" y="2618136"/>
                <a:chExt cx="219562" cy="439117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1988970" y="2618136"/>
                  <a:ext cx="219562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59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Freeform 9"/>
                <p:cNvSpPr/>
                <p:nvPr/>
              </p:nvSpPr>
              <p:spPr>
                <a:xfrm>
                  <a:off x="1988970" y="2837693"/>
                  <a:ext cx="219562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60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1988970" y="3057252"/>
                <a:ext cx="219562" cy="439116"/>
                <a:chOff x="1988970" y="3057252"/>
                <a:chExt cx="219562" cy="439116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1988970" y="3057252"/>
                  <a:ext cx="219562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59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1988970" y="3276808"/>
                  <a:ext cx="219562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2" h="219560">
                      <a:moveTo>
                        <a:pt x="0" y="0"/>
                      </a:moveTo>
                      <a:lnTo>
                        <a:pt x="219561" y="0"/>
                      </a:lnTo>
                      <a:lnTo>
                        <a:pt x="219561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1988970" y="3496368"/>
                <a:ext cx="219561" cy="439118"/>
                <a:chOff x="1988970" y="3496368"/>
                <a:chExt cx="219561" cy="439118"/>
              </a:xfrm>
            </p:grpSpPr>
            <p:sp>
              <p:nvSpPr>
                <p:cNvPr id="15" name="Freeform 14"/>
                <p:cNvSpPr/>
                <p:nvPr/>
              </p:nvSpPr>
              <p:spPr>
                <a:xfrm>
                  <a:off x="1988970" y="3496368"/>
                  <a:ext cx="219561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60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1988970" y="3715927"/>
                  <a:ext cx="219561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59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35" name="Group 34"/>
            <p:cNvGrpSpPr/>
            <p:nvPr/>
          </p:nvGrpSpPr>
          <p:grpSpPr>
            <a:xfrm>
              <a:off x="2420242" y="1739900"/>
              <a:ext cx="219561" cy="2195590"/>
              <a:chOff x="2420242" y="1739900"/>
              <a:chExt cx="219561" cy="219559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420242" y="1739900"/>
                <a:ext cx="219561" cy="878239"/>
                <a:chOff x="2420242" y="1739900"/>
                <a:chExt cx="219561" cy="878239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2420242" y="1739900"/>
                  <a:ext cx="219561" cy="439120"/>
                  <a:chOff x="2420242" y="1739900"/>
                  <a:chExt cx="219561" cy="439120"/>
                </a:xfrm>
              </p:grpSpPr>
              <p:sp>
                <p:nvSpPr>
                  <p:cNvPr id="19" name="Freeform 18"/>
                  <p:cNvSpPr/>
                  <p:nvPr/>
                </p:nvSpPr>
                <p:spPr>
                  <a:xfrm>
                    <a:off x="2420242" y="1739900"/>
                    <a:ext cx="219561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59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0" name="Freeform 19"/>
                  <p:cNvSpPr/>
                  <p:nvPr/>
                </p:nvSpPr>
                <p:spPr>
                  <a:xfrm>
                    <a:off x="2420242" y="1959458"/>
                    <a:ext cx="219561" cy="2195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2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1"/>
                        </a:lnTo>
                        <a:lnTo>
                          <a:pt x="0" y="2195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2420242" y="2179019"/>
                  <a:ext cx="219561" cy="439120"/>
                  <a:chOff x="2420242" y="2179019"/>
                  <a:chExt cx="219561" cy="439120"/>
                </a:xfrm>
              </p:grpSpPr>
              <p:sp>
                <p:nvSpPr>
                  <p:cNvPr id="22" name="Freeform 21"/>
                  <p:cNvSpPr/>
                  <p:nvPr/>
                </p:nvSpPr>
                <p:spPr>
                  <a:xfrm>
                    <a:off x="2420242" y="2179019"/>
                    <a:ext cx="219561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59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3" name="Freeform 22"/>
                  <p:cNvSpPr/>
                  <p:nvPr/>
                </p:nvSpPr>
                <p:spPr>
                  <a:xfrm>
                    <a:off x="2420242" y="2398578"/>
                    <a:ext cx="219561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61" h="219561">
                        <a:moveTo>
                          <a:pt x="0" y="0"/>
                        </a:moveTo>
                        <a:lnTo>
                          <a:pt x="219560" y="0"/>
                        </a:lnTo>
                        <a:lnTo>
                          <a:pt x="219560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2420244" y="2618136"/>
                <a:ext cx="219559" cy="439117"/>
                <a:chOff x="2420244" y="2618136"/>
                <a:chExt cx="219559" cy="439117"/>
              </a:xfrm>
            </p:grpSpPr>
            <p:sp>
              <p:nvSpPr>
                <p:cNvPr id="26" name="Freeform 25"/>
                <p:cNvSpPr/>
                <p:nvPr/>
              </p:nvSpPr>
              <p:spPr>
                <a:xfrm>
                  <a:off x="2420244" y="2618136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2420244" y="2837693"/>
                  <a:ext cx="219559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60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2420244" y="3057252"/>
                <a:ext cx="219559" cy="439117"/>
                <a:chOff x="2420244" y="3057252"/>
                <a:chExt cx="219559" cy="439117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2420244" y="3057252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2420244" y="3276811"/>
                  <a:ext cx="219559" cy="21955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8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7"/>
                      </a:lnTo>
                      <a:lnTo>
                        <a:pt x="0" y="21955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34" name="Group 33"/>
              <p:cNvGrpSpPr/>
              <p:nvPr/>
            </p:nvGrpSpPr>
            <p:grpSpPr>
              <a:xfrm>
                <a:off x="2420242" y="3496371"/>
                <a:ext cx="219561" cy="439119"/>
                <a:chOff x="2420242" y="3496371"/>
                <a:chExt cx="219561" cy="439119"/>
              </a:xfrm>
            </p:grpSpPr>
            <p:sp>
              <p:nvSpPr>
                <p:cNvPr id="32" name="Freeform 31"/>
                <p:cNvSpPr/>
                <p:nvPr/>
              </p:nvSpPr>
              <p:spPr>
                <a:xfrm>
                  <a:off x="2420242" y="3496371"/>
                  <a:ext cx="219561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59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3" name="Freeform 32"/>
                <p:cNvSpPr/>
                <p:nvPr/>
              </p:nvSpPr>
              <p:spPr>
                <a:xfrm>
                  <a:off x="2420242" y="3715929"/>
                  <a:ext cx="219561" cy="2195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61" h="219561">
                      <a:moveTo>
                        <a:pt x="0" y="0"/>
                      </a:moveTo>
                      <a:lnTo>
                        <a:pt x="219560" y="0"/>
                      </a:lnTo>
                      <a:lnTo>
                        <a:pt x="219560" y="219560"/>
                      </a:lnTo>
                      <a:lnTo>
                        <a:pt x="0" y="2195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52" name="Group 51"/>
            <p:cNvGrpSpPr/>
            <p:nvPr/>
          </p:nvGrpSpPr>
          <p:grpSpPr>
            <a:xfrm>
              <a:off x="1557698" y="1739900"/>
              <a:ext cx="219561" cy="2195584"/>
              <a:chOff x="1557698" y="1739900"/>
              <a:chExt cx="219561" cy="2195584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1557698" y="1739900"/>
                <a:ext cx="219559" cy="878238"/>
                <a:chOff x="1557698" y="1739900"/>
                <a:chExt cx="219559" cy="878238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1557698" y="1739900"/>
                  <a:ext cx="219559" cy="439117"/>
                  <a:chOff x="1557698" y="1739900"/>
                  <a:chExt cx="219559" cy="439117"/>
                </a:xfrm>
              </p:grpSpPr>
              <p:sp>
                <p:nvSpPr>
                  <p:cNvPr id="36" name="Freeform 35"/>
                  <p:cNvSpPr/>
                  <p:nvPr/>
                </p:nvSpPr>
                <p:spPr>
                  <a:xfrm>
                    <a:off x="1557698" y="1739900"/>
                    <a:ext cx="219559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59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7" name="Freeform 36"/>
                  <p:cNvSpPr/>
                  <p:nvPr/>
                </p:nvSpPr>
                <p:spPr>
                  <a:xfrm>
                    <a:off x="1557698" y="1959458"/>
                    <a:ext cx="219559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59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41" name="Group 40"/>
                <p:cNvGrpSpPr/>
                <p:nvPr/>
              </p:nvGrpSpPr>
              <p:grpSpPr>
                <a:xfrm>
                  <a:off x="1557698" y="2179016"/>
                  <a:ext cx="219559" cy="439122"/>
                  <a:chOff x="1557698" y="2179016"/>
                  <a:chExt cx="219559" cy="439122"/>
                </a:xfrm>
              </p:grpSpPr>
              <p:sp>
                <p:nvSpPr>
                  <p:cNvPr id="39" name="Freeform 38"/>
                  <p:cNvSpPr/>
                  <p:nvPr/>
                </p:nvSpPr>
                <p:spPr>
                  <a:xfrm>
                    <a:off x="1557698" y="2179016"/>
                    <a:ext cx="219559" cy="219560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60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59"/>
                        </a:lnTo>
                        <a:lnTo>
                          <a:pt x="0" y="219559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0" name="Freeform 39"/>
                  <p:cNvSpPr/>
                  <p:nvPr/>
                </p:nvSpPr>
                <p:spPr>
                  <a:xfrm>
                    <a:off x="1557698" y="2398577"/>
                    <a:ext cx="219559" cy="219561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9" h="219561">
                        <a:moveTo>
                          <a:pt x="0" y="0"/>
                        </a:moveTo>
                        <a:lnTo>
                          <a:pt x="219558" y="0"/>
                        </a:lnTo>
                        <a:lnTo>
                          <a:pt x="219558" y="219560"/>
                        </a:lnTo>
                        <a:lnTo>
                          <a:pt x="0" y="21956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45" name="Group 44"/>
              <p:cNvGrpSpPr/>
              <p:nvPr/>
            </p:nvGrpSpPr>
            <p:grpSpPr>
              <a:xfrm>
                <a:off x="1557702" y="2618134"/>
                <a:ext cx="219557" cy="439118"/>
                <a:chOff x="1557702" y="2618134"/>
                <a:chExt cx="219557" cy="439118"/>
              </a:xfrm>
            </p:grpSpPr>
            <p:sp>
              <p:nvSpPr>
                <p:cNvPr id="43" name="Freeform 42"/>
                <p:cNvSpPr/>
                <p:nvPr/>
              </p:nvSpPr>
              <p:spPr>
                <a:xfrm>
                  <a:off x="1557702" y="2618134"/>
                  <a:ext cx="219557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60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4" name="Freeform 43"/>
                <p:cNvSpPr/>
                <p:nvPr/>
              </p:nvSpPr>
              <p:spPr>
                <a:xfrm>
                  <a:off x="1557702" y="2837692"/>
                  <a:ext cx="219557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60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48" name="Group 47"/>
              <p:cNvGrpSpPr/>
              <p:nvPr/>
            </p:nvGrpSpPr>
            <p:grpSpPr>
              <a:xfrm>
                <a:off x="1557702" y="3057249"/>
                <a:ext cx="219557" cy="439115"/>
                <a:chOff x="1557702" y="3057249"/>
                <a:chExt cx="219557" cy="439115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1557702" y="3057249"/>
                  <a:ext cx="219557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59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1557702" y="3276808"/>
                  <a:ext cx="219557" cy="21955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7" h="219556">
                      <a:moveTo>
                        <a:pt x="0" y="0"/>
                      </a:moveTo>
                      <a:lnTo>
                        <a:pt x="219556" y="0"/>
                      </a:lnTo>
                      <a:lnTo>
                        <a:pt x="219556" y="219555"/>
                      </a:lnTo>
                      <a:lnTo>
                        <a:pt x="0" y="21955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51" name="Group 50"/>
              <p:cNvGrpSpPr/>
              <p:nvPr/>
            </p:nvGrpSpPr>
            <p:grpSpPr>
              <a:xfrm>
                <a:off x="1557698" y="3496368"/>
                <a:ext cx="219559" cy="439116"/>
                <a:chOff x="1557698" y="3496368"/>
                <a:chExt cx="219559" cy="439116"/>
              </a:xfrm>
            </p:grpSpPr>
            <p:sp>
              <p:nvSpPr>
                <p:cNvPr id="49" name="Freeform 48"/>
                <p:cNvSpPr/>
                <p:nvPr/>
              </p:nvSpPr>
              <p:spPr>
                <a:xfrm>
                  <a:off x="1557698" y="3496368"/>
                  <a:ext cx="219559" cy="21955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8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7"/>
                      </a:lnTo>
                      <a:lnTo>
                        <a:pt x="0" y="21955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1557698" y="3715925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58" name="Group 57"/>
            <p:cNvGrpSpPr/>
            <p:nvPr/>
          </p:nvGrpSpPr>
          <p:grpSpPr>
            <a:xfrm>
              <a:off x="2982948" y="1739903"/>
              <a:ext cx="219559" cy="1659721"/>
              <a:chOff x="2982948" y="1739903"/>
              <a:chExt cx="219559" cy="1659721"/>
            </a:xfrm>
          </p:grpSpPr>
          <p:sp>
            <p:nvSpPr>
              <p:cNvPr id="53" name="Freeform 52"/>
              <p:cNvSpPr/>
              <p:nvPr/>
            </p:nvSpPr>
            <p:spPr>
              <a:xfrm>
                <a:off x="2982948" y="3180067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4" name="Freeform 53"/>
              <p:cNvSpPr/>
              <p:nvPr/>
            </p:nvSpPr>
            <p:spPr>
              <a:xfrm>
                <a:off x="2982948" y="2820025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982948" y="2459984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6" name="Freeform 55"/>
              <p:cNvSpPr/>
              <p:nvPr/>
            </p:nvSpPr>
            <p:spPr>
              <a:xfrm>
                <a:off x="2982948" y="2099944"/>
                <a:ext cx="219559" cy="219555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5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4"/>
                    </a:lnTo>
                    <a:lnTo>
                      <a:pt x="0" y="21955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7" name="Freeform 56"/>
              <p:cNvSpPr/>
              <p:nvPr/>
            </p:nvSpPr>
            <p:spPr>
              <a:xfrm>
                <a:off x="2982948" y="1739903"/>
                <a:ext cx="219559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9" h="219557">
                    <a:moveTo>
                      <a:pt x="0" y="0"/>
                    </a:moveTo>
                    <a:lnTo>
                      <a:pt x="219558" y="0"/>
                    </a:lnTo>
                    <a:lnTo>
                      <a:pt x="219558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3414220" y="1739901"/>
              <a:ext cx="219557" cy="1659726"/>
              <a:chOff x="3414220" y="1739901"/>
              <a:chExt cx="219557" cy="1659726"/>
            </a:xfrm>
          </p:grpSpPr>
          <p:sp>
            <p:nvSpPr>
              <p:cNvPr id="59" name="Freeform 58"/>
              <p:cNvSpPr/>
              <p:nvPr/>
            </p:nvSpPr>
            <p:spPr>
              <a:xfrm>
                <a:off x="3414220" y="3180067"/>
                <a:ext cx="219557" cy="219560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60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9"/>
                    </a:lnTo>
                    <a:lnTo>
                      <a:pt x="0" y="21955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3414220" y="2820026"/>
                <a:ext cx="219557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7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1" name="Freeform 60"/>
              <p:cNvSpPr/>
              <p:nvPr/>
            </p:nvSpPr>
            <p:spPr>
              <a:xfrm>
                <a:off x="3414220" y="2459984"/>
                <a:ext cx="219557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9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2" name="Freeform 61"/>
              <p:cNvSpPr/>
              <p:nvPr/>
            </p:nvSpPr>
            <p:spPr>
              <a:xfrm>
                <a:off x="3414220" y="2099942"/>
                <a:ext cx="219557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8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3414220" y="1739901"/>
                <a:ext cx="219557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7" h="219559">
                    <a:moveTo>
                      <a:pt x="0" y="0"/>
                    </a:moveTo>
                    <a:lnTo>
                      <a:pt x="219556" y="0"/>
                    </a:lnTo>
                    <a:lnTo>
                      <a:pt x="219556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1126428" y="1739899"/>
              <a:ext cx="219560" cy="2195588"/>
              <a:chOff x="1126428" y="1739899"/>
              <a:chExt cx="219560" cy="2195588"/>
            </a:xfrm>
          </p:grpSpPr>
          <p:grpSp>
            <p:nvGrpSpPr>
              <p:cNvPr id="71" name="Group 70"/>
              <p:cNvGrpSpPr/>
              <p:nvPr/>
            </p:nvGrpSpPr>
            <p:grpSpPr>
              <a:xfrm>
                <a:off x="1126428" y="1739899"/>
                <a:ext cx="219558" cy="878240"/>
                <a:chOff x="1126428" y="1739899"/>
                <a:chExt cx="219558" cy="878240"/>
              </a:xfrm>
            </p:grpSpPr>
            <p:grpSp>
              <p:nvGrpSpPr>
                <p:cNvPr id="67" name="Group 66"/>
                <p:cNvGrpSpPr/>
                <p:nvPr/>
              </p:nvGrpSpPr>
              <p:grpSpPr>
                <a:xfrm>
                  <a:off x="1126428" y="1739899"/>
                  <a:ext cx="219558" cy="439117"/>
                  <a:chOff x="1126428" y="1739899"/>
                  <a:chExt cx="219558" cy="439117"/>
                </a:xfrm>
              </p:grpSpPr>
              <p:sp>
                <p:nvSpPr>
                  <p:cNvPr id="65" name="Freeform 64"/>
                  <p:cNvSpPr/>
                  <p:nvPr/>
                </p:nvSpPr>
                <p:spPr>
                  <a:xfrm>
                    <a:off x="1126428" y="1739899"/>
                    <a:ext cx="219558" cy="2195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58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57"/>
                        </a:lnTo>
                        <a:lnTo>
                          <a:pt x="0" y="21955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6" name="Freeform 65"/>
                  <p:cNvSpPr/>
                  <p:nvPr/>
                </p:nvSpPr>
                <p:spPr>
                  <a:xfrm>
                    <a:off x="1126428" y="1959458"/>
                    <a:ext cx="219558" cy="219558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58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57"/>
                        </a:lnTo>
                        <a:lnTo>
                          <a:pt x="0" y="219557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1126428" y="2179019"/>
                  <a:ext cx="219558" cy="439120"/>
                  <a:chOff x="1126428" y="2179019"/>
                  <a:chExt cx="219558" cy="439120"/>
                </a:xfrm>
              </p:grpSpPr>
              <p:sp>
                <p:nvSpPr>
                  <p:cNvPr id="68" name="Freeform 67"/>
                  <p:cNvSpPr/>
                  <p:nvPr/>
                </p:nvSpPr>
                <p:spPr>
                  <a:xfrm>
                    <a:off x="1126428" y="2179019"/>
                    <a:ext cx="219558" cy="219559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59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58"/>
                        </a:lnTo>
                        <a:lnTo>
                          <a:pt x="0" y="219558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9" name="Freeform 68"/>
                  <p:cNvSpPr/>
                  <p:nvPr/>
                </p:nvSpPr>
                <p:spPr>
                  <a:xfrm>
                    <a:off x="1126428" y="2398577"/>
                    <a:ext cx="219558" cy="219562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219558" h="219562">
                        <a:moveTo>
                          <a:pt x="0" y="0"/>
                        </a:moveTo>
                        <a:lnTo>
                          <a:pt x="219557" y="0"/>
                        </a:lnTo>
                        <a:lnTo>
                          <a:pt x="219557" y="219561"/>
                        </a:lnTo>
                        <a:lnTo>
                          <a:pt x="0" y="219561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74" name="Group 73"/>
              <p:cNvGrpSpPr/>
              <p:nvPr/>
            </p:nvGrpSpPr>
            <p:grpSpPr>
              <a:xfrm>
                <a:off x="1126429" y="2618134"/>
                <a:ext cx="219559" cy="439119"/>
                <a:chOff x="1126429" y="2618134"/>
                <a:chExt cx="219559" cy="439119"/>
              </a:xfrm>
            </p:grpSpPr>
            <p:sp>
              <p:nvSpPr>
                <p:cNvPr id="72" name="Freeform 71"/>
                <p:cNvSpPr/>
                <p:nvPr/>
              </p:nvSpPr>
              <p:spPr>
                <a:xfrm>
                  <a:off x="1126429" y="2618134"/>
                  <a:ext cx="219559" cy="21956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61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60"/>
                      </a:lnTo>
                      <a:lnTo>
                        <a:pt x="0" y="21956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>
                  <a:off x="1126429" y="2837693"/>
                  <a:ext cx="219559" cy="21956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60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9"/>
                      </a:lnTo>
                      <a:lnTo>
                        <a:pt x="0" y="21955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1126429" y="3057252"/>
                <a:ext cx="219559" cy="439115"/>
                <a:chOff x="1126429" y="3057252"/>
                <a:chExt cx="219559" cy="439115"/>
              </a:xfrm>
            </p:grpSpPr>
            <p:sp>
              <p:nvSpPr>
                <p:cNvPr id="75" name="Freeform 74"/>
                <p:cNvSpPr/>
                <p:nvPr/>
              </p:nvSpPr>
              <p:spPr>
                <a:xfrm>
                  <a:off x="1126429" y="3057252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1126429" y="3276808"/>
                  <a:ext cx="219559" cy="21955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9" h="219559">
                      <a:moveTo>
                        <a:pt x="0" y="0"/>
                      </a:moveTo>
                      <a:lnTo>
                        <a:pt x="219558" y="0"/>
                      </a:lnTo>
                      <a:lnTo>
                        <a:pt x="219558" y="219558"/>
                      </a:lnTo>
                      <a:lnTo>
                        <a:pt x="0" y="21955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1126428" y="3496371"/>
                <a:ext cx="219558" cy="439116"/>
                <a:chOff x="1126428" y="3496371"/>
                <a:chExt cx="219558" cy="439116"/>
              </a:xfrm>
            </p:grpSpPr>
            <p:sp>
              <p:nvSpPr>
                <p:cNvPr id="78" name="Freeform 77"/>
                <p:cNvSpPr/>
                <p:nvPr/>
              </p:nvSpPr>
              <p:spPr>
                <a:xfrm>
                  <a:off x="1126428" y="3496371"/>
                  <a:ext cx="219558" cy="21955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8" h="219557">
                      <a:moveTo>
                        <a:pt x="0" y="0"/>
                      </a:moveTo>
                      <a:lnTo>
                        <a:pt x="219557" y="0"/>
                      </a:lnTo>
                      <a:lnTo>
                        <a:pt x="219557" y="219556"/>
                      </a:lnTo>
                      <a:lnTo>
                        <a:pt x="0" y="21955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9" name="Freeform 78"/>
                <p:cNvSpPr/>
                <p:nvPr/>
              </p:nvSpPr>
              <p:spPr>
                <a:xfrm>
                  <a:off x="1126428" y="3715929"/>
                  <a:ext cx="219558" cy="219558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19558" h="219558">
                      <a:moveTo>
                        <a:pt x="0" y="0"/>
                      </a:moveTo>
                      <a:lnTo>
                        <a:pt x="219557" y="0"/>
                      </a:lnTo>
                      <a:lnTo>
                        <a:pt x="219557" y="219557"/>
                      </a:lnTo>
                      <a:lnTo>
                        <a:pt x="0" y="219557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87" name="Group 86"/>
            <p:cNvGrpSpPr/>
            <p:nvPr/>
          </p:nvGrpSpPr>
          <p:grpSpPr>
            <a:xfrm>
              <a:off x="4708032" y="1739903"/>
              <a:ext cx="219558" cy="1659723"/>
              <a:chOff x="4708032" y="1739903"/>
              <a:chExt cx="219558" cy="1659723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4708032" y="3180067"/>
                <a:ext cx="219558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9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4708032" y="2820027"/>
                <a:ext cx="219558" cy="219556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6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5"/>
                    </a:lnTo>
                    <a:lnTo>
                      <a:pt x="0" y="21955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4" name="Freeform 83"/>
              <p:cNvSpPr/>
              <p:nvPr/>
            </p:nvSpPr>
            <p:spPr>
              <a:xfrm>
                <a:off x="4708032" y="2459985"/>
                <a:ext cx="219558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7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4708032" y="2099944"/>
                <a:ext cx="219558" cy="219556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6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5"/>
                    </a:lnTo>
                    <a:lnTo>
                      <a:pt x="0" y="21955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6" name="Freeform 85"/>
              <p:cNvSpPr/>
              <p:nvPr/>
            </p:nvSpPr>
            <p:spPr>
              <a:xfrm>
                <a:off x="4708032" y="1739903"/>
                <a:ext cx="219558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8" h="219558">
                    <a:moveTo>
                      <a:pt x="0" y="0"/>
                    </a:moveTo>
                    <a:lnTo>
                      <a:pt x="219557" y="0"/>
                    </a:lnTo>
                    <a:lnTo>
                      <a:pt x="219557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276762" y="1739900"/>
              <a:ext cx="219556" cy="1659726"/>
              <a:chOff x="4276762" y="1739900"/>
              <a:chExt cx="219556" cy="1659726"/>
            </a:xfrm>
          </p:grpSpPr>
          <p:sp>
            <p:nvSpPr>
              <p:cNvPr id="88" name="Freeform 87"/>
              <p:cNvSpPr/>
              <p:nvPr/>
            </p:nvSpPr>
            <p:spPr>
              <a:xfrm>
                <a:off x="4276762" y="3180067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9" name="Freeform 88"/>
              <p:cNvSpPr/>
              <p:nvPr/>
            </p:nvSpPr>
            <p:spPr>
              <a:xfrm>
                <a:off x="4276762" y="2820025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4276762" y="2459984"/>
                <a:ext cx="219556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8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4276762" y="2099940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2" name="Freeform 91"/>
              <p:cNvSpPr/>
              <p:nvPr/>
            </p:nvSpPr>
            <p:spPr>
              <a:xfrm>
                <a:off x="4276762" y="1739900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3845494" y="1739900"/>
              <a:ext cx="219556" cy="1659726"/>
              <a:chOff x="3845494" y="1739900"/>
              <a:chExt cx="219556" cy="1659726"/>
            </a:xfrm>
          </p:grpSpPr>
          <p:sp>
            <p:nvSpPr>
              <p:cNvPr id="94" name="Freeform 93"/>
              <p:cNvSpPr/>
              <p:nvPr/>
            </p:nvSpPr>
            <p:spPr>
              <a:xfrm>
                <a:off x="3845494" y="3180067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5" name="Freeform 94"/>
              <p:cNvSpPr/>
              <p:nvPr/>
            </p:nvSpPr>
            <p:spPr>
              <a:xfrm>
                <a:off x="3845494" y="2820025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6" name="Freeform 95"/>
              <p:cNvSpPr/>
              <p:nvPr/>
            </p:nvSpPr>
            <p:spPr>
              <a:xfrm>
                <a:off x="3845494" y="2459984"/>
                <a:ext cx="219556" cy="219558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8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7"/>
                    </a:lnTo>
                    <a:lnTo>
                      <a:pt x="0" y="2195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7" name="Freeform 96"/>
              <p:cNvSpPr/>
              <p:nvPr/>
            </p:nvSpPr>
            <p:spPr>
              <a:xfrm>
                <a:off x="3845494" y="2099940"/>
                <a:ext cx="219556" cy="219557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7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6"/>
                    </a:lnTo>
                    <a:lnTo>
                      <a:pt x="0" y="21955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8" name="Freeform 97"/>
              <p:cNvSpPr/>
              <p:nvPr/>
            </p:nvSpPr>
            <p:spPr>
              <a:xfrm>
                <a:off x="3845494" y="1739900"/>
                <a:ext cx="219556" cy="219559"/>
              </a:xfrm>
              <a:custGeom>
                <a:avLst/>
                <a:gdLst/>
                <a:ahLst/>
                <a:cxnLst/>
                <a:rect l="0" t="0" r="0" b="0"/>
                <a:pathLst>
                  <a:path w="219556" h="219559">
                    <a:moveTo>
                      <a:pt x="0" y="0"/>
                    </a:moveTo>
                    <a:lnTo>
                      <a:pt x="219555" y="0"/>
                    </a:lnTo>
                    <a:lnTo>
                      <a:pt x="219555" y="219558"/>
                    </a:lnTo>
                    <a:lnTo>
                      <a:pt x="0" y="21955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aphicFrame>
        <p:nvGraphicFramePr>
          <p:cNvPr id="101" name="Tab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544641"/>
              </p:ext>
            </p:extLst>
          </p:nvPr>
        </p:nvGraphicFramePr>
        <p:xfrm>
          <a:off x="6007100" y="1739900"/>
          <a:ext cx="322580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6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2" name="TextBox 101"/>
          <p:cNvSpPr txBox="1"/>
          <p:nvPr/>
        </p:nvSpPr>
        <p:spPr>
          <a:xfrm>
            <a:off x="469900" y="6946900"/>
            <a:ext cx="5831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Q-37 pour plus de détails.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69900" y="444500"/>
            <a:ext cx="781121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4 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25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69900" y="5156200"/>
            <a:ext cx="68463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Aide-moi à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échanger des blocs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d’unité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 pour mon regroupement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6608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52000" cy="263373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Regroupe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la rangée suivante. Remplis la rangée suivante avec le plus grand nombre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possible et le plus petit nombre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possible.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Astuce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Tu devras échanger plus d’un groupe de dizaine.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595" y="3344934"/>
            <a:ext cx="5926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85260" y="190500"/>
            <a:ext cx="6018123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Les élèves peuvent utiliser des blocs au besoin.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998076"/>
              </p:ext>
            </p:extLst>
          </p:nvPr>
        </p:nvGraphicFramePr>
        <p:xfrm>
          <a:off x="1273435" y="3347474"/>
          <a:ext cx="2645156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313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46212" y="3344931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992827"/>
              </p:ext>
            </p:extLst>
          </p:nvPr>
        </p:nvGraphicFramePr>
        <p:xfrm>
          <a:off x="5592972" y="3350011"/>
          <a:ext cx="2645156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313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24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1310" y="5438464"/>
            <a:ext cx="5925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872812"/>
              </p:ext>
            </p:extLst>
          </p:nvPr>
        </p:nvGraphicFramePr>
        <p:xfrm>
          <a:off x="3643150" y="5443544"/>
          <a:ext cx="2645156" cy="141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313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481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570890" cy="2493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Additionne en utilisant le tableau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Il s’agit d’une révision. Tu n’auras pas besoin de faire de regroupement.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357924"/>
              </p:ext>
            </p:extLst>
          </p:nvPr>
        </p:nvGraphicFramePr>
        <p:xfrm>
          <a:off x="1282319" y="3074420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19742" y="203200"/>
            <a:ext cx="34650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Résolvez a) avec la classe.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317963"/>
              </p:ext>
            </p:extLst>
          </p:nvPr>
        </p:nvGraphicFramePr>
        <p:xfrm>
          <a:off x="6044819" y="3074420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488237"/>
              </p:ext>
            </p:extLst>
          </p:nvPr>
        </p:nvGraphicFramePr>
        <p:xfrm>
          <a:off x="1282319" y="5523911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613041"/>
              </p:ext>
            </p:extLst>
          </p:nvPr>
        </p:nvGraphicFramePr>
        <p:xfrm>
          <a:off x="6044819" y="5523911"/>
          <a:ext cx="2645156" cy="188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2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56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57200" y="3069466"/>
            <a:ext cx="3455543" cy="1424432"/>
            <a:chOff x="457200" y="2438400"/>
            <a:chExt cx="3455543" cy="1424432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2438400"/>
              <a:ext cx="592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63600" y="34290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1294257" y="38628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219700" y="3069466"/>
            <a:ext cx="3455543" cy="1424432"/>
            <a:chOff x="5219700" y="2438400"/>
            <a:chExt cx="3455543" cy="1424432"/>
          </a:xfrm>
        </p:grpSpPr>
        <p:sp>
          <p:nvSpPr>
            <p:cNvPr id="12" name="TextBox 11"/>
            <p:cNvSpPr txBox="1"/>
            <p:nvPr/>
          </p:nvSpPr>
          <p:spPr>
            <a:xfrm>
              <a:off x="5219700" y="2438400"/>
              <a:ext cx="59227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26100" y="34290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056757" y="38628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57200" y="5518957"/>
            <a:ext cx="3455543" cy="1424432"/>
            <a:chOff x="457200" y="5003800"/>
            <a:chExt cx="3455543" cy="1424432"/>
          </a:xfrm>
        </p:grpSpPr>
        <p:sp>
          <p:nvSpPr>
            <p:cNvPr id="16" name="TextBox 15"/>
            <p:cNvSpPr txBox="1"/>
            <p:nvPr/>
          </p:nvSpPr>
          <p:spPr>
            <a:xfrm>
              <a:off x="457200" y="5003800"/>
              <a:ext cx="57977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3600" y="59944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294257" y="64282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219700" y="5518957"/>
            <a:ext cx="3455543" cy="1424432"/>
            <a:chOff x="5219700" y="5003800"/>
            <a:chExt cx="3455543" cy="1424432"/>
          </a:xfrm>
        </p:grpSpPr>
        <p:sp>
          <p:nvSpPr>
            <p:cNvPr id="20" name="TextBox 19"/>
            <p:cNvSpPr txBox="1"/>
            <p:nvPr/>
          </p:nvSpPr>
          <p:spPr>
            <a:xfrm>
              <a:off x="5219700" y="5003800"/>
              <a:ext cx="5933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26100" y="5994400"/>
              <a:ext cx="4031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056757" y="6428232"/>
              <a:ext cx="261848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27744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2532952" y="1349121"/>
            <a:ext cx="1128269" cy="4736127"/>
            <a:chOff x="2532952" y="1349121"/>
            <a:chExt cx="1128269" cy="4736127"/>
          </a:xfrm>
        </p:grpSpPr>
        <p:grpSp>
          <p:nvGrpSpPr>
            <p:cNvPr id="29" name="Group 28"/>
            <p:cNvGrpSpPr/>
            <p:nvPr/>
          </p:nvGrpSpPr>
          <p:grpSpPr>
            <a:xfrm>
              <a:off x="2532952" y="3953785"/>
              <a:ext cx="1128269" cy="2131463"/>
              <a:chOff x="2532952" y="3953785"/>
              <a:chExt cx="1128269" cy="2131463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2532952" y="3953785"/>
                <a:ext cx="172670" cy="1726658"/>
                <a:chOff x="2532952" y="3953785"/>
                <a:chExt cx="172670" cy="1726658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532952" y="3953785"/>
                  <a:ext cx="172668" cy="690672"/>
                  <a:chOff x="2532952" y="3953785"/>
                  <a:chExt cx="172668" cy="690672"/>
                </a:xfrm>
              </p:grpSpPr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2532952" y="3953785"/>
                    <a:ext cx="172668" cy="345332"/>
                    <a:chOff x="2532952" y="3953785"/>
                    <a:chExt cx="172668" cy="345332"/>
                  </a:xfrm>
                </p:grpSpPr>
                <p:sp>
                  <p:nvSpPr>
                    <p:cNvPr id="2" name="Freeform 1"/>
                    <p:cNvSpPr/>
                    <p:nvPr/>
                  </p:nvSpPr>
                  <p:spPr>
                    <a:xfrm>
                      <a:off x="2532952" y="3953785"/>
                      <a:ext cx="172668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7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" name="Freeform 2"/>
                    <p:cNvSpPr/>
                    <p:nvPr/>
                  </p:nvSpPr>
                  <p:spPr>
                    <a:xfrm>
                      <a:off x="2532952" y="4126451"/>
                      <a:ext cx="172668" cy="17266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6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5"/>
                          </a:lnTo>
                          <a:lnTo>
                            <a:pt x="0" y="17266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2532952" y="4299119"/>
                    <a:ext cx="172668" cy="345338"/>
                    <a:chOff x="2532952" y="4299119"/>
                    <a:chExt cx="172668" cy="345338"/>
                  </a:xfrm>
                </p:grpSpPr>
                <p:sp>
                  <p:nvSpPr>
                    <p:cNvPr id="5" name="Freeform 4"/>
                    <p:cNvSpPr/>
                    <p:nvPr/>
                  </p:nvSpPr>
                  <p:spPr>
                    <a:xfrm>
                      <a:off x="2532952" y="4299119"/>
                      <a:ext cx="172668" cy="17266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9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8"/>
                          </a:lnTo>
                          <a:lnTo>
                            <a:pt x="0" y="17266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6" name="Freeform 5"/>
                    <p:cNvSpPr/>
                    <p:nvPr/>
                  </p:nvSpPr>
                  <p:spPr>
                    <a:xfrm>
                      <a:off x="2532952" y="4471788"/>
                      <a:ext cx="172668" cy="17266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8" h="172669">
                          <a:moveTo>
                            <a:pt x="0" y="0"/>
                          </a:moveTo>
                          <a:lnTo>
                            <a:pt x="172667" y="0"/>
                          </a:lnTo>
                          <a:lnTo>
                            <a:pt x="172667" y="172668"/>
                          </a:lnTo>
                          <a:lnTo>
                            <a:pt x="0" y="17266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2532952" y="4644455"/>
                  <a:ext cx="172670" cy="345329"/>
                  <a:chOff x="2532952" y="4644455"/>
                  <a:chExt cx="172670" cy="345329"/>
                </a:xfrm>
              </p:grpSpPr>
              <p:sp>
                <p:nvSpPr>
                  <p:cNvPr id="9" name="Freeform 8"/>
                  <p:cNvSpPr/>
                  <p:nvPr/>
                </p:nvSpPr>
                <p:spPr>
                  <a:xfrm>
                    <a:off x="2532952" y="4644455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0" name="Freeform 9"/>
                  <p:cNvSpPr/>
                  <p:nvPr/>
                </p:nvSpPr>
                <p:spPr>
                  <a:xfrm>
                    <a:off x="2532952" y="4817119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2532952" y="4989778"/>
                  <a:ext cx="172670" cy="345329"/>
                  <a:chOff x="2532952" y="4989778"/>
                  <a:chExt cx="172670" cy="345329"/>
                </a:xfrm>
              </p:grpSpPr>
              <p:sp>
                <p:nvSpPr>
                  <p:cNvPr id="12" name="Freeform 11"/>
                  <p:cNvSpPr/>
                  <p:nvPr/>
                </p:nvSpPr>
                <p:spPr>
                  <a:xfrm>
                    <a:off x="2532952" y="4989778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3" name="Freeform 12"/>
                  <p:cNvSpPr/>
                  <p:nvPr/>
                </p:nvSpPr>
                <p:spPr>
                  <a:xfrm>
                    <a:off x="2532952" y="5162442"/>
                    <a:ext cx="172670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70" h="172665">
                        <a:moveTo>
                          <a:pt x="0" y="0"/>
                        </a:moveTo>
                        <a:lnTo>
                          <a:pt x="172669" y="0"/>
                        </a:lnTo>
                        <a:lnTo>
                          <a:pt x="172669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2532952" y="5335115"/>
                  <a:ext cx="172668" cy="345328"/>
                  <a:chOff x="2532952" y="5335115"/>
                  <a:chExt cx="172668" cy="345328"/>
                </a:xfrm>
              </p:grpSpPr>
              <p:sp>
                <p:nvSpPr>
                  <p:cNvPr id="15" name="Freeform 14"/>
                  <p:cNvSpPr/>
                  <p:nvPr/>
                </p:nvSpPr>
                <p:spPr>
                  <a:xfrm>
                    <a:off x="2532952" y="5335115"/>
                    <a:ext cx="172668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8" h="172664">
                        <a:moveTo>
                          <a:pt x="0" y="0"/>
                        </a:moveTo>
                        <a:lnTo>
                          <a:pt x="172667" y="0"/>
                        </a:lnTo>
                        <a:lnTo>
                          <a:pt x="172667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6" name="Freeform 15"/>
                  <p:cNvSpPr/>
                  <p:nvPr/>
                </p:nvSpPr>
                <p:spPr>
                  <a:xfrm>
                    <a:off x="2532952" y="5507778"/>
                    <a:ext cx="172668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8" h="172665">
                        <a:moveTo>
                          <a:pt x="0" y="0"/>
                        </a:moveTo>
                        <a:lnTo>
                          <a:pt x="172667" y="0"/>
                        </a:lnTo>
                        <a:lnTo>
                          <a:pt x="172667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28" name="Group 27"/>
              <p:cNvGrpSpPr/>
              <p:nvPr/>
            </p:nvGrpSpPr>
            <p:grpSpPr>
              <a:xfrm>
                <a:off x="3488558" y="3953785"/>
                <a:ext cx="172663" cy="2131463"/>
                <a:chOff x="3488558" y="3953785"/>
                <a:chExt cx="172663" cy="2131463"/>
              </a:xfrm>
            </p:grpSpPr>
            <p:sp>
              <p:nvSpPr>
                <p:cNvPr id="19" name="Freeform 18"/>
                <p:cNvSpPr/>
                <p:nvPr/>
              </p:nvSpPr>
              <p:spPr>
                <a:xfrm>
                  <a:off x="3488558" y="5912585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3488558" y="5667736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Freeform 20"/>
                <p:cNvSpPr/>
                <p:nvPr/>
              </p:nvSpPr>
              <p:spPr>
                <a:xfrm>
                  <a:off x="3488558" y="5422883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2" name="Freeform 21"/>
                <p:cNvSpPr/>
                <p:nvPr/>
              </p:nvSpPr>
              <p:spPr>
                <a:xfrm>
                  <a:off x="3488558" y="5178032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3488558" y="4933182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>
                  <a:off x="3488558" y="4688340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5" name="Freeform 24"/>
                <p:cNvSpPr/>
                <p:nvPr/>
              </p:nvSpPr>
              <p:spPr>
                <a:xfrm>
                  <a:off x="3488558" y="4443490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6" name="Freeform 25"/>
                <p:cNvSpPr/>
                <p:nvPr/>
              </p:nvSpPr>
              <p:spPr>
                <a:xfrm>
                  <a:off x="3488558" y="4198638"/>
                  <a:ext cx="172663" cy="17266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2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1"/>
                      </a:lnTo>
                      <a:lnTo>
                        <a:pt x="0" y="17266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3488558" y="3953785"/>
                  <a:ext cx="172663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3" h="172663">
                      <a:moveTo>
                        <a:pt x="0" y="0"/>
                      </a:moveTo>
                      <a:lnTo>
                        <a:pt x="172662" y="0"/>
                      </a:lnTo>
                      <a:lnTo>
                        <a:pt x="172662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72" name="Group 71"/>
            <p:cNvGrpSpPr/>
            <p:nvPr/>
          </p:nvGrpSpPr>
          <p:grpSpPr>
            <a:xfrm>
              <a:off x="2532952" y="1349121"/>
              <a:ext cx="1128267" cy="1726663"/>
              <a:chOff x="2532952" y="1349121"/>
              <a:chExt cx="1128267" cy="1726663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2872109" y="1349122"/>
                <a:ext cx="172671" cy="1726662"/>
                <a:chOff x="2872109" y="1349122"/>
                <a:chExt cx="172671" cy="1726662"/>
              </a:xfrm>
            </p:grpSpPr>
            <p:grpSp>
              <p:nvGrpSpPr>
                <p:cNvPr id="36" name="Group 35"/>
                <p:cNvGrpSpPr/>
                <p:nvPr/>
              </p:nvGrpSpPr>
              <p:grpSpPr>
                <a:xfrm>
                  <a:off x="2872109" y="1349122"/>
                  <a:ext cx="172669" cy="690670"/>
                  <a:chOff x="2872109" y="1349122"/>
                  <a:chExt cx="172669" cy="690670"/>
                </a:xfrm>
              </p:grpSpPr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2872109" y="1349122"/>
                    <a:ext cx="172669" cy="345333"/>
                    <a:chOff x="2872109" y="1349122"/>
                    <a:chExt cx="172669" cy="345333"/>
                  </a:xfrm>
                </p:grpSpPr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2872109" y="1349122"/>
                      <a:ext cx="172669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7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1" name="Freeform 30"/>
                    <p:cNvSpPr/>
                    <p:nvPr/>
                  </p:nvSpPr>
                  <p:spPr>
                    <a:xfrm>
                      <a:off x="2872109" y="1521788"/>
                      <a:ext cx="172669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7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2872109" y="1694456"/>
                    <a:ext cx="172669" cy="345336"/>
                    <a:chOff x="2872109" y="1694456"/>
                    <a:chExt cx="172669" cy="345336"/>
                  </a:xfrm>
                </p:grpSpPr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2872109" y="1694456"/>
                      <a:ext cx="172669" cy="17266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8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7"/>
                          </a:lnTo>
                          <a:lnTo>
                            <a:pt x="0" y="17266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4" name="Freeform 33"/>
                    <p:cNvSpPr/>
                    <p:nvPr/>
                  </p:nvSpPr>
                  <p:spPr>
                    <a:xfrm>
                      <a:off x="2872109" y="1867123"/>
                      <a:ext cx="172669" cy="17266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9" h="172669">
                          <a:moveTo>
                            <a:pt x="0" y="0"/>
                          </a:moveTo>
                          <a:lnTo>
                            <a:pt x="172668" y="0"/>
                          </a:lnTo>
                          <a:lnTo>
                            <a:pt x="172668" y="172668"/>
                          </a:lnTo>
                          <a:lnTo>
                            <a:pt x="0" y="17266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  <p:grpSp>
              <p:nvGrpSpPr>
                <p:cNvPr id="39" name="Group 38"/>
                <p:cNvGrpSpPr/>
                <p:nvPr/>
              </p:nvGrpSpPr>
              <p:grpSpPr>
                <a:xfrm>
                  <a:off x="2872114" y="2039788"/>
                  <a:ext cx="172666" cy="345331"/>
                  <a:chOff x="2872114" y="2039788"/>
                  <a:chExt cx="172666" cy="345331"/>
                </a:xfrm>
              </p:grpSpPr>
              <p:sp>
                <p:nvSpPr>
                  <p:cNvPr id="37" name="Freeform 36"/>
                  <p:cNvSpPr/>
                  <p:nvPr/>
                </p:nvSpPr>
                <p:spPr>
                  <a:xfrm>
                    <a:off x="2872114" y="2039788"/>
                    <a:ext cx="172666" cy="17266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7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6"/>
                        </a:lnTo>
                        <a:lnTo>
                          <a:pt x="0" y="17266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38" name="Freeform 37"/>
                  <p:cNvSpPr/>
                  <p:nvPr/>
                </p:nvSpPr>
                <p:spPr>
                  <a:xfrm>
                    <a:off x="2872114" y="2212453"/>
                    <a:ext cx="172666" cy="1726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6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5"/>
                        </a:lnTo>
                        <a:lnTo>
                          <a:pt x="0" y="1726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42" name="Group 41"/>
                <p:cNvGrpSpPr/>
                <p:nvPr/>
              </p:nvGrpSpPr>
              <p:grpSpPr>
                <a:xfrm>
                  <a:off x="2872114" y="2385120"/>
                  <a:ext cx="172666" cy="345330"/>
                  <a:chOff x="2872114" y="2385120"/>
                  <a:chExt cx="172666" cy="345330"/>
                </a:xfrm>
              </p:grpSpPr>
              <p:sp>
                <p:nvSpPr>
                  <p:cNvPr id="40" name="Freeform 39"/>
                  <p:cNvSpPr/>
                  <p:nvPr/>
                </p:nvSpPr>
                <p:spPr>
                  <a:xfrm>
                    <a:off x="2872114" y="2385120"/>
                    <a:ext cx="172666" cy="1726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6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5"/>
                        </a:lnTo>
                        <a:lnTo>
                          <a:pt x="0" y="1726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1" name="Freeform 40"/>
                  <p:cNvSpPr/>
                  <p:nvPr/>
                </p:nvSpPr>
                <p:spPr>
                  <a:xfrm>
                    <a:off x="2872114" y="2557785"/>
                    <a:ext cx="172666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5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2872109" y="2730452"/>
                  <a:ext cx="172669" cy="345332"/>
                  <a:chOff x="2872109" y="2730452"/>
                  <a:chExt cx="172669" cy="345332"/>
                </a:xfrm>
              </p:grpSpPr>
              <p:sp>
                <p:nvSpPr>
                  <p:cNvPr id="43" name="Freeform 42"/>
                  <p:cNvSpPr/>
                  <p:nvPr/>
                </p:nvSpPr>
                <p:spPr>
                  <a:xfrm>
                    <a:off x="2872109" y="2730452"/>
                    <a:ext cx="172669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9" h="172665">
                        <a:moveTo>
                          <a:pt x="0" y="0"/>
                        </a:moveTo>
                        <a:lnTo>
                          <a:pt x="172668" y="0"/>
                        </a:lnTo>
                        <a:lnTo>
                          <a:pt x="172668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44" name="Freeform 43"/>
                  <p:cNvSpPr/>
                  <p:nvPr/>
                </p:nvSpPr>
                <p:spPr>
                  <a:xfrm>
                    <a:off x="2872109" y="2903117"/>
                    <a:ext cx="172669" cy="172667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9" h="172667">
                        <a:moveTo>
                          <a:pt x="0" y="0"/>
                        </a:moveTo>
                        <a:lnTo>
                          <a:pt x="172668" y="0"/>
                        </a:lnTo>
                        <a:lnTo>
                          <a:pt x="172668" y="172666"/>
                        </a:lnTo>
                        <a:lnTo>
                          <a:pt x="0" y="172666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54" name="Group 53"/>
              <p:cNvGrpSpPr/>
              <p:nvPr/>
            </p:nvGrpSpPr>
            <p:grpSpPr>
              <a:xfrm>
                <a:off x="3488558" y="1349126"/>
                <a:ext cx="172661" cy="1726646"/>
                <a:chOff x="3488558" y="1349126"/>
                <a:chExt cx="172661" cy="1726646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3488558" y="2385112"/>
                  <a:ext cx="172661" cy="1726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4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3"/>
                      </a:lnTo>
                      <a:lnTo>
                        <a:pt x="0" y="1726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3488558" y="2126115"/>
                  <a:ext cx="172661" cy="17266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4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3"/>
                      </a:lnTo>
                      <a:lnTo>
                        <a:pt x="0" y="17266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3488558" y="1867118"/>
                  <a:ext cx="172661" cy="1726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5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4"/>
                      </a:lnTo>
                      <a:lnTo>
                        <a:pt x="0" y="1726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0" name="Freeform 49"/>
                <p:cNvSpPr/>
                <p:nvPr/>
              </p:nvSpPr>
              <p:spPr>
                <a:xfrm>
                  <a:off x="3488558" y="1608124"/>
                  <a:ext cx="172661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3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1" name="Freeform 50"/>
                <p:cNvSpPr/>
                <p:nvPr/>
              </p:nvSpPr>
              <p:spPr>
                <a:xfrm>
                  <a:off x="3488558" y="1349126"/>
                  <a:ext cx="172661" cy="1726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5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4"/>
                      </a:lnTo>
                      <a:lnTo>
                        <a:pt x="0" y="1726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3488558" y="2903107"/>
                  <a:ext cx="172661" cy="17266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5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4"/>
                      </a:lnTo>
                      <a:lnTo>
                        <a:pt x="0" y="17266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3" name="Freeform 52"/>
                <p:cNvSpPr/>
                <p:nvPr/>
              </p:nvSpPr>
              <p:spPr>
                <a:xfrm>
                  <a:off x="3488558" y="2644110"/>
                  <a:ext cx="172661" cy="1726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72661" h="172663">
                      <a:moveTo>
                        <a:pt x="0" y="0"/>
                      </a:moveTo>
                      <a:lnTo>
                        <a:pt x="172660" y="0"/>
                      </a:lnTo>
                      <a:lnTo>
                        <a:pt x="172660" y="172662"/>
                      </a:lnTo>
                      <a:lnTo>
                        <a:pt x="0" y="17266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2532952" y="1349121"/>
                <a:ext cx="172668" cy="1726645"/>
                <a:chOff x="2532952" y="1349121"/>
                <a:chExt cx="172668" cy="1726645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2532952" y="1349121"/>
                  <a:ext cx="172666" cy="690664"/>
                  <a:chOff x="2532952" y="1349121"/>
                  <a:chExt cx="172666" cy="690664"/>
                </a:xfrm>
              </p:grpSpPr>
              <p:grpSp>
                <p:nvGrpSpPr>
                  <p:cNvPr id="57" name="Group 56"/>
                  <p:cNvGrpSpPr/>
                  <p:nvPr/>
                </p:nvGrpSpPr>
                <p:grpSpPr>
                  <a:xfrm>
                    <a:off x="2532952" y="1349121"/>
                    <a:ext cx="172666" cy="345330"/>
                    <a:chOff x="2532952" y="1349121"/>
                    <a:chExt cx="172666" cy="345330"/>
                  </a:xfrm>
                </p:grpSpPr>
                <p:sp>
                  <p:nvSpPr>
                    <p:cNvPr id="55" name="Freeform 54"/>
                    <p:cNvSpPr/>
                    <p:nvPr/>
                  </p:nvSpPr>
                  <p:spPr>
                    <a:xfrm>
                      <a:off x="2532952" y="1349121"/>
                      <a:ext cx="172666" cy="17266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5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4"/>
                          </a:lnTo>
                          <a:lnTo>
                            <a:pt x="0" y="17266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2532952" y="1521786"/>
                      <a:ext cx="172666" cy="17266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5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4"/>
                          </a:lnTo>
                          <a:lnTo>
                            <a:pt x="0" y="17266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2532952" y="1694453"/>
                    <a:ext cx="172666" cy="345332"/>
                    <a:chOff x="2532952" y="1694453"/>
                    <a:chExt cx="172666" cy="345332"/>
                  </a:xfrm>
                </p:grpSpPr>
                <p:sp>
                  <p:nvSpPr>
                    <p:cNvPr id="58" name="Freeform 57"/>
                    <p:cNvSpPr/>
                    <p:nvPr/>
                  </p:nvSpPr>
                  <p:spPr>
                    <a:xfrm>
                      <a:off x="2532952" y="1694453"/>
                      <a:ext cx="172666" cy="172664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4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3"/>
                          </a:lnTo>
                          <a:lnTo>
                            <a:pt x="0" y="172663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59" name="Freeform 58"/>
                    <p:cNvSpPr/>
                    <p:nvPr/>
                  </p:nvSpPr>
                  <p:spPr>
                    <a:xfrm>
                      <a:off x="2532952" y="1867118"/>
                      <a:ext cx="172666" cy="17266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72666" h="172667">
                          <a:moveTo>
                            <a:pt x="0" y="0"/>
                          </a:moveTo>
                          <a:lnTo>
                            <a:pt x="172665" y="0"/>
                          </a:lnTo>
                          <a:lnTo>
                            <a:pt x="172665" y="172666"/>
                          </a:lnTo>
                          <a:lnTo>
                            <a:pt x="0" y="17266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  <p:grpSp>
              <p:nvGrpSpPr>
                <p:cNvPr id="64" name="Group 63"/>
                <p:cNvGrpSpPr/>
                <p:nvPr/>
              </p:nvGrpSpPr>
              <p:grpSpPr>
                <a:xfrm>
                  <a:off x="2532953" y="2039779"/>
                  <a:ext cx="172667" cy="345329"/>
                  <a:chOff x="2532953" y="2039779"/>
                  <a:chExt cx="172667" cy="345329"/>
                </a:xfrm>
              </p:grpSpPr>
              <p:sp>
                <p:nvSpPr>
                  <p:cNvPr id="62" name="Freeform 61"/>
                  <p:cNvSpPr/>
                  <p:nvPr/>
                </p:nvSpPr>
                <p:spPr>
                  <a:xfrm>
                    <a:off x="2532953" y="2039779"/>
                    <a:ext cx="172667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4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3" name="Freeform 62"/>
                  <p:cNvSpPr/>
                  <p:nvPr/>
                </p:nvSpPr>
                <p:spPr>
                  <a:xfrm>
                    <a:off x="2532953" y="2212442"/>
                    <a:ext cx="172667" cy="17266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6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5"/>
                        </a:lnTo>
                        <a:lnTo>
                          <a:pt x="0" y="17266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67" name="Group 66"/>
                <p:cNvGrpSpPr/>
                <p:nvPr/>
              </p:nvGrpSpPr>
              <p:grpSpPr>
                <a:xfrm>
                  <a:off x="2532953" y="2385108"/>
                  <a:ext cx="172667" cy="345328"/>
                  <a:chOff x="2532953" y="2385108"/>
                  <a:chExt cx="172667" cy="345328"/>
                </a:xfrm>
              </p:grpSpPr>
              <p:sp>
                <p:nvSpPr>
                  <p:cNvPr id="65" name="Freeform 64"/>
                  <p:cNvSpPr/>
                  <p:nvPr/>
                </p:nvSpPr>
                <p:spPr>
                  <a:xfrm>
                    <a:off x="2532953" y="2385108"/>
                    <a:ext cx="172667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4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6" name="Freeform 65"/>
                  <p:cNvSpPr/>
                  <p:nvPr/>
                </p:nvSpPr>
                <p:spPr>
                  <a:xfrm>
                    <a:off x="2532953" y="2557772"/>
                    <a:ext cx="172667" cy="17266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7" h="172664">
                        <a:moveTo>
                          <a:pt x="0" y="0"/>
                        </a:moveTo>
                        <a:lnTo>
                          <a:pt x="172666" y="0"/>
                        </a:lnTo>
                        <a:lnTo>
                          <a:pt x="172666" y="172663"/>
                        </a:lnTo>
                        <a:lnTo>
                          <a:pt x="0" y="17266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2532952" y="2730438"/>
                  <a:ext cx="172666" cy="345328"/>
                  <a:chOff x="2532952" y="2730438"/>
                  <a:chExt cx="172666" cy="345328"/>
                </a:xfrm>
              </p:grpSpPr>
              <p:sp>
                <p:nvSpPr>
                  <p:cNvPr id="68" name="Freeform 67"/>
                  <p:cNvSpPr/>
                  <p:nvPr/>
                </p:nvSpPr>
                <p:spPr>
                  <a:xfrm>
                    <a:off x="2532952" y="2730438"/>
                    <a:ext cx="172666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5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9" name="Freeform 68"/>
                  <p:cNvSpPr/>
                  <p:nvPr/>
                </p:nvSpPr>
                <p:spPr>
                  <a:xfrm>
                    <a:off x="2532952" y="2903101"/>
                    <a:ext cx="172666" cy="17266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72666" h="172665">
                        <a:moveTo>
                          <a:pt x="0" y="0"/>
                        </a:moveTo>
                        <a:lnTo>
                          <a:pt x="172665" y="0"/>
                        </a:lnTo>
                        <a:lnTo>
                          <a:pt x="172665" y="172664"/>
                        </a:lnTo>
                        <a:lnTo>
                          <a:pt x="0" y="17266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</p:grpSp>
      </p:grpSp>
      <p:sp>
        <p:nvSpPr>
          <p:cNvPr id="74" name="TextBox 73"/>
          <p:cNvSpPr txBox="1"/>
          <p:nvPr/>
        </p:nvSpPr>
        <p:spPr>
          <a:xfrm>
            <a:off x="1447800" y="1511300"/>
            <a:ext cx="612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27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1003300" y="4127500"/>
            <a:ext cx="1016000" cy="389354"/>
            <a:chOff x="1003300" y="4127500"/>
            <a:chExt cx="1016000" cy="389354"/>
          </a:xfrm>
        </p:grpSpPr>
        <p:sp>
          <p:nvSpPr>
            <p:cNvPr id="75" name="TextBox 74"/>
            <p:cNvSpPr txBox="1"/>
            <p:nvPr/>
          </p:nvSpPr>
          <p:spPr>
            <a:xfrm>
              <a:off x="1092200" y="4127500"/>
              <a:ext cx="9265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+ 19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003300" y="4178300"/>
              <a:ext cx="1107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</a:p>
          </p:txBody>
        </p:sp>
      </p:grpSp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566238"/>
              </p:ext>
            </p:extLst>
          </p:nvPr>
        </p:nvGraphicFramePr>
        <p:xfrm>
          <a:off x="5334000" y="1349122"/>
          <a:ext cx="2514600" cy="2207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804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946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946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84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356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79" name="Straight Connector 78"/>
          <p:cNvCxnSpPr/>
          <p:nvPr/>
        </p:nvCxnSpPr>
        <p:spPr>
          <a:xfrm>
            <a:off x="5348478" y="2729611"/>
            <a:ext cx="2500122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69900" y="6946900"/>
            <a:ext cx="5933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Q-37–38 pour plus de détails.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69900" y="203200"/>
            <a:ext cx="9663557" cy="62049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Les mathématiciens aiment transformer des problèmes plus difficiles (comme l’addition de nombres à deux chiffres) en problèmes plus faciles (comme l’addition de nombres à un chiffre).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5283200" y="4368800"/>
            <a:ext cx="4019677" cy="1003681"/>
            <a:chOff x="5283200" y="4368800"/>
            <a:chExt cx="4019677" cy="1003681"/>
          </a:xfrm>
        </p:grpSpPr>
        <p:sp>
          <p:nvSpPr>
            <p:cNvPr id="82" name="TextBox 81"/>
            <p:cNvSpPr txBox="1"/>
            <p:nvPr/>
          </p:nvSpPr>
          <p:spPr>
            <a:xfrm>
              <a:off x="5191760" y="4368800"/>
              <a:ext cx="1218844" cy="861775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27 =</a:t>
              </a:r>
            </a:p>
            <a:p>
              <a:pPr algn="r" rtl="0"/>
              <a:r>
                <a:rPr lang="fr-ca" sz="2500" b="0" i="0" u="none" baseline="0">
                  <a:solidFill>
                    <a:srgbClr val="000000"/>
                  </a:solidFill>
                  <a:latin typeface="Century Gothic"/>
                </a:rPr>
                <a:t>+  19 =</a:t>
              </a: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5361178" y="5372481"/>
              <a:ext cx="3941699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4721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00" y="977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54 + 28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806887"/>
              </p:ext>
            </p:extLst>
          </p:nvPr>
        </p:nvGraphicFramePr>
        <p:xfrm>
          <a:off x="5334000" y="974979"/>
          <a:ext cx="2597912" cy="225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346700" y="23735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2600" y="203200"/>
            <a:ext cx="64896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à des volontaires de faire une démonstration avec des blocs de base dix. Remplissez ensuite le tableau.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6100" y="44323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36 + 37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969785"/>
              </p:ext>
            </p:extLst>
          </p:nvPr>
        </p:nvGraphicFramePr>
        <p:xfrm>
          <a:off x="5328793" y="4429379"/>
          <a:ext cx="2597912" cy="225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5341493" y="58279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3CF91AC-071B-43A2-A2C5-4A2692C7210C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30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8373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Passons en revue les paires dont la somme est égale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à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86964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faire connaître leurs réponses par un signe. Voir p. Q-34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964266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6100" y="977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42 + 19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5893"/>
              </p:ext>
            </p:extLst>
          </p:nvPr>
        </p:nvGraphicFramePr>
        <p:xfrm>
          <a:off x="5334000" y="974979"/>
          <a:ext cx="2597912" cy="225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 rtl="0"/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346700" y="23735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2600" y="203200"/>
            <a:ext cx="424394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 avec d’autres exemples.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16100" y="44323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17 + 44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457985"/>
              </p:ext>
            </p:extLst>
          </p:nvPr>
        </p:nvGraphicFramePr>
        <p:xfrm>
          <a:off x="5328793" y="4429379"/>
          <a:ext cx="2597912" cy="225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170"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2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3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66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051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834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5341493" y="5827903"/>
            <a:ext cx="2585085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E5D0BB-9CA7-4261-A1F0-345799F4EBD0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64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Copie le tableau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Additionne d’abord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Regroupe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-les ensuite dans la rangée suivante.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762811"/>
              </p:ext>
            </p:extLst>
          </p:nvPr>
        </p:nvGraphicFramePr>
        <p:xfrm>
          <a:off x="1120140" y="3544373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355167"/>
              </p:ext>
            </p:extLst>
          </p:nvPr>
        </p:nvGraphicFramePr>
        <p:xfrm>
          <a:off x="6009640" y="3544373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5359400" y="3569772"/>
            <a:ext cx="3628517" cy="2510409"/>
            <a:chOff x="5359400" y="2578100"/>
            <a:chExt cx="3628517" cy="2510409"/>
          </a:xfrm>
        </p:grpSpPr>
        <p:sp>
          <p:nvSpPr>
            <p:cNvPr id="5" name="TextBox 4"/>
            <p:cNvSpPr txBox="1"/>
            <p:nvPr/>
          </p:nvSpPr>
          <p:spPr>
            <a:xfrm>
              <a:off x="5359400" y="2578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26100" y="4686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021832" y="5088509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69900" y="3569772"/>
            <a:ext cx="3628517" cy="2510409"/>
            <a:chOff x="469900" y="2578100"/>
            <a:chExt cx="3628517" cy="2510409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2578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6600" y="4686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132332" y="5088509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9550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087001"/>
              </p:ext>
            </p:extLst>
          </p:nvPr>
        </p:nvGraphicFramePr>
        <p:xfrm>
          <a:off x="1125982" y="1200659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615589"/>
              </p:ext>
            </p:extLst>
          </p:nvPr>
        </p:nvGraphicFramePr>
        <p:xfrm>
          <a:off x="6015482" y="1200659"/>
          <a:ext cx="2987040" cy="3528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 rtl="0"/>
                      <a:endParaRPr lang="fr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endParaRPr lang="fr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469900" y="1231900"/>
            <a:ext cx="3634359" cy="2504567"/>
            <a:chOff x="469900" y="1231900"/>
            <a:chExt cx="3634359" cy="2504567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1231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36600" y="33401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138174" y="3736467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359400" y="1231900"/>
            <a:ext cx="3634359" cy="2504567"/>
            <a:chOff x="5359400" y="1231900"/>
            <a:chExt cx="3634359" cy="2504567"/>
          </a:xfrm>
        </p:grpSpPr>
        <p:sp>
          <p:nvSpPr>
            <p:cNvPr id="8" name="TextBox 7"/>
            <p:cNvSpPr txBox="1"/>
            <p:nvPr/>
          </p:nvSpPr>
          <p:spPr>
            <a:xfrm>
              <a:off x="5359400" y="1231900"/>
              <a:ext cx="73329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26100" y="33401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6027674" y="3736467"/>
              <a:ext cx="2966085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6236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5960" cy="25054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Dessine un tableau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additionner les chiffres. Additionne d’abord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Regroupe-les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dans la rangée suivante.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Astuce : </a:t>
            </a:r>
            <a:r>
              <a:rPr lang="fr-ca" sz="2000" b="0" i="0" u="none" baseline="0" dirty="0">
                <a:solidFill>
                  <a:srgbClr val="282828"/>
                </a:solidFill>
                <a:latin typeface="Century Gothic"/>
              </a:rPr>
              <a:t>Lis bien les chiffres!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3252096"/>
            <a:ext cx="5330958" cy="1822487"/>
            <a:chOff x="457200" y="2273300"/>
            <a:chExt cx="4117340" cy="1822487"/>
          </a:xfrm>
        </p:grpSpPr>
        <p:sp>
          <p:nvSpPr>
            <p:cNvPr id="3" name="TextBox 2"/>
            <p:cNvSpPr txBox="1"/>
            <p:nvPr/>
          </p:nvSpPr>
          <p:spPr>
            <a:xfrm>
              <a:off x="850900" y="2273300"/>
              <a:ext cx="37236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3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2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latin typeface="Century Gothic"/>
                </a:rPr>
                <a:t>+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1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6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/>
                <a:t>+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7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2733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72099" y="3252096"/>
            <a:ext cx="5330959" cy="1822487"/>
            <a:chOff x="5372100" y="2273300"/>
            <a:chExt cx="4422140" cy="1822487"/>
          </a:xfrm>
        </p:grpSpPr>
        <p:sp>
          <p:nvSpPr>
            <p:cNvPr id="6" name="TextBox 5"/>
            <p:cNvSpPr txBox="1"/>
            <p:nvPr/>
          </p:nvSpPr>
          <p:spPr>
            <a:xfrm>
              <a:off x="5765800" y="2273300"/>
              <a:ext cx="40284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5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/>
                <a:t>+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1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6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/>
                <a:t>+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 9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1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72100" y="22733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5547754"/>
            <a:ext cx="5724658" cy="1822487"/>
            <a:chOff x="457200" y="5547754"/>
            <a:chExt cx="5724658" cy="1822487"/>
          </a:xfrm>
        </p:grpSpPr>
        <p:sp>
          <p:nvSpPr>
            <p:cNvPr id="9" name="TextBox 8"/>
            <p:cNvSpPr txBox="1"/>
            <p:nvPr/>
          </p:nvSpPr>
          <p:spPr>
            <a:xfrm>
              <a:off x="850899" y="5547754"/>
              <a:ext cx="5330959" cy="18224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FFFFFF"/>
                  </a:solidFill>
                  <a:latin typeface="Century Gothic"/>
                </a:rPr>
                <a:t>+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 9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3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/>
                <a:t>+ 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6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/>
                <a:t>+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 7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et 1 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5547754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3737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68756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Zack a tenté de faire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regroupement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Explique l’erreur que Zack a faite.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203116"/>
              </p:ext>
            </p:extLst>
          </p:nvPr>
        </p:nvGraphicFramePr>
        <p:xfrm>
          <a:off x="1185926" y="1476422"/>
          <a:ext cx="2925699" cy="2762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805975"/>
              </p:ext>
            </p:extLst>
          </p:nvPr>
        </p:nvGraphicFramePr>
        <p:xfrm>
          <a:off x="5920486" y="1483153"/>
          <a:ext cx="2925699" cy="2762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199810"/>
              </p:ext>
            </p:extLst>
          </p:nvPr>
        </p:nvGraphicFramePr>
        <p:xfrm>
          <a:off x="1183386" y="4489831"/>
          <a:ext cx="2925699" cy="2762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7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2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450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577"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69900" y="1527222"/>
            <a:ext cx="3641725" cy="1607693"/>
            <a:chOff x="469900" y="1295400"/>
            <a:chExt cx="3641725" cy="1607693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12954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1185926" y="2903093"/>
              <a:ext cx="292569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00100" y="24511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07000" y="1539922"/>
            <a:ext cx="3639185" cy="1601724"/>
            <a:chOff x="5207000" y="1308100"/>
            <a:chExt cx="3639185" cy="1601724"/>
          </a:xfrm>
        </p:grpSpPr>
        <p:sp>
          <p:nvSpPr>
            <p:cNvPr id="10" name="TextBox 9"/>
            <p:cNvSpPr txBox="1"/>
            <p:nvPr/>
          </p:nvSpPr>
          <p:spPr>
            <a:xfrm>
              <a:off x="5207000" y="1308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920486" y="2909824"/>
              <a:ext cx="292569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537200" y="24638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900" y="4546600"/>
            <a:ext cx="3639185" cy="1601724"/>
            <a:chOff x="469900" y="4546600"/>
            <a:chExt cx="3639185" cy="1601724"/>
          </a:xfrm>
        </p:grpSpPr>
        <p:sp>
          <p:nvSpPr>
            <p:cNvPr id="14" name="TextBox 13"/>
            <p:cNvSpPr txBox="1"/>
            <p:nvPr/>
          </p:nvSpPr>
          <p:spPr>
            <a:xfrm>
              <a:off x="469900" y="4546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183386" y="6148324"/>
              <a:ext cx="292569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00100" y="5702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93782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2.2. p. 39–42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64338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1384300"/>
            <a:ext cx="27772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+ 5 = 10 + ___</a:t>
            </a:r>
          </a:p>
        </p:txBody>
      </p:sp>
      <p:sp>
        <p:nvSpPr>
          <p:cNvPr id="3" name="Freeform 2"/>
          <p:cNvSpPr/>
          <p:nvPr/>
        </p:nvSpPr>
        <p:spPr>
          <a:xfrm>
            <a:off x="2531810" y="3035300"/>
            <a:ext cx="397027" cy="397032"/>
          </a:xfrm>
          <a:custGeom>
            <a:avLst/>
            <a:gdLst/>
            <a:ahLst/>
            <a:cxnLst/>
            <a:rect l="0" t="0" r="0" b="0"/>
            <a:pathLst>
              <a:path w="397027" h="397032">
                <a:moveTo>
                  <a:pt x="0" y="0"/>
                </a:moveTo>
                <a:lnTo>
                  <a:pt x="397026" y="0"/>
                </a:lnTo>
                <a:lnTo>
                  <a:pt x="397026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3855822" y="3724812"/>
            <a:ext cx="397031" cy="397031"/>
          </a:xfrm>
          <a:custGeom>
            <a:avLst/>
            <a:gdLst/>
            <a:ahLst/>
            <a:cxnLst/>
            <a:rect l="0" t="0" r="0" b="0"/>
            <a:pathLst>
              <a:path w="397031" h="397031">
                <a:moveTo>
                  <a:pt x="0" y="0"/>
                </a:moveTo>
                <a:lnTo>
                  <a:pt x="397030" y="0"/>
                </a:lnTo>
                <a:lnTo>
                  <a:pt x="397030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3855822" y="3035300"/>
            <a:ext cx="397031" cy="397032"/>
          </a:xfrm>
          <a:custGeom>
            <a:avLst/>
            <a:gdLst/>
            <a:ahLst/>
            <a:cxnLst/>
            <a:rect l="0" t="0" r="0" b="0"/>
            <a:pathLst>
              <a:path w="397031" h="397032">
                <a:moveTo>
                  <a:pt x="0" y="0"/>
                </a:moveTo>
                <a:lnTo>
                  <a:pt x="397030" y="0"/>
                </a:lnTo>
                <a:lnTo>
                  <a:pt x="397030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3193818" y="3724812"/>
            <a:ext cx="397027" cy="397031"/>
          </a:xfrm>
          <a:custGeom>
            <a:avLst/>
            <a:gdLst/>
            <a:ahLst/>
            <a:cxnLst/>
            <a:rect l="0" t="0" r="0" b="0"/>
            <a:pathLst>
              <a:path w="397027" h="397031">
                <a:moveTo>
                  <a:pt x="0" y="0"/>
                </a:moveTo>
                <a:lnTo>
                  <a:pt x="397026" y="0"/>
                </a:lnTo>
                <a:lnTo>
                  <a:pt x="397026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3193818" y="3035300"/>
            <a:ext cx="397027" cy="397032"/>
          </a:xfrm>
          <a:custGeom>
            <a:avLst/>
            <a:gdLst/>
            <a:ahLst/>
            <a:cxnLst/>
            <a:rect l="0" t="0" r="0" b="0"/>
            <a:pathLst>
              <a:path w="397027" h="397032">
                <a:moveTo>
                  <a:pt x="0" y="0"/>
                </a:moveTo>
                <a:lnTo>
                  <a:pt x="397026" y="0"/>
                </a:lnTo>
                <a:lnTo>
                  <a:pt x="397026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2531810" y="3724812"/>
            <a:ext cx="397027" cy="397031"/>
          </a:xfrm>
          <a:custGeom>
            <a:avLst/>
            <a:gdLst/>
            <a:ahLst/>
            <a:cxnLst/>
            <a:rect l="0" t="0" r="0" b="0"/>
            <a:pathLst>
              <a:path w="397027" h="397031">
                <a:moveTo>
                  <a:pt x="0" y="0"/>
                </a:moveTo>
                <a:lnTo>
                  <a:pt x="397026" y="0"/>
                </a:lnTo>
                <a:lnTo>
                  <a:pt x="397026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4517831" y="3035300"/>
            <a:ext cx="397028" cy="397032"/>
          </a:xfrm>
          <a:custGeom>
            <a:avLst/>
            <a:gdLst/>
            <a:ahLst/>
            <a:cxnLst/>
            <a:rect l="0" t="0" r="0" b="0"/>
            <a:pathLst>
              <a:path w="397028" h="397032">
                <a:moveTo>
                  <a:pt x="0" y="0"/>
                </a:moveTo>
                <a:lnTo>
                  <a:pt x="397027" y="0"/>
                </a:lnTo>
                <a:lnTo>
                  <a:pt x="397027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6569159" y="3724812"/>
            <a:ext cx="397029" cy="397031"/>
          </a:xfrm>
          <a:custGeom>
            <a:avLst/>
            <a:gdLst/>
            <a:ahLst/>
            <a:cxnLst/>
            <a:rect l="0" t="0" r="0" b="0"/>
            <a:pathLst>
              <a:path w="397029" h="397031">
                <a:moveTo>
                  <a:pt x="0" y="0"/>
                </a:moveTo>
                <a:lnTo>
                  <a:pt x="397028" y="0"/>
                </a:lnTo>
                <a:lnTo>
                  <a:pt x="397028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5907148" y="3724812"/>
            <a:ext cx="397031" cy="397031"/>
          </a:xfrm>
          <a:custGeom>
            <a:avLst/>
            <a:gdLst/>
            <a:ahLst/>
            <a:cxnLst/>
            <a:rect l="0" t="0" r="0" b="0"/>
            <a:pathLst>
              <a:path w="397031" h="397031">
                <a:moveTo>
                  <a:pt x="0" y="0"/>
                </a:moveTo>
                <a:lnTo>
                  <a:pt x="397030" y="0"/>
                </a:lnTo>
                <a:lnTo>
                  <a:pt x="397030" y="397030"/>
                </a:lnTo>
                <a:lnTo>
                  <a:pt x="0" y="39703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7231162" y="3035300"/>
            <a:ext cx="397029" cy="397032"/>
          </a:xfrm>
          <a:custGeom>
            <a:avLst/>
            <a:gdLst/>
            <a:ahLst/>
            <a:cxnLst/>
            <a:rect l="0" t="0" r="0" b="0"/>
            <a:pathLst>
              <a:path w="397029" h="397032">
                <a:moveTo>
                  <a:pt x="0" y="0"/>
                </a:moveTo>
                <a:lnTo>
                  <a:pt x="397028" y="0"/>
                </a:lnTo>
                <a:lnTo>
                  <a:pt x="397028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5907148" y="3035300"/>
            <a:ext cx="397031" cy="397032"/>
          </a:xfrm>
          <a:custGeom>
            <a:avLst/>
            <a:gdLst/>
            <a:ahLst/>
            <a:cxnLst/>
            <a:rect l="0" t="0" r="0" b="0"/>
            <a:pathLst>
              <a:path w="397031" h="397032">
                <a:moveTo>
                  <a:pt x="0" y="0"/>
                </a:moveTo>
                <a:lnTo>
                  <a:pt x="397030" y="0"/>
                </a:lnTo>
                <a:lnTo>
                  <a:pt x="397030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Freeform 13"/>
          <p:cNvSpPr/>
          <p:nvPr/>
        </p:nvSpPr>
        <p:spPr>
          <a:xfrm>
            <a:off x="6569159" y="3035300"/>
            <a:ext cx="397029" cy="397032"/>
          </a:xfrm>
          <a:custGeom>
            <a:avLst/>
            <a:gdLst/>
            <a:ahLst/>
            <a:cxnLst/>
            <a:rect l="0" t="0" r="0" b="0"/>
            <a:pathLst>
              <a:path w="397029" h="397032">
                <a:moveTo>
                  <a:pt x="0" y="0"/>
                </a:moveTo>
                <a:lnTo>
                  <a:pt x="397028" y="0"/>
                </a:lnTo>
                <a:lnTo>
                  <a:pt x="397028" y="397031"/>
                </a:lnTo>
                <a:lnTo>
                  <a:pt x="0" y="39703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TextBox 14"/>
          <p:cNvSpPr txBox="1"/>
          <p:nvPr/>
        </p:nvSpPr>
        <p:spPr>
          <a:xfrm>
            <a:off x="482600" y="6946900"/>
            <a:ext cx="645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Q-34 pour plus de détails.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2600" y="203200"/>
            <a:ext cx="45974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Révisez le regroupement pour obtenir 10.</a:t>
            </a:r>
          </a:p>
        </p:txBody>
      </p:sp>
    </p:spTree>
    <p:extLst>
      <p:ext uri="{BB962C8B-B14F-4D97-AF65-F5344CB8AC3E}">
        <p14:creationId xmlns:p14="http://schemas.microsoft.com/office/powerpoint/2010/main" val="118929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3624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Échange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contre 1 bloc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Utilise 10 pour les additions.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741947"/>
            <a:ext cx="4572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8 + 4 = 10 + ___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22900" y="2741947"/>
            <a:ext cx="41953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 + 9 = ___ + 10 =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241800"/>
            <a:ext cx="41828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 + 7 = 10 + ___ =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22900" y="4241800"/>
            <a:ext cx="41963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 + 8 = ___ + 10 =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946900"/>
            <a:ext cx="5006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Q-34 pour le matériel requis. </a:t>
            </a:r>
          </a:p>
        </p:txBody>
      </p:sp>
    </p:spTree>
    <p:extLst>
      <p:ext uri="{BB962C8B-B14F-4D97-AF65-F5344CB8AC3E}">
        <p14:creationId xmlns:p14="http://schemas.microsoft.com/office/powerpoint/2010/main" val="626877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1587500" y="921283"/>
            <a:ext cx="6918914" cy="4903671"/>
            <a:chOff x="1587500" y="921283"/>
            <a:chExt cx="6918914" cy="4903671"/>
          </a:xfrm>
        </p:grpSpPr>
        <p:grpSp>
          <p:nvGrpSpPr>
            <p:cNvPr id="45" name="Group 44"/>
            <p:cNvGrpSpPr/>
            <p:nvPr/>
          </p:nvGrpSpPr>
          <p:grpSpPr>
            <a:xfrm>
              <a:off x="5887075" y="921283"/>
              <a:ext cx="1368059" cy="1694282"/>
              <a:chOff x="5887075" y="921283"/>
              <a:chExt cx="1368059" cy="1694282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5887075" y="921283"/>
                <a:ext cx="484713" cy="1694282"/>
                <a:chOff x="5887075" y="921283"/>
                <a:chExt cx="484713" cy="1694282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5887075" y="921283"/>
                  <a:ext cx="169424" cy="1694282"/>
                  <a:chOff x="5887075" y="921283"/>
                  <a:chExt cx="169424" cy="1694282"/>
                </a:xfrm>
              </p:grpSpPr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5887075" y="921283"/>
                    <a:ext cx="169424" cy="677713"/>
                    <a:chOff x="5887075" y="921283"/>
                    <a:chExt cx="169424" cy="677713"/>
                  </a:xfrm>
                </p:grpSpPr>
                <p:grpSp>
                  <p:nvGrpSpPr>
                    <p:cNvPr id="4" name="Group 3"/>
                    <p:cNvGrpSpPr/>
                    <p:nvPr/>
                  </p:nvGrpSpPr>
                  <p:grpSpPr>
                    <a:xfrm>
                      <a:off x="5887075" y="921283"/>
                      <a:ext cx="169424" cy="338855"/>
                      <a:chOff x="5887075" y="921283"/>
                      <a:chExt cx="169424" cy="338855"/>
                    </a:xfrm>
                  </p:grpSpPr>
                  <p:sp>
                    <p:nvSpPr>
                      <p:cNvPr id="2" name="Freeform 1"/>
                      <p:cNvSpPr/>
                      <p:nvPr/>
                    </p:nvSpPr>
                    <p:spPr>
                      <a:xfrm>
                        <a:off x="5887075" y="921283"/>
                        <a:ext cx="169424" cy="169427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27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26"/>
                            </a:lnTo>
                            <a:lnTo>
                              <a:pt x="0" y="169426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  <p:sp>
                    <p:nvSpPr>
                      <p:cNvPr id="3" name="Freeform 2"/>
                      <p:cNvSpPr/>
                      <p:nvPr/>
                    </p:nvSpPr>
                    <p:spPr>
                      <a:xfrm>
                        <a:off x="5887075" y="1090709"/>
                        <a:ext cx="169424" cy="16942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29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28"/>
                            </a:lnTo>
                            <a:lnTo>
                              <a:pt x="0" y="169428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</p:grpSp>
                <p:grpSp>
                  <p:nvGrpSpPr>
                    <p:cNvPr id="7" name="Group 6"/>
                    <p:cNvGrpSpPr/>
                    <p:nvPr/>
                  </p:nvGrpSpPr>
                  <p:grpSpPr>
                    <a:xfrm>
                      <a:off x="5887075" y="1260138"/>
                      <a:ext cx="169424" cy="338858"/>
                      <a:chOff x="5887075" y="1260138"/>
                      <a:chExt cx="169424" cy="338858"/>
                    </a:xfrm>
                  </p:grpSpPr>
                  <p:sp>
                    <p:nvSpPr>
                      <p:cNvPr id="5" name="Freeform 4"/>
                      <p:cNvSpPr/>
                      <p:nvPr/>
                    </p:nvSpPr>
                    <p:spPr>
                      <a:xfrm>
                        <a:off x="5887075" y="1260138"/>
                        <a:ext cx="169424" cy="16942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28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27"/>
                            </a:lnTo>
                            <a:lnTo>
                              <a:pt x="0" y="169427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  <p:sp>
                    <p:nvSpPr>
                      <p:cNvPr id="6" name="Freeform 5"/>
                      <p:cNvSpPr/>
                      <p:nvPr/>
                    </p:nvSpPr>
                    <p:spPr>
                      <a:xfrm>
                        <a:off x="5887075" y="1429565"/>
                        <a:ext cx="169424" cy="169431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4" h="169431">
                            <a:moveTo>
                              <a:pt x="0" y="0"/>
                            </a:moveTo>
                            <a:lnTo>
                              <a:pt x="169423" y="0"/>
                            </a:lnTo>
                            <a:lnTo>
                              <a:pt x="169423" y="169430"/>
                            </a:lnTo>
                            <a:lnTo>
                              <a:pt x="0" y="16943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</p:grpSp>
              </p:grpSp>
              <p:grpSp>
                <p:nvGrpSpPr>
                  <p:cNvPr id="11" name="Group 10"/>
                  <p:cNvGrpSpPr/>
                  <p:nvPr/>
                </p:nvGrpSpPr>
                <p:grpSpPr>
                  <a:xfrm>
                    <a:off x="5887076" y="1598996"/>
                    <a:ext cx="169423" cy="338859"/>
                    <a:chOff x="5887076" y="1598996"/>
                    <a:chExt cx="169423" cy="338859"/>
                  </a:xfrm>
                </p:grpSpPr>
                <p:sp>
                  <p:nvSpPr>
                    <p:cNvPr id="9" name="Freeform 8"/>
                    <p:cNvSpPr/>
                    <p:nvPr/>
                  </p:nvSpPr>
                  <p:spPr>
                    <a:xfrm>
                      <a:off x="5887076" y="1598996"/>
                      <a:ext cx="169423" cy="169432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32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31"/>
                          </a:lnTo>
                          <a:lnTo>
                            <a:pt x="0" y="169431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10" name="Freeform 9"/>
                    <p:cNvSpPr/>
                    <p:nvPr/>
                  </p:nvSpPr>
                  <p:spPr>
                    <a:xfrm>
                      <a:off x="5887076" y="1768425"/>
                      <a:ext cx="169423" cy="16943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30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29"/>
                          </a:lnTo>
                          <a:lnTo>
                            <a:pt x="0" y="169429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5887076" y="1937854"/>
                    <a:ext cx="169423" cy="338853"/>
                    <a:chOff x="5887076" y="1937854"/>
                    <a:chExt cx="169423" cy="338853"/>
                  </a:xfrm>
                </p:grpSpPr>
                <p:sp>
                  <p:nvSpPr>
                    <p:cNvPr id="12" name="Freeform 11"/>
                    <p:cNvSpPr/>
                    <p:nvPr/>
                  </p:nvSpPr>
                  <p:spPr>
                    <a:xfrm>
                      <a:off x="5887076" y="1937854"/>
                      <a:ext cx="169423" cy="16942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26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25"/>
                          </a:lnTo>
                          <a:lnTo>
                            <a:pt x="0" y="16942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13" name="Freeform 12"/>
                    <p:cNvSpPr/>
                    <p:nvPr/>
                  </p:nvSpPr>
                  <p:spPr>
                    <a:xfrm>
                      <a:off x="5887076" y="2107280"/>
                      <a:ext cx="169423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3" h="169427">
                          <a:moveTo>
                            <a:pt x="0" y="0"/>
                          </a:moveTo>
                          <a:lnTo>
                            <a:pt x="169422" y="0"/>
                          </a:lnTo>
                          <a:lnTo>
                            <a:pt x="169422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5887075" y="2276710"/>
                    <a:ext cx="169424" cy="338855"/>
                    <a:chOff x="5887075" y="2276710"/>
                    <a:chExt cx="169424" cy="338855"/>
                  </a:xfrm>
                </p:grpSpPr>
                <p:sp>
                  <p:nvSpPr>
                    <p:cNvPr id="15" name="Freeform 14"/>
                    <p:cNvSpPr/>
                    <p:nvPr/>
                  </p:nvSpPr>
                  <p:spPr>
                    <a:xfrm>
                      <a:off x="5887075" y="2276710"/>
                      <a:ext cx="169424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7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16" name="Freeform 15"/>
                    <p:cNvSpPr/>
                    <p:nvPr/>
                  </p:nvSpPr>
                  <p:spPr>
                    <a:xfrm>
                      <a:off x="5887075" y="2446137"/>
                      <a:ext cx="169424" cy="169428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8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7"/>
                          </a:lnTo>
                          <a:lnTo>
                            <a:pt x="0" y="169427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6202363" y="921283"/>
                  <a:ext cx="169425" cy="1694282"/>
                  <a:chOff x="6202363" y="921283"/>
                  <a:chExt cx="169425" cy="1694282"/>
                </a:xfrm>
              </p:grpSpPr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6202363" y="921283"/>
                    <a:ext cx="169422" cy="677713"/>
                    <a:chOff x="6202363" y="921283"/>
                    <a:chExt cx="169422" cy="677713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6202363" y="921283"/>
                      <a:ext cx="169422" cy="338855"/>
                      <a:chOff x="6202363" y="921283"/>
                      <a:chExt cx="169422" cy="338855"/>
                    </a:xfrm>
                  </p:grpSpPr>
                  <p:sp>
                    <p:nvSpPr>
                      <p:cNvPr id="19" name="Freeform 18"/>
                      <p:cNvSpPr/>
                      <p:nvPr/>
                    </p:nvSpPr>
                    <p:spPr>
                      <a:xfrm>
                        <a:off x="6202363" y="921283"/>
                        <a:ext cx="169422" cy="169427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7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6"/>
                            </a:lnTo>
                            <a:lnTo>
                              <a:pt x="0" y="169426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  <p:sp>
                    <p:nvSpPr>
                      <p:cNvPr id="20" name="Freeform 19"/>
                      <p:cNvSpPr/>
                      <p:nvPr/>
                    </p:nvSpPr>
                    <p:spPr>
                      <a:xfrm>
                        <a:off x="6202363" y="1090709"/>
                        <a:ext cx="169422" cy="16942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9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8"/>
                            </a:lnTo>
                            <a:lnTo>
                              <a:pt x="0" y="169428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</p:grpSp>
                <p:grpSp>
                  <p:nvGrpSpPr>
                    <p:cNvPr id="24" name="Group 23"/>
                    <p:cNvGrpSpPr/>
                    <p:nvPr/>
                  </p:nvGrpSpPr>
                  <p:grpSpPr>
                    <a:xfrm>
                      <a:off x="6202363" y="1260140"/>
                      <a:ext cx="169422" cy="338856"/>
                      <a:chOff x="6202363" y="1260140"/>
                      <a:chExt cx="169422" cy="338856"/>
                    </a:xfrm>
                  </p:grpSpPr>
                  <p:sp>
                    <p:nvSpPr>
                      <p:cNvPr id="22" name="Freeform 21"/>
                      <p:cNvSpPr/>
                      <p:nvPr/>
                    </p:nvSpPr>
                    <p:spPr>
                      <a:xfrm>
                        <a:off x="6202363" y="1260140"/>
                        <a:ext cx="169422" cy="169428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8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7"/>
                            </a:lnTo>
                            <a:lnTo>
                              <a:pt x="0" y="169427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  <p:sp>
                    <p:nvSpPr>
                      <p:cNvPr id="23" name="Freeform 22"/>
                      <p:cNvSpPr/>
                      <p:nvPr/>
                    </p:nvSpPr>
                    <p:spPr>
                      <a:xfrm>
                        <a:off x="6202363" y="1429567"/>
                        <a:ext cx="169422" cy="169429"/>
                      </a:xfrm>
                      <a:custGeom>
                        <a:avLst/>
                        <a:gdLst/>
                        <a:ahLst/>
                        <a:cxnLst/>
                        <a:rect l="0" t="0" r="0" b="0"/>
                        <a:pathLst>
                          <a:path w="169422" h="169429">
                            <a:moveTo>
                              <a:pt x="0" y="0"/>
                            </a:moveTo>
                            <a:lnTo>
                              <a:pt x="169421" y="0"/>
                            </a:lnTo>
                            <a:lnTo>
                              <a:pt x="169421" y="169428"/>
                            </a:lnTo>
                            <a:lnTo>
                              <a:pt x="0" y="169428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alpha val="1000"/>
                        </a:schemeClr>
                      </a:solidFill>
                      <a:ln w="25400" cap="flat" cmpd="sng" algn="ctr">
                        <a:solidFill>
                          <a:srgbClr val="000000"/>
                        </a:solidFill>
                        <a:prstDash val="solid"/>
                        <a:miter lim="800000"/>
                        <a:headEnd type="none" w="med" len="med"/>
                        <a:tailEnd type="none" w="med" len="med"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rtl="0"/>
                        <a:endParaRPr lang="fr-ca"/>
                      </a:p>
                    </p:txBody>
                  </p:sp>
                </p:grpSp>
              </p:grpSp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6202364" y="1598996"/>
                    <a:ext cx="169424" cy="338859"/>
                    <a:chOff x="6202364" y="1598996"/>
                    <a:chExt cx="169424" cy="338859"/>
                  </a:xfrm>
                </p:grpSpPr>
                <p:sp>
                  <p:nvSpPr>
                    <p:cNvPr id="26" name="Freeform 25"/>
                    <p:cNvSpPr/>
                    <p:nvPr/>
                  </p:nvSpPr>
                  <p:spPr>
                    <a:xfrm>
                      <a:off x="6202364" y="1598996"/>
                      <a:ext cx="169424" cy="16943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30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9"/>
                          </a:lnTo>
                          <a:lnTo>
                            <a:pt x="0" y="169429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27" name="Freeform 26"/>
                    <p:cNvSpPr/>
                    <p:nvPr/>
                  </p:nvSpPr>
                  <p:spPr>
                    <a:xfrm>
                      <a:off x="6202364" y="1768425"/>
                      <a:ext cx="169424" cy="169430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30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9"/>
                          </a:lnTo>
                          <a:lnTo>
                            <a:pt x="0" y="169429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6202364" y="1937854"/>
                    <a:ext cx="169424" cy="338853"/>
                    <a:chOff x="6202364" y="1937854"/>
                    <a:chExt cx="169424" cy="338853"/>
                  </a:xfrm>
                </p:grpSpPr>
                <p:sp>
                  <p:nvSpPr>
                    <p:cNvPr id="29" name="Freeform 28"/>
                    <p:cNvSpPr/>
                    <p:nvPr/>
                  </p:nvSpPr>
                  <p:spPr>
                    <a:xfrm>
                      <a:off x="6202364" y="1937854"/>
                      <a:ext cx="169424" cy="169426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6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5"/>
                          </a:lnTo>
                          <a:lnTo>
                            <a:pt x="0" y="169425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0" name="Freeform 29"/>
                    <p:cNvSpPr/>
                    <p:nvPr/>
                  </p:nvSpPr>
                  <p:spPr>
                    <a:xfrm>
                      <a:off x="6202364" y="2107280"/>
                      <a:ext cx="169424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7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34" name="Group 33"/>
                  <p:cNvGrpSpPr/>
                  <p:nvPr/>
                </p:nvGrpSpPr>
                <p:grpSpPr>
                  <a:xfrm>
                    <a:off x="6202363" y="2276710"/>
                    <a:ext cx="169422" cy="338855"/>
                    <a:chOff x="6202363" y="2276710"/>
                    <a:chExt cx="169422" cy="338855"/>
                  </a:xfrm>
                </p:grpSpPr>
                <p:sp>
                  <p:nvSpPr>
                    <p:cNvPr id="32" name="Freeform 31"/>
                    <p:cNvSpPr/>
                    <p:nvPr/>
                  </p:nvSpPr>
                  <p:spPr>
                    <a:xfrm>
                      <a:off x="6202363" y="2276710"/>
                      <a:ext cx="169422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2" h="169427">
                          <a:moveTo>
                            <a:pt x="0" y="0"/>
                          </a:moveTo>
                          <a:lnTo>
                            <a:pt x="169421" y="0"/>
                          </a:lnTo>
                          <a:lnTo>
                            <a:pt x="169421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3" name="Freeform 32"/>
                    <p:cNvSpPr/>
                    <p:nvPr/>
                  </p:nvSpPr>
                  <p:spPr>
                    <a:xfrm>
                      <a:off x="6202363" y="2446136"/>
                      <a:ext cx="169422" cy="169429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2" h="169429">
                          <a:moveTo>
                            <a:pt x="0" y="0"/>
                          </a:moveTo>
                          <a:lnTo>
                            <a:pt x="169421" y="0"/>
                          </a:lnTo>
                          <a:lnTo>
                            <a:pt x="169421" y="169428"/>
                          </a:lnTo>
                          <a:lnTo>
                            <a:pt x="0" y="169428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</p:grpSp>
          <p:grpSp>
            <p:nvGrpSpPr>
              <p:cNvPr id="44" name="Group 43"/>
              <p:cNvGrpSpPr/>
              <p:nvPr/>
            </p:nvGrpSpPr>
            <p:grpSpPr>
              <a:xfrm>
                <a:off x="7085703" y="921283"/>
                <a:ext cx="169431" cy="1694259"/>
                <a:chOff x="7085703" y="921283"/>
                <a:chExt cx="169431" cy="1694259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7085703" y="921283"/>
                  <a:ext cx="169431" cy="169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7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6"/>
                      </a:lnTo>
                      <a:lnTo>
                        <a:pt x="0" y="169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8" name="Freeform 37"/>
                <p:cNvSpPr/>
                <p:nvPr/>
              </p:nvSpPr>
              <p:spPr>
                <a:xfrm>
                  <a:off x="7085703" y="2191978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9" name="Freeform 38"/>
                <p:cNvSpPr/>
                <p:nvPr/>
              </p:nvSpPr>
              <p:spPr>
                <a:xfrm>
                  <a:off x="7085703" y="1937840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0" name="Freeform 39"/>
                <p:cNvSpPr/>
                <p:nvPr/>
              </p:nvSpPr>
              <p:spPr>
                <a:xfrm>
                  <a:off x="7085703" y="1683700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7085703" y="1429561"/>
                  <a:ext cx="169431" cy="169426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6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5"/>
                      </a:lnTo>
                      <a:lnTo>
                        <a:pt x="0" y="169425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2" name="Freeform 41"/>
                <p:cNvSpPr/>
                <p:nvPr/>
              </p:nvSpPr>
              <p:spPr>
                <a:xfrm>
                  <a:off x="7085703" y="1175423"/>
                  <a:ext cx="169431" cy="1694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5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4"/>
                      </a:lnTo>
                      <a:lnTo>
                        <a:pt x="0" y="169424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3" name="Freeform 42"/>
                <p:cNvSpPr/>
                <p:nvPr/>
              </p:nvSpPr>
              <p:spPr>
                <a:xfrm>
                  <a:off x="7085703" y="2446115"/>
                  <a:ext cx="169431" cy="169427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7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6"/>
                      </a:lnTo>
                      <a:lnTo>
                        <a:pt x="0" y="169426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grpSp>
          <p:nvGrpSpPr>
            <p:cNvPr id="74" name="Group 73"/>
            <p:cNvGrpSpPr/>
            <p:nvPr/>
          </p:nvGrpSpPr>
          <p:grpSpPr>
            <a:xfrm>
              <a:off x="5887075" y="3220006"/>
              <a:ext cx="2619339" cy="1694235"/>
              <a:chOff x="5887075" y="3220006"/>
              <a:chExt cx="2619339" cy="1694235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5887075" y="3220006"/>
                <a:ext cx="169425" cy="1694235"/>
                <a:chOff x="5887075" y="3220006"/>
                <a:chExt cx="169425" cy="1694235"/>
              </a:xfrm>
            </p:grpSpPr>
            <p:grpSp>
              <p:nvGrpSpPr>
                <p:cNvPr id="52" name="Group 51"/>
                <p:cNvGrpSpPr/>
                <p:nvPr/>
              </p:nvGrpSpPr>
              <p:grpSpPr>
                <a:xfrm>
                  <a:off x="5887075" y="3220006"/>
                  <a:ext cx="169424" cy="677699"/>
                  <a:chOff x="5887075" y="3220006"/>
                  <a:chExt cx="169424" cy="677699"/>
                </a:xfrm>
              </p:grpSpPr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5887075" y="3220006"/>
                    <a:ext cx="169424" cy="338850"/>
                    <a:chOff x="5887075" y="3220006"/>
                    <a:chExt cx="169424" cy="338850"/>
                  </a:xfrm>
                </p:grpSpPr>
                <p:sp>
                  <p:nvSpPr>
                    <p:cNvPr id="46" name="Freeform 45"/>
                    <p:cNvSpPr/>
                    <p:nvPr/>
                  </p:nvSpPr>
                  <p:spPr>
                    <a:xfrm>
                      <a:off x="5887075" y="3220006"/>
                      <a:ext cx="169424" cy="169423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3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2"/>
                          </a:lnTo>
                          <a:lnTo>
                            <a:pt x="0" y="169422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47" name="Freeform 46"/>
                    <p:cNvSpPr/>
                    <p:nvPr/>
                  </p:nvSpPr>
                  <p:spPr>
                    <a:xfrm>
                      <a:off x="5887075" y="3389431"/>
                      <a:ext cx="169424" cy="16942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5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4"/>
                          </a:lnTo>
                          <a:lnTo>
                            <a:pt x="0" y="16942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5887075" y="3558854"/>
                    <a:ext cx="169424" cy="338851"/>
                    <a:chOff x="5887075" y="3558854"/>
                    <a:chExt cx="169424" cy="338851"/>
                  </a:xfrm>
                </p:grpSpPr>
                <p:sp>
                  <p:nvSpPr>
                    <p:cNvPr id="49" name="Freeform 48"/>
                    <p:cNvSpPr/>
                    <p:nvPr/>
                  </p:nvSpPr>
                  <p:spPr>
                    <a:xfrm>
                      <a:off x="5887075" y="3558854"/>
                      <a:ext cx="169424" cy="169425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5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4"/>
                          </a:lnTo>
                          <a:lnTo>
                            <a:pt x="0" y="169424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50" name="Freeform 49"/>
                    <p:cNvSpPr/>
                    <p:nvPr/>
                  </p:nvSpPr>
                  <p:spPr>
                    <a:xfrm>
                      <a:off x="5887075" y="3728278"/>
                      <a:ext cx="169424" cy="169427"/>
                    </a:xfrm>
                    <a:custGeom>
                      <a:avLst/>
                      <a:gdLst/>
                      <a:ahLst/>
                      <a:cxnLst/>
                      <a:rect l="0" t="0" r="0" b="0"/>
                      <a:pathLst>
                        <a:path w="169424" h="169427">
                          <a:moveTo>
                            <a:pt x="0" y="0"/>
                          </a:moveTo>
                          <a:lnTo>
                            <a:pt x="169423" y="0"/>
                          </a:lnTo>
                          <a:lnTo>
                            <a:pt x="169423" y="169426"/>
                          </a:lnTo>
                          <a:lnTo>
                            <a:pt x="0" y="169426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alpha val="1000"/>
                      </a:schemeClr>
                    </a:solidFill>
                    <a:ln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5887076" y="3897699"/>
                  <a:ext cx="169424" cy="338850"/>
                  <a:chOff x="5887076" y="3897699"/>
                  <a:chExt cx="169424" cy="338850"/>
                </a:xfrm>
              </p:grpSpPr>
              <p:sp>
                <p:nvSpPr>
                  <p:cNvPr id="53" name="Freeform 52"/>
                  <p:cNvSpPr/>
                  <p:nvPr/>
                </p:nvSpPr>
                <p:spPr>
                  <a:xfrm>
                    <a:off x="5887076" y="3897699"/>
                    <a:ext cx="169424" cy="1694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5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4"/>
                        </a:lnTo>
                        <a:lnTo>
                          <a:pt x="0" y="1694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4" name="Freeform 53"/>
                  <p:cNvSpPr/>
                  <p:nvPr/>
                </p:nvSpPr>
                <p:spPr>
                  <a:xfrm>
                    <a:off x="5887076" y="4067125"/>
                    <a:ext cx="169424" cy="16942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4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3"/>
                        </a:lnTo>
                        <a:lnTo>
                          <a:pt x="0" y="16942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58" name="Group 57"/>
                <p:cNvGrpSpPr/>
                <p:nvPr/>
              </p:nvGrpSpPr>
              <p:grpSpPr>
                <a:xfrm>
                  <a:off x="5887076" y="4236548"/>
                  <a:ext cx="169424" cy="338849"/>
                  <a:chOff x="5887076" y="4236548"/>
                  <a:chExt cx="169424" cy="338849"/>
                </a:xfrm>
              </p:grpSpPr>
              <p:sp>
                <p:nvSpPr>
                  <p:cNvPr id="56" name="Freeform 55"/>
                  <p:cNvSpPr/>
                  <p:nvPr/>
                </p:nvSpPr>
                <p:spPr>
                  <a:xfrm>
                    <a:off x="5887076" y="4236548"/>
                    <a:ext cx="169424" cy="169425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5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4"/>
                        </a:lnTo>
                        <a:lnTo>
                          <a:pt x="0" y="169424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57" name="Freeform 56"/>
                  <p:cNvSpPr/>
                  <p:nvPr/>
                </p:nvSpPr>
                <p:spPr>
                  <a:xfrm>
                    <a:off x="5887076" y="4405973"/>
                    <a:ext cx="169424" cy="16942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4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3"/>
                        </a:lnTo>
                        <a:lnTo>
                          <a:pt x="0" y="16942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grpSp>
              <p:nvGrpSpPr>
                <p:cNvPr id="61" name="Group 60"/>
                <p:cNvGrpSpPr/>
                <p:nvPr/>
              </p:nvGrpSpPr>
              <p:grpSpPr>
                <a:xfrm>
                  <a:off x="5887075" y="4575394"/>
                  <a:ext cx="169424" cy="338847"/>
                  <a:chOff x="5887075" y="4575394"/>
                  <a:chExt cx="169424" cy="338847"/>
                </a:xfrm>
              </p:grpSpPr>
              <p:sp>
                <p:nvSpPr>
                  <p:cNvPr id="59" name="Freeform 58"/>
                  <p:cNvSpPr/>
                  <p:nvPr/>
                </p:nvSpPr>
                <p:spPr>
                  <a:xfrm>
                    <a:off x="5887075" y="4575394"/>
                    <a:ext cx="169424" cy="169426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6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5"/>
                        </a:lnTo>
                        <a:lnTo>
                          <a:pt x="0" y="169425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60" name="Freeform 59"/>
                  <p:cNvSpPr/>
                  <p:nvPr/>
                </p:nvSpPr>
                <p:spPr>
                  <a:xfrm>
                    <a:off x="5887075" y="4744817"/>
                    <a:ext cx="169424" cy="169424"/>
                  </a:xfrm>
                  <a:custGeom>
                    <a:avLst/>
                    <a:gdLst/>
                    <a:ahLst/>
                    <a:cxnLst/>
                    <a:rect l="0" t="0" r="0" b="0"/>
                    <a:pathLst>
                      <a:path w="169424" h="169424">
                        <a:moveTo>
                          <a:pt x="0" y="0"/>
                        </a:moveTo>
                        <a:lnTo>
                          <a:pt x="169423" y="0"/>
                        </a:lnTo>
                        <a:lnTo>
                          <a:pt x="169423" y="169423"/>
                        </a:lnTo>
                        <a:lnTo>
                          <a:pt x="0" y="169423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1000"/>
                    </a:schemeClr>
                  </a:solidFill>
                  <a:ln w="254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grpSp>
            <p:nvGrpSpPr>
              <p:cNvPr id="66" name="Group 65"/>
              <p:cNvGrpSpPr/>
              <p:nvPr/>
            </p:nvGrpSpPr>
            <p:grpSpPr>
              <a:xfrm>
                <a:off x="7085703" y="3298511"/>
                <a:ext cx="169431" cy="711126"/>
                <a:chOff x="7085703" y="3298511"/>
                <a:chExt cx="169431" cy="711126"/>
              </a:xfrm>
            </p:grpSpPr>
            <p:sp>
              <p:nvSpPr>
                <p:cNvPr id="63" name="Freeform 62"/>
                <p:cNvSpPr/>
                <p:nvPr/>
              </p:nvSpPr>
              <p:spPr>
                <a:xfrm>
                  <a:off x="7085703" y="3840216"/>
                  <a:ext cx="169431" cy="16942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1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0"/>
                      </a:lnTo>
                      <a:lnTo>
                        <a:pt x="0" y="16942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7085703" y="3569362"/>
                  <a:ext cx="169431" cy="169421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1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0"/>
                      </a:lnTo>
                      <a:lnTo>
                        <a:pt x="0" y="169420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7085703" y="3298511"/>
                  <a:ext cx="169431" cy="16942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3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2"/>
                      </a:lnTo>
                      <a:lnTo>
                        <a:pt x="0" y="16942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8336983" y="3298511"/>
                <a:ext cx="169431" cy="1523680"/>
                <a:chOff x="8336983" y="3298511"/>
                <a:chExt cx="169431" cy="1523680"/>
              </a:xfrm>
            </p:grpSpPr>
            <p:sp>
              <p:nvSpPr>
                <p:cNvPr id="67" name="Freeform 66"/>
                <p:cNvSpPr/>
                <p:nvPr/>
              </p:nvSpPr>
              <p:spPr>
                <a:xfrm>
                  <a:off x="8336983" y="4652769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8" name="Freeform 67"/>
                <p:cNvSpPr/>
                <p:nvPr/>
              </p:nvSpPr>
              <p:spPr>
                <a:xfrm>
                  <a:off x="8336983" y="4381915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9" name="Freeform 68"/>
                <p:cNvSpPr/>
                <p:nvPr/>
              </p:nvSpPr>
              <p:spPr>
                <a:xfrm>
                  <a:off x="8336983" y="4111062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0" name="Freeform 69"/>
                <p:cNvSpPr/>
                <p:nvPr/>
              </p:nvSpPr>
              <p:spPr>
                <a:xfrm>
                  <a:off x="8336983" y="3840211"/>
                  <a:ext cx="169431" cy="16942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2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1"/>
                      </a:lnTo>
                      <a:lnTo>
                        <a:pt x="0" y="169421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1" name="Freeform 70"/>
                <p:cNvSpPr/>
                <p:nvPr/>
              </p:nvSpPr>
              <p:spPr>
                <a:xfrm>
                  <a:off x="8336983" y="3569363"/>
                  <a:ext cx="169431" cy="16942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3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2"/>
                      </a:lnTo>
                      <a:lnTo>
                        <a:pt x="0" y="169422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2" name="Freeform 71"/>
                <p:cNvSpPr/>
                <p:nvPr/>
              </p:nvSpPr>
              <p:spPr>
                <a:xfrm>
                  <a:off x="8336983" y="3298511"/>
                  <a:ext cx="169431" cy="16942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69431" h="169424">
                      <a:moveTo>
                        <a:pt x="0" y="0"/>
                      </a:moveTo>
                      <a:lnTo>
                        <a:pt x="169430" y="0"/>
                      </a:lnTo>
                      <a:lnTo>
                        <a:pt x="169430" y="169423"/>
                      </a:lnTo>
                      <a:lnTo>
                        <a:pt x="0" y="169423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</p:grpSp>
        <p:sp>
          <p:nvSpPr>
            <p:cNvPr id="75" name="TextBox 74"/>
            <p:cNvSpPr txBox="1"/>
            <p:nvPr/>
          </p:nvSpPr>
          <p:spPr>
            <a:xfrm>
              <a:off x="2006600" y="1562100"/>
              <a:ext cx="24223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27  =  20  +  7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587500" y="3860800"/>
              <a:ext cx="36410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19  =  10  +  3  +  6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663700" y="40386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048000" y="4038600"/>
              <a:ext cx="21742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___________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035300" y="5486400"/>
              <a:ext cx="417987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  +  ___  +  ___  =  ___</a:t>
              </a: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469900" y="6946900"/>
            <a:ext cx="595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Q-34–35 pour plus de détails.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69900" y="203200"/>
            <a:ext cx="49107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Démontrez l’addition avec des blocs de dizaine et d’unité.</a:t>
            </a:r>
          </a:p>
        </p:txBody>
      </p:sp>
    </p:spTree>
    <p:extLst>
      <p:ext uri="{BB962C8B-B14F-4D97-AF65-F5344CB8AC3E}">
        <p14:creationId xmlns:p14="http://schemas.microsoft.com/office/powerpoint/2010/main" val="408593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291320" cy="16512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 des blocs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faire des additions.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Dispose les blocs d’unité en groupes de dix pour faciliter l’addition.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404494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27 + 38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3404494"/>
            <a:ext cx="18914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16 + 45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49800"/>
            <a:ext cx="18788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53 + 39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749800"/>
            <a:ext cx="18924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25 + 66</a:t>
            </a:r>
          </a:p>
        </p:txBody>
      </p:sp>
    </p:spTree>
    <p:extLst>
      <p:ext uri="{BB962C8B-B14F-4D97-AF65-F5344CB8AC3E}">
        <p14:creationId xmlns:p14="http://schemas.microsoft.com/office/powerpoint/2010/main" val="467602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402191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Maintenant, nous allons ajouter sans blocs, en séparant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89300" y="2336800"/>
            <a:ext cx="3581400" cy="935454"/>
            <a:chOff x="3289300" y="2336800"/>
            <a:chExt cx="3581400" cy="935454"/>
          </a:xfrm>
        </p:grpSpPr>
        <p:sp>
          <p:nvSpPr>
            <p:cNvPr id="3" name="TextBox 2"/>
            <p:cNvSpPr txBox="1"/>
            <p:nvPr/>
          </p:nvSpPr>
          <p:spPr>
            <a:xfrm>
              <a:off x="3210560" y="2336800"/>
              <a:ext cx="102496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46</a:t>
              </a:r>
            </a:p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 28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89300" y="2933700"/>
              <a:ext cx="11074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46600" y="2336800"/>
              <a:ext cx="433918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43500" y="2933700"/>
              <a:ext cx="1818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_________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22300" y="6946900"/>
            <a:ext cx="566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Q-35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630782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672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Sépare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 les additionner.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réponse finale.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2730500"/>
            <a:ext cx="3454654" cy="1491235"/>
            <a:chOff x="457200" y="2730500"/>
            <a:chExt cx="3454654" cy="1491235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730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09700" y="2730500"/>
              <a:ext cx="71107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3728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65200" y="3403600"/>
              <a:ext cx="43390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021715" y="3806444"/>
              <a:ext cx="88392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197100" y="2743200"/>
              <a:ext cx="433959" cy="923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81300" y="2730500"/>
              <a:ext cx="12219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30 + 7</a:t>
              </a:r>
            </a:p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20 + 8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809875" y="3806444"/>
              <a:ext cx="104648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2108448" y="4132834"/>
              <a:ext cx="516007" cy="88901"/>
              <a:chOff x="2108448" y="4132834"/>
              <a:chExt cx="516007" cy="88901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2153158" y="4177284"/>
                <a:ext cx="471297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Freeform 10"/>
              <p:cNvSpPr/>
              <p:nvPr/>
            </p:nvSpPr>
            <p:spPr>
              <a:xfrm rot="16200000">
                <a:off x="2140198" y="4101084"/>
                <a:ext cx="88901" cy="152401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52401">
                    <a:moveTo>
                      <a:pt x="44457" y="0"/>
                    </a:moveTo>
                    <a:lnTo>
                      <a:pt x="8890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181600" y="2730500"/>
            <a:ext cx="3454654" cy="1495299"/>
            <a:chOff x="5181600" y="2730500"/>
            <a:chExt cx="3454654" cy="1495299"/>
          </a:xfrm>
        </p:grpSpPr>
        <p:sp>
          <p:nvSpPr>
            <p:cNvPr id="14" name="TextBox 13"/>
            <p:cNvSpPr txBox="1"/>
            <p:nvPr/>
          </p:nvSpPr>
          <p:spPr>
            <a:xfrm>
              <a:off x="5181600" y="2730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34100" y="2730500"/>
              <a:ext cx="71107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1447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89600" y="3403600"/>
              <a:ext cx="43390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746115" y="3810508"/>
              <a:ext cx="88392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921500" y="2743200"/>
              <a:ext cx="433959" cy="923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05700" y="2730500"/>
              <a:ext cx="12219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10 + 4</a:t>
              </a:r>
            </a:p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40 + 7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7534275" y="3810508"/>
              <a:ext cx="104648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6832847" y="4136898"/>
              <a:ext cx="516008" cy="88901"/>
              <a:chOff x="6832847" y="4136898"/>
              <a:chExt cx="516008" cy="88901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H="1">
                <a:off x="6877558" y="4181348"/>
                <a:ext cx="471297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Freeform 21"/>
              <p:cNvSpPr/>
              <p:nvPr/>
            </p:nvSpPr>
            <p:spPr>
              <a:xfrm rot="16200000">
                <a:off x="6864597" y="4105148"/>
                <a:ext cx="88901" cy="152401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52401">
                    <a:moveTo>
                      <a:pt x="44458" y="0"/>
                    </a:moveTo>
                    <a:lnTo>
                      <a:pt x="8890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457200" y="5232400"/>
            <a:ext cx="3454654" cy="1495299"/>
            <a:chOff x="457200" y="5232400"/>
            <a:chExt cx="3454654" cy="1495299"/>
          </a:xfrm>
        </p:grpSpPr>
        <p:sp>
          <p:nvSpPr>
            <p:cNvPr id="25" name="TextBox 24"/>
            <p:cNvSpPr txBox="1"/>
            <p:nvPr/>
          </p:nvSpPr>
          <p:spPr>
            <a:xfrm>
              <a:off x="457200" y="5232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09700" y="5232400"/>
              <a:ext cx="711073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5238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65200" y="5905500"/>
              <a:ext cx="43390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1021715" y="6312408"/>
              <a:ext cx="88392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197100" y="5245100"/>
              <a:ext cx="433959" cy="9233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781300" y="5232400"/>
              <a:ext cx="1221994" cy="95410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50 + 2</a:t>
              </a:r>
            </a:p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30 + 8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2809875" y="6312408"/>
              <a:ext cx="1046480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Group 33"/>
            <p:cNvGrpSpPr/>
            <p:nvPr/>
          </p:nvGrpSpPr>
          <p:grpSpPr>
            <a:xfrm>
              <a:off x="2108472" y="6638798"/>
              <a:ext cx="515983" cy="88901"/>
              <a:chOff x="2108472" y="6638798"/>
              <a:chExt cx="515983" cy="88901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H="1">
                <a:off x="2153158" y="6683248"/>
                <a:ext cx="471297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Freeform 32"/>
              <p:cNvSpPr/>
              <p:nvPr/>
            </p:nvSpPr>
            <p:spPr>
              <a:xfrm rot="16200000">
                <a:off x="2140222" y="6607048"/>
                <a:ext cx="88901" cy="152401"/>
              </a:xfrm>
              <a:custGeom>
                <a:avLst/>
                <a:gdLst/>
                <a:ahLst/>
                <a:cxnLst/>
                <a:rect l="0" t="0" r="0" b="0"/>
                <a:pathLst>
                  <a:path w="88901" h="152401">
                    <a:moveTo>
                      <a:pt x="44457" y="0"/>
                    </a:moveTo>
                    <a:lnTo>
                      <a:pt x="8890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3986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49300"/>
            <a:ext cx="823767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3 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16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530974"/>
            <a:ext cx="8558190" cy="196143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vais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échanger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contre 1 bloc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br>
              <a:rPr lang="fr-ca" sz="25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C’est ce qu’on appelle un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regroupement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810000"/>
            <a:ext cx="390891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Q-35–36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38855" y="203200"/>
            <a:ext cx="646874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Utilise de vrais blocs de base dix pour faire la démonstration.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716178"/>
              </p:ext>
            </p:extLst>
          </p:nvPr>
        </p:nvGraphicFramePr>
        <p:xfrm>
          <a:off x="3538855" y="4597400"/>
          <a:ext cx="3082290" cy="16466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9900" y="6743700"/>
            <a:ext cx="8237671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Peux-tu prédire quels blocs je possède après avoir effectué cet échange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49223D2-FE6A-441D-8B0A-E1E9726942B2}"/>
              </a:ext>
            </a:extLst>
          </p:cNvPr>
          <p:cNvCxnSpPr>
            <a:cxnSpLocks/>
          </p:cNvCxnSpPr>
          <p:nvPr/>
        </p:nvCxnSpPr>
        <p:spPr>
          <a:xfrm>
            <a:off x="0" y="427129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99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CCFC8C-2B18-4A6A-B0F3-2A57BCE9268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92FC26A1-E73A-4537-BC7B-0F3935DB8A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55D95A-2323-46F4-B47E-CB9E4DB25F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1118</Words>
  <Application>Microsoft Office PowerPoint</Application>
  <PresentationFormat>Custom</PresentationFormat>
  <Paragraphs>316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7</cp:revision>
  <dcterms:created xsi:type="dcterms:W3CDTF">2018-03-05T17:36:47Z</dcterms:created>
  <dcterms:modified xsi:type="dcterms:W3CDTF">2023-02-14T15:27:04Z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