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0160000" cy="7620000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Century Gothic" panose="020B050202020202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83" autoAdjust="0"/>
  </p:normalViewPr>
  <p:slideViewPr>
    <p:cSldViewPr snapToGrid="0">
      <p:cViewPr varScale="1">
        <p:scale>
          <a:sx n="77" d="100"/>
          <a:sy n="77" d="100"/>
        </p:scale>
        <p:origin x="155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7.fntdata"/><Relationship Id="rId21" Type="http://schemas.openxmlformats.org/officeDocument/2006/relationships/slide" Target="slides/slide17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3.fntdata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2D006BA9-0325-48DB-8E32-17740F373DDE}"/>
    <pc:docChg chg="undo custSel modSld">
      <pc:chgData name="Megan Burns" userId="623e1b0c-ad23-4e0f-a80f-6405fe9aac03" providerId="ADAL" clId="{2D006BA9-0325-48DB-8E32-17740F373DDE}" dt="2023-02-10T19:55:58.354" v="38" actId="20577"/>
      <pc:docMkLst>
        <pc:docMk/>
      </pc:docMkLst>
      <pc:sldChg chg="addSp delSp modSp mod">
        <pc:chgData name="Megan Burns" userId="623e1b0c-ad23-4e0f-a80f-6405fe9aac03" providerId="ADAL" clId="{2D006BA9-0325-48DB-8E32-17740F373DDE}" dt="2023-02-10T19:52:37.955" v="14" actId="20577"/>
        <pc:sldMkLst>
          <pc:docMk/>
          <pc:sldMk cId="0" sldId="256"/>
        </pc:sldMkLst>
        <pc:spChg chg="mod">
          <ac:chgData name="Megan Burns" userId="623e1b0c-ad23-4e0f-a80f-6405fe9aac03" providerId="ADAL" clId="{2D006BA9-0325-48DB-8E32-17740F373DDE}" dt="2023-02-10T19:52:25.592" v="3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2D006BA9-0325-48DB-8E32-17740F373DDE}" dt="2023-02-10T19:52:37.955" v="14" actId="20577"/>
          <ac:spMkLst>
            <pc:docMk/>
            <pc:sldMk cId="0" sldId="256"/>
            <ac:spMk id="11" creationId="{00000000-0000-0000-0000-000000000000}"/>
          </ac:spMkLst>
        </pc:spChg>
        <pc:picChg chg="add del">
          <ac:chgData name="Megan Burns" userId="623e1b0c-ad23-4e0f-a80f-6405fe9aac03" providerId="ADAL" clId="{2D006BA9-0325-48DB-8E32-17740F373DDE}" dt="2023-02-10T19:52:30.417" v="5" actId="22"/>
          <ac:picMkLst>
            <pc:docMk/>
            <pc:sldMk cId="0" sldId="256"/>
            <ac:picMk id="13" creationId="{399340C9-5F48-9F9D-CD5A-C880C2C9DA2F}"/>
          </ac:picMkLst>
        </pc:picChg>
      </pc:sldChg>
      <pc:sldChg chg="addSp delSp modSp mod">
        <pc:chgData name="Megan Burns" userId="623e1b0c-ad23-4e0f-a80f-6405fe9aac03" providerId="ADAL" clId="{2D006BA9-0325-48DB-8E32-17740F373DDE}" dt="2023-02-10T19:53:37.651" v="18" actId="478"/>
        <pc:sldMkLst>
          <pc:docMk/>
          <pc:sldMk cId="0" sldId="267"/>
        </pc:sldMkLst>
        <pc:picChg chg="del">
          <ac:chgData name="Megan Burns" userId="623e1b0c-ad23-4e0f-a80f-6405fe9aac03" providerId="ADAL" clId="{2D006BA9-0325-48DB-8E32-17740F373DDE}" dt="2023-02-10T19:53:37.651" v="18" actId="478"/>
          <ac:picMkLst>
            <pc:docMk/>
            <pc:sldMk cId="0" sldId="267"/>
            <ac:picMk id="5" creationId="{00000000-0000-0000-0000-000000000000}"/>
          </ac:picMkLst>
        </pc:picChg>
        <pc:picChg chg="add mod">
          <ac:chgData name="Megan Burns" userId="623e1b0c-ad23-4e0f-a80f-6405fe9aac03" providerId="ADAL" clId="{2D006BA9-0325-48DB-8E32-17740F373DDE}" dt="2023-02-10T19:53:35.974" v="17" actId="1076"/>
          <ac:picMkLst>
            <pc:docMk/>
            <pc:sldMk cId="0" sldId="267"/>
            <ac:picMk id="8" creationId="{CC9354AA-0A53-9AAB-FCC1-4A998D7A8F79}"/>
          </ac:picMkLst>
        </pc:picChg>
      </pc:sldChg>
      <pc:sldChg chg="addSp delSp modSp mod">
        <pc:chgData name="Megan Burns" userId="623e1b0c-ad23-4e0f-a80f-6405fe9aac03" providerId="ADAL" clId="{2D006BA9-0325-48DB-8E32-17740F373DDE}" dt="2023-02-10T19:54:33.409" v="24" actId="478"/>
        <pc:sldMkLst>
          <pc:docMk/>
          <pc:sldMk cId="0" sldId="277"/>
        </pc:sldMkLst>
        <pc:picChg chg="del">
          <ac:chgData name="Megan Burns" userId="623e1b0c-ad23-4e0f-a80f-6405fe9aac03" providerId="ADAL" clId="{2D006BA9-0325-48DB-8E32-17740F373DDE}" dt="2023-02-10T19:54:33.409" v="24" actId="478"/>
          <ac:picMkLst>
            <pc:docMk/>
            <pc:sldMk cId="0" sldId="277"/>
            <ac:picMk id="4" creationId="{00000000-0000-0000-0000-000000000000}"/>
          </ac:picMkLst>
        </pc:picChg>
        <pc:picChg chg="add mod ord">
          <ac:chgData name="Megan Burns" userId="623e1b0c-ad23-4e0f-a80f-6405fe9aac03" providerId="ADAL" clId="{2D006BA9-0325-48DB-8E32-17740F373DDE}" dt="2023-02-10T19:54:32.652" v="23" actId="167"/>
          <ac:picMkLst>
            <pc:docMk/>
            <pc:sldMk cId="0" sldId="277"/>
            <ac:picMk id="7" creationId="{304E436F-F0F2-A345-0544-42CE3FEDF4A3}"/>
          </ac:picMkLst>
        </pc:picChg>
      </pc:sldChg>
      <pc:sldChg chg="addSp delSp modSp mod">
        <pc:chgData name="Megan Burns" userId="623e1b0c-ad23-4e0f-a80f-6405fe9aac03" providerId="ADAL" clId="{2D006BA9-0325-48DB-8E32-17740F373DDE}" dt="2023-02-10T19:55:12.306" v="29" actId="478"/>
        <pc:sldMkLst>
          <pc:docMk/>
          <pc:sldMk cId="0" sldId="279"/>
        </pc:sldMkLst>
        <pc:grpChg chg="del">
          <ac:chgData name="Megan Burns" userId="623e1b0c-ad23-4e0f-a80f-6405fe9aac03" providerId="ADAL" clId="{2D006BA9-0325-48DB-8E32-17740F373DDE}" dt="2023-02-10T19:55:12.306" v="29" actId="478"/>
          <ac:grpSpMkLst>
            <pc:docMk/>
            <pc:sldMk cId="0" sldId="279"/>
            <ac:grpSpMk id="16" creationId="{00000000-0000-0000-0000-000000000000}"/>
          </ac:grpSpMkLst>
        </pc:grpChg>
        <pc:picChg chg="add mod">
          <ac:chgData name="Megan Burns" userId="623e1b0c-ad23-4e0f-a80f-6405fe9aac03" providerId="ADAL" clId="{2D006BA9-0325-48DB-8E32-17740F373DDE}" dt="2023-02-10T19:55:11.287" v="28" actId="1076"/>
          <ac:picMkLst>
            <pc:docMk/>
            <pc:sldMk cId="0" sldId="279"/>
            <ac:picMk id="21" creationId="{E003A512-819F-963F-B8E5-D39C9CB40605}"/>
          </ac:picMkLst>
        </pc:picChg>
      </pc:sldChg>
      <pc:sldChg chg="modSp mod">
        <pc:chgData name="Megan Burns" userId="623e1b0c-ad23-4e0f-a80f-6405fe9aac03" providerId="ADAL" clId="{2D006BA9-0325-48DB-8E32-17740F373DDE}" dt="2023-02-10T19:55:58.354" v="38" actId="20577"/>
        <pc:sldMkLst>
          <pc:docMk/>
          <pc:sldMk cId="0" sldId="282"/>
        </pc:sldMkLst>
        <pc:spChg chg="mod">
          <ac:chgData name="Megan Burns" userId="623e1b0c-ad23-4e0f-a80f-6405fe9aac03" providerId="ADAL" clId="{2D006BA9-0325-48DB-8E32-17740F373DDE}" dt="2023-02-10T19:55:58.354" v="38" actId="20577"/>
          <ac:spMkLst>
            <pc:docMk/>
            <pc:sldMk cId="0" sldId="282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82E4E2-2D35-4A64-9CFC-EDFE7F3AA22B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AD20B-9B82-479B-9F43-B286C7D0782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007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Grand </a:t>
            </a:r>
          </a:p>
          <a:p>
            <a:r>
              <a:rPr lang="en-US" dirty="0"/>
              <a:t>Petit</a:t>
            </a:r>
          </a:p>
          <a:p>
            <a:endParaRPr lang="en-US" dirty="0"/>
          </a:p>
          <a:p>
            <a:r>
              <a:rPr lang="en-US" b="1" dirty="0" err="1"/>
              <a:t>Moins</a:t>
            </a:r>
            <a:r>
              <a:rPr lang="en-US" b="1" dirty="0"/>
              <a:t> que 4 </a:t>
            </a:r>
            <a:r>
              <a:rPr lang="en-US" b="1" dirty="0" err="1"/>
              <a:t>sommets</a:t>
            </a:r>
            <a:endParaRPr lang="en-CA" b="1" dirty="0"/>
          </a:p>
          <a:p>
            <a:r>
              <a:rPr lang="en-CA" b="0" dirty="0"/>
              <a:t>Grandes </a:t>
            </a:r>
            <a:r>
              <a:rPr lang="en-CA" b="0" dirty="0" err="1"/>
              <a:t>formes</a:t>
            </a:r>
            <a:r>
              <a:rPr lang="en-CA" b="0" dirty="0"/>
              <a:t> avec </a:t>
            </a:r>
            <a:r>
              <a:rPr lang="en-CA" b="0" dirty="0" err="1"/>
              <a:t>moins</a:t>
            </a:r>
            <a:r>
              <a:rPr lang="en-CA" b="0" dirty="0"/>
              <a:t> que 4 </a:t>
            </a:r>
            <a:r>
              <a:rPr lang="en-CA" b="0" dirty="0" err="1"/>
              <a:t>sommets</a:t>
            </a:r>
            <a:endParaRPr lang="en-CA" b="0" dirty="0"/>
          </a:p>
          <a:p>
            <a:r>
              <a:rPr lang="en-CA" b="0" dirty="0"/>
              <a:t>Petites </a:t>
            </a:r>
            <a:r>
              <a:rPr lang="en-CA" b="0" dirty="0" err="1"/>
              <a:t>formes</a:t>
            </a:r>
            <a:r>
              <a:rPr lang="en-CA" b="0" dirty="0"/>
              <a:t> avec </a:t>
            </a:r>
            <a:r>
              <a:rPr lang="en-CA" b="0" dirty="0" err="1"/>
              <a:t>moins</a:t>
            </a:r>
            <a:r>
              <a:rPr lang="en-CA" b="0" dirty="0"/>
              <a:t> que 4 </a:t>
            </a:r>
            <a:r>
              <a:rPr lang="en-CA" b="0" dirty="0" err="1"/>
              <a:t>sommets</a:t>
            </a:r>
            <a:endParaRPr lang="en-CA" b="0" dirty="0"/>
          </a:p>
          <a:p>
            <a:endParaRPr lang="en-CA" b="0" dirty="0"/>
          </a:p>
          <a:p>
            <a:r>
              <a:rPr lang="en-CA" b="1" dirty="0"/>
              <a:t>4 </a:t>
            </a:r>
            <a:r>
              <a:rPr lang="en-CA" b="1" dirty="0" err="1"/>
              <a:t>sommets</a:t>
            </a:r>
            <a:r>
              <a:rPr lang="en-CA" b="1" dirty="0"/>
              <a:t> </a:t>
            </a:r>
            <a:r>
              <a:rPr lang="en-CA" b="1" dirty="0" err="1"/>
              <a:t>ou</a:t>
            </a:r>
            <a:r>
              <a:rPr lang="en-CA" b="1" dirty="0"/>
              <a:t> plus</a:t>
            </a:r>
          </a:p>
          <a:p>
            <a:r>
              <a:rPr lang="en-CA" b="0" dirty="0"/>
              <a:t>Grandes </a:t>
            </a:r>
            <a:r>
              <a:rPr lang="en-CA" b="0" dirty="0" err="1"/>
              <a:t>formes</a:t>
            </a:r>
            <a:r>
              <a:rPr lang="en-CA" b="0" dirty="0"/>
              <a:t> avec 4 </a:t>
            </a:r>
            <a:r>
              <a:rPr lang="en-CA" b="0" dirty="0" err="1"/>
              <a:t>sommets</a:t>
            </a:r>
            <a:r>
              <a:rPr lang="en-CA" b="0" dirty="0"/>
              <a:t> </a:t>
            </a:r>
            <a:r>
              <a:rPr lang="en-CA" b="0" dirty="0" err="1"/>
              <a:t>ou</a:t>
            </a:r>
            <a:r>
              <a:rPr lang="en-CA" b="0" dirty="0"/>
              <a:t> plus</a:t>
            </a:r>
          </a:p>
          <a:p>
            <a:r>
              <a:rPr lang="en-CA" b="0" dirty="0"/>
              <a:t>Petites </a:t>
            </a:r>
            <a:r>
              <a:rPr lang="en-CA" b="0" dirty="0" err="1"/>
              <a:t>formes</a:t>
            </a:r>
            <a:r>
              <a:rPr lang="en-CA" b="0" dirty="0"/>
              <a:t> avec 4 </a:t>
            </a:r>
            <a:r>
              <a:rPr lang="en-CA" b="0" dirty="0" err="1"/>
              <a:t>sommets</a:t>
            </a:r>
            <a:r>
              <a:rPr lang="en-CA" b="0" dirty="0"/>
              <a:t> </a:t>
            </a:r>
            <a:r>
              <a:rPr lang="en-CA" b="0" dirty="0" err="1"/>
              <a:t>ou</a:t>
            </a:r>
            <a:r>
              <a:rPr lang="en-CA" b="0" dirty="0"/>
              <a:t> plus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CAD20B-9B82-479B-9F43-B286C7D0782C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5336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Certains</a:t>
            </a:r>
            <a:r>
              <a:rPr lang="en-US" dirty="0"/>
              <a:t> </a:t>
            </a:r>
            <a:r>
              <a:rPr lang="en-US" dirty="0" err="1"/>
              <a:t>côtés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longueur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Aucun côté n'est de la même longueur</a:t>
            </a:r>
            <a:endParaRPr lang="en-CA" dirty="0"/>
          </a:p>
          <a:p>
            <a:endParaRPr lang="en-US" dirty="0"/>
          </a:p>
          <a:p>
            <a:r>
              <a:rPr lang="en-US" dirty="0"/>
              <a:t>Uni</a:t>
            </a:r>
          </a:p>
          <a:p>
            <a:r>
              <a:rPr lang="en-US" dirty="0" err="1"/>
              <a:t>Pointillé</a:t>
            </a:r>
            <a:endParaRPr lang="en-US" dirty="0"/>
          </a:p>
          <a:p>
            <a:r>
              <a:rPr lang="en-US" dirty="0" err="1"/>
              <a:t>Autres</a:t>
            </a:r>
            <a:r>
              <a:rPr lang="en-US" dirty="0"/>
              <a:t> motifs</a:t>
            </a:r>
          </a:p>
          <a:p>
            <a:endParaRPr lang="en-US" dirty="0"/>
          </a:p>
          <a:p>
            <a:r>
              <a:rPr lang="en-US" dirty="0" err="1"/>
              <a:t>Certains</a:t>
            </a:r>
            <a:r>
              <a:rPr lang="en-US" dirty="0"/>
              <a:t> </a:t>
            </a:r>
            <a:r>
              <a:rPr lang="en-US" dirty="0" err="1"/>
              <a:t>côtés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la </a:t>
            </a:r>
            <a:r>
              <a:rPr lang="en-US" dirty="0" err="1"/>
              <a:t>même</a:t>
            </a:r>
            <a:r>
              <a:rPr lang="en-US" dirty="0"/>
              <a:t> longueur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Aucun côté n'est de la même longueur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CAD20B-9B82-479B-9F43-B286C7D0782C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437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8E39-C143-45A4-A88B-CC1A2DFB33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92557"/>
            <a:ext cx="56794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Triage en plusieurs groupes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trier dont les objets et former des groupes selon différents attributs.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2.1 p. 88–89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7736" y="736600"/>
            <a:ext cx="8361764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2.1 Unité 6 Probabilité et traitement de données p. G-6–11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72498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peux-tu décrire ces formes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800600"/>
            <a:ext cx="972934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N’oublie pas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Nous avons trié les formes d’abord par régularité, puis par le nombre de sommets.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499100"/>
            <a:ext cx="963066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Aurions-nous les mêmes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si nous les avions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triés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d’abord par le nombre de sommets, puis par 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201" y="7077527"/>
            <a:ext cx="46147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G-7 pour plus de détails.</a:t>
            </a:r>
          </a:p>
        </p:txBody>
      </p:sp>
      <p:pic>
        <p:nvPicPr>
          <p:cNvPr id="9" name="Picture 8" descr="tem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9536" y="1609344"/>
            <a:ext cx="1690496" cy="16904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 descr="clipboard(9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1690" y="1810257"/>
            <a:ext cx="3385693" cy="9838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7" name="Straight Connector 6"/>
          <p:cNvCxnSpPr/>
          <p:nvPr/>
        </p:nvCxnSpPr>
        <p:spPr>
          <a:xfrm>
            <a:off x="0" y="45920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699" y="203200"/>
            <a:ext cx="809073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 : De quelles autres manières aurions-nous pu trier ces objets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914400"/>
            <a:ext cx="94989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blocs en utilisant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attributs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à la fois.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46900"/>
            <a:ext cx="47763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</a:t>
            </a:r>
            <a:r>
              <a:rPr lang="fr-ca" sz="1600" dirty="0">
                <a:solidFill>
                  <a:srgbClr val="666666"/>
                </a:solidFill>
              </a:rPr>
              <a:t>G-7–8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pour plus de détails.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213917" y="2166439"/>
            <a:ext cx="5903491" cy="740606"/>
            <a:chOff x="1213917" y="2166439"/>
            <a:chExt cx="5903491" cy="740606"/>
          </a:xfrm>
        </p:grpSpPr>
        <p:sp>
          <p:nvSpPr>
            <p:cNvPr id="5" name="TextBox 4"/>
            <p:cNvSpPr txBox="1"/>
            <p:nvPr/>
          </p:nvSpPr>
          <p:spPr>
            <a:xfrm>
              <a:off x="1333500" y="2242680"/>
              <a:ext cx="2062843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Grandeur :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92499" y="2242680"/>
              <a:ext cx="145128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grand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24500" y="2242680"/>
              <a:ext cx="107530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petit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213917" y="2166439"/>
              <a:ext cx="5903491" cy="740606"/>
            </a:xfrm>
            <a:custGeom>
              <a:avLst/>
              <a:gdLst/>
              <a:ahLst/>
              <a:cxnLst/>
              <a:rect l="0" t="0" r="0" b="0"/>
              <a:pathLst>
                <a:path w="5903491" h="740606">
                  <a:moveTo>
                    <a:pt x="0" y="0"/>
                  </a:moveTo>
                  <a:lnTo>
                    <a:pt x="5903490" y="0"/>
                  </a:lnTo>
                  <a:lnTo>
                    <a:pt x="5903490" y="740605"/>
                  </a:lnTo>
                  <a:lnTo>
                    <a:pt x="0" y="740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13917" y="3524528"/>
            <a:ext cx="7946180" cy="740607"/>
            <a:chOff x="1213917" y="3524528"/>
            <a:chExt cx="7946180" cy="740607"/>
          </a:xfrm>
        </p:grpSpPr>
        <p:sp>
          <p:nvSpPr>
            <p:cNvPr id="10" name="TextBox 9"/>
            <p:cNvSpPr txBox="1"/>
            <p:nvPr/>
          </p:nvSpPr>
          <p:spPr>
            <a:xfrm>
              <a:off x="1333500" y="3633222"/>
              <a:ext cx="1761392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Couleur :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925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blanc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245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gris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692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noir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213917" y="3524528"/>
              <a:ext cx="7946180" cy="740607"/>
            </a:xfrm>
            <a:custGeom>
              <a:avLst/>
              <a:gdLst/>
              <a:ahLst/>
              <a:cxnLst/>
              <a:rect l="0" t="0" r="0" b="0"/>
              <a:pathLst>
                <a:path w="7946180" h="740607">
                  <a:moveTo>
                    <a:pt x="0" y="0"/>
                  </a:moveTo>
                  <a:lnTo>
                    <a:pt x="7946179" y="0"/>
                  </a:lnTo>
                  <a:lnTo>
                    <a:pt x="7946179" y="740606"/>
                  </a:lnTo>
                  <a:lnTo>
                    <a:pt x="0" y="740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20700" y="5499100"/>
            <a:ext cx="649304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y aura-t-il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74357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989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Utilisons un tableau pour repérer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232400"/>
            <a:ext cx="47763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G-8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880100"/>
            <a:ext cx="9591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Tu peux maintenant copier les noms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​et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tes formes.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75770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CC9354AA-0A53-9AAB-FCC1-4A998D7A8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555" y="1471994"/>
            <a:ext cx="5812077" cy="2976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949896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Répétez avec la grandeur et le nombre de côtés.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83122" y="215900"/>
            <a:ext cx="310959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23987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Identification des attributs des objets.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</a:rPr>
              <a:t>Trie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tes objets en utilisant un ou deux attributs.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Demande à une autre paire d’élèves de deviner ta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 de tri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G-8 pour plus de détails.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62542" y="215900"/>
            <a:ext cx="323017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Trie les objets de deux manières différentes.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G-8 pour plus de détails.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59600"/>
            <a:ext cx="8780653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</a:rPr>
              <a:t>Distribuez de nouvelles formes tirées de la FR Blocs logiques (1) qui se trouve à la 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</a:rPr>
              <a:t> M-8. Où vont-elles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22147" y="2254757"/>
            <a:ext cx="8315706" cy="3819907"/>
            <a:chOff x="922147" y="2254757"/>
            <a:chExt cx="8315706" cy="3819907"/>
          </a:xfrm>
        </p:grpSpPr>
        <p:sp>
          <p:nvSpPr>
            <p:cNvPr id="3" name="Oval 2"/>
            <p:cNvSpPr/>
            <p:nvPr/>
          </p:nvSpPr>
          <p:spPr>
            <a:xfrm>
              <a:off x="922147" y="22547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50960" y="2647287"/>
              <a:ext cx="1962280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formes avec​</a:t>
              </a:r>
              <a:endParaRPr lang="fr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3 sommets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5417946" y="22547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04280" y="2654300"/>
              <a:ext cx="204736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formes avec</a:t>
              </a:r>
              <a:endParaRPr lang="fr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​4 sommets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31800"/>
            <a:ext cx="9654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nouveau tes formes.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Cette fois-ci, incluons un cercle et un pentagone.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604000"/>
            <a:ext cx="96545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Quelles formes qui étaient à l’extérieur du cercle lors du dernier tri sont maintenant dans le cercle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22147" y="1695957"/>
            <a:ext cx="3819906" cy="3819907"/>
            <a:chOff x="922147" y="1695957"/>
            <a:chExt cx="3819906" cy="3819907"/>
          </a:xfrm>
        </p:grpSpPr>
        <p:sp>
          <p:nvSpPr>
            <p:cNvPr id="3" name="Oval 2"/>
            <p:cNvSpPr/>
            <p:nvPr/>
          </p:nvSpPr>
          <p:spPr>
            <a:xfrm>
              <a:off x="922147" y="16959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49780" y="2095500"/>
              <a:ext cx="156161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triangles​</a:t>
              </a:r>
              <a:endParaRPr lang="fr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et cercles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17946" y="1695957"/>
            <a:ext cx="3819907" cy="3819907"/>
            <a:chOff x="5417946" y="1695957"/>
            <a:chExt cx="3819907" cy="3819907"/>
          </a:xfrm>
        </p:grpSpPr>
        <p:sp>
          <p:nvSpPr>
            <p:cNvPr id="6" name="Oval 5"/>
            <p:cNvSpPr/>
            <p:nvPr/>
          </p:nvSpPr>
          <p:spPr>
            <a:xfrm>
              <a:off x="5417946" y="16959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04280" y="2095500"/>
              <a:ext cx="204736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formes avec​</a:t>
              </a:r>
              <a:endParaRPr lang="fr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4 sommets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4318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nouveau tes formes.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577277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Aide-moi 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ces formes.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170047" y="1480057"/>
            <a:ext cx="3819906" cy="3819907"/>
            <a:chOff x="3170047" y="1480057"/>
            <a:chExt cx="3819906" cy="3819907"/>
          </a:xfrm>
        </p:grpSpPr>
        <p:sp>
          <p:nvSpPr>
            <p:cNvPr id="4" name="Oval 3"/>
            <p:cNvSpPr/>
            <p:nvPr/>
          </p:nvSpPr>
          <p:spPr>
            <a:xfrm>
              <a:off x="3170047" y="14800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0865" y="1879600"/>
              <a:ext cx="1833181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plus que</a:t>
              </a: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3 sommets</a:t>
              </a:r>
            </a:p>
          </p:txBody>
        </p:sp>
      </p:grpSp>
      <p:sp>
        <p:nvSpPr>
          <p:cNvPr id="7" name="Freeform 6"/>
          <p:cNvSpPr/>
          <p:nvPr/>
        </p:nvSpPr>
        <p:spPr>
          <a:xfrm>
            <a:off x="1140997" y="63172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4309469" y="61444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6331320" y="61940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8232140" y="6149339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5900"/>
            <a:ext cx="46422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Ajoutons un deuxième cercle de triage.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3059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983742" y="1010157"/>
            <a:ext cx="8192516" cy="3819907"/>
            <a:chOff x="983742" y="1010157"/>
            <a:chExt cx="8192516" cy="3819907"/>
          </a:xfrm>
        </p:grpSpPr>
        <p:grpSp>
          <p:nvGrpSpPr>
            <p:cNvPr id="6" name="Group 5"/>
            <p:cNvGrpSpPr/>
            <p:nvPr/>
          </p:nvGrpSpPr>
          <p:grpSpPr>
            <a:xfrm>
              <a:off x="5356352" y="1010157"/>
              <a:ext cx="3819906" cy="3819907"/>
              <a:chOff x="5356352" y="1010157"/>
              <a:chExt cx="3819906" cy="381990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5356352" y="1010157"/>
                <a:ext cx="3819906" cy="3819907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482080" y="1409700"/>
                <a:ext cx="1561592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triangles</a:t>
                </a:r>
                <a:endParaRPr lang="fr-ca" sz="2000" dirty="0">
                  <a:solidFill>
                    <a:srgbClr val="000000"/>
                  </a:solidFill>
                  <a:latin typeface="Century Gothic"/>
                </a:endParaRPr>
              </a:p>
              <a:p>
                <a:pPr algn="ctr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​et cercles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983742" y="1010157"/>
              <a:ext cx="3819905" cy="3819907"/>
              <a:chOff x="983742" y="1010157"/>
              <a:chExt cx="3819905" cy="3819907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983742" y="1010157"/>
                <a:ext cx="3819905" cy="3819907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10402" y="1409700"/>
                <a:ext cx="1859720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plus que</a:t>
                </a:r>
              </a:p>
              <a:p>
                <a:pPr algn="ctr" rtl="0"/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3 sommets</a:t>
                </a:r>
              </a:p>
            </p:txBody>
          </p:sp>
        </p:grpSp>
      </p:grpSp>
      <p:sp>
        <p:nvSpPr>
          <p:cNvPr id="11" name="Freeform 10"/>
          <p:cNvSpPr/>
          <p:nvPr/>
        </p:nvSpPr>
        <p:spPr>
          <a:xfrm>
            <a:off x="1140997" y="58473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4309469" y="56745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6331320" y="57241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Oval 13"/>
          <p:cNvSpPr/>
          <p:nvPr/>
        </p:nvSpPr>
        <p:spPr>
          <a:xfrm>
            <a:off x="8232140" y="5679440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57200" y="6946900"/>
            <a:ext cx="746090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Peux-tu penser à des formes qui n’appartiennent à aucun groupe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729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G-6 pour plus de détails. Encouragez les réponses multiples.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444500"/>
            <a:ext cx="71902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puis-je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ces objets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 rot="2782200">
            <a:off x="2638393" y="4024939"/>
            <a:ext cx="1086220" cy="1777454"/>
          </a:xfrm>
          <a:custGeom>
            <a:avLst/>
            <a:gdLst/>
            <a:ahLst/>
            <a:cxnLst/>
            <a:rect l="0" t="0" r="0" b="0"/>
            <a:pathLst>
              <a:path w="1086220" h="1777454">
                <a:moveTo>
                  <a:pt x="0" y="0"/>
                </a:moveTo>
                <a:lnTo>
                  <a:pt x="1086219" y="0"/>
                </a:lnTo>
                <a:lnTo>
                  <a:pt x="1086219" y="1777453"/>
                </a:lnTo>
                <a:lnTo>
                  <a:pt x="0" y="1777453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40E0D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6327672" y="2109325"/>
            <a:ext cx="2106609" cy="1338726"/>
          </a:xfrm>
          <a:custGeom>
            <a:avLst/>
            <a:gdLst/>
            <a:ahLst/>
            <a:cxnLst/>
            <a:rect l="0" t="0" r="0" b="0"/>
            <a:pathLst>
              <a:path w="2106609" h="1338726">
                <a:moveTo>
                  <a:pt x="0" y="0"/>
                </a:moveTo>
                <a:lnTo>
                  <a:pt x="2106608" y="0"/>
                </a:lnTo>
                <a:lnTo>
                  <a:pt x="2106608" y="1338725"/>
                </a:lnTo>
                <a:lnTo>
                  <a:pt x="0" y="133872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1905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28" name="Group 27"/>
          <p:cNvGrpSpPr/>
          <p:nvPr/>
        </p:nvGrpSpPr>
        <p:grpSpPr>
          <a:xfrm>
            <a:off x="818054" y="1820872"/>
            <a:ext cx="2690865" cy="296243"/>
            <a:chOff x="818054" y="1820872"/>
            <a:chExt cx="2690865" cy="296243"/>
          </a:xfrm>
        </p:grpSpPr>
        <p:grpSp>
          <p:nvGrpSpPr>
            <p:cNvPr id="26" name="Group 25"/>
            <p:cNvGrpSpPr/>
            <p:nvPr/>
          </p:nvGrpSpPr>
          <p:grpSpPr>
            <a:xfrm>
              <a:off x="957072" y="1834769"/>
              <a:ext cx="2412873" cy="263398"/>
              <a:chOff x="957072" y="1834769"/>
              <a:chExt cx="2412873" cy="263398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957072" y="1834769"/>
                <a:ext cx="0" cy="263398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210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083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1464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337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718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591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845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972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26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099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480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53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734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607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988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861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115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369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242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Freeform 26"/>
            <p:cNvSpPr/>
            <p:nvPr/>
          </p:nvSpPr>
          <p:spPr>
            <a:xfrm>
              <a:off x="818054" y="1820872"/>
              <a:ext cx="2690865" cy="296243"/>
            </a:xfrm>
            <a:custGeom>
              <a:avLst/>
              <a:gdLst/>
              <a:ahLst/>
              <a:cxnLst/>
              <a:rect l="0" t="0" r="0" b="0"/>
              <a:pathLst>
                <a:path w="2690865" h="296243">
                  <a:moveTo>
                    <a:pt x="0" y="0"/>
                  </a:moveTo>
                  <a:lnTo>
                    <a:pt x="2690864" y="0"/>
                  </a:lnTo>
                  <a:lnTo>
                    <a:pt x="2690864" y="296242"/>
                  </a:lnTo>
                  <a:lnTo>
                    <a:pt x="0" y="2962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9" name="Freeform 28"/>
          <p:cNvSpPr/>
          <p:nvPr/>
        </p:nvSpPr>
        <p:spPr>
          <a:xfrm rot="10800000">
            <a:off x="5392836" y="4913668"/>
            <a:ext cx="374859" cy="690432"/>
          </a:xfrm>
          <a:custGeom>
            <a:avLst/>
            <a:gdLst/>
            <a:ahLst/>
            <a:cxnLst/>
            <a:rect l="0" t="0" r="0" b="0"/>
            <a:pathLst>
              <a:path w="374859" h="690432">
                <a:moveTo>
                  <a:pt x="0" y="0"/>
                </a:moveTo>
                <a:lnTo>
                  <a:pt x="374858" y="0"/>
                </a:lnTo>
                <a:lnTo>
                  <a:pt x="374858" y="690431"/>
                </a:lnTo>
                <a:lnTo>
                  <a:pt x="0" y="690431"/>
                </a:lnTo>
                <a:close/>
              </a:path>
            </a:pathLst>
          </a:custGeom>
          <a:solidFill>
            <a:srgbClr val="0000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0" name="Freeform 29"/>
          <p:cNvSpPr/>
          <p:nvPr/>
        </p:nvSpPr>
        <p:spPr>
          <a:xfrm>
            <a:off x="4157315" y="2846552"/>
            <a:ext cx="592486" cy="601499"/>
          </a:xfrm>
          <a:custGeom>
            <a:avLst/>
            <a:gdLst/>
            <a:ahLst/>
            <a:cxnLst/>
            <a:rect l="0" t="0" r="0" b="0"/>
            <a:pathLst>
              <a:path w="592486" h="601499">
                <a:moveTo>
                  <a:pt x="296243" y="0"/>
                </a:moveTo>
                <a:lnTo>
                  <a:pt x="592485" y="601498"/>
                </a:lnTo>
                <a:lnTo>
                  <a:pt x="0" y="601498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beve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42" name="Group 41"/>
          <p:cNvGrpSpPr/>
          <p:nvPr/>
        </p:nvGrpSpPr>
        <p:grpSpPr>
          <a:xfrm>
            <a:off x="7260669" y="4266021"/>
            <a:ext cx="2016092" cy="2016090"/>
            <a:chOff x="7260669" y="4266021"/>
            <a:chExt cx="2016092" cy="2016090"/>
          </a:xfrm>
        </p:grpSpPr>
        <p:sp>
          <p:nvSpPr>
            <p:cNvPr id="31" name="Freeform 30"/>
            <p:cNvSpPr/>
            <p:nvPr/>
          </p:nvSpPr>
          <p:spPr>
            <a:xfrm>
              <a:off x="7260669" y="4266021"/>
              <a:ext cx="2016092" cy="2016090"/>
            </a:xfrm>
            <a:custGeom>
              <a:avLst/>
              <a:gdLst/>
              <a:ahLst/>
              <a:cxnLst/>
              <a:rect l="0" t="0" r="0" b="0"/>
              <a:pathLst>
                <a:path w="2016092" h="2016090">
                  <a:moveTo>
                    <a:pt x="0" y="0"/>
                  </a:moveTo>
                  <a:lnTo>
                    <a:pt x="2016091" y="2016089"/>
                  </a:lnTo>
                  <a:lnTo>
                    <a:pt x="0" y="20160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7417019" y="4759757"/>
              <a:ext cx="230412" cy="230411"/>
            </a:xfrm>
            <a:custGeom>
              <a:avLst/>
              <a:gdLst/>
              <a:ahLst/>
              <a:cxnLst/>
              <a:rect l="0" t="0" r="0" b="0"/>
              <a:pathLst>
                <a:path w="230412" h="230411">
                  <a:moveTo>
                    <a:pt x="115206" y="0"/>
                  </a:moveTo>
                  <a:lnTo>
                    <a:pt x="143314" y="87679"/>
                  </a:lnTo>
                  <a:lnTo>
                    <a:pt x="230411" y="87679"/>
                  </a:lnTo>
                  <a:lnTo>
                    <a:pt x="160703" y="142732"/>
                  </a:lnTo>
                  <a:lnTo>
                    <a:pt x="185833" y="230410"/>
                  </a:lnTo>
                  <a:lnTo>
                    <a:pt x="115206" y="178461"/>
                  </a:lnTo>
                  <a:lnTo>
                    <a:pt x="44577" y="230410"/>
                  </a:lnTo>
                  <a:lnTo>
                    <a:pt x="69706" y="142732"/>
                  </a:lnTo>
                  <a:lnTo>
                    <a:pt x="0" y="87679"/>
                  </a:lnTo>
                  <a:lnTo>
                    <a:pt x="87095" y="87679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798019" y="5140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8179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8560019" y="5902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7417019" y="5158860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798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417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7798019" y="5902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8179019" y="5902757"/>
              <a:ext cx="230412" cy="230411"/>
            </a:xfrm>
            <a:custGeom>
              <a:avLst/>
              <a:gdLst/>
              <a:ahLst/>
              <a:cxnLst/>
              <a:rect l="0" t="0" r="0" b="0"/>
              <a:pathLst>
                <a:path w="230412" h="230411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0"/>
                  </a:lnTo>
                  <a:lnTo>
                    <a:pt x="115206" y="178462"/>
                  </a:lnTo>
                  <a:lnTo>
                    <a:pt x="44577" y="230410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7417019" y="5902759"/>
              <a:ext cx="230412" cy="230409"/>
            </a:xfrm>
            <a:custGeom>
              <a:avLst/>
              <a:gdLst/>
              <a:ahLst/>
              <a:cxnLst/>
              <a:rect l="0" t="0" r="0" b="0"/>
              <a:pathLst>
                <a:path w="230412" h="230409">
                  <a:moveTo>
                    <a:pt x="115206" y="0"/>
                  </a:moveTo>
                  <a:lnTo>
                    <a:pt x="143314" y="87678"/>
                  </a:lnTo>
                  <a:lnTo>
                    <a:pt x="230411" y="87678"/>
                  </a:lnTo>
                  <a:lnTo>
                    <a:pt x="160703" y="142731"/>
                  </a:lnTo>
                  <a:lnTo>
                    <a:pt x="185833" y="230408"/>
                  </a:lnTo>
                  <a:lnTo>
                    <a:pt x="115206" y="178460"/>
                  </a:lnTo>
                  <a:lnTo>
                    <a:pt x="44577" y="230408"/>
                  </a:lnTo>
                  <a:lnTo>
                    <a:pt x="69706" y="142731"/>
                  </a:lnTo>
                  <a:lnTo>
                    <a:pt x="0" y="87678"/>
                  </a:lnTo>
                  <a:lnTo>
                    <a:pt x="87095" y="87678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43" name="Freeform 42"/>
          <p:cNvSpPr/>
          <p:nvPr/>
        </p:nvSpPr>
        <p:spPr>
          <a:xfrm rot="10800000">
            <a:off x="938720" y="2778688"/>
            <a:ext cx="556316" cy="2833154"/>
          </a:xfrm>
          <a:custGeom>
            <a:avLst/>
            <a:gdLst/>
            <a:ahLst/>
            <a:cxnLst/>
            <a:rect l="0" t="0" r="0" b="0"/>
            <a:pathLst>
              <a:path w="556316" h="2833154">
                <a:moveTo>
                  <a:pt x="278202" y="0"/>
                </a:moveTo>
                <a:lnTo>
                  <a:pt x="556315" y="2833153"/>
                </a:lnTo>
                <a:lnTo>
                  <a:pt x="0" y="2833153"/>
                </a:lnTo>
                <a:close/>
              </a:path>
            </a:pathLst>
          </a:custGeom>
          <a:solidFill>
            <a:srgbClr val="800080"/>
          </a:solidFill>
          <a:ln w="38100" cap="flat" cmpd="sng" algn="ctr">
            <a:solidFill>
              <a:srgbClr val="80008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nouveau les formes, avec différents</a:t>
            </a:r>
            <a:r>
              <a:rPr lang="fr-ca" sz="2800" b="0" i="0" u="none" baseline="0"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cercles de triage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998347" y="1480057"/>
            <a:ext cx="3819906" cy="3819907"/>
            <a:chOff x="998347" y="1480057"/>
            <a:chExt cx="3819906" cy="3819907"/>
          </a:xfrm>
        </p:grpSpPr>
        <p:sp>
          <p:nvSpPr>
            <p:cNvPr id="4" name="Oval 3"/>
            <p:cNvSpPr/>
            <p:nvPr/>
          </p:nvSpPr>
          <p:spPr>
            <a:xfrm>
              <a:off x="998347" y="14800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37981" y="1879600"/>
              <a:ext cx="1883391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moins que</a:t>
              </a:r>
              <a:endParaRPr lang="fr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​3 côtés</a:t>
              </a:r>
            </a:p>
          </p:txBody>
        </p:sp>
      </p:grpSp>
      <p:sp>
        <p:nvSpPr>
          <p:cNvPr id="7" name="Freeform 6"/>
          <p:cNvSpPr/>
          <p:nvPr/>
        </p:nvSpPr>
        <p:spPr>
          <a:xfrm>
            <a:off x="1140997" y="63172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4309469" y="61444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6331320" y="61940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Oval 9"/>
          <p:cNvSpPr/>
          <p:nvPr/>
        </p:nvSpPr>
        <p:spPr>
          <a:xfrm>
            <a:off x="8232140" y="6149339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3" name="Group 12"/>
          <p:cNvGrpSpPr/>
          <p:nvPr/>
        </p:nvGrpSpPr>
        <p:grpSpPr>
          <a:xfrm>
            <a:off x="5329681" y="1480057"/>
            <a:ext cx="3819907" cy="3819907"/>
            <a:chOff x="5329681" y="1480057"/>
            <a:chExt cx="3819907" cy="3819907"/>
          </a:xfrm>
        </p:grpSpPr>
        <p:sp>
          <p:nvSpPr>
            <p:cNvPr id="11" name="Oval 10"/>
            <p:cNvSpPr/>
            <p:nvPr/>
          </p:nvSpPr>
          <p:spPr>
            <a:xfrm>
              <a:off x="5329681" y="14800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56680" y="1879600"/>
              <a:ext cx="156159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4 côtés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159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Ajoutons d’autres catégories et d’autres formes.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81000" y="1340357"/>
            <a:ext cx="2202688" cy="3818890"/>
            <a:chOff x="381000" y="1340357"/>
            <a:chExt cx="2202688" cy="3818890"/>
          </a:xfrm>
        </p:grpSpPr>
        <p:sp>
          <p:nvSpPr>
            <p:cNvPr id="4" name="Oval 3"/>
            <p:cNvSpPr/>
            <p:nvPr/>
          </p:nvSpPr>
          <p:spPr>
            <a:xfrm>
              <a:off x="381000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9925" y="1811466"/>
              <a:ext cx="1748662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moins que​</a:t>
              </a:r>
              <a:endParaRPr lang="fr-ca" sz="18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3 côtés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81300" y="1340357"/>
            <a:ext cx="2202688" cy="3818890"/>
            <a:chOff x="2781300" y="1340357"/>
            <a:chExt cx="2202688" cy="3818890"/>
          </a:xfrm>
        </p:grpSpPr>
        <p:sp>
          <p:nvSpPr>
            <p:cNvPr id="7" name="Oval 6"/>
            <p:cNvSpPr/>
            <p:nvPr/>
          </p:nvSpPr>
          <p:spPr>
            <a:xfrm>
              <a:off x="2781300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16580" y="1765300"/>
              <a:ext cx="1514982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3 côtés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78425" y="1340357"/>
            <a:ext cx="2202688" cy="3818890"/>
            <a:chOff x="5178425" y="1340357"/>
            <a:chExt cx="2202688" cy="3818890"/>
          </a:xfrm>
        </p:grpSpPr>
        <p:sp>
          <p:nvSpPr>
            <p:cNvPr id="10" name="Oval 9"/>
            <p:cNvSpPr/>
            <p:nvPr/>
          </p:nvSpPr>
          <p:spPr>
            <a:xfrm>
              <a:off x="5178425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16880" y="1765300"/>
              <a:ext cx="1514982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4 côtés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74787" y="1340357"/>
            <a:ext cx="2202689" cy="3818890"/>
            <a:chOff x="7574787" y="1340357"/>
            <a:chExt cx="2202689" cy="3818890"/>
          </a:xfrm>
        </p:grpSpPr>
        <p:sp>
          <p:nvSpPr>
            <p:cNvPr id="13" name="Oval 12"/>
            <p:cNvSpPr/>
            <p:nvPr/>
          </p:nvSpPr>
          <p:spPr>
            <a:xfrm>
              <a:off x="7574787" y="1340357"/>
              <a:ext cx="2202689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88406" y="1765300"/>
              <a:ext cx="1543756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plus que</a:t>
              </a:r>
              <a:endParaRPr lang="fr-ca" sz="18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​4 côtés</a:t>
              </a:r>
            </a:p>
          </p:txBody>
        </p:sp>
      </p:grpSp>
      <p:sp>
        <p:nvSpPr>
          <p:cNvPr id="16" name="Freeform 15"/>
          <p:cNvSpPr/>
          <p:nvPr/>
        </p:nvSpPr>
        <p:spPr>
          <a:xfrm>
            <a:off x="438912" y="6331507"/>
            <a:ext cx="1929675" cy="444364"/>
          </a:xfrm>
          <a:custGeom>
            <a:avLst/>
            <a:gdLst/>
            <a:ahLst/>
            <a:cxnLst/>
            <a:rect l="0" t="0" r="0" b="0"/>
            <a:pathLst>
              <a:path w="1929675" h="444364">
                <a:moveTo>
                  <a:pt x="0" y="0"/>
                </a:moveTo>
                <a:lnTo>
                  <a:pt x="1929674" y="0"/>
                </a:lnTo>
                <a:lnTo>
                  <a:pt x="1929674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Freeform 16"/>
          <p:cNvSpPr/>
          <p:nvPr/>
        </p:nvSpPr>
        <p:spPr>
          <a:xfrm>
            <a:off x="3092665" y="6158700"/>
            <a:ext cx="789980" cy="789979"/>
          </a:xfrm>
          <a:custGeom>
            <a:avLst/>
            <a:gdLst/>
            <a:ahLst/>
            <a:cxnLst/>
            <a:rect l="0" t="0" r="0" b="0"/>
            <a:pathLst>
              <a:path w="789980" h="789979">
                <a:moveTo>
                  <a:pt x="394989" y="0"/>
                </a:moveTo>
                <a:lnTo>
                  <a:pt x="789979" y="301755"/>
                </a:lnTo>
                <a:lnTo>
                  <a:pt x="639211" y="789978"/>
                </a:lnTo>
                <a:lnTo>
                  <a:pt x="150770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8" name="Freeform 17"/>
          <p:cNvSpPr/>
          <p:nvPr/>
        </p:nvSpPr>
        <p:spPr>
          <a:xfrm>
            <a:off x="4734610" y="6194094"/>
            <a:ext cx="690778" cy="690780"/>
          </a:xfrm>
          <a:custGeom>
            <a:avLst/>
            <a:gdLst/>
            <a:ahLst/>
            <a:cxnLst/>
            <a:rect l="0" t="0" r="0" b="0"/>
            <a:pathLst>
              <a:path w="690778" h="690780">
                <a:moveTo>
                  <a:pt x="345446" y="0"/>
                </a:moveTo>
                <a:lnTo>
                  <a:pt x="690777" y="690779"/>
                </a:lnTo>
                <a:lnTo>
                  <a:pt x="0" y="690779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9" name="Oval 18"/>
          <p:cNvSpPr/>
          <p:nvPr/>
        </p:nvSpPr>
        <p:spPr>
          <a:xfrm>
            <a:off x="6149339" y="6149339"/>
            <a:ext cx="780288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Freeform 19"/>
          <p:cNvSpPr/>
          <p:nvPr/>
        </p:nvSpPr>
        <p:spPr>
          <a:xfrm>
            <a:off x="9011505" y="6170703"/>
            <a:ext cx="765972" cy="765972"/>
          </a:xfrm>
          <a:custGeom>
            <a:avLst/>
            <a:gdLst/>
            <a:ahLst/>
            <a:cxnLst/>
            <a:rect l="0" t="0" r="0" b="0"/>
            <a:pathLst>
              <a:path w="765972" h="765972">
                <a:moveTo>
                  <a:pt x="404879" y="73658"/>
                </a:moveTo>
                <a:lnTo>
                  <a:pt x="425162" y="47329"/>
                </a:lnTo>
                <a:lnTo>
                  <a:pt x="450182" y="28070"/>
                </a:lnTo>
                <a:lnTo>
                  <a:pt x="483067" y="12294"/>
                </a:lnTo>
                <a:lnTo>
                  <a:pt x="512733" y="3484"/>
                </a:lnTo>
                <a:lnTo>
                  <a:pt x="553391" y="0"/>
                </a:lnTo>
                <a:lnTo>
                  <a:pt x="589311" y="3484"/>
                </a:lnTo>
                <a:lnTo>
                  <a:pt x="628449" y="15778"/>
                </a:lnTo>
                <a:lnTo>
                  <a:pt x="664372" y="33295"/>
                </a:lnTo>
                <a:lnTo>
                  <a:pt x="695647" y="59623"/>
                </a:lnTo>
                <a:lnTo>
                  <a:pt x="725313" y="96400"/>
                </a:lnTo>
                <a:lnTo>
                  <a:pt x="745686" y="136763"/>
                </a:lnTo>
                <a:lnTo>
                  <a:pt x="758197" y="182248"/>
                </a:lnTo>
                <a:lnTo>
                  <a:pt x="765971" y="226094"/>
                </a:lnTo>
                <a:lnTo>
                  <a:pt x="765971" y="271682"/>
                </a:lnTo>
                <a:lnTo>
                  <a:pt x="759716" y="310302"/>
                </a:lnTo>
                <a:lnTo>
                  <a:pt x="748814" y="350562"/>
                </a:lnTo>
                <a:lnTo>
                  <a:pt x="734696" y="383857"/>
                </a:lnTo>
                <a:lnTo>
                  <a:pt x="719058" y="422477"/>
                </a:lnTo>
                <a:lnTo>
                  <a:pt x="706547" y="445219"/>
                </a:lnTo>
                <a:lnTo>
                  <a:pt x="686264" y="480256"/>
                </a:lnTo>
                <a:lnTo>
                  <a:pt x="664372" y="508325"/>
                </a:lnTo>
                <a:lnTo>
                  <a:pt x="640960" y="539878"/>
                </a:lnTo>
                <a:lnTo>
                  <a:pt x="614331" y="567947"/>
                </a:lnTo>
                <a:lnTo>
                  <a:pt x="589311" y="597759"/>
                </a:lnTo>
                <a:lnTo>
                  <a:pt x="565900" y="618760"/>
                </a:lnTo>
                <a:lnTo>
                  <a:pt x="537751" y="646829"/>
                </a:lnTo>
                <a:lnTo>
                  <a:pt x="508086" y="669571"/>
                </a:lnTo>
                <a:lnTo>
                  <a:pt x="481458" y="690675"/>
                </a:lnTo>
                <a:lnTo>
                  <a:pt x="458046" y="709934"/>
                </a:lnTo>
                <a:lnTo>
                  <a:pt x="433026" y="727453"/>
                </a:lnTo>
                <a:lnTo>
                  <a:pt x="412653" y="746711"/>
                </a:lnTo>
                <a:lnTo>
                  <a:pt x="381467" y="765971"/>
                </a:lnTo>
                <a:lnTo>
                  <a:pt x="351711" y="743229"/>
                </a:lnTo>
                <a:lnTo>
                  <a:pt x="332946" y="729194"/>
                </a:lnTo>
                <a:lnTo>
                  <a:pt x="312662" y="716900"/>
                </a:lnTo>
                <a:lnTo>
                  <a:pt x="292289" y="699382"/>
                </a:lnTo>
                <a:lnTo>
                  <a:pt x="264140" y="678381"/>
                </a:lnTo>
                <a:lnTo>
                  <a:pt x="242337" y="659123"/>
                </a:lnTo>
                <a:lnTo>
                  <a:pt x="217318" y="636277"/>
                </a:lnTo>
                <a:lnTo>
                  <a:pt x="193816" y="615276"/>
                </a:lnTo>
                <a:lnTo>
                  <a:pt x="171924" y="594173"/>
                </a:lnTo>
                <a:lnTo>
                  <a:pt x="146904" y="566205"/>
                </a:lnTo>
                <a:lnTo>
                  <a:pt x="123493" y="538137"/>
                </a:lnTo>
                <a:lnTo>
                  <a:pt x="103208" y="515395"/>
                </a:lnTo>
                <a:lnTo>
                  <a:pt x="84444" y="487325"/>
                </a:lnTo>
                <a:lnTo>
                  <a:pt x="65678" y="459254"/>
                </a:lnTo>
                <a:lnTo>
                  <a:pt x="50041" y="427702"/>
                </a:lnTo>
                <a:lnTo>
                  <a:pt x="34404" y="397892"/>
                </a:lnTo>
                <a:lnTo>
                  <a:pt x="20285" y="361113"/>
                </a:lnTo>
                <a:lnTo>
                  <a:pt x="10902" y="324234"/>
                </a:lnTo>
                <a:lnTo>
                  <a:pt x="1520" y="289198"/>
                </a:lnTo>
                <a:lnTo>
                  <a:pt x="0" y="252422"/>
                </a:lnTo>
                <a:lnTo>
                  <a:pt x="3129" y="215644"/>
                </a:lnTo>
                <a:lnTo>
                  <a:pt x="7776" y="175281"/>
                </a:lnTo>
                <a:lnTo>
                  <a:pt x="17157" y="143729"/>
                </a:lnTo>
                <a:lnTo>
                  <a:pt x="29667" y="115659"/>
                </a:lnTo>
                <a:lnTo>
                  <a:pt x="46914" y="89434"/>
                </a:lnTo>
                <a:lnTo>
                  <a:pt x="62551" y="68330"/>
                </a:lnTo>
                <a:lnTo>
                  <a:pt x="82835" y="50813"/>
                </a:lnTo>
                <a:lnTo>
                  <a:pt x="107855" y="33295"/>
                </a:lnTo>
                <a:lnTo>
                  <a:pt x="137522" y="15778"/>
                </a:lnTo>
                <a:lnTo>
                  <a:pt x="164151" y="6967"/>
                </a:lnTo>
                <a:lnTo>
                  <a:pt x="193816" y="0"/>
                </a:lnTo>
                <a:lnTo>
                  <a:pt x="220444" y="1743"/>
                </a:lnTo>
                <a:lnTo>
                  <a:pt x="246985" y="3484"/>
                </a:lnTo>
                <a:lnTo>
                  <a:pt x="278258" y="14035"/>
                </a:lnTo>
                <a:lnTo>
                  <a:pt x="304798" y="22744"/>
                </a:lnTo>
                <a:lnTo>
                  <a:pt x="328300" y="40364"/>
                </a:lnTo>
                <a:lnTo>
                  <a:pt x="348584" y="57882"/>
                </a:lnTo>
                <a:lnTo>
                  <a:pt x="367348" y="84107"/>
                </a:lnTo>
                <a:lnTo>
                  <a:pt x="381467" y="113918"/>
                </a:lnTo>
                <a:close/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Freeform 20"/>
          <p:cNvSpPr/>
          <p:nvPr/>
        </p:nvSpPr>
        <p:spPr>
          <a:xfrm>
            <a:off x="7574789" y="6131795"/>
            <a:ext cx="789979" cy="789978"/>
          </a:xfrm>
          <a:custGeom>
            <a:avLst/>
            <a:gdLst/>
            <a:ahLst/>
            <a:cxnLst/>
            <a:rect l="0" t="0" r="0" b="0"/>
            <a:pathLst>
              <a:path w="789979" h="789978">
                <a:moveTo>
                  <a:pt x="592483" y="0"/>
                </a:moveTo>
                <a:lnTo>
                  <a:pt x="789978" y="394988"/>
                </a:lnTo>
                <a:lnTo>
                  <a:pt x="592483" y="789977"/>
                </a:lnTo>
                <a:lnTo>
                  <a:pt x="197493" y="789977"/>
                </a:lnTo>
                <a:lnTo>
                  <a:pt x="0" y="394988"/>
                </a:lnTo>
                <a:lnTo>
                  <a:pt x="197493" y="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23" name="Straight Connector 22"/>
          <p:cNvCxnSpPr/>
          <p:nvPr/>
        </p:nvCxnSpPr>
        <p:spPr>
          <a:xfrm>
            <a:off x="7477364" y="1078029"/>
            <a:ext cx="0" cy="4523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04E436F-F0F2-A345-0544-42CE3FEDF4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422" y="1397380"/>
            <a:ext cx="8487156" cy="24593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199" y="444500"/>
            <a:ext cx="2306097" cy="9541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203700"/>
            <a:ext cx="9438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chacune des boîtes qui se trouvent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épais comme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</a:rPr>
              <a:t>Trie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formes.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680200"/>
            <a:ext cx="8866378" cy="6204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Utilisez les formes tirées de la FR Blocs logiques (2), ainsi que le pentagone et le cercle tirés de la FR Blocs logiques (1).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44500"/>
            <a:ext cx="9184640" cy="37726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Dans les circulaires d’épicerie que tu as reçues, découpe des images, avant de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selon les catégories suivantes :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fruits et légumes »         « produits laitiers »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viandes »         « produits céréaliers »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80872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G-10 pour plus de détails. Parlez des produits qui pourraient faire partie de plusieurs groupes.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51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formes selon l’attribut suivant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58864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Utilisez les formes de la FR Blocs logiques (2).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079263"/>
            <a:ext cx="70033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Remplis le tableau pour créer des étiquettes</a:t>
            </a:r>
            <a:r>
              <a:rPr lang="fr-ca" sz="2800" b="0" i="0" u="none" baseline="0" dirty="0"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  <a:r>
              <a:rPr lang="fr-ca" sz="2800" b="0" i="0" u="none" baseline="0" dirty="0">
                <a:latin typeface="Century Gothic"/>
              </a:rPr>
              <a:t>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636776" y="1168400"/>
            <a:ext cx="6860920" cy="715771"/>
            <a:chOff x="1636776" y="1168400"/>
            <a:chExt cx="6860920" cy="715771"/>
          </a:xfrm>
        </p:grpSpPr>
        <p:pic>
          <p:nvPicPr>
            <p:cNvPr id="17" name="Picture 16" descr="clipboard(2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36776" y="1173988"/>
              <a:ext cx="2994152" cy="7101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8" name="Picture 17" descr="clipboard(3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35345" y="1168400"/>
              <a:ext cx="2562351" cy="7101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003A512-819F-963F-B8E5-D39C9CB406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746" y="3444148"/>
            <a:ext cx="9339133" cy="300186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687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formes à l’aide des groupes créés dans le tableau.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485900"/>
            <a:ext cx="9489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Une case du tableau de la partie c) est vide.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une forme qui convient à cet endroit.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711200"/>
            <a:ext cx="9083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les animaux en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groupes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72234" y="241300"/>
            <a:ext cx="626314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 des images tirées de la FR Triage des animaux (p. G-34).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621208"/>
            <a:ext cx="9210040" cy="9098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Commencez par les étiquettes « Animaux d’Amérique du Nord » et « Animaux d’Afrique » et remplacez-les par « Animaux avec des sabots » et « Animaux avec des griffes ».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G-11 pour plus de détails.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5300" y="1450615"/>
            <a:ext cx="9144001" cy="2876275"/>
            <a:chOff x="495300" y="1450615"/>
            <a:chExt cx="9144001" cy="2876275"/>
          </a:xfrm>
        </p:grpSpPr>
        <p:sp>
          <p:nvSpPr>
            <p:cNvPr id="5" name="Freeform 4"/>
            <p:cNvSpPr/>
            <p:nvPr/>
          </p:nvSpPr>
          <p:spPr>
            <a:xfrm>
              <a:off x="495300" y="1450615"/>
              <a:ext cx="9144001" cy="2876255"/>
            </a:xfrm>
            <a:custGeom>
              <a:avLst/>
              <a:gdLst/>
              <a:ahLst/>
              <a:cxnLst/>
              <a:rect l="0" t="0" r="0" b="0"/>
              <a:pathLst>
                <a:path w="9144001" h="2876255">
                  <a:moveTo>
                    <a:pt x="0" y="0"/>
                  </a:moveTo>
                  <a:lnTo>
                    <a:pt x="9144000" y="0"/>
                  </a:lnTo>
                  <a:lnTo>
                    <a:pt x="9144000" y="2876254"/>
                  </a:lnTo>
                  <a:lnTo>
                    <a:pt x="0" y="287625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5080000" y="1463547"/>
              <a:ext cx="0" cy="2863343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82600" y="4622800"/>
            <a:ext cx="93243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vais maintenant modifier les étiquettes, sans déplacer les animaux.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animaux sont maintenant au mauvais endroit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95477" y="2032507"/>
            <a:ext cx="3711194" cy="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530977" y="2032507"/>
            <a:ext cx="3711193" cy="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2.1 p. 88–89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2354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volontaires de mettre des formes avec un certain attribut dans un cercle.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G-6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79900" y="495300"/>
            <a:ext cx="16908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attribut</a:t>
            </a:r>
          </a:p>
        </p:txBody>
      </p:sp>
      <p:pic>
        <p:nvPicPr>
          <p:cNvPr id="4" name="Picture 3" descr="clipboard(7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5280" y="1739900"/>
            <a:ext cx="1369441" cy="16678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8220582" y="4360418"/>
            <a:ext cx="954533" cy="194030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7083404" y="1697876"/>
            <a:ext cx="1801453" cy="1818365"/>
          </a:xfrm>
          <a:custGeom>
            <a:avLst/>
            <a:gdLst/>
            <a:ahLst/>
            <a:cxnLst/>
            <a:rect l="0" t="0" r="0" b="0"/>
            <a:pathLst>
              <a:path w="1801453" h="1818365">
                <a:moveTo>
                  <a:pt x="900728" y="0"/>
                </a:moveTo>
                <a:lnTo>
                  <a:pt x="1120503" y="691949"/>
                </a:lnTo>
                <a:lnTo>
                  <a:pt x="1801452" y="691949"/>
                </a:lnTo>
                <a:lnTo>
                  <a:pt x="1256453" y="1126415"/>
                </a:lnTo>
                <a:lnTo>
                  <a:pt x="1452931" y="1818364"/>
                </a:lnTo>
                <a:lnTo>
                  <a:pt x="900728" y="1408384"/>
                </a:lnTo>
                <a:lnTo>
                  <a:pt x="348521" y="1818364"/>
                </a:lnTo>
                <a:lnTo>
                  <a:pt x="544999" y="1126415"/>
                </a:lnTo>
                <a:lnTo>
                  <a:pt x="0" y="691949"/>
                </a:lnTo>
                <a:lnTo>
                  <a:pt x="680950" y="691949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3289136" y="3555808"/>
            <a:ext cx="3085854" cy="255098"/>
          </a:xfrm>
          <a:custGeom>
            <a:avLst/>
            <a:gdLst/>
            <a:ahLst/>
            <a:cxnLst/>
            <a:rect l="0" t="0" r="0" b="0"/>
            <a:pathLst>
              <a:path w="3085854" h="255098">
                <a:moveTo>
                  <a:pt x="0" y="0"/>
                </a:moveTo>
                <a:lnTo>
                  <a:pt x="3085853" y="0"/>
                </a:lnTo>
                <a:lnTo>
                  <a:pt x="3085853" y="255097"/>
                </a:lnTo>
                <a:lnTo>
                  <a:pt x="0" y="255097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grpSp>
        <p:nvGrpSpPr>
          <p:cNvPr id="14" name="Group 13"/>
          <p:cNvGrpSpPr/>
          <p:nvPr/>
        </p:nvGrpSpPr>
        <p:grpSpPr>
          <a:xfrm>
            <a:off x="5094648" y="4849425"/>
            <a:ext cx="1433153" cy="969206"/>
            <a:chOff x="5094648" y="4849425"/>
            <a:chExt cx="1433153" cy="96920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342128" y="4957953"/>
              <a:ext cx="9316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253228" y="5330316"/>
              <a:ext cx="11221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04028" y="5144134"/>
              <a:ext cx="10205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144008" y="5702680"/>
              <a:ext cx="134569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194808" y="5516626"/>
              <a:ext cx="124409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>
              <a:off x="5094648" y="4849425"/>
              <a:ext cx="1433153" cy="969206"/>
            </a:xfrm>
            <a:custGeom>
              <a:avLst/>
              <a:gdLst/>
              <a:ahLst/>
              <a:cxnLst/>
              <a:rect l="0" t="0" r="0" b="0"/>
              <a:pathLst>
                <a:path w="1433153" h="969206">
                  <a:moveTo>
                    <a:pt x="0" y="969205"/>
                  </a:moveTo>
                  <a:lnTo>
                    <a:pt x="286628" y="0"/>
                  </a:lnTo>
                  <a:lnTo>
                    <a:pt x="1146520" y="0"/>
                  </a:lnTo>
                  <a:lnTo>
                    <a:pt x="1433152" y="9692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5" name="Freeform 14"/>
          <p:cNvSpPr/>
          <p:nvPr/>
        </p:nvSpPr>
        <p:spPr>
          <a:xfrm>
            <a:off x="4569230" y="1958103"/>
            <a:ext cx="1010292" cy="469274"/>
          </a:xfrm>
          <a:custGeom>
            <a:avLst/>
            <a:gdLst/>
            <a:ahLst/>
            <a:cxnLst/>
            <a:rect l="0" t="0" r="0" b="0"/>
            <a:pathLst>
              <a:path w="1010292" h="469274">
                <a:moveTo>
                  <a:pt x="0" y="469273"/>
                </a:moveTo>
                <a:lnTo>
                  <a:pt x="4988" y="403111"/>
                </a:lnTo>
                <a:lnTo>
                  <a:pt x="10102" y="375882"/>
                </a:lnTo>
                <a:lnTo>
                  <a:pt x="15091" y="355141"/>
                </a:lnTo>
                <a:lnTo>
                  <a:pt x="20205" y="337876"/>
                </a:lnTo>
                <a:lnTo>
                  <a:pt x="25194" y="322698"/>
                </a:lnTo>
                <a:lnTo>
                  <a:pt x="50514" y="264764"/>
                </a:lnTo>
                <a:lnTo>
                  <a:pt x="75834" y="222006"/>
                </a:lnTo>
                <a:lnTo>
                  <a:pt x="101028" y="187710"/>
                </a:lnTo>
                <a:lnTo>
                  <a:pt x="126348" y="158858"/>
                </a:lnTo>
                <a:lnTo>
                  <a:pt x="151542" y="134178"/>
                </a:lnTo>
                <a:lnTo>
                  <a:pt x="176738" y="112627"/>
                </a:lnTo>
                <a:lnTo>
                  <a:pt x="202058" y="93855"/>
                </a:lnTo>
                <a:lnTo>
                  <a:pt x="227377" y="77402"/>
                </a:lnTo>
                <a:lnTo>
                  <a:pt x="252572" y="62802"/>
                </a:lnTo>
                <a:lnTo>
                  <a:pt x="277766" y="50172"/>
                </a:lnTo>
                <a:lnTo>
                  <a:pt x="303086" y="39165"/>
                </a:lnTo>
                <a:lnTo>
                  <a:pt x="328406" y="29664"/>
                </a:lnTo>
                <a:lnTo>
                  <a:pt x="353601" y="21668"/>
                </a:lnTo>
                <a:lnTo>
                  <a:pt x="378921" y="14948"/>
                </a:lnTo>
                <a:lnTo>
                  <a:pt x="404116" y="9502"/>
                </a:lnTo>
                <a:lnTo>
                  <a:pt x="429311" y="5331"/>
                </a:lnTo>
                <a:lnTo>
                  <a:pt x="454630" y="2318"/>
                </a:lnTo>
                <a:lnTo>
                  <a:pt x="479950" y="581"/>
                </a:lnTo>
                <a:lnTo>
                  <a:pt x="505145" y="0"/>
                </a:lnTo>
                <a:lnTo>
                  <a:pt x="530340" y="581"/>
                </a:lnTo>
                <a:lnTo>
                  <a:pt x="555659" y="2318"/>
                </a:lnTo>
                <a:lnTo>
                  <a:pt x="580979" y="5331"/>
                </a:lnTo>
                <a:lnTo>
                  <a:pt x="606175" y="9502"/>
                </a:lnTo>
                <a:lnTo>
                  <a:pt x="631494" y="14948"/>
                </a:lnTo>
                <a:lnTo>
                  <a:pt x="656689" y="21668"/>
                </a:lnTo>
                <a:lnTo>
                  <a:pt x="681884" y="29664"/>
                </a:lnTo>
                <a:lnTo>
                  <a:pt x="707203" y="39165"/>
                </a:lnTo>
                <a:lnTo>
                  <a:pt x="732523" y="50172"/>
                </a:lnTo>
                <a:lnTo>
                  <a:pt x="757717" y="62802"/>
                </a:lnTo>
                <a:lnTo>
                  <a:pt x="782913" y="77402"/>
                </a:lnTo>
                <a:lnTo>
                  <a:pt x="808232" y="93855"/>
                </a:lnTo>
                <a:lnTo>
                  <a:pt x="833551" y="112627"/>
                </a:lnTo>
                <a:lnTo>
                  <a:pt x="858747" y="134178"/>
                </a:lnTo>
                <a:lnTo>
                  <a:pt x="884067" y="158858"/>
                </a:lnTo>
                <a:lnTo>
                  <a:pt x="909261" y="187710"/>
                </a:lnTo>
                <a:lnTo>
                  <a:pt x="934457" y="222006"/>
                </a:lnTo>
                <a:lnTo>
                  <a:pt x="959777" y="264764"/>
                </a:lnTo>
                <a:lnTo>
                  <a:pt x="985096" y="322698"/>
                </a:lnTo>
                <a:lnTo>
                  <a:pt x="990085" y="337876"/>
                </a:lnTo>
                <a:lnTo>
                  <a:pt x="995198" y="355141"/>
                </a:lnTo>
                <a:lnTo>
                  <a:pt x="1000188" y="375882"/>
                </a:lnTo>
                <a:lnTo>
                  <a:pt x="1005301" y="403111"/>
                </a:lnTo>
                <a:lnTo>
                  <a:pt x="1010291" y="469273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Freeform 15"/>
          <p:cNvSpPr/>
          <p:nvPr/>
        </p:nvSpPr>
        <p:spPr>
          <a:xfrm rot="2016000">
            <a:off x="1457304" y="4377576"/>
            <a:ext cx="675854" cy="683363"/>
          </a:xfrm>
          <a:custGeom>
            <a:avLst/>
            <a:gdLst/>
            <a:ahLst/>
            <a:cxnLst/>
            <a:rect l="0" t="0" r="0" b="0"/>
            <a:pathLst>
              <a:path w="675854" h="683363">
                <a:moveTo>
                  <a:pt x="337927" y="0"/>
                </a:moveTo>
                <a:lnTo>
                  <a:pt x="420382" y="260042"/>
                </a:lnTo>
                <a:lnTo>
                  <a:pt x="675853" y="260042"/>
                </a:lnTo>
                <a:lnTo>
                  <a:pt x="471385" y="423319"/>
                </a:lnTo>
                <a:lnTo>
                  <a:pt x="545098" y="683362"/>
                </a:lnTo>
                <a:lnTo>
                  <a:pt x="337927" y="529286"/>
                </a:lnTo>
                <a:lnTo>
                  <a:pt x="130756" y="683362"/>
                </a:lnTo>
                <a:lnTo>
                  <a:pt x="204469" y="423319"/>
                </a:lnTo>
                <a:lnTo>
                  <a:pt x="0" y="260042"/>
                </a:lnTo>
                <a:lnTo>
                  <a:pt x="255472" y="2600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Freeform 16"/>
          <p:cNvSpPr/>
          <p:nvPr/>
        </p:nvSpPr>
        <p:spPr>
          <a:xfrm>
            <a:off x="2889346" y="5438096"/>
            <a:ext cx="534882" cy="463235"/>
          </a:xfrm>
          <a:custGeom>
            <a:avLst/>
            <a:gdLst/>
            <a:ahLst/>
            <a:cxnLst/>
            <a:rect l="0" t="0" r="0" b="0"/>
            <a:pathLst>
              <a:path w="534882" h="463235">
                <a:moveTo>
                  <a:pt x="267440" y="0"/>
                </a:moveTo>
                <a:lnTo>
                  <a:pt x="534881" y="463234"/>
                </a:lnTo>
                <a:lnTo>
                  <a:pt x="0" y="46323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44080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G-6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attributs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 cette forme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4" name="Picture 3" descr="clipboard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79825" y="1934591"/>
            <a:ext cx="2800350" cy="21466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601578" cy="11616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Remplis la FR « Qu’est-ce qui change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9436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Qu’est-ce qui change? (pp. G-35–36).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49968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J’ai trois marqueurs et trois crayons de couleur.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pourrions-nous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07008" y="3501897"/>
            <a:ext cx="8746110" cy="2622805"/>
            <a:chOff x="707008" y="3501897"/>
            <a:chExt cx="8746110" cy="2622805"/>
          </a:xfrm>
        </p:grpSpPr>
        <p:grpSp>
          <p:nvGrpSpPr>
            <p:cNvPr id="5" name="Group 4"/>
            <p:cNvGrpSpPr/>
            <p:nvPr/>
          </p:nvGrpSpPr>
          <p:grpSpPr>
            <a:xfrm>
              <a:off x="707008" y="3501897"/>
              <a:ext cx="2622805" cy="2622805"/>
              <a:chOff x="707008" y="3501897"/>
              <a:chExt cx="2622805" cy="2622805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707008" y="3501897"/>
                <a:ext cx="2622805" cy="2622805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1343660" y="3997959"/>
                <a:ext cx="1349501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6830314" y="3501897"/>
              <a:ext cx="2622804" cy="2622805"/>
              <a:chOff x="6830314" y="3501897"/>
              <a:chExt cx="2622804" cy="2622805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6830314" y="3501897"/>
                <a:ext cx="2622804" cy="2622805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7466965" y="3997959"/>
                <a:ext cx="1349502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3768597" y="3501897"/>
            <a:ext cx="2622805" cy="2622805"/>
            <a:chOff x="3768597" y="3501897"/>
            <a:chExt cx="2622805" cy="2622805"/>
          </a:xfrm>
        </p:grpSpPr>
        <p:sp>
          <p:nvSpPr>
            <p:cNvPr id="10" name="Oval 9"/>
            <p:cNvSpPr/>
            <p:nvPr/>
          </p:nvSpPr>
          <p:spPr>
            <a:xfrm>
              <a:off x="3768597" y="3501897"/>
              <a:ext cx="2622805" cy="262280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405248" y="3997959"/>
              <a:ext cx="1349503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57199" y="2476500"/>
            <a:ext cx="312001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 couleur 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6946900"/>
            <a:ext cx="51305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 : Où irait un marqueur jaune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229102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499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Par type 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35759" y="1609597"/>
            <a:ext cx="6888481" cy="2992629"/>
            <a:chOff x="1635759" y="1609597"/>
            <a:chExt cx="6888481" cy="2992629"/>
          </a:xfrm>
        </p:grpSpPr>
        <p:grpSp>
          <p:nvGrpSpPr>
            <p:cNvPr id="5" name="Group 4"/>
            <p:cNvGrpSpPr/>
            <p:nvPr/>
          </p:nvGrpSpPr>
          <p:grpSpPr>
            <a:xfrm>
              <a:off x="1635759" y="1609597"/>
              <a:ext cx="2992629" cy="2992629"/>
              <a:chOff x="1635759" y="1609597"/>
              <a:chExt cx="2992629" cy="2992629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635759" y="1609597"/>
                <a:ext cx="2992629" cy="2992629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2362073" y="2175636"/>
                <a:ext cx="1539874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5531611" y="1609597"/>
              <a:ext cx="2992629" cy="2992629"/>
              <a:chOff x="5531611" y="1609597"/>
              <a:chExt cx="2992629" cy="2992629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5531611" y="1609597"/>
                <a:ext cx="2992629" cy="2992629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6258052" y="2175636"/>
                <a:ext cx="1539875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457200" y="6946900"/>
            <a:ext cx="51305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 : Où irait un marqueur jaune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44500"/>
            <a:ext cx="26016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680" y="1193800"/>
            <a:ext cx="9672320" cy="13030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formes selon l’attribut suivant : </a:t>
            </a:r>
          </a:p>
          <a:p>
            <a:pPr algn="ctr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formes avec 3 côtés » 		« formes avec 4 côtés »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680" y="3733800"/>
            <a:ext cx="8435256" cy="19493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formes selon l’attribut suivant : </a:t>
            </a:r>
          </a:p>
          <a:p>
            <a:pPr algn="ctr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formes simples » « formes avec des points » « autres formes 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7899" y="215900"/>
            <a:ext cx="419700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faire des piles.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399" y="6946900"/>
            <a:ext cx="623918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 les formes de la FR Blocs logiques (2) tirée de la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M-9.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6980" y="2628900"/>
            <a:ext cx="208325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000" b="0" i="0" u="none" baseline="0">
                <a:solidFill>
                  <a:srgbClr val="666666"/>
                </a:solidFill>
                <a:latin typeface="Century Gothic"/>
              </a:rPr>
              <a:t>(quadrilatères)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7880" y="2628900"/>
            <a:ext cx="143311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000" b="0" i="0" u="none" baseline="0">
                <a:solidFill>
                  <a:srgbClr val="666666"/>
                </a:solidFill>
                <a:latin typeface="Century Gothic"/>
              </a:rPr>
              <a:t>(triangles)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901" y="2094943"/>
            <a:ext cx="99900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formes avec 3 sommets »      « formes avec 4 sommets 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9449561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Trie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« formes simples » utilisées dans la partie b) selon l’attribut suivant 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6100" y="6959600"/>
            <a:ext cx="9466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faire la même chose avec les « formes avec des points » et les « autres formes 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BA932C-C87A-41F2-9D1E-A0AF551A3A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1D05BD-B9DC-4CB8-A295-83221A4F2FDC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7ED5A7D3-2BDA-4A2B-B38D-5B7D141F3C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1042</Words>
  <Application>Microsoft Office PowerPoint</Application>
  <PresentationFormat>Custom</PresentationFormat>
  <Paragraphs>144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Calibri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32</cp:revision>
  <dcterms:created xsi:type="dcterms:W3CDTF">2017-09-12T00:53:17Z</dcterms:created>
  <dcterms:modified xsi:type="dcterms:W3CDTF">2023-02-10T19:56:03Z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