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42F3C7-8636-42FD-A4D0-C316696DCC12}" v="8" dt="2023-02-24T00:12:00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83" autoAdjust="0"/>
    <p:restoredTop sz="94660"/>
  </p:normalViewPr>
  <p:slideViewPr>
    <p:cSldViewPr snapToGrid="0">
      <p:cViewPr varScale="1">
        <p:scale>
          <a:sx n="59" d="100"/>
          <a:sy n="59" d="100"/>
        </p:scale>
        <p:origin x="1470" y="6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7642F3C7-8636-42FD-A4D0-C316696DCC12}"/>
    <pc:docChg chg="custSel modSld">
      <pc:chgData name="Natalie Francis" userId="e859cff9-ab28-4f1c-8072-00482c704e35" providerId="ADAL" clId="{7642F3C7-8636-42FD-A4D0-C316696DCC12}" dt="2023-02-24T00:26:08.258" v="85" actId="20577"/>
      <pc:docMkLst>
        <pc:docMk/>
      </pc:docMkLst>
      <pc:sldChg chg="modSp mod">
        <pc:chgData name="Natalie Francis" userId="e859cff9-ab28-4f1c-8072-00482c704e35" providerId="ADAL" clId="{7642F3C7-8636-42FD-A4D0-C316696DCC12}" dt="2023-02-24T00:26:03.608" v="83" actId="20577"/>
        <pc:sldMkLst>
          <pc:docMk/>
          <pc:sldMk cId="3413062955" sldId="256"/>
        </pc:sldMkLst>
        <pc:spChg chg="mod">
          <ac:chgData name="Natalie Francis" userId="e859cff9-ab28-4f1c-8072-00482c704e35" providerId="ADAL" clId="{7642F3C7-8636-42FD-A4D0-C316696DCC12}" dt="2023-02-24T00:26:03.608" v="83" actId="20577"/>
          <ac:spMkLst>
            <pc:docMk/>
            <pc:sldMk cId="3413062955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7642F3C7-8636-42FD-A4D0-C316696DCC12}" dt="2023-02-23T21:34:00.299" v="3" actId="20577"/>
          <ac:spMkLst>
            <pc:docMk/>
            <pc:sldMk cId="3413062955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7642F3C7-8636-42FD-A4D0-C316696DCC12}" dt="2023-02-23T21:34:20.707" v="18" actId="14100"/>
          <ac:spMkLst>
            <pc:docMk/>
            <pc:sldMk cId="3413062955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7642F3C7-8636-42FD-A4D0-C316696DCC12}" dt="2023-02-23T21:34:27.314" v="21"/>
          <ac:spMkLst>
            <pc:docMk/>
            <pc:sldMk cId="3413062955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7642F3C7-8636-42FD-A4D0-C316696DCC12}" dt="2023-02-23T21:35:54.064" v="27" actId="478"/>
        <pc:sldMkLst>
          <pc:docMk/>
          <pc:sldMk cId="2027385395" sldId="257"/>
        </pc:sldMkLst>
        <pc:picChg chg="del">
          <ac:chgData name="Natalie Francis" userId="e859cff9-ab28-4f1c-8072-00482c704e35" providerId="ADAL" clId="{7642F3C7-8636-42FD-A4D0-C316696DCC12}" dt="2023-02-23T21:35:54.064" v="27" actId="478"/>
          <ac:picMkLst>
            <pc:docMk/>
            <pc:sldMk cId="2027385395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7642F3C7-8636-42FD-A4D0-C316696DCC12}" dt="2023-02-23T21:35:52.287" v="26" actId="171"/>
          <ac:picMkLst>
            <pc:docMk/>
            <pc:sldMk cId="2027385395" sldId="257"/>
            <ac:picMk id="4" creationId="{C409C85E-1A9F-A9E4-EB53-3BADF103B6BF}"/>
          </ac:picMkLst>
        </pc:picChg>
      </pc:sldChg>
      <pc:sldChg chg="modSp mod">
        <pc:chgData name="Natalie Francis" userId="e859cff9-ab28-4f1c-8072-00482c704e35" providerId="ADAL" clId="{7642F3C7-8636-42FD-A4D0-C316696DCC12}" dt="2023-02-24T00:12:00.356" v="81"/>
        <pc:sldMkLst>
          <pc:docMk/>
          <pc:sldMk cId="1392472245" sldId="259"/>
        </pc:sldMkLst>
        <pc:spChg chg="mod">
          <ac:chgData name="Natalie Francis" userId="e859cff9-ab28-4f1c-8072-00482c704e35" providerId="ADAL" clId="{7642F3C7-8636-42FD-A4D0-C316696DCC12}" dt="2023-02-24T00:12:00.356" v="81"/>
          <ac:spMkLst>
            <pc:docMk/>
            <pc:sldMk cId="1392472245" sldId="259"/>
            <ac:spMk id="32" creationId="{00000000-0000-0000-0000-000000000000}"/>
          </ac:spMkLst>
        </pc:spChg>
      </pc:sldChg>
      <pc:sldChg chg="modSp mod">
        <pc:chgData name="Natalie Francis" userId="e859cff9-ab28-4f1c-8072-00482c704e35" providerId="ADAL" clId="{7642F3C7-8636-42FD-A4D0-C316696DCC12}" dt="2023-02-23T21:36:27.283" v="49" actId="14100"/>
        <pc:sldMkLst>
          <pc:docMk/>
          <pc:sldMk cId="253911193" sldId="262"/>
        </pc:sldMkLst>
        <pc:spChg chg="mod">
          <ac:chgData name="Natalie Francis" userId="e859cff9-ab28-4f1c-8072-00482c704e35" providerId="ADAL" clId="{7642F3C7-8636-42FD-A4D0-C316696DCC12}" dt="2023-02-23T21:36:23.444" v="48" actId="1037"/>
          <ac:spMkLst>
            <pc:docMk/>
            <pc:sldMk cId="253911193" sldId="262"/>
            <ac:spMk id="3" creationId="{00000000-0000-0000-0000-000000000000}"/>
          </ac:spMkLst>
        </pc:spChg>
        <pc:spChg chg="mod">
          <ac:chgData name="Natalie Francis" userId="e859cff9-ab28-4f1c-8072-00482c704e35" providerId="ADAL" clId="{7642F3C7-8636-42FD-A4D0-C316696DCC12}" dt="2023-02-23T21:36:27.283" v="49" actId="14100"/>
          <ac:spMkLst>
            <pc:docMk/>
            <pc:sldMk cId="253911193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7642F3C7-8636-42FD-A4D0-C316696DCC12}" dt="2023-02-23T21:39:17.328" v="58" actId="1036"/>
        <pc:sldMkLst>
          <pc:docMk/>
          <pc:sldMk cId="3912842261" sldId="270"/>
        </pc:sldMkLst>
        <pc:grpChg chg="mod">
          <ac:chgData name="Natalie Francis" userId="e859cff9-ab28-4f1c-8072-00482c704e35" providerId="ADAL" clId="{7642F3C7-8636-42FD-A4D0-C316696DCC12}" dt="2023-02-23T21:39:17.328" v="58" actId="1036"/>
          <ac:grpSpMkLst>
            <pc:docMk/>
            <pc:sldMk cId="3912842261" sldId="270"/>
            <ac:grpSpMk id="11" creationId="{00000000-0000-0000-0000-000000000000}"/>
          </ac:grpSpMkLst>
        </pc:grpChg>
      </pc:sldChg>
      <pc:sldChg chg="modSp mod">
        <pc:chgData name="Natalie Francis" userId="e859cff9-ab28-4f1c-8072-00482c704e35" providerId="ADAL" clId="{7642F3C7-8636-42FD-A4D0-C316696DCC12}" dt="2023-02-24T00:10:39.891" v="59" actId="14100"/>
        <pc:sldMkLst>
          <pc:docMk/>
          <pc:sldMk cId="2061923401" sldId="273"/>
        </pc:sldMkLst>
        <pc:spChg chg="mod">
          <ac:chgData name="Natalie Francis" userId="e859cff9-ab28-4f1c-8072-00482c704e35" providerId="ADAL" clId="{7642F3C7-8636-42FD-A4D0-C316696DCC12}" dt="2023-02-24T00:10:39.891" v="59" actId="14100"/>
          <ac:spMkLst>
            <pc:docMk/>
            <pc:sldMk cId="2061923401" sldId="27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7642F3C7-8636-42FD-A4D0-C316696DCC12}" dt="2023-02-24T00:26:08.258" v="85" actId="20577"/>
        <pc:sldMkLst>
          <pc:docMk/>
          <pc:sldMk cId="2989674075" sldId="275"/>
        </pc:sldMkLst>
        <pc:spChg chg="mod">
          <ac:chgData name="Natalie Francis" userId="e859cff9-ab28-4f1c-8072-00482c704e35" providerId="ADAL" clId="{7642F3C7-8636-42FD-A4D0-C316696DCC12}" dt="2023-02-24T00:26:08.258" v="85" actId="20577"/>
          <ac:spMkLst>
            <pc:docMk/>
            <pc:sldMk cId="2989674075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80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262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054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169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8051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499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804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584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056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29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397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2406C-E5AB-4799-A228-97838A7A0EEA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215E1-7F5C-4531-A897-8F4DFCBC4E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324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0202" y="736600"/>
            <a:ext cx="784929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N-40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44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Équations de soustraction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237449" cy="14094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utiliseront des images, la supposition et la vérification, l’addition et la soustraction pour écrire et résoudre des équations de soustraction simples comprenant une inconnue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45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47</a:t>
            </a:r>
          </a:p>
        </p:txBody>
      </p:sp>
    </p:spTree>
    <p:extLst>
      <p:ext uri="{BB962C8B-B14F-4D97-AF65-F5344CB8AC3E}">
        <p14:creationId xmlns:p14="http://schemas.microsoft.com/office/powerpoint/2010/main" val="341306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53867" y="2082800"/>
            <a:ext cx="3652266" cy="580644"/>
            <a:chOff x="3253867" y="2082800"/>
            <a:chExt cx="3652266" cy="580644"/>
          </a:xfrm>
        </p:grpSpPr>
        <p:sp>
          <p:nvSpPr>
            <p:cNvPr id="2" name="Oval 1"/>
            <p:cNvSpPr/>
            <p:nvPr/>
          </p:nvSpPr>
          <p:spPr>
            <a:xfrm>
              <a:off x="3253867" y="20828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4015867" y="20828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47760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55507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6325489" y="20828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08000" y="431800"/>
            <a:ext cx="9718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d’addition et de soustraction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peut-on écrire pour ce dessin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09262" y="6299200"/>
            <a:ext cx="6279662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Ceci s’appelle une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famille de faits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D83248-8510-4320-9531-F08130C9B28E}"/>
              </a:ext>
            </a:extLst>
          </p:cNvPr>
          <p:cNvCxnSpPr/>
          <p:nvPr/>
        </p:nvCxnSpPr>
        <p:spPr>
          <a:xfrm>
            <a:off x="0" y="588935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3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599" y="444500"/>
            <a:ext cx="7560183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famille de faits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le dessin.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17217" y="2476500"/>
            <a:ext cx="5925566" cy="580644"/>
            <a:chOff x="2117217" y="2476500"/>
            <a:chExt cx="5925566" cy="580644"/>
          </a:xfrm>
        </p:grpSpPr>
        <p:sp>
          <p:nvSpPr>
            <p:cNvPr id="3" name="Oval 2"/>
            <p:cNvSpPr/>
            <p:nvPr/>
          </p:nvSpPr>
          <p:spPr>
            <a:xfrm>
              <a:off x="2117217" y="24765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2879217" y="2476500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6395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4142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51889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59382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712966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462139" y="2476500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442780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504186" y="1530350"/>
            <a:ext cx="5151628" cy="580644"/>
            <a:chOff x="2504186" y="1530350"/>
            <a:chExt cx="5151628" cy="580644"/>
          </a:xfrm>
        </p:grpSpPr>
        <p:grpSp>
          <p:nvGrpSpPr>
            <p:cNvPr id="6" name="Group 5"/>
            <p:cNvGrpSpPr/>
            <p:nvPr/>
          </p:nvGrpSpPr>
          <p:grpSpPr>
            <a:xfrm>
              <a:off x="2504186" y="1530350"/>
              <a:ext cx="2102993" cy="580644"/>
              <a:chOff x="2504186" y="1530350"/>
              <a:chExt cx="2102993" cy="58064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504186" y="1530350"/>
                <a:ext cx="2102993" cy="580644"/>
                <a:chOff x="2504186" y="1530350"/>
                <a:chExt cx="2102993" cy="580644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504186" y="1530350"/>
                  <a:ext cx="580644" cy="580644"/>
                </a:xfrm>
                <a:prstGeom prst="ellipse">
                  <a:avLst/>
                </a:prstGeom>
                <a:solidFill>
                  <a:srgbClr val="808080">
                    <a:alpha val="80000"/>
                  </a:srgbClr>
                </a:solidFill>
                <a:ln w="25400" cap="flat" cmpd="sng" algn="ctr">
                  <a:solidFill>
                    <a:srgbClr val="000000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4026535" y="1530350"/>
                  <a:ext cx="580644" cy="580644"/>
                </a:xfrm>
                <a:prstGeom prst="ellipse">
                  <a:avLst/>
                </a:prstGeom>
                <a:solidFill>
                  <a:srgbClr val="808080">
                    <a:alpha val="80000"/>
                  </a:srgbClr>
                </a:solidFill>
                <a:ln w="25400" cap="flat" cmpd="sng" algn="ctr">
                  <a:solidFill>
                    <a:srgbClr val="000000">
                      <a:alpha val="8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5" name="Oval 4"/>
              <p:cNvSpPr/>
              <p:nvPr/>
            </p:nvSpPr>
            <p:spPr>
              <a:xfrm>
                <a:off x="3265424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4789297" y="15303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552821" y="1530350"/>
              <a:ext cx="2102993" cy="580644"/>
              <a:chOff x="5552821" y="1530350"/>
              <a:chExt cx="2102993" cy="58064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5552821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075170" y="1530350"/>
                <a:ext cx="580644" cy="580644"/>
              </a:xfrm>
              <a:prstGeom prst="ellipse">
                <a:avLst/>
              </a:prstGeom>
              <a:solidFill>
                <a:srgbClr val="808080">
                  <a:alpha val="80000"/>
                </a:srgbClr>
              </a:solidFill>
              <a:ln w="25400" cap="flat" cmpd="sng" algn="ctr">
                <a:solidFill>
                  <a:srgbClr val="000000">
                    <a:alpha val="8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6313932" y="15303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259580" y="2692400"/>
            <a:ext cx="16467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Total = 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4318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Certains cercles sont cachés dans la case.</a:t>
            </a:r>
          </a:p>
        </p:txBody>
      </p:sp>
      <p:sp>
        <p:nvSpPr>
          <p:cNvPr id="15" name="Freeform 14"/>
          <p:cNvSpPr/>
          <p:nvPr/>
        </p:nvSpPr>
        <p:spPr>
          <a:xfrm>
            <a:off x="6285921" y="1266422"/>
            <a:ext cx="1530785" cy="1108501"/>
          </a:xfrm>
          <a:custGeom>
            <a:avLst/>
            <a:gdLst/>
            <a:ahLst/>
            <a:cxnLst/>
            <a:rect l="0" t="0" r="0" b="0"/>
            <a:pathLst>
              <a:path w="1530785" h="1108501">
                <a:moveTo>
                  <a:pt x="0" y="0"/>
                </a:moveTo>
                <a:lnTo>
                  <a:pt x="1530784" y="0"/>
                </a:lnTo>
                <a:lnTo>
                  <a:pt x="1530784" y="1108500"/>
                </a:lnTo>
                <a:lnTo>
                  <a:pt x="0" y="110850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495300" y="3810000"/>
            <a:ext cx="429399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Équations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51596" y="3810000"/>
            <a:ext cx="491685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Équations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soustraction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300" y="6629400"/>
            <a:ext cx="867884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la plus facile à résoudre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299" y="5981700"/>
            <a:ext cx="403650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N-43 pour plus de détails.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DA32E4-8BB3-45B1-8BDE-AA07714DB501}"/>
              </a:ext>
            </a:extLst>
          </p:cNvPr>
          <p:cNvCxnSpPr/>
          <p:nvPr/>
        </p:nvCxnSpPr>
        <p:spPr>
          <a:xfrm>
            <a:off x="-37282" y="64589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62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8111795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Quelle est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l’inconnue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ici, le total ou une partie</a:t>
            </a:r>
            <a:r>
              <a:rPr lang="fr-ca" sz="27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99180" y="1714500"/>
            <a:ext cx="29555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12 –         = 4</a:t>
            </a:r>
          </a:p>
        </p:txBody>
      </p:sp>
      <p:sp>
        <p:nvSpPr>
          <p:cNvPr id="4" name="Freeform 3"/>
          <p:cNvSpPr/>
          <p:nvPr/>
        </p:nvSpPr>
        <p:spPr>
          <a:xfrm>
            <a:off x="4898985" y="1711295"/>
            <a:ext cx="567819" cy="567818"/>
          </a:xfrm>
          <a:custGeom>
            <a:avLst/>
            <a:gdLst/>
            <a:ahLst/>
            <a:cxnLst/>
            <a:rect l="0" t="0" r="0" b="0"/>
            <a:pathLst>
              <a:path w="567819" h="567818">
                <a:moveTo>
                  <a:pt x="0" y="0"/>
                </a:moveTo>
                <a:lnTo>
                  <a:pt x="567818" y="0"/>
                </a:lnTo>
                <a:lnTo>
                  <a:pt x="567818" y="567817"/>
                </a:lnTo>
                <a:lnTo>
                  <a:pt x="0" y="56781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95300" y="3225800"/>
            <a:ext cx="357428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N-43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4013200"/>
            <a:ext cx="9554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soustraction nous donne la partie manquante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6769100"/>
            <a:ext cx="50571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Vérifie toujours ta réponse!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C6B935A-26D3-46B9-9462-9451A44D5035}"/>
              </a:ext>
            </a:extLst>
          </p:cNvPr>
          <p:cNvCxnSpPr/>
          <p:nvPr/>
        </p:nvCxnSpPr>
        <p:spPr>
          <a:xfrm>
            <a:off x="-110185" y="379708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7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164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écrivant la phrase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soustraction. Vérifies ta réponse.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82600" y="2514600"/>
            <a:ext cx="2955544" cy="577165"/>
            <a:chOff x="482600" y="2514600"/>
            <a:chExt cx="2955544" cy="577165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514600"/>
              <a:ext cx="29555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12 –         = 9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917004" y="2523946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3848100"/>
            <a:ext cx="2936240" cy="585352"/>
            <a:chOff x="482600" y="3848100"/>
            <a:chExt cx="2936240" cy="585352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38481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9 = 46 –         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2484822" y="386563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19700" y="2514600"/>
            <a:ext cx="2955544" cy="581263"/>
            <a:chOff x="5219700" y="2514600"/>
            <a:chExt cx="2955544" cy="581263"/>
          </a:xfrm>
        </p:grpSpPr>
        <p:sp>
          <p:nvSpPr>
            <p:cNvPr id="7" name="TextBox 6"/>
            <p:cNvSpPr txBox="1"/>
            <p:nvPr/>
          </p:nvSpPr>
          <p:spPr>
            <a:xfrm>
              <a:off x="5219700" y="2514600"/>
              <a:ext cx="295554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35 –         = 12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6654104" y="2528045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19700" y="3848100"/>
            <a:ext cx="2936240" cy="581263"/>
            <a:chOff x="5219700" y="3848100"/>
            <a:chExt cx="2936240" cy="581263"/>
          </a:xfrm>
        </p:grpSpPr>
        <p:sp>
          <p:nvSpPr>
            <p:cNvPr id="9" name="TextBox 8"/>
            <p:cNvSpPr txBox="1"/>
            <p:nvPr/>
          </p:nvSpPr>
          <p:spPr>
            <a:xfrm>
              <a:off x="5219700" y="38481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38 = 75 –        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7412422" y="3861545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2600" y="5181600"/>
            <a:ext cx="2936240" cy="581262"/>
            <a:chOff x="482600" y="5181600"/>
            <a:chExt cx="2936240" cy="581262"/>
          </a:xfrm>
        </p:grpSpPr>
        <p:sp>
          <p:nvSpPr>
            <p:cNvPr id="11" name="TextBox 10"/>
            <p:cNvSpPr txBox="1"/>
            <p:nvPr/>
          </p:nvSpPr>
          <p:spPr>
            <a:xfrm>
              <a:off x="482600" y="5181600"/>
              <a:ext cx="2936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 35 = 48 –        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675322" y="519504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219700" y="5181600"/>
            <a:ext cx="3482340" cy="581262"/>
            <a:chOff x="5219700" y="5181600"/>
            <a:chExt cx="3482340" cy="581262"/>
          </a:xfrm>
        </p:grpSpPr>
        <p:sp>
          <p:nvSpPr>
            <p:cNvPr id="13" name="TextBox 12"/>
            <p:cNvSpPr txBox="1"/>
            <p:nvPr/>
          </p:nvSpPr>
          <p:spPr>
            <a:xfrm>
              <a:off x="5219700" y="5181600"/>
              <a:ext cx="3482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100 –         = 77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704904" y="5195044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82600" y="6527800"/>
            <a:ext cx="4955540" cy="577161"/>
            <a:chOff x="482600" y="6527800"/>
            <a:chExt cx="4955540" cy="577161"/>
          </a:xfrm>
        </p:grpSpPr>
        <p:sp>
          <p:nvSpPr>
            <p:cNvPr id="15" name="TextBox 14"/>
            <p:cNvSpPr txBox="1"/>
            <p:nvPr/>
          </p:nvSpPr>
          <p:spPr>
            <a:xfrm>
              <a:off x="482600" y="6527800"/>
              <a:ext cx="49555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450 –         = 120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2844932" y="6537143"/>
              <a:ext cx="567818" cy="567818"/>
            </a:xfrm>
            <a:custGeom>
              <a:avLst/>
              <a:gdLst/>
              <a:ahLst/>
              <a:cxnLst/>
              <a:rect l="0" t="0" r="0" b="0"/>
              <a:pathLst>
                <a:path w="567818" h="567818">
                  <a:moveTo>
                    <a:pt x="0" y="0"/>
                  </a:moveTo>
                  <a:lnTo>
                    <a:pt x="567817" y="0"/>
                  </a:lnTo>
                  <a:lnTo>
                    <a:pt x="567817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0" y="63089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72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31900"/>
            <a:ext cx="9260840" cy="5401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si le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total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manquant, additionne les deux parties pour le trouver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733747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une équation de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soustraction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441700"/>
            <a:ext cx="9438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si une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 partie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manquante, soustrait l’autre partie à partir du total pour la trouver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184900"/>
            <a:ext cx="9260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toujours ta réponse!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561080" y="4783013"/>
            <a:ext cx="2955544" cy="588100"/>
            <a:chOff x="3561080" y="4572000"/>
            <a:chExt cx="2955544" cy="588100"/>
          </a:xfrm>
        </p:grpSpPr>
        <p:sp>
          <p:nvSpPr>
            <p:cNvPr id="6" name="TextBox 5"/>
            <p:cNvSpPr txBox="1"/>
            <p:nvPr/>
          </p:nvSpPr>
          <p:spPr>
            <a:xfrm>
              <a:off x="3561080" y="45720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12 –         = 5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853502" y="4592281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75380" y="2552244"/>
            <a:ext cx="2955544" cy="583558"/>
            <a:chOff x="3675380" y="2159000"/>
            <a:chExt cx="2955544" cy="583558"/>
          </a:xfrm>
        </p:grpSpPr>
        <p:sp>
          <p:nvSpPr>
            <p:cNvPr id="8" name="TextBox 7"/>
            <p:cNvSpPr txBox="1"/>
            <p:nvPr/>
          </p:nvSpPr>
          <p:spPr>
            <a:xfrm>
              <a:off x="3675380" y="21590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    – 3 = 7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4124927" y="2174604"/>
              <a:ext cx="567819" cy="567820"/>
            </a:xfrm>
            <a:custGeom>
              <a:avLst/>
              <a:gdLst/>
              <a:ahLst/>
              <a:cxnLst/>
              <a:rect l="0" t="0" r="0" b="0"/>
              <a:pathLst>
                <a:path w="567819" h="567820">
                  <a:moveTo>
                    <a:pt x="0" y="0"/>
                  </a:moveTo>
                  <a:lnTo>
                    <a:pt x="567818" y="0"/>
                  </a:lnTo>
                  <a:lnTo>
                    <a:pt x="567818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912842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781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 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070100"/>
            <a:ext cx="2955595" cy="581230"/>
            <a:chOff x="482600" y="2070100"/>
            <a:chExt cx="2955595" cy="581230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070100"/>
              <a:ext cx="2955595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– 37 = 62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67900" y="2083511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070100"/>
            <a:ext cx="2758161" cy="581230"/>
            <a:chOff x="5118100" y="2070100"/>
            <a:chExt cx="2758161" cy="581230"/>
          </a:xfrm>
        </p:grpSpPr>
        <p:sp>
          <p:nvSpPr>
            <p:cNvPr id="4" name="TextBox 3"/>
            <p:cNvSpPr txBox="1"/>
            <p:nvPr/>
          </p:nvSpPr>
          <p:spPr>
            <a:xfrm>
              <a:off x="5118100" y="2070100"/>
              <a:ext cx="275816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78 –         = 2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530619" y="2083512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3898900"/>
            <a:ext cx="2936240" cy="581229"/>
            <a:chOff x="482600" y="3898900"/>
            <a:chExt cx="2936240" cy="581229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3898900"/>
              <a:ext cx="29362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49 =         – 7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915307" y="3912310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3898900"/>
            <a:ext cx="2956281" cy="581229"/>
            <a:chOff x="5118100" y="3898900"/>
            <a:chExt cx="2956281" cy="581229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3898900"/>
              <a:ext cx="295628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        = 93 – 36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17714" y="3912310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6108700"/>
            <a:ext cx="4178808" cy="581228"/>
            <a:chOff x="5118100" y="6108700"/>
            <a:chExt cx="4178808" cy="581228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6108700"/>
              <a:ext cx="4178808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700 = 800 –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7571914" y="6122110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2729" y="5486218"/>
            <a:ext cx="2845156" cy="1178658"/>
            <a:chOff x="492729" y="5486218"/>
            <a:chExt cx="2845156" cy="1178658"/>
          </a:xfrm>
        </p:grpSpPr>
        <p:sp>
          <p:nvSpPr>
            <p:cNvPr id="7" name="TextBox 6"/>
            <p:cNvSpPr txBox="1"/>
            <p:nvPr/>
          </p:nvSpPr>
          <p:spPr>
            <a:xfrm>
              <a:off x="492729" y="5486218"/>
              <a:ext cx="2845156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latin typeface="Century Gothic"/>
                </a:rPr>
                <a:t>e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) 0 =         – 45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699405" y="6097058"/>
              <a:ext cx="567821" cy="567818"/>
            </a:xfrm>
            <a:custGeom>
              <a:avLst/>
              <a:gdLst/>
              <a:ahLst/>
              <a:cxnLst/>
              <a:rect l="0" t="0" r="0" b="0"/>
              <a:pathLst>
                <a:path w="567821" h="567818">
                  <a:moveTo>
                    <a:pt x="0" y="0"/>
                  </a:moveTo>
                  <a:lnTo>
                    <a:pt x="567820" y="0"/>
                  </a:lnTo>
                  <a:lnTo>
                    <a:pt x="567820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0" y="53882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68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751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On peut écrire une question pour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403600"/>
            <a:ext cx="9794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nombre vaut 37 de plus que 62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57200" y="1930400"/>
            <a:ext cx="9474581" cy="1207248"/>
            <a:chOff x="457200" y="1930400"/>
            <a:chExt cx="9474581" cy="1207248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30400"/>
              <a:ext cx="9474581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1" u="none" baseline="0">
                  <a:solidFill>
                    <a:srgbClr val="000000"/>
                  </a:solidFill>
                  <a:latin typeface="Century Gothic"/>
                </a:rPr>
                <a:t>Exemple :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Pour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l’équation       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− 37 = 62, on peut demander :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3331427" y="2569829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57200" y="4356100"/>
            <a:ext cx="6530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une question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57200" y="5232400"/>
            <a:ext cx="2955544" cy="589725"/>
            <a:chOff x="457200" y="5232400"/>
            <a:chExt cx="2955544" cy="589725"/>
          </a:xfrm>
        </p:grpSpPr>
        <p:sp>
          <p:nvSpPr>
            <p:cNvPr id="7" name="TextBox 6"/>
            <p:cNvSpPr txBox="1"/>
            <p:nvPr/>
          </p:nvSpPr>
          <p:spPr>
            <a:xfrm>
              <a:off x="457200" y="52324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– 17 = 6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61289" y="5254304"/>
              <a:ext cx="567820" cy="567821"/>
            </a:xfrm>
            <a:custGeom>
              <a:avLst/>
              <a:gdLst/>
              <a:ahLst/>
              <a:cxnLst/>
              <a:rect l="0" t="0" r="0" b="0"/>
              <a:pathLst>
                <a:path w="567820" h="567821">
                  <a:moveTo>
                    <a:pt x="0" y="0"/>
                  </a:moveTo>
                  <a:lnTo>
                    <a:pt x="567819" y="0"/>
                  </a:lnTo>
                  <a:lnTo>
                    <a:pt x="567819" y="567820"/>
                  </a:lnTo>
                  <a:lnTo>
                    <a:pt x="0" y="5678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6324600"/>
            <a:ext cx="2936240" cy="589696"/>
            <a:chOff x="457200" y="6324600"/>
            <a:chExt cx="2936240" cy="589696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63246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9 =         – 7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692794" y="6346478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80000" y="6324600"/>
            <a:ext cx="3562909" cy="589697"/>
            <a:chOff x="5080000" y="6324600"/>
            <a:chExt cx="3562909" cy="589697"/>
          </a:xfrm>
        </p:grpSpPr>
        <p:sp>
          <p:nvSpPr>
            <p:cNvPr id="11" name="TextBox 10"/>
            <p:cNvSpPr txBox="1"/>
            <p:nvPr/>
          </p:nvSpPr>
          <p:spPr>
            <a:xfrm>
              <a:off x="5080000" y="6324600"/>
              <a:ext cx="356290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        = 93 – 39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05133" y="6346478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80000" y="5232400"/>
            <a:ext cx="2936240" cy="589725"/>
            <a:chOff x="5080000" y="5232400"/>
            <a:chExt cx="2936240" cy="589725"/>
          </a:xfrm>
        </p:grpSpPr>
        <p:sp>
          <p:nvSpPr>
            <p:cNvPr id="13" name="TextBox 12"/>
            <p:cNvSpPr txBox="1"/>
            <p:nvPr/>
          </p:nvSpPr>
          <p:spPr>
            <a:xfrm>
              <a:off x="5080000" y="52324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7 –         = 2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20890" y="5254306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753591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599" y="284285"/>
            <a:ext cx="8896179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On peut écrire une histoire pour n’importe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989662"/>
            <a:ext cx="97942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Emma a un certain nombre d’autocollants. Elle donne 37 autocollants à son frère. Il lui reste 62 autocollants. Combien d’autocollants avait Emma au début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1295400"/>
            <a:ext cx="9474632" cy="1203022"/>
            <a:chOff x="482600" y="1295400"/>
            <a:chExt cx="9474632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1295400"/>
              <a:ext cx="9474632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1" u="none" baseline="0" dirty="0">
                  <a:solidFill>
                    <a:srgbClr val="000000"/>
                  </a:solidFill>
                  <a:latin typeface="Century Gothic"/>
                </a:rPr>
                <a:t>Exemple :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Pour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l’équation        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− 37 = 62, on peut établir un problème :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3404595" y="192856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2600" y="4572000"/>
            <a:ext cx="741540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une histoire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2600" y="5435600"/>
            <a:ext cx="2955544" cy="583558"/>
            <a:chOff x="482600" y="5435600"/>
            <a:chExt cx="2955544" cy="583558"/>
          </a:xfrm>
        </p:grpSpPr>
        <p:sp>
          <p:nvSpPr>
            <p:cNvPr id="7" name="TextBox 6"/>
            <p:cNvSpPr txBox="1"/>
            <p:nvPr/>
          </p:nvSpPr>
          <p:spPr>
            <a:xfrm>
              <a:off x="482600" y="54356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– 17 = 6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92952" y="5451241"/>
              <a:ext cx="567820" cy="567821"/>
            </a:xfrm>
            <a:custGeom>
              <a:avLst/>
              <a:gdLst/>
              <a:ahLst/>
              <a:cxnLst/>
              <a:rect l="0" t="0" r="0" b="0"/>
              <a:pathLst>
                <a:path w="567820" h="567821">
                  <a:moveTo>
                    <a:pt x="0" y="0"/>
                  </a:moveTo>
                  <a:lnTo>
                    <a:pt x="567819" y="0"/>
                  </a:lnTo>
                  <a:lnTo>
                    <a:pt x="567819" y="567820"/>
                  </a:lnTo>
                  <a:lnTo>
                    <a:pt x="0" y="5678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2600" y="6527800"/>
            <a:ext cx="2936240" cy="583558"/>
            <a:chOff x="482600" y="6527800"/>
            <a:chExt cx="2936240" cy="583558"/>
          </a:xfrm>
        </p:grpSpPr>
        <p:sp>
          <p:nvSpPr>
            <p:cNvPr id="8" name="TextBox 7"/>
            <p:cNvSpPr txBox="1"/>
            <p:nvPr/>
          </p:nvSpPr>
          <p:spPr>
            <a:xfrm>
              <a:off x="482600" y="65278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9 =         – 7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1724457" y="6543415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05400" y="6527800"/>
            <a:ext cx="3562858" cy="583558"/>
            <a:chOff x="5105400" y="6527800"/>
            <a:chExt cx="3562858" cy="583558"/>
          </a:xfrm>
        </p:grpSpPr>
        <p:sp>
          <p:nvSpPr>
            <p:cNvPr id="11" name="TextBox 10"/>
            <p:cNvSpPr txBox="1"/>
            <p:nvPr/>
          </p:nvSpPr>
          <p:spPr>
            <a:xfrm>
              <a:off x="5105400" y="6527800"/>
              <a:ext cx="356285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        = 93 – 39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36796" y="6543415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105400" y="5435600"/>
            <a:ext cx="2936240" cy="583558"/>
            <a:chOff x="5105400" y="5435600"/>
            <a:chExt cx="2936240" cy="583558"/>
          </a:xfrm>
        </p:grpSpPr>
        <p:sp>
          <p:nvSpPr>
            <p:cNvPr id="13" name="TextBox 12"/>
            <p:cNvSpPr txBox="1"/>
            <p:nvPr/>
          </p:nvSpPr>
          <p:spPr>
            <a:xfrm>
              <a:off x="5105400" y="5435600"/>
              <a:ext cx="293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7 –         = 2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52553" y="5451243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061923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1719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Établis ta propre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soustraction et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crée une histoire qui lui correspond. </a:t>
            </a:r>
          </a:p>
        </p:txBody>
      </p:sp>
    </p:spTree>
    <p:extLst>
      <p:ext uri="{BB962C8B-B14F-4D97-AF65-F5344CB8AC3E}">
        <p14:creationId xmlns:p14="http://schemas.microsoft.com/office/powerpoint/2010/main" val="3441681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409C85E-1A9F-A9E4-EB53-3BADF103B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85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45</a:t>
            </a:r>
            <a:r>
              <a:rPr lang="en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2800" b="0" i="0" u="none" baseline="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89674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0" y="18288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     – 3 = 4</a:t>
            </a:r>
          </a:p>
        </p:txBody>
      </p:sp>
      <p:sp>
        <p:nvSpPr>
          <p:cNvPr id="3" name="Freeform 2"/>
          <p:cNvSpPr/>
          <p:nvPr/>
        </p:nvSpPr>
        <p:spPr>
          <a:xfrm>
            <a:off x="4188954" y="1812932"/>
            <a:ext cx="593145" cy="593146"/>
          </a:xfrm>
          <a:custGeom>
            <a:avLst/>
            <a:gdLst/>
            <a:ahLst/>
            <a:cxnLst/>
            <a:rect l="0" t="0" r="0" b="0"/>
            <a:pathLst>
              <a:path w="593145" h="593146">
                <a:moveTo>
                  <a:pt x="0" y="0"/>
                </a:moveTo>
                <a:lnTo>
                  <a:pt x="593144" y="0"/>
                </a:lnTo>
                <a:lnTo>
                  <a:pt x="593144" y="593145"/>
                </a:lnTo>
                <a:lnTo>
                  <a:pt x="0" y="59314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507999" y="419100"/>
            <a:ext cx="723927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Révisons un peu de vocabulaire.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000" y="6845300"/>
            <a:ext cx="368095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95010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050076" y="2637489"/>
            <a:ext cx="6134947" cy="1387194"/>
            <a:chOff x="2050076" y="2637489"/>
            <a:chExt cx="6134947" cy="1387194"/>
          </a:xfrm>
        </p:grpSpPr>
        <p:grpSp>
          <p:nvGrpSpPr>
            <p:cNvPr id="12" name="Group 11"/>
            <p:cNvGrpSpPr/>
            <p:nvPr/>
          </p:nvGrpSpPr>
          <p:grpSpPr>
            <a:xfrm>
              <a:off x="4562475" y="2696337"/>
              <a:ext cx="1006348" cy="1094232"/>
              <a:chOff x="4562475" y="2696337"/>
              <a:chExt cx="1006348" cy="10942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562475" y="2696337"/>
                <a:ext cx="1006348" cy="547116"/>
                <a:chOff x="4562475" y="2696337"/>
                <a:chExt cx="1006348" cy="547116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4562475" y="2696337"/>
                  <a:ext cx="396748" cy="547116"/>
                  <a:chOff x="4562475" y="2696337"/>
                  <a:chExt cx="396748" cy="547116"/>
                </a:xfrm>
              </p:grpSpPr>
              <p:sp>
                <p:nvSpPr>
                  <p:cNvPr id="2" name="Oval 1"/>
                  <p:cNvSpPr/>
                  <p:nvPr/>
                </p:nvSpPr>
                <p:spPr>
                  <a:xfrm>
                    <a:off x="45624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47608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5172075" y="2696337"/>
                  <a:ext cx="396748" cy="547116"/>
                  <a:chOff x="5172075" y="2696337"/>
                  <a:chExt cx="396748" cy="547116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51720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53704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4867275" y="3243453"/>
                <a:ext cx="396748" cy="547116"/>
                <a:chOff x="4867275" y="3243453"/>
                <a:chExt cx="396748" cy="54711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4867275" y="339382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5065649" y="324345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6057900" y="30353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873875" y="2696337"/>
              <a:ext cx="1311148" cy="1094232"/>
              <a:chOff x="6873875" y="2696337"/>
              <a:chExt cx="1311148" cy="1094232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6873875" y="2696337"/>
                <a:ext cx="1006348" cy="547116"/>
                <a:chOff x="6873875" y="2696337"/>
                <a:chExt cx="1006348" cy="547116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6873875" y="2696337"/>
                  <a:ext cx="396748" cy="547116"/>
                  <a:chOff x="6873875" y="2696337"/>
                  <a:chExt cx="396748" cy="547116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68738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70722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7483475" y="2696337"/>
                  <a:ext cx="396748" cy="547116"/>
                  <a:chOff x="7483475" y="2696337"/>
                  <a:chExt cx="396748" cy="547116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7483475" y="284670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7681849" y="269633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" name="Group 26"/>
              <p:cNvGrpSpPr/>
              <p:nvPr/>
            </p:nvGrpSpPr>
            <p:grpSpPr>
              <a:xfrm>
                <a:off x="7178675" y="3243453"/>
                <a:ext cx="1006348" cy="547116"/>
                <a:chOff x="7178675" y="3243453"/>
                <a:chExt cx="1006348" cy="54711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>
                  <a:off x="7178675" y="3243453"/>
                  <a:ext cx="396748" cy="547116"/>
                  <a:chOff x="7178675" y="3243453"/>
                  <a:chExt cx="396748" cy="5471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7178675" y="339382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7377049" y="324345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Group 25"/>
                <p:cNvGrpSpPr/>
                <p:nvPr/>
              </p:nvGrpSpPr>
              <p:grpSpPr>
                <a:xfrm>
                  <a:off x="7788275" y="3243453"/>
                  <a:ext cx="396748" cy="547116"/>
                  <a:chOff x="7788275" y="3243453"/>
                  <a:chExt cx="396748" cy="547116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7788275" y="339382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7986649" y="324345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9" name="Freeform 28"/>
            <p:cNvSpPr/>
            <p:nvPr/>
          </p:nvSpPr>
          <p:spPr>
            <a:xfrm>
              <a:off x="2050076" y="2637489"/>
              <a:ext cx="1387195" cy="1387194"/>
            </a:xfrm>
            <a:custGeom>
              <a:avLst/>
              <a:gdLst/>
              <a:ahLst/>
              <a:cxnLst/>
              <a:rect l="0" t="0" r="0" b="0"/>
              <a:pathLst>
                <a:path w="1387195" h="1387194">
                  <a:moveTo>
                    <a:pt x="0" y="0"/>
                  </a:moveTo>
                  <a:lnTo>
                    <a:pt x="1387194" y="0"/>
                  </a:lnTo>
                  <a:lnTo>
                    <a:pt x="1387194" y="1387193"/>
                  </a:lnTo>
                  <a:lnTo>
                    <a:pt x="0" y="138719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835400" y="3035300"/>
              <a:ext cx="396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–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099812" y="241300"/>
            <a:ext cx="4869688" cy="3323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Faites la démonstration en direct de la p. N-40</a:t>
            </a: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–41</a:t>
            </a: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9900" y="838200"/>
            <a:ext cx="9133205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peut-on trouver combien il y avait de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pommes dans la boîte au début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69899" y="6832600"/>
            <a:ext cx="680072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Utilisez la supposition et la vérification, en commençant avec 6.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12E66A6-31C8-415E-8B86-DB5FC489EC6A}"/>
              </a:ext>
            </a:extLst>
          </p:cNvPr>
          <p:cNvCxnSpPr/>
          <p:nvPr/>
        </p:nvCxnSpPr>
        <p:spPr>
          <a:xfrm>
            <a:off x="-14351" y="218526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4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5021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 supposant et en vérifiant.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159000"/>
            <a:ext cx="2659888" cy="587995"/>
            <a:chOff x="482600" y="2159000"/>
            <a:chExt cx="2659888" cy="587995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159000"/>
              <a:ext cx="265988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– 3 = 6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096900" y="217917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3848100"/>
            <a:ext cx="2857653" cy="591363"/>
            <a:chOff x="5118100" y="3848100"/>
            <a:chExt cx="2857653" cy="591363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3848100"/>
              <a:ext cx="285765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        = 13 – 6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5738749" y="3871644"/>
              <a:ext cx="567821" cy="567819"/>
            </a:xfrm>
            <a:custGeom>
              <a:avLst/>
              <a:gdLst/>
              <a:ahLst/>
              <a:cxnLst/>
              <a:rect l="0" t="0" r="0" b="0"/>
              <a:pathLst>
                <a:path w="567821" h="567819">
                  <a:moveTo>
                    <a:pt x="0" y="0"/>
                  </a:moveTo>
                  <a:lnTo>
                    <a:pt x="567820" y="0"/>
                  </a:lnTo>
                  <a:lnTo>
                    <a:pt x="567820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159000"/>
            <a:ext cx="2659533" cy="587995"/>
            <a:chOff x="5118100" y="2159000"/>
            <a:chExt cx="2659533" cy="587995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2159000"/>
              <a:ext cx="265953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8 –         = 2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344669" y="2179176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3848100"/>
            <a:ext cx="2647036" cy="591363"/>
            <a:chOff x="482600" y="3848100"/>
            <a:chExt cx="2647036" cy="591363"/>
          </a:xfrm>
        </p:grpSpPr>
        <p:sp>
          <p:nvSpPr>
            <p:cNvPr id="10" name="TextBox 9"/>
            <p:cNvSpPr txBox="1"/>
            <p:nvPr/>
          </p:nvSpPr>
          <p:spPr>
            <a:xfrm>
              <a:off x="482600" y="3848100"/>
              <a:ext cx="264703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9 =         – 3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709547" y="3871644"/>
              <a:ext cx="567821" cy="567819"/>
            </a:xfrm>
            <a:custGeom>
              <a:avLst/>
              <a:gdLst/>
              <a:ahLst/>
              <a:cxnLst/>
              <a:rect l="0" t="0" r="0" b="0"/>
              <a:pathLst>
                <a:path w="567821" h="567819">
                  <a:moveTo>
                    <a:pt x="0" y="0"/>
                  </a:moveTo>
                  <a:lnTo>
                    <a:pt x="567820" y="0"/>
                  </a:lnTo>
                  <a:lnTo>
                    <a:pt x="567820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5321300"/>
            <a:ext cx="2648077" cy="1190177"/>
            <a:chOff x="482600" y="5321300"/>
            <a:chExt cx="2648077" cy="1190177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5321300"/>
              <a:ext cx="2648077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latin typeface="Century Gothic"/>
                </a:rPr>
                <a:t>e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) 0 =         – 5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709925" y="5943657"/>
              <a:ext cx="567821" cy="567820"/>
            </a:xfrm>
            <a:custGeom>
              <a:avLst/>
              <a:gdLst/>
              <a:ahLst/>
              <a:cxnLst/>
              <a:rect l="0" t="0" r="0" b="0"/>
              <a:pathLst>
                <a:path w="567821" h="567820">
                  <a:moveTo>
                    <a:pt x="0" y="0"/>
                  </a:moveTo>
                  <a:lnTo>
                    <a:pt x="567820" y="0"/>
                  </a:lnTo>
                  <a:lnTo>
                    <a:pt x="567820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5897611"/>
            <a:ext cx="2277368" cy="613866"/>
            <a:chOff x="5118100" y="5897611"/>
            <a:chExt cx="2277368" cy="613866"/>
          </a:xfrm>
        </p:grpSpPr>
        <p:sp>
          <p:nvSpPr>
            <p:cNvPr id="13" name="TextBox 12"/>
            <p:cNvSpPr txBox="1"/>
            <p:nvPr/>
          </p:nvSpPr>
          <p:spPr>
            <a:xfrm>
              <a:off x="5118100" y="5897611"/>
              <a:ext cx="1937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7 = 7 –  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827647" y="5943657"/>
              <a:ext cx="567821" cy="567820"/>
            </a:xfrm>
            <a:custGeom>
              <a:avLst/>
              <a:gdLst/>
              <a:ahLst/>
              <a:cxnLst/>
              <a:rect l="0" t="0" r="0" b="0"/>
              <a:pathLst>
                <a:path w="567821" h="567820">
                  <a:moveTo>
                    <a:pt x="0" y="0"/>
                  </a:moveTo>
                  <a:lnTo>
                    <a:pt x="567820" y="0"/>
                  </a:lnTo>
                  <a:lnTo>
                    <a:pt x="567820" y="567819"/>
                  </a:lnTo>
                  <a:lnTo>
                    <a:pt x="0" y="56781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-19964" y="52379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8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300" y="24257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      – 5 = 6 </a:t>
            </a:r>
          </a:p>
        </p:txBody>
      </p:sp>
      <p:sp>
        <p:nvSpPr>
          <p:cNvPr id="3" name="Freeform 2"/>
          <p:cNvSpPr/>
          <p:nvPr/>
        </p:nvSpPr>
        <p:spPr>
          <a:xfrm>
            <a:off x="4040078" y="2428758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95300" y="431800"/>
            <a:ext cx="9451340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faire un dessin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résoudre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endParaRPr lang="fr-ca" sz="280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Imaginons à nouveau des pommes dans une boîte.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299" y="6832600"/>
            <a:ext cx="394607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34581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57200"/>
            <a:ext cx="7940421" cy="13849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un dessin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7 =         – 5. </a:t>
            </a:r>
          </a:p>
        </p:txBody>
      </p:sp>
      <p:sp>
        <p:nvSpPr>
          <p:cNvPr id="3" name="Freeform 2"/>
          <p:cNvSpPr/>
          <p:nvPr/>
        </p:nvSpPr>
        <p:spPr>
          <a:xfrm>
            <a:off x="6576874" y="1318635"/>
            <a:ext cx="567820" cy="567819"/>
          </a:xfrm>
          <a:custGeom>
            <a:avLst/>
            <a:gdLst/>
            <a:ahLst/>
            <a:cxnLst/>
            <a:rect l="0" t="0" r="0" b="0"/>
            <a:pathLst>
              <a:path w="567820" h="567819">
                <a:moveTo>
                  <a:pt x="0" y="0"/>
                </a:moveTo>
                <a:lnTo>
                  <a:pt x="567819" y="0"/>
                </a:lnTo>
                <a:lnTo>
                  <a:pt x="567819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546100" y="6781800"/>
            <a:ext cx="9280288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Quelle opération te donne le nombre de pommes à dessiner dans la boîte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3911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97300" y="2044700"/>
            <a:ext cx="2659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      – 15 = 6 </a:t>
            </a:r>
          </a:p>
        </p:txBody>
      </p:sp>
      <p:sp>
        <p:nvSpPr>
          <p:cNvPr id="3" name="Freeform 2"/>
          <p:cNvSpPr/>
          <p:nvPr/>
        </p:nvSpPr>
        <p:spPr>
          <a:xfrm>
            <a:off x="4018241" y="2054021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533400" y="8509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quantités connaissons-nous dans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5179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 nombre manquant est-il le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49700" y="4902200"/>
            <a:ext cx="23456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+ 6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6832600"/>
            <a:ext cx="46509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Vérifies ta réponse en faisant la soustraction.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57188" y="241300"/>
            <a:ext cx="350954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N-42 pour plus de détails.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581128-9E61-4DBF-BE39-D6A2C8916C3F}"/>
              </a:ext>
            </a:extLst>
          </p:cNvPr>
          <p:cNvCxnSpPr/>
          <p:nvPr/>
        </p:nvCxnSpPr>
        <p:spPr>
          <a:xfrm>
            <a:off x="0" y="435502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07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781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en écrivant une phrase d’addition. Vérifies ta réponse.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2600" y="2514600"/>
            <a:ext cx="2955595" cy="605644"/>
            <a:chOff x="482600" y="2514600"/>
            <a:chExt cx="2955595" cy="605644"/>
          </a:xfrm>
        </p:grpSpPr>
        <p:sp>
          <p:nvSpPr>
            <p:cNvPr id="3" name="TextBox 2"/>
            <p:cNvSpPr txBox="1"/>
            <p:nvPr/>
          </p:nvSpPr>
          <p:spPr>
            <a:xfrm>
              <a:off x="482600" y="2514600"/>
              <a:ext cx="2955595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– 23 = 61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1080426" y="2552425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8100" y="2514600"/>
            <a:ext cx="2955239" cy="590146"/>
            <a:chOff x="5118100" y="2514600"/>
            <a:chExt cx="2955239" cy="590146"/>
          </a:xfrm>
        </p:grpSpPr>
        <p:sp>
          <p:nvSpPr>
            <p:cNvPr id="4" name="TextBox 3"/>
            <p:cNvSpPr txBox="1"/>
            <p:nvPr/>
          </p:nvSpPr>
          <p:spPr>
            <a:xfrm>
              <a:off x="5118100" y="2514600"/>
              <a:ext cx="295523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        – 35 = 12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5737123" y="2536928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2600" y="4084529"/>
            <a:ext cx="2936240" cy="605643"/>
            <a:chOff x="482600" y="4191000"/>
            <a:chExt cx="2936240" cy="605643"/>
          </a:xfrm>
        </p:grpSpPr>
        <p:sp>
          <p:nvSpPr>
            <p:cNvPr id="5" name="TextBox 4"/>
            <p:cNvSpPr txBox="1"/>
            <p:nvPr/>
          </p:nvSpPr>
          <p:spPr>
            <a:xfrm>
              <a:off x="482600" y="4191000"/>
              <a:ext cx="29362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9 =         – 73 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711933" y="4228824"/>
              <a:ext cx="567819" cy="567819"/>
            </a:xfrm>
            <a:custGeom>
              <a:avLst/>
              <a:gdLst/>
              <a:ahLst/>
              <a:cxnLst/>
              <a:rect l="0" t="0" r="0" b="0"/>
              <a:pathLst>
                <a:path w="567819" h="567819">
                  <a:moveTo>
                    <a:pt x="0" y="0"/>
                  </a:moveTo>
                  <a:lnTo>
                    <a:pt x="567818" y="0"/>
                  </a:lnTo>
                  <a:lnTo>
                    <a:pt x="567818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18100" y="4084529"/>
            <a:ext cx="2956281" cy="605643"/>
            <a:chOff x="5118100" y="4191000"/>
            <a:chExt cx="2956281" cy="605643"/>
          </a:xfrm>
        </p:grpSpPr>
        <p:sp>
          <p:nvSpPr>
            <p:cNvPr id="6" name="TextBox 5"/>
            <p:cNvSpPr txBox="1"/>
            <p:nvPr/>
          </p:nvSpPr>
          <p:spPr>
            <a:xfrm>
              <a:off x="5118100" y="4191000"/>
              <a:ext cx="295628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38 =         – 46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568440" y="4228824"/>
              <a:ext cx="567820" cy="567819"/>
            </a:xfrm>
            <a:custGeom>
              <a:avLst/>
              <a:gdLst/>
              <a:ahLst/>
              <a:cxnLst/>
              <a:rect l="0" t="0" r="0" b="0"/>
              <a:pathLst>
                <a:path w="567820" h="567819">
                  <a:moveTo>
                    <a:pt x="0" y="0"/>
                  </a:moveTo>
                  <a:lnTo>
                    <a:pt x="567819" y="0"/>
                  </a:lnTo>
                  <a:lnTo>
                    <a:pt x="567819" y="567818"/>
                  </a:lnTo>
                  <a:lnTo>
                    <a:pt x="0" y="56781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118100" y="6248400"/>
            <a:ext cx="3218459" cy="574646"/>
            <a:chOff x="5118100" y="6248400"/>
            <a:chExt cx="3218459" cy="574646"/>
          </a:xfrm>
        </p:grpSpPr>
        <p:sp>
          <p:nvSpPr>
            <p:cNvPr id="8" name="TextBox 7"/>
            <p:cNvSpPr txBox="1"/>
            <p:nvPr/>
          </p:nvSpPr>
          <p:spPr>
            <a:xfrm>
              <a:off x="5118100" y="6248400"/>
              <a:ext cx="3218459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        – 200 = 777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5603240" y="6255228"/>
              <a:ext cx="567820" cy="567818"/>
            </a:xfrm>
            <a:custGeom>
              <a:avLst/>
              <a:gdLst/>
              <a:ahLst/>
              <a:cxnLst/>
              <a:rect l="0" t="0" r="0" b="0"/>
              <a:pathLst>
                <a:path w="567820" h="567818">
                  <a:moveTo>
                    <a:pt x="0" y="0"/>
                  </a:moveTo>
                  <a:lnTo>
                    <a:pt x="567819" y="0"/>
                  </a:lnTo>
                  <a:lnTo>
                    <a:pt x="567819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2600" y="5575300"/>
            <a:ext cx="3042234" cy="1201252"/>
            <a:chOff x="482600" y="5575300"/>
            <a:chExt cx="3042234" cy="1201252"/>
          </a:xfrm>
        </p:grpSpPr>
        <p:sp>
          <p:nvSpPr>
            <p:cNvPr id="7" name="TextBox 6"/>
            <p:cNvSpPr txBox="1"/>
            <p:nvPr/>
          </p:nvSpPr>
          <p:spPr>
            <a:xfrm>
              <a:off x="482600" y="5575300"/>
              <a:ext cx="3042234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latin typeface="Century Gothic"/>
                </a:rPr>
                <a:t>e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) 0 =         – 125 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711931" y="6208734"/>
              <a:ext cx="567821" cy="567818"/>
            </a:xfrm>
            <a:custGeom>
              <a:avLst/>
              <a:gdLst/>
              <a:ahLst/>
              <a:cxnLst/>
              <a:rect l="0" t="0" r="0" b="0"/>
              <a:pathLst>
                <a:path w="567821" h="567818">
                  <a:moveTo>
                    <a:pt x="0" y="0"/>
                  </a:moveTo>
                  <a:lnTo>
                    <a:pt x="567820" y="0"/>
                  </a:lnTo>
                  <a:lnTo>
                    <a:pt x="567820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0" y="5469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74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7C421B-E2DB-417B-BB0A-56C0627404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4636EF7-4FC8-4D95-918B-4F3A92BA126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8ECECDA3-7C0B-4989-85A8-552CF091EE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781</Words>
  <Application>Microsoft Office PowerPoint</Application>
  <PresentationFormat>Custom</PresentationFormat>
  <Paragraphs>112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18</cp:revision>
  <dcterms:created xsi:type="dcterms:W3CDTF">2018-04-09T21:21:49Z</dcterms:created>
  <dcterms:modified xsi:type="dcterms:W3CDTF">2023-02-24T00:26:09Z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