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</p:sldIdLst>
  <p:sldSz cx="10160000" cy="7620000"/>
  <p:notesSz cx="6858000" cy="9144000"/>
  <p:embeddedFontLst>
    <p:embeddedFont>
      <p:font typeface="Century Gothic" panose="020B0502020202020204" pitchFamily="34" charset="0"/>
      <p:regular r:id="rId34"/>
      <p:bold r:id="rId35"/>
      <p:italic r:id="rId36"/>
      <p:boldItalic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E5BB21-A7E8-4574-8C7F-BF7C0DB37BF8}" v="7" dt="2023-02-23T18:44:08.4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188" y="6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font" Target="fonts/font1.fntdata"/><Relationship Id="rId42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4.fntdata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3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2.fntdata"/><Relationship Id="rId43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42E5BB21-A7E8-4574-8C7F-BF7C0DB37BF8}"/>
    <pc:docChg chg="undo custSel modSld">
      <pc:chgData name="Natalie Francis" userId="e859cff9-ab28-4f1c-8072-00482c704e35" providerId="ADAL" clId="{42E5BB21-A7E8-4574-8C7F-BF7C0DB37BF8}" dt="2023-02-24T00:24:28.611" v="90" actId="20577"/>
      <pc:docMkLst>
        <pc:docMk/>
      </pc:docMkLst>
      <pc:sldChg chg="modSp mod">
        <pc:chgData name="Natalie Francis" userId="e859cff9-ab28-4f1c-8072-00482c704e35" providerId="ADAL" clId="{42E5BB21-A7E8-4574-8C7F-BF7C0DB37BF8}" dt="2023-02-24T00:24:23.486" v="88" actId="20577"/>
        <pc:sldMkLst>
          <pc:docMk/>
          <pc:sldMk cId="948538617" sldId="256"/>
        </pc:sldMkLst>
        <pc:spChg chg="mod">
          <ac:chgData name="Natalie Francis" userId="e859cff9-ab28-4f1c-8072-00482c704e35" providerId="ADAL" clId="{42E5BB21-A7E8-4574-8C7F-BF7C0DB37BF8}" dt="2023-02-24T00:24:23.486" v="88" actId="20577"/>
          <ac:spMkLst>
            <pc:docMk/>
            <pc:sldMk cId="948538617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42E5BB21-A7E8-4574-8C7F-BF7C0DB37BF8}" dt="2023-02-23T18:23:53.183" v="3" actId="20577"/>
          <ac:spMkLst>
            <pc:docMk/>
            <pc:sldMk cId="948538617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42E5BB21-A7E8-4574-8C7F-BF7C0DB37BF8}" dt="2023-02-23T18:28:19.672" v="11" actId="6549"/>
          <ac:spMkLst>
            <pc:docMk/>
            <pc:sldMk cId="948538617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42E5BB21-A7E8-4574-8C7F-BF7C0DB37BF8}" dt="2023-02-23T18:24:15.762" v="9"/>
          <ac:spMkLst>
            <pc:docMk/>
            <pc:sldMk cId="948538617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42E5BB21-A7E8-4574-8C7F-BF7C0DB37BF8}" dt="2023-02-23T18:28:31.269" v="17" actId="478"/>
        <pc:sldMkLst>
          <pc:docMk/>
          <pc:sldMk cId="3520686876" sldId="257"/>
        </pc:sldMkLst>
        <pc:picChg chg="del">
          <ac:chgData name="Natalie Francis" userId="e859cff9-ab28-4f1c-8072-00482c704e35" providerId="ADAL" clId="{42E5BB21-A7E8-4574-8C7F-BF7C0DB37BF8}" dt="2023-02-23T18:28:31.269" v="17" actId="478"/>
          <ac:picMkLst>
            <pc:docMk/>
            <pc:sldMk cId="3520686876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42E5BB21-A7E8-4574-8C7F-BF7C0DB37BF8}" dt="2023-02-23T18:28:29.364" v="16" actId="171"/>
          <ac:picMkLst>
            <pc:docMk/>
            <pc:sldMk cId="3520686876" sldId="257"/>
            <ac:picMk id="4" creationId="{6C0C578F-D71C-813C-6BEF-9CB759DAAAD8}"/>
          </ac:picMkLst>
        </pc:picChg>
      </pc:sldChg>
      <pc:sldChg chg="modSp mod">
        <pc:chgData name="Natalie Francis" userId="e859cff9-ab28-4f1c-8072-00482c704e35" providerId="ADAL" clId="{42E5BB21-A7E8-4574-8C7F-BF7C0DB37BF8}" dt="2023-02-23T18:28:42.969" v="18" actId="14100"/>
        <pc:sldMkLst>
          <pc:docMk/>
          <pc:sldMk cId="3817289329" sldId="260"/>
        </pc:sldMkLst>
        <pc:spChg chg="mod">
          <ac:chgData name="Natalie Francis" userId="e859cff9-ab28-4f1c-8072-00482c704e35" providerId="ADAL" clId="{42E5BB21-A7E8-4574-8C7F-BF7C0DB37BF8}" dt="2023-02-23T18:28:42.969" v="18" actId="14100"/>
          <ac:spMkLst>
            <pc:docMk/>
            <pc:sldMk cId="3817289329" sldId="260"/>
            <ac:spMk id="26" creationId="{00000000-0000-0000-0000-000000000000}"/>
          </ac:spMkLst>
        </pc:spChg>
      </pc:sldChg>
      <pc:sldChg chg="modSp mod">
        <pc:chgData name="Natalie Francis" userId="e859cff9-ab28-4f1c-8072-00482c704e35" providerId="ADAL" clId="{42E5BB21-A7E8-4574-8C7F-BF7C0DB37BF8}" dt="2023-02-23T18:42:19.976" v="47" actId="20577"/>
        <pc:sldMkLst>
          <pc:docMk/>
          <pc:sldMk cId="500734808" sldId="264"/>
        </pc:sldMkLst>
        <pc:spChg chg="mod">
          <ac:chgData name="Natalie Francis" userId="e859cff9-ab28-4f1c-8072-00482c704e35" providerId="ADAL" clId="{42E5BB21-A7E8-4574-8C7F-BF7C0DB37BF8}" dt="2023-02-23T18:29:20.469" v="24" actId="20577"/>
          <ac:spMkLst>
            <pc:docMk/>
            <pc:sldMk cId="500734808" sldId="264"/>
            <ac:spMk id="2" creationId="{00000000-0000-0000-0000-000000000000}"/>
          </ac:spMkLst>
        </pc:spChg>
        <pc:spChg chg="mod">
          <ac:chgData name="Natalie Francis" userId="e859cff9-ab28-4f1c-8072-00482c704e35" providerId="ADAL" clId="{42E5BB21-A7E8-4574-8C7F-BF7C0DB37BF8}" dt="2023-02-23T18:42:19.976" v="47" actId="20577"/>
          <ac:spMkLst>
            <pc:docMk/>
            <pc:sldMk cId="500734808" sldId="264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42E5BB21-A7E8-4574-8C7F-BF7C0DB37BF8}" dt="2023-02-23T18:29:46.545" v="27" actId="2711"/>
        <pc:sldMkLst>
          <pc:docMk/>
          <pc:sldMk cId="1780159320" sldId="267"/>
        </pc:sldMkLst>
        <pc:spChg chg="mod">
          <ac:chgData name="Natalie Francis" userId="e859cff9-ab28-4f1c-8072-00482c704e35" providerId="ADAL" clId="{42E5BB21-A7E8-4574-8C7F-BF7C0DB37BF8}" dt="2023-02-23T18:29:46.545" v="27" actId="2711"/>
          <ac:spMkLst>
            <pc:docMk/>
            <pc:sldMk cId="1780159320" sldId="267"/>
            <ac:spMk id="29" creationId="{00000000-0000-0000-0000-000000000000}"/>
          </ac:spMkLst>
        </pc:spChg>
      </pc:sldChg>
      <pc:sldChg chg="modSp mod">
        <pc:chgData name="Natalie Francis" userId="e859cff9-ab28-4f1c-8072-00482c704e35" providerId="ADAL" clId="{42E5BB21-A7E8-4574-8C7F-BF7C0DB37BF8}" dt="2023-02-23T18:42:54.476" v="62" actId="20577"/>
        <pc:sldMkLst>
          <pc:docMk/>
          <pc:sldMk cId="1971998693" sldId="268"/>
        </pc:sldMkLst>
        <pc:spChg chg="mod">
          <ac:chgData name="Natalie Francis" userId="e859cff9-ab28-4f1c-8072-00482c704e35" providerId="ADAL" clId="{42E5BB21-A7E8-4574-8C7F-BF7C0DB37BF8}" dt="2023-02-23T18:42:54.476" v="62" actId="20577"/>
          <ac:spMkLst>
            <pc:docMk/>
            <pc:sldMk cId="1971998693" sldId="26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42E5BB21-A7E8-4574-8C7F-BF7C0DB37BF8}" dt="2023-02-23T18:30:11.747" v="30" actId="6549"/>
        <pc:sldMkLst>
          <pc:docMk/>
          <pc:sldMk cId="729706884" sldId="269"/>
        </pc:sldMkLst>
        <pc:spChg chg="mod">
          <ac:chgData name="Natalie Francis" userId="e859cff9-ab28-4f1c-8072-00482c704e35" providerId="ADAL" clId="{42E5BB21-A7E8-4574-8C7F-BF7C0DB37BF8}" dt="2023-02-23T18:30:11.747" v="30" actId="6549"/>
          <ac:spMkLst>
            <pc:docMk/>
            <pc:sldMk cId="729706884" sldId="269"/>
            <ac:spMk id="2" creationId="{00000000-0000-0000-0000-000000000000}"/>
          </ac:spMkLst>
        </pc:spChg>
        <pc:spChg chg="mod">
          <ac:chgData name="Natalie Francis" userId="e859cff9-ab28-4f1c-8072-00482c704e35" providerId="ADAL" clId="{42E5BB21-A7E8-4574-8C7F-BF7C0DB37BF8}" dt="2023-02-23T18:30:00.203" v="28" actId="14100"/>
          <ac:spMkLst>
            <pc:docMk/>
            <pc:sldMk cId="729706884" sldId="269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42E5BB21-A7E8-4574-8C7F-BF7C0DB37BF8}" dt="2023-02-23T18:30:36.786" v="35" actId="6549"/>
        <pc:sldMkLst>
          <pc:docMk/>
          <pc:sldMk cId="699022168" sldId="271"/>
        </pc:sldMkLst>
        <pc:spChg chg="mod">
          <ac:chgData name="Natalie Francis" userId="e859cff9-ab28-4f1c-8072-00482c704e35" providerId="ADAL" clId="{42E5BB21-A7E8-4574-8C7F-BF7C0DB37BF8}" dt="2023-02-23T18:30:36.786" v="35" actId="6549"/>
          <ac:spMkLst>
            <pc:docMk/>
            <pc:sldMk cId="699022168" sldId="271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42E5BB21-A7E8-4574-8C7F-BF7C0DB37BF8}" dt="2023-02-23T18:31:01.008" v="36" actId="14100"/>
        <pc:sldMkLst>
          <pc:docMk/>
          <pc:sldMk cId="1699373703" sldId="273"/>
        </pc:sldMkLst>
        <pc:spChg chg="mod">
          <ac:chgData name="Natalie Francis" userId="e859cff9-ab28-4f1c-8072-00482c704e35" providerId="ADAL" clId="{42E5BB21-A7E8-4574-8C7F-BF7C0DB37BF8}" dt="2023-02-23T18:31:01.008" v="36" actId="14100"/>
          <ac:spMkLst>
            <pc:docMk/>
            <pc:sldMk cId="1699373703" sldId="273"/>
            <ac:spMk id="8" creationId="{00000000-0000-0000-0000-000000000000}"/>
          </ac:spMkLst>
        </pc:spChg>
      </pc:sldChg>
      <pc:sldChg chg="modSp mod">
        <pc:chgData name="Natalie Francis" userId="e859cff9-ab28-4f1c-8072-00482c704e35" providerId="ADAL" clId="{42E5BB21-A7E8-4574-8C7F-BF7C0DB37BF8}" dt="2023-02-23T18:31:17.822" v="38" actId="20577"/>
        <pc:sldMkLst>
          <pc:docMk/>
          <pc:sldMk cId="3390655755" sldId="276"/>
        </pc:sldMkLst>
        <pc:spChg chg="mod">
          <ac:chgData name="Natalie Francis" userId="e859cff9-ab28-4f1c-8072-00482c704e35" providerId="ADAL" clId="{42E5BB21-A7E8-4574-8C7F-BF7C0DB37BF8}" dt="2023-02-23T18:31:17.822" v="38" actId="20577"/>
          <ac:spMkLst>
            <pc:docMk/>
            <pc:sldMk cId="3390655755" sldId="276"/>
            <ac:spMk id="59" creationId="{00000000-0000-0000-0000-000000000000}"/>
          </ac:spMkLst>
        </pc:spChg>
      </pc:sldChg>
      <pc:sldChg chg="modSp mod">
        <pc:chgData name="Natalie Francis" userId="e859cff9-ab28-4f1c-8072-00482c704e35" providerId="ADAL" clId="{42E5BB21-A7E8-4574-8C7F-BF7C0DB37BF8}" dt="2023-02-23T18:31:34.707" v="40" actId="20577"/>
        <pc:sldMkLst>
          <pc:docMk/>
          <pc:sldMk cId="1400036441" sldId="277"/>
        </pc:sldMkLst>
        <pc:spChg chg="mod">
          <ac:chgData name="Natalie Francis" userId="e859cff9-ab28-4f1c-8072-00482c704e35" providerId="ADAL" clId="{42E5BB21-A7E8-4574-8C7F-BF7C0DB37BF8}" dt="2023-02-23T18:31:34.707" v="40" actId="20577"/>
          <ac:spMkLst>
            <pc:docMk/>
            <pc:sldMk cId="1400036441" sldId="277"/>
            <ac:spMk id="2" creationId="{00000000-0000-0000-0000-000000000000}"/>
          </ac:spMkLst>
        </pc:spChg>
        <pc:spChg chg="mod">
          <ac:chgData name="Natalie Francis" userId="e859cff9-ab28-4f1c-8072-00482c704e35" providerId="ADAL" clId="{42E5BB21-A7E8-4574-8C7F-BF7C0DB37BF8}" dt="2023-02-23T18:31:29.554" v="39" actId="14100"/>
          <ac:spMkLst>
            <pc:docMk/>
            <pc:sldMk cId="1400036441" sldId="277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42E5BB21-A7E8-4574-8C7F-BF7C0DB37BF8}" dt="2023-02-23T18:44:08.410" v="80"/>
        <pc:sldMkLst>
          <pc:docMk/>
          <pc:sldMk cId="2280610153" sldId="279"/>
        </pc:sldMkLst>
        <pc:spChg chg="mod">
          <ac:chgData name="Natalie Francis" userId="e859cff9-ab28-4f1c-8072-00482c704e35" providerId="ADAL" clId="{42E5BB21-A7E8-4574-8C7F-BF7C0DB37BF8}" dt="2023-02-23T18:43:58.241" v="76" actId="1036"/>
          <ac:spMkLst>
            <pc:docMk/>
            <pc:sldMk cId="2280610153" sldId="279"/>
            <ac:spMk id="3" creationId="{00000000-0000-0000-0000-000000000000}"/>
          </ac:spMkLst>
        </pc:spChg>
        <pc:spChg chg="mod">
          <ac:chgData name="Natalie Francis" userId="e859cff9-ab28-4f1c-8072-00482c704e35" providerId="ADAL" clId="{42E5BB21-A7E8-4574-8C7F-BF7C0DB37BF8}" dt="2023-02-23T18:44:08.410" v="80"/>
          <ac:spMkLst>
            <pc:docMk/>
            <pc:sldMk cId="2280610153" sldId="279"/>
            <ac:spMk id="6" creationId="{00000000-0000-0000-0000-000000000000}"/>
          </ac:spMkLst>
        </pc:spChg>
        <pc:picChg chg="mod">
          <ac:chgData name="Natalie Francis" userId="e859cff9-ab28-4f1c-8072-00482c704e35" providerId="ADAL" clId="{42E5BB21-A7E8-4574-8C7F-BF7C0DB37BF8}" dt="2023-02-23T18:43:58.241" v="76" actId="1036"/>
          <ac:picMkLst>
            <pc:docMk/>
            <pc:sldMk cId="2280610153" sldId="279"/>
            <ac:picMk id="5" creationId="{00000000-0000-0000-0000-000000000000}"/>
          </ac:picMkLst>
        </pc:picChg>
      </pc:sldChg>
      <pc:sldChg chg="modSp mod">
        <pc:chgData name="Natalie Francis" userId="e859cff9-ab28-4f1c-8072-00482c704e35" providerId="ADAL" clId="{42E5BB21-A7E8-4574-8C7F-BF7C0DB37BF8}" dt="2023-02-23T18:44:27.359" v="82" actId="14100"/>
        <pc:sldMkLst>
          <pc:docMk/>
          <pc:sldMk cId="2650060624" sldId="280"/>
        </pc:sldMkLst>
        <pc:spChg chg="mod">
          <ac:chgData name="Natalie Francis" userId="e859cff9-ab28-4f1c-8072-00482c704e35" providerId="ADAL" clId="{42E5BB21-A7E8-4574-8C7F-BF7C0DB37BF8}" dt="2023-02-23T18:44:27.359" v="82" actId="14100"/>
          <ac:spMkLst>
            <pc:docMk/>
            <pc:sldMk cId="2650060624" sldId="280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42E5BB21-A7E8-4574-8C7F-BF7C0DB37BF8}" dt="2023-02-23T18:45:01.246" v="84" actId="6549"/>
        <pc:sldMkLst>
          <pc:docMk/>
          <pc:sldMk cId="100079146" sldId="282"/>
        </pc:sldMkLst>
        <pc:spChg chg="mod">
          <ac:chgData name="Natalie Francis" userId="e859cff9-ab28-4f1c-8072-00482c704e35" providerId="ADAL" clId="{42E5BB21-A7E8-4574-8C7F-BF7C0DB37BF8}" dt="2023-02-23T18:45:01.246" v="84" actId="6549"/>
          <ac:spMkLst>
            <pc:docMk/>
            <pc:sldMk cId="100079146" sldId="282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42E5BB21-A7E8-4574-8C7F-BF7C0DB37BF8}" dt="2023-02-24T00:24:28.611" v="90" actId="20577"/>
        <pc:sldMkLst>
          <pc:docMk/>
          <pc:sldMk cId="2128525490" sldId="284"/>
        </pc:sldMkLst>
        <pc:spChg chg="mod">
          <ac:chgData name="Natalie Francis" userId="e859cff9-ab28-4f1c-8072-00482c704e35" providerId="ADAL" clId="{42E5BB21-A7E8-4574-8C7F-BF7C0DB37BF8}" dt="2023-02-24T00:24:28.611" v="90" actId="20577"/>
          <ac:spMkLst>
            <pc:docMk/>
            <pc:sldMk cId="2128525490" sldId="284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32528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7815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91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8515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865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227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0274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47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7646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6569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D4456-C606-4C7E-82E5-69925A51AE30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569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D4456-C606-4C7E-82E5-69925A51AE30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31891-5CB8-4FA4-BD74-6E5F267883E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4171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8655" y="736600"/>
            <a:ext cx="8170845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3.2 Unité 11 Les régularités et l’algèbre p. N-12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18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RA3-14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Régularités sur les droites numériques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21325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 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représenteront des régularités numériques, y compris des représentations numériques de régularités géométriques, sur des droites numériques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représenteront les régularités données sur des droites numériques par des régularités numériques et décriront la règle de régularité des régularités numériques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3.2 p. 34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948538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67208" y="914400"/>
            <a:ext cx="9701911" cy="1981835"/>
            <a:chOff x="267208" y="914400"/>
            <a:chExt cx="9701911" cy="1981835"/>
          </a:xfrm>
        </p:grpSpPr>
        <p:sp>
          <p:nvSpPr>
            <p:cNvPr id="2" name="TextBox 1"/>
            <p:cNvSpPr txBox="1"/>
            <p:nvPr/>
          </p:nvSpPr>
          <p:spPr>
            <a:xfrm>
              <a:off x="508000" y="914400"/>
              <a:ext cx="33705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0, 25, 50, 75, 100</a:t>
              </a: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208" y="2171700"/>
              <a:ext cx="9701911" cy="7245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5" name="TextBox 4"/>
          <p:cNvSpPr txBox="1"/>
          <p:nvPr/>
        </p:nvSpPr>
        <p:spPr>
          <a:xfrm>
            <a:off x="507999" y="254000"/>
            <a:ext cx="946111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aux élèves de dessiner des points et des flèches pour montrer chaque régularité.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67208" y="4305300"/>
            <a:ext cx="9701911" cy="1981200"/>
            <a:chOff x="267208" y="4305300"/>
            <a:chExt cx="9701911" cy="1981200"/>
          </a:xfrm>
        </p:grpSpPr>
        <p:sp>
          <p:nvSpPr>
            <p:cNvPr id="6" name="TextBox 5"/>
            <p:cNvSpPr txBox="1"/>
            <p:nvPr/>
          </p:nvSpPr>
          <p:spPr>
            <a:xfrm>
              <a:off x="508000" y="4305300"/>
              <a:ext cx="33705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91, 86, 81, 76, 71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208" y="5561965"/>
              <a:ext cx="9701911" cy="7245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AADE14D-FA68-4127-BB00-9384781438B5}"/>
              </a:ext>
            </a:extLst>
          </p:cNvPr>
          <p:cNvCxnSpPr/>
          <p:nvPr/>
        </p:nvCxnSpPr>
        <p:spPr>
          <a:xfrm>
            <a:off x="0" y="367309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785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79400" y="2021840"/>
            <a:ext cx="9701911" cy="836295"/>
            <a:chOff x="279400" y="2021840"/>
            <a:chExt cx="9701911" cy="836295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400" y="2133600"/>
              <a:ext cx="9701911" cy="72453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4158" y="2021967"/>
              <a:ext cx="874014" cy="3249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Freeform 3"/>
            <p:cNvSpPr/>
            <p:nvPr/>
          </p:nvSpPr>
          <p:spPr>
            <a:xfrm rot="8576400">
              <a:off x="3340405" y="2195702"/>
              <a:ext cx="72090" cy="90112"/>
            </a:xfrm>
            <a:custGeom>
              <a:avLst/>
              <a:gdLst/>
              <a:ahLst/>
              <a:cxnLst/>
              <a:rect l="0" t="0" r="0" b="0"/>
              <a:pathLst>
                <a:path w="72090" h="90112">
                  <a:moveTo>
                    <a:pt x="36051" y="0"/>
                  </a:moveTo>
                  <a:lnTo>
                    <a:pt x="72089" y="90111"/>
                  </a:lnTo>
                  <a:lnTo>
                    <a:pt x="0" y="90111"/>
                  </a:lnTo>
                  <a:close/>
                </a:path>
              </a:pathLst>
            </a:custGeom>
            <a:solidFill>
              <a:srgbClr val="00000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2589" y="2021967"/>
              <a:ext cx="874014" cy="3249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Freeform 5"/>
            <p:cNvSpPr/>
            <p:nvPr/>
          </p:nvSpPr>
          <p:spPr>
            <a:xfrm rot="8576400">
              <a:off x="4248837" y="2195639"/>
              <a:ext cx="72089" cy="90113"/>
            </a:xfrm>
            <a:custGeom>
              <a:avLst/>
              <a:gdLst/>
              <a:ahLst/>
              <a:cxnLst/>
              <a:rect l="0" t="0" r="0" b="0"/>
              <a:pathLst>
                <a:path w="72089" h="90113">
                  <a:moveTo>
                    <a:pt x="36050" y="0"/>
                  </a:moveTo>
                  <a:lnTo>
                    <a:pt x="72088" y="90112"/>
                  </a:lnTo>
                  <a:lnTo>
                    <a:pt x="0" y="90112"/>
                  </a:lnTo>
                  <a:close/>
                </a:path>
              </a:pathLst>
            </a:custGeom>
            <a:solidFill>
              <a:srgbClr val="00000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1020" y="2021840"/>
              <a:ext cx="874014" cy="32499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Freeform 7"/>
            <p:cNvSpPr/>
            <p:nvPr/>
          </p:nvSpPr>
          <p:spPr>
            <a:xfrm rot="8576400">
              <a:off x="5157269" y="2195518"/>
              <a:ext cx="72088" cy="90112"/>
            </a:xfrm>
            <a:custGeom>
              <a:avLst/>
              <a:gdLst/>
              <a:ahLst/>
              <a:cxnLst/>
              <a:rect l="0" t="0" r="0" b="0"/>
              <a:pathLst>
                <a:path w="72088" h="90112">
                  <a:moveTo>
                    <a:pt x="36050" y="0"/>
                  </a:moveTo>
                  <a:lnTo>
                    <a:pt x="72087" y="90111"/>
                  </a:lnTo>
                  <a:lnTo>
                    <a:pt x="0" y="90111"/>
                  </a:lnTo>
                  <a:close/>
                </a:path>
              </a:pathLst>
            </a:custGeom>
            <a:solidFill>
              <a:srgbClr val="000000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95300" y="444500"/>
            <a:ext cx="8460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numérique est montrée ici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5300" y="6819900"/>
            <a:ext cx="688038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Révisez la manière d’écrire une règle pour une régularité. Commencez sur la diapositive précédente.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9900" y="5668527"/>
            <a:ext cx="96662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Revenons en arrière et écrivons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3754657-5BE7-410D-9978-556F1B7FC54F}"/>
              </a:ext>
            </a:extLst>
          </p:cNvPr>
          <p:cNvCxnSpPr/>
          <p:nvPr/>
        </p:nvCxnSpPr>
        <p:spPr>
          <a:xfrm>
            <a:off x="0" y="420004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32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193800" y="1903476"/>
            <a:ext cx="7886700" cy="1361456"/>
            <a:chOff x="1193800" y="1903476"/>
            <a:chExt cx="7886700" cy="1361456"/>
          </a:xfrm>
        </p:grpSpPr>
        <p:grpSp>
          <p:nvGrpSpPr>
            <p:cNvPr id="13" name="Group 12"/>
            <p:cNvGrpSpPr/>
            <p:nvPr/>
          </p:nvGrpSpPr>
          <p:grpSpPr>
            <a:xfrm>
              <a:off x="1193800" y="2895600"/>
              <a:ext cx="7886700" cy="369332"/>
              <a:chOff x="1193800" y="2895600"/>
              <a:chExt cx="7886700" cy="369332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148080" y="2895600"/>
                <a:ext cx="556285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20</a:t>
                </a: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808480" y="2895600"/>
                <a:ext cx="70104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21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2621280" y="2895600"/>
                <a:ext cx="556285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22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281680" y="2895600"/>
                <a:ext cx="70104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23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081780" y="2895600"/>
                <a:ext cx="556285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24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742180" y="2895600"/>
                <a:ext cx="70104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25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554980" y="2895600"/>
                <a:ext cx="556285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26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228080" y="2895600"/>
                <a:ext cx="70104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27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028180" y="2895600"/>
                <a:ext cx="556285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28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688580" y="2895600"/>
                <a:ext cx="70104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29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8425180" y="2895600"/>
                <a:ext cx="701040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30</a:t>
                </a:r>
              </a:p>
            </p:txBody>
          </p:sp>
        </p:grpSp>
        <p:pic>
          <p:nvPicPr>
            <p:cNvPr id="14" name="Pictur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4925" y="2421001"/>
              <a:ext cx="7575550" cy="3670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27" name="Group 26"/>
            <p:cNvGrpSpPr/>
            <p:nvPr/>
          </p:nvGrpSpPr>
          <p:grpSpPr>
            <a:xfrm>
              <a:off x="2179100" y="1903476"/>
              <a:ext cx="5858222" cy="541401"/>
              <a:chOff x="2179100" y="1903476"/>
              <a:chExt cx="5858222" cy="541401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6606112" y="1922907"/>
                <a:ext cx="1431210" cy="521970"/>
                <a:chOff x="6606112" y="1922907"/>
                <a:chExt cx="1431210" cy="521970"/>
              </a:xfrm>
            </p:grpSpPr>
            <p:pic>
              <p:nvPicPr>
                <p:cNvPr id="15" name="Picture 14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6633464" y="1922907"/>
                  <a:ext cx="1403858" cy="521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16" name="Freeform 15"/>
                <p:cNvSpPr/>
                <p:nvPr/>
              </p:nvSpPr>
              <p:spPr>
                <a:xfrm rot="13023600" flipH="1">
                  <a:off x="6606112" y="2202043"/>
                  <a:ext cx="115783" cy="1447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5783" h="144730">
                      <a:moveTo>
                        <a:pt x="57902" y="0"/>
                      </a:moveTo>
                      <a:lnTo>
                        <a:pt x="115782" y="144729"/>
                      </a:lnTo>
                      <a:lnTo>
                        <a:pt x="0" y="14472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5130442" y="1903476"/>
                <a:ext cx="1431267" cy="521970"/>
                <a:chOff x="5130442" y="1903476"/>
                <a:chExt cx="1431267" cy="521970"/>
              </a:xfrm>
            </p:grpSpPr>
            <p:pic>
              <p:nvPicPr>
                <p:cNvPr id="18" name="Picture 17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5157851" y="1903476"/>
                  <a:ext cx="1403858" cy="521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19" name="Freeform 18"/>
                <p:cNvSpPr/>
                <p:nvPr/>
              </p:nvSpPr>
              <p:spPr>
                <a:xfrm rot="13023600" flipH="1">
                  <a:off x="5130442" y="2182539"/>
                  <a:ext cx="115782" cy="1447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5782" h="144729">
                      <a:moveTo>
                        <a:pt x="57899" y="0"/>
                      </a:moveTo>
                      <a:lnTo>
                        <a:pt x="115781" y="144728"/>
                      </a:lnTo>
                      <a:lnTo>
                        <a:pt x="0" y="1447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3654769" y="1903476"/>
                <a:ext cx="1431200" cy="521970"/>
                <a:chOff x="3654769" y="1903476"/>
                <a:chExt cx="1431200" cy="521970"/>
              </a:xfrm>
            </p:grpSpPr>
            <p:pic>
              <p:nvPicPr>
                <p:cNvPr id="21" name="Picture 20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3682111" y="1903476"/>
                  <a:ext cx="1403858" cy="521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2" name="Freeform 21"/>
                <p:cNvSpPr/>
                <p:nvPr/>
              </p:nvSpPr>
              <p:spPr>
                <a:xfrm rot="13023600" flipH="1">
                  <a:off x="3654769" y="2182539"/>
                  <a:ext cx="115783" cy="1447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5783" h="144729">
                      <a:moveTo>
                        <a:pt x="57901" y="0"/>
                      </a:moveTo>
                      <a:lnTo>
                        <a:pt x="115782" y="144728"/>
                      </a:lnTo>
                      <a:lnTo>
                        <a:pt x="0" y="1447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2179100" y="1903476"/>
                <a:ext cx="1431256" cy="521970"/>
                <a:chOff x="2179100" y="1903476"/>
                <a:chExt cx="1431256" cy="521970"/>
              </a:xfrm>
            </p:grpSpPr>
            <p:pic>
              <p:nvPicPr>
                <p:cNvPr id="24" name="Picture 23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H="1">
                  <a:off x="2206498" y="1903476"/>
                  <a:ext cx="1403858" cy="52197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5" name="Freeform 24"/>
                <p:cNvSpPr/>
                <p:nvPr/>
              </p:nvSpPr>
              <p:spPr>
                <a:xfrm rot="13023600" flipH="1">
                  <a:off x="2179100" y="2182539"/>
                  <a:ext cx="115783" cy="1447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5783" h="144729">
                      <a:moveTo>
                        <a:pt x="57902" y="0"/>
                      </a:moveTo>
                      <a:lnTo>
                        <a:pt x="115782" y="144728"/>
                      </a:lnTo>
                      <a:lnTo>
                        <a:pt x="0" y="1447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</p:grpSp>
      <p:sp>
        <p:nvSpPr>
          <p:cNvPr id="29" name="TextBox 28"/>
          <p:cNvSpPr txBox="1"/>
          <p:nvPr/>
        </p:nvSpPr>
        <p:spPr>
          <a:xfrm>
            <a:off x="482600" y="444500"/>
            <a:ext cx="7478522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Écrivons la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pour cette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700" b="0" i="0" u="non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80159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365945" cy="167674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des exercices précédents.</a:t>
            </a:r>
          </a:p>
        </p:txBody>
      </p:sp>
    </p:spTree>
    <p:extLst>
      <p:ext uri="{BB962C8B-B14F-4D97-AF65-F5344CB8AC3E}">
        <p14:creationId xmlns:p14="http://schemas.microsoft.com/office/powerpoint/2010/main" val="1971998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8793" y="622300"/>
            <a:ext cx="9069033" cy="6455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2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1 :</a:t>
            </a: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9300"/>
                </a:solidFill>
                <a:latin typeface="Century Gothic"/>
              </a:rPr>
              <a:t>Joueur 1 </a:t>
            </a: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•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Fais tourner la girouette de sorte que le </a:t>
            </a:r>
            <a:r>
              <a:rPr lang="fr-ca" sz="2800" b="0" i="0" u="none" baseline="0" dirty="0">
                <a:solidFill>
                  <a:srgbClr val="FF6820"/>
                </a:solidFill>
                <a:latin typeface="Century Gothic"/>
              </a:rPr>
              <a:t>joueur 2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ne voie pas le résultat. </a:t>
            </a: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 Utilise le résultat du tour comme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choisis le premier nombre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dessine la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régularité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sur une droite numérique.</a:t>
            </a:r>
          </a:p>
          <a:p>
            <a:pPr algn="l" rtl="0">
              <a:spcBef>
                <a:spcPts val="1500"/>
              </a:spcBef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6820"/>
                </a:solidFill>
                <a:latin typeface="Century Gothic"/>
              </a:rPr>
              <a:t>Joueur 2 </a:t>
            </a: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• 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la règle pour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dessinée par le </a:t>
            </a:r>
            <a:r>
              <a:rPr lang="fr-ca" sz="2800" b="0" i="0" u="none" baseline="0" dirty="0">
                <a:solidFill>
                  <a:srgbClr val="009300"/>
                </a:solidFill>
                <a:latin typeface="Century Gothic"/>
              </a:rPr>
              <a:t>joueur 1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15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joueurs inversent les rôles et recommencent.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02296" y="228600"/>
            <a:ext cx="8179904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Voir la p. N-15 pour le matériel nécessaire et les instructions concernant la girouette.</a:t>
            </a:r>
          </a:p>
        </p:txBody>
      </p:sp>
    </p:spTree>
    <p:extLst>
      <p:ext uri="{BB962C8B-B14F-4D97-AF65-F5344CB8AC3E}">
        <p14:creationId xmlns:p14="http://schemas.microsoft.com/office/powerpoint/2010/main" val="729706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74700" y="4065016"/>
            <a:ext cx="8623300" cy="705838"/>
            <a:chOff x="774700" y="4065016"/>
            <a:chExt cx="8623300" cy="705838"/>
          </a:xfrm>
        </p:grpSpPr>
        <p:grpSp>
          <p:nvGrpSpPr>
            <p:cNvPr id="18" name="Group 17"/>
            <p:cNvGrpSpPr/>
            <p:nvPr/>
          </p:nvGrpSpPr>
          <p:grpSpPr>
            <a:xfrm>
              <a:off x="774700" y="4432300"/>
              <a:ext cx="8623300" cy="338554"/>
              <a:chOff x="774700" y="4432300"/>
              <a:chExt cx="8623300" cy="338554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7289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10</a:t>
                </a: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11861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11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18084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12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2656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13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8752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14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3324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15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9547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16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4119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17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0469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18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5041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19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1264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20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5836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21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2059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22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6631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23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285480" y="4432300"/>
                <a:ext cx="55626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24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8742680" y="4432300"/>
                <a:ext cx="701040" cy="430887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200" b="0" i="0" u="none" baseline="0">
                    <a:solidFill>
                      <a:srgbClr val="000000"/>
                    </a:solidFill>
                    <a:latin typeface="Century Gothic"/>
                  </a:rPr>
                  <a:t>25</a:t>
                </a:r>
              </a:p>
            </p:txBody>
          </p:sp>
        </p:grpSp>
        <p:pic>
          <p:nvPicPr>
            <p:cNvPr id="19" name="Picture 18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8050" y="4065016"/>
              <a:ext cx="8256397" cy="32702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21" name="TextBox 20"/>
          <p:cNvSpPr txBox="1"/>
          <p:nvPr/>
        </p:nvSpPr>
        <p:spPr>
          <a:xfrm>
            <a:off x="939799" y="2374900"/>
            <a:ext cx="858603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Commencer à 24 et soustraire 4 à chaque fois.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05220" y="228600"/>
            <a:ext cx="37642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N-15 pour plus de détails.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9900" y="838200"/>
            <a:ext cx="78539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Je veux montrer cette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sur une droite numérique :</a:t>
            </a:r>
          </a:p>
        </p:txBody>
      </p:sp>
    </p:spTree>
    <p:extLst>
      <p:ext uri="{BB962C8B-B14F-4D97-AF65-F5344CB8AC3E}">
        <p14:creationId xmlns:p14="http://schemas.microsoft.com/office/powerpoint/2010/main" val="1598055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8874"/>
            <a:ext cx="9286461" cy="693593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2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2 :</a:t>
            </a: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9300"/>
                </a:solidFill>
                <a:latin typeface="Century Gothic"/>
              </a:rPr>
              <a:t>Joueur 1</a:t>
            </a: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• 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Fais tourner la girouette pour trouver le nombre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additionner ou à soustraire à chaque fois.</a:t>
            </a: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 Choisis le nombre par lequel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commence.</a:t>
            </a: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 Écris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spcBef>
                <a:spcPts val="1500"/>
              </a:spcBef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6820"/>
                </a:solidFill>
                <a:latin typeface="Century Gothic"/>
              </a:rPr>
              <a:t>Joueur 2</a:t>
            </a: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• 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sur la droite numérique.</a:t>
            </a:r>
          </a:p>
          <a:p>
            <a:pPr algn="l" rtl="0">
              <a:lnSpc>
                <a:spcPct val="114000"/>
              </a:lnSpc>
              <a:spcBef>
                <a:spcPts val="1500"/>
              </a:spcBef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deux joueurs écrivent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numérique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et comparent leurs réponses. Les joueurs alternent les rôles après chaque tour.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79408" y="153518"/>
            <a:ext cx="6185027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Utilisez le même matériel que pour l’activité 1.</a:t>
            </a:r>
          </a:p>
        </p:txBody>
      </p:sp>
    </p:spTree>
    <p:extLst>
      <p:ext uri="{BB962C8B-B14F-4D97-AF65-F5344CB8AC3E}">
        <p14:creationId xmlns:p14="http://schemas.microsoft.com/office/powerpoint/2010/main" val="6990221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5529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Montre les 5 premiers nombres de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sur la droite numérique.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37261" y="1999341"/>
            <a:ext cx="9311005" cy="1796165"/>
            <a:chOff x="437261" y="1918957"/>
            <a:chExt cx="9311005" cy="1796165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1918957"/>
              <a:ext cx="9073007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a) Utilise la droite 1. Commence à 219 et soustrais 2 à chaque fois.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261" y="3139431"/>
              <a:ext cx="9311005" cy="57569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444500" y="5832511"/>
            <a:ext cx="9526778" cy="1621645"/>
            <a:chOff x="444500" y="5892800"/>
            <a:chExt cx="9526778" cy="1621645"/>
          </a:xfrm>
        </p:grpSpPr>
        <p:sp>
          <p:nvSpPr>
            <p:cNvPr id="6" name="TextBox 5"/>
            <p:cNvSpPr txBox="1"/>
            <p:nvPr/>
          </p:nvSpPr>
          <p:spPr>
            <a:xfrm>
              <a:off x="444500" y="5892800"/>
              <a:ext cx="9526778" cy="10316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c) Utilise la droite 2. Commence à 481 et ajoute 5 à chaque fois.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995" y="6908020"/>
              <a:ext cx="9311005" cy="60642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437134" y="4076700"/>
            <a:ext cx="9440396" cy="1608421"/>
            <a:chOff x="437134" y="4076700"/>
            <a:chExt cx="9440396" cy="1608421"/>
          </a:xfrm>
        </p:grpSpPr>
        <p:sp>
          <p:nvSpPr>
            <p:cNvPr id="9" name="TextBox 8"/>
            <p:cNvSpPr txBox="1"/>
            <p:nvPr/>
          </p:nvSpPr>
          <p:spPr>
            <a:xfrm>
              <a:off x="444500" y="4076700"/>
              <a:ext cx="9433030" cy="10316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b) Utilise la droite 1. Commence à 202 et ajoute 2 à chaque fois.</a:t>
              </a:r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134" y="5109430"/>
              <a:ext cx="9311005" cy="57569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2" name="TextBox 11"/>
          <p:cNvSpPr txBox="1"/>
          <p:nvPr/>
        </p:nvSpPr>
        <p:spPr>
          <a:xfrm>
            <a:off x="3159760" y="241300"/>
            <a:ext cx="6811518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Distribuez la FR Droites numériques avec de grands nombres (p. N-53).</a:t>
            </a:r>
            <a:endParaRPr lang="fr-ca" sz="15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391438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87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93700" y="2286000"/>
            <a:ext cx="9432544" cy="1600407"/>
            <a:chOff x="393700" y="2286000"/>
            <a:chExt cx="9432544" cy="1600407"/>
          </a:xfrm>
        </p:grpSpPr>
        <p:sp>
          <p:nvSpPr>
            <p:cNvPr id="2" name="TextBox 1"/>
            <p:cNvSpPr txBox="1"/>
            <p:nvPr/>
          </p:nvSpPr>
          <p:spPr>
            <a:xfrm>
              <a:off x="393700" y="2286000"/>
              <a:ext cx="9412605" cy="95410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e) Utilise la droite 3. Commence à 227 et ajoute 5 à chaque fois. </a:t>
              </a:r>
            </a:p>
          </p:txBody>
        </p:sp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239" y="3264615"/>
              <a:ext cx="9311005" cy="62179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393700" y="482600"/>
            <a:ext cx="9457944" cy="1531084"/>
            <a:chOff x="393700" y="482600"/>
            <a:chExt cx="9457944" cy="1531084"/>
          </a:xfrm>
        </p:grpSpPr>
        <p:sp>
          <p:nvSpPr>
            <p:cNvPr id="5" name="TextBox 4"/>
            <p:cNvSpPr txBox="1"/>
            <p:nvPr/>
          </p:nvSpPr>
          <p:spPr>
            <a:xfrm>
              <a:off x="393700" y="482600"/>
              <a:ext cx="9172194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d) Utilise la droite 2. Commence à 498 et soustrais 5 à chaque fois. </a:t>
              </a:r>
            </a:p>
          </p:txBody>
        </p:sp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0639" y="1407259"/>
              <a:ext cx="9311005" cy="60642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0" name="Group 9"/>
          <p:cNvGrpSpPr/>
          <p:nvPr/>
        </p:nvGrpSpPr>
        <p:grpSpPr>
          <a:xfrm>
            <a:off x="393700" y="4114800"/>
            <a:ext cx="9412605" cy="1641299"/>
            <a:chOff x="393700" y="4114800"/>
            <a:chExt cx="9412605" cy="1641299"/>
          </a:xfrm>
        </p:grpSpPr>
        <p:sp>
          <p:nvSpPr>
            <p:cNvPr id="8" name="TextBox 7"/>
            <p:cNvSpPr txBox="1"/>
            <p:nvPr/>
          </p:nvSpPr>
          <p:spPr>
            <a:xfrm>
              <a:off x="393700" y="4114800"/>
              <a:ext cx="9028596" cy="95410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f) Utilise la droite 4. Commence à 718 et ajoute 5 à chaque fois.</a:t>
              </a:r>
            </a:p>
          </p:txBody>
        </p:sp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300" y="5092651"/>
              <a:ext cx="9311005" cy="6634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3" name="Group 12"/>
          <p:cNvGrpSpPr/>
          <p:nvPr/>
        </p:nvGrpSpPr>
        <p:grpSpPr>
          <a:xfrm>
            <a:off x="393700" y="5918200"/>
            <a:ext cx="9361043" cy="1557814"/>
            <a:chOff x="393700" y="5918200"/>
            <a:chExt cx="9361043" cy="1557814"/>
          </a:xfrm>
        </p:grpSpPr>
        <p:sp>
          <p:nvSpPr>
            <p:cNvPr id="11" name="TextBox 10"/>
            <p:cNvSpPr txBox="1"/>
            <p:nvPr/>
          </p:nvSpPr>
          <p:spPr>
            <a:xfrm>
              <a:off x="393700" y="5918200"/>
              <a:ext cx="9167826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g) Utilise la droite 5. Commence à 889 et soustrais 5 à chaque fois. </a:t>
              </a:r>
            </a:p>
          </p:txBody>
        </p:sp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034" y="6832378"/>
              <a:ext cx="9228709" cy="64363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14" name="Straight Connector 13"/>
          <p:cNvCxnSpPr/>
          <p:nvPr/>
        </p:nvCxnSpPr>
        <p:spPr>
          <a:xfrm>
            <a:off x="0" y="207932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37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209243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19200"/>
            <a:ext cx="913632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h) Commence à 818 et ajoute 10 à chaque fois.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378200"/>
            <a:ext cx="936743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i) Commence à 996 et soustrais 10 à chaque fois. </a:t>
            </a:r>
          </a:p>
        </p:txBody>
      </p:sp>
    </p:spTree>
    <p:extLst>
      <p:ext uri="{BB962C8B-B14F-4D97-AF65-F5344CB8AC3E}">
        <p14:creationId xmlns:p14="http://schemas.microsoft.com/office/powerpoint/2010/main" val="2679840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6C0C578F-D71C-813C-6BEF-9CB759DAA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686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1948180" y="2485956"/>
            <a:ext cx="6262878" cy="2802590"/>
            <a:chOff x="1948180" y="2485956"/>
            <a:chExt cx="6262878" cy="2802590"/>
          </a:xfrm>
        </p:grpSpPr>
        <p:grpSp>
          <p:nvGrpSpPr>
            <p:cNvPr id="22" name="Group 21"/>
            <p:cNvGrpSpPr/>
            <p:nvPr/>
          </p:nvGrpSpPr>
          <p:grpSpPr>
            <a:xfrm>
              <a:off x="1948180" y="2485956"/>
              <a:ext cx="1360703" cy="2802590"/>
              <a:chOff x="1948180" y="2485956"/>
              <a:chExt cx="1360703" cy="2802590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948180" y="4775200"/>
                <a:ext cx="1360703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Figure 1</a:t>
                </a: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2039454" y="2485956"/>
                <a:ext cx="1190200" cy="2039289"/>
                <a:chOff x="2039454" y="2485956"/>
                <a:chExt cx="1190200" cy="2039289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2039454" y="2485956"/>
                  <a:ext cx="308373" cy="2039289"/>
                  <a:chOff x="2039454" y="2485956"/>
                  <a:chExt cx="308373" cy="2039289"/>
                </a:xfrm>
              </p:grpSpPr>
              <p:sp>
                <p:nvSpPr>
                  <p:cNvPr id="3" name="Freeform 2"/>
                  <p:cNvSpPr/>
                  <p:nvPr/>
                </p:nvSpPr>
                <p:spPr>
                  <a:xfrm>
                    <a:off x="2045487" y="3043730"/>
                    <a:ext cx="296304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5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4" name="Freeform 3"/>
                  <p:cNvSpPr/>
                  <p:nvPr/>
                </p:nvSpPr>
                <p:spPr>
                  <a:xfrm>
                    <a:off x="2045487" y="3340034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5" name="Freeform 4"/>
                  <p:cNvSpPr/>
                  <p:nvPr/>
                </p:nvSpPr>
                <p:spPr>
                  <a:xfrm>
                    <a:off x="2045487" y="3636338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2045487" y="3932641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7" name="Freeform 6"/>
                  <p:cNvSpPr/>
                  <p:nvPr/>
                </p:nvSpPr>
                <p:spPr>
                  <a:xfrm>
                    <a:off x="2045487" y="2747428"/>
                    <a:ext cx="296304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3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8" name="Freeform 7"/>
                  <p:cNvSpPr/>
                  <p:nvPr/>
                </p:nvSpPr>
                <p:spPr>
                  <a:xfrm>
                    <a:off x="2045487" y="4228939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9" name="Freeform 8"/>
                  <p:cNvSpPr/>
                  <p:nvPr/>
                </p:nvSpPr>
                <p:spPr>
                  <a:xfrm>
                    <a:off x="2039454" y="2485956"/>
                    <a:ext cx="308373" cy="2639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08373" h="263946">
                        <a:moveTo>
                          <a:pt x="154212" y="0"/>
                        </a:moveTo>
                        <a:lnTo>
                          <a:pt x="308372" y="263945"/>
                        </a:lnTo>
                        <a:lnTo>
                          <a:pt x="0" y="26394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  <p:sp>
              <p:nvSpPr>
                <p:cNvPr id="11" name="Freeform 10"/>
                <p:cNvSpPr/>
                <p:nvPr/>
              </p:nvSpPr>
              <p:spPr>
                <a:xfrm>
                  <a:off x="2341060" y="4228939"/>
                  <a:ext cx="296302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6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2637361" y="4228939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2921281" y="2485956"/>
                  <a:ext cx="308373" cy="2039289"/>
                  <a:chOff x="2921281" y="2485956"/>
                  <a:chExt cx="308373" cy="2039289"/>
                </a:xfrm>
              </p:grpSpPr>
              <p:sp>
                <p:nvSpPr>
                  <p:cNvPr id="13" name="Freeform 12"/>
                  <p:cNvSpPr/>
                  <p:nvPr/>
                </p:nvSpPr>
                <p:spPr>
                  <a:xfrm>
                    <a:off x="2927314" y="4228939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14" name="Freeform 13"/>
                  <p:cNvSpPr/>
                  <p:nvPr/>
                </p:nvSpPr>
                <p:spPr>
                  <a:xfrm>
                    <a:off x="2927314" y="3043730"/>
                    <a:ext cx="296303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5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15" name="Freeform 14"/>
                  <p:cNvSpPr/>
                  <p:nvPr/>
                </p:nvSpPr>
                <p:spPr>
                  <a:xfrm>
                    <a:off x="2927314" y="3340034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16" name="Freeform 15"/>
                  <p:cNvSpPr/>
                  <p:nvPr/>
                </p:nvSpPr>
                <p:spPr>
                  <a:xfrm>
                    <a:off x="2927314" y="3636338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17" name="Freeform 16"/>
                  <p:cNvSpPr/>
                  <p:nvPr/>
                </p:nvSpPr>
                <p:spPr>
                  <a:xfrm>
                    <a:off x="2927314" y="3932641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18" name="Freeform 17"/>
                  <p:cNvSpPr/>
                  <p:nvPr/>
                </p:nvSpPr>
                <p:spPr>
                  <a:xfrm>
                    <a:off x="2927314" y="2747428"/>
                    <a:ext cx="296305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3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19" name="Freeform 18"/>
                  <p:cNvSpPr/>
                  <p:nvPr/>
                </p:nvSpPr>
                <p:spPr>
                  <a:xfrm>
                    <a:off x="2921281" y="2485956"/>
                    <a:ext cx="308373" cy="2639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08373" h="263947">
                        <a:moveTo>
                          <a:pt x="154212" y="0"/>
                        </a:moveTo>
                        <a:lnTo>
                          <a:pt x="308372" y="263946"/>
                        </a:lnTo>
                        <a:lnTo>
                          <a:pt x="0" y="2639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</p:grpSp>
        </p:grpSp>
        <p:grpSp>
          <p:nvGrpSpPr>
            <p:cNvPr id="37" name="Group 36"/>
            <p:cNvGrpSpPr/>
            <p:nvPr/>
          </p:nvGrpSpPr>
          <p:grpSpPr>
            <a:xfrm>
              <a:off x="6850380" y="3082858"/>
              <a:ext cx="1360678" cy="2188183"/>
              <a:chOff x="6850380" y="3082858"/>
              <a:chExt cx="1360678" cy="2188183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6850380" y="47752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Figure 3</a:t>
                </a: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6930348" y="3082858"/>
                <a:ext cx="1190199" cy="1442387"/>
                <a:chOff x="6930348" y="3082858"/>
                <a:chExt cx="1190199" cy="1442387"/>
              </a:xfrm>
            </p:grpSpPr>
            <p:sp>
              <p:nvSpPr>
                <p:cNvPr id="24" name="Freeform 23"/>
                <p:cNvSpPr/>
                <p:nvPr/>
              </p:nvSpPr>
              <p:spPr>
                <a:xfrm>
                  <a:off x="6936382" y="3636338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6936382" y="3932641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6936383" y="3344328"/>
                  <a:ext cx="296304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3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6936382" y="4228939"/>
                  <a:ext cx="296303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6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6930348" y="3082858"/>
                  <a:ext cx="308372" cy="2639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2" h="263943">
                      <a:moveTo>
                        <a:pt x="154211" y="0"/>
                      </a:moveTo>
                      <a:lnTo>
                        <a:pt x="308371" y="263942"/>
                      </a:lnTo>
                      <a:lnTo>
                        <a:pt x="0" y="2639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>
                  <a:off x="7231953" y="4228939"/>
                  <a:ext cx="296303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6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7528257" y="4228939"/>
                  <a:ext cx="296301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1" h="296306">
                      <a:moveTo>
                        <a:pt x="0" y="0"/>
                      </a:moveTo>
                      <a:lnTo>
                        <a:pt x="296300" y="0"/>
                      </a:lnTo>
                      <a:lnTo>
                        <a:pt x="296300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>
                  <a:off x="7818209" y="4228939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7818207" y="3636338"/>
                  <a:ext cx="296306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4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7818207" y="3932641"/>
                  <a:ext cx="296306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4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7818209" y="3344328"/>
                  <a:ext cx="296304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3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5" name="Freeform 34"/>
                <p:cNvSpPr/>
                <p:nvPr/>
              </p:nvSpPr>
              <p:spPr>
                <a:xfrm>
                  <a:off x="7812174" y="3082858"/>
                  <a:ext cx="308373" cy="2639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3" h="263946">
                      <a:moveTo>
                        <a:pt x="154212" y="0"/>
                      </a:moveTo>
                      <a:lnTo>
                        <a:pt x="308372" y="263945"/>
                      </a:lnTo>
                      <a:lnTo>
                        <a:pt x="0" y="26394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  <p:grpSp>
          <p:nvGrpSpPr>
            <p:cNvPr id="54" name="Group 53"/>
            <p:cNvGrpSpPr/>
            <p:nvPr/>
          </p:nvGrpSpPr>
          <p:grpSpPr>
            <a:xfrm>
              <a:off x="4399280" y="2778056"/>
              <a:ext cx="1360678" cy="2492985"/>
              <a:chOff x="4399280" y="2778056"/>
              <a:chExt cx="1360678" cy="2492985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4399280" y="47752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Figure 2</a:t>
                </a: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4486293" y="2778056"/>
                <a:ext cx="1190201" cy="1747189"/>
                <a:chOff x="4486293" y="2778056"/>
                <a:chExt cx="1190201" cy="1747189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4492328" y="3340034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4492328" y="3636338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4492328" y="3932641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4492328" y="3039528"/>
                  <a:ext cx="296303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3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4492328" y="4228939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4486293" y="2778056"/>
                  <a:ext cx="308373" cy="2639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3" h="263946">
                      <a:moveTo>
                        <a:pt x="154212" y="0"/>
                      </a:moveTo>
                      <a:lnTo>
                        <a:pt x="308372" y="263945"/>
                      </a:lnTo>
                      <a:lnTo>
                        <a:pt x="0" y="26394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4787899" y="4228939"/>
                  <a:ext cx="296302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6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5084200" y="4228939"/>
                  <a:ext cx="296305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6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5374154" y="4228939"/>
                  <a:ext cx="296305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6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5374154" y="3340034"/>
                  <a:ext cx="296305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6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5374154" y="3636338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5374154" y="3932641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>
                  <a:off x="5374154" y="3039528"/>
                  <a:ext cx="296305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3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5368120" y="2778056"/>
                  <a:ext cx="308374" cy="2639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4" h="263947">
                      <a:moveTo>
                        <a:pt x="154213" y="0"/>
                      </a:moveTo>
                      <a:lnTo>
                        <a:pt x="308373" y="263946"/>
                      </a:lnTo>
                      <a:lnTo>
                        <a:pt x="0" y="26394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</p:grpSp>
      <p:sp>
        <p:nvSpPr>
          <p:cNvPr id="56" name="TextBox 55"/>
          <p:cNvSpPr txBox="1"/>
          <p:nvPr/>
        </p:nvSpPr>
        <p:spPr>
          <a:xfrm>
            <a:off x="482600" y="431800"/>
            <a:ext cx="9619742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N’oublie pas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On peut établir de nombreuses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régularités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numériques différentes à partir d’une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 géométrique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82600" y="5994400"/>
            <a:ext cx="4692301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Revoyez les exemples de la p. N-16.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82600" y="6540500"/>
            <a:ext cx="962901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On peut représenter n’importe 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numérique sur une droite numérique. </a:t>
            </a:r>
          </a:p>
        </p:txBody>
      </p:sp>
    </p:spTree>
    <p:extLst>
      <p:ext uri="{BB962C8B-B14F-4D97-AF65-F5344CB8AC3E}">
        <p14:creationId xmlns:p14="http://schemas.microsoft.com/office/powerpoint/2010/main" val="20749448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1993900" y="1245658"/>
            <a:ext cx="6171438" cy="3246540"/>
            <a:chOff x="1993900" y="1245658"/>
            <a:chExt cx="6171438" cy="3246540"/>
          </a:xfrm>
        </p:grpSpPr>
        <p:grpSp>
          <p:nvGrpSpPr>
            <p:cNvPr id="22" name="Group 21"/>
            <p:cNvGrpSpPr/>
            <p:nvPr/>
          </p:nvGrpSpPr>
          <p:grpSpPr>
            <a:xfrm>
              <a:off x="1993900" y="1245658"/>
              <a:ext cx="1269263" cy="2654274"/>
              <a:chOff x="1993900" y="1245658"/>
              <a:chExt cx="1269263" cy="2654274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948180" y="3530600"/>
                <a:ext cx="1360703" cy="300082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Figure 1</a:t>
                </a: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2039454" y="1245658"/>
                <a:ext cx="1190201" cy="2039287"/>
                <a:chOff x="2039454" y="1245658"/>
                <a:chExt cx="1190201" cy="2039287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2039454" y="1245658"/>
                  <a:ext cx="308373" cy="2039287"/>
                  <a:chOff x="2039454" y="1245658"/>
                  <a:chExt cx="308373" cy="2039287"/>
                </a:xfrm>
              </p:grpSpPr>
              <p:sp>
                <p:nvSpPr>
                  <p:cNvPr id="3" name="Freeform 2"/>
                  <p:cNvSpPr/>
                  <p:nvPr/>
                </p:nvSpPr>
                <p:spPr>
                  <a:xfrm>
                    <a:off x="2045487" y="1803432"/>
                    <a:ext cx="296304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3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4" name="Freeform 3"/>
                  <p:cNvSpPr/>
                  <p:nvPr/>
                </p:nvSpPr>
                <p:spPr>
                  <a:xfrm>
                    <a:off x="2045487" y="2099735"/>
                    <a:ext cx="296306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6" h="296305">
                        <a:moveTo>
                          <a:pt x="0" y="0"/>
                        </a:moveTo>
                        <a:lnTo>
                          <a:pt x="296305" y="0"/>
                        </a:lnTo>
                        <a:lnTo>
                          <a:pt x="296305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5" name="Freeform 4"/>
                  <p:cNvSpPr/>
                  <p:nvPr/>
                </p:nvSpPr>
                <p:spPr>
                  <a:xfrm>
                    <a:off x="2045487" y="2396039"/>
                    <a:ext cx="296306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6" h="296305">
                        <a:moveTo>
                          <a:pt x="0" y="0"/>
                        </a:moveTo>
                        <a:lnTo>
                          <a:pt x="296305" y="0"/>
                        </a:lnTo>
                        <a:lnTo>
                          <a:pt x="296305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2045487" y="2692342"/>
                    <a:ext cx="296306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6" h="296304">
                        <a:moveTo>
                          <a:pt x="0" y="0"/>
                        </a:moveTo>
                        <a:lnTo>
                          <a:pt x="296305" y="0"/>
                        </a:lnTo>
                        <a:lnTo>
                          <a:pt x="296305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7" name="Freeform 6"/>
                  <p:cNvSpPr/>
                  <p:nvPr/>
                </p:nvSpPr>
                <p:spPr>
                  <a:xfrm>
                    <a:off x="2045487" y="1507129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8" name="Freeform 7"/>
                  <p:cNvSpPr/>
                  <p:nvPr/>
                </p:nvSpPr>
                <p:spPr>
                  <a:xfrm>
                    <a:off x="2045487" y="2988640"/>
                    <a:ext cx="296306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6" h="296305">
                        <a:moveTo>
                          <a:pt x="0" y="0"/>
                        </a:moveTo>
                        <a:lnTo>
                          <a:pt x="296305" y="0"/>
                        </a:lnTo>
                        <a:lnTo>
                          <a:pt x="296305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9" name="Freeform 8"/>
                  <p:cNvSpPr/>
                  <p:nvPr/>
                </p:nvSpPr>
                <p:spPr>
                  <a:xfrm>
                    <a:off x="2039454" y="1245658"/>
                    <a:ext cx="308373" cy="26394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08373" h="263945">
                        <a:moveTo>
                          <a:pt x="154212" y="0"/>
                        </a:moveTo>
                        <a:lnTo>
                          <a:pt x="308372" y="263944"/>
                        </a:lnTo>
                        <a:lnTo>
                          <a:pt x="0" y="26394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11" name="Freeform 10"/>
                <p:cNvSpPr/>
                <p:nvPr/>
              </p:nvSpPr>
              <p:spPr>
                <a:xfrm>
                  <a:off x="2341060" y="2988640"/>
                  <a:ext cx="296302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5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2637361" y="2988640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2921281" y="1245658"/>
                  <a:ext cx="308374" cy="2039287"/>
                  <a:chOff x="2921281" y="1245658"/>
                  <a:chExt cx="308374" cy="2039287"/>
                </a:xfrm>
              </p:grpSpPr>
              <p:sp>
                <p:nvSpPr>
                  <p:cNvPr id="13" name="Freeform 12"/>
                  <p:cNvSpPr/>
                  <p:nvPr/>
                </p:nvSpPr>
                <p:spPr>
                  <a:xfrm>
                    <a:off x="2927314" y="2988640"/>
                    <a:ext cx="296305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5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4" name="Freeform 13"/>
                  <p:cNvSpPr/>
                  <p:nvPr/>
                </p:nvSpPr>
                <p:spPr>
                  <a:xfrm>
                    <a:off x="2927314" y="1803432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5" name="Freeform 14"/>
                  <p:cNvSpPr/>
                  <p:nvPr/>
                </p:nvSpPr>
                <p:spPr>
                  <a:xfrm>
                    <a:off x="2927314" y="2099735"/>
                    <a:ext cx="296305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5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6" name="Freeform 15"/>
                  <p:cNvSpPr/>
                  <p:nvPr/>
                </p:nvSpPr>
                <p:spPr>
                  <a:xfrm>
                    <a:off x="2927314" y="2396039"/>
                    <a:ext cx="296305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5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7" name="Freeform 16"/>
                  <p:cNvSpPr/>
                  <p:nvPr/>
                </p:nvSpPr>
                <p:spPr>
                  <a:xfrm>
                    <a:off x="2927314" y="2692342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8" name="Freeform 17"/>
                  <p:cNvSpPr/>
                  <p:nvPr/>
                </p:nvSpPr>
                <p:spPr>
                  <a:xfrm>
                    <a:off x="2927314" y="1507129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9" name="Freeform 18"/>
                  <p:cNvSpPr/>
                  <p:nvPr/>
                </p:nvSpPr>
                <p:spPr>
                  <a:xfrm>
                    <a:off x="2921281" y="1245658"/>
                    <a:ext cx="308374" cy="2639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308374" h="263946">
                        <a:moveTo>
                          <a:pt x="154212" y="0"/>
                        </a:moveTo>
                        <a:lnTo>
                          <a:pt x="308373" y="263945"/>
                        </a:lnTo>
                        <a:lnTo>
                          <a:pt x="0" y="26394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</p:grpSp>
        <p:grpSp>
          <p:nvGrpSpPr>
            <p:cNvPr id="37" name="Group 36"/>
            <p:cNvGrpSpPr/>
            <p:nvPr/>
          </p:nvGrpSpPr>
          <p:grpSpPr>
            <a:xfrm>
              <a:off x="6896100" y="1842558"/>
              <a:ext cx="1269238" cy="2041985"/>
              <a:chOff x="6896100" y="1842558"/>
              <a:chExt cx="1269238" cy="2041985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6850380" y="3530600"/>
                <a:ext cx="1360678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Figure 3</a:t>
                </a: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6930348" y="1842558"/>
                <a:ext cx="1190198" cy="1442387"/>
                <a:chOff x="6930348" y="1842558"/>
                <a:chExt cx="1190198" cy="1442387"/>
              </a:xfrm>
            </p:grpSpPr>
            <p:sp>
              <p:nvSpPr>
                <p:cNvPr id="24" name="Freeform 23"/>
                <p:cNvSpPr/>
                <p:nvPr/>
              </p:nvSpPr>
              <p:spPr>
                <a:xfrm>
                  <a:off x="6936382" y="2396039"/>
                  <a:ext cx="296302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5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6936382" y="2692342"/>
                  <a:ext cx="296302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4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6936383" y="2104029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6936382" y="2988640"/>
                  <a:ext cx="296302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5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6930348" y="1842558"/>
                  <a:ext cx="308371" cy="2639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1" h="263945">
                      <a:moveTo>
                        <a:pt x="154209" y="0"/>
                      </a:moveTo>
                      <a:lnTo>
                        <a:pt x="308370" y="263944"/>
                      </a:lnTo>
                      <a:lnTo>
                        <a:pt x="0" y="2639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>
                  <a:off x="7231953" y="2988640"/>
                  <a:ext cx="296302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5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7528257" y="2988640"/>
                  <a:ext cx="296301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1" h="296305">
                      <a:moveTo>
                        <a:pt x="0" y="0"/>
                      </a:moveTo>
                      <a:lnTo>
                        <a:pt x="296300" y="0"/>
                      </a:lnTo>
                      <a:lnTo>
                        <a:pt x="296300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>
                  <a:off x="7818207" y="2988640"/>
                  <a:ext cx="296306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5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7818207" y="2396039"/>
                  <a:ext cx="296306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5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7818207" y="2692342"/>
                  <a:ext cx="296306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4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7818207" y="2104029"/>
                  <a:ext cx="296306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4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5" name="Freeform 34"/>
                <p:cNvSpPr/>
                <p:nvPr/>
              </p:nvSpPr>
              <p:spPr>
                <a:xfrm>
                  <a:off x="7812173" y="1842558"/>
                  <a:ext cx="308373" cy="2639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3" h="263946">
                      <a:moveTo>
                        <a:pt x="154212" y="0"/>
                      </a:moveTo>
                      <a:lnTo>
                        <a:pt x="308372" y="263945"/>
                      </a:lnTo>
                      <a:lnTo>
                        <a:pt x="0" y="26394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54" name="Group 53"/>
            <p:cNvGrpSpPr/>
            <p:nvPr/>
          </p:nvGrpSpPr>
          <p:grpSpPr>
            <a:xfrm>
              <a:off x="4445000" y="1537758"/>
              <a:ext cx="1269238" cy="2346785"/>
              <a:chOff x="4445000" y="1537758"/>
              <a:chExt cx="1269238" cy="2346785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4399280" y="3530600"/>
                <a:ext cx="1360678" cy="44627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Figure 2</a:t>
                </a: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4486293" y="1537758"/>
                <a:ext cx="1190201" cy="1747187"/>
                <a:chOff x="4486293" y="1537758"/>
                <a:chExt cx="1190201" cy="1747187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4492329" y="2099735"/>
                  <a:ext cx="296303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5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4492329" y="2396039"/>
                  <a:ext cx="296303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5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4492329" y="2692342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4492329" y="1799229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4492329" y="2988640"/>
                  <a:ext cx="296303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5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4486293" y="1537758"/>
                  <a:ext cx="308373" cy="2639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3" h="263945">
                      <a:moveTo>
                        <a:pt x="154212" y="0"/>
                      </a:moveTo>
                      <a:lnTo>
                        <a:pt x="308372" y="263944"/>
                      </a:lnTo>
                      <a:lnTo>
                        <a:pt x="0" y="2639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4787900" y="2988640"/>
                  <a:ext cx="296301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1" h="296305">
                      <a:moveTo>
                        <a:pt x="0" y="0"/>
                      </a:moveTo>
                      <a:lnTo>
                        <a:pt x="296300" y="0"/>
                      </a:lnTo>
                      <a:lnTo>
                        <a:pt x="296300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5084200" y="2988640"/>
                  <a:ext cx="296306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6" h="296305">
                      <a:moveTo>
                        <a:pt x="0" y="0"/>
                      </a:moveTo>
                      <a:lnTo>
                        <a:pt x="296305" y="0"/>
                      </a:lnTo>
                      <a:lnTo>
                        <a:pt x="296305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5374155" y="2988640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5374155" y="2099735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5374155" y="2396039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5374155" y="2692342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>
                  <a:off x="5374155" y="1799229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5368121" y="1537758"/>
                  <a:ext cx="308373" cy="2639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308373" h="263946">
                      <a:moveTo>
                        <a:pt x="154212" y="0"/>
                      </a:moveTo>
                      <a:lnTo>
                        <a:pt x="308372" y="263945"/>
                      </a:lnTo>
                      <a:lnTo>
                        <a:pt x="0" y="26394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sp>
          <p:nvSpPr>
            <p:cNvPr id="55" name="TextBox 54"/>
            <p:cNvSpPr txBox="1"/>
            <p:nvPr/>
          </p:nvSpPr>
          <p:spPr>
            <a:xfrm>
              <a:off x="2164080" y="40767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615180" y="40767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066280" y="40767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69900" y="431800"/>
            <a:ext cx="94188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Établissons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notons le nombre de blocs.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69900" y="6096000"/>
            <a:ext cx="9489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blocs sont dans la 6e figure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61" name="Picture 60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38" y="5003800"/>
            <a:ext cx="8535924" cy="81407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2" name="TextBox 61"/>
          <p:cNvSpPr txBox="1"/>
          <p:nvPr/>
        </p:nvSpPr>
        <p:spPr>
          <a:xfrm>
            <a:off x="469900" y="6819900"/>
            <a:ext cx="94894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Utilise la droite numérique.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8DCE654-6C7B-4127-B084-0D12F90C2CFF}"/>
              </a:ext>
            </a:extLst>
          </p:cNvPr>
          <p:cNvCxnSpPr/>
          <p:nvPr/>
        </p:nvCxnSpPr>
        <p:spPr>
          <a:xfrm>
            <a:off x="0" y="596698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065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22300"/>
            <a:ext cx="9616440" cy="4732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spcAft>
                <a:spcPts val="2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3 :</a:t>
            </a: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9300"/>
                </a:solidFill>
                <a:latin typeface="Century Gothic"/>
              </a:rPr>
              <a:t>Joueur 1 </a:t>
            </a:r>
            <a:endParaRPr lang="fr-ca" sz="2800" dirty="0">
              <a:solidFill>
                <a:srgbClr val="009300"/>
              </a:solidFill>
              <a:latin typeface="Century Gothic"/>
            </a:endParaRP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• 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Établis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 croissante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décroissante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l’aide du matériel de fabrication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spcAft>
                <a:spcPts val="1000"/>
              </a:spcAft>
            </a:pPr>
            <a:endParaRPr lang="fr-ca" sz="1000" dirty="0">
              <a:solidFill>
                <a:srgbClr val="FF6820"/>
              </a:solidFill>
              <a:latin typeface="Century Gothic"/>
            </a:endParaRP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6820"/>
                </a:solidFill>
                <a:latin typeface="Century Gothic"/>
              </a:rPr>
              <a:t>Joueur 2 </a:t>
            </a:r>
            <a:endParaRPr lang="fr-ca" sz="2800" dirty="0">
              <a:solidFill>
                <a:srgbClr val="FF6820"/>
              </a:solidFill>
              <a:latin typeface="Century Gothic"/>
            </a:endParaRPr>
          </a:p>
          <a:p>
            <a:pPr algn="l" rtl="0"/>
            <a:r>
              <a:rPr lang="fr-ca" sz="2800" b="0" i="0" u="none" baseline="0" dirty="0">
                <a:latin typeface="Century Gothic"/>
              </a:rPr>
              <a:t>• 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Montre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sur une droite numérique. </a:t>
            </a:r>
          </a:p>
          <a:p>
            <a:pPr algn="l" rtl="0"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joueurs inversent les rôles.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00939" y="241300"/>
            <a:ext cx="5768561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Fournissez aux élèves la FR Droites numériques (p. N-52) et du matériel permettant d’établir des régularités.</a:t>
            </a:r>
          </a:p>
        </p:txBody>
      </p:sp>
    </p:spTree>
    <p:extLst>
      <p:ext uri="{BB962C8B-B14F-4D97-AF65-F5344CB8AC3E}">
        <p14:creationId xmlns:p14="http://schemas.microsoft.com/office/powerpoint/2010/main" val="14000364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09600"/>
            <a:ext cx="9616440" cy="552202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spcAft>
                <a:spcPts val="2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4 :</a:t>
            </a: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9300"/>
                </a:solidFill>
                <a:latin typeface="Century Gothic"/>
              </a:rPr>
              <a:t>Joueur 1</a:t>
            </a: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•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Dessine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 croissante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décroissante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sur une droite numérique.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spcAft>
                <a:spcPts val="1000"/>
              </a:spcAft>
            </a:pPr>
            <a:endParaRPr lang="fr-ca" sz="10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6820"/>
                </a:solidFill>
                <a:latin typeface="Century Gothic"/>
              </a:rPr>
              <a:t>Joueur 2 </a:t>
            </a:r>
            <a:endParaRPr lang="fr-ca" sz="2800" dirty="0">
              <a:solidFill>
                <a:srgbClr val="FF6820"/>
              </a:solidFill>
              <a:latin typeface="Century Gothic"/>
            </a:endParaRP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•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Établis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ayant le même nombre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formes dans chaque figure que celui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dessinée sur la droite numérique.</a:t>
            </a:r>
          </a:p>
          <a:p>
            <a:pPr algn="l" rtl="0">
              <a:spcAft>
                <a:spcPts val="1000"/>
              </a:spcAft>
            </a:pPr>
            <a:endParaRPr lang="fr-ca" sz="20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joueurs inversent les rôles.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20060" y="241300"/>
            <a:ext cx="69494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Utilisez le même matériel que pour l’activité 3.</a:t>
            </a:r>
          </a:p>
        </p:txBody>
      </p:sp>
    </p:spTree>
    <p:extLst>
      <p:ext uri="{BB962C8B-B14F-4D97-AF65-F5344CB8AC3E}">
        <p14:creationId xmlns:p14="http://schemas.microsoft.com/office/powerpoint/2010/main" val="12564887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46100"/>
            <a:ext cx="8550732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Utilise une droite numérique pour résoudre les problèmes donnés sous forme d’énoncés.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595770"/>
            <a:ext cx="9516872" cy="31521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Une chenille sur une branche se trouve à une distance de 24 cm du tronc de l’arbre. La chenille rampe vers le tronc, parcourant 4 cm à chaque heure.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quelle distance du tronc se trouve la chenille après 1 heure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 heures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4 heures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23360" y="228600"/>
            <a:ext cx="5950712" cy="3323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Faites ce premier problème avec la classe.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84" y="6037470"/>
            <a:ext cx="9695688" cy="7209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TextBox 5"/>
          <p:cNvSpPr txBox="1"/>
          <p:nvPr/>
        </p:nvSpPr>
        <p:spPr>
          <a:xfrm>
            <a:off x="457200" y="6997700"/>
            <a:ext cx="356616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N-17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280610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69900"/>
            <a:ext cx="9113078" cy="263527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Jin peut marcher 5 km en 1 heure. Il est à une distance de 20 km de son domicile. Jin commence à marcher en direction de son domicile.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quelle distance de son domicile se trouve Jin après 3 heures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56" y="3860800"/>
            <a:ext cx="9695688" cy="7209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6500606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69900"/>
            <a:ext cx="9349740" cy="37972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Anna est à une distance de 15 km de son site de camping.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Elle commence une randonnée pédestre en direction de son site de camping. Elle peut parcourir 4 km en randonnée à chaque heure.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quelle distance de son site de camping se trouve Anna après 3 heures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06" y="4406900"/>
            <a:ext cx="9695688" cy="72097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27018883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82600"/>
            <a:ext cx="9381490" cy="35702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Carl plante 4 pommiers en une rangée. </a:t>
            </a:r>
          </a:p>
          <a:p>
            <a:pPr algn="l" rtl="0"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premier arbre se trouve à une distance de 5 m de sa maison. Chaque arbre est ensuite 2 m plus loin de la maison que l’arbre précédent. </a:t>
            </a:r>
          </a:p>
          <a:p>
            <a:pPr algn="l" rtl="0"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une droite numérique montrant la distance par rapport à la maison. Place la maison à 0. </a:t>
            </a:r>
          </a:p>
          <a:p>
            <a:pPr algn="l" rtl="0"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quelle distance de la maison se trouve le 4e arbre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00791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69900"/>
            <a:ext cx="9121140" cy="444063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Un escargot se trouve au fond d’un puits le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lundi matin.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Chaque jour, l’escargot monte de 3 m et chaque nuit, il glisse à nouveau vers le bas de 1 m. Le puits fait 7 m de profondeur.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jour l’escargot atteindra-t-il le haut du puits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une droite numérique pour la profondeur du puits et montre le voyage de l’escargot.</a:t>
            </a:r>
          </a:p>
        </p:txBody>
      </p:sp>
    </p:spTree>
    <p:extLst>
      <p:ext uri="{BB962C8B-B14F-4D97-AF65-F5344CB8AC3E}">
        <p14:creationId xmlns:p14="http://schemas.microsoft.com/office/powerpoint/2010/main" val="15929179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3.2 p. 34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36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çaise</a:t>
            </a:r>
            <a:endParaRPr lang="fr-ca" sz="2800" b="0" i="0" u="none" baseline="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28525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143000" y="1827784"/>
            <a:ext cx="7886700" cy="1348248"/>
            <a:chOff x="1143000" y="1827784"/>
            <a:chExt cx="7886700" cy="1348248"/>
          </a:xfrm>
        </p:grpSpPr>
        <p:grpSp>
          <p:nvGrpSpPr>
            <p:cNvPr id="15" name="Group 14"/>
            <p:cNvGrpSpPr/>
            <p:nvPr/>
          </p:nvGrpSpPr>
          <p:grpSpPr>
            <a:xfrm>
              <a:off x="1143000" y="2338070"/>
              <a:ext cx="7886700" cy="837962"/>
              <a:chOff x="1143000" y="2338070"/>
              <a:chExt cx="7886700" cy="837962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143000" y="2806700"/>
                <a:ext cx="7886700" cy="369332"/>
                <a:chOff x="1143000" y="2806700"/>
                <a:chExt cx="7886700" cy="369332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10972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20</a:t>
                  </a: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17576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21</a:t>
                  </a: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25704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22</a:t>
                  </a: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32308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23</a:t>
                  </a: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40309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24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6913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25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5041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26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1772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27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69773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28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6377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29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3743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30</a:t>
                  </a:r>
                </a:p>
              </p:txBody>
            </p:sp>
          </p:grpSp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0475" y="2338070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1339850" y="1827784"/>
              <a:ext cx="2174875" cy="510413"/>
              <a:chOff x="1339850" y="1827784"/>
              <a:chExt cx="2174875" cy="510413"/>
            </a:xfrm>
          </p:grpSpPr>
          <p:pic>
            <p:nvPicPr>
              <p:cNvPr id="16" name="Picture 1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39850" y="1827784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7" name="Freeform 16"/>
              <p:cNvSpPr/>
              <p:nvPr/>
            </p:nvSpPr>
            <p:spPr>
              <a:xfrm rot="8576400">
                <a:off x="3372393" y="2103918"/>
                <a:ext cx="119835" cy="149793"/>
              </a:xfrm>
              <a:custGeom>
                <a:avLst/>
                <a:gdLst/>
                <a:ahLst/>
                <a:cxnLst/>
                <a:rect l="0" t="0" r="0" b="0"/>
                <a:pathLst>
                  <a:path w="119835" h="149793">
                    <a:moveTo>
                      <a:pt x="59927" y="0"/>
                    </a:moveTo>
                    <a:lnTo>
                      <a:pt x="119834" y="149792"/>
                    </a:lnTo>
                    <a:lnTo>
                      <a:pt x="0" y="149792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508000" y="457200"/>
            <a:ext cx="938962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phrase d’addition cette image montre-t-elle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7999" y="6819900"/>
            <a:ext cx="844508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Discutez de la manière dont la flèche montre ceci (début, fin, longueur).</a:t>
            </a:r>
          </a:p>
        </p:txBody>
      </p:sp>
    </p:spTree>
    <p:extLst>
      <p:ext uri="{BB962C8B-B14F-4D97-AF65-F5344CB8AC3E}">
        <p14:creationId xmlns:p14="http://schemas.microsoft.com/office/powerpoint/2010/main" val="1464854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143000" y="1827784"/>
            <a:ext cx="7886700" cy="1348248"/>
            <a:chOff x="1143000" y="1827784"/>
            <a:chExt cx="7886700" cy="1348248"/>
          </a:xfrm>
        </p:grpSpPr>
        <p:grpSp>
          <p:nvGrpSpPr>
            <p:cNvPr id="15" name="Group 14"/>
            <p:cNvGrpSpPr/>
            <p:nvPr/>
          </p:nvGrpSpPr>
          <p:grpSpPr>
            <a:xfrm>
              <a:off x="1143000" y="2338070"/>
              <a:ext cx="7886700" cy="837962"/>
              <a:chOff x="1143000" y="2338070"/>
              <a:chExt cx="7886700" cy="837962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143000" y="2806700"/>
                <a:ext cx="7886700" cy="369332"/>
                <a:chOff x="1143000" y="2806700"/>
                <a:chExt cx="7886700" cy="369332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10972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20</a:t>
                  </a: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17576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21</a:t>
                  </a: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25704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22</a:t>
                  </a: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32308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23</a:t>
                  </a: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40309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24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6913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25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5041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26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1772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27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6977380" y="28067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28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6377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29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374380" y="28067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30</a:t>
                  </a:r>
                </a:p>
              </p:txBody>
            </p:sp>
          </p:grpSp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0475" y="2338070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8" name="Group 17"/>
            <p:cNvGrpSpPr/>
            <p:nvPr/>
          </p:nvGrpSpPr>
          <p:grpSpPr>
            <a:xfrm flipH="1">
              <a:off x="1352550" y="1827784"/>
              <a:ext cx="2174875" cy="510413"/>
              <a:chOff x="1352550" y="1827784"/>
              <a:chExt cx="2174875" cy="510413"/>
            </a:xfrm>
          </p:grpSpPr>
          <p:pic>
            <p:nvPicPr>
              <p:cNvPr id="16" name="Picture 1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2550" y="1827784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7" name="Freeform 16"/>
              <p:cNvSpPr/>
              <p:nvPr/>
            </p:nvSpPr>
            <p:spPr>
              <a:xfrm rot="8576400">
                <a:off x="3385093" y="2103918"/>
                <a:ext cx="119835" cy="149793"/>
              </a:xfrm>
              <a:custGeom>
                <a:avLst/>
                <a:gdLst/>
                <a:ahLst/>
                <a:cxnLst/>
                <a:rect l="0" t="0" r="0" b="0"/>
                <a:pathLst>
                  <a:path w="119835" h="149793">
                    <a:moveTo>
                      <a:pt x="59927" y="0"/>
                    </a:moveTo>
                    <a:lnTo>
                      <a:pt x="119834" y="149792"/>
                    </a:lnTo>
                    <a:lnTo>
                      <a:pt x="0" y="149792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508000" y="457200"/>
            <a:ext cx="84809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 se passe-t-il si l’on inverse la flèche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231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193800" y="2904871"/>
            <a:ext cx="7886700" cy="1337961"/>
            <a:chOff x="1193800" y="2904871"/>
            <a:chExt cx="7886700" cy="1337961"/>
          </a:xfrm>
        </p:grpSpPr>
        <p:grpSp>
          <p:nvGrpSpPr>
            <p:cNvPr id="15" name="Group 14"/>
            <p:cNvGrpSpPr/>
            <p:nvPr/>
          </p:nvGrpSpPr>
          <p:grpSpPr>
            <a:xfrm>
              <a:off x="1193800" y="3415284"/>
              <a:ext cx="7886700" cy="827548"/>
              <a:chOff x="1193800" y="3415284"/>
              <a:chExt cx="7886700" cy="827548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193800" y="3873500"/>
                <a:ext cx="7886700" cy="369332"/>
                <a:chOff x="1193800" y="3873500"/>
                <a:chExt cx="7886700" cy="369332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1148080" y="38735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20</a:t>
                  </a: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1808480" y="38735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21</a:t>
                  </a: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2621280" y="38735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22</a:t>
                  </a: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3281680" y="38735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23</a:t>
                  </a: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4081780" y="38735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24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742180" y="38735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25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554980" y="38735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26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228080" y="38735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27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7028180" y="3873500"/>
                  <a:ext cx="556285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28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688580" y="38735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29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425180" y="38735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30</a:t>
                  </a:r>
                </a:p>
              </p:txBody>
            </p:sp>
          </p:grpSp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8575" y="3415284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1377950" y="2904998"/>
              <a:ext cx="2174875" cy="510413"/>
              <a:chOff x="1377950" y="2904998"/>
              <a:chExt cx="2174875" cy="510413"/>
            </a:xfrm>
          </p:grpSpPr>
          <p:pic>
            <p:nvPicPr>
              <p:cNvPr id="16" name="Picture 1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77950" y="2904998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17" name="Freeform 16"/>
              <p:cNvSpPr/>
              <p:nvPr/>
            </p:nvSpPr>
            <p:spPr>
              <a:xfrm rot="8576400">
                <a:off x="3410493" y="3181030"/>
                <a:ext cx="119835" cy="149794"/>
              </a:xfrm>
              <a:custGeom>
                <a:avLst/>
                <a:gdLst/>
                <a:ahLst/>
                <a:cxnLst/>
                <a:rect l="0" t="0" r="0" b="0"/>
                <a:pathLst>
                  <a:path w="119835" h="149794">
                    <a:moveTo>
                      <a:pt x="59927" y="0"/>
                    </a:moveTo>
                    <a:lnTo>
                      <a:pt x="119834" y="149793"/>
                    </a:lnTo>
                    <a:lnTo>
                      <a:pt x="0" y="14979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3588766" y="2904998"/>
              <a:ext cx="2174875" cy="510413"/>
              <a:chOff x="3588766" y="2904998"/>
              <a:chExt cx="2174875" cy="510413"/>
            </a:xfrm>
          </p:grpSpPr>
          <p:pic>
            <p:nvPicPr>
              <p:cNvPr id="19" name="Picture 18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88766" y="2904998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20" name="Freeform 19"/>
              <p:cNvSpPr/>
              <p:nvPr/>
            </p:nvSpPr>
            <p:spPr>
              <a:xfrm rot="8576400">
                <a:off x="5621305" y="3180999"/>
                <a:ext cx="119834" cy="149794"/>
              </a:xfrm>
              <a:custGeom>
                <a:avLst/>
                <a:gdLst/>
                <a:ahLst/>
                <a:cxnLst/>
                <a:rect l="0" t="0" r="0" b="0"/>
                <a:pathLst>
                  <a:path w="119834" h="149794">
                    <a:moveTo>
                      <a:pt x="59927" y="0"/>
                    </a:moveTo>
                    <a:lnTo>
                      <a:pt x="119833" y="149793"/>
                    </a:lnTo>
                    <a:lnTo>
                      <a:pt x="0" y="14979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5799582" y="2904871"/>
              <a:ext cx="2174875" cy="510413"/>
              <a:chOff x="5799582" y="2904871"/>
              <a:chExt cx="2174875" cy="510413"/>
            </a:xfrm>
          </p:grpSpPr>
          <p:pic>
            <p:nvPicPr>
              <p:cNvPr id="22" name="Picture 21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9582" y="2904871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23" name="Freeform 22"/>
              <p:cNvSpPr/>
              <p:nvPr/>
            </p:nvSpPr>
            <p:spPr>
              <a:xfrm rot="8576400">
                <a:off x="7832110" y="3180922"/>
                <a:ext cx="119835" cy="149794"/>
              </a:xfrm>
              <a:custGeom>
                <a:avLst/>
                <a:gdLst/>
                <a:ahLst/>
                <a:cxnLst/>
                <a:rect l="0" t="0" r="0" b="0"/>
                <a:pathLst>
                  <a:path w="119835" h="149794">
                    <a:moveTo>
                      <a:pt x="59928" y="0"/>
                    </a:moveTo>
                    <a:lnTo>
                      <a:pt x="119834" y="149793"/>
                    </a:lnTo>
                    <a:lnTo>
                      <a:pt x="0" y="14979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482600" y="850900"/>
            <a:ext cx="9119691" cy="18158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Cette image montre l’addition de 3 de manière répétée.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Par quel nombre commence-t-on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98866" y="228600"/>
            <a:ext cx="398055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N-13 pour plus de détails.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3200400" y="5140841"/>
            <a:ext cx="3862472" cy="1148179"/>
            <a:chOff x="3200400" y="5140841"/>
            <a:chExt cx="3862472" cy="1148179"/>
          </a:xfrm>
        </p:grpSpPr>
        <p:sp>
          <p:nvSpPr>
            <p:cNvPr id="28" name="TextBox 27"/>
            <p:cNvSpPr txBox="1"/>
            <p:nvPr/>
          </p:nvSpPr>
          <p:spPr>
            <a:xfrm>
              <a:off x="3200400" y="5765800"/>
              <a:ext cx="386247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20   ,   23   ,   26   ,   29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655314" y="5140841"/>
              <a:ext cx="681482" cy="681482"/>
              <a:chOff x="3655314" y="5140841"/>
              <a:chExt cx="681482" cy="681482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3655314" y="5140841"/>
                <a:ext cx="681482" cy="68148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700780" y="5257800"/>
                <a:ext cx="586790" cy="30010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500" b="0" i="0" u="none" baseline="0">
                    <a:solidFill>
                      <a:srgbClr val="000000"/>
                    </a:solidFill>
                    <a:latin typeface="Century Gothic"/>
                  </a:rPr>
                  <a:t>+3</a:t>
                </a: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818759" y="5140968"/>
              <a:ext cx="681482" cy="681482"/>
              <a:chOff x="5818759" y="5140968"/>
              <a:chExt cx="681482" cy="681482"/>
            </a:xfrm>
          </p:grpSpPr>
          <p:sp>
            <p:nvSpPr>
              <p:cNvPr id="32" name="Oval 31"/>
              <p:cNvSpPr/>
              <p:nvPr/>
            </p:nvSpPr>
            <p:spPr>
              <a:xfrm>
                <a:off x="5818759" y="5140968"/>
                <a:ext cx="681482" cy="68148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859780" y="5257800"/>
                <a:ext cx="586790" cy="30010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500" b="0" i="0" u="none" baseline="0">
                    <a:solidFill>
                      <a:srgbClr val="000000"/>
                    </a:solidFill>
                    <a:latin typeface="Century Gothic"/>
                  </a:rPr>
                  <a:t>+3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739259" y="5140968"/>
              <a:ext cx="681482" cy="681482"/>
              <a:chOff x="4739259" y="5140968"/>
              <a:chExt cx="681482" cy="681482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4739259" y="5140968"/>
                <a:ext cx="681482" cy="681482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780280" y="5257800"/>
                <a:ext cx="586790" cy="30010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/>
                <a:r>
                  <a:rPr lang="fr-ca" sz="2500" b="0" i="0" u="none" baseline="0">
                    <a:solidFill>
                      <a:srgbClr val="000000"/>
                    </a:solidFill>
                    <a:latin typeface="Century Gothic"/>
                  </a:rPr>
                  <a:t>+3</a:t>
                </a:r>
              </a:p>
            </p:txBody>
          </p:sp>
        </p:grp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991C0F-C1F9-42FF-9FA9-A96EAC3EFE0C}"/>
              </a:ext>
            </a:extLst>
          </p:cNvPr>
          <p:cNvCxnSpPr/>
          <p:nvPr/>
        </p:nvCxnSpPr>
        <p:spPr>
          <a:xfrm>
            <a:off x="0" y="481537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28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160780" y="1764665"/>
            <a:ext cx="7978140" cy="1466481"/>
            <a:chOff x="1160780" y="1764665"/>
            <a:chExt cx="7978140" cy="1466481"/>
          </a:xfrm>
        </p:grpSpPr>
        <p:grpSp>
          <p:nvGrpSpPr>
            <p:cNvPr id="15" name="Group 14"/>
            <p:cNvGrpSpPr/>
            <p:nvPr/>
          </p:nvGrpSpPr>
          <p:grpSpPr>
            <a:xfrm>
              <a:off x="1160780" y="2254377"/>
              <a:ext cx="7978140" cy="976769"/>
              <a:chOff x="1160780" y="2254377"/>
              <a:chExt cx="7978140" cy="97676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1160780" y="2717800"/>
                <a:ext cx="7978140" cy="513346"/>
                <a:chOff x="1160780" y="2717800"/>
                <a:chExt cx="7978140" cy="513346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1160780" y="2717800"/>
                  <a:ext cx="556285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20</a:t>
                  </a: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1821180" y="27178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21</a:t>
                  </a: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2633980" y="2717800"/>
                  <a:ext cx="556285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22</a:t>
                  </a: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3294380" y="27178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23</a:t>
                  </a: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4094480" y="2717800"/>
                  <a:ext cx="556285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24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754880" y="27178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25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567680" y="2717800"/>
                  <a:ext cx="556285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26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240780" y="27178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27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7040880" y="2717800"/>
                  <a:ext cx="556285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28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701280" y="27178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29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437880" y="27178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30</a:t>
                  </a:r>
                </a:p>
              </p:txBody>
            </p:sp>
          </p:grpSp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05687" y="2254377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28" name="Group 27"/>
            <p:cNvGrpSpPr/>
            <p:nvPr/>
          </p:nvGrpSpPr>
          <p:grpSpPr>
            <a:xfrm flipH="1">
              <a:off x="2174748" y="1764665"/>
              <a:ext cx="5829353" cy="489712"/>
              <a:chOff x="2174748" y="1764665"/>
              <a:chExt cx="5829353" cy="48971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2174748" y="1764665"/>
                <a:ext cx="1414072" cy="489712"/>
                <a:chOff x="2174748" y="1764665"/>
                <a:chExt cx="1414072" cy="489712"/>
              </a:xfrm>
            </p:grpSpPr>
            <p:pic>
              <p:nvPicPr>
                <p:cNvPr id="16" name="Picture 15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74748" y="176466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17" name="Freeform 16"/>
                <p:cNvSpPr/>
                <p:nvPr/>
              </p:nvSpPr>
              <p:spPr>
                <a:xfrm rot="8221200">
                  <a:off x="3473828" y="2023175"/>
                  <a:ext cx="114992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2" h="143738">
                      <a:moveTo>
                        <a:pt x="57505" y="0"/>
                      </a:moveTo>
                      <a:lnTo>
                        <a:pt x="114991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3647821" y="1764665"/>
                <a:ext cx="1414075" cy="489712"/>
                <a:chOff x="3647821" y="1764665"/>
                <a:chExt cx="1414075" cy="489712"/>
              </a:xfrm>
            </p:grpSpPr>
            <p:pic>
              <p:nvPicPr>
                <p:cNvPr id="19" name="Picture 18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47821" y="176466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0" name="Freeform 19"/>
                <p:cNvSpPr/>
                <p:nvPr/>
              </p:nvSpPr>
              <p:spPr>
                <a:xfrm rot="8221200">
                  <a:off x="4946904" y="2023185"/>
                  <a:ext cx="114992" cy="1437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2" h="143737">
                      <a:moveTo>
                        <a:pt x="57506" y="0"/>
                      </a:moveTo>
                      <a:lnTo>
                        <a:pt x="114991" y="143736"/>
                      </a:lnTo>
                      <a:lnTo>
                        <a:pt x="0" y="1437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5120513" y="1764665"/>
                <a:ext cx="1414077" cy="489712"/>
                <a:chOff x="5120513" y="1764665"/>
                <a:chExt cx="1414077" cy="489712"/>
              </a:xfrm>
            </p:grpSpPr>
            <p:pic>
              <p:nvPicPr>
                <p:cNvPr id="22" name="Picture 21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20513" y="176466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3" name="Freeform 22"/>
                <p:cNvSpPr/>
                <p:nvPr/>
              </p:nvSpPr>
              <p:spPr>
                <a:xfrm rot="8221200">
                  <a:off x="6419597" y="2023223"/>
                  <a:ext cx="114993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8">
                      <a:moveTo>
                        <a:pt x="57508" y="0"/>
                      </a:moveTo>
                      <a:lnTo>
                        <a:pt x="114992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6590030" y="1764665"/>
                <a:ext cx="1414071" cy="489712"/>
                <a:chOff x="6590030" y="1764665"/>
                <a:chExt cx="1414071" cy="489712"/>
              </a:xfrm>
            </p:grpSpPr>
            <p:pic>
              <p:nvPicPr>
                <p:cNvPr id="25" name="Picture 24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90030" y="176466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6" name="Freeform 25"/>
                <p:cNvSpPr/>
                <p:nvPr/>
              </p:nvSpPr>
              <p:spPr>
                <a:xfrm rot="8221200">
                  <a:off x="7889108" y="2023202"/>
                  <a:ext cx="114993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8">
                      <a:moveTo>
                        <a:pt x="57507" y="0"/>
                      </a:moveTo>
                      <a:lnTo>
                        <a:pt x="114992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</p:grpSp>
      <p:sp>
        <p:nvSpPr>
          <p:cNvPr id="30" name="TextBox 29"/>
          <p:cNvSpPr txBox="1"/>
          <p:nvPr/>
        </p:nvSpPr>
        <p:spPr>
          <a:xfrm>
            <a:off x="495300" y="444500"/>
            <a:ext cx="620788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est montrée ici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5300" y="5943600"/>
            <a:ext cx="9490964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fait, lorsque l’on ajoute ou soustrait le même nombre encore et encore, on compte par bonds.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322CD62-03E8-486A-853C-3AC143EA954C}"/>
              </a:ext>
            </a:extLst>
          </p:cNvPr>
          <p:cNvCxnSpPr/>
          <p:nvPr/>
        </p:nvCxnSpPr>
        <p:spPr>
          <a:xfrm>
            <a:off x="0" y="575974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23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431800" y="1885315"/>
            <a:ext cx="8503920" cy="1460131"/>
            <a:chOff x="431800" y="1885315"/>
            <a:chExt cx="8503920" cy="1460131"/>
          </a:xfrm>
        </p:grpSpPr>
        <p:grpSp>
          <p:nvGrpSpPr>
            <p:cNvPr id="27" name="Group 26"/>
            <p:cNvGrpSpPr/>
            <p:nvPr/>
          </p:nvGrpSpPr>
          <p:grpSpPr>
            <a:xfrm>
              <a:off x="957580" y="1885315"/>
              <a:ext cx="7978140" cy="1460131"/>
              <a:chOff x="957580" y="1885315"/>
              <a:chExt cx="7978140" cy="1460131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957580" y="2832100"/>
                <a:ext cx="7978140" cy="513346"/>
                <a:chOff x="957580" y="2832100"/>
                <a:chExt cx="7978140" cy="513346"/>
              </a:xfrm>
            </p:grpSpPr>
            <p:sp>
              <p:nvSpPr>
                <p:cNvPr id="2" name="TextBox 1"/>
                <p:cNvSpPr txBox="1"/>
                <p:nvPr/>
              </p:nvSpPr>
              <p:spPr>
                <a:xfrm>
                  <a:off x="957580" y="2832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45</a:t>
                  </a:r>
                </a:p>
              </p:txBody>
            </p:sp>
            <p:sp>
              <p:nvSpPr>
                <p:cNvPr id="3" name="TextBox 2"/>
                <p:cNvSpPr txBox="1"/>
                <p:nvPr/>
              </p:nvSpPr>
              <p:spPr>
                <a:xfrm>
                  <a:off x="1617980" y="2832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46</a:t>
                  </a:r>
                </a:p>
              </p:txBody>
            </p:sp>
            <p:sp>
              <p:nvSpPr>
                <p:cNvPr id="4" name="TextBox 3"/>
                <p:cNvSpPr txBox="1"/>
                <p:nvPr/>
              </p:nvSpPr>
              <p:spPr>
                <a:xfrm>
                  <a:off x="2430780" y="2832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47</a:t>
                  </a: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3091180" y="2832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48</a:t>
                  </a: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3891280" y="2832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49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4551680" y="2832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50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364480" y="2832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51</a:t>
                  </a: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037580" y="2832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52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6837680" y="2832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53</a:t>
                  </a: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498080" y="2832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54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8234680" y="2832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55</a:t>
                  </a:r>
                </a:p>
              </p:txBody>
            </p:sp>
          </p:grpSp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7125" y="2361946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grpSp>
            <p:nvGrpSpPr>
              <p:cNvPr id="17" name="Group 16"/>
              <p:cNvGrpSpPr/>
              <p:nvPr/>
            </p:nvGrpSpPr>
            <p:grpSpPr>
              <a:xfrm flipH="1">
                <a:off x="7112127" y="1885315"/>
                <a:ext cx="1414109" cy="489712"/>
                <a:chOff x="7112127" y="1885315"/>
                <a:chExt cx="1414109" cy="489712"/>
              </a:xfrm>
            </p:grpSpPr>
            <p:pic>
              <p:nvPicPr>
                <p:cNvPr id="15" name="Picture 14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12127" y="188531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16" name="Freeform 15"/>
                <p:cNvSpPr/>
                <p:nvPr/>
              </p:nvSpPr>
              <p:spPr>
                <a:xfrm rot="8221200">
                  <a:off x="8411244" y="2143801"/>
                  <a:ext cx="114992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2" h="143738">
                      <a:moveTo>
                        <a:pt x="57505" y="0"/>
                      </a:moveTo>
                      <a:lnTo>
                        <a:pt x="114991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 flipH="1">
                <a:off x="5639054" y="1885315"/>
                <a:ext cx="1414110" cy="489712"/>
                <a:chOff x="5639054" y="1885315"/>
                <a:chExt cx="1414110" cy="489712"/>
              </a:xfrm>
            </p:grpSpPr>
            <p:pic>
              <p:nvPicPr>
                <p:cNvPr id="18" name="Picture 17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39054" y="188531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19" name="Freeform 18"/>
                <p:cNvSpPr/>
                <p:nvPr/>
              </p:nvSpPr>
              <p:spPr>
                <a:xfrm rot="8221200">
                  <a:off x="6938171" y="2143811"/>
                  <a:ext cx="114993" cy="1437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7">
                      <a:moveTo>
                        <a:pt x="57507" y="0"/>
                      </a:moveTo>
                      <a:lnTo>
                        <a:pt x="114992" y="143736"/>
                      </a:lnTo>
                      <a:lnTo>
                        <a:pt x="0" y="1437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 flipH="1">
                <a:off x="4166362" y="1885315"/>
                <a:ext cx="1414108" cy="489712"/>
                <a:chOff x="4166362" y="1885315"/>
                <a:chExt cx="1414108" cy="489712"/>
              </a:xfrm>
            </p:grpSpPr>
            <p:pic>
              <p:nvPicPr>
                <p:cNvPr id="21" name="Picture 20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66362" y="188531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2" name="Freeform 21"/>
                <p:cNvSpPr/>
                <p:nvPr/>
              </p:nvSpPr>
              <p:spPr>
                <a:xfrm rot="8221200">
                  <a:off x="5465477" y="2143850"/>
                  <a:ext cx="114993" cy="14373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9">
                      <a:moveTo>
                        <a:pt x="57508" y="0"/>
                      </a:moveTo>
                      <a:lnTo>
                        <a:pt x="114992" y="143738"/>
                      </a:lnTo>
                      <a:lnTo>
                        <a:pt x="0" y="1437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 flipH="1">
                <a:off x="2696845" y="1885315"/>
                <a:ext cx="1414109" cy="489712"/>
                <a:chOff x="2696845" y="1885315"/>
                <a:chExt cx="1414109" cy="489712"/>
              </a:xfrm>
            </p:grpSpPr>
            <p:pic>
              <p:nvPicPr>
                <p:cNvPr id="24" name="Picture 23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96845" y="188531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25" name="Freeform 24"/>
                <p:cNvSpPr/>
                <p:nvPr/>
              </p:nvSpPr>
              <p:spPr>
                <a:xfrm rot="8221200">
                  <a:off x="3995961" y="2143829"/>
                  <a:ext cx="114993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8">
                      <a:moveTo>
                        <a:pt x="57507" y="0"/>
                      </a:moveTo>
                      <a:lnTo>
                        <a:pt x="114992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  <p:sp>
          <p:nvSpPr>
            <p:cNvPr id="28" name="TextBox 27"/>
            <p:cNvSpPr txBox="1"/>
            <p:nvPr/>
          </p:nvSpPr>
          <p:spPr>
            <a:xfrm>
              <a:off x="431800" y="20955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31800" y="431800"/>
            <a:ext cx="9284956" cy="12030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numérique montrée par l’image. 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431800" y="4678045"/>
            <a:ext cx="8503920" cy="1461401"/>
            <a:chOff x="431800" y="4678045"/>
            <a:chExt cx="8503920" cy="1461401"/>
          </a:xfrm>
        </p:grpSpPr>
        <p:grpSp>
          <p:nvGrpSpPr>
            <p:cNvPr id="56" name="Group 55"/>
            <p:cNvGrpSpPr/>
            <p:nvPr/>
          </p:nvGrpSpPr>
          <p:grpSpPr>
            <a:xfrm>
              <a:off x="957580" y="4678045"/>
              <a:ext cx="7978140" cy="1461401"/>
              <a:chOff x="957580" y="4678045"/>
              <a:chExt cx="7978140" cy="1461401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957580" y="5626100"/>
                <a:ext cx="7978140" cy="513346"/>
                <a:chOff x="957580" y="5626100"/>
                <a:chExt cx="7978140" cy="513346"/>
              </a:xfrm>
            </p:grpSpPr>
            <p:sp>
              <p:nvSpPr>
                <p:cNvPr id="31" name="TextBox 30"/>
                <p:cNvSpPr txBox="1"/>
                <p:nvPr/>
              </p:nvSpPr>
              <p:spPr>
                <a:xfrm>
                  <a:off x="957580" y="5626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10</a:t>
                  </a: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1617980" y="5626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15</a:t>
                  </a: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2430780" y="5626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20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3091180" y="5626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25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891280" y="5626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30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4551680" y="5626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35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5364480" y="5626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40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6037580" y="5626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45</a:t>
                  </a: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6837680" y="5626100"/>
                  <a:ext cx="556260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50</a:t>
                  </a: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7498080" y="5626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55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8234680" y="5626100"/>
                  <a:ext cx="701040" cy="51334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60</a:t>
                  </a:r>
                </a:p>
              </p:txBody>
            </p:sp>
          </p:grpSp>
          <p:pic>
            <p:nvPicPr>
              <p:cNvPr id="43" name="Picture 4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27125" y="5154676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grpSp>
            <p:nvGrpSpPr>
              <p:cNvPr id="46" name="Group 45"/>
              <p:cNvGrpSpPr/>
              <p:nvPr/>
            </p:nvGrpSpPr>
            <p:grpSpPr>
              <a:xfrm>
                <a:off x="2696845" y="4678045"/>
                <a:ext cx="1414112" cy="489712"/>
                <a:chOff x="2696845" y="4678045"/>
                <a:chExt cx="1414112" cy="489712"/>
              </a:xfrm>
            </p:grpSpPr>
            <p:pic>
              <p:nvPicPr>
                <p:cNvPr id="44" name="Picture 43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96845" y="467804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45" name="Freeform 44"/>
                <p:cNvSpPr/>
                <p:nvPr/>
              </p:nvSpPr>
              <p:spPr>
                <a:xfrm rot="8221200">
                  <a:off x="3995965" y="4936555"/>
                  <a:ext cx="114992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2" h="143738">
                      <a:moveTo>
                        <a:pt x="57504" y="0"/>
                      </a:moveTo>
                      <a:lnTo>
                        <a:pt x="114991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4169918" y="4678045"/>
                <a:ext cx="1414114" cy="489712"/>
                <a:chOff x="4169918" y="4678045"/>
                <a:chExt cx="1414114" cy="489712"/>
              </a:xfrm>
            </p:grpSpPr>
            <p:pic>
              <p:nvPicPr>
                <p:cNvPr id="47" name="Picture 46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69918" y="467804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48" name="Freeform 47"/>
                <p:cNvSpPr/>
                <p:nvPr/>
              </p:nvSpPr>
              <p:spPr>
                <a:xfrm rot="8221200">
                  <a:off x="5469040" y="4936565"/>
                  <a:ext cx="114992" cy="14373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2" h="143737">
                      <a:moveTo>
                        <a:pt x="57506" y="0"/>
                      </a:moveTo>
                      <a:lnTo>
                        <a:pt x="114991" y="143736"/>
                      </a:lnTo>
                      <a:lnTo>
                        <a:pt x="0" y="1437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5642610" y="4678045"/>
                <a:ext cx="1414115" cy="489712"/>
                <a:chOff x="5642610" y="4678045"/>
                <a:chExt cx="1414115" cy="489712"/>
              </a:xfrm>
            </p:grpSpPr>
            <p:pic>
              <p:nvPicPr>
                <p:cNvPr id="50" name="Picture 49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42610" y="467804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51" name="Freeform 50"/>
                <p:cNvSpPr/>
                <p:nvPr/>
              </p:nvSpPr>
              <p:spPr>
                <a:xfrm rot="8221200">
                  <a:off x="6941732" y="4936603"/>
                  <a:ext cx="114993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8">
                      <a:moveTo>
                        <a:pt x="57507" y="0"/>
                      </a:moveTo>
                      <a:lnTo>
                        <a:pt x="114992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7112127" y="4678045"/>
                <a:ext cx="1414109" cy="489712"/>
                <a:chOff x="7112127" y="4678045"/>
                <a:chExt cx="1414109" cy="489712"/>
              </a:xfrm>
            </p:grpSpPr>
            <p:pic>
              <p:nvPicPr>
                <p:cNvPr id="53" name="Picture 52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12127" y="4678045"/>
                  <a:ext cx="1412113" cy="489712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sp>
              <p:nvSpPr>
                <p:cNvPr id="54" name="Freeform 53"/>
                <p:cNvSpPr/>
                <p:nvPr/>
              </p:nvSpPr>
              <p:spPr>
                <a:xfrm rot="8221200">
                  <a:off x="8411243" y="4936582"/>
                  <a:ext cx="114993" cy="14373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4993" h="143738">
                      <a:moveTo>
                        <a:pt x="57507" y="0"/>
                      </a:moveTo>
                      <a:lnTo>
                        <a:pt x="114992" y="143737"/>
                      </a:lnTo>
                      <a:lnTo>
                        <a:pt x="0" y="14373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  <p:sp>
          <p:nvSpPr>
            <p:cNvPr id="57" name="TextBox 56"/>
            <p:cNvSpPr txBox="1"/>
            <p:nvPr/>
          </p:nvSpPr>
          <p:spPr>
            <a:xfrm>
              <a:off x="431800" y="4889500"/>
              <a:ext cx="592277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cxnSp>
        <p:nvCxnSpPr>
          <p:cNvPr id="60" name="Straight Connector 59"/>
          <p:cNvCxnSpPr/>
          <p:nvPr/>
        </p:nvCxnSpPr>
        <p:spPr>
          <a:xfrm>
            <a:off x="0" y="448431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6305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482600" y="2934970"/>
            <a:ext cx="9194800" cy="1213584"/>
            <a:chOff x="482600" y="2934970"/>
            <a:chExt cx="9194800" cy="1213584"/>
          </a:xfrm>
        </p:grpSpPr>
        <p:grpSp>
          <p:nvGrpSpPr>
            <p:cNvPr id="31" name="Group 30"/>
            <p:cNvGrpSpPr/>
            <p:nvPr/>
          </p:nvGrpSpPr>
          <p:grpSpPr>
            <a:xfrm>
              <a:off x="1054100" y="2934970"/>
              <a:ext cx="8623300" cy="1213584"/>
              <a:chOff x="1054100" y="2934970"/>
              <a:chExt cx="8623300" cy="1213584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1054100" y="3445383"/>
                <a:ext cx="8623300" cy="703171"/>
                <a:chOff x="1054100" y="3445383"/>
                <a:chExt cx="8623300" cy="703171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1054100" y="3810000"/>
                  <a:ext cx="8623300" cy="338554"/>
                  <a:chOff x="1054100" y="3810000"/>
                  <a:chExt cx="8623300" cy="338554"/>
                </a:xfrm>
              </p:grpSpPr>
              <p:sp>
                <p:nvSpPr>
                  <p:cNvPr id="2" name="TextBox 1"/>
                  <p:cNvSpPr txBox="1"/>
                  <p:nvPr/>
                </p:nvSpPr>
                <p:spPr>
                  <a:xfrm>
                    <a:off x="10083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80</a:t>
                    </a:r>
                  </a:p>
                </p:txBody>
              </p:sp>
              <p:sp>
                <p:nvSpPr>
                  <p:cNvPr id="3" name="TextBox 2"/>
                  <p:cNvSpPr txBox="1"/>
                  <p:nvPr/>
                </p:nvSpPr>
                <p:spPr>
                  <a:xfrm>
                    <a:off x="14655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81</a:t>
                    </a:r>
                  </a:p>
                </p:txBody>
              </p:sp>
              <p:sp>
                <p:nvSpPr>
                  <p:cNvPr id="4" name="TextBox 3"/>
                  <p:cNvSpPr txBox="1"/>
                  <p:nvPr/>
                </p:nvSpPr>
                <p:spPr>
                  <a:xfrm>
                    <a:off x="20878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82</a:t>
                    </a:r>
                  </a:p>
                </p:txBody>
              </p:sp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25450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83</a:t>
                    </a:r>
                  </a:p>
                </p:txBody>
              </p:sp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31546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84</a:t>
                    </a:r>
                  </a:p>
                </p:txBody>
              </p:sp>
              <p:sp>
                <p:nvSpPr>
                  <p:cNvPr id="7" name="TextBox 6"/>
                  <p:cNvSpPr txBox="1"/>
                  <p:nvPr/>
                </p:nvSpPr>
                <p:spPr>
                  <a:xfrm>
                    <a:off x="36118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85</a:t>
                    </a:r>
                  </a:p>
                </p:txBody>
              </p:sp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42341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86</a:t>
                    </a:r>
                  </a:p>
                </p:txBody>
              </p:sp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46913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87</a:t>
                    </a:r>
                  </a:p>
                </p:txBody>
              </p:sp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53263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88</a:t>
                    </a:r>
                  </a:p>
                </p:txBody>
              </p: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57835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89</a:t>
                    </a:r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64058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90</a:t>
                    </a:r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68630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91</a:t>
                    </a:r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74853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92</a:t>
                    </a:r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79425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93</a:t>
                    </a: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8564880" y="38100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94</a:t>
                    </a:r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9022080" y="38100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95</a:t>
                    </a:r>
                  </a:p>
                </p:txBody>
              </p:sp>
            </p:grpSp>
            <p:pic>
              <p:nvPicPr>
                <p:cNvPr id="19" name="Picture 18"/>
                <p:cNvPicPr>
                  <a:picLocks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06500" y="3445383"/>
                  <a:ext cx="8256397" cy="327025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30" name="Group 29"/>
              <p:cNvGrpSpPr/>
              <p:nvPr/>
            </p:nvGrpSpPr>
            <p:grpSpPr>
              <a:xfrm>
                <a:off x="1270000" y="2934970"/>
                <a:ext cx="6493764" cy="517906"/>
                <a:chOff x="1270000" y="2934970"/>
                <a:chExt cx="6493764" cy="517906"/>
              </a:xfrm>
            </p:grpSpPr>
            <p:grpSp>
              <p:nvGrpSpPr>
                <p:cNvPr id="23" name="Group 22"/>
                <p:cNvGrpSpPr/>
                <p:nvPr/>
              </p:nvGrpSpPr>
              <p:grpSpPr>
                <a:xfrm flipH="1">
                  <a:off x="1270000" y="2947416"/>
                  <a:ext cx="2153793" cy="505460"/>
                  <a:chOff x="1270000" y="2947416"/>
                  <a:chExt cx="2153793" cy="505460"/>
                </a:xfrm>
              </p:grpSpPr>
              <p:pic>
                <p:nvPicPr>
                  <p:cNvPr id="21" name="Picture 20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270000" y="2947416"/>
                    <a:ext cx="2153793" cy="505460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22" name="Freeform 21"/>
                  <p:cNvSpPr/>
                  <p:nvPr/>
                </p:nvSpPr>
                <p:spPr>
                  <a:xfrm rot="8576400">
                    <a:off x="3282816" y="3220831"/>
                    <a:ext cx="118670" cy="14834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8670" h="148340">
                        <a:moveTo>
                          <a:pt x="59344" y="0"/>
                        </a:moveTo>
                        <a:lnTo>
                          <a:pt x="118669" y="148339"/>
                        </a:lnTo>
                        <a:lnTo>
                          <a:pt x="0" y="1483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26" name="Group 25"/>
                <p:cNvGrpSpPr/>
                <p:nvPr/>
              </p:nvGrpSpPr>
              <p:grpSpPr>
                <a:xfrm flipH="1">
                  <a:off x="3433191" y="2934970"/>
                  <a:ext cx="2153793" cy="505460"/>
                  <a:chOff x="3433191" y="2934970"/>
                  <a:chExt cx="2153793" cy="505460"/>
                </a:xfrm>
              </p:grpSpPr>
              <p:pic>
                <p:nvPicPr>
                  <p:cNvPr id="24" name="Picture 23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433191" y="2934970"/>
                    <a:ext cx="2153793" cy="505460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25" name="Freeform 24"/>
                  <p:cNvSpPr/>
                  <p:nvPr/>
                </p:nvSpPr>
                <p:spPr>
                  <a:xfrm rot="8576400">
                    <a:off x="5446013" y="3208365"/>
                    <a:ext cx="118671" cy="14834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8671" h="148341">
                        <a:moveTo>
                          <a:pt x="59344" y="0"/>
                        </a:moveTo>
                        <a:lnTo>
                          <a:pt x="118670" y="148340"/>
                        </a:lnTo>
                        <a:lnTo>
                          <a:pt x="0" y="14834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29" name="Group 28"/>
                <p:cNvGrpSpPr/>
                <p:nvPr/>
              </p:nvGrpSpPr>
              <p:grpSpPr>
                <a:xfrm flipH="1">
                  <a:off x="5609971" y="2947416"/>
                  <a:ext cx="2153793" cy="505460"/>
                  <a:chOff x="5609971" y="2947416"/>
                  <a:chExt cx="2153793" cy="505460"/>
                </a:xfrm>
              </p:grpSpPr>
              <p:pic>
                <p:nvPicPr>
                  <p:cNvPr id="27" name="Picture 26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09971" y="2947416"/>
                    <a:ext cx="2153793" cy="505460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28" name="Freeform 27"/>
                  <p:cNvSpPr/>
                  <p:nvPr/>
                </p:nvSpPr>
                <p:spPr>
                  <a:xfrm rot="8576400">
                    <a:off x="7622787" y="3220817"/>
                    <a:ext cx="118672" cy="14834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8672" h="148340">
                        <a:moveTo>
                          <a:pt x="59345" y="0"/>
                        </a:moveTo>
                        <a:lnTo>
                          <a:pt x="118671" y="148339"/>
                        </a:lnTo>
                        <a:lnTo>
                          <a:pt x="0" y="14833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</p:grpSp>
        <p:sp>
          <p:nvSpPr>
            <p:cNvPr id="32" name="TextBox 31"/>
            <p:cNvSpPr txBox="1"/>
            <p:nvPr/>
          </p:nvSpPr>
          <p:spPr>
            <a:xfrm>
              <a:off x="482600" y="3162300"/>
              <a:ext cx="662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482600" y="5259451"/>
            <a:ext cx="9194800" cy="1238603"/>
            <a:chOff x="482600" y="5259451"/>
            <a:chExt cx="9194800" cy="1238603"/>
          </a:xfrm>
        </p:grpSpPr>
        <p:grpSp>
          <p:nvGrpSpPr>
            <p:cNvPr id="66" name="Group 65"/>
            <p:cNvGrpSpPr/>
            <p:nvPr/>
          </p:nvGrpSpPr>
          <p:grpSpPr>
            <a:xfrm>
              <a:off x="1054100" y="5259451"/>
              <a:ext cx="8623300" cy="1238603"/>
              <a:chOff x="1054100" y="5259451"/>
              <a:chExt cx="8623300" cy="123860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1054100" y="5799328"/>
                <a:ext cx="8623300" cy="698726"/>
                <a:chOff x="1054100" y="5799328"/>
                <a:chExt cx="8623300" cy="698726"/>
              </a:xfrm>
            </p:grpSpPr>
            <p:grpSp>
              <p:nvGrpSpPr>
                <p:cNvPr id="50" name="Group 49"/>
                <p:cNvGrpSpPr/>
                <p:nvPr/>
              </p:nvGrpSpPr>
              <p:grpSpPr>
                <a:xfrm>
                  <a:off x="1054100" y="6159500"/>
                  <a:ext cx="8623300" cy="338554"/>
                  <a:chOff x="1054100" y="6159500"/>
                  <a:chExt cx="8623300" cy="338554"/>
                </a:xfrm>
              </p:grpSpPr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10083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80</a:t>
                    </a:r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14655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81</a:t>
                    </a: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20878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82</a:t>
                    </a: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25450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83</a:t>
                    </a:r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31546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84</a:t>
                    </a:r>
                  </a:p>
                </p:txBody>
              </p: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36118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85</a:t>
                    </a:r>
                  </a:p>
                </p:txBody>
              </p: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42341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86</a:t>
                    </a: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46913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87</a:t>
                    </a: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53263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88</a:t>
                    </a:r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57835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89</a:t>
                    </a: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64058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90</a:t>
                    </a:r>
                  </a:p>
                </p:txBody>
              </p:sp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68630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91</a:t>
                    </a: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74853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92</a:t>
                    </a: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79425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93</a:t>
                    </a:r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8564880" y="6159500"/>
                    <a:ext cx="55626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94</a:t>
                    </a: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9022080" y="6159500"/>
                    <a:ext cx="701040" cy="430887"/>
                  </a:xfrm>
                  <a:prstGeom prst="rect">
                    <a:avLst/>
                  </a:prstGeom>
                  <a:noFill/>
                </p:spPr>
                <p:txBody>
                  <a:bodyPr vert="horz" rtlCol="0">
                    <a:spAutoFit/>
                  </a:bodyPr>
                  <a:lstStyle/>
                  <a:p>
                    <a:pPr algn="ctr" rtl="0"/>
                    <a:r>
                      <a:rPr lang="fr-ca" sz="2200" b="0" i="0" u="none" baseline="0">
                        <a:solidFill>
                          <a:srgbClr val="000000"/>
                        </a:solidFill>
                        <a:latin typeface="Century Gothic"/>
                      </a:rPr>
                      <a:t>95</a:t>
                    </a:r>
                  </a:p>
                </p:txBody>
              </p:sp>
            </p:grpSp>
            <p:pic>
              <p:nvPicPr>
                <p:cNvPr id="51" name="Picture 50"/>
                <p:cNvPicPr>
                  <a:picLocks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06500" y="5799328"/>
                  <a:ext cx="8256397" cy="327025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grpSp>
            <p:nvGrpSpPr>
              <p:cNvPr id="65" name="Group 64"/>
              <p:cNvGrpSpPr/>
              <p:nvPr/>
            </p:nvGrpSpPr>
            <p:grpSpPr>
              <a:xfrm>
                <a:off x="1879509" y="5259451"/>
                <a:ext cx="6438229" cy="552069"/>
                <a:chOff x="1879509" y="5259451"/>
                <a:chExt cx="6438229" cy="552069"/>
              </a:xfrm>
            </p:grpSpPr>
            <p:grpSp>
              <p:nvGrpSpPr>
                <p:cNvPr id="55" name="Group 54"/>
                <p:cNvGrpSpPr/>
                <p:nvPr/>
              </p:nvGrpSpPr>
              <p:grpSpPr>
                <a:xfrm>
                  <a:off x="1879509" y="5259451"/>
                  <a:ext cx="1559905" cy="552069"/>
                  <a:chOff x="1879509" y="5259451"/>
                  <a:chExt cx="1559905" cy="552069"/>
                </a:xfrm>
              </p:grpSpPr>
              <p:pic>
                <p:nvPicPr>
                  <p:cNvPr id="53" name="Picture 52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881505" y="5259451"/>
                    <a:ext cx="1557909" cy="552069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54" name="Freeform 53"/>
                  <p:cNvSpPr/>
                  <p:nvPr/>
                </p:nvSpPr>
                <p:spPr>
                  <a:xfrm rot="13378800" flipH="1">
                    <a:off x="1879509" y="5543321"/>
                    <a:ext cx="114993" cy="14373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4993" h="143739">
                        <a:moveTo>
                          <a:pt x="57506" y="0"/>
                        </a:moveTo>
                        <a:lnTo>
                          <a:pt x="114992" y="143738"/>
                        </a:lnTo>
                        <a:lnTo>
                          <a:pt x="0" y="1437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58" name="Group 57"/>
                <p:cNvGrpSpPr/>
                <p:nvPr/>
              </p:nvGrpSpPr>
              <p:grpSpPr>
                <a:xfrm>
                  <a:off x="3507394" y="5259451"/>
                  <a:ext cx="1559906" cy="552069"/>
                  <a:chOff x="3507394" y="5259451"/>
                  <a:chExt cx="1559906" cy="552069"/>
                </a:xfrm>
              </p:grpSpPr>
              <p:pic>
                <p:nvPicPr>
                  <p:cNvPr id="56" name="Picture 55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3509391" y="5259451"/>
                    <a:ext cx="1557909" cy="552069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57" name="Freeform 56"/>
                  <p:cNvSpPr/>
                  <p:nvPr/>
                </p:nvSpPr>
                <p:spPr>
                  <a:xfrm rot="13378800" flipH="1">
                    <a:off x="3507394" y="5543301"/>
                    <a:ext cx="114994" cy="14373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4994" h="143739">
                        <a:moveTo>
                          <a:pt x="57507" y="0"/>
                        </a:moveTo>
                        <a:lnTo>
                          <a:pt x="114993" y="143738"/>
                        </a:lnTo>
                        <a:lnTo>
                          <a:pt x="0" y="1437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61" name="Group 60"/>
                <p:cNvGrpSpPr/>
                <p:nvPr/>
              </p:nvGrpSpPr>
              <p:grpSpPr>
                <a:xfrm>
                  <a:off x="5138963" y="5259451"/>
                  <a:ext cx="1559906" cy="552069"/>
                  <a:chOff x="5138963" y="5259451"/>
                  <a:chExt cx="1559906" cy="552069"/>
                </a:xfrm>
              </p:grpSpPr>
              <p:pic>
                <p:nvPicPr>
                  <p:cNvPr id="59" name="Picture 58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5140960" y="5259451"/>
                    <a:ext cx="1557909" cy="552069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60" name="Freeform 59"/>
                  <p:cNvSpPr/>
                  <p:nvPr/>
                </p:nvSpPr>
                <p:spPr>
                  <a:xfrm rot="13378800" flipH="1">
                    <a:off x="5138963" y="5543301"/>
                    <a:ext cx="114994" cy="14373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4994" h="143739">
                        <a:moveTo>
                          <a:pt x="57507" y="0"/>
                        </a:moveTo>
                        <a:lnTo>
                          <a:pt x="114993" y="143738"/>
                        </a:lnTo>
                        <a:lnTo>
                          <a:pt x="0" y="1437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64" name="Group 63"/>
                <p:cNvGrpSpPr/>
                <p:nvPr/>
              </p:nvGrpSpPr>
              <p:grpSpPr>
                <a:xfrm>
                  <a:off x="6757832" y="5259451"/>
                  <a:ext cx="1559906" cy="552069"/>
                  <a:chOff x="6757832" y="5259451"/>
                  <a:chExt cx="1559906" cy="552069"/>
                </a:xfrm>
              </p:grpSpPr>
              <p:pic>
                <p:nvPicPr>
                  <p:cNvPr id="62" name="Picture 61"/>
                  <p:cNvPicPr>
                    <a:picLocks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59829" y="5259451"/>
                    <a:ext cx="1557909" cy="552069"/>
                  </a:xfrm>
                  <a:prstGeom prst="rect">
                    <a:avLst/>
                  </a:prstGeom>
                  <a:solidFill>
                    <a:scrgbClr r="0" g="0" b="0">
                      <a:alpha val="0"/>
                    </a:scrgbClr>
                  </a:solidFill>
                </p:spPr>
              </p:pic>
              <p:sp>
                <p:nvSpPr>
                  <p:cNvPr id="63" name="Freeform 62"/>
                  <p:cNvSpPr/>
                  <p:nvPr/>
                </p:nvSpPr>
                <p:spPr>
                  <a:xfrm rot="13378800" flipH="1">
                    <a:off x="6757832" y="5543301"/>
                    <a:ext cx="114994" cy="14373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14994" h="143739">
                        <a:moveTo>
                          <a:pt x="57508" y="0"/>
                        </a:moveTo>
                        <a:lnTo>
                          <a:pt x="114993" y="143738"/>
                        </a:lnTo>
                        <a:lnTo>
                          <a:pt x="0" y="1437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</p:grpSp>
        <p:sp>
          <p:nvSpPr>
            <p:cNvPr id="67" name="TextBox 66"/>
            <p:cNvSpPr txBox="1"/>
            <p:nvPr/>
          </p:nvSpPr>
          <p:spPr>
            <a:xfrm>
              <a:off x="482600" y="5511800"/>
              <a:ext cx="662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482600" y="581025"/>
            <a:ext cx="8458200" cy="1350407"/>
            <a:chOff x="482600" y="581025"/>
            <a:chExt cx="8458200" cy="1350407"/>
          </a:xfrm>
        </p:grpSpPr>
        <p:grpSp>
          <p:nvGrpSpPr>
            <p:cNvPr id="88" name="Group 87"/>
            <p:cNvGrpSpPr/>
            <p:nvPr/>
          </p:nvGrpSpPr>
          <p:grpSpPr>
            <a:xfrm>
              <a:off x="1054100" y="581025"/>
              <a:ext cx="7886700" cy="1350407"/>
              <a:chOff x="1054100" y="581025"/>
              <a:chExt cx="7886700" cy="1350407"/>
            </a:xfrm>
          </p:grpSpPr>
          <p:grpSp>
            <p:nvGrpSpPr>
              <p:cNvPr id="80" name="Group 79"/>
              <p:cNvGrpSpPr/>
              <p:nvPr/>
            </p:nvGrpSpPr>
            <p:grpSpPr>
              <a:xfrm>
                <a:off x="1054100" y="1562100"/>
                <a:ext cx="7886700" cy="369332"/>
                <a:chOff x="1054100" y="1562100"/>
                <a:chExt cx="7886700" cy="369332"/>
              </a:xfrm>
            </p:grpSpPr>
            <p:sp>
              <p:nvSpPr>
                <p:cNvPr id="69" name="TextBox 68"/>
                <p:cNvSpPr txBox="1"/>
                <p:nvPr/>
              </p:nvSpPr>
              <p:spPr>
                <a:xfrm>
                  <a:off x="1008380" y="1562100"/>
                  <a:ext cx="556260" cy="44627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10</a:t>
                  </a: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1668780" y="15621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15</a:t>
                  </a:r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2481580" y="1562100"/>
                  <a:ext cx="556260" cy="44627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20</a:t>
                  </a: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3141980" y="15621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25</a:t>
                  </a: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3942080" y="1562100"/>
                  <a:ext cx="556260" cy="44627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30</a:t>
                  </a: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4602480" y="15621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35</a:t>
                  </a: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5415280" y="1562100"/>
                  <a:ext cx="556260" cy="44627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40</a:t>
                  </a: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6088380" y="15621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45</a:t>
                  </a: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6888480" y="1562100"/>
                  <a:ext cx="556260" cy="44627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50</a:t>
                  </a: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7548880" y="15621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55</a:t>
                  </a: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8285480" y="1562100"/>
                  <a:ext cx="701040" cy="300082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60</a:t>
                  </a:r>
                </a:p>
              </p:txBody>
            </p:sp>
          </p:grpSp>
          <p:pic>
            <p:nvPicPr>
              <p:cNvPr id="81" name="Picture 80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77925" y="1091438"/>
                <a:ext cx="7575550" cy="36703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82" name="Picture 81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7300" y="581152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83" name="Freeform 82"/>
              <p:cNvSpPr/>
              <p:nvPr/>
            </p:nvSpPr>
            <p:spPr>
              <a:xfrm rot="8576400">
                <a:off x="3289843" y="857227"/>
                <a:ext cx="119835" cy="149794"/>
              </a:xfrm>
              <a:custGeom>
                <a:avLst/>
                <a:gdLst/>
                <a:ahLst/>
                <a:cxnLst/>
                <a:rect l="0" t="0" r="0" b="0"/>
                <a:pathLst>
                  <a:path w="119835" h="149794">
                    <a:moveTo>
                      <a:pt x="59927" y="0"/>
                    </a:moveTo>
                    <a:lnTo>
                      <a:pt x="119834" y="149793"/>
                    </a:lnTo>
                    <a:lnTo>
                      <a:pt x="0" y="149793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84" name="Picture 83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68116" y="581152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85" name="Freeform 84"/>
              <p:cNvSpPr/>
              <p:nvPr/>
            </p:nvSpPr>
            <p:spPr>
              <a:xfrm rot="8576400">
                <a:off x="5500655" y="857197"/>
                <a:ext cx="119834" cy="149793"/>
              </a:xfrm>
              <a:custGeom>
                <a:avLst/>
                <a:gdLst/>
                <a:ahLst/>
                <a:cxnLst/>
                <a:rect l="0" t="0" r="0" b="0"/>
                <a:pathLst>
                  <a:path w="119834" h="149793">
                    <a:moveTo>
                      <a:pt x="59927" y="0"/>
                    </a:moveTo>
                    <a:lnTo>
                      <a:pt x="119833" y="149792"/>
                    </a:lnTo>
                    <a:lnTo>
                      <a:pt x="0" y="149792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86" name="Picture 85"/>
              <p:cNvPicPr>
                <a:picLocks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78932" y="581025"/>
                <a:ext cx="2174875" cy="51041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sp>
            <p:nvSpPr>
              <p:cNvPr id="87" name="Freeform 86"/>
              <p:cNvSpPr/>
              <p:nvPr/>
            </p:nvSpPr>
            <p:spPr>
              <a:xfrm rot="8576400">
                <a:off x="7711460" y="857120"/>
                <a:ext cx="119835" cy="149793"/>
              </a:xfrm>
              <a:custGeom>
                <a:avLst/>
                <a:gdLst/>
                <a:ahLst/>
                <a:cxnLst/>
                <a:rect l="0" t="0" r="0" b="0"/>
                <a:pathLst>
                  <a:path w="119835" h="149793">
                    <a:moveTo>
                      <a:pt x="59928" y="0"/>
                    </a:moveTo>
                    <a:lnTo>
                      <a:pt x="119834" y="149792"/>
                    </a:lnTo>
                    <a:lnTo>
                      <a:pt x="0" y="149792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482600" y="8255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cxnSp>
        <p:nvCxnSpPr>
          <p:cNvPr id="91" name="Straight Connector 90"/>
          <p:cNvCxnSpPr/>
          <p:nvPr/>
        </p:nvCxnSpPr>
        <p:spPr>
          <a:xfrm>
            <a:off x="-12700" y="279956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07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4894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Sur cette droite numérique, tous les nombres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sont marqués mais que seuls les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multiples de 10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sont étiquetés.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08" y="2552700"/>
            <a:ext cx="9701911" cy="72453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82600" y="4508500"/>
            <a:ext cx="96291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sait-on quel nombre correspond à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chaque marque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599" y="6832600"/>
            <a:ext cx="7716855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Discutez de différentes stratégies. Voir p. N-14 pour plus de détails. </a:t>
            </a:r>
          </a:p>
        </p:txBody>
      </p:sp>
    </p:spTree>
    <p:extLst>
      <p:ext uri="{BB962C8B-B14F-4D97-AF65-F5344CB8AC3E}">
        <p14:creationId xmlns:p14="http://schemas.microsoft.com/office/powerpoint/2010/main" val="500734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6B6D32-8D13-47C6-80B5-E2496E963A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DE21AE-4755-495F-9896-21B4BB5EE4ED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753A994E-29D5-4F66-A928-C869E091D6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1387</Words>
  <Application>Microsoft Office PowerPoint</Application>
  <PresentationFormat>Custom</PresentationFormat>
  <Paragraphs>268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30</cp:revision>
  <dcterms:created xsi:type="dcterms:W3CDTF">2018-04-09T20:55:47Z</dcterms:created>
  <dcterms:modified xsi:type="dcterms:W3CDTF">2023-02-24T00:24:30Z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