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x="10160000" cy="7620000"/>
  <p:notesSz cx="6858000" cy="9144000"/>
  <p:embeddedFontLs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Century Gothic" panose="020B0502020202020204" pitchFamily="34" charset="0"/>
      <p:regular r:id="rId31"/>
      <p:bold r:id="rId32"/>
      <p:italic r:id="rId33"/>
      <p:boldItalic r:id="rId34"/>
    </p:embeddedFont>
    <p:embeddedFont>
      <p:font typeface="Segoe UI Symbol" panose="020B0502040204020203" pitchFamily="34" charset="0"/>
      <p:regular r:id="rId35"/>
    </p:embeddedFont>
    <p:embeddedFont>
      <p:font typeface="Wingdings 3" panose="05040102010807070707" pitchFamily="18" charset="2"/>
      <p:regular r:id="rId3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6F3118-0ED1-4006-B1C2-806B3E9351BE}" v="17" dt="2023-02-24T00:27:48.5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99" autoAdjust="0"/>
    <p:restoredTop sz="94660"/>
  </p:normalViewPr>
  <p:slideViewPr>
    <p:cSldViewPr snapToGrid="0">
      <p:cViewPr varScale="1">
        <p:scale>
          <a:sx n="78" d="100"/>
          <a:sy n="78" d="100"/>
        </p:scale>
        <p:origin x="90" y="51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font" Target="fonts/font8.fntdata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3.fntdata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6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7.fntdata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C56F3118-0ED1-4006-B1C2-806B3E9351BE}"/>
    <pc:docChg chg="custSel modSld">
      <pc:chgData name="Natalie Francis" userId="e859cff9-ab28-4f1c-8072-00482c704e35" providerId="ADAL" clId="{C56F3118-0ED1-4006-B1C2-806B3E9351BE}" dt="2023-02-24T13:31:08.338" v="118" actId="14100"/>
      <pc:docMkLst>
        <pc:docMk/>
      </pc:docMkLst>
      <pc:sldChg chg="modSp mod">
        <pc:chgData name="Natalie Francis" userId="e859cff9-ab28-4f1c-8072-00482c704e35" providerId="ADAL" clId="{C56F3118-0ED1-4006-B1C2-806B3E9351BE}" dt="2023-02-24T00:26:15.677" v="58" actId="20577"/>
        <pc:sldMkLst>
          <pc:docMk/>
          <pc:sldMk cId="2203591407" sldId="256"/>
        </pc:sldMkLst>
        <pc:spChg chg="mod">
          <ac:chgData name="Natalie Francis" userId="e859cff9-ab28-4f1c-8072-00482c704e35" providerId="ADAL" clId="{C56F3118-0ED1-4006-B1C2-806B3E9351BE}" dt="2023-02-24T00:26:15.677" v="58" actId="20577"/>
          <ac:spMkLst>
            <pc:docMk/>
            <pc:sldMk cId="2203591407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C56F3118-0ED1-4006-B1C2-806B3E9351BE}" dt="2023-02-24T00:14:31.905" v="3" actId="20577"/>
          <ac:spMkLst>
            <pc:docMk/>
            <pc:sldMk cId="2203591407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C56F3118-0ED1-4006-B1C2-806B3E9351BE}" dt="2023-02-24T00:14:58.787" v="24" actId="6549"/>
          <ac:spMkLst>
            <pc:docMk/>
            <pc:sldMk cId="2203591407" sldId="256"/>
            <ac:spMk id="10" creationId="{00000000-0000-0000-0000-000000000000}"/>
          </ac:spMkLst>
        </pc:spChg>
        <pc:spChg chg="mod">
          <ac:chgData name="Natalie Francis" userId="e859cff9-ab28-4f1c-8072-00482c704e35" providerId="ADAL" clId="{C56F3118-0ED1-4006-B1C2-806B3E9351BE}" dt="2023-02-24T00:15:05.614" v="27"/>
          <ac:spMkLst>
            <pc:docMk/>
            <pc:sldMk cId="2203591407" sldId="256"/>
            <ac:spMk id="11" creationId="{00000000-0000-0000-0000-000000000000}"/>
          </ac:spMkLst>
        </pc:spChg>
      </pc:sldChg>
      <pc:sldChg chg="addSp delSp modSp mod">
        <pc:chgData name="Natalie Francis" userId="e859cff9-ab28-4f1c-8072-00482c704e35" providerId="ADAL" clId="{C56F3118-0ED1-4006-B1C2-806B3E9351BE}" dt="2023-02-24T00:15:15.252" v="33" actId="478"/>
        <pc:sldMkLst>
          <pc:docMk/>
          <pc:sldMk cId="2783508426" sldId="257"/>
        </pc:sldMkLst>
        <pc:picChg chg="del">
          <ac:chgData name="Natalie Francis" userId="e859cff9-ab28-4f1c-8072-00482c704e35" providerId="ADAL" clId="{C56F3118-0ED1-4006-B1C2-806B3E9351BE}" dt="2023-02-24T00:15:15.252" v="33" actId="478"/>
          <ac:picMkLst>
            <pc:docMk/>
            <pc:sldMk cId="2783508426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C56F3118-0ED1-4006-B1C2-806B3E9351BE}" dt="2023-02-24T00:15:13.569" v="32" actId="171"/>
          <ac:picMkLst>
            <pc:docMk/>
            <pc:sldMk cId="2783508426" sldId="257"/>
            <ac:picMk id="4" creationId="{A61B25D3-FE5F-1533-22C3-C71ED7BE9FF3}"/>
          </ac:picMkLst>
        </pc:picChg>
      </pc:sldChg>
      <pc:sldChg chg="modSp mod">
        <pc:chgData name="Natalie Francis" userId="e859cff9-ab28-4f1c-8072-00482c704e35" providerId="ADAL" clId="{C56F3118-0ED1-4006-B1C2-806B3E9351BE}" dt="2023-02-24T00:15:27.037" v="34" actId="2711"/>
        <pc:sldMkLst>
          <pc:docMk/>
          <pc:sldMk cId="3664737323" sldId="258"/>
        </pc:sldMkLst>
        <pc:spChg chg="mod">
          <ac:chgData name="Natalie Francis" userId="e859cff9-ab28-4f1c-8072-00482c704e35" providerId="ADAL" clId="{C56F3118-0ED1-4006-B1C2-806B3E9351BE}" dt="2023-02-24T00:15:27.037" v="34" actId="2711"/>
          <ac:spMkLst>
            <pc:docMk/>
            <pc:sldMk cId="3664737323" sldId="258"/>
            <ac:spMk id="8" creationId="{00000000-0000-0000-0000-000000000000}"/>
          </ac:spMkLst>
        </pc:spChg>
      </pc:sldChg>
      <pc:sldChg chg="modSp">
        <pc:chgData name="Natalie Francis" userId="e859cff9-ab28-4f1c-8072-00482c704e35" providerId="ADAL" clId="{C56F3118-0ED1-4006-B1C2-806B3E9351BE}" dt="2023-02-24T00:27:22.819" v="64" actId="20577"/>
        <pc:sldMkLst>
          <pc:docMk/>
          <pc:sldMk cId="2210066688" sldId="259"/>
        </pc:sldMkLst>
        <pc:spChg chg="mod">
          <ac:chgData name="Natalie Francis" userId="e859cff9-ab28-4f1c-8072-00482c704e35" providerId="ADAL" clId="{C56F3118-0ED1-4006-B1C2-806B3E9351BE}" dt="2023-02-24T00:27:22.819" v="64" actId="20577"/>
          <ac:spMkLst>
            <pc:docMk/>
            <pc:sldMk cId="2210066688" sldId="259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C56F3118-0ED1-4006-B1C2-806B3E9351BE}" dt="2023-02-24T00:27:50.087" v="72" actId="14100"/>
        <pc:sldMkLst>
          <pc:docMk/>
          <pc:sldMk cId="2164481264" sldId="263"/>
        </pc:sldMkLst>
        <pc:spChg chg="mod">
          <ac:chgData name="Natalie Francis" userId="e859cff9-ab28-4f1c-8072-00482c704e35" providerId="ADAL" clId="{C56F3118-0ED1-4006-B1C2-806B3E9351BE}" dt="2023-02-24T00:27:50.087" v="72" actId="14100"/>
          <ac:spMkLst>
            <pc:docMk/>
            <pc:sldMk cId="2164481264" sldId="263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C56F3118-0ED1-4006-B1C2-806B3E9351BE}" dt="2023-02-24T00:16:23.834" v="38" actId="14100"/>
        <pc:sldMkLst>
          <pc:docMk/>
          <pc:sldMk cId="543785292" sldId="267"/>
        </pc:sldMkLst>
        <pc:spChg chg="mod">
          <ac:chgData name="Natalie Francis" userId="e859cff9-ab28-4f1c-8072-00482c704e35" providerId="ADAL" clId="{C56F3118-0ED1-4006-B1C2-806B3E9351BE}" dt="2023-02-24T00:16:23.834" v="38" actId="14100"/>
          <ac:spMkLst>
            <pc:docMk/>
            <pc:sldMk cId="543785292" sldId="267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C56F3118-0ED1-4006-B1C2-806B3E9351BE}" dt="2023-02-24T00:16:53.190" v="39" actId="14100"/>
        <pc:sldMkLst>
          <pc:docMk/>
          <pc:sldMk cId="3150189015" sldId="271"/>
        </pc:sldMkLst>
        <pc:spChg chg="mod">
          <ac:chgData name="Natalie Francis" userId="e859cff9-ab28-4f1c-8072-00482c704e35" providerId="ADAL" clId="{C56F3118-0ED1-4006-B1C2-806B3E9351BE}" dt="2023-02-24T00:16:53.190" v="39" actId="14100"/>
          <ac:spMkLst>
            <pc:docMk/>
            <pc:sldMk cId="3150189015" sldId="271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C56F3118-0ED1-4006-B1C2-806B3E9351BE}" dt="2023-02-24T13:29:22.284" v="116" actId="14100"/>
        <pc:sldMkLst>
          <pc:docMk/>
          <pc:sldMk cId="2651036356" sldId="272"/>
        </pc:sldMkLst>
        <pc:spChg chg="mod">
          <ac:chgData name="Natalie Francis" userId="e859cff9-ab28-4f1c-8072-00482c704e35" providerId="ADAL" clId="{C56F3118-0ED1-4006-B1C2-806B3E9351BE}" dt="2023-02-24T13:28:49.331" v="93" actId="20577"/>
          <ac:spMkLst>
            <pc:docMk/>
            <pc:sldMk cId="2651036356" sldId="272"/>
            <ac:spMk id="5" creationId="{00000000-0000-0000-0000-000000000000}"/>
          </ac:spMkLst>
        </pc:spChg>
        <pc:spChg chg="mod">
          <ac:chgData name="Natalie Francis" userId="e859cff9-ab28-4f1c-8072-00482c704e35" providerId="ADAL" clId="{C56F3118-0ED1-4006-B1C2-806B3E9351BE}" dt="2023-02-24T13:29:22.284" v="116" actId="14100"/>
          <ac:spMkLst>
            <pc:docMk/>
            <pc:sldMk cId="2651036356" sldId="272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C56F3118-0ED1-4006-B1C2-806B3E9351BE}" dt="2023-02-24T00:17:28.174" v="42" actId="6549"/>
        <pc:sldMkLst>
          <pc:docMk/>
          <pc:sldMk cId="3630293375" sldId="274"/>
        </pc:sldMkLst>
        <pc:spChg chg="mod">
          <ac:chgData name="Natalie Francis" userId="e859cff9-ab28-4f1c-8072-00482c704e35" providerId="ADAL" clId="{C56F3118-0ED1-4006-B1C2-806B3E9351BE}" dt="2023-02-24T00:17:16.652" v="40" actId="14100"/>
          <ac:spMkLst>
            <pc:docMk/>
            <pc:sldMk cId="3630293375" sldId="274"/>
            <ac:spMk id="2" creationId="{00000000-0000-0000-0000-000000000000}"/>
          </ac:spMkLst>
        </pc:spChg>
        <pc:spChg chg="mod">
          <ac:chgData name="Natalie Francis" userId="e859cff9-ab28-4f1c-8072-00482c704e35" providerId="ADAL" clId="{C56F3118-0ED1-4006-B1C2-806B3E9351BE}" dt="2023-02-24T00:17:28.174" v="42" actId="6549"/>
          <ac:spMkLst>
            <pc:docMk/>
            <pc:sldMk cId="3630293375" sldId="274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C56F3118-0ED1-4006-B1C2-806B3E9351BE}" dt="2023-02-24T13:31:08.338" v="118" actId="14100"/>
        <pc:sldMkLst>
          <pc:docMk/>
          <pc:sldMk cId="443241977" sldId="275"/>
        </pc:sldMkLst>
        <pc:spChg chg="mod">
          <ac:chgData name="Natalie Francis" userId="e859cff9-ab28-4f1c-8072-00482c704e35" providerId="ADAL" clId="{C56F3118-0ED1-4006-B1C2-806B3E9351BE}" dt="2023-02-24T13:31:02.466" v="117" actId="14100"/>
          <ac:spMkLst>
            <pc:docMk/>
            <pc:sldMk cId="443241977" sldId="275"/>
            <ac:spMk id="3" creationId="{00000000-0000-0000-0000-000000000000}"/>
          </ac:spMkLst>
        </pc:spChg>
        <pc:spChg chg="mod">
          <ac:chgData name="Natalie Francis" userId="e859cff9-ab28-4f1c-8072-00482c704e35" providerId="ADAL" clId="{C56F3118-0ED1-4006-B1C2-806B3E9351BE}" dt="2023-02-24T13:31:08.338" v="118" actId="14100"/>
          <ac:spMkLst>
            <pc:docMk/>
            <pc:sldMk cId="443241977" sldId="275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C56F3118-0ED1-4006-B1C2-806B3E9351BE}" dt="2023-02-24T00:26:20.310" v="60" actId="20577"/>
        <pc:sldMkLst>
          <pc:docMk/>
          <pc:sldMk cId="684310181" sldId="277"/>
        </pc:sldMkLst>
        <pc:spChg chg="mod">
          <ac:chgData name="Natalie Francis" userId="e859cff9-ab28-4f1c-8072-00482c704e35" providerId="ADAL" clId="{C56F3118-0ED1-4006-B1C2-806B3E9351BE}" dt="2023-02-24T00:26:20.310" v="60" actId="20577"/>
          <ac:spMkLst>
            <pc:docMk/>
            <pc:sldMk cId="684310181" sldId="277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270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8433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538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01774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41005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6429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5382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1610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2372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86788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79A0-EDB9-4629-BB0F-A65EB305F6A4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5540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979A0-EDB9-4629-BB0F-A65EB305F6A4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55721-5500-4951-94D0-1B804508D49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3109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19235" y="736600"/>
            <a:ext cx="8050265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3.2 Unité 11 Les régularités et l’algèbre p. N-45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49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RA3-19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9035282" cy="5539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3000" b="0" i="0" u="none" baseline="0" dirty="0">
                <a:solidFill>
                  <a:srgbClr val="000000"/>
                </a:solidFill>
                <a:latin typeface="Century Gothic"/>
              </a:rPr>
              <a:t>Utiliser des lettres pour les nombres inconnus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680196" cy="15120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représenteront un nombre inconnu dans une équation par une lettre ou un symbole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résoudront des équations simples d’addition et de soustraction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3.2 p. 48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49</a:t>
            </a:r>
          </a:p>
        </p:txBody>
      </p:sp>
    </p:spTree>
    <p:extLst>
      <p:ext uri="{BB962C8B-B14F-4D97-AF65-F5344CB8AC3E}">
        <p14:creationId xmlns:p14="http://schemas.microsoft.com/office/powerpoint/2010/main" val="2203591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6268154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Réécris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, puis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 résous-la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2006600"/>
            <a:ext cx="290714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6 + 2 +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y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 18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94300" y="2006600"/>
            <a:ext cx="289533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n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– 6 = 15 + 7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8000" y="4597400"/>
            <a:ext cx="330302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21 +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a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 56 – 20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16499" y="4597400"/>
            <a:ext cx="4227983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n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– 9 = 4 × 5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816258" y="4436302"/>
            <a:ext cx="5343742" cy="3183698"/>
            <a:chOff x="4816258" y="4436302"/>
            <a:chExt cx="5343742" cy="318369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4816258" y="4436302"/>
              <a:ext cx="534374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816258" y="4436302"/>
              <a:ext cx="0" cy="31836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1979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100" y="254000"/>
            <a:ext cx="934224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Nous pouvons utiliser d’autres symboles pour représenter des nombres inconnus.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44574" y="1765300"/>
            <a:ext cx="9086230" cy="516937"/>
            <a:chOff x="644574" y="1765300"/>
            <a:chExt cx="9086230" cy="516937"/>
          </a:xfrm>
        </p:grpSpPr>
        <p:grpSp>
          <p:nvGrpSpPr>
            <p:cNvPr id="7" name="Group 6"/>
            <p:cNvGrpSpPr/>
            <p:nvPr/>
          </p:nvGrpSpPr>
          <p:grpSpPr>
            <a:xfrm>
              <a:off x="1143000" y="1765300"/>
              <a:ext cx="8587804" cy="440898"/>
              <a:chOff x="1143000" y="1765300"/>
              <a:chExt cx="8587804" cy="440898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7848600" y="1765300"/>
                <a:ext cx="1973644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Wingdings"/>
                  </a:rPr>
                  <a:t>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alibri"/>
                  </a:rPr>
                  <a:t> 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alibri"/>
                  </a:rPr>
                  <a:t>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+ 3 = 22</a:t>
                </a: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5537200" y="1790700"/>
                <a:ext cx="1805097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1" u="none" baseline="0">
                    <a:solidFill>
                      <a:srgbClr val="000000"/>
                    </a:solidFill>
                    <a:latin typeface="Century Gothic"/>
                  </a:rPr>
                  <a:t>x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+ 3 = 22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136900" y="1790700"/>
                <a:ext cx="1832531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Arial"/>
                  </a:rPr>
                  <a:t>?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+ 3 = 22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143000" y="1790700"/>
                <a:ext cx="1535966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+ 3 = 22</a:t>
                </a:r>
              </a:p>
            </p:txBody>
          </p:sp>
        </p:grpSp>
        <p:sp>
          <p:nvSpPr>
            <p:cNvPr id="8" name="Freeform 7"/>
            <p:cNvSpPr/>
            <p:nvPr/>
          </p:nvSpPr>
          <p:spPr>
            <a:xfrm>
              <a:off x="644574" y="1830824"/>
              <a:ext cx="451414" cy="451413"/>
            </a:xfrm>
            <a:custGeom>
              <a:avLst/>
              <a:gdLst/>
              <a:ahLst/>
              <a:cxnLst/>
              <a:rect l="0" t="0" r="0" b="0"/>
              <a:pathLst>
                <a:path w="451414" h="451413">
                  <a:moveTo>
                    <a:pt x="0" y="0"/>
                  </a:moveTo>
                  <a:lnTo>
                    <a:pt x="451413" y="0"/>
                  </a:lnTo>
                  <a:lnTo>
                    <a:pt x="451413" y="451412"/>
                  </a:lnTo>
                  <a:lnTo>
                    <a:pt x="0" y="45141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140200" y="4292600"/>
            <a:ext cx="19736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Wingdings"/>
              </a:rPr>
              <a:t></a:t>
            </a:r>
            <a:r>
              <a:rPr lang="fr-ca" sz="2800" b="0" i="0" u="none" baseline="0">
                <a:solidFill>
                  <a:srgbClr val="000000"/>
                </a:solidFill>
                <a:latin typeface="Calibri"/>
              </a:rPr>
              <a:t> </a:t>
            </a:r>
            <a:r>
              <a:rPr lang="fr-ca" sz="2000" b="0" i="0" u="none" baseline="0">
                <a:solidFill>
                  <a:srgbClr val="000000"/>
                </a:solidFill>
                <a:latin typeface="Calibri"/>
              </a:rPr>
              <a:t>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+ 3 = 22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6100" y="3200400"/>
            <a:ext cx="97748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On les résout toutes de la même manière 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6100" y="850900"/>
            <a:ext cx="97748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 remarques-tu sur ces 4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équations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6100" y="6832600"/>
            <a:ext cx="35941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N-47 pour plus de détails.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47F47BD-09C9-49AB-B801-AAB25209AD8A}"/>
              </a:ext>
            </a:extLst>
          </p:cNvPr>
          <p:cNvCxnSpPr/>
          <p:nvPr/>
        </p:nvCxnSpPr>
        <p:spPr>
          <a:xfrm>
            <a:off x="0" y="285168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763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1" y="444500"/>
            <a:ext cx="8278684" cy="159999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1. Réécris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en utilisant </a:t>
            </a:r>
            <a:r>
              <a:rPr lang="fr-ca" sz="2700" b="0" i="0" u="none" baseline="0" dirty="0">
                <a:solidFill>
                  <a:srgbClr val="000000"/>
                </a:solidFill>
                <a:latin typeface="Segoe UI Symbol"/>
              </a:rPr>
              <a:t>☺ 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à la place de la lettre.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429187"/>
            <a:ext cx="227772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x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+ 8 = 11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94300" y="2429187"/>
            <a:ext cx="2088820" cy="5244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fr-ca" sz="2700" b="0" i="1" u="none" baseline="0">
                <a:solidFill>
                  <a:srgbClr val="000000"/>
                </a:solidFill>
                <a:latin typeface="Century Gothic"/>
              </a:rPr>
              <a:t>n </a:t>
            </a:r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– 8 = 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842187"/>
            <a:ext cx="2087778" cy="5244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c) 7 = </a:t>
            </a:r>
            <a:r>
              <a:rPr lang="fr-ca" sz="2700" b="0" i="1" u="none" baseline="0">
                <a:solidFill>
                  <a:srgbClr val="000000"/>
                </a:solidFill>
                <a:latin typeface="Century Gothic"/>
              </a:rPr>
              <a:t>y </a:t>
            </a:r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+ 6</a:t>
            </a:r>
          </a:p>
        </p:txBody>
      </p:sp>
    </p:spTree>
    <p:extLst>
      <p:ext uri="{BB962C8B-B14F-4D97-AF65-F5344CB8AC3E}">
        <p14:creationId xmlns:p14="http://schemas.microsoft.com/office/powerpoint/2010/main" val="543785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1231900"/>
            <a:ext cx="261978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11 = </a:t>
            </a:r>
            <a:r>
              <a:rPr lang="fr-ca" sz="2800" b="0" i="0" u="none" baseline="0">
                <a:solidFill>
                  <a:srgbClr val="000000"/>
                </a:solidFill>
                <a:latin typeface="Segoe UI Symbol"/>
              </a:rPr>
              <a:t>☺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– 5</a:t>
            </a:r>
            <a:r>
              <a:rPr lang="fr-ca" sz="2800" b="0" i="0" u="none" baseline="0">
                <a:solidFill>
                  <a:srgbClr val="000000"/>
                </a:solidFill>
                <a:latin typeface="Segoe UI Symbol"/>
              </a:rPr>
              <a:t>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31469" y="1257300"/>
            <a:ext cx="2740143" cy="6186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12 – </a:t>
            </a:r>
            <a:r>
              <a:rPr lang="fr-ca" sz="3000" b="0" i="0" u="none" baseline="0">
                <a:solidFill>
                  <a:srgbClr val="000000"/>
                </a:solidFill>
                <a:latin typeface="Wingdings"/>
              </a:rPr>
              <a:t></a:t>
            </a:r>
            <a:r>
              <a:rPr lang="fr-ca" sz="1000" b="0" i="0" u="none" baseline="0">
                <a:solidFill>
                  <a:srgbClr val="000000"/>
                </a:solidFill>
                <a:latin typeface="Wingdings"/>
              </a:rPr>
              <a:t>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 8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00699" y="1257300"/>
            <a:ext cx="3093281" cy="6186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17 = </a:t>
            </a:r>
            <a:r>
              <a:rPr lang="fr-ca" sz="3000" b="0" i="0" u="none" baseline="0">
                <a:solidFill>
                  <a:srgbClr val="000000"/>
                </a:solidFill>
                <a:latin typeface="Wingdings"/>
              </a:rPr>
              <a:t></a:t>
            </a:r>
            <a:r>
              <a:rPr lang="fr-ca" sz="1000" b="0" i="0" u="none" baseline="0">
                <a:solidFill>
                  <a:srgbClr val="000000"/>
                </a:solidFill>
                <a:latin typeface="Wingdings"/>
              </a:rPr>
              <a:t>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+ 16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3035300"/>
            <a:ext cx="2677812" cy="6186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61 + </a:t>
            </a:r>
            <a:r>
              <a:rPr lang="fr-ca" sz="3000" b="0" i="0" u="none" baseline="0">
                <a:solidFill>
                  <a:srgbClr val="000000"/>
                </a:solidFill>
                <a:latin typeface="Wingdings 3"/>
              </a:rPr>
              <a:t>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= 96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00699" y="3035300"/>
            <a:ext cx="2686730" cy="6186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77 = </a:t>
            </a:r>
            <a:r>
              <a:rPr lang="fr-ca" sz="3000" b="0" i="0" u="none" baseline="0">
                <a:solidFill>
                  <a:srgbClr val="000000"/>
                </a:solidFill>
                <a:latin typeface="Wingdings"/>
              </a:rPr>
              <a:t></a:t>
            </a:r>
            <a:r>
              <a:rPr lang="fr-ca" sz="1000" b="0" i="0" u="none" baseline="0">
                <a:solidFill>
                  <a:srgbClr val="000000"/>
                </a:solidFill>
                <a:latin typeface="Wingdings"/>
              </a:rPr>
              <a:t>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– 9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2600" y="5200162"/>
            <a:ext cx="3314485" cy="12380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latin typeface="Century Gothic"/>
              </a:rPr>
              <a:t>g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) 100 + </a:t>
            </a:r>
            <a:r>
              <a:rPr lang="fr-ca" sz="3000" b="0" i="0" u="none" baseline="0">
                <a:solidFill>
                  <a:srgbClr val="000000"/>
                </a:solidFill>
                <a:latin typeface="Wingdings"/>
              </a:rPr>
              <a:t></a:t>
            </a:r>
            <a:r>
              <a:rPr lang="fr-ca" sz="1000" b="0" i="0" u="none" baseline="0">
                <a:solidFill>
                  <a:srgbClr val="000000"/>
                </a:solidFill>
                <a:latin typeface="Wingdings"/>
              </a:rPr>
              <a:t>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 100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36193" y="5854700"/>
            <a:ext cx="298909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h) 100 – </a:t>
            </a:r>
            <a:r>
              <a:rPr lang="fr-ca" sz="2800" b="0" i="0" u="none" baseline="0">
                <a:solidFill>
                  <a:srgbClr val="000000"/>
                </a:solidFill>
                <a:latin typeface="Segoe UI Symbol"/>
              </a:rPr>
              <a:t>☺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 100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2600" y="444500"/>
            <a:ext cx="395970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Résous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31469" y="3017434"/>
            <a:ext cx="235377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5 = 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– 38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64400" y="5854700"/>
            <a:ext cx="229283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i) 0 = 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– 654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081A89C-2849-4E6D-B116-94FDACA59664}"/>
              </a:ext>
            </a:extLst>
          </p:cNvPr>
          <p:cNvCxnSpPr/>
          <p:nvPr/>
        </p:nvCxnSpPr>
        <p:spPr>
          <a:xfrm>
            <a:off x="0" y="495945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717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0" y="1727200"/>
            <a:ext cx="16080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+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 x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 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444500"/>
            <a:ext cx="356573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Résous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5765800"/>
            <a:ext cx="571548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Existe-t-il plus d’une solution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8000" y="6845300"/>
            <a:ext cx="5882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N-48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101117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52900" y="596900"/>
            <a:ext cx="1950427" cy="5417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Segoe UI Symbol"/>
              </a:rPr>
              <a:t>☺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+ 0 = </a:t>
            </a:r>
            <a:r>
              <a:rPr lang="fr-ca" sz="2800" b="0" i="0" u="none" baseline="0">
                <a:solidFill>
                  <a:srgbClr val="000000"/>
                </a:solidFill>
                <a:latin typeface="Segoe UI Symbol"/>
              </a:rPr>
              <a:t>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790700"/>
            <a:ext cx="9638792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Je dois utiliser le même nombre pour les deux émoticônes. 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 nombre cela peut-il être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819900"/>
            <a:ext cx="58826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N-48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41632327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30800" y="3251200"/>
            <a:ext cx="2659380" cy="5417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25 + </a:t>
            </a:r>
            <a:r>
              <a:rPr lang="fr-ca" sz="2800" b="0" i="0" u="none" baseline="0">
                <a:solidFill>
                  <a:srgbClr val="000000"/>
                </a:solidFill>
                <a:latin typeface="Segoe UI Symbol"/>
              </a:rPr>
              <a:t>☺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= 25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444500"/>
            <a:ext cx="8438978" cy="227055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de solutions, une seule ou plusieurs, existe-t-il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S’il n’y en a qu’une seule, écris la solution.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3251200"/>
            <a:ext cx="211521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5 –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a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= 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5143500"/>
            <a:ext cx="2468905" cy="5257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c) </a:t>
            </a:r>
            <a:r>
              <a:rPr lang="fr-ca" sz="2700" b="0" i="0" u="none" baseline="0">
                <a:solidFill>
                  <a:srgbClr val="000000"/>
                </a:solidFill>
                <a:latin typeface="Segoe UI Symbol"/>
              </a:rPr>
              <a:t>☺ – ☺ </a:t>
            </a:r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= 0 </a:t>
            </a:r>
          </a:p>
        </p:txBody>
      </p:sp>
    </p:spTree>
    <p:extLst>
      <p:ext uri="{BB962C8B-B14F-4D97-AF65-F5344CB8AC3E}">
        <p14:creationId xmlns:p14="http://schemas.microsoft.com/office/powerpoint/2010/main" val="31501890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781540" cy="203299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Nina écrit deux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équations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Remarque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Elle utilise</a:t>
            </a:r>
            <a:r>
              <a:rPr lang="fr-ca" sz="2000" b="0" i="1" u="none" baseline="0" dirty="0">
                <a:solidFill>
                  <a:srgbClr val="000000"/>
                </a:solidFill>
                <a:latin typeface="Century Gothic"/>
              </a:rPr>
              <a:t> x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pour représenter le nombre inconnu dans la première équation et </a:t>
            </a:r>
            <a:r>
              <a:rPr lang="fr-ca" sz="2000" b="0" i="1" u="none" baseline="0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pour représenter le nombre inconnu dans la seconde équation.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18000" y="2870200"/>
            <a:ext cx="160802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x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+ 6 = 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05300" y="5194300"/>
            <a:ext cx="162799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 +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y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 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708400"/>
            <a:ext cx="93370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Que représente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 x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Résous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la premi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ère équation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 supposant et en vérifiant. Écris ta réponse sous la forme 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x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= ___.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032500"/>
            <a:ext cx="9337040" cy="152285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Que représente 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y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Résous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la seconde équation en supposant et en vérifiant. Écris ta réponse sous la forme 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= ___.</a:t>
            </a:r>
          </a:p>
        </p:txBody>
      </p:sp>
    </p:spTree>
    <p:extLst>
      <p:ext uri="{BB962C8B-B14F-4D97-AF65-F5344CB8AC3E}">
        <p14:creationId xmlns:p14="http://schemas.microsoft.com/office/powerpoint/2010/main" val="26510363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699" y="457200"/>
            <a:ext cx="8140979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Quel nombre est le plus grand : 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y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ou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 x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1930400"/>
            <a:ext cx="91592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Que représente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 x + y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Additionne les deux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nombres inconnus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trouver la réponse.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4178300"/>
            <a:ext cx="5237005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Que représente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y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 − 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x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905350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44500"/>
            <a:ext cx="8919862" cy="312476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Bill a un certain nombre de pommes dans une boîte et 7 pommes à l’extérieur de la boîte. Au total, il a 11 pommes.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Il écrit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en utilisant la lettre 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b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représenter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nombre inconnu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pommes dans sa boîte.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91000" y="3239893"/>
            <a:ext cx="187698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b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+ 7 = 11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4038600"/>
            <a:ext cx="8821008" cy="312476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Rani a 3 pommes à l’extérieur d’une boîte et un certain nombre de pommes dans la boîte. Au total, elle a 12 pommes.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Elle écrit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équation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en utilisant la lettre 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r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représenter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nombre inconnu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pommes dans sa boîte.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91000" y="6803849"/>
            <a:ext cx="174137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 + 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r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= 12</a:t>
            </a:r>
          </a:p>
        </p:txBody>
      </p:sp>
    </p:spTree>
    <p:extLst>
      <p:ext uri="{BB962C8B-B14F-4D97-AF65-F5344CB8AC3E}">
        <p14:creationId xmlns:p14="http://schemas.microsoft.com/office/powerpoint/2010/main" val="3630293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A61B25D3-FE5F-1533-22C3-C71ED7BE9F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16658"/>
            <a:ext cx="6245352" cy="200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5084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4767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Combien de pommes y a-t-il dans la boîte de Bill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Résous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Bill en supposant et en vérifiant.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ta réponse sous la forme 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b =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___.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2393045"/>
            <a:ext cx="9044459" cy="21423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Combien de pommes y a-t-il dans la boîte de Rani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Résous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Rani en supposant et en vérifiant.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ta réponse sous la forme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 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= ___.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4931786"/>
            <a:ext cx="947674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Y a-t-il plus de pommes dans la boîte de Bill ou dans la boîte de Rani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y en a-t-il de plus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6388100"/>
            <a:ext cx="8373796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Combien de pommes y a-t-il dans les deux boîtes au total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432419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31800"/>
            <a:ext cx="9130284" cy="21423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3. Dans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, les lettres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 x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et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y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représentent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deux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nombres inconnus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Les nombres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x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y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peuvent être différents ou identiques.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30700" y="3175000"/>
            <a:ext cx="160159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x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+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y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 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4406900"/>
            <a:ext cx="9384284" cy="21423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Chaque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nombre inconnu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est un nombre entier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entre 0 et 4.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Établis la liste de toutes les paires de nombres entiers qui rendent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l’équation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vraie. </a:t>
            </a:r>
          </a:p>
        </p:txBody>
      </p:sp>
    </p:spTree>
    <p:extLst>
      <p:ext uri="{BB962C8B-B14F-4D97-AF65-F5344CB8AC3E}">
        <p14:creationId xmlns:p14="http://schemas.microsoft.com/office/powerpoint/2010/main" val="34498097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3.2 p. 48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49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684310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495300" y="2184400"/>
            <a:ext cx="2659891" cy="583558"/>
            <a:chOff x="495300" y="2184400"/>
            <a:chExt cx="2659891" cy="583558"/>
          </a:xfrm>
        </p:grpSpPr>
        <p:sp>
          <p:nvSpPr>
            <p:cNvPr id="2" name="TextBox 1"/>
            <p:cNvSpPr txBox="1"/>
            <p:nvPr/>
          </p:nvSpPr>
          <p:spPr>
            <a:xfrm>
              <a:off x="495300" y="2184400"/>
              <a:ext cx="2659891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       – 7 = 6  </a:t>
              </a:r>
            </a:p>
          </p:txBody>
        </p:sp>
        <p:sp>
          <p:nvSpPr>
            <p:cNvPr id="3" name="Freeform 2"/>
            <p:cNvSpPr/>
            <p:nvPr/>
          </p:nvSpPr>
          <p:spPr>
            <a:xfrm>
              <a:off x="1066428" y="2214284"/>
              <a:ext cx="545312" cy="545311"/>
            </a:xfrm>
            <a:custGeom>
              <a:avLst/>
              <a:gdLst/>
              <a:ahLst/>
              <a:cxnLst/>
              <a:rect l="0" t="0" r="0" b="0"/>
              <a:pathLst>
                <a:path w="545312" h="545311">
                  <a:moveTo>
                    <a:pt x="0" y="0"/>
                  </a:moveTo>
                  <a:lnTo>
                    <a:pt x="545311" y="0"/>
                  </a:lnTo>
                  <a:lnTo>
                    <a:pt x="545311" y="545310"/>
                  </a:lnTo>
                  <a:lnTo>
                    <a:pt x="0" y="54531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46500" y="2184400"/>
            <a:ext cx="2974340" cy="583558"/>
            <a:chOff x="3746500" y="2184400"/>
            <a:chExt cx="2974340" cy="583558"/>
          </a:xfrm>
        </p:grpSpPr>
        <p:sp>
          <p:nvSpPr>
            <p:cNvPr id="4" name="TextBox 3"/>
            <p:cNvSpPr txBox="1"/>
            <p:nvPr/>
          </p:nvSpPr>
          <p:spPr>
            <a:xfrm>
              <a:off x="3746500" y="2184400"/>
              <a:ext cx="29743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29 –        = 12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5119327" y="2214284"/>
              <a:ext cx="545314" cy="545311"/>
            </a:xfrm>
            <a:custGeom>
              <a:avLst/>
              <a:gdLst/>
              <a:ahLst/>
              <a:cxnLst/>
              <a:rect l="0" t="0" r="0" b="0"/>
              <a:pathLst>
                <a:path w="545314" h="545311">
                  <a:moveTo>
                    <a:pt x="0" y="0"/>
                  </a:moveTo>
                  <a:lnTo>
                    <a:pt x="545313" y="0"/>
                  </a:lnTo>
                  <a:lnTo>
                    <a:pt x="545313" y="545310"/>
                  </a:lnTo>
                  <a:lnTo>
                    <a:pt x="0" y="54531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023100" y="2184400"/>
            <a:ext cx="2958465" cy="583558"/>
            <a:chOff x="7023100" y="2184400"/>
            <a:chExt cx="2958465" cy="583558"/>
          </a:xfrm>
        </p:grpSpPr>
        <p:sp>
          <p:nvSpPr>
            <p:cNvPr id="6" name="TextBox 5"/>
            <p:cNvSpPr txBox="1"/>
            <p:nvPr/>
          </p:nvSpPr>
          <p:spPr>
            <a:xfrm>
              <a:off x="7023100" y="2184400"/>
              <a:ext cx="2958465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30 =        + 17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8405161" y="2214284"/>
              <a:ext cx="545312" cy="545311"/>
            </a:xfrm>
            <a:custGeom>
              <a:avLst/>
              <a:gdLst/>
              <a:ahLst/>
              <a:cxnLst/>
              <a:rect l="0" t="0" r="0" b="0"/>
              <a:pathLst>
                <a:path w="545312" h="545311">
                  <a:moveTo>
                    <a:pt x="0" y="0"/>
                  </a:moveTo>
                  <a:lnTo>
                    <a:pt x="545311" y="0"/>
                  </a:lnTo>
                  <a:lnTo>
                    <a:pt x="545311" y="545310"/>
                  </a:lnTo>
                  <a:lnTo>
                    <a:pt x="0" y="54531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95299" y="431800"/>
            <a:ext cx="9191311" cy="12030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Comment appelle-t-on ces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phrases numériques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 représentent les cases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300" y="5473700"/>
            <a:ext cx="96164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Dans chaque cas, la case représente-t-elle une des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parties ou le total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5299" y="6832600"/>
            <a:ext cx="8658749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Demandez aux élèves de résoudre et de vérifier. Voir p. N-45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664737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254000"/>
            <a:ext cx="973455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Les mathématiciens utilisent aussi des lettres pour représenter les nombres inconnus.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62100" y="1003300"/>
            <a:ext cx="3152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	+ 33 = 65</a:t>
            </a:r>
          </a:p>
        </p:txBody>
      </p:sp>
      <p:sp>
        <p:nvSpPr>
          <p:cNvPr id="4" name="Freeform 3"/>
          <p:cNvSpPr/>
          <p:nvPr/>
        </p:nvSpPr>
        <p:spPr>
          <a:xfrm>
            <a:off x="1854945" y="988954"/>
            <a:ext cx="545312" cy="545311"/>
          </a:xfrm>
          <a:custGeom>
            <a:avLst/>
            <a:gdLst/>
            <a:ahLst/>
            <a:cxnLst/>
            <a:rect l="0" t="0" r="0" b="0"/>
            <a:pathLst>
              <a:path w="545312" h="545311">
                <a:moveTo>
                  <a:pt x="0" y="0"/>
                </a:moveTo>
                <a:lnTo>
                  <a:pt x="545311" y="0"/>
                </a:lnTo>
                <a:lnTo>
                  <a:pt x="545311" y="545310"/>
                </a:lnTo>
                <a:lnTo>
                  <a:pt x="0" y="54531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TextBox 4"/>
          <p:cNvSpPr txBox="1"/>
          <p:nvPr/>
        </p:nvSpPr>
        <p:spPr>
          <a:xfrm>
            <a:off x="6045200" y="1016000"/>
            <a:ext cx="2009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x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+ 33 = 65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8000" y="6832600"/>
            <a:ext cx="6344976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aux élèves de résoudre et de vérifier l’équation. Voir p. N-46 pour plus de détails.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38600" y="2438400"/>
            <a:ext cx="21650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+ 33 = 65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CF09B26-C7D4-460A-B5EC-D851422CC3AA}"/>
              </a:ext>
            </a:extLst>
          </p:cNvPr>
          <p:cNvCxnSpPr/>
          <p:nvPr/>
        </p:nvCxnSpPr>
        <p:spPr>
          <a:xfrm>
            <a:off x="0" y="211293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066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321308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Résous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vérifie.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29100" y="1549400"/>
            <a:ext cx="17873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y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– 37 = 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6832600"/>
            <a:ext cx="362452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N-46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2058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44500"/>
            <a:ext cx="3565733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Résous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2019300"/>
            <a:ext cx="2277725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x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+ 8 = 11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5626100"/>
            <a:ext cx="210305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b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– 8 = 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68900" y="2019300"/>
            <a:ext cx="208881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n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– 8 =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8000" y="3822700"/>
            <a:ext cx="218622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7 =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 y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+ 6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68900" y="3822700"/>
            <a:ext cx="232460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9 +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n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 16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68900" y="5626100"/>
            <a:ext cx="201015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7 =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 x – 6</a:t>
            </a:r>
          </a:p>
        </p:txBody>
      </p:sp>
    </p:spTree>
    <p:extLst>
      <p:ext uri="{BB962C8B-B14F-4D97-AF65-F5344CB8AC3E}">
        <p14:creationId xmlns:p14="http://schemas.microsoft.com/office/powerpoint/2010/main" val="953639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95300"/>
            <a:ext cx="259634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g) 11 =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m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– 28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95900" y="495300"/>
            <a:ext cx="241107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h) 32 –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x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 18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2044700"/>
            <a:ext cx="237530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i) 37 =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a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+ 26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0700" y="3594100"/>
            <a:ext cx="2823106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latin typeface="Century Gothic"/>
              </a:rPr>
              <a:t>j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) 100 +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w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 350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95900" y="4152900"/>
            <a:ext cx="281234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k) 799 –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u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 799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5829300"/>
            <a:ext cx="259582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l) 123 =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r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– 654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349685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851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63600"/>
            <a:ext cx="9425940" cy="21440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Imagine que tu as13 pommes, une autre série de 4 pommes, une boîte avec un certain nombre de pommes et que, au total, il y a 22 pommes. 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de pommes y a-t-il à l’extérieur de la boîte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22700" y="3340100"/>
            <a:ext cx="26116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13 + 4 +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x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 22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28600"/>
            <a:ext cx="94040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Parfois, il faut réécrire une équation avant de pouvoir la résoudre.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199" y="6827855"/>
            <a:ext cx="390473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N-46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–47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164481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33596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Réécris et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résous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22700" y="1663700"/>
            <a:ext cx="260849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35 –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a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 23 – 3</a:t>
            </a:r>
          </a:p>
        </p:txBody>
      </p:sp>
    </p:spTree>
    <p:extLst>
      <p:ext uri="{BB962C8B-B14F-4D97-AF65-F5344CB8AC3E}">
        <p14:creationId xmlns:p14="http://schemas.microsoft.com/office/powerpoint/2010/main" val="1509364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1EF95CE-E7A3-4EC8-BE3E-901312A777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62CBB3-9344-4941-BDC2-F87032CBE6F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1AC50C-7839-485D-A5F1-AAACD08AF857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1108</Words>
  <Application>Microsoft Office PowerPoint</Application>
  <PresentationFormat>Custom</PresentationFormat>
  <Paragraphs>123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Century Gothic</vt:lpstr>
      <vt:lpstr>Wingdings</vt:lpstr>
      <vt:lpstr>Segoe UI Symbol</vt:lpstr>
      <vt:lpstr>Wingdings 3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Natalie Francis</cp:lastModifiedBy>
  <cp:revision>23</cp:revision>
  <dcterms:created xsi:type="dcterms:W3CDTF">2018-04-09T21:22:46Z</dcterms:created>
  <dcterms:modified xsi:type="dcterms:W3CDTF">2023-02-24T13:31:15Z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