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32651A-BDF1-4874-AB5D-9C07DA65AB05}" v="13" dt="2023-02-23T18:18:52.6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1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32" y="6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6D32651A-BDF1-4874-AB5D-9C07DA65AB05}"/>
    <pc:docChg chg="undo custSel modSld">
      <pc:chgData name="Natalie Francis" userId="e859cff9-ab28-4f1c-8072-00482c704e35" providerId="ADAL" clId="{6D32651A-BDF1-4874-AB5D-9C07DA65AB05}" dt="2023-02-24T00:24:10.545" v="104" actId="20577"/>
      <pc:docMkLst>
        <pc:docMk/>
      </pc:docMkLst>
      <pc:sldChg chg="modSp mod">
        <pc:chgData name="Natalie Francis" userId="e859cff9-ab28-4f1c-8072-00482c704e35" providerId="ADAL" clId="{6D32651A-BDF1-4874-AB5D-9C07DA65AB05}" dt="2023-02-24T00:24:05.068" v="102" actId="20577"/>
        <pc:sldMkLst>
          <pc:docMk/>
          <pc:sldMk cId="3831189116" sldId="256"/>
        </pc:sldMkLst>
        <pc:spChg chg="mod">
          <ac:chgData name="Natalie Francis" userId="e859cff9-ab28-4f1c-8072-00482c704e35" providerId="ADAL" clId="{6D32651A-BDF1-4874-AB5D-9C07DA65AB05}" dt="2023-02-24T00:24:05.068" v="102" actId="20577"/>
          <ac:spMkLst>
            <pc:docMk/>
            <pc:sldMk cId="3831189116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5:23:55.391" v="3" actId="20577"/>
          <ac:spMkLst>
            <pc:docMk/>
            <pc:sldMk cId="3831189116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7:59:54.547" v="58" actId="14100"/>
          <ac:spMkLst>
            <pc:docMk/>
            <pc:sldMk cId="3831189116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5:24:12.960" v="9"/>
          <ac:spMkLst>
            <pc:docMk/>
            <pc:sldMk cId="3831189116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6D32651A-BDF1-4874-AB5D-9C07DA65AB05}" dt="2023-02-23T15:24:42.447" v="18" actId="478"/>
        <pc:sldMkLst>
          <pc:docMk/>
          <pc:sldMk cId="3410742550" sldId="257"/>
        </pc:sldMkLst>
        <pc:picChg chg="del">
          <ac:chgData name="Natalie Francis" userId="e859cff9-ab28-4f1c-8072-00482c704e35" providerId="ADAL" clId="{6D32651A-BDF1-4874-AB5D-9C07DA65AB05}" dt="2023-02-23T15:24:42.447" v="18" actId="478"/>
          <ac:picMkLst>
            <pc:docMk/>
            <pc:sldMk cId="3410742550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6D32651A-BDF1-4874-AB5D-9C07DA65AB05}" dt="2023-02-23T15:24:40.807" v="17" actId="171"/>
          <ac:picMkLst>
            <pc:docMk/>
            <pc:sldMk cId="3410742550" sldId="257"/>
            <ac:picMk id="4" creationId="{5E5C9538-B010-2B97-C340-C6CEF49FD5D6}"/>
          </ac:picMkLst>
        </pc:picChg>
      </pc:sldChg>
      <pc:sldChg chg="modSp mod">
        <pc:chgData name="Natalie Francis" userId="e859cff9-ab28-4f1c-8072-00482c704e35" providerId="ADAL" clId="{6D32651A-BDF1-4874-AB5D-9C07DA65AB05}" dt="2023-02-23T18:00:42.896" v="61" actId="14100"/>
        <pc:sldMkLst>
          <pc:docMk/>
          <pc:sldMk cId="2313754306" sldId="258"/>
        </pc:sldMkLst>
        <pc:spChg chg="mod">
          <ac:chgData name="Natalie Francis" userId="e859cff9-ab28-4f1c-8072-00482c704e35" providerId="ADAL" clId="{6D32651A-BDF1-4874-AB5D-9C07DA65AB05}" dt="2023-02-23T15:24:52.074" v="20" actId="6549"/>
          <ac:spMkLst>
            <pc:docMk/>
            <pc:sldMk cId="2313754306" sldId="258"/>
            <ac:spMk id="12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8:00:42.896" v="61" actId="14100"/>
          <ac:spMkLst>
            <pc:docMk/>
            <pc:sldMk cId="2313754306" sldId="258"/>
            <ac:spMk id="13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5:25:01.787" v="22" actId="1076"/>
          <ac:spMkLst>
            <pc:docMk/>
            <pc:sldMk cId="2313754306" sldId="258"/>
            <ac:spMk id="14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5:25:38.640" v="24" actId="20577"/>
        <pc:sldMkLst>
          <pc:docMk/>
          <pc:sldMk cId="2305621243" sldId="263"/>
        </pc:sldMkLst>
        <pc:spChg chg="mod">
          <ac:chgData name="Natalie Francis" userId="e859cff9-ab28-4f1c-8072-00482c704e35" providerId="ADAL" clId="{6D32651A-BDF1-4874-AB5D-9C07DA65AB05}" dt="2023-02-23T15:25:38.640" v="24" actId="20577"/>
          <ac:spMkLst>
            <pc:docMk/>
            <pc:sldMk cId="2305621243" sldId="26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5:25:56.014" v="25" actId="14100"/>
        <pc:sldMkLst>
          <pc:docMk/>
          <pc:sldMk cId="3435683637" sldId="265"/>
        </pc:sldMkLst>
        <pc:spChg chg="mod">
          <ac:chgData name="Natalie Francis" userId="e859cff9-ab28-4f1c-8072-00482c704e35" providerId="ADAL" clId="{6D32651A-BDF1-4874-AB5D-9C07DA65AB05}" dt="2023-02-23T15:25:56.014" v="25" actId="14100"/>
          <ac:spMkLst>
            <pc:docMk/>
            <pc:sldMk cId="3435683637" sldId="26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8:02:40.212" v="63" actId="20577"/>
        <pc:sldMkLst>
          <pc:docMk/>
          <pc:sldMk cId="2724906760" sldId="266"/>
        </pc:sldMkLst>
        <pc:spChg chg="mod">
          <ac:chgData name="Natalie Francis" userId="e859cff9-ab28-4f1c-8072-00482c704e35" providerId="ADAL" clId="{6D32651A-BDF1-4874-AB5D-9C07DA65AB05}" dt="2023-02-23T18:02:40.212" v="63" actId="20577"/>
          <ac:spMkLst>
            <pc:docMk/>
            <pc:sldMk cId="2724906760" sldId="266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5:32:27.613" v="29" actId="14100"/>
        <pc:sldMkLst>
          <pc:docMk/>
          <pc:sldMk cId="3282027015" sldId="268"/>
        </pc:sldMkLst>
        <pc:spChg chg="mod">
          <ac:chgData name="Natalie Francis" userId="e859cff9-ab28-4f1c-8072-00482c704e35" providerId="ADAL" clId="{6D32651A-BDF1-4874-AB5D-9C07DA65AB05}" dt="2023-02-23T15:32:27.613" v="29" actId="14100"/>
          <ac:spMkLst>
            <pc:docMk/>
            <pc:sldMk cId="3282027015" sldId="268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5:33:26.139" v="31" actId="207"/>
        <pc:sldMkLst>
          <pc:docMk/>
          <pc:sldMk cId="2290523142" sldId="269"/>
        </pc:sldMkLst>
        <pc:spChg chg="mod">
          <ac:chgData name="Natalie Francis" userId="e859cff9-ab28-4f1c-8072-00482c704e35" providerId="ADAL" clId="{6D32651A-BDF1-4874-AB5D-9C07DA65AB05}" dt="2023-02-23T15:33:26.139" v="31" actId="207"/>
          <ac:spMkLst>
            <pc:docMk/>
            <pc:sldMk cId="2290523142" sldId="269"/>
            <ac:spMk id="9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5:33:47.003" v="32" actId="14100"/>
        <pc:sldMkLst>
          <pc:docMk/>
          <pc:sldMk cId="1757317639" sldId="270"/>
        </pc:sldMkLst>
        <pc:spChg chg="mod">
          <ac:chgData name="Natalie Francis" userId="e859cff9-ab28-4f1c-8072-00482c704e35" providerId="ADAL" clId="{6D32651A-BDF1-4874-AB5D-9C07DA65AB05}" dt="2023-02-23T15:33:47.003" v="32" actId="14100"/>
          <ac:spMkLst>
            <pc:docMk/>
            <pc:sldMk cId="1757317639" sldId="27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5:34:33.620" v="38" actId="20577"/>
        <pc:sldMkLst>
          <pc:docMk/>
          <pc:sldMk cId="3023818853" sldId="271"/>
        </pc:sldMkLst>
        <pc:spChg chg="mod">
          <ac:chgData name="Natalie Francis" userId="e859cff9-ab28-4f1c-8072-00482c704e35" providerId="ADAL" clId="{6D32651A-BDF1-4874-AB5D-9C07DA65AB05}" dt="2023-02-23T15:34:33.620" v="38" actId="20577"/>
          <ac:spMkLst>
            <pc:docMk/>
            <pc:sldMk cId="3023818853" sldId="27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8:04:15.016" v="69" actId="14100"/>
        <pc:sldMkLst>
          <pc:docMk/>
          <pc:sldMk cId="1809840275" sldId="272"/>
        </pc:sldMkLst>
        <pc:spChg chg="mod">
          <ac:chgData name="Natalie Francis" userId="e859cff9-ab28-4f1c-8072-00482c704e35" providerId="ADAL" clId="{6D32651A-BDF1-4874-AB5D-9C07DA65AB05}" dt="2023-02-23T18:04:15.016" v="69" actId="14100"/>
          <ac:spMkLst>
            <pc:docMk/>
            <pc:sldMk cId="1809840275" sldId="272"/>
            <ac:spMk id="2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8:03:49.157" v="64" actId="14100"/>
          <ac:spMkLst>
            <pc:docMk/>
            <pc:sldMk cId="1809840275" sldId="272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8:04:58.823" v="71" actId="20577"/>
        <pc:sldMkLst>
          <pc:docMk/>
          <pc:sldMk cId="2871079975" sldId="274"/>
        </pc:sldMkLst>
        <pc:spChg chg="mod">
          <ac:chgData name="Natalie Francis" userId="e859cff9-ab28-4f1c-8072-00482c704e35" providerId="ADAL" clId="{6D32651A-BDF1-4874-AB5D-9C07DA65AB05}" dt="2023-02-23T18:04:58.823" v="71" actId="20577"/>
          <ac:spMkLst>
            <pc:docMk/>
            <pc:sldMk cId="2871079975" sldId="274"/>
            <ac:spMk id="25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5:55:46.845" v="43" actId="207"/>
          <ac:spMkLst>
            <pc:docMk/>
            <pc:sldMk cId="2871079975" sldId="274"/>
            <ac:spMk id="27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5:57:40.856" v="45" actId="14734"/>
        <pc:sldMkLst>
          <pc:docMk/>
          <pc:sldMk cId="2922681285" sldId="275"/>
        </pc:sldMkLst>
        <pc:graphicFrameChg chg="modGraphic">
          <ac:chgData name="Natalie Francis" userId="e859cff9-ab28-4f1c-8072-00482c704e35" providerId="ADAL" clId="{6D32651A-BDF1-4874-AB5D-9C07DA65AB05}" dt="2023-02-23T15:57:40.856" v="45" actId="14734"/>
          <ac:graphicFrameMkLst>
            <pc:docMk/>
            <pc:sldMk cId="2922681285" sldId="275"/>
            <ac:graphicFrameMk id="3" creationId="{00000000-0000-0000-0000-000000000000}"/>
          </ac:graphicFrameMkLst>
        </pc:graphicFrameChg>
      </pc:sldChg>
      <pc:sldChg chg="modSp mod">
        <pc:chgData name="Natalie Francis" userId="e859cff9-ab28-4f1c-8072-00482c704e35" providerId="ADAL" clId="{6D32651A-BDF1-4874-AB5D-9C07DA65AB05}" dt="2023-02-23T18:16:46.012" v="86" actId="14100"/>
        <pc:sldMkLst>
          <pc:docMk/>
          <pc:sldMk cId="1174645989" sldId="276"/>
        </pc:sldMkLst>
        <pc:spChg chg="mod">
          <ac:chgData name="Natalie Francis" userId="e859cff9-ab28-4f1c-8072-00482c704e35" providerId="ADAL" clId="{6D32651A-BDF1-4874-AB5D-9C07DA65AB05}" dt="2023-02-23T18:14:53.104" v="82" actId="6549"/>
          <ac:spMkLst>
            <pc:docMk/>
            <pc:sldMk cId="1174645989" sldId="276"/>
            <ac:spMk id="2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8:16:46.012" v="86" actId="14100"/>
          <ac:spMkLst>
            <pc:docMk/>
            <pc:sldMk cId="1174645989" sldId="276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8:17:30.851" v="95" actId="20577"/>
        <pc:sldMkLst>
          <pc:docMk/>
          <pc:sldMk cId="2976554271" sldId="277"/>
        </pc:sldMkLst>
        <pc:spChg chg="mod">
          <ac:chgData name="Natalie Francis" userId="e859cff9-ab28-4f1c-8072-00482c704e35" providerId="ADAL" clId="{6D32651A-BDF1-4874-AB5D-9C07DA65AB05}" dt="2023-02-23T18:17:30.851" v="95" actId="20577"/>
          <ac:spMkLst>
            <pc:docMk/>
            <pc:sldMk cId="2976554271" sldId="27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3T17:58:33.289" v="48" actId="14734"/>
        <pc:sldMkLst>
          <pc:docMk/>
          <pc:sldMk cId="1939153180" sldId="278"/>
        </pc:sldMkLst>
        <pc:spChg chg="mod">
          <ac:chgData name="Natalie Francis" userId="e859cff9-ab28-4f1c-8072-00482c704e35" providerId="ADAL" clId="{6D32651A-BDF1-4874-AB5D-9C07DA65AB05}" dt="2023-02-23T17:58:18.730" v="46" actId="14100"/>
          <ac:spMkLst>
            <pc:docMk/>
            <pc:sldMk cId="1939153180" sldId="278"/>
            <ac:spMk id="2" creationId="{00000000-0000-0000-0000-000000000000}"/>
          </ac:spMkLst>
        </pc:spChg>
        <pc:graphicFrameChg chg="modGraphic">
          <ac:chgData name="Natalie Francis" userId="e859cff9-ab28-4f1c-8072-00482c704e35" providerId="ADAL" clId="{6D32651A-BDF1-4874-AB5D-9C07DA65AB05}" dt="2023-02-23T17:58:33.289" v="48" actId="14734"/>
          <ac:graphicFrameMkLst>
            <pc:docMk/>
            <pc:sldMk cId="1939153180" sldId="278"/>
            <ac:graphicFrameMk id="3" creationId="{00000000-0000-0000-0000-000000000000}"/>
          </ac:graphicFrameMkLst>
        </pc:graphicFrameChg>
      </pc:sldChg>
      <pc:sldChg chg="modSp mod">
        <pc:chgData name="Natalie Francis" userId="e859cff9-ab28-4f1c-8072-00482c704e35" providerId="ADAL" clId="{6D32651A-BDF1-4874-AB5D-9C07DA65AB05}" dt="2023-02-23T17:59:02.568" v="54" actId="14100"/>
        <pc:sldMkLst>
          <pc:docMk/>
          <pc:sldMk cId="503348161" sldId="280"/>
        </pc:sldMkLst>
        <pc:spChg chg="mod">
          <ac:chgData name="Natalie Francis" userId="e859cff9-ab28-4f1c-8072-00482c704e35" providerId="ADAL" clId="{6D32651A-BDF1-4874-AB5D-9C07DA65AB05}" dt="2023-02-23T17:58:44.452" v="49" actId="14100"/>
          <ac:spMkLst>
            <pc:docMk/>
            <pc:sldMk cId="503348161" sldId="280"/>
            <ac:spMk id="2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7:58:48.428" v="50" actId="14100"/>
          <ac:spMkLst>
            <pc:docMk/>
            <pc:sldMk cId="503348161" sldId="280"/>
            <ac:spMk id="3" creationId="{00000000-0000-0000-0000-000000000000}"/>
          </ac:spMkLst>
        </pc:spChg>
        <pc:spChg chg="mod">
          <ac:chgData name="Natalie Francis" userId="e859cff9-ab28-4f1c-8072-00482c704e35" providerId="ADAL" clId="{6D32651A-BDF1-4874-AB5D-9C07DA65AB05}" dt="2023-02-23T17:59:02.568" v="54" actId="14100"/>
          <ac:spMkLst>
            <pc:docMk/>
            <pc:sldMk cId="503348161" sldId="280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6D32651A-BDF1-4874-AB5D-9C07DA65AB05}" dt="2023-02-24T00:24:10.545" v="104" actId="20577"/>
        <pc:sldMkLst>
          <pc:docMk/>
          <pc:sldMk cId="3323880024" sldId="281"/>
        </pc:sldMkLst>
        <pc:spChg chg="mod">
          <ac:chgData name="Natalie Francis" userId="e859cff9-ab28-4f1c-8072-00482c704e35" providerId="ADAL" clId="{6D32651A-BDF1-4874-AB5D-9C07DA65AB05}" dt="2023-02-24T00:24:10.545" v="104" actId="20577"/>
          <ac:spMkLst>
            <pc:docMk/>
            <pc:sldMk cId="3323880024" sldId="281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197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710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795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0196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2468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2307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2271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308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596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763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9459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AF847-D900-43E4-A852-A3729CEF512F}" type="datetimeFigureOut">
              <a:rPr lang="en-CA" smtClean="0"/>
              <a:t>2023-02-23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A9B16-F976-40CA-B474-D60F3DE19D5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346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52831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05584" y="736600"/>
            <a:ext cx="7963916" cy="75341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 3.2 Unité 11 Les régularités et l’algèbre p. N-2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11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9824" y="330200"/>
            <a:ext cx="584967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RA3-13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Régularités géométriques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128000" cy="25453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décriront des régularités géométriques et les représenteront en employant des régularités numériques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représenteront des régularités numériques en employant des régularités géométriques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détermineront la règle de régularité pour des régularités numériques et géométriques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3.2 p. 31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3831189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57200"/>
            <a:ext cx="9347200" cy="24477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veux parler du château que nous avons construit à mon amie de la ville de Québec.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10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puis-je le décrire pour qu’elle puisse en construire un aussi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845300"/>
            <a:ext cx="488322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Terminologie : cylindre, porte, toit.</a:t>
            </a:r>
          </a:p>
        </p:txBody>
      </p:sp>
    </p:spTree>
    <p:extLst>
      <p:ext uri="{BB962C8B-B14F-4D97-AF65-F5344CB8AC3E}">
        <p14:creationId xmlns:p14="http://schemas.microsoft.com/office/powerpoint/2010/main" val="3435683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38793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Décris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832600"/>
            <a:ext cx="490728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N-6 pour plus de détails.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90600" y="1384300"/>
            <a:ext cx="8110982" cy="2246243"/>
            <a:chOff x="990600" y="1384300"/>
            <a:chExt cx="8110982" cy="2246243"/>
          </a:xfrm>
        </p:grpSpPr>
        <p:sp>
          <p:nvSpPr>
            <p:cNvPr id="4" name="TextBox 3"/>
            <p:cNvSpPr txBox="1"/>
            <p:nvPr/>
          </p:nvSpPr>
          <p:spPr>
            <a:xfrm>
              <a:off x="944880" y="3276600"/>
              <a:ext cx="1360678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300" b="0" i="0" u="none" baseline="0">
                  <a:solidFill>
                    <a:srgbClr val="000000"/>
                  </a:solidFill>
                  <a:latin typeface="Century Gothic"/>
                </a:rPr>
                <a:t>Figure 1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77180" y="3276600"/>
              <a:ext cx="1360678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300" b="0" i="0" u="none" baseline="0">
                  <a:solidFill>
                    <a:srgbClr val="000000"/>
                  </a:solidFill>
                  <a:latin typeface="Century Gothic"/>
                </a:rPr>
                <a:t>Figure 3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180080" y="3276600"/>
              <a:ext cx="1360678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300" b="0" i="0" u="none" baseline="0">
                  <a:solidFill>
                    <a:srgbClr val="000000"/>
                  </a:solidFill>
                  <a:latin typeface="Century Gothic"/>
                </a:rPr>
                <a:t>Figure 2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981" y="1384300"/>
              <a:ext cx="7729601" cy="174917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7650480" y="3276600"/>
              <a:ext cx="1360678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300" b="0" i="0" u="none" baseline="0">
                  <a:solidFill>
                    <a:srgbClr val="000000"/>
                  </a:solidFill>
                  <a:latin typeface="Century Gothic"/>
                </a:rPr>
                <a:t>Figure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4906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5682488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Décris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2075180" y="2324129"/>
            <a:ext cx="6008878" cy="2527812"/>
            <a:chOff x="2075180" y="2324129"/>
            <a:chExt cx="6008878" cy="2527812"/>
          </a:xfrm>
        </p:grpSpPr>
        <p:grpSp>
          <p:nvGrpSpPr>
            <p:cNvPr id="39" name="Group 38"/>
            <p:cNvGrpSpPr/>
            <p:nvPr/>
          </p:nvGrpSpPr>
          <p:grpSpPr>
            <a:xfrm>
              <a:off x="2075180" y="2324129"/>
              <a:ext cx="6008878" cy="2527812"/>
              <a:chOff x="2075180" y="2324129"/>
              <a:chExt cx="6008878" cy="2527812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075180" y="2324129"/>
                <a:ext cx="1360678" cy="2527812"/>
                <a:chOff x="2075180" y="2324129"/>
                <a:chExt cx="1360678" cy="2527812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2164029" y="2324129"/>
                  <a:ext cx="1185215" cy="1777819"/>
                  <a:chOff x="2164029" y="2324129"/>
                  <a:chExt cx="1185215" cy="1777819"/>
                </a:xfrm>
              </p:grpSpPr>
              <p:grpSp>
                <p:nvGrpSpPr>
                  <p:cNvPr id="11" name="Group 10"/>
                  <p:cNvGrpSpPr/>
                  <p:nvPr/>
                </p:nvGrpSpPr>
                <p:grpSpPr>
                  <a:xfrm flipV="1">
                    <a:off x="2164029" y="2324129"/>
                    <a:ext cx="592609" cy="1777819"/>
                    <a:chOff x="2164029" y="2324129"/>
                    <a:chExt cx="592609" cy="1777819"/>
                  </a:xfrm>
                </p:grpSpPr>
                <p:grpSp>
                  <p:nvGrpSpPr>
                    <p:cNvPr id="6" name="Group 5"/>
                    <p:cNvGrpSpPr/>
                    <p:nvPr/>
                  </p:nvGrpSpPr>
                  <p:grpSpPr>
                    <a:xfrm>
                      <a:off x="2164031" y="2324129"/>
                      <a:ext cx="592607" cy="592609"/>
                      <a:chOff x="2164031" y="2324129"/>
                      <a:chExt cx="592607" cy="592609"/>
                    </a:xfrm>
                  </p:grpSpPr>
                  <p:sp>
                    <p:nvSpPr>
                      <p:cNvPr id="3" name="Freeform 2"/>
                      <p:cNvSpPr/>
                      <p:nvPr/>
                    </p:nvSpPr>
                    <p:spPr>
                      <a:xfrm>
                        <a:off x="2164031" y="2324129"/>
                        <a:ext cx="296303" cy="296305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3" h="296305">
                            <a:moveTo>
                              <a:pt x="0" y="0"/>
                            </a:moveTo>
                            <a:lnTo>
                              <a:pt x="296302" y="0"/>
                            </a:lnTo>
                            <a:lnTo>
                              <a:pt x="296302" y="296304"/>
                            </a:lnTo>
                            <a:lnTo>
                              <a:pt x="0" y="296304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  <p:sp>
                    <p:nvSpPr>
                      <p:cNvPr id="4" name="Freeform 3"/>
                      <p:cNvSpPr/>
                      <p:nvPr/>
                    </p:nvSpPr>
                    <p:spPr>
                      <a:xfrm>
                        <a:off x="2460333" y="2324129"/>
                        <a:ext cx="296305" cy="296305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5" h="296305">
                            <a:moveTo>
                              <a:pt x="0" y="0"/>
                            </a:moveTo>
                            <a:lnTo>
                              <a:pt x="296304" y="0"/>
                            </a:lnTo>
                            <a:lnTo>
                              <a:pt x="296304" y="296304"/>
                            </a:lnTo>
                            <a:lnTo>
                              <a:pt x="0" y="296304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  <p:sp>
                    <p:nvSpPr>
                      <p:cNvPr id="5" name="Freeform 4"/>
                      <p:cNvSpPr/>
                      <p:nvPr/>
                    </p:nvSpPr>
                    <p:spPr>
                      <a:xfrm>
                        <a:off x="2164031" y="2620433"/>
                        <a:ext cx="296304" cy="296305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4" h="296305">
                            <a:moveTo>
                              <a:pt x="0" y="0"/>
                            </a:moveTo>
                            <a:lnTo>
                              <a:pt x="296303" y="0"/>
                            </a:lnTo>
                            <a:lnTo>
                              <a:pt x="296303" y="296304"/>
                            </a:lnTo>
                            <a:lnTo>
                              <a:pt x="0" y="296304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</p:grpSp>
                <p:sp>
                  <p:nvSpPr>
                    <p:cNvPr id="7" name="Freeform 6"/>
                    <p:cNvSpPr/>
                    <p:nvPr/>
                  </p:nvSpPr>
                  <p:spPr>
                    <a:xfrm>
                      <a:off x="2164031" y="2916737"/>
                      <a:ext cx="296304" cy="29630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7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6"/>
                          </a:lnTo>
                          <a:lnTo>
                            <a:pt x="0" y="29630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8" name="Freeform 7"/>
                    <p:cNvSpPr/>
                    <p:nvPr/>
                  </p:nvSpPr>
                  <p:spPr>
                    <a:xfrm>
                      <a:off x="2164031" y="3213043"/>
                      <a:ext cx="296304" cy="29630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1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0"/>
                          </a:lnTo>
                          <a:lnTo>
                            <a:pt x="0" y="29630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9" name="Freeform 8"/>
                    <p:cNvSpPr/>
                    <p:nvPr/>
                  </p:nvSpPr>
                  <p:spPr>
                    <a:xfrm>
                      <a:off x="2164031" y="3509338"/>
                      <a:ext cx="296304" cy="29630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7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6"/>
                          </a:lnTo>
                          <a:lnTo>
                            <a:pt x="0" y="29630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0" name="Freeform 9"/>
                    <p:cNvSpPr/>
                    <p:nvPr/>
                  </p:nvSpPr>
                  <p:spPr>
                    <a:xfrm>
                      <a:off x="2164029" y="3805644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</p:grpSp>
              <p:grpSp>
                <p:nvGrpSpPr>
                  <p:cNvPr id="20" name="Group 19"/>
                  <p:cNvGrpSpPr/>
                  <p:nvPr/>
                </p:nvGrpSpPr>
                <p:grpSpPr>
                  <a:xfrm flipH="1" flipV="1">
                    <a:off x="2756637" y="2324130"/>
                    <a:ext cx="592607" cy="1777818"/>
                    <a:chOff x="2756637" y="2324130"/>
                    <a:chExt cx="592607" cy="1777818"/>
                  </a:xfrm>
                </p:grpSpPr>
                <p:grpSp>
                  <p:nvGrpSpPr>
                    <p:cNvPr id="15" name="Group 14"/>
                    <p:cNvGrpSpPr/>
                    <p:nvPr/>
                  </p:nvGrpSpPr>
                  <p:grpSpPr>
                    <a:xfrm>
                      <a:off x="2756637" y="2324130"/>
                      <a:ext cx="592607" cy="592609"/>
                      <a:chOff x="2756637" y="2324130"/>
                      <a:chExt cx="592607" cy="592609"/>
                    </a:xfrm>
                  </p:grpSpPr>
                  <p:sp>
                    <p:nvSpPr>
                      <p:cNvPr id="12" name="Freeform 11"/>
                      <p:cNvSpPr/>
                      <p:nvPr/>
                    </p:nvSpPr>
                    <p:spPr>
                      <a:xfrm>
                        <a:off x="2756637" y="2324130"/>
                        <a:ext cx="296303" cy="29630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3" h="296304">
                            <a:moveTo>
                              <a:pt x="0" y="0"/>
                            </a:moveTo>
                            <a:lnTo>
                              <a:pt x="296302" y="0"/>
                            </a:lnTo>
                            <a:lnTo>
                              <a:pt x="296302" y="296303"/>
                            </a:lnTo>
                            <a:lnTo>
                              <a:pt x="0" y="296303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  <p:sp>
                    <p:nvSpPr>
                      <p:cNvPr id="13" name="Freeform 12"/>
                      <p:cNvSpPr/>
                      <p:nvPr/>
                    </p:nvSpPr>
                    <p:spPr>
                      <a:xfrm>
                        <a:off x="3052939" y="2324130"/>
                        <a:ext cx="296305" cy="296304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5" h="296304">
                            <a:moveTo>
                              <a:pt x="0" y="0"/>
                            </a:moveTo>
                            <a:lnTo>
                              <a:pt x="296304" y="0"/>
                            </a:lnTo>
                            <a:lnTo>
                              <a:pt x="296304" y="296303"/>
                            </a:lnTo>
                            <a:lnTo>
                              <a:pt x="0" y="296303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  <p:sp>
                    <p:nvSpPr>
                      <p:cNvPr id="14" name="Freeform 13"/>
                      <p:cNvSpPr/>
                      <p:nvPr/>
                    </p:nvSpPr>
                    <p:spPr>
                      <a:xfrm>
                        <a:off x="2756637" y="2620434"/>
                        <a:ext cx="296304" cy="296305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296304" h="296305">
                            <a:moveTo>
                              <a:pt x="0" y="0"/>
                            </a:moveTo>
                            <a:lnTo>
                              <a:pt x="296303" y="0"/>
                            </a:lnTo>
                            <a:lnTo>
                              <a:pt x="296303" y="296304"/>
                            </a:lnTo>
                            <a:lnTo>
                              <a:pt x="0" y="296304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>
                          <a:lnSpc>
                            <a:spcPct val="114000"/>
                          </a:lnSpc>
                          <a:spcAft>
                            <a:spcPts val="1000"/>
                          </a:spcAft>
                        </a:pPr>
                        <a:endParaRPr lang="fr-ca"/>
                      </a:p>
                    </p:txBody>
                  </p:sp>
                </p:grpSp>
                <p:sp>
                  <p:nvSpPr>
                    <p:cNvPr id="16" name="Freeform 15"/>
                    <p:cNvSpPr/>
                    <p:nvPr/>
                  </p:nvSpPr>
                  <p:spPr>
                    <a:xfrm>
                      <a:off x="2756637" y="2916738"/>
                      <a:ext cx="296304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6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2756637" y="3213043"/>
                      <a:ext cx="296304" cy="29630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2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1"/>
                          </a:lnTo>
                          <a:lnTo>
                            <a:pt x="0" y="29630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8" name="Freeform 17"/>
                    <p:cNvSpPr/>
                    <p:nvPr/>
                  </p:nvSpPr>
                  <p:spPr>
                    <a:xfrm>
                      <a:off x="2756637" y="3509339"/>
                      <a:ext cx="296304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6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9" name="Freeform 18"/>
                    <p:cNvSpPr/>
                    <p:nvPr/>
                  </p:nvSpPr>
                  <p:spPr>
                    <a:xfrm>
                      <a:off x="2756637" y="3805644"/>
                      <a:ext cx="296304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4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</p:grpSp>
            </p:grpSp>
            <p:sp>
              <p:nvSpPr>
                <p:cNvPr id="22" name="TextBox 21"/>
                <p:cNvSpPr txBox="1"/>
                <p:nvPr/>
              </p:nvSpPr>
              <p:spPr>
                <a:xfrm>
                  <a:off x="2075180" y="4356100"/>
                  <a:ext cx="136067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Figure 1</a:t>
                  </a:r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6723380" y="2916731"/>
                <a:ext cx="1360678" cy="1935210"/>
                <a:chOff x="6723380" y="2916731"/>
                <a:chExt cx="1360678" cy="1935210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6723380" y="4356100"/>
                  <a:ext cx="136067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Figure 3</a:t>
                  </a:r>
                </a:p>
              </p:txBody>
            </p:sp>
            <p:grpSp>
              <p:nvGrpSpPr>
                <p:cNvPr id="37" name="Group 36"/>
                <p:cNvGrpSpPr/>
                <p:nvPr/>
              </p:nvGrpSpPr>
              <p:grpSpPr>
                <a:xfrm flipV="1">
                  <a:off x="6810757" y="2916731"/>
                  <a:ext cx="1185216" cy="1185218"/>
                  <a:chOff x="6810757" y="2916731"/>
                  <a:chExt cx="1185216" cy="1185218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6810757" y="2916731"/>
                    <a:ext cx="592608" cy="592609"/>
                    <a:chOff x="6810757" y="2916731"/>
                    <a:chExt cx="592608" cy="592609"/>
                  </a:xfrm>
                </p:grpSpPr>
                <p:sp>
                  <p:nvSpPr>
                    <p:cNvPr id="25" name="Freeform 24"/>
                    <p:cNvSpPr/>
                    <p:nvPr/>
                  </p:nvSpPr>
                  <p:spPr>
                    <a:xfrm>
                      <a:off x="6810757" y="2916731"/>
                      <a:ext cx="296304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4" h="296304">
                          <a:moveTo>
                            <a:pt x="0" y="0"/>
                          </a:moveTo>
                          <a:lnTo>
                            <a:pt x="296303" y="0"/>
                          </a:lnTo>
                          <a:lnTo>
                            <a:pt x="296303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7107060" y="2916731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27" name="Freeform 26"/>
                    <p:cNvSpPr/>
                    <p:nvPr/>
                  </p:nvSpPr>
                  <p:spPr>
                    <a:xfrm>
                      <a:off x="6810757" y="3213035"/>
                      <a:ext cx="296305" cy="29630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5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4"/>
                          </a:lnTo>
                          <a:lnTo>
                            <a:pt x="0" y="29630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</p:grpSp>
              <p:sp>
                <p:nvSpPr>
                  <p:cNvPr id="29" name="Freeform 28"/>
                  <p:cNvSpPr/>
                  <p:nvPr/>
                </p:nvSpPr>
                <p:spPr>
                  <a:xfrm>
                    <a:off x="6810757" y="3509339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0" name="Freeform 29"/>
                  <p:cNvSpPr/>
                  <p:nvPr/>
                </p:nvSpPr>
                <p:spPr>
                  <a:xfrm>
                    <a:off x="6810757" y="3805644"/>
                    <a:ext cx="296305" cy="29630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2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1"/>
                        </a:lnTo>
                        <a:lnTo>
                          <a:pt x="0" y="29630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grpSp>
                <p:nvGrpSpPr>
                  <p:cNvPr id="34" name="Group 33"/>
                  <p:cNvGrpSpPr/>
                  <p:nvPr/>
                </p:nvGrpSpPr>
                <p:grpSpPr>
                  <a:xfrm flipH="1">
                    <a:off x="7403366" y="2916734"/>
                    <a:ext cx="592607" cy="592609"/>
                    <a:chOff x="7403366" y="2916734"/>
                    <a:chExt cx="592607" cy="592609"/>
                  </a:xfrm>
                </p:grpSpPr>
                <p:sp>
                  <p:nvSpPr>
                    <p:cNvPr id="31" name="Freeform 30"/>
                    <p:cNvSpPr/>
                    <p:nvPr/>
                  </p:nvSpPr>
                  <p:spPr>
                    <a:xfrm>
                      <a:off x="7403366" y="2916734"/>
                      <a:ext cx="296303" cy="296303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3" h="296303">
                          <a:moveTo>
                            <a:pt x="0" y="0"/>
                          </a:moveTo>
                          <a:lnTo>
                            <a:pt x="296302" y="0"/>
                          </a:lnTo>
                          <a:lnTo>
                            <a:pt x="296302" y="296302"/>
                          </a:lnTo>
                          <a:lnTo>
                            <a:pt x="0" y="296302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32" name="Freeform 31"/>
                    <p:cNvSpPr/>
                    <p:nvPr/>
                  </p:nvSpPr>
                  <p:spPr>
                    <a:xfrm>
                      <a:off x="7699668" y="2916734"/>
                      <a:ext cx="296305" cy="296303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3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2"/>
                          </a:lnTo>
                          <a:lnTo>
                            <a:pt x="0" y="296302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33" name="Freeform 32"/>
                    <p:cNvSpPr/>
                    <p:nvPr/>
                  </p:nvSpPr>
                  <p:spPr>
                    <a:xfrm>
                      <a:off x="7403366" y="3213038"/>
                      <a:ext cx="296305" cy="29630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5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4"/>
                          </a:lnTo>
                          <a:lnTo>
                            <a:pt x="0" y="29630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</p:grpSp>
              <p:sp>
                <p:nvSpPr>
                  <p:cNvPr id="35" name="Freeform 34"/>
                  <p:cNvSpPr/>
                  <p:nvPr/>
                </p:nvSpPr>
                <p:spPr>
                  <a:xfrm flipH="1">
                    <a:off x="7699667" y="3509342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6" name="Freeform 35"/>
                  <p:cNvSpPr/>
                  <p:nvPr/>
                </p:nvSpPr>
                <p:spPr>
                  <a:xfrm flipH="1">
                    <a:off x="7699667" y="3805646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</p:grpSp>
        </p:grpSp>
        <p:grpSp>
          <p:nvGrpSpPr>
            <p:cNvPr id="54" name="Group 53"/>
            <p:cNvGrpSpPr/>
            <p:nvPr/>
          </p:nvGrpSpPr>
          <p:grpSpPr>
            <a:xfrm>
              <a:off x="4399280" y="2620433"/>
              <a:ext cx="1360678" cy="2231508"/>
              <a:chOff x="4399280" y="2620433"/>
              <a:chExt cx="1360678" cy="2231508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4399280" y="43561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 2</a:t>
                </a:r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 flipV="1">
                <a:off x="4487393" y="2620433"/>
                <a:ext cx="1185217" cy="1481516"/>
                <a:chOff x="4487393" y="2620433"/>
                <a:chExt cx="1185217" cy="1481516"/>
              </a:xfrm>
            </p:grpSpPr>
            <p:sp>
              <p:nvSpPr>
                <p:cNvPr id="41" name="Freeform 40"/>
                <p:cNvSpPr/>
                <p:nvPr/>
              </p:nvSpPr>
              <p:spPr>
                <a:xfrm>
                  <a:off x="4487393" y="2620433"/>
                  <a:ext cx="296303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3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4783695" y="2620433"/>
                  <a:ext cx="296303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3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4487393" y="2916737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4487393" y="3213040"/>
                  <a:ext cx="296303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6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4487393" y="3509345"/>
                  <a:ext cx="296303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2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6" name="Freeform 45"/>
                <p:cNvSpPr/>
                <p:nvPr/>
              </p:nvSpPr>
              <p:spPr>
                <a:xfrm>
                  <a:off x="4487393" y="3805641"/>
                  <a:ext cx="296303" cy="29630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7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6"/>
                      </a:lnTo>
                      <a:lnTo>
                        <a:pt x="0" y="29630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 flipH="1">
                  <a:off x="5376307" y="2620437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 flipH="1">
                  <a:off x="5080001" y="2620437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 flipH="1">
                  <a:off x="5376305" y="2916740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 flipH="1">
                  <a:off x="5376303" y="3213043"/>
                  <a:ext cx="296303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6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 flipH="1">
                  <a:off x="5376303" y="3509348"/>
                  <a:ext cx="296303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2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 flipH="1">
                  <a:off x="5376303" y="3805644"/>
                  <a:ext cx="296303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5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66783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393700"/>
            <a:ext cx="95656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Voici un tableau en T pour un autre château.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864122"/>
            <a:ext cx="9425940" cy="40572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Ce château a plusieurs tours. On ajoute un bloc sur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chaque tour à chaque stade. 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br>
              <a:rPr lang="fr-ca" sz="15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Il y a une porte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avec un toit entre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chaque paire de tours.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br>
              <a:rPr lang="fr-ca" sz="15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tours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 château a-t-il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999" y="6832600"/>
            <a:ext cx="8940801" cy="6291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dessiner le château et de travailler avec vous pour prolonger la régularité.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326001"/>
              </p:ext>
            </p:extLst>
          </p:nvPr>
        </p:nvGraphicFramePr>
        <p:xfrm>
          <a:off x="4800727" y="2154302"/>
          <a:ext cx="4500118" cy="4350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1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8662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Numéro de</a:t>
                      </a:r>
                      <a:br>
                        <a:rPr lang="fr-ca" sz="26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6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la figure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Nombre</a:t>
                      </a:r>
                      <a:br>
                        <a:rPr lang="fr-ca" sz="26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6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de blocs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4370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4370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18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4497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437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437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027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089356" y="1612900"/>
            <a:ext cx="5981288" cy="1279050"/>
            <a:chOff x="2089356" y="1612900"/>
            <a:chExt cx="5981288" cy="1279050"/>
          </a:xfrm>
        </p:grpSpPr>
        <p:sp>
          <p:nvSpPr>
            <p:cNvPr id="2" name="TextBox 1"/>
            <p:cNvSpPr txBox="1"/>
            <p:nvPr/>
          </p:nvSpPr>
          <p:spPr>
            <a:xfrm>
              <a:off x="2089356" y="2368730"/>
              <a:ext cx="59812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25    ,	   23    ,    21    ,   19    ,    </a:t>
              </a:r>
              <a:r>
                <a:rPr lang="fr-ca" sz="2800" b="1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fr-ca" sz="2800" b="0" i="0" u="sng" baseline="0">
                  <a:solidFill>
                    <a:srgbClr val="000000"/>
                  </a:solidFill>
                  <a:latin typeface="Century Gothic"/>
                </a:rPr>
                <a:t>         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658237" y="1612900"/>
              <a:ext cx="4400550" cy="755650"/>
              <a:chOff x="2658237" y="1612900"/>
              <a:chExt cx="4400550" cy="755650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2658237" y="1612900"/>
                <a:ext cx="755650" cy="75565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864737" y="1612900"/>
                <a:ext cx="755650" cy="75565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5093462" y="1612900"/>
                <a:ext cx="755650" cy="75565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6303137" y="1612900"/>
                <a:ext cx="755650" cy="755650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469900" y="444500"/>
            <a:ext cx="793937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latin typeface="Century Gothic"/>
              </a:rPr>
              <a:t>numérique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croissante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latin typeface="Century Gothic"/>
              </a:rPr>
              <a:t>ou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décroissante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899" y="4419600"/>
            <a:ext cx="693573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900" y="3568700"/>
            <a:ext cx="351929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Remplissez les espaces vides.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F45B535-9E1D-45B4-9C7A-2F59C00A56E2}"/>
              </a:ext>
            </a:extLst>
          </p:cNvPr>
          <p:cNvCxnSpPr/>
          <p:nvPr/>
        </p:nvCxnSpPr>
        <p:spPr>
          <a:xfrm>
            <a:off x="0" y="416904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523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57200"/>
            <a:ext cx="9029700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nombre est ajouté ou soustrait à chaque fois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2432659"/>
            <a:ext cx="285838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78, 74, 70, 66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600" y="5912459"/>
            <a:ext cx="383070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107, 102, 97, 92, 87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4172559"/>
            <a:ext cx="285800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32, 37, 42, 47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57317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622300"/>
            <a:ext cx="8674100" cy="64144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1 :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 Crée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 croissante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partir des </a:t>
            </a:r>
            <a:r>
              <a:rPr lang="fr-ca" sz="2800" b="0" i="0" u="none" baseline="0" dirty="0">
                <a:latin typeface="Century Gothic"/>
              </a:rPr>
              <a:t>blocs mosaïques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 Construis les 3 ou 4 premières figures de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 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numérique qui montre le nombre de blocs dans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prédis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nombre de blocs dans la figure suivante. 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 Crée la figure suivante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vérifier ta réponse. 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 Décris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tu as établie.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91991" y="215900"/>
            <a:ext cx="7490209" cy="3323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Les élèves auront besoin d’un grand nombre de blocs mosaïques différents.</a:t>
            </a:r>
          </a:p>
        </p:txBody>
      </p:sp>
    </p:spTree>
    <p:extLst>
      <p:ext uri="{BB962C8B-B14F-4D97-AF65-F5344CB8AC3E}">
        <p14:creationId xmlns:p14="http://schemas.microsoft.com/office/powerpoint/2010/main" val="3023818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09600"/>
            <a:ext cx="8242300" cy="21423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2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numérique.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Établis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blocs qui correspond à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numérique.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930348"/>
            <a:ext cx="207022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7, 11, 15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079948"/>
            <a:ext cx="1663192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1, 5, 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4505148"/>
            <a:ext cx="2660904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17, 14, 11, 8</a:t>
            </a:r>
            <a:endParaRPr lang="fr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0600" y="228600"/>
            <a:ext cx="7721600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auront besoin d’un grand nombre de blocs mosaïques différents.</a:t>
            </a:r>
          </a:p>
        </p:txBody>
      </p:sp>
    </p:spTree>
    <p:extLst>
      <p:ext uri="{BB962C8B-B14F-4D97-AF65-F5344CB8AC3E}">
        <p14:creationId xmlns:p14="http://schemas.microsoft.com/office/powerpoint/2010/main" val="18098402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374766" y="2040599"/>
            <a:ext cx="3378858" cy="1607942"/>
            <a:chOff x="3374766" y="2040599"/>
            <a:chExt cx="3378858" cy="1607942"/>
          </a:xfrm>
        </p:grpSpPr>
        <p:sp>
          <p:nvSpPr>
            <p:cNvPr id="2" name="Freeform 1"/>
            <p:cNvSpPr/>
            <p:nvPr/>
          </p:nvSpPr>
          <p:spPr>
            <a:xfrm>
              <a:off x="3374766" y="2051416"/>
              <a:ext cx="1678611" cy="1597125"/>
            </a:xfrm>
            <a:custGeom>
              <a:avLst/>
              <a:gdLst/>
              <a:ahLst/>
              <a:cxnLst/>
              <a:rect l="0" t="0" r="0" b="0"/>
              <a:pathLst>
                <a:path w="1678611" h="1597125">
                  <a:moveTo>
                    <a:pt x="839445" y="0"/>
                  </a:moveTo>
                  <a:lnTo>
                    <a:pt x="1678610" y="1597124"/>
                  </a:lnTo>
                  <a:lnTo>
                    <a:pt x="0" y="15971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075010" y="2051416"/>
              <a:ext cx="1678614" cy="1597125"/>
            </a:xfrm>
            <a:custGeom>
              <a:avLst/>
              <a:gdLst/>
              <a:ahLst/>
              <a:cxnLst/>
              <a:rect l="0" t="0" r="0" b="0"/>
              <a:pathLst>
                <a:path w="1678614" h="1597125">
                  <a:moveTo>
                    <a:pt x="839445" y="0"/>
                  </a:moveTo>
                  <a:lnTo>
                    <a:pt x="1678613" y="1597124"/>
                  </a:lnTo>
                  <a:lnTo>
                    <a:pt x="0" y="15971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 rot="10800000">
              <a:off x="4224887" y="2040599"/>
              <a:ext cx="1678611" cy="1597125"/>
            </a:xfrm>
            <a:custGeom>
              <a:avLst/>
              <a:gdLst/>
              <a:ahLst/>
              <a:cxnLst/>
              <a:rect l="0" t="0" r="0" b="0"/>
              <a:pathLst>
                <a:path w="1678611" h="1597125">
                  <a:moveTo>
                    <a:pt x="839443" y="0"/>
                  </a:moveTo>
                  <a:lnTo>
                    <a:pt x="1678610" y="1597124"/>
                  </a:lnTo>
                  <a:lnTo>
                    <a:pt x="0" y="15971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9900" y="444500"/>
            <a:ext cx="951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est le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périmètre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cette forme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6769100"/>
            <a:ext cx="9280017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Chaque côté de triangle a une longueur de 1 unité.</a:t>
            </a:r>
          </a:p>
        </p:txBody>
      </p:sp>
    </p:spTree>
    <p:extLst>
      <p:ext uri="{BB962C8B-B14F-4D97-AF65-F5344CB8AC3E}">
        <p14:creationId xmlns:p14="http://schemas.microsoft.com/office/powerpoint/2010/main" val="36644648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051235" y="2582480"/>
            <a:ext cx="8057530" cy="1545561"/>
            <a:chOff x="1051235" y="2582480"/>
            <a:chExt cx="8057530" cy="1545561"/>
          </a:xfrm>
        </p:grpSpPr>
        <p:grpSp>
          <p:nvGrpSpPr>
            <p:cNvPr id="7" name="Group 6"/>
            <p:cNvGrpSpPr/>
            <p:nvPr/>
          </p:nvGrpSpPr>
          <p:grpSpPr>
            <a:xfrm>
              <a:off x="1051235" y="2592545"/>
              <a:ext cx="1697157" cy="1535496"/>
              <a:chOff x="1051235" y="2592545"/>
              <a:chExt cx="1697157" cy="153549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051235" y="2592545"/>
                <a:ext cx="1697157" cy="807651"/>
                <a:chOff x="1051235" y="2592545"/>
                <a:chExt cx="1697157" cy="807651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1051235" y="2597978"/>
                  <a:ext cx="843146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6" h="802218">
                      <a:moveTo>
                        <a:pt x="421642" y="0"/>
                      </a:moveTo>
                      <a:lnTo>
                        <a:pt x="843145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1905245" y="2597978"/>
                  <a:ext cx="843147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7" h="802218">
                      <a:moveTo>
                        <a:pt x="421643" y="0"/>
                      </a:moveTo>
                      <a:lnTo>
                        <a:pt x="843146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 rot="10800000">
                  <a:off x="1478241" y="2592545"/>
                  <a:ext cx="843143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3" h="802218">
                      <a:moveTo>
                        <a:pt x="421640" y="0"/>
                      </a:moveTo>
                      <a:lnTo>
                        <a:pt x="843142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1236980" y="3632200"/>
                <a:ext cx="1313102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 1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3616635" y="2582481"/>
              <a:ext cx="2118727" cy="1545560"/>
              <a:chOff x="3616635" y="2582481"/>
              <a:chExt cx="2118727" cy="154556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616635" y="2582481"/>
                <a:ext cx="2118727" cy="817714"/>
                <a:chOff x="3616635" y="2582481"/>
                <a:chExt cx="2118727" cy="817714"/>
              </a:xfrm>
            </p:grpSpPr>
            <p:sp>
              <p:nvSpPr>
                <p:cNvPr id="8" name="Freeform 7"/>
                <p:cNvSpPr/>
                <p:nvPr/>
              </p:nvSpPr>
              <p:spPr>
                <a:xfrm>
                  <a:off x="3616635" y="2597977"/>
                  <a:ext cx="843145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5" h="802218">
                      <a:moveTo>
                        <a:pt x="421641" y="0"/>
                      </a:moveTo>
                      <a:lnTo>
                        <a:pt x="843144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4470643" y="2597977"/>
                  <a:ext cx="843147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7" h="802218">
                      <a:moveTo>
                        <a:pt x="421643" y="0"/>
                      </a:moveTo>
                      <a:lnTo>
                        <a:pt x="843146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 rot="10800000">
                  <a:off x="4043641" y="2592544"/>
                  <a:ext cx="843142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2" h="802218">
                      <a:moveTo>
                        <a:pt x="421638" y="0"/>
                      </a:moveTo>
                      <a:lnTo>
                        <a:pt x="843141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 rot="10800000">
                  <a:off x="4892219" y="2582481"/>
                  <a:ext cx="843143" cy="8022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3" h="802217">
                      <a:moveTo>
                        <a:pt x="421639" y="0"/>
                      </a:moveTo>
                      <a:lnTo>
                        <a:pt x="843142" y="802216"/>
                      </a:lnTo>
                      <a:lnTo>
                        <a:pt x="0" y="8022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sp>
            <p:nvSpPr>
              <p:cNvPr id="13" name="TextBox 12"/>
              <p:cNvSpPr txBox="1"/>
              <p:nvPr/>
            </p:nvSpPr>
            <p:spPr>
              <a:xfrm>
                <a:off x="4030980" y="3632200"/>
                <a:ext cx="1313102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 2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563034" y="2582480"/>
              <a:ext cx="2545731" cy="1545561"/>
              <a:chOff x="6563034" y="2582480"/>
              <a:chExt cx="2545731" cy="1545561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6563034" y="2582480"/>
                <a:ext cx="2545731" cy="823150"/>
                <a:chOff x="6563034" y="2582480"/>
                <a:chExt cx="2545731" cy="823150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6563034" y="2597978"/>
                  <a:ext cx="843144" cy="80222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4" h="802220">
                      <a:moveTo>
                        <a:pt x="421641" y="0"/>
                      </a:moveTo>
                      <a:lnTo>
                        <a:pt x="843143" y="802219"/>
                      </a:lnTo>
                      <a:lnTo>
                        <a:pt x="0" y="80221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 rot="10800000">
                  <a:off x="6990041" y="2592545"/>
                  <a:ext cx="843141" cy="8022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843141" h="802218">
                      <a:moveTo>
                        <a:pt x="421637" y="0"/>
                      </a:moveTo>
                      <a:lnTo>
                        <a:pt x="843140" y="802217"/>
                      </a:lnTo>
                      <a:lnTo>
                        <a:pt x="0" y="8022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7411610" y="2582480"/>
                  <a:ext cx="1697155" cy="823150"/>
                  <a:chOff x="7411610" y="2582480"/>
                  <a:chExt cx="1697155" cy="823150"/>
                </a:xfrm>
              </p:grpSpPr>
              <p:sp>
                <p:nvSpPr>
                  <p:cNvPr id="17" name="Freeform 16"/>
                  <p:cNvSpPr/>
                  <p:nvPr/>
                </p:nvSpPr>
                <p:spPr>
                  <a:xfrm>
                    <a:off x="7411610" y="2603411"/>
                    <a:ext cx="843146" cy="80221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843146" h="802219">
                        <a:moveTo>
                          <a:pt x="421642" y="0"/>
                        </a:moveTo>
                        <a:lnTo>
                          <a:pt x="843145" y="802218"/>
                        </a:lnTo>
                        <a:lnTo>
                          <a:pt x="0" y="80221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8" name="Freeform 17"/>
                  <p:cNvSpPr/>
                  <p:nvPr/>
                </p:nvSpPr>
                <p:spPr>
                  <a:xfrm>
                    <a:off x="8265620" y="2603411"/>
                    <a:ext cx="843145" cy="80221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843145" h="802219">
                        <a:moveTo>
                          <a:pt x="421642" y="0"/>
                        </a:moveTo>
                        <a:lnTo>
                          <a:pt x="843144" y="802218"/>
                        </a:lnTo>
                        <a:lnTo>
                          <a:pt x="0" y="80221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 rot="10800000">
                    <a:off x="7838618" y="2582480"/>
                    <a:ext cx="843142" cy="80221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843142" h="802218">
                        <a:moveTo>
                          <a:pt x="421638" y="0"/>
                        </a:moveTo>
                        <a:lnTo>
                          <a:pt x="843141" y="802217"/>
                        </a:lnTo>
                        <a:lnTo>
                          <a:pt x="0" y="80221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</p:grpSp>
          <p:sp>
            <p:nvSpPr>
              <p:cNvPr id="22" name="TextBox 21"/>
              <p:cNvSpPr txBox="1"/>
              <p:nvPr/>
            </p:nvSpPr>
            <p:spPr>
              <a:xfrm>
                <a:off x="7180580" y="3632200"/>
                <a:ext cx="1313102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</p:grpSp>
      </p:grpSp>
      <p:sp>
        <p:nvSpPr>
          <p:cNvPr id="25" name="TextBox 24"/>
          <p:cNvSpPr txBox="1"/>
          <p:nvPr/>
        </p:nvSpPr>
        <p:spPr>
          <a:xfrm>
            <a:off x="6563034" y="241300"/>
            <a:ext cx="3509515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N-8 pour plus de détails.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838200"/>
            <a:ext cx="9495282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Trace les figures dans ton cahier.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chaque figure.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4876800"/>
            <a:ext cx="7743512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forment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 </a:t>
            </a:r>
            <a:r>
              <a:rPr lang="fr-ca" sz="2800" b="0" i="0" u="none" baseline="0" dirty="0">
                <a:latin typeface="Century Gothic"/>
              </a:rPr>
              <a:t>numérique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6819900"/>
            <a:ext cx="9852406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Discute d’autres régularités numériques dans la régularité géométrique.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53A0EF9-014D-49D1-9830-748E45AFF5D3}"/>
              </a:ext>
            </a:extLst>
          </p:cNvPr>
          <p:cNvCxnSpPr/>
          <p:nvPr/>
        </p:nvCxnSpPr>
        <p:spPr>
          <a:xfrm>
            <a:off x="0" y="459783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07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5E5C9538-B010-2B97-C340-C6CEF49FD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742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2100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Si j’ai 20 cure-dents, quelle est la plus grande figure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 je peux établir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627578"/>
              </p:ext>
            </p:extLst>
          </p:nvPr>
        </p:nvGraphicFramePr>
        <p:xfrm>
          <a:off x="1486026" y="2317750"/>
          <a:ext cx="7111746" cy="4862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8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258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Numéro de la figure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Nombre de cure-dents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131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0258"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2600" y="1676400"/>
            <a:ext cx="4290367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Discute des manières de le découvrir.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82D304A-AE67-4CCC-AA22-3FAE4776A267}"/>
              </a:ext>
            </a:extLst>
          </p:cNvPr>
          <p:cNvCxnSpPr/>
          <p:nvPr/>
        </p:nvCxnSpPr>
        <p:spPr>
          <a:xfrm>
            <a:off x="0" y="209000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68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109696"/>
            <a:ext cx="954659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Anika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conçoit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 rectangles avec des cure-dents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1800" y="3179237"/>
            <a:ext cx="894080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Établis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tableau en 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note le nombre de cure-dents dans chaque figure.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151380" y="1797571"/>
            <a:ext cx="5743907" cy="1277487"/>
            <a:chOff x="2151380" y="1898054"/>
            <a:chExt cx="5743907" cy="1277487"/>
          </a:xfrm>
        </p:grpSpPr>
        <p:grpSp>
          <p:nvGrpSpPr>
            <p:cNvPr id="8" name="Group 7"/>
            <p:cNvGrpSpPr/>
            <p:nvPr/>
          </p:nvGrpSpPr>
          <p:grpSpPr>
            <a:xfrm>
              <a:off x="2151380" y="1898054"/>
              <a:ext cx="1360678" cy="1277487"/>
              <a:chOff x="2151380" y="1898054"/>
              <a:chExt cx="1360678" cy="1277487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2151380" y="26797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 1</a:t>
                </a: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2545410" y="1898054"/>
                <a:ext cx="580848" cy="580847"/>
                <a:chOff x="2545410" y="1898054"/>
                <a:chExt cx="580848" cy="580847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2545410" y="1898054"/>
                  <a:ext cx="580848" cy="5808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0848" h="580847">
                      <a:moveTo>
                        <a:pt x="0" y="0"/>
                      </a:moveTo>
                      <a:lnTo>
                        <a:pt x="580847" y="0"/>
                      </a:lnTo>
                      <a:lnTo>
                        <a:pt x="580847" y="580846"/>
                      </a:lnTo>
                      <a:lnTo>
                        <a:pt x="0" y="5808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cxnSp>
              <p:nvCxnSpPr>
                <p:cNvPr id="6" name="Straight Connector 5"/>
                <p:cNvCxnSpPr/>
                <p:nvPr/>
              </p:nvCxnSpPr>
              <p:spPr>
                <a:xfrm flipV="1">
                  <a:off x="2639314" y="1998599"/>
                  <a:ext cx="393065" cy="379857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" name="Group 19"/>
            <p:cNvGrpSpPr/>
            <p:nvPr/>
          </p:nvGrpSpPr>
          <p:grpSpPr>
            <a:xfrm>
              <a:off x="6152747" y="1898054"/>
              <a:ext cx="1742540" cy="1277487"/>
              <a:chOff x="6152747" y="1898054"/>
              <a:chExt cx="1742540" cy="1277487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6342380" y="26797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6152747" y="1898054"/>
                <a:ext cx="1742540" cy="580847"/>
                <a:chOff x="6152747" y="1898054"/>
                <a:chExt cx="1742540" cy="580847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6152747" y="1898054"/>
                  <a:ext cx="580848" cy="580847"/>
                  <a:chOff x="6152747" y="1898054"/>
                  <a:chExt cx="580848" cy="580847"/>
                </a:xfrm>
              </p:grpSpPr>
              <p:sp>
                <p:nvSpPr>
                  <p:cNvPr id="10" name="Freeform 9"/>
                  <p:cNvSpPr/>
                  <p:nvPr/>
                </p:nvSpPr>
                <p:spPr>
                  <a:xfrm>
                    <a:off x="6152747" y="1898054"/>
                    <a:ext cx="580848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8" h="580847">
                        <a:moveTo>
                          <a:pt x="0" y="0"/>
                        </a:moveTo>
                        <a:lnTo>
                          <a:pt x="580847" y="0"/>
                        </a:lnTo>
                        <a:lnTo>
                          <a:pt x="580847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11" name="Straight Connector 10"/>
                  <p:cNvCxnSpPr/>
                  <p:nvPr/>
                </p:nvCxnSpPr>
                <p:spPr>
                  <a:xfrm flipV="1">
                    <a:off x="6246622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6733594" y="1898054"/>
                  <a:ext cx="580847" cy="580847"/>
                  <a:chOff x="6733594" y="1898054"/>
                  <a:chExt cx="580847" cy="580847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6733594" y="1898054"/>
                    <a:ext cx="580847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7" h="580847">
                        <a:moveTo>
                          <a:pt x="0" y="0"/>
                        </a:moveTo>
                        <a:lnTo>
                          <a:pt x="580846" y="0"/>
                        </a:lnTo>
                        <a:lnTo>
                          <a:pt x="580846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14" name="Straight Connector 13"/>
                  <p:cNvCxnSpPr/>
                  <p:nvPr/>
                </p:nvCxnSpPr>
                <p:spPr>
                  <a:xfrm flipV="1">
                    <a:off x="6827520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7314440" y="1898054"/>
                  <a:ext cx="580847" cy="580847"/>
                  <a:chOff x="7314440" y="1898054"/>
                  <a:chExt cx="580847" cy="580847"/>
                </a:xfrm>
              </p:grpSpPr>
              <p:sp>
                <p:nvSpPr>
                  <p:cNvPr id="16" name="Freeform 15"/>
                  <p:cNvSpPr/>
                  <p:nvPr/>
                </p:nvSpPr>
                <p:spPr>
                  <a:xfrm>
                    <a:off x="7314440" y="1898054"/>
                    <a:ext cx="580847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7" h="580847">
                        <a:moveTo>
                          <a:pt x="0" y="0"/>
                        </a:moveTo>
                        <a:lnTo>
                          <a:pt x="580846" y="0"/>
                        </a:lnTo>
                        <a:lnTo>
                          <a:pt x="580846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17" name="Straight Connector 16"/>
                  <p:cNvCxnSpPr/>
                  <p:nvPr/>
                </p:nvCxnSpPr>
                <p:spPr>
                  <a:xfrm flipV="1">
                    <a:off x="7408418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9" name="Group 28"/>
            <p:cNvGrpSpPr/>
            <p:nvPr/>
          </p:nvGrpSpPr>
          <p:grpSpPr>
            <a:xfrm>
              <a:off x="4018280" y="1898054"/>
              <a:ext cx="1360678" cy="1277487"/>
              <a:chOff x="4018280" y="1898054"/>
              <a:chExt cx="1360678" cy="1277487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4018280" y="26797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 2</a:t>
                </a: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4115538" y="1898054"/>
                <a:ext cx="1161693" cy="580847"/>
                <a:chOff x="4115538" y="1898054"/>
                <a:chExt cx="1161693" cy="580847"/>
              </a:xfrm>
            </p:grpSpPr>
            <p:grpSp>
              <p:nvGrpSpPr>
                <p:cNvPr id="24" name="Group 23"/>
                <p:cNvGrpSpPr/>
                <p:nvPr/>
              </p:nvGrpSpPr>
              <p:grpSpPr>
                <a:xfrm>
                  <a:off x="4115538" y="1898054"/>
                  <a:ext cx="580847" cy="580847"/>
                  <a:chOff x="4115538" y="1898054"/>
                  <a:chExt cx="580847" cy="580847"/>
                </a:xfrm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4115538" y="1898054"/>
                    <a:ext cx="580847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7" h="580847">
                        <a:moveTo>
                          <a:pt x="0" y="0"/>
                        </a:moveTo>
                        <a:lnTo>
                          <a:pt x="580846" y="0"/>
                        </a:lnTo>
                        <a:lnTo>
                          <a:pt x="580846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 flipV="1">
                    <a:off x="4209415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oup 26"/>
                <p:cNvGrpSpPr/>
                <p:nvPr/>
              </p:nvGrpSpPr>
              <p:grpSpPr>
                <a:xfrm>
                  <a:off x="4696384" y="1898054"/>
                  <a:ext cx="580847" cy="580847"/>
                  <a:chOff x="4696384" y="1898054"/>
                  <a:chExt cx="580847" cy="580847"/>
                </a:xfrm>
              </p:grpSpPr>
              <p:sp>
                <p:nvSpPr>
                  <p:cNvPr id="25" name="Freeform 24"/>
                  <p:cNvSpPr/>
                  <p:nvPr/>
                </p:nvSpPr>
                <p:spPr>
                  <a:xfrm>
                    <a:off x="4696384" y="1898054"/>
                    <a:ext cx="580847" cy="580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80847" h="580847">
                        <a:moveTo>
                          <a:pt x="0" y="0"/>
                        </a:moveTo>
                        <a:lnTo>
                          <a:pt x="580846" y="0"/>
                        </a:lnTo>
                        <a:lnTo>
                          <a:pt x="580846" y="580846"/>
                        </a:lnTo>
                        <a:lnTo>
                          <a:pt x="0" y="580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cxnSp>
                <p:nvCxnSpPr>
                  <p:cNvPr id="26" name="Straight Connector 25"/>
                  <p:cNvCxnSpPr/>
                  <p:nvPr/>
                </p:nvCxnSpPr>
                <p:spPr>
                  <a:xfrm flipV="1">
                    <a:off x="4790313" y="1998599"/>
                    <a:ext cx="392938" cy="379857"/>
                  </a:xfrm>
                  <a:prstGeom prst="line">
                    <a:avLst/>
                  </a:prstGeom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31" name="TextBox 30"/>
          <p:cNvSpPr txBox="1"/>
          <p:nvPr/>
        </p:nvSpPr>
        <p:spPr>
          <a:xfrm>
            <a:off x="431800" y="4385737"/>
            <a:ext cx="9654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Anika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 27 cure-dents. Quelle est la longueur en cure-dents du plus long rectangle qu’elle peut établir dans sa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1800" y="5977373"/>
            <a:ext cx="9603740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Établis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tableau en 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note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 rectangles d’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Anika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Quel est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du plus long rectangle qu’elle peut établir avec 27 cure-dents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53A0EF9-014D-49D1-9830-748E45AFF5D3}"/>
              </a:ext>
            </a:extLst>
          </p:cNvPr>
          <p:cNvCxnSpPr/>
          <p:nvPr/>
        </p:nvCxnSpPr>
        <p:spPr>
          <a:xfrm>
            <a:off x="0" y="589595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64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79331" cy="28562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Matt établis un château en ajoutant 1 bloc à la fois sur chacune des 4 tours. Il y a une porte avec un toit triangulaire entre chaque paire de tours.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Matt utilise 22 blocs au total.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568700"/>
            <a:ext cx="9789467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Combien de blocs ne sont pas utilisés dans les tours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762500"/>
            <a:ext cx="9005696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Combien de blocs sont utilisés dans les tours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007100"/>
            <a:ext cx="7940570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Quelle est la hauteur de chaque tour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9765542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32900" cy="37955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Cathy utilise un type de bloc pour construire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Elle ajoute le même nombre de blocs pour établir chaque nouvelle figure.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Elle écrit le nombre de blocs de la figure dans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tableau en 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Cathy fait une erreur dans le tableau. Trouve et corrige son erreur.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863611"/>
              </p:ext>
            </p:extLst>
          </p:nvPr>
        </p:nvGraphicFramePr>
        <p:xfrm>
          <a:off x="1905762" y="4419601"/>
          <a:ext cx="6373876" cy="2762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6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7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Numéro de la figure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Nombre de blocs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11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153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69900"/>
            <a:ext cx="97053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Remplis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« Régularités avec écarts croissants ».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832600"/>
            <a:ext cx="33934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de la page N-50.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707248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393700"/>
            <a:ext cx="9118600" cy="2813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Armand établis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commençant à partir de 2.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Il multiplie chaque terme par le même nombre pour obtenir le nombre suivant dans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est 2, 4, 8, 16.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1800" y="3334097"/>
            <a:ext cx="854710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Par quel nombre Armand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multliplie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-t-il chaque terme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" y="4565997"/>
            <a:ext cx="80225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Écris 3 nombres supplémentaires dans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d’Armand.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1800" y="5785197"/>
            <a:ext cx="8022590" cy="14733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c) Trouve les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écarts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entre les nombres dans la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d’Armand. Que remarques-tu sur </a:t>
            </a:r>
            <a:b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la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dans les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écarts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033481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3.2 p. 31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33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çaise</a:t>
            </a:r>
            <a:endParaRPr lang="fr-ca" sz="2800" b="0" i="0" u="none" baseline="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3880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436497" y="782574"/>
            <a:ext cx="7287006" cy="1965972"/>
            <a:chOff x="1436497" y="782574"/>
            <a:chExt cx="7287006" cy="1965972"/>
          </a:xfrm>
        </p:grpSpPr>
        <p:grpSp>
          <p:nvGrpSpPr>
            <p:cNvPr id="6" name="Group 5"/>
            <p:cNvGrpSpPr/>
            <p:nvPr/>
          </p:nvGrpSpPr>
          <p:grpSpPr>
            <a:xfrm>
              <a:off x="1436497" y="782574"/>
              <a:ext cx="7287006" cy="1366393"/>
              <a:chOff x="1436497" y="782574"/>
              <a:chExt cx="7287006" cy="1366393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436497" y="782574"/>
                <a:ext cx="7287006" cy="1366393"/>
                <a:chOff x="1436497" y="782574"/>
                <a:chExt cx="7287006" cy="1366393"/>
              </a:xfrm>
            </p:grpSpPr>
            <p:pic>
              <p:nvPicPr>
                <p:cNvPr id="2" name="Picture 1"/>
                <p:cNvPicPr>
                  <a:picLocks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436497" y="1018159"/>
                  <a:ext cx="1947418" cy="1115060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76085" y="782574"/>
                  <a:ext cx="1947418" cy="1366393"/>
                </a:xfrm>
                <a:prstGeom prst="rect">
                  <a:avLst/>
                </a:prstGeom>
                <a:solidFill>
                  <a:scrgbClr r="0" g="0" b="0">
                    <a:alpha val="0"/>
                  </a:scrgbClr>
                </a:solidFill>
              </p:spPr>
            </p:pic>
          </p:grpSp>
          <p:pic>
            <p:nvPicPr>
              <p:cNvPr id="5" name="Picture 4"/>
              <p:cNvPicPr>
                <a:picLocks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98417" y="986790"/>
                <a:ext cx="1963166" cy="116217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1739900" y="2235200"/>
              <a:ext cx="1360696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Figure 1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45000" y="2235200"/>
              <a:ext cx="1360696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Figure 2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50100" y="2235200"/>
              <a:ext cx="1360696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Figure 3</a:t>
              </a:r>
            </a:p>
          </p:txBody>
        </p: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612544"/>
              </p:ext>
            </p:extLst>
          </p:nvPr>
        </p:nvGraphicFramePr>
        <p:xfrm>
          <a:off x="5265674" y="3352800"/>
          <a:ext cx="3685921" cy="4051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2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3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2165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Numéro de</a:t>
                      </a:r>
                      <a:br>
                        <a:rPr lang="fr-ca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la figure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Nombre</a:t>
                      </a:r>
                      <a:br>
                        <a:rPr lang="fr-ca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</a:br>
                      <a:r>
                        <a:rPr lang="fr-ca" sz="22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de blocs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685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00">
                <a:tc>
                  <a:txBody>
                    <a:bodyPr/>
                    <a:lstStyle/>
                    <a:p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20700" y="3365500"/>
            <a:ext cx="4652777" cy="2014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On peut utiliser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tableau en 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noter le nombre de blocs dans chaque figure.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0699" y="5983832"/>
            <a:ext cx="3746501" cy="76444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Quelles régularités </a:t>
            </a:r>
            <a:b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remarques-tu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179512" y="5787025"/>
            <a:ext cx="3864280" cy="16910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3754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93700"/>
            <a:ext cx="9489440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Établis un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tableau en T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note le nombre de blocs dans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Prolonge le tableau pour montrer combien de blocs se trouveront dans la figure 6.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444500" y="3048000"/>
            <a:ext cx="6064776" cy="2240546"/>
            <a:chOff x="444500" y="3048000"/>
            <a:chExt cx="6064776" cy="2240546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3048000"/>
              <a:ext cx="5926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021080" y="3048032"/>
              <a:ext cx="1360696" cy="2240514"/>
              <a:chOff x="1021080" y="3048032"/>
              <a:chExt cx="1360696" cy="2240514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404059" y="3048032"/>
                <a:ext cx="592607" cy="1481513"/>
                <a:chOff x="1404059" y="3048032"/>
                <a:chExt cx="592607" cy="1481513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404059" y="3048032"/>
                  <a:ext cx="592607" cy="592608"/>
                  <a:chOff x="1404059" y="3048032"/>
                  <a:chExt cx="592607" cy="592608"/>
                </a:xfrm>
              </p:grpSpPr>
              <p:sp>
                <p:nvSpPr>
                  <p:cNvPr id="4" name="Freeform 3"/>
                  <p:cNvSpPr/>
                  <p:nvPr/>
                </p:nvSpPr>
                <p:spPr>
                  <a:xfrm>
                    <a:off x="1404059" y="30480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1700361" y="3048032"/>
                    <a:ext cx="296305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3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1404059" y="3344335"/>
                    <a:ext cx="296304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5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1404059" y="3640639"/>
                  <a:ext cx="592607" cy="592607"/>
                  <a:chOff x="1404059" y="3640639"/>
                  <a:chExt cx="592607" cy="592607"/>
                </a:xfrm>
              </p:grpSpPr>
              <p:sp>
                <p:nvSpPr>
                  <p:cNvPr id="8" name="Freeform 7"/>
                  <p:cNvSpPr/>
                  <p:nvPr/>
                </p:nvSpPr>
                <p:spPr>
                  <a:xfrm>
                    <a:off x="1404059" y="3640639"/>
                    <a:ext cx="296304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5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9" name="Freeform 8"/>
                  <p:cNvSpPr/>
                  <p:nvPr/>
                </p:nvSpPr>
                <p:spPr>
                  <a:xfrm>
                    <a:off x="1700361" y="3640639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0" name="Freeform 9"/>
                  <p:cNvSpPr/>
                  <p:nvPr/>
                </p:nvSpPr>
                <p:spPr>
                  <a:xfrm>
                    <a:off x="1404059" y="3936943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  <p:sp>
              <p:nvSpPr>
                <p:cNvPr id="12" name="Freeform 11"/>
                <p:cNvSpPr/>
                <p:nvPr/>
              </p:nvSpPr>
              <p:spPr>
                <a:xfrm>
                  <a:off x="1404059" y="4233240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1700361" y="4233240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1021080" y="4775200"/>
                <a:ext cx="1360696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Figure 1</a:t>
                </a: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148580" y="3048029"/>
              <a:ext cx="1360696" cy="2240517"/>
              <a:chOff x="5148580" y="3048029"/>
              <a:chExt cx="1360696" cy="2240517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5232400" y="3048029"/>
                <a:ext cx="1185211" cy="1481516"/>
                <a:chOff x="5232400" y="3048029"/>
                <a:chExt cx="1185211" cy="1481516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5232400" y="3048029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5528702" y="3048029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5528702" y="3640637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5528702" y="4233238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5232400" y="3344333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5232400" y="3640637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5232400" y="3936939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5232400" y="4233238"/>
                  <a:ext cx="296305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4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grpSp>
              <p:nvGrpSpPr>
                <p:cNvPr id="28" name="Group 27"/>
                <p:cNvGrpSpPr/>
                <p:nvPr/>
              </p:nvGrpSpPr>
              <p:grpSpPr>
                <a:xfrm>
                  <a:off x="5825005" y="3048032"/>
                  <a:ext cx="296303" cy="1481513"/>
                  <a:chOff x="5825005" y="3048032"/>
                  <a:chExt cx="296303" cy="1481513"/>
                </a:xfrm>
              </p:grpSpPr>
              <p:sp>
                <p:nvSpPr>
                  <p:cNvPr id="25" name="Freeform 24"/>
                  <p:cNvSpPr/>
                  <p:nvPr/>
                </p:nvSpPr>
                <p:spPr>
                  <a:xfrm>
                    <a:off x="5825005" y="30480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26" name="Freeform 25"/>
                  <p:cNvSpPr/>
                  <p:nvPr/>
                </p:nvSpPr>
                <p:spPr>
                  <a:xfrm>
                    <a:off x="5825005" y="3640639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27" name="Freeform 26"/>
                  <p:cNvSpPr/>
                  <p:nvPr/>
                </p:nvSpPr>
                <p:spPr>
                  <a:xfrm>
                    <a:off x="5825005" y="4233240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6121307" y="3048029"/>
                  <a:ext cx="296304" cy="1481513"/>
                  <a:chOff x="6121307" y="3048029"/>
                  <a:chExt cx="296304" cy="1481513"/>
                </a:xfrm>
              </p:grpSpPr>
              <p:sp>
                <p:nvSpPr>
                  <p:cNvPr id="29" name="Freeform 28"/>
                  <p:cNvSpPr/>
                  <p:nvPr/>
                </p:nvSpPr>
                <p:spPr>
                  <a:xfrm>
                    <a:off x="6121307" y="3048029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0" name="Freeform 29"/>
                  <p:cNvSpPr/>
                  <p:nvPr/>
                </p:nvSpPr>
                <p:spPr>
                  <a:xfrm>
                    <a:off x="6121307" y="3640637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1" name="Freeform 30"/>
                  <p:cNvSpPr/>
                  <p:nvPr/>
                </p:nvSpPr>
                <p:spPr>
                  <a:xfrm>
                    <a:off x="6121307" y="4233238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</p:grpSp>
          <p:sp>
            <p:nvSpPr>
              <p:cNvPr id="34" name="TextBox 33"/>
              <p:cNvSpPr txBox="1"/>
              <p:nvPr/>
            </p:nvSpPr>
            <p:spPr>
              <a:xfrm>
                <a:off x="5148580" y="4775200"/>
                <a:ext cx="1360696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053080" y="3048032"/>
              <a:ext cx="1360696" cy="2240514"/>
              <a:chOff x="3053080" y="3048032"/>
              <a:chExt cx="1360696" cy="2240514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3290869" y="3048032"/>
                <a:ext cx="888908" cy="1481515"/>
                <a:chOff x="3290869" y="3048032"/>
                <a:chExt cx="888908" cy="1481515"/>
              </a:xfrm>
            </p:grpSpPr>
            <p:sp>
              <p:nvSpPr>
                <p:cNvPr id="36" name="Freeform 35"/>
                <p:cNvSpPr/>
                <p:nvPr/>
              </p:nvSpPr>
              <p:spPr>
                <a:xfrm>
                  <a:off x="3290869" y="3048032"/>
                  <a:ext cx="296303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3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grpSp>
              <p:nvGrpSpPr>
                <p:cNvPr id="40" name="Group 39"/>
                <p:cNvGrpSpPr/>
                <p:nvPr/>
              </p:nvGrpSpPr>
              <p:grpSpPr>
                <a:xfrm>
                  <a:off x="3587171" y="3048032"/>
                  <a:ext cx="296303" cy="1481513"/>
                  <a:chOff x="3587171" y="3048032"/>
                  <a:chExt cx="296303" cy="1481513"/>
                </a:xfrm>
              </p:grpSpPr>
              <p:sp>
                <p:nvSpPr>
                  <p:cNvPr id="37" name="Freeform 36"/>
                  <p:cNvSpPr/>
                  <p:nvPr/>
                </p:nvSpPr>
                <p:spPr>
                  <a:xfrm>
                    <a:off x="3587171" y="30480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8" name="Freeform 37"/>
                  <p:cNvSpPr/>
                  <p:nvPr/>
                </p:nvSpPr>
                <p:spPr>
                  <a:xfrm>
                    <a:off x="3587171" y="3640639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9" name="Freeform 38"/>
                  <p:cNvSpPr/>
                  <p:nvPr/>
                </p:nvSpPr>
                <p:spPr>
                  <a:xfrm>
                    <a:off x="3587171" y="4233240"/>
                    <a:ext cx="296303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5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  <p:sp>
              <p:nvSpPr>
                <p:cNvPr id="41" name="Freeform 40"/>
                <p:cNvSpPr/>
                <p:nvPr/>
              </p:nvSpPr>
              <p:spPr>
                <a:xfrm>
                  <a:off x="3290869" y="3344335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3290869" y="3640639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3290869" y="3936941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3290869" y="4233240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grpSp>
              <p:nvGrpSpPr>
                <p:cNvPr id="48" name="Group 47"/>
                <p:cNvGrpSpPr/>
                <p:nvPr/>
              </p:nvGrpSpPr>
              <p:grpSpPr>
                <a:xfrm>
                  <a:off x="3883473" y="3048034"/>
                  <a:ext cx="296304" cy="1481513"/>
                  <a:chOff x="3883473" y="3048034"/>
                  <a:chExt cx="296304" cy="1481513"/>
                </a:xfrm>
              </p:grpSpPr>
              <p:sp>
                <p:nvSpPr>
                  <p:cNvPr id="45" name="Freeform 44"/>
                  <p:cNvSpPr/>
                  <p:nvPr/>
                </p:nvSpPr>
                <p:spPr>
                  <a:xfrm>
                    <a:off x="3883473" y="3048034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46" name="Freeform 45"/>
                  <p:cNvSpPr/>
                  <p:nvPr/>
                </p:nvSpPr>
                <p:spPr>
                  <a:xfrm>
                    <a:off x="3883473" y="3640642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47" name="Freeform 46"/>
                  <p:cNvSpPr/>
                  <p:nvPr/>
                </p:nvSpPr>
                <p:spPr>
                  <a:xfrm>
                    <a:off x="3883473" y="4233243"/>
                    <a:ext cx="296304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4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</p:grpSp>
          <p:sp>
            <p:nvSpPr>
              <p:cNvPr id="50" name="TextBox 49"/>
              <p:cNvSpPr txBox="1"/>
              <p:nvPr/>
            </p:nvSpPr>
            <p:spPr>
              <a:xfrm>
                <a:off x="3053080" y="4775200"/>
                <a:ext cx="1360696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Figure 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9558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6039296"/>
            <a:ext cx="9133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Dessine les figures de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vérifier tes réponses dans le tableau.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558800" y="596900"/>
            <a:ext cx="7065420" cy="2735846"/>
            <a:chOff x="558800" y="596900"/>
            <a:chExt cx="7065420" cy="2735846"/>
          </a:xfrm>
        </p:grpSpPr>
        <p:sp>
          <p:nvSpPr>
            <p:cNvPr id="3" name="TextBox 2"/>
            <p:cNvSpPr txBox="1"/>
            <p:nvPr/>
          </p:nvSpPr>
          <p:spPr>
            <a:xfrm>
              <a:off x="558800" y="5969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211580" y="596900"/>
              <a:ext cx="1360703" cy="2735846"/>
              <a:chOff x="1211580" y="596900"/>
              <a:chExt cx="1360703" cy="2735846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211580" y="2819400"/>
                <a:ext cx="1360703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Figure 1</a:t>
                </a: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1404009" y="596900"/>
                <a:ext cx="982855" cy="982855"/>
                <a:chOff x="1404009" y="596900"/>
                <a:chExt cx="982855" cy="982855"/>
              </a:xfrm>
            </p:grpSpPr>
            <p:sp>
              <p:nvSpPr>
                <p:cNvPr id="5" name="Freeform 4"/>
                <p:cNvSpPr/>
                <p:nvPr/>
              </p:nvSpPr>
              <p:spPr>
                <a:xfrm>
                  <a:off x="1404009" y="1088328"/>
                  <a:ext cx="491428" cy="4914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1428" h="491427">
                      <a:moveTo>
                        <a:pt x="0" y="0"/>
                      </a:moveTo>
                      <a:lnTo>
                        <a:pt x="491427" y="491426"/>
                      </a:lnTo>
                      <a:lnTo>
                        <a:pt x="0" y="49142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" name="Freeform 5"/>
                <p:cNvSpPr/>
                <p:nvPr/>
              </p:nvSpPr>
              <p:spPr>
                <a:xfrm>
                  <a:off x="1404009" y="596900"/>
                  <a:ext cx="491428" cy="49142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1428" h="491429">
                      <a:moveTo>
                        <a:pt x="0" y="0"/>
                      </a:moveTo>
                      <a:lnTo>
                        <a:pt x="491427" y="491428"/>
                      </a:lnTo>
                      <a:lnTo>
                        <a:pt x="0" y="49142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1895436" y="1088328"/>
                  <a:ext cx="491428" cy="4914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1428" h="491427">
                      <a:moveTo>
                        <a:pt x="0" y="0"/>
                      </a:moveTo>
                      <a:lnTo>
                        <a:pt x="491427" y="491426"/>
                      </a:lnTo>
                      <a:lnTo>
                        <a:pt x="0" y="49142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  <p:grpSp>
          <p:nvGrpSpPr>
            <p:cNvPr id="25" name="Group 24"/>
            <p:cNvGrpSpPr/>
            <p:nvPr/>
          </p:nvGrpSpPr>
          <p:grpSpPr>
            <a:xfrm>
              <a:off x="5658509" y="596900"/>
              <a:ext cx="1965711" cy="2735846"/>
              <a:chOff x="5658509" y="596900"/>
              <a:chExt cx="1965711" cy="2735846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5961380" y="2819400"/>
                <a:ext cx="1360704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Figure 3</a:t>
                </a: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5658509" y="596900"/>
                <a:ext cx="1965711" cy="1965712"/>
                <a:chOff x="5658509" y="596900"/>
                <a:chExt cx="1965711" cy="1965712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6149935" y="596900"/>
                  <a:ext cx="1474285" cy="1474284"/>
                  <a:chOff x="6149935" y="596900"/>
                  <a:chExt cx="1474285" cy="1474284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6641364" y="596900"/>
                    <a:ext cx="982856" cy="982857"/>
                    <a:chOff x="6641364" y="596900"/>
                    <a:chExt cx="982856" cy="982857"/>
                  </a:xfrm>
                </p:grpSpPr>
                <p:sp>
                  <p:nvSpPr>
                    <p:cNvPr id="11" name="Freeform 10"/>
                    <p:cNvSpPr/>
                    <p:nvPr/>
                  </p:nvSpPr>
                  <p:spPr>
                    <a:xfrm>
                      <a:off x="6641364" y="1088328"/>
                      <a:ext cx="491428" cy="491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28" h="491427">
                          <a:moveTo>
                            <a:pt x="0" y="0"/>
                          </a:moveTo>
                          <a:lnTo>
                            <a:pt x="491427" y="491426"/>
                          </a:lnTo>
                          <a:lnTo>
                            <a:pt x="0" y="491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2" name="Freeform 11"/>
                    <p:cNvSpPr/>
                    <p:nvPr/>
                  </p:nvSpPr>
                  <p:spPr>
                    <a:xfrm>
                      <a:off x="6641364" y="596900"/>
                      <a:ext cx="491428" cy="49142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28" h="491429">
                          <a:moveTo>
                            <a:pt x="0" y="0"/>
                          </a:moveTo>
                          <a:lnTo>
                            <a:pt x="491427" y="491428"/>
                          </a:lnTo>
                          <a:lnTo>
                            <a:pt x="0" y="49142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7132791" y="1088328"/>
                      <a:ext cx="491429" cy="49142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29" h="491429">
                          <a:moveTo>
                            <a:pt x="0" y="0"/>
                          </a:moveTo>
                          <a:lnTo>
                            <a:pt x="491428" y="491428"/>
                          </a:lnTo>
                          <a:lnTo>
                            <a:pt x="0" y="49142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</p:grp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6149935" y="1088328"/>
                    <a:ext cx="982856" cy="982856"/>
                    <a:chOff x="6149935" y="1088328"/>
                    <a:chExt cx="982856" cy="982856"/>
                  </a:xfrm>
                </p:grpSpPr>
                <p:sp>
                  <p:nvSpPr>
                    <p:cNvPr id="15" name="Freeform 14"/>
                    <p:cNvSpPr/>
                    <p:nvPr/>
                  </p:nvSpPr>
                  <p:spPr>
                    <a:xfrm>
                      <a:off x="6149935" y="1579756"/>
                      <a:ext cx="491430" cy="491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30" h="491427">
                          <a:moveTo>
                            <a:pt x="0" y="0"/>
                          </a:moveTo>
                          <a:lnTo>
                            <a:pt x="491429" y="491426"/>
                          </a:lnTo>
                          <a:lnTo>
                            <a:pt x="0" y="491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6" name="Freeform 15"/>
                    <p:cNvSpPr/>
                    <p:nvPr/>
                  </p:nvSpPr>
                  <p:spPr>
                    <a:xfrm>
                      <a:off x="6149935" y="1088328"/>
                      <a:ext cx="491430" cy="49142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30" h="491429">
                          <a:moveTo>
                            <a:pt x="0" y="0"/>
                          </a:moveTo>
                          <a:lnTo>
                            <a:pt x="491429" y="491428"/>
                          </a:lnTo>
                          <a:lnTo>
                            <a:pt x="0" y="49142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6641364" y="1579756"/>
                      <a:ext cx="491427" cy="49142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491427" h="491428">
                          <a:moveTo>
                            <a:pt x="0" y="0"/>
                          </a:moveTo>
                          <a:lnTo>
                            <a:pt x="491426" y="491427"/>
                          </a:lnTo>
                          <a:lnTo>
                            <a:pt x="0" y="491427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</p:grp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5658509" y="1579756"/>
                  <a:ext cx="982856" cy="982856"/>
                  <a:chOff x="5658509" y="1579756"/>
                  <a:chExt cx="982856" cy="982856"/>
                </a:xfrm>
              </p:grpSpPr>
              <p:sp>
                <p:nvSpPr>
                  <p:cNvPr id="20" name="Freeform 19"/>
                  <p:cNvSpPr/>
                  <p:nvPr/>
                </p:nvSpPr>
                <p:spPr>
                  <a:xfrm>
                    <a:off x="5658509" y="2071183"/>
                    <a:ext cx="491429" cy="49142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9" h="491428">
                        <a:moveTo>
                          <a:pt x="0" y="0"/>
                        </a:moveTo>
                        <a:lnTo>
                          <a:pt x="491428" y="491427"/>
                        </a:lnTo>
                        <a:lnTo>
                          <a:pt x="0" y="49142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21" name="Freeform 20"/>
                  <p:cNvSpPr/>
                  <p:nvPr/>
                </p:nvSpPr>
                <p:spPr>
                  <a:xfrm>
                    <a:off x="5658509" y="1579756"/>
                    <a:ext cx="491429" cy="49142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9" h="491428">
                        <a:moveTo>
                          <a:pt x="0" y="0"/>
                        </a:moveTo>
                        <a:lnTo>
                          <a:pt x="491428" y="491427"/>
                        </a:lnTo>
                        <a:lnTo>
                          <a:pt x="0" y="49142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22" name="Freeform 21"/>
                  <p:cNvSpPr/>
                  <p:nvPr/>
                </p:nvSpPr>
                <p:spPr>
                  <a:xfrm>
                    <a:off x="6149937" y="2071183"/>
                    <a:ext cx="491428" cy="4914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9">
                        <a:moveTo>
                          <a:pt x="0" y="0"/>
                        </a:moveTo>
                        <a:lnTo>
                          <a:pt x="491427" y="491428"/>
                        </a:lnTo>
                        <a:lnTo>
                          <a:pt x="0" y="49142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</p:grpSp>
        </p:grpSp>
        <p:grpSp>
          <p:nvGrpSpPr>
            <p:cNvPr id="36" name="Group 35"/>
            <p:cNvGrpSpPr/>
            <p:nvPr/>
          </p:nvGrpSpPr>
          <p:grpSpPr>
            <a:xfrm>
              <a:off x="3356120" y="596900"/>
              <a:ext cx="1474283" cy="2735846"/>
              <a:chOff x="3356120" y="596900"/>
              <a:chExt cx="1474283" cy="273584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3408680" y="2819400"/>
                <a:ext cx="1360704" cy="51334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Figure 2</a:t>
                </a:r>
              </a:p>
            </p:txBody>
          </p:sp>
          <p:grpSp>
            <p:nvGrpSpPr>
              <p:cNvPr id="35" name="Group 34"/>
              <p:cNvGrpSpPr/>
              <p:nvPr/>
            </p:nvGrpSpPr>
            <p:grpSpPr>
              <a:xfrm>
                <a:off x="3356120" y="596900"/>
                <a:ext cx="1474283" cy="1474284"/>
                <a:chOff x="3356120" y="596900"/>
                <a:chExt cx="1474283" cy="1474284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3847548" y="596900"/>
                  <a:ext cx="982855" cy="982857"/>
                  <a:chOff x="3847548" y="596900"/>
                  <a:chExt cx="982855" cy="982857"/>
                </a:xfrm>
              </p:grpSpPr>
              <p:sp>
                <p:nvSpPr>
                  <p:cNvPr id="27" name="Freeform 26"/>
                  <p:cNvSpPr/>
                  <p:nvPr/>
                </p:nvSpPr>
                <p:spPr>
                  <a:xfrm>
                    <a:off x="3847548" y="1088328"/>
                    <a:ext cx="491428" cy="49142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7">
                        <a:moveTo>
                          <a:pt x="0" y="0"/>
                        </a:moveTo>
                        <a:lnTo>
                          <a:pt x="491427" y="491426"/>
                        </a:lnTo>
                        <a:lnTo>
                          <a:pt x="0" y="49142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28" name="Freeform 27"/>
                  <p:cNvSpPr/>
                  <p:nvPr/>
                </p:nvSpPr>
                <p:spPr>
                  <a:xfrm>
                    <a:off x="3847548" y="596900"/>
                    <a:ext cx="491428" cy="4914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9">
                        <a:moveTo>
                          <a:pt x="0" y="0"/>
                        </a:moveTo>
                        <a:lnTo>
                          <a:pt x="491427" y="491428"/>
                        </a:lnTo>
                        <a:lnTo>
                          <a:pt x="0" y="49142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29" name="Freeform 28"/>
                  <p:cNvSpPr/>
                  <p:nvPr/>
                </p:nvSpPr>
                <p:spPr>
                  <a:xfrm>
                    <a:off x="4338975" y="1088328"/>
                    <a:ext cx="491428" cy="4914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9">
                        <a:moveTo>
                          <a:pt x="0" y="0"/>
                        </a:moveTo>
                        <a:lnTo>
                          <a:pt x="491427" y="491428"/>
                        </a:lnTo>
                        <a:lnTo>
                          <a:pt x="0" y="49142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3356120" y="1088328"/>
                  <a:ext cx="982856" cy="982856"/>
                  <a:chOff x="3356120" y="1088328"/>
                  <a:chExt cx="982856" cy="982856"/>
                </a:xfrm>
              </p:grpSpPr>
              <p:sp>
                <p:nvSpPr>
                  <p:cNvPr id="31" name="Freeform 30"/>
                  <p:cNvSpPr/>
                  <p:nvPr/>
                </p:nvSpPr>
                <p:spPr>
                  <a:xfrm>
                    <a:off x="3356120" y="1579756"/>
                    <a:ext cx="491429" cy="49142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9" h="491427">
                        <a:moveTo>
                          <a:pt x="0" y="0"/>
                        </a:moveTo>
                        <a:lnTo>
                          <a:pt x="491428" y="491426"/>
                        </a:lnTo>
                        <a:lnTo>
                          <a:pt x="0" y="49142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2" name="Freeform 31"/>
                  <p:cNvSpPr/>
                  <p:nvPr/>
                </p:nvSpPr>
                <p:spPr>
                  <a:xfrm>
                    <a:off x="3356120" y="1088328"/>
                    <a:ext cx="491429" cy="49142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9" h="491429">
                        <a:moveTo>
                          <a:pt x="0" y="0"/>
                        </a:moveTo>
                        <a:lnTo>
                          <a:pt x="491428" y="491428"/>
                        </a:lnTo>
                        <a:lnTo>
                          <a:pt x="0" y="49142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3" name="Freeform 32"/>
                  <p:cNvSpPr/>
                  <p:nvPr/>
                </p:nvSpPr>
                <p:spPr>
                  <a:xfrm>
                    <a:off x="3847548" y="1579756"/>
                    <a:ext cx="491428" cy="49142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491428" h="491428">
                        <a:moveTo>
                          <a:pt x="0" y="0"/>
                        </a:moveTo>
                        <a:lnTo>
                          <a:pt x="491427" y="491427"/>
                        </a:lnTo>
                        <a:lnTo>
                          <a:pt x="0" y="49142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</p:grpSp>
        </p:grpSp>
      </p:grpSp>
      <p:cxnSp>
        <p:nvCxnSpPr>
          <p:cNvPr id="39" name="Straight Connector 38"/>
          <p:cNvCxnSpPr/>
          <p:nvPr/>
        </p:nvCxnSpPr>
        <p:spPr>
          <a:xfrm>
            <a:off x="0" y="588723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57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69900"/>
            <a:ext cx="94894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Établis un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tableau en T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note le nombre de blocs dans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Prolonge le tableau pour montrer combien de blocs se trouveront dans la figure 6.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495300" y="2438400"/>
            <a:ext cx="6242558" cy="2362049"/>
            <a:chOff x="495300" y="2438400"/>
            <a:chExt cx="6242558" cy="2362049"/>
          </a:xfrm>
        </p:grpSpPr>
        <p:sp>
          <p:nvSpPr>
            <p:cNvPr id="3" name="TextBox 2"/>
            <p:cNvSpPr txBox="1"/>
            <p:nvPr/>
          </p:nvSpPr>
          <p:spPr>
            <a:xfrm>
              <a:off x="495300" y="24384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239724" y="3022630"/>
              <a:ext cx="1185215" cy="1777819"/>
              <a:chOff x="1239724" y="3022630"/>
              <a:chExt cx="1185215" cy="177781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1239724" y="3022630"/>
                <a:ext cx="592609" cy="1777819"/>
                <a:chOff x="1239724" y="3022630"/>
                <a:chExt cx="592609" cy="1777819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1239726" y="3022630"/>
                  <a:ext cx="592607" cy="592609"/>
                  <a:chOff x="1239726" y="3022630"/>
                  <a:chExt cx="592607" cy="592609"/>
                </a:xfrm>
              </p:grpSpPr>
              <p:sp>
                <p:nvSpPr>
                  <p:cNvPr id="4" name="Freeform 3"/>
                  <p:cNvSpPr/>
                  <p:nvPr/>
                </p:nvSpPr>
                <p:spPr>
                  <a:xfrm>
                    <a:off x="1239726" y="3022630"/>
                    <a:ext cx="296303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4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1536028" y="3022630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1239726" y="3318934"/>
                    <a:ext cx="296304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5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  <p:sp>
              <p:nvSpPr>
                <p:cNvPr id="8" name="Freeform 7"/>
                <p:cNvSpPr/>
                <p:nvPr/>
              </p:nvSpPr>
              <p:spPr>
                <a:xfrm>
                  <a:off x="1239726" y="3615238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1239726" y="3911543"/>
                  <a:ext cx="296304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2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1239726" y="420783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>
                  <a:off x="1239724" y="4504144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 flipH="1">
                <a:off x="1832332" y="3022632"/>
                <a:ext cx="592607" cy="1777817"/>
                <a:chOff x="1832332" y="3022632"/>
                <a:chExt cx="592607" cy="1777817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1832332" y="3022632"/>
                  <a:ext cx="592607" cy="592608"/>
                  <a:chOff x="1832332" y="3022632"/>
                  <a:chExt cx="592607" cy="592608"/>
                </a:xfrm>
              </p:grpSpPr>
              <p:sp>
                <p:nvSpPr>
                  <p:cNvPr id="13" name="Freeform 12"/>
                  <p:cNvSpPr/>
                  <p:nvPr/>
                </p:nvSpPr>
                <p:spPr>
                  <a:xfrm>
                    <a:off x="1832332" y="3022632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4" name="Freeform 13"/>
                  <p:cNvSpPr/>
                  <p:nvPr/>
                </p:nvSpPr>
                <p:spPr>
                  <a:xfrm>
                    <a:off x="2128634" y="3022632"/>
                    <a:ext cx="296305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3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5" name="Freeform 14"/>
                  <p:cNvSpPr/>
                  <p:nvPr/>
                </p:nvSpPr>
                <p:spPr>
                  <a:xfrm>
                    <a:off x="1832332" y="3318935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  <p:sp>
              <p:nvSpPr>
                <p:cNvPr id="17" name="Freeform 16"/>
                <p:cNvSpPr/>
                <p:nvPr/>
              </p:nvSpPr>
              <p:spPr>
                <a:xfrm>
                  <a:off x="1832332" y="3615239"/>
                  <a:ext cx="296305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6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1832332" y="3911544"/>
                  <a:ext cx="296305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2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1832332" y="4207840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1832332" y="4504144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  <p:sp>
          <p:nvSpPr>
            <p:cNvPr id="23" name="TextBox 22"/>
            <p:cNvSpPr txBox="1"/>
            <p:nvPr/>
          </p:nvSpPr>
          <p:spPr>
            <a:xfrm>
              <a:off x="1148080" y="2451100"/>
              <a:ext cx="1360678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Figure 1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77180" y="2451100"/>
              <a:ext cx="1360678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Figure 3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467351" y="3022630"/>
              <a:ext cx="1185216" cy="1185218"/>
              <a:chOff x="5467351" y="3022630"/>
              <a:chExt cx="1185216" cy="1185218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5467351" y="3022630"/>
                <a:ext cx="592607" cy="592609"/>
                <a:chOff x="5467351" y="3022630"/>
                <a:chExt cx="592607" cy="592609"/>
              </a:xfrm>
            </p:grpSpPr>
            <p:sp>
              <p:nvSpPr>
                <p:cNvPr id="25" name="Freeform 24"/>
                <p:cNvSpPr/>
                <p:nvPr/>
              </p:nvSpPr>
              <p:spPr>
                <a:xfrm>
                  <a:off x="5467351" y="3022630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5763654" y="3022630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5467351" y="3318934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sp>
            <p:nvSpPr>
              <p:cNvPr id="29" name="Freeform 28"/>
              <p:cNvSpPr/>
              <p:nvPr/>
            </p:nvSpPr>
            <p:spPr>
              <a:xfrm>
                <a:off x="5467351" y="3615238"/>
                <a:ext cx="296305" cy="296306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6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5"/>
                    </a:lnTo>
                    <a:lnTo>
                      <a:pt x="0" y="29630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5467351" y="3911543"/>
                <a:ext cx="296305" cy="296302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2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1"/>
                    </a:lnTo>
                    <a:lnTo>
                      <a:pt x="0" y="2963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 flipH="1">
                <a:off x="6059960" y="3022633"/>
                <a:ext cx="592607" cy="592609"/>
                <a:chOff x="6059960" y="3022633"/>
                <a:chExt cx="592607" cy="592609"/>
              </a:xfrm>
            </p:grpSpPr>
            <p:sp>
              <p:nvSpPr>
                <p:cNvPr id="31" name="Freeform 30"/>
                <p:cNvSpPr/>
                <p:nvPr/>
              </p:nvSpPr>
              <p:spPr>
                <a:xfrm>
                  <a:off x="6059960" y="3022633"/>
                  <a:ext cx="296302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2" h="296303">
                      <a:moveTo>
                        <a:pt x="0" y="0"/>
                      </a:moveTo>
                      <a:lnTo>
                        <a:pt x="296301" y="0"/>
                      </a:lnTo>
                      <a:lnTo>
                        <a:pt x="296301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>
                  <a:off x="6356262" y="3022633"/>
                  <a:ext cx="296305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3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6059960" y="3318937"/>
                  <a:ext cx="296305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5" h="296305">
                      <a:moveTo>
                        <a:pt x="0" y="0"/>
                      </a:moveTo>
                      <a:lnTo>
                        <a:pt x="296304" y="0"/>
                      </a:lnTo>
                      <a:lnTo>
                        <a:pt x="296304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sp>
            <p:nvSpPr>
              <p:cNvPr id="35" name="Freeform 34"/>
              <p:cNvSpPr/>
              <p:nvPr/>
            </p:nvSpPr>
            <p:spPr>
              <a:xfrm flipH="1">
                <a:off x="6356261" y="3615241"/>
                <a:ext cx="296304" cy="296305"/>
              </a:xfrm>
              <a:custGeom>
                <a:avLst/>
                <a:gdLst/>
                <a:ahLst/>
                <a:cxnLst/>
                <a:rect l="0" t="0" r="0" b="0"/>
                <a:pathLst>
                  <a:path w="296304" h="296305">
                    <a:moveTo>
                      <a:pt x="0" y="0"/>
                    </a:moveTo>
                    <a:lnTo>
                      <a:pt x="296303" y="0"/>
                    </a:lnTo>
                    <a:lnTo>
                      <a:pt x="296303" y="296304"/>
                    </a:lnTo>
                    <a:lnTo>
                      <a:pt x="0" y="29630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6" name="Freeform 35"/>
              <p:cNvSpPr/>
              <p:nvPr/>
            </p:nvSpPr>
            <p:spPr>
              <a:xfrm flipH="1">
                <a:off x="6356261" y="3911545"/>
                <a:ext cx="296304" cy="296303"/>
              </a:xfrm>
              <a:custGeom>
                <a:avLst/>
                <a:gdLst/>
                <a:ahLst/>
                <a:cxnLst/>
                <a:rect l="0" t="0" r="0" b="0"/>
                <a:pathLst>
                  <a:path w="296304" h="296303">
                    <a:moveTo>
                      <a:pt x="0" y="0"/>
                    </a:moveTo>
                    <a:lnTo>
                      <a:pt x="296303" y="0"/>
                    </a:lnTo>
                    <a:lnTo>
                      <a:pt x="296303" y="296302"/>
                    </a:lnTo>
                    <a:lnTo>
                      <a:pt x="0" y="29630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3268980" y="2451100"/>
              <a:ext cx="1360678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Figure 2</a:t>
              </a: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3353538" y="3022630"/>
              <a:ext cx="1185217" cy="1481516"/>
              <a:chOff x="3353538" y="3022630"/>
              <a:chExt cx="1185217" cy="1481516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3353538" y="3022630"/>
                <a:ext cx="296303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4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3649840" y="3022630"/>
                <a:ext cx="296305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4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3353538" y="3318934"/>
                <a:ext cx="296305" cy="296305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5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4"/>
                    </a:lnTo>
                    <a:lnTo>
                      <a:pt x="0" y="29630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3353538" y="3615238"/>
                <a:ext cx="296305" cy="296306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6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5"/>
                    </a:lnTo>
                    <a:lnTo>
                      <a:pt x="0" y="29630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3353538" y="3911543"/>
                <a:ext cx="296305" cy="296302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2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1"/>
                    </a:lnTo>
                    <a:lnTo>
                      <a:pt x="0" y="29630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3353538" y="4207839"/>
                <a:ext cx="296305" cy="296306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6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5"/>
                    </a:lnTo>
                    <a:lnTo>
                      <a:pt x="0" y="29630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5" name="Freeform 44"/>
              <p:cNvSpPr/>
              <p:nvPr/>
            </p:nvSpPr>
            <p:spPr>
              <a:xfrm flipH="1">
                <a:off x="4242452" y="3022634"/>
                <a:ext cx="296303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4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6" name="Freeform 45"/>
              <p:cNvSpPr/>
              <p:nvPr/>
            </p:nvSpPr>
            <p:spPr>
              <a:xfrm flipH="1">
                <a:off x="3946147" y="3022634"/>
                <a:ext cx="296304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4" h="296304">
                    <a:moveTo>
                      <a:pt x="0" y="0"/>
                    </a:moveTo>
                    <a:lnTo>
                      <a:pt x="296303" y="0"/>
                    </a:lnTo>
                    <a:lnTo>
                      <a:pt x="296303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7" name="Freeform 46"/>
              <p:cNvSpPr/>
              <p:nvPr/>
            </p:nvSpPr>
            <p:spPr>
              <a:xfrm flipH="1">
                <a:off x="4242450" y="3318938"/>
                <a:ext cx="296305" cy="296305"/>
              </a:xfrm>
              <a:custGeom>
                <a:avLst/>
                <a:gdLst/>
                <a:ahLst/>
                <a:cxnLst/>
                <a:rect l="0" t="0" r="0" b="0"/>
                <a:pathLst>
                  <a:path w="296305" h="296305">
                    <a:moveTo>
                      <a:pt x="0" y="0"/>
                    </a:moveTo>
                    <a:lnTo>
                      <a:pt x="296304" y="0"/>
                    </a:lnTo>
                    <a:lnTo>
                      <a:pt x="296304" y="296304"/>
                    </a:lnTo>
                    <a:lnTo>
                      <a:pt x="0" y="29630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8" name="Freeform 47"/>
              <p:cNvSpPr/>
              <p:nvPr/>
            </p:nvSpPr>
            <p:spPr>
              <a:xfrm flipH="1">
                <a:off x="4242449" y="3615241"/>
                <a:ext cx="296303" cy="296305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5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4"/>
                    </a:lnTo>
                    <a:lnTo>
                      <a:pt x="0" y="29630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9" name="Freeform 48"/>
              <p:cNvSpPr/>
              <p:nvPr/>
            </p:nvSpPr>
            <p:spPr>
              <a:xfrm flipH="1">
                <a:off x="4242449" y="3911545"/>
                <a:ext cx="296303" cy="296303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3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2"/>
                    </a:lnTo>
                    <a:lnTo>
                      <a:pt x="0" y="29630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50" name="Freeform 49"/>
              <p:cNvSpPr/>
              <p:nvPr/>
            </p:nvSpPr>
            <p:spPr>
              <a:xfrm flipH="1">
                <a:off x="4242449" y="4207842"/>
                <a:ext cx="296303" cy="296304"/>
              </a:xfrm>
              <a:custGeom>
                <a:avLst/>
                <a:gdLst/>
                <a:ahLst/>
                <a:cxnLst/>
                <a:rect l="0" t="0" r="0" b="0"/>
                <a:pathLst>
                  <a:path w="296303" h="296304">
                    <a:moveTo>
                      <a:pt x="0" y="0"/>
                    </a:moveTo>
                    <a:lnTo>
                      <a:pt x="296302" y="0"/>
                    </a:lnTo>
                    <a:lnTo>
                      <a:pt x="296302" y="296303"/>
                    </a:lnTo>
                    <a:lnTo>
                      <a:pt x="0" y="29630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495300" y="6692900"/>
            <a:ext cx="8085992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Voici une régularité décroissante. Tu dois soustraire.</a:t>
            </a:r>
          </a:p>
        </p:txBody>
      </p:sp>
    </p:spTree>
    <p:extLst>
      <p:ext uri="{BB962C8B-B14F-4D97-AF65-F5344CB8AC3E}">
        <p14:creationId xmlns:p14="http://schemas.microsoft.com/office/powerpoint/2010/main" val="920026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6134100"/>
            <a:ext cx="9133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Dessine les figures de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vérifier tes réponses dans le tableau. 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558800" y="596900"/>
            <a:ext cx="6521958" cy="3289057"/>
            <a:chOff x="558800" y="596900"/>
            <a:chExt cx="6521958" cy="3289057"/>
          </a:xfrm>
        </p:grpSpPr>
        <p:sp>
          <p:nvSpPr>
            <p:cNvPr id="3" name="TextBox 2"/>
            <p:cNvSpPr txBox="1"/>
            <p:nvPr/>
          </p:nvSpPr>
          <p:spPr>
            <a:xfrm>
              <a:off x="558800" y="5969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1211580" y="609600"/>
              <a:ext cx="5869178" cy="3276357"/>
              <a:chOff x="1211580" y="609600"/>
              <a:chExt cx="5869178" cy="3276357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1211580" y="609600"/>
                <a:ext cx="1360678" cy="3276357"/>
                <a:chOff x="1211580" y="609600"/>
                <a:chExt cx="1360678" cy="3276357"/>
              </a:xfrm>
            </p:grpSpPr>
            <p:grpSp>
              <p:nvGrpSpPr>
                <p:cNvPr id="26" name="Group 25"/>
                <p:cNvGrpSpPr/>
                <p:nvPr/>
              </p:nvGrpSpPr>
              <p:grpSpPr>
                <a:xfrm>
                  <a:off x="1320800" y="1219231"/>
                  <a:ext cx="1185215" cy="2666726"/>
                  <a:chOff x="1320800" y="1219231"/>
                  <a:chExt cx="1185215" cy="2666726"/>
                </a:xfrm>
              </p:grpSpPr>
              <p:sp>
                <p:nvSpPr>
                  <p:cNvPr id="4" name="Freeform 3"/>
                  <p:cNvSpPr/>
                  <p:nvPr/>
                </p:nvSpPr>
                <p:spPr>
                  <a:xfrm>
                    <a:off x="1320800" y="2404441"/>
                    <a:ext cx="296303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4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5" name="Freeform 4"/>
                  <p:cNvSpPr/>
                  <p:nvPr/>
                </p:nvSpPr>
                <p:spPr>
                  <a:xfrm>
                    <a:off x="1617102" y="2404441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1320800" y="2700745"/>
                    <a:ext cx="1185215" cy="1185212"/>
                    <a:chOff x="1320800" y="2700745"/>
                    <a:chExt cx="1185215" cy="1185212"/>
                  </a:xfrm>
                </p:grpSpPr>
                <p:sp>
                  <p:nvSpPr>
                    <p:cNvPr id="6" name="Freeform 5"/>
                    <p:cNvSpPr/>
                    <p:nvPr/>
                  </p:nvSpPr>
                  <p:spPr>
                    <a:xfrm>
                      <a:off x="1320800" y="2700745"/>
                      <a:ext cx="296305" cy="29630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5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4"/>
                          </a:lnTo>
                          <a:lnTo>
                            <a:pt x="0" y="29630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7" name="Freeform 6"/>
                    <p:cNvSpPr/>
                    <p:nvPr/>
                  </p:nvSpPr>
                  <p:spPr>
                    <a:xfrm>
                      <a:off x="1320800" y="2997049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8" name="Freeform 7"/>
                    <p:cNvSpPr/>
                    <p:nvPr/>
                  </p:nvSpPr>
                  <p:spPr>
                    <a:xfrm>
                      <a:off x="1320800" y="3293354"/>
                      <a:ext cx="296305" cy="29630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2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1"/>
                          </a:lnTo>
                          <a:lnTo>
                            <a:pt x="0" y="29630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9" name="Freeform 8"/>
                    <p:cNvSpPr/>
                    <p:nvPr/>
                  </p:nvSpPr>
                  <p:spPr>
                    <a:xfrm>
                      <a:off x="1320800" y="3589651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0" name="Freeform 9"/>
                    <p:cNvSpPr/>
                    <p:nvPr/>
                  </p:nvSpPr>
                  <p:spPr>
                    <a:xfrm flipH="1">
                      <a:off x="2209710" y="2700748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1" name="Freeform 10"/>
                    <p:cNvSpPr/>
                    <p:nvPr/>
                  </p:nvSpPr>
                  <p:spPr>
                    <a:xfrm flipH="1">
                      <a:off x="2209710" y="2997051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2" name="Freeform 11"/>
                    <p:cNvSpPr/>
                    <p:nvPr/>
                  </p:nvSpPr>
                  <p:spPr>
                    <a:xfrm flipH="1">
                      <a:off x="2209710" y="3293355"/>
                      <a:ext cx="296305" cy="29630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2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1"/>
                          </a:lnTo>
                          <a:lnTo>
                            <a:pt x="0" y="29630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3" name="Freeform 12"/>
                    <p:cNvSpPr/>
                    <p:nvPr/>
                  </p:nvSpPr>
                  <p:spPr>
                    <a:xfrm flipH="1">
                      <a:off x="2209710" y="3589653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</p:grpSp>
              <p:sp>
                <p:nvSpPr>
                  <p:cNvPr id="15" name="Freeform 14"/>
                  <p:cNvSpPr/>
                  <p:nvPr/>
                </p:nvSpPr>
                <p:spPr>
                  <a:xfrm flipH="1">
                    <a:off x="2209711" y="2404444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 flipH="1">
                    <a:off x="1913407" y="2404444"/>
                    <a:ext cx="296305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3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1320800" y="1219231"/>
                    <a:ext cx="1185215" cy="1185211"/>
                    <a:chOff x="1320800" y="1219231"/>
                    <a:chExt cx="1185215" cy="1185211"/>
                  </a:xfrm>
                </p:grpSpPr>
                <p:sp>
                  <p:nvSpPr>
                    <p:cNvPr id="17" name="Freeform 16"/>
                    <p:cNvSpPr/>
                    <p:nvPr/>
                  </p:nvSpPr>
                  <p:spPr>
                    <a:xfrm>
                      <a:off x="1320800" y="1219231"/>
                      <a:ext cx="296305" cy="29630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4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3"/>
                          </a:lnTo>
                          <a:lnTo>
                            <a:pt x="0" y="29630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8" name="Freeform 17"/>
                    <p:cNvSpPr/>
                    <p:nvPr/>
                  </p:nvSpPr>
                  <p:spPr>
                    <a:xfrm>
                      <a:off x="1320800" y="1515534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19" name="Freeform 18"/>
                    <p:cNvSpPr/>
                    <p:nvPr/>
                  </p:nvSpPr>
                  <p:spPr>
                    <a:xfrm>
                      <a:off x="1320800" y="1811839"/>
                      <a:ext cx="296305" cy="29630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2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1"/>
                          </a:lnTo>
                          <a:lnTo>
                            <a:pt x="0" y="29630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20" name="Freeform 19"/>
                    <p:cNvSpPr/>
                    <p:nvPr/>
                  </p:nvSpPr>
                  <p:spPr>
                    <a:xfrm>
                      <a:off x="1320800" y="2108135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21" name="Freeform 20"/>
                    <p:cNvSpPr/>
                    <p:nvPr/>
                  </p:nvSpPr>
                  <p:spPr>
                    <a:xfrm flipH="1">
                      <a:off x="2209710" y="1219233"/>
                      <a:ext cx="296305" cy="29630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5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4"/>
                          </a:lnTo>
                          <a:lnTo>
                            <a:pt x="0" y="29630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22" name="Freeform 21"/>
                    <p:cNvSpPr/>
                    <p:nvPr/>
                  </p:nvSpPr>
                  <p:spPr>
                    <a:xfrm flipH="1">
                      <a:off x="2209710" y="1515535"/>
                      <a:ext cx="296303" cy="29630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3" h="296308">
                          <a:moveTo>
                            <a:pt x="0" y="0"/>
                          </a:moveTo>
                          <a:lnTo>
                            <a:pt x="296302" y="0"/>
                          </a:lnTo>
                          <a:lnTo>
                            <a:pt x="296302" y="296307"/>
                          </a:lnTo>
                          <a:lnTo>
                            <a:pt x="0" y="296307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23" name="Freeform 22"/>
                    <p:cNvSpPr/>
                    <p:nvPr/>
                  </p:nvSpPr>
                  <p:spPr>
                    <a:xfrm flipH="1">
                      <a:off x="2209710" y="1811842"/>
                      <a:ext cx="296303" cy="296301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3" h="296301">
                          <a:moveTo>
                            <a:pt x="0" y="0"/>
                          </a:moveTo>
                          <a:lnTo>
                            <a:pt x="296302" y="0"/>
                          </a:lnTo>
                          <a:lnTo>
                            <a:pt x="296302" y="296300"/>
                          </a:lnTo>
                          <a:lnTo>
                            <a:pt x="0" y="29630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  <p:sp>
                  <p:nvSpPr>
                    <p:cNvPr id="24" name="Freeform 23"/>
                    <p:cNvSpPr/>
                    <p:nvPr/>
                  </p:nvSpPr>
                  <p:spPr>
                    <a:xfrm flipH="1">
                      <a:off x="2209710" y="2108136"/>
                      <a:ext cx="296305" cy="29630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296305" h="296306">
                          <a:moveTo>
                            <a:pt x="0" y="0"/>
                          </a:moveTo>
                          <a:lnTo>
                            <a:pt x="296304" y="0"/>
                          </a:lnTo>
                          <a:lnTo>
                            <a:pt x="296304" y="296305"/>
                          </a:lnTo>
                          <a:lnTo>
                            <a:pt x="0" y="29630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>
                        <a:lnSpc>
                          <a:spcPct val="114000"/>
                        </a:lnSpc>
                        <a:spcAft>
                          <a:spcPts val="1000"/>
                        </a:spcAft>
                      </a:pPr>
                      <a:endParaRPr lang="fr-ca"/>
                    </a:p>
                  </p:txBody>
                </p:sp>
              </p:grpSp>
            </p:grpSp>
            <p:sp>
              <p:nvSpPr>
                <p:cNvPr id="27" name="TextBox 26"/>
                <p:cNvSpPr txBox="1"/>
                <p:nvPr/>
              </p:nvSpPr>
              <p:spPr>
                <a:xfrm>
                  <a:off x="1211580" y="609600"/>
                  <a:ext cx="136067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Figure 1</a:t>
                  </a:r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5720080" y="609600"/>
                <a:ext cx="1360678" cy="2980057"/>
                <a:chOff x="5720080" y="609600"/>
                <a:chExt cx="1360678" cy="2980057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5720080" y="609600"/>
                  <a:ext cx="136067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Figure 3</a:t>
                  </a:r>
                </a:p>
              </p:txBody>
            </p:sp>
            <p:grpSp>
              <p:nvGrpSpPr>
                <p:cNvPr id="46" name="Group 45"/>
                <p:cNvGrpSpPr/>
                <p:nvPr/>
              </p:nvGrpSpPr>
              <p:grpSpPr>
                <a:xfrm>
                  <a:off x="5810252" y="1515534"/>
                  <a:ext cx="1185217" cy="2074123"/>
                  <a:chOff x="5810252" y="1515534"/>
                  <a:chExt cx="1185217" cy="2074123"/>
                </a:xfrm>
              </p:grpSpPr>
              <p:sp>
                <p:nvSpPr>
                  <p:cNvPr id="30" name="Freeform 29"/>
                  <p:cNvSpPr/>
                  <p:nvPr/>
                </p:nvSpPr>
                <p:spPr>
                  <a:xfrm>
                    <a:off x="5810252" y="2404441"/>
                    <a:ext cx="296303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4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1" name="Freeform 30"/>
                  <p:cNvSpPr/>
                  <p:nvPr/>
                </p:nvSpPr>
                <p:spPr>
                  <a:xfrm>
                    <a:off x="6106554" y="2404441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2" name="Freeform 31"/>
                  <p:cNvSpPr/>
                  <p:nvPr/>
                </p:nvSpPr>
                <p:spPr>
                  <a:xfrm>
                    <a:off x="5810252" y="2700745"/>
                    <a:ext cx="296305" cy="29630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5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4"/>
                        </a:lnTo>
                        <a:lnTo>
                          <a:pt x="0" y="29630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3" name="Freeform 32"/>
                  <p:cNvSpPr/>
                  <p:nvPr/>
                </p:nvSpPr>
                <p:spPr>
                  <a:xfrm>
                    <a:off x="5810252" y="2997049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4" name="Freeform 33"/>
                  <p:cNvSpPr/>
                  <p:nvPr/>
                </p:nvSpPr>
                <p:spPr>
                  <a:xfrm>
                    <a:off x="5810252" y="3293354"/>
                    <a:ext cx="296305" cy="29630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2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1"/>
                        </a:lnTo>
                        <a:lnTo>
                          <a:pt x="0" y="29630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5" name="Freeform 34"/>
                  <p:cNvSpPr/>
                  <p:nvPr/>
                </p:nvSpPr>
                <p:spPr>
                  <a:xfrm flipH="1">
                    <a:off x="6699164" y="2700748"/>
                    <a:ext cx="296305" cy="29630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4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3"/>
                        </a:lnTo>
                        <a:lnTo>
                          <a:pt x="0" y="29630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6" name="Freeform 35"/>
                  <p:cNvSpPr/>
                  <p:nvPr/>
                </p:nvSpPr>
                <p:spPr>
                  <a:xfrm flipH="1">
                    <a:off x="6699164" y="2997051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7" name="Freeform 36"/>
                  <p:cNvSpPr/>
                  <p:nvPr/>
                </p:nvSpPr>
                <p:spPr>
                  <a:xfrm flipH="1">
                    <a:off x="6699164" y="3293355"/>
                    <a:ext cx="296305" cy="29630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2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1"/>
                        </a:lnTo>
                        <a:lnTo>
                          <a:pt x="0" y="29630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8" name="Freeform 37"/>
                  <p:cNvSpPr/>
                  <p:nvPr/>
                </p:nvSpPr>
                <p:spPr>
                  <a:xfrm flipH="1">
                    <a:off x="6699164" y="2404444"/>
                    <a:ext cx="296303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3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39" name="Freeform 38"/>
                  <p:cNvSpPr/>
                  <p:nvPr/>
                </p:nvSpPr>
                <p:spPr>
                  <a:xfrm flipH="1">
                    <a:off x="6402860" y="2404444"/>
                    <a:ext cx="296304" cy="29630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4" h="296303">
                        <a:moveTo>
                          <a:pt x="0" y="0"/>
                        </a:moveTo>
                        <a:lnTo>
                          <a:pt x="296303" y="0"/>
                        </a:lnTo>
                        <a:lnTo>
                          <a:pt x="296303" y="296302"/>
                        </a:lnTo>
                        <a:lnTo>
                          <a:pt x="0" y="29630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40" name="Freeform 39"/>
                  <p:cNvSpPr/>
                  <p:nvPr/>
                </p:nvSpPr>
                <p:spPr>
                  <a:xfrm>
                    <a:off x="5810252" y="1515534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41" name="Freeform 40"/>
                  <p:cNvSpPr/>
                  <p:nvPr/>
                </p:nvSpPr>
                <p:spPr>
                  <a:xfrm>
                    <a:off x="5810252" y="1811839"/>
                    <a:ext cx="296305" cy="29630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2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1"/>
                        </a:lnTo>
                        <a:lnTo>
                          <a:pt x="0" y="29630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42" name="Freeform 41"/>
                  <p:cNvSpPr/>
                  <p:nvPr/>
                </p:nvSpPr>
                <p:spPr>
                  <a:xfrm>
                    <a:off x="5810252" y="2108135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43" name="Freeform 42"/>
                  <p:cNvSpPr/>
                  <p:nvPr/>
                </p:nvSpPr>
                <p:spPr>
                  <a:xfrm flipH="1">
                    <a:off x="6699164" y="1515535"/>
                    <a:ext cx="296303" cy="29630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8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7"/>
                        </a:lnTo>
                        <a:lnTo>
                          <a:pt x="0" y="29630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44" name="Freeform 43"/>
                  <p:cNvSpPr/>
                  <p:nvPr/>
                </p:nvSpPr>
                <p:spPr>
                  <a:xfrm flipH="1">
                    <a:off x="6699164" y="1811842"/>
                    <a:ext cx="296303" cy="29630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3" h="296301">
                        <a:moveTo>
                          <a:pt x="0" y="0"/>
                        </a:moveTo>
                        <a:lnTo>
                          <a:pt x="296302" y="0"/>
                        </a:lnTo>
                        <a:lnTo>
                          <a:pt x="296302" y="296300"/>
                        </a:lnTo>
                        <a:lnTo>
                          <a:pt x="0" y="29630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  <p:sp>
                <p:nvSpPr>
                  <p:cNvPr id="45" name="Freeform 44"/>
                  <p:cNvSpPr/>
                  <p:nvPr/>
                </p:nvSpPr>
                <p:spPr>
                  <a:xfrm flipH="1">
                    <a:off x="6699164" y="2108136"/>
                    <a:ext cx="296305" cy="29630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96305" h="296306">
                        <a:moveTo>
                          <a:pt x="0" y="0"/>
                        </a:moveTo>
                        <a:lnTo>
                          <a:pt x="296304" y="0"/>
                        </a:lnTo>
                        <a:lnTo>
                          <a:pt x="296304" y="296305"/>
                        </a:lnTo>
                        <a:lnTo>
                          <a:pt x="0" y="29630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>
                      <a:lnSpc>
                        <a:spcPct val="114000"/>
                      </a:lnSpc>
                      <a:spcAft>
                        <a:spcPts val="1000"/>
                      </a:spcAft>
                    </a:pPr>
                    <a:endParaRPr lang="fr-ca"/>
                  </a:p>
                </p:txBody>
              </p:sp>
            </p:grpSp>
          </p:grpSp>
        </p:grpSp>
        <p:grpSp>
          <p:nvGrpSpPr>
            <p:cNvPr id="69" name="Group 68"/>
            <p:cNvGrpSpPr/>
            <p:nvPr/>
          </p:nvGrpSpPr>
          <p:grpSpPr>
            <a:xfrm>
              <a:off x="3484880" y="609600"/>
              <a:ext cx="1360678" cy="2980057"/>
              <a:chOff x="3484880" y="609600"/>
              <a:chExt cx="1360678" cy="2980057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3484880" y="609600"/>
                <a:ext cx="136067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Figure 2</a:t>
                </a:r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3565526" y="1219231"/>
                <a:ext cx="1185215" cy="2370426"/>
                <a:chOff x="3565526" y="1219231"/>
                <a:chExt cx="1185215" cy="2370426"/>
              </a:xfrm>
            </p:grpSpPr>
            <p:sp>
              <p:nvSpPr>
                <p:cNvPr id="50" name="Freeform 49"/>
                <p:cNvSpPr/>
                <p:nvPr/>
              </p:nvSpPr>
              <p:spPr>
                <a:xfrm>
                  <a:off x="3565526" y="2404441"/>
                  <a:ext cx="296303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4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3861829" y="2404441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3565526" y="2700745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>
                  <a:off x="3565526" y="2997049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3565526" y="3293354"/>
                  <a:ext cx="296304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2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 flipH="1">
                  <a:off x="4454436" y="2700748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 flipH="1">
                  <a:off x="4454436" y="2997051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 flipH="1">
                  <a:off x="4454436" y="3293355"/>
                  <a:ext cx="296304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2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8" name="Freeform 57"/>
                <p:cNvSpPr/>
                <p:nvPr/>
              </p:nvSpPr>
              <p:spPr>
                <a:xfrm flipH="1">
                  <a:off x="4454437" y="2404444"/>
                  <a:ext cx="296304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3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 flipH="1">
                  <a:off x="4158134" y="2404444"/>
                  <a:ext cx="296304" cy="2963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3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2"/>
                      </a:lnTo>
                      <a:lnTo>
                        <a:pt x="0" y="29630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3565526" y="1219231"/>
                  <a:ext cx="296304" cy="29630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4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3"/>
                      </a:lnTo>
                      <a:lnTo>
                        <a:pt x="0" y="29630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>
                  <a:off x="3565526" y="1515534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3565526" y="1811839"/>
                  <a:ext cx="296304" cy="296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2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1"/>
                      </a:lnTo>
                      <a:lnTo>
                        <a:pt x="0" y="2963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3" name="Freeform 62"/>
                <p:cNvSpPr/>
                <p:nvPr/>
              </p:nvSpPr>
              <p:spPr>
                <a:xfrm>
                  <a:off x="3565526" y="2108135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 flipH="1">
                  <a:off x="4454436" y="1219233"/>
                  <a:ext cx="296304" cy="29630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5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4"/>
                      </a:lnTo>
                      <a:lnTo>
                        <a:pt x="0" y="29630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 flipH="1">
                  <a:off x="4454436" y="1515535"/>
                  <a:ext cx="296303" cy="29630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8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7"/>
                      </a:lnTo>
                      <a:lnTo>
                        <a:pt x="0" y="29630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6" name="Freeform 65"/>
                <p:cNvSpPr/>
                <p:nvPr/>
              </p:nvSpPr>
              <p:spPr>
                <a:xfrm flipH="1">
                  <a:off x="4454436" y="1811842"/>
                  <a:ext cx="296303" cy="2963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3" h="296301">
                      <a:moveTo>
                        <a:pt x="0" y="0"/>
                      </a:moveTo>
                      <a:lnTo>
                        <a:pt x="296302" y="0"/>
                      </a:lnTo>
                      <a:lnTo>
                        <a:pt x="296302" y="296300"/>
                      </a:lnTo>
                      <a:lnTo>
                        <a:pt x="0" y="2963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7" name="Freeform 66"/>
                <p:cNvSpPr/>
                <p:nvPr/>
              </p:nvSpPr>
              <p:spPr>
                <a:xfrm flipH="1">
                  <a:off x="4454436" y="2108136"/>
                  <a:ext cx="296304" cy="29630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6304" h="296306">
                      <a:moveTo>
                        <a:pt x="0" y="0"/>
                      </a:moveTo>
                      <a:lnTo>
                        <a:pt x="296303" y="0"/>
                      </a:lnTo>
                      <a:lnTo>
                        <a:pt x="296303" y="296305"/>
                      </a:lnTo>
                      <a:lnTo>
                        <a:pt x="0" y="29630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</p:grpSp>
      <p:cxnSp>
        <p:nvCxnSpPr>
          <p:cNvPr id="71" name="Straight Connector 70"/>
          <p:cNvCxnSpPr/>
          <p:nvPr/>
        </p:nvCxnSpPr>
        <p:spPr>
          <a:xfrm>
            <a:off x="0" y="594986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41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1" y="4229100"/>
            <a:ext cx="9182100" cy="201580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Revenons à notre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tableau en 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le château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blocs.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+mj-lt"/>
              </a:rPr>
              <a:t>numérique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850900"/>
            <a:ext cx="9512427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écrire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numérique, nous avons besoin de savoir deux choses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5820" y="228600"/>
            <a:ext cx="4606855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Révision. Voir p. N-5 pour plus de détails.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223F303-91F5-418F-A952-4F349649B8F7}"/>
              </a:ext>
            </a:extLst>
          </p:cNvPr>
          <p:cNvCxnSpPr/>
          <p:nvPr/>
        </p:nvCxnSpPr>
        <p:spPr>
          <a:xfrm>
            <a:off x="0" y="396756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62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3243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Retourne en arrière et écris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régularités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numériques dans les exercices 1 et 2.</a:t>
            </a:r>
          </a:p>
        </p:txBody>
      </p:sp>
    </p:spTree>
    <p:extLst>
      <p:ext uri="{BB962C8B-B14F-4D97-AF65-F5344CB8AC3E}">
        <p14:creationId xmlns:p14="http://schemas.microsoft.com/office/powerpoint/2010/main" val="2704758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C6742D-50DB-44B6-A9C4-D84856FC87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63FFF8-7341-4245-BFDE-5C11D3942A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FC55C2-8579-4C95-9507-6B9D59E74E0F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1177</Words>
  <Application>Microsoft Office PowerPoint</Application>
  <PresentationFormat>Custom</PresentationFormat>
  <Paragraphs>151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30</cp:revision>
  <dcterms:created xsi:type="dcterms:W3CDTF">2018-04-09T20:54:42Z</dcterms:created>
  <dcterms:modified xsi:type="dcterms:W3CDTF">2023-02-24T00:24:12Z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