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10160000" cy="7620000"/>
  <p:notesSz cx="6858000" cy="9144000"/>
  <p:embeddedFontLst>
    <p:embeddedFont>
      <p:font typeface="Century Gothic" panose="020B050202020202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4660"/>
  </p:normalViewPr>
  <p:slideViewPr>
    <p:cSldViewPr snapToGrid="0">
      <p:cViewPr varScale="1">
        <p:scale>
          <a:sx n="95" d="100"/>
          <a:sy n="95" d="100"/>
        </p:scale>
        <p:origin x="2118" y="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1.fntdata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E1B5FB50-A29A-4815-B9A4-2FD3AC3927B7}"/>
    <pc:docChg chg="undo custSel modSld">
      <pc:chgData name="Natalie Francis" userId="e859cff9-ab28-4f1c-8072-00482c704e35" providerId="ADAL" clId="{E1B5FB50-A29A-4815-B9A4-2FD3AC3927B7}" dt="2023-02-14T16:10:40.479" v="345" actId="6549"/>
      <pc:docMkLst>
        <pc:docMk/>
      </pc:docMkLst>
      <pc:sldChg chg="modSp mod">
        <pc:chgData name="Natalie Francis" userId="e859cff9-ab28-4f1c-8072-00482c704e35" providerId="ADAL" clId="{E1B5FB50-A29A-4815-B9A4-2FD3AC3927B7}" dt="2023-02-14T15:40:39.157" v="172" actId="6549"/>
        <pc:sldMkLst>
          <pc:docMk/>
          <pc:sldMk cId="259743873" sldId="256"/>
        </pc:sldMkLst>
        <pc:spChg chg="mod">
          <ac:chgData name="Natalie Francis" userId="e859cff9-ab28-4f1c-8072-00482c704e35" providerId="ADAL" clId="{E1B5FB50-A29A-4815-B9A4-2FD3AC3927B7}" dt="2023-02-14T15:12:51.960" v="5" actId="20577"/>
          <ac:spMkLst>
            <pc:docMk/>
            <pc:sldMk cId="259743873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E1B5FB50-A29A-4815-B9A4-2FD3AC3927B7}" dt="2023-02-14T15:40:39.157" v="172" actId="6549"/>
          <ac:spMkLst>
            <pc:docMk/>
            <pc:sldMk cId="259743873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E1B5FB50-A29A-4815-B9A4-2FD3AC3927B7}" dt="2023-02-14T15:12:59.530" v="8"/>
          <ac:spMkLst>
            <pc:docMk/>
            <pc:sldMk cId="259743873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E1B5FB50-A29A-4815-B9A4-2FD3AC3927B7}" dt="2023-02-14T15:13:52.367" v="20" actId="1076"/>
        <pc:sldMkLst>
          <pc:docMk/>
          <pc:sldMk cId="1770575310" sldId="257"/>
        </pc:sldMkLst>
        <pc:picChg chg="del">
          <ac:chgData name="Natalie Francis" userId="e859cff9-ab28-4f1c-8072-00482c704e35" providerId="ADAL" clId="{E1B5FB50-A29A-4815-B9A4-2FD3AC3927B7}" dt="2023-02-14T15:13:37.108" v="18" actId="478"/>
          <ac:picMkLst>
            <pc:docMk/>
            <pc:sldMk cId="1770575310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E1B5FB50-A29A-4815-B9A4-2FD3AC3927B7}" dt="2023-02-14T15:13:52.367" v="20" actId="1076"/>
          <ac:picMkLst>
            <pc:docMk/>
            <pc:sldMk cId="1770575310" sldId="257"/>
            <ac:picMk id="4" creationId="{F425F731-8907-D0E5-6B63-95E8EA54C355}"/>
          </ac:picMkLst>
        </pc:picChg>
      </pc:sldChg>
      <pc:sldChg chg="modSp mod">
        <pc:chgData name="Natalie Francis" userId="e859cff9-ab28-4f1c-8072-00482c704e35" providerId="ADAL" clId="{E1B5FB50-A29A-4815-B9A4-2FD3AC3927B7}" dt="2023-02-14T15:13:59.771" v="21" actId="14100"/>
        <pc:sldMkLst>
          <pc:docMk/>
          <pc:sldMk cId="2632492506" sldId="258"/>
        </pc:sldMkLst>
        <pc:spChg chg="mod">
          <ac:chgData name="Natalie Francis" userId="e859cff9-ab28-4f1c-8072-00482c704e35" providerId="ADAL" clId="{E1B5FB50-A29A-4815-B9A4-2FD3AC3927B7}" dt="2023-02-14T15:13:59.771" v="21" actId="14100"/>
          <ac:spMkLst>
            <pc:docMk/>
            <pc:sldMk cId="2632492506" sldId="258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5:44:14.323" v="174" actId="14100"/>
        <pc:sldMkLst>
          <pc:docMk/>
          <pc:sldMk cId="3242190672" sldId="259"/>
        </pc:sldMkLst>
        <pc:spChg chg="mod">
          <ac:chgData name="Natalie Francis" userId="e859cff9-ab28-4f1c-8072-00482c704e35" providerId="ADAL" clId="{E1B5FB50-A29A-4815-B9A4-2FD3AC3927B7}" dt="2023-02-14T15:44:14.323" v="174" actId="14100"/>
          <ac:spMkLst>
            <pc:docMk/>
            <pc:sldMk cId="3242190672" sldId="259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5:52:21.921" v="194" actId="20577"/>
        <pc:sldMkLst>
          <pc:docMk/>
          <pc:sldMk cId="793167380" sldId="261"/>
        </pc:sldMkLst>
        <pc:spChg chg="mod">
          <ac:chgData name="Natalie Francis" userId="e859cff9-ab28-4f1c-8072-00482c704e35" providerId="ADAL" clId="{E1B5FB50-A29A-4815-B9A4-2FD3AC3927B7}" dt="2023-02-14T15:14:31.756" v="23" actId="207"/>
          <ac:spMkLst>
            <pc:docMk/>
            <pc:sldMk cId="793167380" sldId="261"/>
            <ac:spMk id="2" creationId="{00000000-0000-0000-0000-000000000000}"/>
          </ac:spMkLst>
        </pc:spChg>
        <pc:spChg chg="mod">
          <ac:chgData name="Natalie Francis" userId="e859cff9-ab28-4f1c-8072-00482c704e35" providerId="ADAL" clId="{E1B5FB50-A29A-4815-B9A4-2FD3AC3927B7}" dt="2023-02-14T15:48:29.288" v="184" actId="20577"/>
          <ac:spMkLst>
            <pc:docMk/>
            <pc:sldMk cId="793167380" sldId="261"/>
            <ac:spMk id="4" creationId="{00000000-0000-0000-0000-000000000000}"/>
          </ac:spMkLst>
        </pc:spChg>
        <pc:spChg chg="mod">
          <ac:chgData name="Natalie Francis" userId="e859cff9-ab28-4f1c-8072-00482c704e35" providerId="ADAL" clId="{E1B5FB50-A29A-4815-B9A4-2FD3AC3927B7}" dt="2023-02-14T15:45:41.121" v="182" actId="20577"/>
          <ac:spMkLst>
            <pc:docMk/>
            <pc:sldMk cId="793167380" sldId="261"/>
            <ac:spMk id="6" creationId="{00000000-0000-0000-0000-000000000000}"/>
          </ac:spMkLst>
        </pc:spChg>
        <pc:spChg chg="mod">
          <ac:chgData name="Natalie Francis" userId="e859cff9-ab28-4f1c-8072-00482c704e35" providerId="ADAL" clId="{E1B5FB50-A29A-4815-B9A4-2FD3AC3927B7}" dt="2023-02-14T15:52:21.921" v="194" actId="20577"/>
          <ac:spMkLst>
            <pc:docMk/>
            <pc:sldMk cId="793167380" sldId="261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5:53:00.154" v="198" actId="20577"/>
        <pc:sldMkLst>
          <pc:docMk/>
          <pc:sldMk cId="314151452" sldId="262"/>
        </pc:sldMkLst>
        <pc:spChg chg="mod">
          <ac:chgData name="Natalie Francis" userId="e859cff9-ab28-4f1c-8072-00482c704e35" providerId="ADAL" clId="{E1B5FB50-A29A-4815-B9A4-2FD3AC3927B7}" dt="2023-02-14T15:15:01.486" v="27" actId="20577"/>
          <ac:spMkLst>
            <pc:docMk/>
            <pc:sldMk cId="314151452" sldId="262"/>
            <ac:spMk id="2" creationId="{00000000-0000-0000-0000-000000000000}"/>
          </ac:spMkLst>
        </pc:spChg>
        <pc:spChg chg="mod">
          <ac:chgData name="Natalie Francis" userId="e859cff9-ab28-4f1c-8072-00482c704e35" providerId="ADAL" clId="{E1B5FB50-A29A-4815-B9A4-2FD3AC3927B7}" dt="2023-02-14T15:52:50.198" v="196" actId="20577"/>
          <ac:spMkLst>
            <pc:docMk/>
            <pc:sldMk cId="314151452" sldId="262"/>
            <ac:spMk id="4" creationId="{00000000-0000-0000-0000-000000000000}"/>
          </ac:spMkLst>
        </pc:spChg>
        <pc:spChg chg="mod">
          <ac:chgData name="Natalie Francis" userId="e859cff9-ab28-4f1c-8072-00482c704e35" providerId="ADAL" clId="{E1B5FB50-A29A-4815-B9A4-2FD3AC3927B7}" dt="2023-02-14T15:53:00.154" v="198" actId="20577"/>
          <ac:spMkLst>
            <pc:docMk/>
            <pc:sldMk cId="314151452" sldId="262"/>
            <ac:spMk id="6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5:15:37.978" v="30" actId="207"/>
        <pc:sldMkLst>
          <pc:docMk/>
          <pc:sldMk cId="2561795065" sldId="263"/>
        </pc:sldMkLst>
        <pc:spChg chg="mod">
          <ac:chgData name="Natalie Francis" userId="e859cff9-ab28-4f1c-8072-00482c704e35" providerId="ADAL" clId="{E1B5FB50-A29A-4815-B9A4-2FD3AC3927B7}" dt="2023-02-14T15:15:37.978" v="30" actId="207"/>
          <ac:spMkLst>
            <pc:docMk/>
            <pc:sldMk cId="2561795065" sldId="263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5:16:07.108" v="36" actId="14100"/>
        <pc:sldMkLst>
          <pc:docMk/>
          <pc:sldMk cId="1847360457" sldId="264"/>
        </pc:sldMkLst>
        <pc:spChg chg="mod">
          <ac:chgData name="Natalie Francis" userId="e859cff9-ab28-4f1c-8072-00482c704e35" providerId="ADAL" clId="{E1B5FB50-A29A-4815-B9A4-2FD3AC3927B7}" dt="2023-02-14T15:15:55.934" v="32" actId="20577"/>
          <ac:spMkLst>
            <pc:docMk/>
            <pc:sldMk cId="1847360457" sldId="264"/>
            <ac:spMk id="7" creationId="{00000000-0000-0000-0000-000000000000}"/>
          </ac:spMkLst>
        </pc:spChg>
        <pc:spChg chg="mod">
          <ac:chgData name="Natalie Francis" userId="e859cff9-ab28-4f1c-8072-00482c704e35" providerId="ADAL" clId="{E1B5FB50-A29A-4815-B9A4-2FD3AC3927B7}" dt="2023-02-14T15:16:07.108" v="36" actId="14100"/>
          <ac:spMkLst>
            <pc:docMk/>
            <pc:sldMk cId="1847360457" sldId="264"/>
            <ac:spMk id="8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5:57:34.039" v="206" actId="14100"/>
        <pc:sldMkLst>
          <pc:docMk/>
          <pc:sldMk cId="4239891354" sldId="265"/>
        </pc:sldMkLst>
        <pc:spChg chg="mod">
          <ac:chgData name="Natalie Francis" userId="e859cff9-ab28-4f1c-8072-00482c704e35" providerId="ADAL" clId="{E1B5FB50-A29A-4815-B9A4-2FD3AC3927B7}" dt="2023-02-14T15:57:34.039" v="206" actId="14100"/>
          <ac:spMkLst>
            <pc:docMk/>
            <pc:sldMk cId="4239891354" sldId="265"/>
            <ac:spMk id="32" creationId="{00000000-0000-0000-0000-000000000000}"/>
          </ac:spMkLst>
        </pc:spChg>
        <pc:grpChg chg="mod">
          <ac:chgData name="Natalie Francis" userId="e859cff9-ab28-4f1c-8072-00482c704e35" providerId="ADAL" clId="{E1B5FB50-A29A-4815-B9A4-2FD3AC3927B7}" dt="2023-02-14T15:16:21.955" v="46" actId="1036"/>
          <ac:grpSpMkLst>
            <pc:docMk/>
            <pc:sldMk cId="4239891354" sldId="265"/>
            <ac:grpSpMk id="28" creationId="{00000000-0000-0000-0000-000000000000}"/>
          </ac:grpSpMkLst>
        </pc:grpChg>
      </pc:sldChg>
      <pc:sldChg chg="modSp mod">
        <pc:chgData name="Natalie Francis" userId="e859cff9-ab28-4f1c-8072-00482c704e35" providerId="ADAL" clId="{E1B5FB50-A29A-4815-B9A4-2FD3AC3927B7}" dt="2023-02-14T15:16:48.613" v="47" actId="14100"/>
        <pc:sldMkLst>
          <pc:docMk/>
          <pc:sldMk cId="2076602969" sldId="267"/>
        </pc:sldMkLst>
        <pc:spChg chg="mod">
          <ac:chgData name="Natalie Francis" userId="e859cff9-ab28-4f1c-8072-00482c704e35" providerId="ADAL" clId="{E1B5FB50-A29A-4815-B9A4-2FD3AC3927B7}" dt="2023-02-14T15:16:48.613" v="47" actId="14100"/>
          <ac:spMkLst>
            <pc:docMk/>
            <pc:sldMk cId="2076602969" sldId="267"/>
            <ac:spMk id="62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5:17:40.906" v="52" actId="14100"/>
        <pc:sldMkLst>
          <pc:docMk/>
          <pc:sldMk cId="2304148562" sldId="268"/>
        </pc:sldMkLst>
        <pc:spChg chg="mod">
          <ac:chgData name="Natalie Francis" userId="e859cff9-ab28-4f1c-8072-00482c704e35" providerId="ADAL" clId="{E1B5FB50-A29A-4815-B9A4-2FD3AC3927B7}" dt="2023-02-14T15:17:24.314" v="49" actId="20577"/>
          <ac:spMkLst>
            <pc:docMk/>
            <pc:sldMk cId="2304148562" sldId="268"/>
            <ac:spMk id="2" creationId="{00000000-0000-0000-0000-000000000000}"/>
          </ac:spMkLst>
        </pc:spChg>
        <pc:spChg chg="mod">
          <ac:chgData name="Natalie Francis" userId="e859cff9-ab28-4f1c-8072-00482c704e35" providerId="ADAL" clId="{E1B5FB50-A29A-4815-B9A4-2FD3AC3927B7}" dt="2023-02-14T15:17:40.906" v="52" actId="14100"/>
          <ac:spMkLst>
            <pc:docMk/>
            <pc:sldMk cId="2304148562" sldId="268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5:17:53.967" v="54" actId="14100"/>
        <pc:sldMkLst>
          <pc:docMk/>
          <pc:sldMk cId="3717244125" sldId="269"/>
        </pc:sldMkLst>
        <pc:spChg chg="mod">
          <ac:chgData name="Natalie Francis" userId="e859cff9-ab28-4f1c-8072-00482c704e35" providerId="ADAL" clId="{E1B5FB50-A29A-4815-B9A4-2FD3AC3927B7}" dt="2023-02-14T15:17:53.967" v="54" actId="14100"/>
          <ac:spMkLst>
            <pc:docMk/>
            <pc:sldMk cId="3717244125" sldId="269"/>
            <ac:spMk id="12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5:18:16.761" v="55" actId="14100"/>
        <pc:sldMkLst>
          <pc:docMk/>
          <pc:sldMk cId="1300054669" sldId="272"/>
        </pc:sldMkLst>
        <pc:spChg chg="mod">
          <ac:chgData name="Natalie Francis" userId="e859cff9-ab28-4f1c-8072-00482c704e35" providerId="ADAL" clId="{E1B5FB50-A29A-4815-B9A4-2FD3AC3927B7}" dt="2023-02-14T15:18:16.761" v="55" actId="14100"/>
          <ac:spMkLst>
            <pc:docMk/>
            <pc:sldMk cId="1300054669" sldId="272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6:07:07.871" v="207" actId="20577"/>
        <pc:sldMkLst>
          <pc:docMk/>
          <pc:sldMk cId="3306955922" sldId="273"/>
        </pc:sldMkLst>
        <pc:spChg chg="mod">
          <ac:chgData name="Natalie Francis" userId="e859cff9-ab28-4f1c-8072-00482c704e35" providerId="ADAL" clId="{E1B5FB50-A29A-4815-B9A4-2FD3AC3927B7}" dt="2023-02-14T16:07:07.871" v="207" actId="20577"/>
          <ac:spMkLst>
            <pc:docMk/>
            <pc:sldMk cId="3306955922" sldId="273"/>
            <ac:spMk id="2" creationId="{00000000-0000-0000-0000-000000000000}"/>
          </ac:spMkLst>
        </pc:spChg>
        <pc:spChg chg="mod">
          <ac:chgData name="Natalie Francis" userId="e859cff9-ab28-4f1c-8072-00482c704e35" providerId="ADAL" clId="{E1B5FB50-A29A-4815-B9A4-2FD3AC3927B7}" dt="2023-02-14T15:18:30.505" v="58" actId="113"/>
          <ac:spMkLst>
            <pc:docMk/>
            <pc:sldMk cId="3306955922" sldId="273"/>
            <ac:spMk id="6" creationId="{9738467D-A1EB-4A45-971B-AB0499206253}"/>
          </ac:spMkLst>
        </pc:spChg>
      </pc:sldChg>
      <pc:sldChg chg="modSp mod">
        <pc:chgData name="Natalie Francis" userId="e859cff9-ab28-4f1c-8072-00482c704e35" providerId="ADAL" clId="{E1B5FB50-A29A-4815-B9A4-2FD3AC3927B7}" dt="2023-02-14T15:18:51.603" v="59" actId="14100"/>
        <pc:sldMkLst>
          <pc:docMk/>
          <pc:sldMk cId="2473061570" sldId="274"/>
        </pc:sldMkLst>
        <pc:spChg chg="mod">
          <ac:chgData name="Natalie Francis" userId="e859cff9-ab28-4f1c-8072-00482c704e35" providerId="ADAL" clId="{E1B5FB50-A29A-4815-B9A4-2FD3AC3927B7}" dt="2023-02-14T15:18:51.603" v="59" actId="14100"/>
          <ac:spMkLst>
            <pc:docMk/>
            <pc:sldMk cId="2473061570" sldId="274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6:09:09.846" v="335" actId="6549"/>
        <pc:sldMkLst>
          <pc:docMk/>
          <pc:sldMk cId="341655567" sldId="276"/>
        </pc:sldMkLst>
        <pc:spChg chg="mod">
          <ac:chgData name="Natalie Francis" userId="e859cff9-ab28-4f1c-8072-00482c704e35" providerId="ADAL" clId="{E1B5FB50-A29A-4815-B9A4-2FD3AC3927B7}" dt="2023-02-14T16:07:50.119" v="215" actId="20577"/>
          <ac:spMkLst>
            <pc:docMk/>
            <pc:sldMk cId="341655567" sldId="276"/>
            <ac:spMk id="2" creationId="{00000000-0000-0000-0000-000000000000}"/>
          </ac:spMkLst>
        </pc:spChg>
        <pc:spChg chg="mod">
          <ac:chgData name="Natalie Francis" userId="e859cff9-ab28-4f1c-8072-00482c704e35" providerId="ADAL" clId="{E1B5FB50-A29A-4815-B9A4-2FD3AC3927B7}" dt="2023-02-14T16:09:09.846" v="335" actId="6549"/>
          <ac:spMkLst>
            <pc:docMk/>
            <pc:sldMk cId="341655567" sldId="276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6:10:40.479" v="345" actId="6549"/>
        <pc:sldMkLst>
          <pc:docMk/>
          <pc:sldMk cId="998615224" sldId="277"/>
        </pc:sldMkLst>
        <pc:spChg chg="mod">
          <ac:chgData name="Natalie Francis" userId="e859cff9-ab28-4f1c-8072-00482c704e35" providerId="ADAL" clId="{E1B5FB50-A29A-4815-B9A4-2FD3AC3927B7}" dt="2023-02-14T16:10:40.479" v="345" actId="6549"/>
          <ac:spMkLst>
            <pc:docMk/>
            <pc:sldMk cId="998615224" sldId="277"/>
            <ac:spMk id="2" creationId="{00000000-0000-0000-0000-000000000000}"/>
          </ac:spMkLst>
        </pc:spChg>
        <pc:spChg chg="mod">
          <ac:chgData name="Natalie Francis" userId="e859cff9-ab28-4f1c-8072-00482c704e35" providerId="ADAL" clId="{E1B5FB50-A29A-4815-B9A4-2FD3AC3927B7}" dt="2023-02-14T15:21:36.954" v="61" actId="14100"/>
          <ac:spMkLst>
            <pc:docMk/>
            <pc:sldMk cId="998615224" sldId="277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E1B5FB50-A29A-4815-B9A4-2FD3AC3927B7}" dt="2023-02-14T15:21:45.853" v="64"/>
        <pc:sldMkLst>
          <pc:docMk/>
          <pc:sldMk cId="3258641096" sldId="278"/>
        </pc:sldMkLst>
        <pc:spChg chg="mod">
          <ac:chgData name="Natalie Francis" userId="e859cff9-ab28-4f1c-8072-00482c704e35" providerId="ADAL" clId="{E1B5FB50-A29A-4815-B9A4-2FD3AC3927B7}" dt="2023-02-14T15:21:45.853" v="64"/>
          <ac:spMkLst>
            <pc:docMk/>
            <pc:sldMk cId="3258641096" sldId="278"/>
            <ac:spMk id="2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7ABEC43D-421F-4461-8349-122C08CDA019}"/>
    <pc:docChg chg="modSld">
      <pc:chgData name="Natalie Francis" userId="e859cff9-ab28-4f1c-8072-00482c704e35" providerId="ADAL" clId="{7ABEC43D-421F-4461-8349-122C08CDA019}" dt="2023-03-02T20:39:39.434" v="13" actId="20577"/>
      <pc:docMkLst>
        <pc:docMk/>
      </pc:docMkLst>
      <pc:sldChg chg="modSp mod">
        <pc:chgData name="Natalie Francis" userId="e859cff9-ab28-4f1c-8072-00482c704e35" providerId="ADAL" clId="{7ABEC43D-421F-4461-8349-122C08CDA019}" dt="2023-03-02T20:39:28.810" v="2"/>
        <pc:sldMkLst>
          <pc:docMk/>
          <pc:sldMk cId="259743873" sldId="256"/>
        </pc:sldMkLst>
        <pc:spChg chg="mod">
          <ac:chgData name="Natalie Francis" userId="e859cff9-ab28-4f1c-8072-00482c704e35" providerId="ADAL" clId="{7ABEC43D-421F-4461-8349-122C08CDA019}" dt="2023-03-02T20:39:28.810" v="2"/>
          <ac:spMkLst>
            <pc:docMk/>
            <pc:sldMk cId="259743873" sldId="256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7ABEC43D-421F-4461-8349-122C08CDA019}" dt="2023-03-02T20:39:39.434" v="13" actId="20577"/>
        <pc:sldMkLst>
          <pc:docMk/>
          <pc:sldMk cId="3258641096" sldId="278"/>
        </pc:sldMkLst>
        <pc:spChg chg="mod">
          <ac:chgData name="Natalie Francis" userId="e859cff9-ab28-4f1c-8072-00482c704e35" providerId="ADAL" clId="{7ABEC43D-421F-4461-8349-122C08CDA019}" dt="2023-03-02T20:39:39.434" v="13" actId="20577"/>
          <ac:spMkLst>
            <pc:docMk/>
            <pc:sldMk cId="3258641096" sldId="278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4709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6527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718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694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443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7938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3529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9147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360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7029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9149C-F75D-445D-A090-8EAF37D658FF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2475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9149C-F75D-445D-A090-8EAF37D658FF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5B821-D012-4906-AB75-7F5BA6021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0853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l'enseignant 3.1 Unité 4 Mesures p. E-37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42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2016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ME3-8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Exploration du périmètre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99289" cy="26479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</a:t>
            </a:r>
            <a:r>
              <a:rPr lang="fr-ca" dirty="0">
                <a:solidFill>
                  <a:srgbClr val="000000"/>
                </a:solidFill>
                <a:latin typeface="Century Gothic"/>
              </a:rPr>
              <a:t>apprendront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 à estimer et mesurer le périmètre de polygones réguliers </a:t>
            </a:r>
            <a:b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et irréguliers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étudieront les régularités de périmètres des figures composée de formes identiques et réa</a:t>
            </a:r>
            <a:r>
              <a:rPr lang="fr-ca" dirty="0">
                <a:solidFill>
                  <a:srgbClr val="000000"/>
                </a:solidFill>
                <a:latin typeface="Century Gothic"/>
              </a:rPr>
              <a:t>liser que</a:t>
            </a: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 le périmètre n’est pas additif 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construiront des formes ayant un périmètre donné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endParaRPr lang="fr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3.1 </a:t>
            </a:r>
            <a:r>
              <a:rPr lang="fr-ca" sz="1600" dirty="0">
                <a:solidFill>
                  <a:srgbClr val="000000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 112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113</a:t>
            </a:r>
          </a:p>
        </p:txBody>
      </p:sp>
    </p:spTree>
    <p:extLst>
      <p:ext uri="{BB962C8B-B14F-4D97-AF65-F5344CB8AC3E}">
        <p14:creationId xmlns:p14="http://schemas.microsoft.com/office/powerpoint/2010/main" val="259743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838200"/>
            <a:ext cx="93624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chaque forme géométrique dans la suite.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5156200"/>
            <a:ext cx="93624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Esquisse la forme suivante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prédis son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812800" y="2277153"/>
            <a:ext cx="8462747" cy="1909377"/>
            <a:chOff x="812800" y="2001581"/>
            <a:chExt cx="8462747" cy="1909377"/>
          </a:xfrm>
        </p:grpSpPr>
        <p:grpSp>
          <p:nvGrpSpPr>
            <p:cNvPr id="22" name="Group 21"/>
            <p:cNvGrpSpPr/>
            <p:nvPr/>
          </p:nvGrpSpPr>
          <p:grpSpPr>
            <a:xfrm>
              <a:off x="986053" y="2001581"/>
              <a:ext cx="8289494" cy="998400"/>
              <a:chOff x="986053" y="2001581"/>
              <a:chExt cx="8289494" cy="99840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986053" y="2001581"/>
                <a:ext cx="499189" cy="998400"/>
                <a:chOff x="986053" y="2001581"/>
                <a:chExt cx="499189" cy="998400"/>
              </a:xfrm>
            </p:grpSpPr>
            <p:sp>
              <p:nvSpPr>
                <p:cNvPr id="4" name="Freeform 3"/>
                <p:cNvSpPr/>
                <p:nvPr/>
              </p:nvSpPr>
              <p:spPr>
                <a:xfrm>
                  <a:off x="986053" y="2500780"/>
                  <a:ext cx="499189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89" h="499201">
                      <a:moveTo>
                        <a:pt x="0" y="0"/>
                      </a:moveTo>
                      <a:lnTo>
                        <a:pt x="499188" y="0"/>
                      </a:lnTo>
                      <a:lnTo>
                        <a:pt x="499188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986053" y="2001581"/>
                  <a:ext cx="499189" cy="499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89" h="499200">
                      <a:moveTo>
                        <a:pt x="0" y="0"/>
                      </a:moveTo>
                      <a:lnTo>
                        <a:pt x="499188" y="0"/>
                      </a:lnTo>
                      <a:lnTo>
                        <a:pt x="499188" y="499199"/>
                      </a:lnTo>
                      <a:lnTo>
                        <a:pt x="0" y="4991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2553960" y="2001581"/>
                <a:ext cx="998377" cy="998400"/>
                <a:chOff x="2553960" y="2001581"/>
                <a:chExt cx="998377" cy="998400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2553960" y="2500780"/>
                  <a:ext cx="499184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84" h="499201">
                      <a:moveTo>
                        <a:pt x="0" y="0"/>
                      </a:moveTo>
                      <a:lnTo>
                        <a:pt x="499183" y="0"/>
                      </a:lnTo>
                      <a:lnTo>
                        <a:pt x="499183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8" name="Freeform 7"/>
                <p:cNvSpPr/>
                <p:nvPr/>
              </p:nvSpPr>
              <p:spPr>
                <a:xfrm>
                  <a:off x="3053147" y="2500780"/>
                  <a:ext cx="499190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0" h="499201">
                      <a:moveTo>
                        <a:pt x="0" y="0"/>
                      </a:moveTo>
                      <a:lnTo>
                        <a:pt x="499189" y="0"/>
                      </a:lnTo>
                      <a:lnTo>
                        <a:pt x="499189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2553960" y="2001581"/>
                  <a:ext cx="499184" cy="499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84" h="499200">
                      <a:moveTo>
                        <a:pt x="0" y="0"/>
                      </a:moveTo>
                      <a:lnTo>
                        <a:pt x="499183" y="0"/>
                      </a:lnTo>
                      <a:lnTo>
                        <a:pt x="499183" y="499199"/>
                      </a:lnTo>
                      <a:lnTo>
                        <a:pt x="0" y="4991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4558414" y="2001581"/>
                <a:ext cx="1497560" cy="998400"/>
                <a:chOff x="4558414" y="2001581"/>
                <a:chExt cx="1497560" cy="998400"/>
              </a:xfrm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4558414" y="2500780"/>
                  <a:ext cx="499192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2" h="499201">
                      <a:moveTo>
                        <a:pt x="0" y="0"/>
                      </a:moveTo>
                      <a:lnTo>
                        <a:pt x="499191" y="0"/>
                      </a:lnTo>
                      <a:lnTo>
                        <a:pt x="499191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5057605" y="2500780"/>
                  <a:ext cx="499193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3" h="499201">
                      <a:moveTo>
                        <a:pt x="0" y="0"/>
                      </a:moveTo>
                      <a:lnTo>
                        <a:pt x="499192" y="0"/>
                      </a:lnTo>
                      <a:lnTo>
                        <a:pt x="499192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4558414" y="2001581"/>
                  <a:ext cx="499192" cy="499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2" h="499200">
                      <a:moveTo>
                        <a:pt x="0" y="0"/>
                      </a:moveTo>
                      <a:lnTo>
                        <a:pt x="499191" y="0"/>
                      </a:lnTo>
                      <a:lnTo>
                        <a:pt x="499191" y="499199"/>
                      </a:lnTo>
                      <a:lnTo>
                        <a:pt x="0" y="4991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5556781" y="2500780"/>
                  <a:ext cx="499193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3" h="499201">
                      <a:moveTo>
                        <a:pt x="0" y="0"/>
                      </a:moveTo>
                      <a:lnTo>
                        <a:pt x="499192" y="0"/>
                      </a:lnTo>
                      <a:lnTo>
                        <a:pt x="499192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7278791" y="2001581"/>
                <a:ext cx="1996756" cy="998400"/>
                <a:chOff x="7278791" y="2001581"/>
                <a:chExt cx="1996756" cy="998400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7278791" y="2500780"/>
                  <a:ext cx="499188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88" h="499201">
                      <a:moveTo>
                        <a:pt x="0" y="0"/>
                      </a:moveTo>
                      <a:lnTo>
                        <a:pt x="499187" y="0"/>
                      </a:lnTo>
                      <a:lnTo>
                        <a:pt x="499187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7777978" y="2500780"/>
                  <a:ext cx="499190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0" h="499201">
                      <a:moveTo>
                        <a:pt x="0" y="0"/>
                      </a:moveTo>
                      <a:lnTo>
                        <a:pt x="499189" y="0"/>
                      </a:lnTo>
                      <a:lnTo>
                        <a:pt x="499189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7278791" y="2001581"/>
                  <a:ext cx="499188" cy="4992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88" h="499200">
                      <a:moveTo>
                        <a:pt x="0" y="0"/>
                      </a:moveTo>
                      <a:lnTo>
                        <a:pt x="499187" y="0"/>
                      </a:lnTo>
                      <a:lnTo>
                        <a:pt x="499187" y="499199"/>
                      </a:lnTo>
                      <a:lnTo>
                        <a:pt x="0" y="4991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8277163" y="2500780"/>
                  <a:ext cx="499196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6" h="499201">
                      <a:moveTo>
                        <a:pt x="0" y="0"/>
                      </a:moveTo>
                      <a:lnTo>
                        <a:pt x="499195" y="0"/>
                      </a:lnTo>
                      <a:lnTo>
                        <a:pt x="499195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8776354" y="2500780"/>
                  <a:ext cx="499193" cy="4992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99193" h="499201">
                      <a:moveTo>
                        <a:pt x="0" y="0"/>
                      </a:moveTo>
                      <a:lnTo>
                        <a:pt x="499192" y="0"/>
                      </a:lnTo>
                      <a:lnTo>
                        <a:pt x="499192" y="499200"/>
                      </a:lnTo>
                      <a:lnTo>
                        <a:pt x="0" y="4992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  <p:grpSp>
          <p:nvGrpSpPr>
            <p:cNvPr id="27" name="Group 26"/>
            <p:cNvGrpSpPr/>
            <p:nvPr/>
          </p:nvGrpSpPr>
          <p:grpSpPr>
            <a:xfrm>
              <a:off x="812800" y="3327400"/>
              <a:ext cx="7990840" cy="583558"/>
              <a:chOff x="812800" y="3327400"/>
              <a:chExt cx="7990840" cy="583558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812800" y="3327400"/>
                <a:ext cx="92964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628900" y="3327400"/>
                <a:ext cx="92964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4876800" y="3327400"/>
                <a:ext cx="92964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874000" y="3327400"/>
                <a:ext cx="929640" cy="58355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6463431" y="203200"/>
            <a:ext cx="3637794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E-39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–40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20699" y="4533900"/>
            <a:ext cx="9175959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Ayez une discussion au sujet de la régularité et de la raison pour laquelle elle se produit.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34FC2F3-F06D-4FA6-9DEE-09B73E6795BB}"/>
              </a:ext>
            </a:extLst>
          </p:cNvPr>
          <p:cNvCxnSpPr/>
          <p:nvPr/>
        </p:nvCxnSpPr>
        <p:spPr>
          <a:xfrm>
            <a:off x="-22395" y="505847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989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423" y="481398"/>
            <a:ext cx="9085714" cy="28049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sera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des deux formes suivantes dans notre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Essaie de répondre sans esquisser les formes. Puis dessine les formes et vérifie ta réponse.</a:t>
            </a:r>
          </a:p>
        </p:txBody>
      </p:sp>
    </p:spTree>
    <p:extLst>
      <p:ext uri="{BB962C8B-B14F-4D97-AF65-F5344CB8AC3E}">
        <p14:creationId xmlns:p14="http://schemas.microsoft.com/office/powerpoint/2010/main" val="1768322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673100" y="5029200"/>
            <a:ext cx="8879840" cy="2348858"/>
            <a:chOff x="673100" y="5029200"/>
            <a:chExt cx="8879840" cy="2348858"/>
          </a:xfrm>
        </p:grpSpPr>
        <p:grpSp>
          <p:nvGrpSpPr>
            <p:cNvPr id="26" name="Group 25"/>
            <p:cNvGrpSpPr/>
            <p:nvPr/>
          </p:nvGrpSpPr>
          <p:grpSpPr>
            <a:xfrm>
              <a:off x="2417013" y="5029200"/>
              <a:ext cx="7061605" cy="1697304"/>
              <a:chOff x="2417013" y="5029200"/>
              <a:chExt cx="7061605" cy="1697304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528160" y="5432679"/>
                <a:ext cx="1295373" cy="863602"/>
                <a:chOff x="4528160" y="5432679"/>
                <a:chExt cx="1295373" cy="863602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4528160" y="5432679"/>
                  <a:ext cx="431792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1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" name="Freeform 2"/>
                <p:cNvSpPr/>
                <p:nvPr/>
              </p:nvSpPr>
              <p:spPr>
                <a:xfrm>
                  <a:off x="4959951" y="5864480"/>
                  <a:ext cx="431792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1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5391741" y="5864480"/>
                  <a:ext cx="431792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1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4959951" y="5432679"/>
                  <a:ext cx="431792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2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2417013" y="5432679"/>
                <a:ext cx="1295380" cy="863601"/>
                <a:chOff x="2417013" y="5432679"/>
                <a:chExt cx="1295380" cy="863601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2417013" y="5864479"/>
                  <a:ext cx="431792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1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8" name="Freeform 7"/>
                <p:cNvSpPr/>
                <p:nvPr/>
              </p:nvSpPr>
              <p:spPr>
                <a:xfrm>
                  <a:off x="2848804" y="5864479"/>
                  <a:ext cx="431795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5" h="431801">
                      <a:moveTo>
                        <a:pt x="0" y="0"/>
                      </a:moveTo>
                      <a:lnTo>
                        <a:pt x="431794" y="0"/>
                      </a:lnTo>
                      <a:lnTo>
                        <a:pt x="431794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3280598" y="5864479"/>
                  <a:ext cx="431795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5" h="431801">
                      <a:moveTo>
                        <a:pt x="0" y="0"/>
                      </a:moveTo>
                      <a:lnTo>
                        <a:pt x="431794" y="0"/>
                      </a:lnTo>
                      <a:lnTo>
                        <a:pt x="431794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2848804" y="5432679"/>
                  <a:ext cx="431795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5" h="431801">
                      <a:moveTo>
                        <a:pt x="0" y="0"/>
                      </a:moveTo>
                      <a:lnTo>
                        <a:pt x="431794" y="0"/>
                      </a:lnTo>
                      <a:lnTo>
                        <a:pt x="431794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6775100" y="5432678"/>
                <a:ext cx="863581" cy="1293826"/>
                <a:chOff x="6775100" y="5432678"/>
                <a:chExt cx="863581" cy="1293826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6775100" y="5432678"/>
                  <a:ext cx="431795" cy="431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5" h="431800">
                      <a:moveTo>
                        <a:pt x="0" y="0"/>
                      </a:moveTo>
                      <a:lnTo>
                        <a:pt x="431794" y="0"/>
                      </a:lnTo>
                      <a:lnTo>
                        <a:pt x="431794" y="431799"/>
                      </a:lnTo>
                      <a:lnTo>
                        <a:pt x="0" y="4317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6775100" y="6294702"/>
                  <a:ext cx="431791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1" h="431802">
                      <a:moveTo>
                        <a:pt x="0" y="0"/>
                      </a:moveTo>
                      <a:lnTo>
                        <a:pt x="431790" y="0"/>
                      </a:lnTo>
                      <a:lnTo>
                        <a:pt x="431790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7206892" y="6294702"/>
                  <a:ext cx="431789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89" h="431802">
                      <a:moveTo>
                        <a:pt x="0" y="0"/>
                      </a:moveTo>
                      <a:lnTo>
                        <a:pt x="431788" y="0"/>
                      </a:lnTo>
                      <a:lnTo>
                        <a:pt x="431788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5" name="Freeform 14"/>
                <p:cNvSpPr/>
                <p:nvPr/>
              </p:nvSpPr>
              <p:spPr>
                <a:xfrm>
                  <a:off x="6775100" y="5862902"/>
                  <a:ext cx="431791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1" h="431802">
                      <a:moveTo>
                        <a:pt x="0" y="0"/>
                      </a:moveTo>
                      <a:lnTo>
                        <a:pt x="431790" y="0"/>
                      </a:lnTo>
                      <a:lnTo>
                        <a:pt x="431790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6819900" y="5029200"/>
                <a:ext cx="411429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000" b="1" i="0" u="none" baseline="0">
                    <a:solidFill>
                      <a:srgbClr val="000000"/>
                    </a:solidFill>
                    <a:latin typeface="Century Gothic"/>
                  </a:rPr>
                  <a:t>F.</a:t>
                </a: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8615021" y="5432679"/>
                <a:ext cx="863597" cy="863602"/>
                <a:chOff x="8615021" y="5432679"/>
                <a:chExt cx="863597" cy="863602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9046821" y="5432680"/>
                  <a:ext cx="431797" cy="431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7" h="431800">
                      <a:moveTo>
                        <a:pt x="0" y="0"/>
                      </a:moveTo>
                      <a:lnTo>
                        <a:pt x="431796" y="0"/>
                      </a:lnTo>
                      <a:lnTo>
                        <a:pt x="431796" y="431799"/>
                      </a:lnTo>
                      <a:lnTo>
                        <a:pt x="0" y="4317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8615021" y="5864480"/>
                  <a:ext cx="431793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3" h="431801">
                      <a:moveTo>
                        <a:pt x="0" y="0"/>
                      </a:moveTo>
                      <a:lnTo>
                        <a:pt x="431792" y="0"/>
                      </a:lnTo>
                      <a:lnTo>
                        <a:pt x="431792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9046821" y="5864480"/>
                  <a:ext cx="431797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7" h="431801">
                      <a:moveTo>
                        <a:pt x="0" y="0"/>
                      </a:moveTo>
                      <a:lnTo>
                        <a:pt x="431796" y="0"/>
                      </a:lnTo>
                      <a:lnTo>
                        <a:pt x="431796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8615021" y="5432679"/>
                  <a:ext cx="431793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3" h="431802">
                      <a:moveTo>
                        <a:pt x="0" y="0"/>
                      </a:moveTo>
                      <a:lnTo>
                        <a:pt x="431792" y="0"/>
                      </a:lnTo>
                      <a:lnTo>
                        <a:pt x="431792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4559300" y="5029200"/>
                <a:ext cx="421589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000" b="1" i="0" u="none" baseline="0">
                    <a:solidFill>
                      <a:srgbClr val="000000"/>
                    </a:solidFill>
                    <a:latin typeface="Century Gothic"/>
                  </a:rPr>
                  <a:t>E.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623300" y="5029200"/>
                <a:ext cx="502819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000" b="1" i="0" u="none" baseline="0">
                    <a:solidFill>
                      <a:srgbClr val="000000"/>
                    </a:solidFill>
                    <a:latin typeface="Century Gothic"/>
                  </a:rPr>
                  <a:t>G.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882900" y="5029200"/>
                <a:ext cx="467360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000" b="1" i="0" u="none" baseline="0">
                    <a:solidFill>
                      <a:srgbClr val="000000"/>
                    </a:solidFill>
                    <a:latin typeface="Century Gothic"/>
                  </a:rPr>
                  <a:t>D.</a:t>
                </a: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673100" y="6819900"/>
              <a:ext cx="1889230" cy="47641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400" b="0" i="0" u="none" baseline="0" dirty="0">
                  <a:solidFill>
                    <a:srgbClr val="0000FF"/>
                  </a:solidFill>
                  <a:latin typeface="Century Gothic"/>
                </a:rPr>
                <a:t>Périmètre </a:t>
              </a:r>
              <a:r>
                <a:rPr lang="fr-ca" sz="2400" b="0" i="0" u="none" baseline="0" dirty="0">
                  <a:solidFill>
                    <a:srgbClr val="000000"/>
                  </a:solidFill>
                  <a:latin typeface="Century Gothic"/>
                </a:rPr>
                <a:t>: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41600" y="679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749800" y="679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07200" y="679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623300" y="679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73100" y="2489200"/>
            <a:ext cx="8879840" cy="2348858"/>
            <a:chOff x="673100" y="2489200"/>
            <a:chExt cx="8879840" cy="2348858"/>
          </a:xfrm>
        </p:grpSpPr>
        <p:grpSp>
          <p:nvGrpSpPr>
            <p:cNvPr id="55" name="Group 54"/>
            <p:cNvGrpSpPr/>
            <p:nvPr/>
          </p:nvGrpSpPr>
          <p:grpSpPr>
            <a:xfrm>
              <a:off x="2632908" y="2489200"/>
              <a:ext cx="6845668" cy="1701801"/>
              <a:chOff x="2632908" y="2489200"/>
              <a:chExt cx="6845668" cy="1701801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4521213" y="2895599"/>
                <a:ext cx="1295377" cy="863602"/>
                <a:chOff x="4521213" y="2895599"/>
                <a:chExt cx="1295377" cy="863602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5384797" y="3327400"/>
                  <a:ext cx="431793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3" h="431801">
                      <a:moveTo>
                        <a:pt x="0" y="0"/>
                      </a:moveTo>
                      <a:lnTo>
                        <a:pt x="431792" y="0"/>
                      </a:lnTo>
                      <a:lnTo>
                        <a:pt x="431792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4521213" y="3327400"/>
                  <a:ext cx="431792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1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5" name="Freeform 34"/>
                <p:cNvSpPr/>
                <p:nvPr/>
              </p:nvSpPr>
              <p:spPr>
                <a:xfrm>
                  <a:off x="4953003" y="3327400"/>
                  <a:ext cx="431792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1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>
                  <a:off x="4521213" y="2895599"/>
                  <a:ext cx="431792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2" h="431802">
                      <a:moveTo>
                        <a:pt x="0" y="0"/>
                      </a:moveTo>
                      <a:lnTo>
                        <a:pt x="431791" y="0"/>
                      </a:lnTo>
                      <a:lnTo>
                        <a:pt x="431791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41" name="Group 40"/>
              <p:cNvGrpSpPr/>
              <p:nvPr/>
            </p:nvGrpSpPr>
            <p:grpSpPr>
              <a:xfrm>
                <a:off x="2632908" y="2895600"/>
                <a:ext cx="863588" cy="863601"/>
                <a:chOff x="2632908" y="2895600"/>
                <a:chExt cx="863588" cy="863601"/>
              </a:xfrm>
            </p:grpSpPr>
            <p:sp>
              <p:nvSpPr>
                <p:cNvPr id="38" name="Freeform 37"/>
                <p:cNvSpPr/>
                <p:nvPr/>
              </p:nvSpPr>
              <p:spPr>
                <a:xfrm>
                  <a:off x="2632908" y="3327400"/>
                  <a:ext cx="431795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5" h="431801">
                      <a:moveTo>
                        <a:pt x="0" y="0"/>
                      </a:moveTo>
                      <a:lnTo>
                        <a:pt x="431794" y="0"/>
                      </a:lnTo>
                      <a:lnTo>
                        <a:pt x="431794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39" name="Freeform 38"/>
                <p:cNvSpPr/>
                <p:nvPr/>
              </p:nvSpPr>
              <p:spPr>
                <a:xfrm>
                  <a:off x="3064702" y="3327400"/>
                  <a:ext cx="431794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4" h="431801">
                      <a:moveTo>
                        <a:pt x="0" y="0"/>
                      </a:moveTo>
                      <a:lnTo>
                        <a:pt x="431793" y="0"/>
                      </a:lnTo>
                      <a:lnTo>
                        <a:pt x="431793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2632908" y="2895600"/>
                  <a:ext cx="431795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5" h="431801">
                      <a:moveTo>
                        <a:pt x="0" y="0"/>
                      </a:moveTo>
                      <a:lnTo>
                        <a:pt x="431794" y="0"/>
                      </a:lnTo>
                      <a:lnTo>
                        <a:pt x="431794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6775100" y="2895600"/>
                <a:ext cx="870303" cy="1295401"/>
                <a:chOff x="6775100" y="2895600"/>
                <a:chExt cx="870303" cy="1295401"/>
              </a:xfrm>
            </p:grpSpPr>
            <p:sp>
              <p:nvSpPr>
                <p:cNvPr id="42" name="Freeform 41"/>
                <p:cNvSpPr/>
                <p:nvPr/>
              </p:nvSpPr>
              <p:spPr>
                <a:xfrm>
                  <a:off x="7213609" y="3759201"/>
                  <a:ext cx="431794" cy="431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4" h="431800">
                      <a:moveTo>
                        <a:pt x="0" y="0"/>
                      </a:moveTo>
                      <a:lnTo>
                        <a:pt x="431793" y="0"/>
                      </a:lnTo>
                      <a:lnTo>
                        <a:pt x="431793" y="431799"/>
                      </a:lnTo>
                      <a:lnTo>
                        <a:pt x="0" y="4317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6775100" y="3327401"/>
                  <a:ext cx="431791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1" h="431801">
                      <a:moveTo>
                        <a:pt x="0" y="0"/>
                      </a:moveTo>
                      <a:lnTo>
                        <a:pt x="431790" y="0"/>
                      </a:lnTo>
                      <a:lnTo>
                        <a:pt x="431790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7206890" y="3327401"/>
                  <a:ext cx="431790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0" h="431801">
                      <a:moveTo>
                        <a:pt x="0" y="0"/>
                      </a:moveTo>
                      <a:lnTo>
                        <a:pt x="431789" y="0"/>
                      </a:lnTo>
                      <a:lnTo>
                        <a:pt x="431789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5" name="Freeform 44"/>
                <p:cNvSpPr/>
                <p:nvPr/>
              </p:nvSpPr>
              <p:spPr>
                <a:xfrm>
                  <a:off x="6775100" y="2895600"/>
                  <a:ext cx="431791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1" h="431802">
                      <a:moveTo>
                        <a:pt x="0" y="0"/>
                      </a:moveTo>
                      <a:lnTo>
                        <a:pt x="431790" y="0"/>
                      </a:lnTo>
                      <a:lnTo>
                        <a:pt x="431790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8614979" y="2895600"/>
                <a:ext cx="863597" cy="1295401"/>
                <a:chOff x="8614979" y="2895600"/>
                <a:chExt cx="863597" cy="1295401"/>
              </a:xfrm>
            </p:grpSpPr>
            <p:sp>
              <p:nvSpPr>
                <p:cNvPr id="47" name="Freeform 46"/>
                <p:cNvSpPr/>
                <p:nvPr/>
              </p:nvSpPr>
              <p:spPr>
                <a:xfrm>
                  <a:off x="8614979" y="3759201"/>
                  <a:ext cx="431797" cy="43180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7" h="431800">
                      <a:moveTo>
                        <a:pt x="0" y="0"/>
                      </a:moveTo>
                      <a:lnTo>
                        <a:pt x="431796" y="0"/>
                      </a:lnTo>
                      <a:lnTo>
                        <a:pt x="431796" y="431799"/>
                      </a:lnTo>
                      <a:lnTo>
                        <a:pt x="0" y="43179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8614979" y="3327401"/>
                  <a:ext cx="431793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3" h="431801">
                      <a:moveTo>
                        <a:pt x="0" y="0"/>
                      </a:moveTo>
                      <a:lnTo>
                        <a:pt x="431792" y="0"/>
                      </a:lnTo>
                      <a:lnTo>
                        <a:pt x="431792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9046779" y="3327401"/>
                  <a:ext cx="431797" cy="43180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7" h="431801">
                      <a:moveTo>
                        <a:pt x="0" y="0"/>
                      </a:moveTo>
                      <a:lnTo>
                        <a:pt x="431796" y="0"/>
                      </a:lnTo>
                      <a:lnTo>
                        <a:pt x="431796" y="431800"/>
                      </a:lnTo>
                      <a:lnTo>
                        <a:pt x="0" y="43180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8614979" y="2895600"/>
                  <a:ext cx="431793" cy="4318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431793" h="431802">
                      <a:moveTo>
                        <a:pt x="0" y="0"/>
                      </a:moveTo>
                      <a:lnTo>
                        <a:pt x="431792" y="0"/>
                      </a:lnTo>
                      <a:lnTo>
                        <a:pt x="431792" y="431801"/>
                      </a:lnTo>
                      <a:lnTo>
                        <a:pt x="0" y="43180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sp>
            <p:nvSpPr>
              <p:cNvPr id="52" name="TextBox 51"/>
              <p:cNvSpPr txBox="1"/>
              <p:nvPr/>
            </p:nvSpPr>
            <p:spPr>
              <a:xfrm>
                <a:off x="4559300" y="2489200"/>
                <a:ext cx="477393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000" b="1" i="0" u="none" baseline="0">
                    <a:solidFill>
                      <a:srgbClr val="000000"/>
                    </a:solidFill>
                    <a:latin typeface="Century Gothic"/>
                  </a:rPr>
                  <a:t>A.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6807200" y="2489200"/>
                <a:ext cx="436855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000" b="1" i="0" u="none" baseline="0">
                    <a:solidFill>
                      <a:srgbClr val="000000"/>
                    </a:solidFill>
                    <a:latin typeface="Century Gothic"/>
                  </a:rPr>
                  <a:t>B.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8661400" y="2489200"/>
                <a:ext cx="487579" cy="443198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000" b="1" i="0" u="none" baseline="0">
                    <a:solidFill>
                      <a:srgbClr val="000000"/>
                    </a:solidFill>
                    <a:latin typeface="Century Gothic"/>
                  </a:rPr>
                  <a:t>C.</a:t>
                </a: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673100" y="4279900"/>
              <a:ext cx="1959808" cy="47641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400" b="0" i="0" u="none" baseline="0" dirty="0">
                  <a:solidFill>
                    <a:srgbClr val="0000FF"/>
                  </a:solidFill>
                  <a:latin typeface="Century Gothic"/>
                </a:rPr>
                <a:t>Périmètre </a:t>
              </a:r>
              <a:r>
                <a:rPr lang="fr-ca" sz="2400" b="0" i="0" u="none" baseline="0" dirty="0">
                  <a:solidFill>
                    <a:srgbClr val="000000"/>
                  </a:solidFill>
                  <a:latin typeface="Century Gothic"/>
                </a:rPr>
                <a:t>: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641600" y="425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749800" y="425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807200" y="425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623300" y="42545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457200" y="596900"/>
            <a:ext cx="9212893" cy="2144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Dans notre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nous ajoutons toujours le carré au même endroit, dans le coin inférieur droit.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se passe-t-il si on ajoute le carré à différents endroits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471138" y="190500"/>
            <a:ext cx="3539891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E-40 pour plus de détails.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5B0FA8A-9C0A-4D3C-ABAF-A2C43ADD34C2}"/>
              </a:ext>
            </a:extLst>
          </p:cNvPr>
          <p:cNvCxnSpPr/>
          <p:nvPr/>
        </p:nvCxnSpPr>
        <p:spPr>
          <a:xfrm>
            <a:off x="0" y="495171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602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800" y="889000"/>
            <a:ext cx="8610252" cy="214404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Certaines de nos figures ont la même forme, elles sont simplement tournées ou inversées.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 formes identiques ont-elles aussi le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même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8801" y="4013200"/>
            <a:ext cx="8610252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Où doit-on ajouter le carré pour que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latin typeface="Century Gothic"/>
              </a:rPr>
              <a:t>initial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reste le même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8800" y="215900"/>
            <a:ext cx="5152593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Revenez à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la page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précédente.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DCCDB94-05BF-444C-87F4-0735C31696F4}"/>
              </a:ext>
            </a:extLst>
          </p:cNvPr>
          <p:cNvCxnSpPr/>
          <p:nvPr/>
        </p:nvCxnSpPr>
        <p:spPr>
          <a:xfrm>
            <a:off x="17823" y="368859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14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800" y="266700"/>
            <a:ext cx="9328778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N’oubliez pas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Les carrés sont des rectangles dont les 4 côtés sont égaux.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71500" y="1168565"/>
            <a:ext cx="1330812" cy="918372"/>
            <a:chOff x="571500" y="1168565"/>
            <a:chExt cx="1330812" cy="918372"/>
          </a:xfrm>
        </p:grpSpPr>
        <p:sp>
          <p:nvSpPr>
            <p:cNvPr id="3" name="Freeform 2"/>
            <p:cNvSpPr/>
            <p:nvPr/>
          </p:nvSpPr>
          <p:spPr>
            <a:xfrm>
              <a:off x="983940" y="1168565"/>
              <a:ext cx="918372" cy="918372"/>
            </a:xfrm>
            <a:custGeom>
              <a:avLst/>
              <a:gdLst/>
              <a:ahLst/>
              <a:cxnLst/>
              <a:rect l="0" t="0" r="0" b="0"/>
              <a:pathLst>
                <a:path w="918372" h="918372">
                  <a:moveTo>
                    <a:pt x="0" y="0"/>
                  </a:moveTo>
                  <a:lnTo>
                    <a:pt x="918371" y="0"/>
                  </a:lnTo>
                  <a:lnTo>
                    <a:pt x="918371" y="918371"/>
                  </a:lnTo>
                  <a:lnTo>
                    <a:pt x="0" y="91837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71500" y="14097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84500" y="1168565"/>
            <a:ext cx="2249184" cy="1836744"/>
            <a:chOff x="2984500" y="1168565"/>
            <a:chExt cx="2249184" cy="1836744"/>
          </a:xfrm>
        </p:grpSpPr>
        <p:sp>
          <p:nvSpPr>
            <p:cNvPr id="6" name="Freeform 5"/>
            <p:cNvSpPr/>
            <p:nvPr/>
          </p:nvSpPr>
          <p:spPr>
            <a:xfrm>
              <a:off x="3396940" y="1168565"/>
              <a:ext cx="1836744" cy="1836744"/>
            </a:xfrm>
            <a:custGeom>
              <a:avLst/>
              <a:gdLst/>
              <a:ahLst/>
              <a:cxnLst/>
              <a:rect l="0" t="0" r="0" b="0"/>
              <a:pathLst>
                <a:path w="1836744" h="1836744">
                  <a:moveTo>
                    <a:pt x="0" y="0"/>
                  </a:moveTo>
                  <a:lnTo>
                    <a:pt x="1836743" y="0"/>
                  </a:lnTo>
                  <a:lnTo>
                    <a:pt x="1836743" y="1836743"/>
                  </a:lnTo>
                  <a:lnTo>
                    <a:pt x="0" y="183674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84500" y="18796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210300" y="1168565"/>
            <a:ext cx="3184226" cy="2755112"/>
            <a:chOff x="6210300" y="1168565"/>
            <a:chExt cx="3184226" cy="2755112"/>
          </a:xfrm>
        </p:grpSpPr>
        <p:sp>
          <p:nvSpPr>
            <p:cNvPr id="9" name="Freeform 8"/>
            <p:cNvSpPr/>
            <p:nvPr/>
          </p:nvSpPr>
          <p:spPr>
            <a:xfrm>
              <a:off x="6639412" y="1168565"/>
              <a:ext cx="2755114" cy="2755112"/>
            </a:xfrm>
            <a:custGeom>
              <a:avLst/>
              <a:gdLst/>
              <a:ahLst/>
              <a:cxnLst/>
              <a:rect l="0" t="0" r="0" b="0"/>
              <a:pathLst>
                <a:path w="2755114" h="2755112">
                  <a:moveTo>
                    <a:pt x="0" y="0"/>
                  </a:moveTo>
                  <a:lnTo>
                    <a:pt x="2755113" y="0"/>
                  </a:lnTo>
                  <a:lnTo>
                    <a:pt x="2755113" y="2755111"/>
                  </a:lnTo>
                  <a:lnTo>
                    <a:pt x="0" y="275511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10300" y="2336800"/>
              <a:ext cx="41551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58800" y="5549900"/>
            <a:ext cx="9098767" cy="16942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comporte-t-il</a:t>
            </a:r>
            <a:r>
              <a:rPr lang="fr-ca" sz="2800" b="0" i="0" u="none" baseline="0" dirty="0">
                <a:latin typeface="Century Gothic"/>
              </a:rPr>
              <a:t>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P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rolonge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prédire le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périmètre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du carré suivant.</a:t>
            </a:r>
          </a:p>
        </p:txBody>
      </p:sp>
    </p:spTree>
    <p:extLst>
      <p:ext uri="{BB962C8B-B14F-4D97-AF65-F5344CB8AC3E}">
        <p14:creationId xmlns:p14="http://schemas.microsoft.com/office/powerpoint/2010/main" val="3717244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767080" y="1492438"/>
            <a:ext cx="8625848" cy="4104948"/>
            <a:chOff x="767080" y="1492438"/>
            <a:chExt cx="8625848" cy="4104948"/>
          </a:xfrm>
        </p:grpSpPr>
        <p:grpSp>
          <p:nvGrpSpPr>
            <p:cNvPr id="17" name="Group 16"/>
            <p:cNvGrpSpPr/>
            <p:nvPr/>
          </p:nvGrpSpPr>
          <p:grpSpPr>
            <a:xfrm>
              <a:off x="4806426" y="1492438"/>
              <a:ext cx="1777238" cy="4104948"/>
              <a:chOff x="4806426" y="1492438"/>
              <a:chExt cx="1777238" cy="4104948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4806426" y="1492438"/>
                <a:ext cx="1777238" cy="1777247"/>
                <a:chOff x="4806426" y="1492438"/>
                <a:chExt cx="1777238" cy="1777247"/>
              </a:xfrm>
            </p:grpSpPr>
            <p:grpSp>
              <p:nvGrpSpPr>
                <p:cNvPr id="5" name="Group 4"/>
                <p:cNvGrpSpPr/>
                <p:nvPr/>
              </p:nvGrpSpPr>
              <p:grpSpPr>
                <a:xfrm>
                  <a:off x="5991249" y="1492438"/>
                  <a:ext cx="592415" cy="1777247"/>
                  <a:chOff x="5991249" y="1492438"/>
                  <a:chExt cx="592415" cy="1777247"/>
                </a:xfrm>
              </p:grpSpPr>
              <p:sp>
                <p:nvSpPr>
                  <p:cNvPr id="2" name="Freeform 1"/>
                  <p:cNvSpPr/>
                  <p:nvPr/>
                </p:nvSpPr>
                <p:spPr>
                  <a:xfrm>
                    <a:off x="5991252" y="2084852"/>
                    <a:ext cx="592412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2" h="592417">
                        <a:moveTo>
                          <a:pt x="0" y="0"/>
                        </a:moveTo>
                        <a:lnTo>
                          <a:pt x="592411" y="0"/>
                        </a:lnTo>
                        <a:lnTo>
                          <a:pt x="592411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3" name="Freeform 2"/>
                  <p:cNvSpPr/>
                  <p:nvPr/>
                </p:nvSpPr>
                <p:spPr>
                  <a:xfrm>
                    <a:off x="5991249" y="2677268"/>
                    <a:ext cx="592415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5" h="592417">
                        <a:moveTo>
                          <a:pt x="0" y="0"/>
                        </a:moveTo>
                        <a:lnTo>
                          <a:pt x="592414" y="0"/>
                        </a:lnTo>
                        <a:lnTo>
                          <a:pt x="592414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4" name="Freeform 3"/>
                  <p:cNvSpPr/>
                  <p:nvPr/>
                </p:nvSpPr>
                <p:spPr>
                  <a:xfrm>
                    <a:off x="5991252" y="1492438"/>
                    <a:ext cx="592412" cy="5924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2" h="592415">
                        <a:moveTo>
                          <a:pt x="0" y="0"/>
                        </a:moveTo>
                        <a:lnTo>
                          <a:pt x="592411" y="0"/>
                        </a:lnTo>
                        <a:lnTo>
                          <a:pt x="592411" y="592414"/>
                        </a:lnTo>
                        <a:lnTo>
                          <a:pt x="0" y="59241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5398837" y="1492438"/>
                  <a:ext cx="592412" cy="1777247"/>
                  <a:chOff x="5398837" y="1492438"/>
                  <a:chExt cx="592412" cy="1777247"/>
                </a:xfrm>
              </p:grpSpPr>
              <p:sp>
                <p:nvSpPr>
                  <p:cNvPr id="6" name="Freeform 5"/>
                  <p:cNvSpPr/>
                  <p:nvPr/>
                </p:nvSpPr>
                <p:spPr>
                  <a:xfrm>
                    <a:off x="5398839" y="2084852"/>
                    <a:ext cx="592410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7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7" name="Freeform 6"/>
                  <p:cNvSpPr/>
                  <p:nvPr/>
                </p:nvSpPr>
                <p:spPr>
                  <a:xfrm>
                    <a:off x="5398837" y="2677268"/>
                    <a:ext cx="592412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2" h="592417">
                        <a:moveTo>
                          <a:pt x="0" y="0"/>
                        </a:moveTo>
                        <a:lnTo>
                          <a:pt x="592411" y="0"/>
                        </a:lnTo>
                        <a:lnTo>
                          <a:pt x="592411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8" name="Freeform 7"/>
                  <p:cNvSpPr/>
                  <p:nvPr/>
                </p:nvSpPr>
                <p:spPr>
                  <a:xfrm>
                    <a:off x="5398839" y="1492438"/>
                    <a:ext cx="592410" cy="5924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5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4"/>
                        </a:lnTo>
                        <a:lnTo>
                          <a:pt x="0" y="59241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>
                  <a:off x="4806426" y="1492438"/>
                  <a:ext cx="592410" cy="1777247"/>
                  <a:chOff x="4806426" y="1492438"/>
                  <a:chExt cx="592410" cy="1777247"/>
                </a:xfrm>
              </p:grpSpPr>
              <p:sp>
                <p:nvSpPr>
                  <p:cNvPr id="10" name="Freeform 9"/>
                  <p:cNvSpPr/>
                  <p:nvPr/>
                </p:nvSpPr>
                <p:spPr>
                  <a:xfrm>
                    <a:off x="4806427" y="2084852"/>
                    <a:ext cx="592409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09" h="592417">
                        <a:moveTo>
                          <a:pt x="0" y="0"/>
                        </a:moveTo>
                        <a:lnTo>
                          <a:pt x="592408" y="0"/>
                        </a:lnTo>
                        <a:lnTo>
                          <a:pt x="592408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1" name="Freeform 10"/>
                  <p:cNvSpPr/>
                  <p:nvPr/>
                </p:nvSpPr>
                <p:spPr>
                  <a:xfrm>
                    <a:off x="4806426" y="2677268"/>
                    <a:ext cx="592409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09" h="592417">
                        <a:moveTo>
                          <a:pt x="0" y="0"/>
                        </a:moveTo>
                        <a:lnTo>
                          <a:pt x="592408" y="0"/>
                        </a:lnTo>
                        <a:lnTo>
                          <a:pt x="592408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2" name="Freeform 11"/>
                  <p:cNvSpPr/>
                  <p:nvPr/>
                </p:nvSpPr>
                <p:spPr>
                  <a:xfrm>
                    <a:off x="4806427" y="1492438"/>
                    <a:ext cx="592409" cy="5924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09" h="592415">
                        <a:moveTo>
                          <a:pt x="0" y="0"/>
                        </a:moveTo>
                        <a:lnTo>
                          <a:pt x="592408" y="0"/>
                        </a:lnTo>
                        <a:lnTo>
                          <a:pt x="592408" y="592414"/>
                        </a:lnTo>
                        <a:lnTo>
                          <a:pt x="0" y="59241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sp>
            <p:nvSpPr>
              <p:cNvPr id="15" name="TextBox 14"/>
              <p:cNvSpPr txBox="1"/>
              <p:nvPr/>
            </p:nvSpPr>
            <p:spPr>
              <a:xfrm>
                <a:off x="5022697" y="4889500"/>
                <a:ext cx="1378104" cy="70788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2000" b="0" i="1" u="none" baseline="0" dirty="0">
                    <a:solidFill>
                      <a:srgbClr val="000000"/>
                    </a:solidFill>
                    <a:latin typeface="Century Gothic"/>
                  </a:rPr>
                  <a:t>colonne ajoutée</a:t>
                </a: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5244211" y="476084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7615679" y="1492438"/>
              <a:ext cx="1777249" cy="4104948"/>
              <a:chOff x="7615679" y="1492438"/>
              <a:chExt cx="1777249" cy="4104948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7615679" y="1492438"/>
                <a:ext cx="1777249" cy="2369623"/>
                <a:chOff x="7615679" y="1492438"/>
                <a:chExt cx="1777249" cy="2369623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 rot="5400000">
                  <a:off x="8208094" y="2677233"/>
                  <a:ext cx="592413" cy="1777243"/>
                  <a:chOff x="8208094" y="2677233"/>
                  <a:chExt cx="592413" cy="1777243"/>
                </a:xfrm>
              </p:grpSpPr>
              <p:sp>
                <p:nvSpPr>
                  <p:cNvPr id="18" name="Freeform 17"/>
                  <p:cNvSpPr/>
                  <p:nvPr/>
                </p:nvSpPr>
                <p:spPr>
                  <a:xfrm>
                    <a:off x="8208096" y="3269635"/>
                    <a:ext cx="592411" cy="5924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1" h="592415">
                        <a:moveTo>
                          <a:pt x="0" y="0"/>
                        </a:moveTo>
                        <a:lnTo>
                          <a:pt x="592410" y="0"/>
                        </a:lnTo>
                        <a:lnTo>
                          <a:pt x="592410" y="592414"/>
                        </a:lnTo>
                        <a:lnTo>
                          <a:pt x="0" y="59241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9" name="Freeform 18"/>
                  <p:cNvSpPr/>
                  <p:nvPr/>
                </p:nvSpPr>
                <p:spPr>
                  <a:xfrm>
                    <a:off x="8208094" y="3862059"/>
                    <a:ext cx="592412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2" h="592417">
                        <a:moveTo>
                          <a:pt x="0" y="0"/>
                        </a:moveTo>
                        <a:lnTo>
                          <a:pt x="592411" y="0"/>
                        </a:lnTo>
                        <a:lnTo>
                          <a:pt x="592411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>
                    <a:off x="8208096" y="2677233"/>
                    <a:ext cx="592409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09" h="592417">
                        <a:moveTo>
                          <a:pt x="0" y="0"/>
                        </a:moveTo>
                        <a:lnTo>
                          <a:pt x="592408" y="0"/>
                        </a:lnTo>
                        <a:lnTo>
                          <a:pt x="592408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34" name="Group 33"/>
                <p:cNvGrpSpPr/>
                <p:nvPr/>
              </p:nvGrpSpPr>
              <p:grpSpPr>
                <a:xfrm>
                  <a:off x="7615699" y="1492438"/>
                  <a:ext cx="1777229" cy="1777247"/>
                  <a:chOff x="7615699" y="1492438"/>
                  <a:chExt cx="1777229" cy="1777247"/>
                </a:xfrm>
              </p:grpSpPr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8208108" y="1492438"/>
                    <a:ext cx="592412" cy="1777247"/>
                    <a:chOff x="8208108" y="1492438"/>
                    <a:chExt cx="592412" cy="1777247"/>
                  </a:xfrm>
                </p:grpSpPr>
                <p:sp>
                  <p:nvSpPr>
                    <p:cNvPr id="22" name="Freeform 21"/>
                    <p:cNvSpPr/>
                    <p:nvPr/>
                  </p:nvSpPr>
                  <p:spPr>
                    <a:xfrm>
                      <a:off x="8208108" y="2084852"/>
                      <a:ext cx="592412" cy="59241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2" h="592417">
                          <a:moveTo>
                            <a:pt x="0" y="0"/>
                          </a:moveTo>
                          <a:lnTo>
                            <a:pt x="592411" y="0"/>
                          </a:lnTo>
                          <a:lnTo>
                            <a:pt x="592411" y="592416"/>
                          </a:lnTo>
                          <a:lnTo>
                            <a:pt x="0" y="59241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23" name="Freeform 22"/>
                    <p:cNvSpPr/>
                    <p:nvPr/>
                  </p:nvSpPr>
                  <p:spPr>
                    <a:xfrm>
                      <a:off x="8208108" y="2677268"/>
                      <a:ext cx="592412" cy="59241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2" h="592417">
                          <a:moveTo>
                            <a:pt x="0" y="0"/>
                          </a:moveTo>
                          <a:lnTo>
                            <a:pt x="592411" y="0"/>
                          </a:lnTo>
                          <a:lnTo>
                            <a:pt x="592411" y="592416"/>
                          </a:lnTo>
                          <a:lnTo>
                            <a:pt x="0" y="59241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24" name="Freeform 23"/>
                    <p:cNvSpPr/>
                    <p:nvPr/>
                  </p:nvSpPr>
                  <p:spPr>
                    <a:xfrm>
                      <a:off x="8208108" y="1492438"/>
                      <a:ext cx="592412" cy="59241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2" h="592415">
                          <a:moveTo>
                            <a:pt x="0" y="0"/>
                          </a:moveTo>
                          <a:lnTo>
                            <a:pt x="592411" y="0"/>
                          </a:lnTo>
                          <a:lnTo>
                            <a:pt x="592411" y="592414"/>
                          </a:lnTo>
                          <a:lnTo>
                            <a:pt x="0" y="59241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7615699" y="1492438"/>
                    <a:ext cx="592410" cy="1777247"/>
                    <a:chOff x="7615699" y="1492438"/>
                    <a:chExt cx="592410" cy="1777247"/>
                  </a:xfrm>
                </p:grpSpPr>
                <p:sp>
                  <p:nvSpPr>
                    <p:cNvPr id="26" name="Freeform 25"/>
                    <p:cNvSpPr/>
                    <p:nvPr/>
                  </p:nvSpPr>
                  <p:spPr>
                    <a:xfrm>
                      <a:off x="7615699" y="2084852"/>
                      <a:ext cx="592410" cy="59241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0" h="592417">
                          <a:moveTo>
                            <a:pt x="0" y="0"/>
                          </a:moveTo>
                          <a:lnTo>
                            <a:pt x="592409" y="0"/>
                          </a:lnTo>
                          <a:lnTo>
                            <a:pt x="592409" y="592416"/>
                          </a:lnTo>
                          <a:lnTo>
                            <a:pt x="0" y="59241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27" name="Freeform 26"/>
                    <p:cNvSpPr/>
                    <p:nvPr/>
                  </p:nvSpPr>
                  <p:spPr>
                    <a:xfrm>
                      <a:off x="7615699" y="2677268"/>
                      <a:ext cx="592410" cy="59241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0" h="592417">
                          <a:moveTo>
                            <a:pt x="0" y="0"/>
                          </a:moveTo>
                          <a:lnTo>
                            <a:pt x="592409" y="0"/>
                          </a:lnTo>
                          <a:lnTo>
                            <a:pt x="592409" y="592416"/>
                          </a:lnTo>
                          <a:lnTo>
                            <a:pt x="0" y="59241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28" name="Freeform 27"/>
                    <p:cNvSpPr/>
                    <p:nvPr/>
                  </p:nvSpPr>
                  <p:spPr>
                    <a:xfrm>
                      <a:off x="7615699" y="1492438"/>
                      <a:ext cx="592410" cy="59241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0" h="592415">
                          <a:moveTo>
                            <a:pt x="0" y="0"/>
                          </a:moveTo>
                          <a:lnTo>
                            <a:pt x="592409" y="0"/>
                          </a:lnTo>
                          <a:lnTo>
                            <a:pt x="592409" y="592414"/>
                          </a:lnTo>
                          <a:lnTo>
                            <a:pt x="0" y="59241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grpSp>
                <p:nvGrpSpPr>
                  <p:cNvPr id="33" name="Group 32"/>
                  <p:cNvGrpSpPr/>
                  <p:nvPr/>
                </p:nvGrpSpPr>
                <p:grpSpPr>
                  <a:xfrm>
                    <a:off x="8800516" y="1492438"/>
                    <a:ext cx="592412" cy="1777247"/>
                    <a:chOff x="8800516" y="1492438"/>
                    <a:chExt cx="592412" cy="1777247"/>
                  </a:xfrm>
                </p:grpSpPr>
                <p:sp>
                  <p:nvSpPr>
                    <p:cNvPr id="30" name="Freeform 29"/>
                    <p:cNvSpPr/>
                    <p:nvPr/>
                  </p:nvSpPr>
                  <p:spPr>
                    <a:xfrm>
                      <a:off x="8800519" y="2084852"/>
                      <a:ext cx="592409" cy="59241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09" h="592417">
                          <a:moveTo>
                            <a:pt x="0" y="0"/>
                          </a:moveTo>
                          <a:lnTo>
                            <a:pt x="592408" y="0"/>
                          </a:lnTo>
                          <a:lnTo>
                            <a:pt x="592408" y="592416"/>
                          </a:lnTo>
                          <a:lnTo>
                            <a:pt x="0" y="59241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31" name="Freeform 30"/>
                    <p:cNvSpPr/>
                    <p:nvPr/>
                  </p:nvSpPr>
                  <p:spPr>
                    <a:xfrm>
                      <a:off x="8800516" y="2677268"/>
                      <a:ext cx="592412" cy="59241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12" h="592417">
                          <a:moveTo>
                            <a:pt x="0" y="0"/>
                          </a:moveTo>
                          <a:lnTo>
                            <a:pt x="592411" y="0"/>
                          </a:lnTo>
                          <a:lnTo>
                            <a:pt x="592411" y="592416"/>
                          </a:lnTo>
                          <a:lnTo>
                            <a:pt x="0" y="59241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32" name="Freeform 31"/>
                    <p:cNvSpPr/>
                    <p:nvPr/>
                  </p:nvSpPr>
                  <p:spPr>
                    <a:xfrm>
                      <a:off x="8800519" y="1492438"/>
                      <a:ext cx="592409" cy="59241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592409" h="592415">
                          <a:moveTo>
                            <a:pt x="0" y="0"/>
                          </a:moveTo>
                          <a:lnTo>
                            <a:pt x="592408" y="0"/>
                          </a:lnTo>
                          <a:lnTo>
                            <a:pt x="592408" y="592414"/>
                          </a:lnTo>
                          <a:lnTo>
                            <a:pt x="0" y="59241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</p:grpSp>
          </p:grpSp>
          <p:sp>
            <p:nvSpPr>
              <p:cNvPr id="36" name="TextBox 35"/>
              <p:cNvSpPr txBox="1"/>
              <p:nvPr/>
            </p:nvSpPr>
            <p:spPr>
              <a:xfrm>
                <a:off x="7847762" y="4889500"/>
                <a:ext cx="1229405" cy="70788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2000" b="0" i="1" u="none" baseline="0" dirty="0">
                    <a:solidFill>
                      <a:srgbClr val="000000"/>
                    </a:solidFill>
                    <a:latin typeface="Century Gothic"/>
                  </a:rPr>
                  <a:t>rangée ajoutée</a:t>
                </a:r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8053451" y="476084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767080" y="1492438"/>
              <a:ext cx="901700" cy="3268411"/>
              <a:chOff x="767080" y="1492438"/>
              <a:chExt cx="901700" cy="3268411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921706" y="1492438"/>
                <a:ext cx="592411" cy="1777247"/>
                <a:chOff x="921706" y="1492438"/>
                <a:chExt cx="592411" cy="1777247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921708" y="2084852"/>
                  <a:ext cx="592409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7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921706" y="2677268"/>
                  <a:ext cx="592411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1" h="592417">
                      <a:moveTo>
                        <a:pt x="0" y="0"/>
                      </a:moveTo>
                      <a:lnTo>
                        <a:pt x="592410" y="0"/>
                      </a:lnTo>
                      <a:lnTo>
                        <a:pt x="592410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921708" y="1492438"/>
                  <a:ext cx="592409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5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cxnSp>
            <p:nvCxnSpPr>
              <p:cNvPr id="43" name="Straight Connector 42"/>
              <p:cNvCxnSpPr/>
              <p:nvPr/>
            </p:nvCxnSpPr>
            <p:spPr>
              <a:xfrm>
                <a:off x="767080" y="476084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2502794" y="1492438"/>
              <a:ext cx="1305532" cy="4104948"/>
              <a:chOff x="2502794" y="1492438"/>
              <a:chExt cx="1305532" cy="4104948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2559854" y="1492438"/>
                <a:ext cx="1184820" cy="1777247"/>
                <a:chOff x="2559854" y="1492438"/>
                <a:chExt cx="1184820" cy="1777247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3152263" y="1492438"/>
                  <a:ext cx="592411" cy="1777247"/>
                  <a:chOff x="3152263" y="1492438"/>
                  <a:chExt cx="592411" cy="1777247"/>
                </a:xfrm>
              </p:grpSpPr>
              <p:sp>
                <p:nvSpPr>
                  <p:cNvPr id="45" name="Freeform 44"/>
                  <p:cNvSpPr/>
                  <p:nvPr/>
                </p:nvSpPr>
                <p:spPr>
                  <a:xfrm>
                    <a:off x="3152264" y="2084852"/>
                    <a:ext cx="592410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7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46" name="Freeform 45"/>
                  <p:cNvSpPr/>
                  <p:nvPr/>
                </p:nvSpPr>
                <p:spPr>
                  <a:xfrm>
                    <a:off x="3152263" y="2677268"/>
                    <a:ext cx="592411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1" h="592417">
                        <a:moveTo>
                          <a:pt x="0" y="0"/>
                        </a:moveTo>
                        <a:lnTo>
                          <a:pt x="592410" y="0"/>
                        </a:lnTo>
                        <a:lnTo>
                          <a:pt x="592410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47" name="Freeform 46"/>
                  <p:cNvSpPr/>
                  <p:nvPr/>
                </p:nvSpPr>
                <p:spPr>
                  <a:xfrm>
                    <a:off x="3152264" y="1492438"/>
                    <a:ext cx="592410" cy="5924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5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4"/>
                        </a:lnTo>
                        <a:lnTo>
                          <a:pt x="0" y="59241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2559854" y="1492438"/>
                  <a:ext cx="592410" cy="1777247"/>
                  <a:chOff x="2559854" y="1492438"/>
                  <a:chExt cx="592410" cy="1777247"/>
                </a:xfrm>
              </p:grpSpPr>
              <p:sp>
                <p:nvSpPr>
                  <p:cNvPr id="49" name="Freeform 48"/>
                  <p:cNvSpPr/>
                  <p:nvPr/>
                </p:nvSpPr>
                <p:spPr>
                  <a:xfrm>
                    <a:off x="2559854" y="2084852"/>
                    <a:ext cx="592410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7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50" name="Freeform 49"/>
                  <p:cNvSpPr/>
                  <p:nvPr/>
                </p:nvSpPr>
                <p:spPr>
                  <a:xfrm>
                    <a:off x="2559854" y="2677268"/>
                    <a:ext cx="592410" cy="59241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7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6"/>
                        </a:lnTo>
                        <a:lnTo>
                          <a:pt x="0" y="59241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51" name="Freeform 50"/>
                  <p:cNvSpPr/>
                  <p:nvPr/>
                </p:nvSpPr>
                <p:spPr>
                  <a:xfrm>
                    <a:off x="2559854" y="1492438"/>
                    <a:ext cx="592410" cy="59241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592410" h="592415">
                        <a:moveTo>
                          <a:pt x="0" y="0"/>
                        </a:moveTo>
                        <a:lnTo>
                          <a:pt x="592409" y="0"/>
                        </a:lnTo>
                        <a:lnTo>
                          <a:pt x="592409" y="592414"/>
                        </a:lnTo>
                        <a:lnTo>
                          <a:pt x="0" y="59241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sp>
            <p:nvSpPr>
              <p:cNvPr id="54" name="TextBox 53"/>
              <p:cNvSpPr txBox="1"/>
              <p:nvPr/>
            </p:nvSpPr>
            <p:spPr>
              <a:xfrm>
                <a:off x="2502794" y="4889500"/>
                <a:ext cx="1305532" cy="70788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2000" b="0" i="1" u="none" baseline="0" dirty="0">
                    <a:solidFill>
                      <a:srgbClr val="000000"/>
                    </a:solidFill>
                    <a:latin typeface="Century Gothic"/>
                  </a:rPr>
                  <a:t>colonne ajoutée</a:t>
                </a:r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>
                <a:off x="2701417" y="476084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8" name="TextBox 57"/>
          <p:cNvSpPr txBox="1"/>
          <p:nvPr/>
        </p:nvSpPr>
        <p:spPr>
          <a:xfrm>
            <a:off x="520700" y="444500"/>
            <a:ext cx="7927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chaque rectangle.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20700" y="6083300"/>
            <a:ext cx="684474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augmente-t-il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20700" y="6985000"/>
            <a:ext cx="362926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E-41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238177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906780" y="1352738"/>
            <a:ext cx="8400524" cy="4460548"/>
            <a:chOff x="906780" y="1352738"/>
            <a:chExt cx="8400524" cy="4460548"/>
          </a:xfrm>
        </p:grpSpPr>
        <p:grpSp>
          <p:nvGrpSpPr>
            <p:cNvPr id="13" name="Group 12"/>
            <p:cNvGrpSpPr/>
            <p:nvPr/>
          </p:nvGrpSpPr>
          <p:grpSpPr>
            <a:xfrm>
              <a:off x="5180483" y="1352738"/>
              <a:ext cx="1330376" cy="4460548"/>
              <a:chOff x="5180483" y="1352738"/>
              <a:chExt cx="1330376" cy="4460548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5242343" y="1352738"/>
                <a:ext cx="1184837" cy="2369662"/>
                <a:chOff x="5242343" y="1352738"/>
                <a:chExt cx="1184837" cy="2369662"/>
              </a:xfrm>
            </p:grpSpPr>
            <p:sp>
              <p:nvSpPr>
                <p:cNvPr id="2" name="Freeform 1"/>
                <p:cNvSpPr/>
                <p:nvPr/>
              </p:nvSpPr>
              <p:spPr>
                <a:xfrm>
                  <a:off x="5834765" y="3129973"/>
                  <a:ext cx="592415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5" h="592417">
                      <a:moveTo>
                        <a:pt x="0" y="0"/>
                      </a:moveTo>
                      <a:lnTo>
                        <a:pt x="592414" y="0"/>
                      </a:lnTo>
                      <a:lnTo>
                        <a:pt x="592414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" name="Freeform 2"/>
                <p:cNvSpPr/>
                <p:nvPr/>
              </p:nvSpPr>
              <p:spPr>
                <a:xfrm>
                  <a:off x="5834757" y="1945152"/>
                  <a:ext cx="592413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3" h="592417">
                      <a:moveTo>
                        <a:pt x="0" y="0"/>
                      </a:moveTo>
                      <a:lnTo>
                        <a:pt x="592412" y="0"/>
                      </a:lnTo>
                      <a:lnTo>
                        <a:pt x="592412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5834755" y="2537568"/>
                  <a:ext cx="592415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5" h="592417">
                      <a:moveTo>
                        <a:pt x="0" y="0"/>
                      </a:moveTo>
                      <a:lnTo>
                        <a:pt x="592414" y="0"/>
                      </a:lnTo>
                      <a:lnTo>
                        <a:pt x="592414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5834757" y="1352738"/>
                  <a:ext cx="592413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3" h="592415">
                      <a:moveTo>
                        <a:pt x="0" y="0"/>
                      </a:moveTo>
                      <a:lnTo>
                        <a:pt x="592412" y="0"/>
                      </a:lnTo>
                      <a:lnTo>
                        <a:pt x="592412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" name="Freeform 5"/>
                <p:cNvSpPr/>
                <p:nvPr/>
              </p:nvSpPr>
              <p:spPr>
                <a:xfrm>
                  <a:off x="5242346" y="1945152"/>
                  <a:ext cx="592409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7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5242343" y="2537568"/>
                  <a:ext cx="592412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2" h="592417">
                      <a:moveTo>
                        <a:pt x="0" y="0"/>
                      </a:moveTo>
                      <a:lnTo>
                        <a:pt x="592411" y="0"/>
                      </a:lnTo>
                      <a:lnTo>
                        <a:pt x="592411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" name="Freeform 7"/>
                <p:cNvSpPr/>
                <p:nvPr/>
              </p:nvSpPr>
              <p:spPr>
                <a:xfrm>
                  <a:off x="5242346" y="1352738"/>
                  <a:ext cx="592409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5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5242357" y="3129984"/>
                  <a:ext cx="592409" cy="59241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6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5"/>
                      </a:lnTo>
                      <a:lnTo>
                        <a:pt x="0" y="59241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cxnSp>
            <p:nvCxnSpPr>
              <p:cNvPr id="11" name="Straight Connector 10"/>
              <p:cNvCxnSpPr/>
              <p:nvPr/>
            </p:nvCxnSpPr>
            <p:spPr>
              <a:xfrm>
                <a:off x="5383911" y="499579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5180483" y="5105400"/>
                <a:ext cx="1330376" cy="70788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2000" b="0" i="1" u="none" baseline="0">
                    <a:solidFill>
                      <a:srgbClr val="000000"/>
                    </a:solidFill>
                    <a:latin typeface="Century Gothic"/>
                  </a:rPr>
                  <a:t>colonne ajoutée</a:t>
                </a: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7976928" y="1352738"/>
              <a:ext cx="1330376" cy="4460548"/>
              <a:chOff x="7976928" y="1352738"/>
              <a:chExt cx="1330376" cy="4460548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8193151" y="499579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7976928" y="5105400"/>
                <a:ext cx="1330376" cy="70788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2000" b="0" i="1" u="none" baseline="0" dirty="0">
                    <a:solidFill>
                      <a:srgbClr val="000000"/>
                    </a:solidFill>
                    <a:latin typeface="Century Gothic"/>
                  </a:rPr>
                  <a:t>rangée ajoutée</a:t>
                </a:r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8051581" y="1352738"/>
                <a:ext cx="1184839" cy="2962064"/>
                <a:chOff x="8051581" y="1352738"/>
                <a:chExt cx="1184839" cy="2962064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8643997" y="3722386"/>
                  <a:ext cx="592411" cy="59241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1" h="592416">
                      <a:moveTo>
                        <a:pt x="0" y="0"/>
                      </a:moveTo>
                      <a:lnTo>
                        <a:pt x="592410" y="0"/>
                      </a:lnTo>
                      <a:lnTo>
                        <a:pt x="592410" y="592415"/>
                      </a:lnTo>
                      <a:lnTo>
                        <a:pt x="0" y="59241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8051581" y="3722384"/>
                  <a:ext cx="592413" cy="5924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3" h="592418">
                      <a:moveTo>
                        <a:pt x="0" y="0"/>
                      </a:moveTo>
                      <a:lnTo>
                        <a:pt x="592412" y="0"/>
                      </a:lnTo>
                      <a:lnTo>
                        <a:pt x="592412" y="592417"/>
                      </a:lnTo>
                      <a:lnTo>
                        <a:pt x="0" y="5924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8644010" y="2537562"/>
                  <a:ext cx="592410" cy="59241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0" h="592416">
                      <a:moveTo>
                        <a:pt x="0" y="0"/>
                      </a:moveTo>
                      <a:lnTo>
                        <a:pt x="592409" y="0"/>
                      </a:lnTo>
                      <a:lnTo>
                        <a:pt x="592409" y="592415"/>
                      </a:lnTo>
                      <a:lnTo>
                        <a:pt x="0" y="59241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8644009" y="3129977"/>
                  <a:ext cx="592411" cy="5924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1" h="592418">
                      <a:moveTo>
                        <a:pt x="0" y="0"/>
                      </a:moveTo>
                      <a:lnTo>
                        <a:pt x="592410" y="0"/>
                      </a:lnTo>
                      <a:lnTo>
                        <a:pt x="592410" y="592417"/>
                      </a:lnTo>
                      <a:lnTo>
                        <a:pt x="0" y="5924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8644010" y="1945147"/>
                  <a:ext cx="592410" cy="59241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0" h="592416">
                      <a:moveTo>
                        <a:pt x="0" y="0"/>
                      </a:moveTo>
                      <a:lnTo>
                        <a:pt x="592409" y="0"/>
                      </a:lnTo>
                      <a:lnTo>
                        <a:pt x="592409" y="592415"/>
                      </a:lnTo>
                      <a:lnTo>
                        <a:pt x="0" y="59241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8051601" y="2537562"/>
                  <a:ext cx="592409" cy="59241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6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5"/>
                      </a:lnTo>
                      <a:lnTo>
                        <a:pt x="0" y="59241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8051601" y="3129977"/>
                  <a:ext cx="592409" cy="59241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8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7"/>
                      </a:lnTo>
                      <a:lnTo>
                        <a:pt x="0" y="59241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8051601" y="1945147"/>
                  <a:ext cx="592409" cy="59241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6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5"/>
                      </a:lnTo>
                      <a:lnTo>
                        <a:pt x="0" y="59241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8644010" y="1352738"/>
                  <a:ext cx="592410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0" h="592415">
                      <a:moveTo>
                        <a:pt x="0" y="0"/>
                      </a:moveTo>
                      <a:lnTo>
                        <a:pt x="592409" y="0"/>
                      </a:lnTo>
                      <a:lnTo>
                        <a:pt x="592409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8051601" y="1352738"/>
                  <a:ext cx="592409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5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33" name="Group 32"/>
            <p:cNvGrpSpPr/>
            <p:nvPr/>
          </p:nvGrpSpPr>
          <p:grpSpPr>
            <a:xfrm>
              <a:off x="906780" y="1352738"/>
              <a:ext cx="901700" cy="3643061"/>
              <a:chOff x="906780" y="1352738"/>
              <a:chExt cx="901700" cy="3643061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906780" y="499579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>
              <a:xfrm>
                <a:off x="1061425" y="1352738"/>
                <a:ext cx="592411" cy="1777247"/>
                <a:chOff x="1061425" y="1352738"/>
                <a:chExt cx="592411" cy="1777247"/>
              </a:xfrm>
            </p:grpSpPr>
            <p:sp>
              <p:nvSpPr>
                <p:cNvPr id="29" name="Freeform 28"/>
                <p:cNvSpPr/>
                <p:nvPr/>
              </p:nvSpPr>
              <p:spPr>
                <a:xfrm>
                  <a:off x="1061427" y="1945152"/>
                  <a:ext cx="592409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7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1061425" y="2537568"/>
                  <a:ext cx="592411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1" h="592417">
                      <a:moveTo>
                        <a:pt x="0" y="0"/>
                      </a:moveTo>
                      <a:lnTo>
                        <a:pt x="592410" y="0"/>
                      </a:lnTo>
                      <a:lnTo>
                        <a:pt x="592410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>
                  <a:off x="1061427" y="1352738"/>
                  <a:ext cx="592409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09" h="592415">
                      <a:moveTo>
                        <a:pt x="0" y="0"/>
                      </a:moveTo>
                      <a:lnTo>
                        <a:pt x="592408" y="0"/>
                      </a:lnTo>
                      <a:lnTo>
                        <a:pt x="592408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41" name="Group 40"/>
            <p:cNvGrpSpPr/>
            <p:nvPr/>
          </p:nvGrpSpPr>
          <p:grpSpPr>
            <a:xfrm>
              <a:off x="2875280" y="1352738"/>
              <a:ext cx="1147496" cy="4460548"/>
              <a:chOff x="2875280" y="1352738"/>
              <a:chExt cx="1147496" cy="4460548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2970022" y="4995799"/>
                <a:ext cx="901700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2875280" y="5105400"/>
                <a:ext cx="1147496" cy="70788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 rtl="0"/>
                <a:r>
                  <a:rPr lang="fr-ca" sz="2000" b="0" i="1" u="none" baseline="0" dirty="0">
                    <a:solidFill>
                      <a:srgbClr val="000000"/>
                    </a:solidFill>
                    <a:latin typeface="Century Gothic"/>
                  </a:rPr>
                  <a:t>rangée ajoutée</a:t>
                </a:r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3124604" y="1352738"/>
                <a:ext cx="592412" cy="2369651"/>
                <a:chOff x="3124604" y="1352738"/>
                <a:chExt cx="592412" cy="2369651"/>
              </a:xfrm>
            </p:grpSpPr>
            <p:sp>
              <p:nvSpPr>
                <p:cNvPr id="36" name="Freeform 35"/>
                <p:cNvSpPr/>
                <p:nvPr/>
              </p:nvSpPr>
              <p:spPr>
                <a:xfrm>
                  <a:off x="3124605" y="3129972"/>
                  <a:ext cx="592411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1" h="592417">
                      <a:moveTo>
                        <a:pt x="0" y="0"/>
                      </a:moveTo>
                      <a:lnTo>
                        <a:pt x="592410" y="0"/>
                      </a:lnTo>
                      <a:lnTo>
                        <a:pt x="592410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7" name="Freeform 36"/>
                <p:cNvSpPr/>
                <p:nvPr/>
              </p:nvSpPr>
              <p:spPr>
                <a:xfrm>
                  <a:off x="3124604" y="1945152"/>
                  <a:ext cx="592410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0" h="592417">
                      <a:moveTo>
                        <a:pt x="0" y="0"/>
                      </a:moveTo>
                      <a:lnTo>
                        <a:pt x="592409" y="0"/>
                      </a:lnTo>
                      <a:lnTo>
                        <a:pt x="592409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8" name="Freeform 37"/>
                <p:cNvSpPr/>
                <p:nvPr/>
              </p:nvSpPr>
              <p:spPr>
                <a:xfrm>
                  <a:off x="3124604" y="2537568"/>
                  <a:ext cx="592410" cy="59241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0" h="592417">
                      <a:moveTo>
                        <a:pt x="0" y="0"/>
                      </a:moveTo>
                      <a:lnTo>
                        <a:pt x="592409" y="0"/>
                      </a:lnTo>
                      <a:lnTo>
                        <a:pt x="592409" y="592416"/>
                      </a:lnTo>
                      <a:lnTo>
                        <a:pt x="0" y="59241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9" name="Freeform 38"/>
                <p:cNvSpPr/>
                <p:nvPr/>
              </p:nvSpPr>
              <p:spPr>
                <a:xfrm>
                  <a:off x="3124604" y="1352738"/>
                  <a:ext cx="592410" cy="5924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92410" h="592415">
                      <a:moveTo>
                        <a:pt x="0" y="0"/>
                      </a:moveTo>
                      <a:lnTo>
                        <a:pt x="592409" y="0"/>
                      </a:lnTo>
                      <a:lnTo>
                        <a:pt x="592409" y="592414"/>
                      </a:lnTo>
                      <a:lnTo>
                        <a:pt x="0" y="59241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</p:grpSp>
      <p:sp>
        <p:nvSpPr>
          <p:cNvPr id="43" name="TextBox 42"/>
          <p:cNvSpPr txBox="1"/>
          <p:nvPr/>
        </p:nvSpPr>
        <p:spPr>
          <a:xfrm>
            <a:off x="508000" y="271701"/>
            <a:ext cx="9502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J’ajoute maintenant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rangées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colonnes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un ordre différent.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08000" y="6184900"/>
            <a:ext cx="3851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remarques-tu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08000" y="7023100"/>
            <a:ext cx="90030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aux élèves de faire leurs propres régularités, en ajoutant une rangée ou une colonne aux 3 carrés initiaux.</a:t>
            </a:r>
          </a:p>
        </p:txBody>
      </p:sp>
    </p:spTree>
    <p:extLst>
      <p:ext uri="{BB962C8B-B14F-4D97-AF65-F5344CB8AC3E}">
        <p14:creationId xmlns:p14="http://schemas.microsoft.com/office/powerpoint/2010/main" val="1266349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95300"/>
            <a:ext cx="9500362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Regarde la quatrième forme de ta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régularité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est son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6794500"/>
            <a:ext cx="9262301" cy="62914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Ayez une discussion au sujet des dimensions possibles. Demandez à des volontaires de montrer toutes les possibilités.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8000" y="2819400"/>
            <a:ext cx="9500362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Toutes tes formes ont le même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(14 unités), même si leurs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dimensions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sont différentes.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46127C3-41C6-49BA-9503-77A603EDE29F}"/>
              </a:ext>
            </a:extLst>
          </p:cNvPr>
          <p:cNvCxnSpPr/>
          <p:nvPr/>
        </p:nvCxnSpPr>
        <p:spPr>
          <a:xfrm>
            <a:off x="0" y="261921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05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82600"/>
            <a:ext cx="9403461" cy="35161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cette méthode lorsqu’on te demande de dessiner un rectangle avec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 </a:t>
            </a:r>
            <a:r>
              <a:rPr lang="fr-ca" sz="2800" b="0" i="0" u="none" baseline="0" dirty="0">
                <a:latin typeface="Century Gothic"/>
              </a:rPr>
              <a:t>donné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 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15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Étape 1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:</a:t>
            </a:r>
            <a:br>
              <a:rPr lang="fr-ca" sz="2800" b="1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un rectangle fait de carrés de papier quadrillé dont le périmètre est plus petit que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celui demandé.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38467D-A1EB-4A45-971B-AB0499206253}"/>
              </a:ext>
            </a:extLst>
          </p:cNvPr>
          <p:cNvSpPr/>
          <p:nvPr/>
        </p:nvSpPr>
        <p:spPr>
          <a:xfrm>
            <a:off x="520700" y="4539008"/>
            <a:ext cx="9227734" cy="1522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1" i="0" u="none" baseline="0" dirty="0">
                <a:solidFill>
                  <a:srgbClr val="000000"/>
                </a:solidFill>
              </a:rPr>
              <a:t>Étape 2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 </a:t>
            </a:r>
            <a:r>
              <a:rPr lang="fr-ca" sz="2800" b="1" i="0" u="none" baseline="0" dirty="0">
                <a:solidFill>
                  <a:srgbClr val="000000"/>
                </a:solidFill>
              </a:rPr>
              <a:t>:</a:t>
            </a:r>
            <a:br>
              <a:rPr lang="fr-ca" sz="2800" b="1" dirty="0">
                <a:solidFill>
                  <a:srgbClr val="000000"/>
                </a:solidFill>
              </a:rPr>
            </a:br>
            <a:r>
              <a:rPr lang="fr-ca" sz="2800" b="0" i="0" u="none" baseline="0" dirty="0">
                <a:solidFill>
                  <a:srgbClr val="000000"/>
                </a:solidFill>
              </a:rPr>
              <a:t>Ajoute une rangée ou une colonne à la fois jusqu’à ce que tu aies</a:t>
            </a:r>
            <a:r>
              <a:rPr lang="fr-ca" sz="2800" b="0" i="0" u="none" dirty="0">
                <a:solidFill>
                  <a:srgbClr val="000000"/>
                </a:solidFill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</a:rPr>
              <a:t>obtenu le périmètre demandé.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6B66CD3-0CB2-4AFE-AB46-B2789C673DA6}"/>
              </a:ext>
            </a:extLst>
          </p:cNvPr>
          <p:cNvCxnSpPr/>
          <p:nvPr/>
        </p:nvCxnSpPr>
        <p:spPr>
          <a:xfrm>
            <a:off x="0" y="39830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695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" r="-3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0" y="5389844"/>
            <a:ext cx="10160000" cy="2230156"/>
          </a:xfrm>
          <a:custGeom>
            <a:avLst/>
            <a:gdLst/>
            <a:ahLst/>
            <a:cxnLst/>
            <a:rect l="0" t="0" r="0" b="0"/>
            <a:pathLst>
              <a:path w="10566768" h="1775098">
                <a:moveTo>
                  <a:pt x="0" y="0"/>
                </a:moveTo>
                <a:lnTo>
                  <a:pt x="10566767" y="0"/>
                </a:lnTo>
                <a:lnTo>
                  <a:pt x="10566767" y="1775097"/>
                </a:lnTo>
                <a:lnTo>
                  <a:pt x="0" y="1775097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3" name="Freeform 2"/>
          <p:cNvSpPr/>
          <p:nvPr/>
        </p:nvSpPr>
        <p:spPr>
          <a:xfrm>
            <a:off x="0" y="0"/>
            <a:ext cx="10160000" cy="2318712"/>
          </a:xfrm>
          <a:custGeom>
            <a:avLst/>
            <a:gdLst/>
            <a:ahLst/>
            <a:cxnLst/>
            <a:rect l="0" t="0" r="0" b="0"/>
            <a:pathLst>
              <a:path w="10347804" h="2551159">
                <a:moveTo>
                  <a:pt x="0" y="0"/>
                </a:moveTo>
                <a:lnTo>
                  <a:pt x="10347803" y="0"/>
                </a:lnTo>
                <a:lnTo>
                  <a:pt x="10347803" y="2551158"/>
                </a:lnTo>
                <a:lnTo>
                  <a:pt x="0" y="2551158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57199" y="368300"/>
            <a:ext cx="9162789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Dessine trois rectangles différents dont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 de 16 unités.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511000"/>
            <a:ext cx="9350629" cy="1553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Dessine un quatrième rectangle ayant le même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N’oublie pas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Un carré est un rectangle spécial.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B597DE3-D42A-4AE2-B483-F886693AB599}"/>
              </a:ext>
            </a:extLst>
          </p:cNvPr>
          <p:cNvCxnSpPr/>
          <p:nvPr/>
        </p:nvCxnSpPr>
        <p:spPr>
          <a:xfrm>
            <a:off x="0" y="537059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06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F425F731-8907-D0E5-6B63-95E8EA54C3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191605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5753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93624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Ajoute un carré à la forme pour modifier le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périmètre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 il est décrit.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5092700"/>
            <a:ext cx="4002738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augmente de 2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14475" y="2734962"/>
            <a:ext cx="2531051" cy="1265539"/>
            <a:chOff x="3814475" y="2734962"/>
            <a:chExt cx="2531051" cy="1265539"/>
          </a:xfrm>
        </p:grpSpPr>
        <p:sp>
          <p:nvSpPr>
            <p:cNvPr id="4" name="Freeform 3"/>
            <p:cNvSpPr/>
            <p:nvPr/>
          </p:nvSpPr>
          <p:spPr>
            <a:xfrm>
              <a:off x="4447238" y="3367730"/>
              <a:ext cx="632762" cy="632771"/>
            </a:xfrm>
            <a:custGeom>
              <a:avLst/>
              <a:gdLst/>
              <a:ahLst/>
              <a:cxnLst/>
              <a:rect l="0" t="0" r="0" b="0"/>
              <a:pathLst>
                <a:path w="632762" h="632771">
                  <a:moveTo>
                    <a:pt x="0" y="0"/>
                  </a:moveTo>
                  <a:lnTo>
                    <a:pt x="632761" y="0"/>
                  </a:lnTo>
                  <a:lnTo>
                    <a:pt x="632761" y="632770"/>
                  </a:lnTo>
                  <a:lnTo>
                    <a:pt x="0" y="63277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3814475" y="3367730"/>
              <a:ext cx="632764" cy="632771"/>
            </a:xfrm>
            <a:custGeom>
              <a:avLst/>
              <a:gdLst/>
              <a:ahLst/>
              <a:cxnLst/>
              <a:rect l="0" t="0" r="0" b="0"/>
              <a:pathLst>
                <a:path w="632764" h="632771">
                  <a:moveTo>
                    <a:pt x="0" y="0"/>
                  </a:moveTo>
                  <a:lnTo>
                    <a:pt x="632763" y="0"/>
                  </a:lnTo>
                  <a:lnTo>
                    <a:pt x="632763" y="632770"/>
                  </a:lnTo>
                  <a:lnTo>
                    <a:pt x="0" y="63277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4447238" y="2734962"/>
              <a:ext cx="632762" cy="632769"/>
            </a:xfrm>
            <a:custGeom>
              <a:avLst/>
              <a:gdLst/>
              <a:ahLst/>
              <a:cxnLst/>
              <a:rect l="0" t="0" r="0" b="0"/>
              <a:pathLst>
                <a:path w="632762" h="632769">
                  <a:moveTo>
                    <a:pt x="0" y="0"/>
                  </a:moveTo>
                  <a:lnTo>
                    <a:pt x="632761" y="0"/>
                  </a:lnTo>
                  <a:lnTo>
                    <a:pt x="632761" y="632768"/>
                  </a:lnTo>
                  <a:lnTo>
                    <a:pt x="0" y="63276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5712764" y="3367730"/>
              <a:ext cx="632762" cy="632771"/>
            </a:xfrm>
            <a:custGeom>
              <a:avLst/>
              <a:gdLst/>
              <a:ahLst/>
              <a:cxnLst/>
              <a:rect l="0" t="0" r="0" b="0"/>
              <a:pathLst>
                <a:path w="632762" h="632771">
                  <a:moveTo>
                    <a:pt x="0" y="0"/>
                  </a:moveTo>
                  <a:lnTo>
                    <a:pt x="632761" y="0"/>
                  </a:lnTo>
                  <a:lnTo>
                    <a:pt x="632761" y="632770"/>
                  </a:lnTo>
                  <a:lnTo>
                    <a:pt x="0" y="63277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5080000" y="3367730"/>
              <a:ext cx="632763" cy="632771"/>
            </a:xfrm>
            <a:custGeom>
              <a:avLst/>
              <a:gdLst/>
              <a:ahLst/>
              <a:cxnLst/>
              <a:rect l="0" t="0" r="0" b="0"/>
              <a:pathLst>
                <a:path w="632763" h="632771">
                  <a:moveTo>
                    <a:pt x="0" y="0"/>
                  </a:moveTo>
                  <a:lnTo>
                    <a:pt x="632762" y="0"/>
                  </a:lnTo>
                  <a:lnTo>
                    <a:pt x="632762" y="632770"/>
                  </a:lnTo>
                  <a:lnTo>
                    <a:pt x="0" y="63277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5712764" y="2734962"/>
              <a:ext cx="632762" cy="632769"/>
            </a:xfrm>
            <a:custGeom>
              <a:avLst/>
              <a:gdLst/>
              <a:ahLst/>
              <a:cxnLst/>
              <a:rect l="0" t="0" r="0" b="0"/>
              <a:pathLst>
                <a:path w="632762" h="632769">
                  <a:moveTo>
                    <a:pt x="0" y="0"/>
                  </a:moveTo>
                  <a:lnTo>
                    <a:pt x="632761" y="0"/>
                  </a:lnTo>
                  <a:lnTo>
                    <a:pt x="632761" y="632768"/>
                  </a:lnTo>
                  <a:lnTo>
                    <a:pt x="0" y="63276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44500" y="6083300"/>
            <a:ext cx="343395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diminue de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07000" y="5092700"/>
            <a:ext cx="4841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reste le même </a:t>
            </a:r>
          </a:p>
        </p:txBody>
      </p:sp>
    </p:spTree>
    <p:extLst>
      <p:ext uri="{BB962C8B-B14F-4D97-AF65-F5344CB8AC3E}">
        <p14:creationId xmlns:p14="http://schemas.microsoft.com/office/powerpoint/2010/main" val="2074397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93700"/>
            <a:ext cx="93624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Iva organise 8 morceaux de tissu carrés pour faire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une courtepointe rectangulaire.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651000"/>
            <a:ext cx="9603852" cy="54213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Combien de rectangles différents peut-elle créer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3781124"/>
            <a:ext cx="9248140" cy="1945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b) Iva prévoit coudre une bordure décorative autour de la courtepointe. Quel arrangement de carrés doit-elle adopter pour utiliser le moins </a:t>
            </a:r>
            <a:r>
              <a:rPr lang="fr-ca" sz="2700" dirty="0">
                <a:solidFill>
                  <a:srgbClr val="000000"/>
                </a:solidFill>
                <a:latin typeface="Century Gothic"/>
              </a:rPr>
              <a:t>de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bordures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Explique comment </a:t>
            </a:r>
            <a:r>
              <a:rPr lang="fr-ca" sz="2700" dirty="0">
                <a:solidFill>
                  <a:srgbClr val="000000"/>
                </a:solidFill>
                <a:latin typeface="Century Gothic"/>
              </a:rPr>
              <a:t>tu le sais.</a:t>
            </a:r>
            <a:endParaRPr lang="fr-ca" sz="2700" b="0" i="0" u="none" baseline="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41655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749300"/>
            <a:ext cx="9408287" cy="3253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Essaie de dessiner un rectangle dont les côtés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un nombre entier et dont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mesurant 7 unités.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Répète l’exercice avec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mesurant un nombre impair différent.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Explique tes découvertes.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07912" y="203200"/>
            <a:ext cx="629549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élèves peuvent utiliser du papier quadrillé ou un </a:t>
            </a:r>
            <a:r>
              <a:rPr lang="fr-ca" sz="1600" b="0" i="0" u="none" baseline="0" dirty="0" err="1">
                <a:solidFill>
                  <a:srgbClr val="666666"/>
                </a:solidFill>
                <a:latin typeface="Century Gothic"/>
              </a:rPr>
              <a:t>géoplan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8615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3.1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p.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112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113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258641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41300"/>
            <a:ext cx="950937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N’oubliez pas : Le périmètre mesure le pourtour extérieur d’une forme géométrique.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03286" y="3562098"/>
            <a:ext cx="2553429" cy="851153"/>
            <a:chOff x="3803286" y="3562098"/>
            <a:chExt cx="2553429" cy="851153"/>
          </a:xfrm>
        </p:grpSpPr>
        <p:sp>
          <p:nvSpPr>
            <p:cNvPr id="3" name="Freeform 2"/>
            <p:cNvSpPr/>
            <p:nvPr/>
          </p:nvSpPr>
          <p:spPr>
            <a:xfrm>
              <a:off x="3803286" y="3562098"/>
              <a:ext cx="851143" cy="851152"/>
            </a:xfrm>
            <a:custGeom>
              <a:avLst/>
              <a:gdLst/>
              <a:ahLst/>
              <a:cxnLst/>
              <a:rect l="0" t="0" r="0" b="0"/>
              <a:pathLst>
                <a:path w="851143" h="851152">
                  <a:moveTo>
                    <a:pt x="0" y="0"/>
                  </a:moveTo>
                  <a:lnTo>
                    <a:pt x="851142" y="0"/>
                  </a:lnTo>
                  <a:lnTo>
                    <a:pt x="851142" y="851151"/>
                  </a:lnTo>
                  <a:lnTo>
                    <a:pt x="0" y="85115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4654428" y="3562098"/>
              <a:ext cx="851145" cy="851152"/>
            </a:xfrm>
            <a:custGeom>
              <a:avLst/>
              <a:gdLst/>
              <a:ahLst/>
              <a:cxnLst/>
              <a:rect l="0" t="0" r="0" b="0"/>
              <a:pathLst>
                <a:path w="851145" h="851152">
                  <a:moveTo>
                    <a:pt x="0" y="0"/>
                  </a:moveTo>
                  <a:lnTo>
                    <a:pt x="851144" y="0"/>
                  </a:lnTo>
                  <a:lnTo>
                    <a:pt x="851144" y="851151"/>
                  </a:lnTo>
                  <a:lnTo>
                    <a:pt x="0" y="85115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5505572" y="3562100"/>
              <a:ext cx="851143" cy="851151"/>
            </a:xfrm>
            <a:custGeom>
              <a:avLst/>
              <a:gdLst/>
              <a:ahLst/>
              <a:cxnLst/>
              <a:rect l="0" t="0" r="0" b="0"/>
              <a:pathLst>
                <a:path w="851143" h="851151">
                  <a:moveTo>
                    <a:pt x="0" y="0"/>
                  </a:moveTo>
                  <a:lnTo>
                    <a:pt x="851142" y="0"/>
                  </a:lnTo>
                  <a:lnTo>
                    <a:pt x="851142" y="851150"/>
                  </a:lnTo>
                  <a:lnTo>
                    <a:pt x="0" y="85115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82600" y="952500"/>
            <a:ext cx="9137389" cy="181588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Combien de manières différentes y a-t-il de trouver la réponse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2600" y="6985000"/>
            <a:ext cx="546602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Deux manières : en comptant ou en additionnant </a:t>
            </a:r>
          </a:p>
        </p:txBody>
      </p:sp>
    </p:spTree>
    <p:extLst>
      <p:ext uri="{BB962C8B-B14F-4D97-AF65-F5344CB8AC3E}">
        <p14:creationId xmlns:p14="http://schemas.microsoft.com/office/powerpoint/2010/main" val="2632492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95300"/>
            <a:ext cx="6494049" cy="12030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périmètre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la forme.  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508000" y="2197100"/>
            <a:ext cx="3623310" cy="2451641"/>
            <a:chOff x="508000" y="2197100"/>
            <a:chExt cx="3623310" cy="2451641"/>
          </a:xfrm>
        </p:grpSpPr>
        <p:grpSp>
          <p:nvGrpSpPr>
            <p:cNvPr id="10" name="Group 9"/>
            <p:cNvGrpSpPr/>
            <p:nvPr/>
          </p:nvGrpSpPr>
          <p:grpSpPr>
            <a:xfrm>
              <a:off x="952500" y="2197100"/>
              <a:ext cx="3178810" cy="2451641"/>
              <a:chOff x="952500" y="2197100"/>
              <a:chExt cx="3178810" cy="2451641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1530726" y="2231249"/>
                <a:ext cx="1934149" cy="1835924"/>
              </a:xfrm>
              <a:custGeom>
                <a:avLst/>
                <a:gdLst/>
                <a:ahLst/>
                <a:cxnLst/>
                <a:rect l="0" t="0" r="0" b="0"/>
                <a:pathLst>
                  <a:path w="1934149" h="1835924">
                    <a:moveTo>
                      <a:pt x="967074" y="0"/>
                    </a:moveTo>
                    <a:lnTo>
                      <a:pt x="1934148" y="701284"/>
                    </a:lnTo>
                    <a:lnTo>
                      <a:pt x="1565013" y="1835923"/>
                    </a:lnTo>
                    <a:lnTo>
                      <a:pt x="369136" y="1835923"/>
                    </a:lnTo>
                    <a:lnTo>
                      <a:pt x="0" y="70128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952500" y="3429000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3 </a:t>
                </a:r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289300" y="3429000"/>
                <a:ext cx="842010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Arial"/>
                  </a:rPr>
                  <a:t> </a:t>
                </a: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3 </a:t>
                </a:r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1333500" y="2197100"/>
                <a:ext cx="2421128" cy="495841"/>
                <a:chOff x="1333500" y="2197100"/>
                <a:chExt cx="2421128" cy="495841"/>
              </a:xfrm>
            </p:grpSpPr>
            <p:sp>
              <p:nvSpPr>
                <p:cNvPr id="6" name="TextBox 5"/>
                <p:cNvSpPr txBox="1"/>
                <p:nvPr/>
              </p:nvSpPr>
              <p:spPr>
                <a:xfrm>
                  <a:off x="1333500" y="2197100"/>
                  <a:ext cx="762508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3 </a:t>
                  </a:r>
                  <a:r>
                    <a:rPr lang="fr-ca" sz="2300" b="0" i="0" u="none" baseline="0">
                      <a:solidFill>
                        <a:srgbClr val="0000FF"/>
                      </a:solidFill>
                      <a:latin typeface="Century Gothic"/>
                    </a:rPr>
                    <a:t>m</a:t>
                  </a: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2997200" y="2197100"/>
                  <a:ext cx="757428" cy="495841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>
                    <a:lnSpc>
                      <a:spcPct val="114000"/>
                    </a:lnSpc>
                    <a:spcAft>
                      <a:spcPts val="1000"/>
                    </a:spcAft>
                  </a:pPr>
                  <a:r>
                    <a:rPr lang="fr-ca" sz="2300" b="0" i="0" u="none" baseline="0">
                      <a:solidFill>
                        <a:srgbClr val="000000"/>
                      </a:solidFill>
                      <a:latin typeface="Century Gothic"/>
                    </a:rPr>
                    <a:t>3 </a:t>
                  </a:r>
                  <a:r>
                    <a:rPr lang="fr-ca" sz="2300" b="0" i="0" u="none" baseline="0">
                      <a:solidFill>
                        <a:srgbClr val="0000FF"/>
                      </a:solidFill>
                      <a:latin typeface="Century Gothic"/>
                    </a:rPr>
                    <a:t>m</a:t>
                  </a:r>
                </a:p>
              </p:txBody>
            </p:sp>
          </p:grpSp>
          <p:sp>
            <p:nvSpPr>
              <p:cNvPr id="9" name="TextBox 8"/>
              <p:cNvSpPr txBox="1"/>
              <p:nvPr/>
            </p:nvSpPr>
            <p:spPr>
              <a:xfrm>
                <a:off x="2159000" y="4152900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3 </a:t>
                </a:r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08000" y="2197100"/>
              <a:ext cx="592607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537200" y="2158600"/>
            <a:ext cx="4135628" cy="2540941"/>
            <a:chOff x="5537200" y="2158600"/>
            <a:chExt cx="4135628" cy="2540941"/>
          </a:xfrm>
        </p:grpSpPr>
        <p:grpSp>
          <p:nvGrpSpPr>
            <p:cNvPr id="26" name="Group 25"/>
            <p:cNvGrpSpPr/>
            <p:nvPr/>
          </p:nvGrpSpPr>
          <p:grpSpPr>
            <a:xfrm>
              <a:off x="6096000" y="2158600"/>
              <a:ext cx="3576828" cy="2540941"/>
              <a:chOff x="6096000" y="2158600"/>
              <a:chExt cx="3576828" cy="254094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6799072" y="2593594"/>
                <a:ext cx="2049272" cy="1536954"/>
                <a:chOff x="6799072" y="2593594"/>
                <a:chExt cx="2049272" cy="1536954"/>
              </a:xfrm>
            </p:grpSpPr>
            <p:cxnSp>
              <p:nvCxnSpPr>
                <p:cNvPr id="13" name="Straight Connector 12"/>
                <p:cNvCxnSpPr/>
                <p:nvPr/>
              </p:nvCxnSpPr>
              <p:spPr>
                <a:xfrm>
                  <a:off x="6799072" y="2593594"/>
                  <a:ext cx="2049272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8848344" y="2593594"/>
                  <a:ext cx="0" cy="1536954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6799072" y="2593594"/>
                  <a:ext cx="0" cy="521716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8334248" y="3115310"/>
                  <a:ext cx="0" cy="1015238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8334248" y="4130548"/>
                  <a:ext cx="514096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 flipH="1">
                  <a:off x="6799072" y="3115310"/>
                  <a:ext cx="1535176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TextBox 19"/>
              <p:cNvSpPr txBox="1"/>
              <p:nvPr/>
            </p:nvSpPr>
            <p:spPr>
              <a:xfrm>
                <a:off x="7226300" y="3114175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3 </a:t>
                </a:r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632700" y="3599850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2 </a:t>
                </a:r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096000" y="2667000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1 </a:t>
                </a:r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493000" y="2158600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4 </a:t>
                </a:r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915400" y="3175000"/>
                <a:ext cx="757428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3 </a:t>
                </a:r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166100" y="4203700"/>
                <a:ext cx="841756" cy="495841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>
                  <a:lnSpc>
                    <a:spcPct val="114000"/>
                  </a:lnSpc>
                  <a:spcAft>
                    <a:spcPts val="1000"/>
                  </a:spcAft>
                </a:pPr>
                <a:r>
                  <a:rPr lang="fr-ca" sz="2300" b="0" i="0" u="none" baseline="0">
                    <a:solidFill>
                      <a:srgbClr val="000000"/>
                    </a:solidFill>
                    <a:latin typeface="Century Gothic"/>
                  </a:rPr>
                  <a:t> 1 </a:t>
                </a:r>
                <a:r>
                  <a:rPr lang="fr-ca" sz="2300" b="0" i="0" u="none" baseline="0">
                    <a:solidFill>
                      <a:srgbClr val="0000FF"/>
                    </a:solidFill>
                    <a:latin typeface="Century Gothic"/>
                  </a:rPr>
                  <a:t>m</a:t>
                </a: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5537200" y="2197100"/>
              <a:ext cx="592277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2190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57200"/>
            <a:ext cx="8994140" cy="16415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FF0000"/>
                </a:solidFill>
                <a:latin typeface="Century Gothic"/>
              </a:rPr>
              <a:t>Bonus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latin typeface="Century Gothic"/>
              </a:rPr>
              <a:t>T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ous les côtés longs mesurent 20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de long, tous les côtés courts mesurent 10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de long.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544443" y="2841498"/>
            <a:ext cx="3071114" cy="3071241"/>
            <a:chOff x="3544443" y="2841498"/>
            <a:chExt cx="3071114" cy="3071241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3544443" y="3609340"/>
              <a:ext cx="0" cy="1535684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3544443" y="2841498"/>
              <a:ext cx="3071114" cy="767842"/>
              <a:chOff x="3544443" y="2841498"/>
              <a:chExt cx="3071114" cy="76784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3544443" y="2841498"/>
                <a:ext cx="767715" cy="767842"/>
                <a:chOff x="3544443" y="2841498"/>
                <a:chExt cx="767715" cy="767842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>
                  <a:off x="3544443" y="3609340"/>
                  <a:ext cx="767715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4312158" y="2841498"/>
                  <a:ext cx="0" cy="767842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Straight Connector 6"/>
              <p:cNvCxnSpPr/>
              <p:nvPr/>
            </p:nvCxnSpPr>
            <p:spPr>
              <a:xfrm flipV="1">
                <a:off x="4312158" y="2841498"/>
                <a:ext cx="1535684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" name="Group 9"/>
              <p:cNvGrpSpPr/>
              <p:nvPr/>
            </p:nvGrpSpPr>
            <p:grpSpPr>
              <a:xfrm flipH="1">
                <a:off x="5847842" y="2841498"/>
                <a:ext cx="767715" cy="767842"/>
                <a:chOff x="5847842" y="2841498"/>
                <a:chExt cx="767715" cy="767842"/>
              </a:xfrm>
            </p:grpSpPr>
            <p:cxnSp>
              <p:nvCxnSpPr>
                <p:cNvPr id="8" name="Straight Connector 7"/>
                <p:cNvCxnSpPr/>
                <p:nvPr/>
              </p:nvCxnSpPr>
              <p:spPr>
                <a:xfrm>
                  <a:off x="5847842" y="3609340"/>
                  <a:ext cx="767715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615557" y="2841498"/>
                  <a:ext cx="0" cy="767842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2" name="Straight Connector 11"/>
            <p:cNvCxnSpPr/>
            <p:nvPr/>
          </p:nvCxnSpPr>
          <p:spPr>
            <a:xfrm>
              <a:off x="6615557" y="3609340"/>
              <a:ext cx="0" cy="1535557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/>
            <p:cNvGrpSpPr/>
            <p:nvPr/>
          </p:nvGrpSpPr>
          <p:grpSpPr>
            <a:xfrm flipV="1">
              <a:off x="3544443" y="5144897"/>
              <a:ext cx="3071114" cy="767842"/>
              <a:chOff x="3544443" y="5144897"/>
              <a:chExt cx="3071114" cy="767842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3544443" y="5144897"/>
                <a:ext cx="767715" cy="767842"/>
                <a:chOff x="3544443" y="5144897"/>
                <a:chExt cx="767715" cy="767842"/>
              </a:xfrm>
            </p:grpSpPr>
            <p:cxnSp>
              <p:nvCxnSpPr>
                <p:cNvPr id="13" name="Straight Connector 12"/>
                <p:cNvCxnSpPr/>
                <p:nvPr/>
              </p:nvCxnSpPr>
              <p:spPr>
                <a:xfrm>
                  <a:off x="3544443" y="5912739"/>
                  <a:ext cx="767715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4312158" y="5144897"/>
                  <a:ext cx="0" cy="767842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Straight Connector 15"/>
              <p:cNvCxnSpPr/>
              <p:nvPr/>
            </p:nvCxnSpPr>
            <p:spPr>
              <a:xfrm flipV="1">
                <a:off x="4312158" y="5144897"/>
                <a:ext cx="1535684" cy="0"/>
              </a:xfrm>
              <a:prstGeom prst="line">
                <a:avLst/>
              </a:prstGeom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oup 18"/>
              <p:cNvGrpSpPr/>
              <p:nvPr/>
            </p:nvGrpSpPr>
            <p:grpSpPr>
              <a:xfrm flipH="1">
                <a:off x="5847842" y="5144897"/>
                <a:ext cx="767715" cy="767842"/>
                <a:chOff x="5847842" y="5144897"/>
                <a:chExt cx="767715" cy="767842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>
                  <a:off x="5847842" y="5912739"/>
                  <a:ext cx="767715" cy="0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6615557" y="5144897"/>
                  <a:ext cx="0" cy="767842"/>
                </a:xfrm>
                <a:prstGeom prst="line">
                  <a:avLst/>
                </a:prstGeom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73557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19100"/>
            <a:ext cx="8994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veux faire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approximation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</a:t>
            </a:r>
            <a:r>
              <a:rPr lang="fr-ca" sz="2800" b="0" i="0" u="none" baseline="0" dirty="0">
                <a:latin typeface="Century Gothic"/>
              </a:rPr>
              <a:t>ce triangle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700" y="1922687"/>
            <a:ext cx="5524246" cy="285915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721106" y="4191000"/>
            <a:ext cx="862331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Faites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approximation 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: </a:t>
            </a:r>
            <a:r>
              <a:rPr lang="fr-ca" sz="2800" dirty="0">
                <a:solidFill>
                  <a:srgbClr val="0000FF"/>
                </a:solidFill>
                <a:latin typeface="Century Gothic"/>
              </a:rPr>
              <a:t>p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____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361" y="1530101"/>
            <a:ext cx="7136144" cy="41235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Ma main mesure environ 10 cm de large.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5091990"/>
            <a:ext cx="9407071" cy="10381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E-38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–39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élèves peuvent dessiner des triangles similaires dans leurs cahiers et faire une approximation en cm en se servant de leurs doigts.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2998" y="6136753"/>
            <a:ext cx="9304773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Sers-toi d’une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règle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trouver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dirty="0">
                <a:solidFill>
                  <a:srgbClr val="0000FF"/>
                </a:solidFill>
                <a:latin typeface="Century Gothic"/>
              </a:rPr>
              <a:t> </a:t>
            </a:r>
            <a:r>
              <a:rPr lang="fr-ca" sz="2800" dirty="0">
                <a:latin typeface="Century Gothic"/>
              </a:rPr>
              <a:t>exact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Est-ce que ton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approximation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se rapprochait-elle </a:t>
            </a:r>
            <a:r>
              <a:rPr lang="fr-ca" sz="2800" b="0" i="0" u="none" baseline="0" dirty="0">
                <a:latin typeface="Century Gothic"/>
              </a:rPr>
              <a:t>de la mesure exacte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3FC3DE4-3AB0-4AC3-B225-963E9602871F}"/>
              </a:ext>
            </a:extLst>
          </p:cNvPr>
          <p:cNvCxnSpPr/>
          <p:nvPr/>
        </p:nvCxnSpPr>
        <p:spPr>
          <a:xfrm>
            <a:off x="0" y="618415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316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15900"/>
            <a:ext cx="9713976" cy="6291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La discussion suivante présume que la salle de classe est rectangulaire. </a:t>
            </a:r>
            <a:b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</a:b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la remarque à la page E-39.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850900"/>
            <a:ext cx="8588400" cy="10330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peut-on faire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approximation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notre salle de classe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Comment peut-on faire l’approximation d’un mètre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2667000"/>
            <a:ext cx="9099115" cy="152458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Si je fais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approximation </a:t>
            </a:r>
            <a:r>
              <a:rPr lang="fr-ca" sz="2800" b="0" i="0" u="none" baseline="0" dirty="0">
                <a:latin typeface="Century Gothic"/>
              </a:rPr>
              <a:t>de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7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de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largeur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est-il nécessaire de faire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approximation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des dimensions des quatre murs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4314509"/>
            <a:ext cx="8279004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à un volontaire d’esquisser et d’identifier 2 côtés du rectangle.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3336" y="6438900"/>
            <a:ext cx="8822453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Fais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approximation 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: </a:t>
            </a:r>
            <a:r>
              <a:rPr lang="fr-ca" sz="2800" dirty="0">
                <a:solidFill>
                  <a:srgbClr val="0000FF"/>
                </a:solidFill>
                <a:latin typeface="Century Gothic"/>
              </a:rPr>
              <a:t>p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= _____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EFA7E74-C8C3-4C7B-870E-F4DEF4E47B84}"/>
              </a:ext>
            </a:extLst>
          </p:cNvPr>
          <p:cNvCxnSpPr/>
          <p:nvPr/>
        </p:nvCxnSpPr>
        <p:spPr>
          <a:xfrm>
            <a:off x="0" y="2371241"/>
            <a:ext cx="101852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715500" cy="28917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Fais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approximation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 salle en faisant des pas de géant.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Puis sers-toi d’un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vérifier ton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approximation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quel point se rapproche-t-elle du résultat exact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61795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508000"/>
            <a:ext cx="93624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Ce rectangle est composé de 3 carrés.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066085" y="1997472"/>
            <a:ext cx="4027831" cy="1342629"/>
            <a:chOff x="3066085" y="1997472"/>
            <a:chExt cx="4027831" cy="1342629"/>
          </a:xfrm>
        </p:grpSpPr>
        <p:sp>
          <p:nvSpPr>
            <p:cNvPr id="3" name="Freeform 2"/>
            <p:cNvSpPr/>
            <p:nvPr/>
          </p:nvSpPr>
          <p:spPr>
            <a:xfrm>
              <a:off x="3066085" y="1997472"/>
              <a:ext cx="1342610" cy="1342628"/>
            </a:xfrm>
            <a:custGeom>
              <a:avLst/>
              <a:gdLst/>
              <a:ahLst/>
              <a:cxnLst/>
              <a:rect l="0" t="0" r="0" b="0"/>
              <a:pathLst>
                <a:path w="1342610" h="1342628">
                  <a:moveTo>
                    <a:pt x="0" y="0"/>
                  </a:moveTo>
                  <a:lnTo>
                    <a:pt x="1342609" y="0"/>
                  </a:lnTo>
                  <a:lnTo>
                    <a:pt x="1342609" y="1342627"/>
                  </a:lnTo>
                  <a:lnTo>
                    <a:pt x="0" y="13426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4408696" y="1997472"/>
              <a:ext cx="1342613" cy="1342628"/>
            </a:xfrm>
            <a:custGeom>
              <a:avLst/>
              <a:gdLst/>
              <a:ahLst/>
              <a:cxnLst/>
              <a:rect l="0" t="0" r="0" b="0"/>
              <a:pathLst>
                <a:path w="1342613" h="1342628">
                  <a:moveTo>
                    <a:pt x="0" y="0"/>
                  </a:moveTo>
                  <a:lnTo>
                    <a:pt x="1342612" y="0"/>
                  </a:lnTo>
                  <a:lnTo>
                    <a:pt x="1342612" y="1342627"/>
                  </a:lnTo>
                  <a:lnTo>
                    <a:pt x="0" y="134262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5751307" y="1997475"/>
              <a:ext cx="1342609" cy="1342626"/>
            </a:xfrm>
            <a:custGeom>
              <a:avLst/>
              <a:gdLst/>
              <a:ahLst/>
              <a:cxnLst/>
              <a:rect l="0" t="0" r="0" b="0"/>
              <a:pathLst>
                <a:path w="1342609" h="1342626">
                  <a:moveTo>
                    <a:pt x="0" y="0"/>
                  </a:moveTo>
                  <a:lnTo>
                    <a:pt x="1342608" y="0"/>
                  </a:lnTo>
                  <a:lnTo>
                    <a:pt x="1342608" y="1342625"/>
                  </a:lnTo>
                  <a:lnTo>
                    <a:pt x="0" y="134262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20700" y="4419600"/>
            <a:ext cx="93624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carrés ont 4 côtés, alors pourquoi le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mesure-t-il seulement 8 unités,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et non pas 4 + 4 + 4 = 12 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1" y="6946900"/>
            <a:ext cx="6573216" cy="62914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Parlez de la différence entre les arêtes extérieures et intérieures.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E-39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847360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2B0E68-D449-4A34-97B4-83EBE01F65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6019F9-FF32-449D-9E9F-8F2CF77D434D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5A386EF8-8E39-4C6B-8BA2-2BDCA919E8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1049</Words>
  <Application>Microsoft Office PowerPoint</Application>
  <PresentationFormat>Custom</PresentationFormat>
  <Paragraphs>132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57</cp:revision>
  <dcterms:created xsi:type="dcterms:W3CDTF">2018-04-30T21:51:13Z</dcterms:created>
  <dcterms:modified xsi:type="dcterms:W3CDTF">2023-03-02T20:39:41Z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