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</p:sldIdLst>
  <p:sldSz cx="10160000" cy="7620000"/>
  <p:notesSz cx="6858000" cy="9144000"/>
  <p:embeddedFontLst>
    <p:embeddedFont>
      <p:font typeface="Century Gothic" panose="020B0502020202020204" pitchFamily="34" charset="0"/>
      <p:regular r:id="rId38"/>
      <p:bold r:id="rId39"/>
      <p:italic r:id="rId40"/>
      <p:boldItalic r:id="rId41"/>
    </p:embeddedFont>
    <p:embeddedFont>
      <p:font typeface="Euphemia" panose="020B0503040102020104" pitchFamily="34" charset="0"/>
      <p:regular r:id="rId4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C15E7C-C15A-4971-B2E3-3705C7F3F95D}" v="9" dt="2023-06-12T14:38:29.0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0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2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5.fntdata"/><Relationship Id="rId47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font" Target="fonts/font3.fntdata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font" Target="fonts/font1.fntdata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font" Target="fonts/font4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71C15E7C-C15A-4971-B2E3-3705C7F3F95D}"/>
    <pc:docChg chg="modSld">
      <pc:chgData name="Natalie Francis" userId="e859cff9-ab28-4f1c-8072-00482c704e35" providerId="ADAL" clId="{71C15E7C-C15A-4971-B2E3-3705C7F3F95D}" dt="2023-06-12T14:38:29.045" v="51" actId="20577"/>
      <pc:docMkLst>
        <pc:docMk/>
      </pc:docMkLst>
      <pc:sldChg chg="modSp mod">
        <pc:chgData name="Natalie Francis" userId="e859cff9-ab28-4f1c-8072-00482c704e35" providerId="ADAL" clId="{71C15E7C-C15A-4971-B2E3-3705C7F3F95D}" dt="2023-06-12T14:19:06.071" v="17" actId="20577"/>
        <pc:sldMkLst>
          <pc:docMk/>
          <pc:sldMk cId="3178169054" sldId="256"/>
        </pc:sldMkLst>
        <pc:spChg chg="mod">
          <ac:chgData name="Natalie Francis" userId="e859cff9-ab28-4f1c-8072-00482c704e35" providerId="ADAL" clId="{71C15E7C-C15A-4971-B2E3-3705C7F3F95D}" dt="2023-06-12T14:19:06.071" v="17" actId="20577"/>
          <ac:spMkLst>
            <pc:docMk/>
            <pc:sldMk cId="3178169054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71C15E7C-C15A-4971-B2E3-3705C7F3F95D}" dt="2023-06-12T14:18:40.090" v="12" actId="20577"/>
          <ac:spMkLst>
            <pc:docMk/>
            <pc:sldMk cId="3178169054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71C15E7C-C15A-4971-B2E3-3705C7F3F95D}" dt="2023-06-12T14:18:36.776" v="3" actId="20577"/>
          <ac:spMkLst>
            <pc:docMk/>
            <pc:sldMk cId="3178169054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71C15E7C-C15A-4971-B2E3-3705C7F3F95D}" dt="2023-06-12T14:18:58.705" v="14" actId="14100"/>
          <ac:spMkLst>
            <pc:docMk/>
            <pc:sldMk cId="3178169054" sldId="256"/>
            <ac:spMk id="10" creationId="{00000000-0000-0000-0000-000000000000}"/>
          </ac:spMkLst>
        </pc:spChg>
      </pc:sldChg>
      <pc:sldChg chg="modSp mod">
        <pc:chgData name="Natalie Francis" userId="e859cff9-ab28-4f1c-8072-00482c704e35" providerId="ADAL" clId="{71C15E7C-C15A-4971-B2E3-3705C7F3F95D}" dt="2023-06-12T14:20:43.790" v="21" actId="20577"/>
        <pc:sldMkLst>
          <pc:docMk/>
          <pc:sldMk cId="1213677472" sldId="258"/>
        </pc:sldMkLst>
        <pc:spChg chg="mod">
          <ac:chgData name="Natalie Francis" userId="e859cff9-ab28-4f1c-8072-00482c704e35" providerId="ADAL" clId="{71C15E7C-C15A-4971-B2E3-3705C7F3F95D}" dt="2023-06-12T14:20:43.790" v="21" actId="20577"/>
          <ac:spMkLst>
            <pc:docMk/>
            <pc:sldMk cId="1213677472" sldId="258"/>
            <ac:spMk id="3" creationId="{00000000-0000-0000-0000-000000000000}"/>
          </ac:spMkLst>
        </pc:spChg>
      </pc:sldChg>
      <pc:sldChg chg="modSp">
        <pc:chgData name="Natalie Francis" userId="e859cff9-ab28-4f1c-8072-00482c704e35" providerId="ADAL" clId="{71C15E7C-C15A-4971-B2E3-3705C7F3F95D}" dt="2023-06-12T14:36:58.215" v="42" actId="207"/>
        <pc:sldMkLst>
          <pc:docMk/>
          <pc:sldMk cId="4010877297" sldId="259"/>
        </pc:sldMkLst>
        <pc:spChg chg="mod">
          <ac:chgData name="Natalie Francis" userId="e859cff9-ab28-4f1c-8072-00482c704e35" providerId="ADAL" clId="{71C15E7C-C15A-4971-B2E3-3705C7F3F95D}" dt="2023-06-12T14:36:58.215" v="42" actId="207"/>
          <ac:spMkLst>
            <pc:docMk/>
            <pc:sldMk cId="4010877297" sldId="259"/>
            <ac:spMk id="7" creationId="{00000000-0000-0000-0000-000000000000}"/>
          </ac:spMkLst>
        </pc:spChg>
      </pc:sldChg>
      <pc:sldChg chg="modSp mod">
        <pc:chgData name="Natalie Francis" userId="e859cff9-ab28-4f1c-8072-00482c704e35" providerId="ADAL" clId="{71C15E7C-C15A-4971-B2E3-3705C7F3F95D}" dt="2023-06-12T14:21:09.192" v="22" actId="14100"/>
        <pc:sldMkLst>
          <pc:docMk/>
          <pc:sldMk cId="2483565252" sldId="260"/>
        </pc:sldMkLst>
        <pc:spChg chg="mod">
          <ac:chgData name="Natalie Francis" userId="e859cff9-ab28-4f1c-8072-00482c704e35" providerId="ADAL" clId="{71C15E7C-C15A-4971-B2E3-3705C7F3F95D}" dt="2023-06-12T14:21:09.192" v="22" actId="14100"/>
          <ac:spMkLst>
            <pc:docMk/>
            <pc:sldMk cId="2483565252" sldId="260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71C15E7C-C15A-4971-B2E3-3705C7F3F95D}" dt="2023-06-12T14:21:55.203" v="25" actId="6549"/>
        <pc:sldMkLst>
          <pc:docMk/>
          <pc:sldMk cId="1895942760" sldId="263"/>
        </pc:sldMkLst>
        <pc:spChg chg="mod">
          <ac:chgData name="Natalie Francis" userId="e859cff9-ab28-4f1c-8072-00482c704e35" providerId="ADAL" clId="{71C15E7C-C15A-4971-B2E3-3705C7F3F95D}" dt="2023-06-12T14:21:55.203" v="25" actId="6549"/>
          <ac:spMkLst>
            <pc:docMk/>
            <pc:sldMk cId="1895942760" sldId="263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71C15E7C-C15A-4971-B2E3-3705C7F3F95D}" dt="2023-06-12T14:22:07.577" v="26" actId="14100"/>
        <pc:sldMkLst>
          <pc:docMk/>
          <pc:sldMk cId="115348333" sldId="264"/>
        </pc:sldMkLst>
        <pc:spChg chg="mod">
          <ac:chgData name="Natalie Francis" userId="e859cff9-ab28-4f1c-8072-00482c704e35" providerId="ADAL" clId="{71C15E7C-C15A-4971-B2E3-3705C7F3F95D}" dt="2023-06-12T14:22:07.577" v="26" actId="14100"/>
          <ac:spMkLst>
            <pc:docMk/>
            <pc:sldMk cId="115348333" sldId="264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71C15E7C-C15A-4971-B2E3-3705C7F3F95D}" dt="2023-06-12T14:22:48.839" v="30" actId="20577"/>
        <pc:sldMkLst>
          <pc:docMk/>
          <pc:sldMk cId="3863261298" sldId="266"/>
        </pc:sldMkLst>
        <pc:spChg chg="mod">
          <ac:chgData name="Natalie Francis" userId="e859cff9-ab28-4f1c-8072-00482c704e35" providerId="ADAL" clId="{71C15E7C-C15A-4971-B2E3-3705C7F3F95D}" dt="2023-06-12T14:22:48.839" v="30" actId="20577"/>
          <ac:spMkLst>
            <pc:docMk/>
            <pc:sldMk cId="3863261298" sldId="266"/>
            <ac:spMk id="3" creationId="{00000000-0000-0000-0000-000000000000}"/>
          </ac:spMkLst>
        </pc:spChg>
      </pc:sldChg>
      <pc:sldChg chg="modSp">
        <pc:chgData name="Natalie Francis" userId="e859cff9-ab28-4f1c-8072-00482c704e35" providerId="ADAL" clId="{71C15E7C-C15A-4971-B2E3-3705C7F3F95D}" dt="2023-06-12T14:22:56.145" v="31" actId="20577"/>
        <pc:sldMkLst>
          <pc:docMk/>
          <pc:sldMk cId="2110320359" sldId="268"/>
        </pc:sldMkLst>
        <pc:spChg chg="mod">
          <ac:chgData name="Natalie Francis" userId="e859cff9-ab28-4f1c-8072-00482c704e35" providerId="ADAL" clId="{71C15E7C-C15A-4971-B2E3-3705C7F3F95D}" dt="2023-06-12T14:22:56.145" v="31" actId="20577"/>
          <ac:spMkLst>
            <pc:docMk/>
            <pc:sldMk cId="2110320359" sldId="268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71C15E7C-C15A-4971-B2E3-3705C7F3F95D}" dt="2023-06-12T14:23:42.171" v="32" actId="120"/>
        <pc:sldMkLst>
          <pc:docMk/>
          <pc:sldMk cId="501295514" sldId="270"/>
        </pc:sldMkLst>
        <pc:spChg chg="mod">
          <ac:chgData name="Natalie Francis" userId="e859cff9-ab28-4f1c-8072-00482c704e35" providerId="ADAL" clId="{71C15E7C-C15A-4971-B2E3-3705C7F3F95D}" dt="2023-06-12T14:23:42.171" v="32" actId="120"/>
          <ac:spMkLst>
            <pc:docMk/>
            <pc:sldMk cId="501295514" sldId="270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71C15E7C-C15A-4971-B2E3-3705C7F3F95D}" dt="2023-06-12T14:23:56.660" v="33" actId="14100"/>
        <pc:sldMkLst>
          <pc:docMk/>
          <pc:sldMk cId="4118852772" sldId="272"/>
        </pc:sldMkLst>
        <pc:spChg chg="mod">
          <ac:chgData name="Natalie Francis" userId="e859cff9-ab28-4f1c-8072-00482c704e35" providerId="ADAL" clId="{71C15E7C-C15A-4971-B2E3-3705C7F3F95D}" dt="2023-06-12T14:23:56.660" v="33" actId="14100"/>
          <ac:spMkLst>
            <pc:docMk/>
            <pc:sldMk cId="4118852772" sldId="272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71C15E7C-C15A-4971-B2E3-3705C7F3F95D}" dt="2023-06-12T14:37:55.191" v="47" actId="6549"/>
        <pc:sldMkLst>
          <pc:docMk/>
          <pc:sldMk cId="3443358979" sldId="273"/>
        </pc:sldMkLst>
        <pc:spChg chg="mod">
          <ac:chgData name="Natalie Francis" userId="e859cff9-ab28-4f1c-8072-00482c704e35" providerId="ADAL" clId="{71C15E7C-C15A-4971-B2E3-3705C7F3F95D}" dt="2023-06-12T14:37:55.191" v="47" actId="6549"/>
          <ac:spMkLst>
            <pc:docMk/>
            <pc:sldMk cId="3443358979" sldId="273"/>
            <ac:spMk id="3" creationId="{00000000-0000-0000-0000-000000000000}"/>
          </ac:spMkLst>
        </pc:spChg>
        <pc:spChg chg="mod">
          <ac:chgData name="Natalie Francis" userId="e859cff9-ab28-4f1c-8072-00482c704e35" providerId="ADAL" clId="{71C15E7C-C15A-4971-B2E3-3705C7F3F95D}" dt="2023-06-12T14:37:48.677" v="45" actId="20577"/>
          <ac:spMkLst>
            <pc:docMk/>
            <pc:sldMk cId="3443358979" sldId="273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71C15E7C-C15A-4971-B2E3-3705C7F3F95D}" dt="2023-06-12T14:24:15.194" v="34" actId="14100"/>
        <pc:sldMkLst>
          <pc:docMk/>
          <pc:sldMk cId="582430542" sldId="275"/>
        </pc:sldMkLst>
        <pc:spChg chg="mod">
          <ac:chgData name="Natalie Francis" userId="e859cff9-ab28-4f1c-8072-00482c704e35" providerId="ADAL" clId="{71C15E7C-C15A-4971-B2E3-3705C7F3F95D}" dt="2023-06-12T14:24:15.194" v="34" actId="14100"/>
          <ac:spMkLst>
            <pc:docMk/>
            <pc:sldMk cId="582430542" sldId="275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71C15E7C-C15A-4971-B2E3-3705C7F3F95D}" dt="2023-06-12T14:24:35.716" v="35" actId="20577"/>
        <pc:sldMkLst>
          <pc:docMk/>
          <pc:sldMk cId="1438332110" sldId="278"/>
        </pc:sldMkLst>
        <pc:spChg chg="mod">
          <ac:chgData name="Natalie Francis" userId="e859cff9-ab28-4f1c-8072-00482c704e35" providerId="ADAL" clId="{71C15E7C-C15A-4971-B2E3-3705C7F3F95D}" dt="2023-06-12T14:24:35.716" v="35" actId="20577"/>
          <ac:spMkLst>
            <pc:docMk/>
            <pc:sldMk cId="1438332110" sldId="278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71C15E7C-C15A-4971-B2E3-3705C7F3F95D}" dt="2023-06-12T14:24:41.541" v="36" actId="20577"/>
        <pc:sldMkLst>
          <pc:docMk/>
          <pc:sldMk cId="377601175" sldId="279"/>
        </pc:sldMkLst>
        <pc:spChg chg="mod">
          <ac:chgData name="Natalie Francis" userId="e859cff9-ab28-4f1c-8072-00482c704e35" providerId="ADAL" clId="{71C15E7C-C15A-4971-B2E3-3705C7F3F95D}" dt="2023-06-12T14:24:41.541" v="36" actId="20577"/>
          <ac:spMkLst>
            <pc:docMk/>
            <pc:sldMk cId="377601175" sldId="279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71C15E7C-C15A-4971-B2E3-3705C7F3F95D}" dt="2023-06-12T14:24:59.470" v="37" actId="20577"/>
        <pc:sldMkLst>
          <pc:docMk/>
          <pc:sldMk cId="4125679771" sldId="281"/>
        </pc:sldMkLst>
        <pc:spChg chg="mod">
          <ac:chgData name="Natalie Francis" userId="e859cff9-ab28-4f1c-8072-00482c704e35" providerId="ADAL" clId="{71C15E7C-C15A-4971-B2E3-3705C7F3F95D}" dt="2023-06-12T14:24:59.470" v="37" actId="20577"/>
          <ac:spMkLst>
            <pc:docMk/>
            <pc:sldMk cId="4125679771" sldId="281"/>
            <ac:spMk id="2" creationId="{00000000-0000-0000-0000-000000000000}"/>
          </ac:spMkLst>
        </pc:spChg>
      </pc:sldChg>
      <pc:sldChg chg="modSp">
        <pc:chgData name="Natalie Francis" userId="e859cff9-ab28-4f1c-8072-00482c704e35" providerId="ADAL" clId="{71C15E7C-C15A-4971-B2E3-3705C7F3F95D}" dt="2023-06-12T14:38:29.045" v="51" actId="20577"/>
        <pc:sldMkLst>
          <pc:docMk/>
          <pc:sldMk cId="1439628649" sldId="283"/>
        </pc:sldMkLst>
        <pc:spChg chg="mod">
          <ac:chgData name="Natalie Francis" userId="e859cff9-ab28-4f1c-8072-00482c704e35" providerId="ADAL" clId="{71C15E7C-C15A-4971-B2E3-3705C7F3F95D}" dt="2023-06-12T14:38:29.045" v="51" actId="20577"/>
          <ac:spMkLst>
            <pc:docMk/>
            <pc:sldMk cId="1439628649" sldId="283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71C15E7C-C15A-4971-B2E3-3705C7F3F95D}" dt="2023-06-12T14:25:47.167" v="40" actId="20577"/>
        <pc:sldMkLst>
          <pc:docMk/>
          <pc:sldMk cId="3307067862" sldId="287"/>
        </pc:sldMkLst>
        <pc:spChg chg="mod">
          <ac:chgData name="Natalie Francis" userId="e859cff9-ab28-4f1c-8072-00482c704e35" providerId="ADAL" clId="{71C15E7C-C15A-4971-B2E3-3705C7F3F95D}" dt="2023-06-12T14:25:47.167" v="40" actId="20577"/>
          <ac:spMkLst>
            <pc:docMk/>
            <pc:sldMk cId="3307067862" sldId="287"/>
            <ac:spMk id="4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82797-957F-424D-A042-DB4E8497BAD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14D2-3D2C-44F8-993D-630C2D89E2F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3093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82797-957F-424D-A042-DB4E8497BAD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14D2-3D2C-44F8-993D-630C2D89E2F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1438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82797-957F-424D-A042-DB4E8497BAD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14D2-3D2C-44F8-993D-630C2D89E2F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3603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82797-957F-424D-A042-DB4E8497BAD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14D2-3D2C-44F8-993D-630C2D89E2F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1607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82797-957F-424D-A042-DB4E8497BAD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14D2-3D2C-44F8-993D-630C2D89E2F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406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82797-957F-424D-A042-DB4E8497BAD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14D2-3D2C-44F8-993D-630C2D89E2F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565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82797-957F-424D-A042-DB4E8497BAD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14D2-3D2C-44F8-993D-630C2D89E2F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6606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82797-957F-424D-A042-DB4E8497BAD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14D2-3D2C-44F8-993D-630C2D89E2F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567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82797-957F-424D-A042-DB4E8497BAD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14D2-3D2C-44F8-993D-630C2D89E2F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3068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82797-957F-424D-A042-DB4E8497BAD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14D2-3D2C-44F8-993D-630C2D89E2F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492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82797-957F-424D-A042-DB4E8497BAD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714D2-3D2C-44F8-993D-630C2D89E2F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0306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82797-957F-424D-A042-DB4E8497BAD2}" type="datetimeFigureOut">
              <a:rPr lang="en-CA" smtClean="0"/>
              <a:t>2023-06-12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714D2-3D2C-44F8-993D-630C2D89E2F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395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6484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6067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6517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 facultatif	C.-B. : facultatif	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facultatif	ON : facultatif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0" y="736600"/>
            <a:ext cx="8445500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l’enseignant p. H-69–81 (à enseigner après 4.1 Unité 7 Logique numérale)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22800" y="330200"/>
            <a:ext cx="53467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31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RP4-5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Supposer, vérifier et réviser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246152" cy="10992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</a:t>
            </a:r>
            <a:r>
              <a:rPr lang="fr-ca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dev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ront faire des suppositions organisées et utiliser les résultats de précédentes suppositions pour réviser celles à venir.</a:t>
            </a:r>
          </a:p>
        </p:txBody>
      </p:sp>
    </p:spTree>
    <p:extLst>
      <p:ext uri="{BB962C8B-B14F-4D97-AF65-F5344CB8AC3E}">
        <p14:creationId xmlns:p14="http://schemas.microsoft.com/office/powerpoint/2010/main" val="3178169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387840" cy="2477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Si tous les animaux...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	•  sont des vaches,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y a-t-il de pattes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	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sont des poules, combien y a-t-il de pattes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390900"/>
            <a:ext cx="45726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Alice compte 30 têtes.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406900"/>
            <a:ext cx="45722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Alice compte 37 têtes.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422900"/>
            <a:ext cx="455978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Alice compte 28 têtes.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438900"/>
            <a:ext cx="77825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Alice compte 1 000 têtes.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0475574-E6FE-4CA6-813E-E0AB50962220}"/>
              </a:ext>
            </a:extLst>
          </p:cNvPr>
          <p:cNvCxnSpPr/>
          <p:nvPr/>
        </p:nvCxnSpPr>
        <p:spPr>
          <a:xfrm>
            <a:off x="0" y="408460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839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55294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Pourquoi est-ce utile de trouver le nombre de pattes pour « que des vaches » et « que des poulets »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6997700"/>
            <a:ext cx="6147689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H-72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–73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863261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5275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vaches et combien de poulets y a-t-il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199" y="1917700"/>
            <a:ext cx="9760733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Jayden compte 114 pattes. Alice compte 30 têtes.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200400"/>
            <a:ext cx="9760347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Jayden compte 140 pattes. Alice compte 37 têtes.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495800"/>
            <a:ext cx="952754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Jayden compte 60 pattes. Alice compte 28 têtes.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199" y="5791200"/>
            <a:ext cx="9892471" cy="118551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Jayden compte 3 996 pattes. Alice compte 1 000 têtes.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31BCADC-BA8D-45BB-8A9F-61072CD8E0AD}"/>
              </a:ext>
            </a:extLst>
          </p:cNvPr>
          <p:cNvCxnSpPr/>
          <p:nvPr/>
        </p:nvCxnSpPr>
        <p:spPr>
          <a:xfrm>
            <a:off x="0" y="288268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34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74700"/>
            <a:ext cx="9398000" cy="11872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Jayden compte 344 pattes. Alice compte 100 têtes.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vaches et de poulets y a-t-il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349500"/>
            <a:ext cx="9398000" cy="4135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Y a-t-il plus de vaches ou de poulets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Comment le savez-vous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68720" y="215900"/>
            <a:ext cx="3737293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H-73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836185"/>
            <a:ext cx="7861161" cy="6291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Commencez avec 100 vaches, en comptant à rebours par bonds de 1. </a:t>
            </a:r>
            <a:b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Puis effacez et comptez à rebours par bonds de 10.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423A09F-4A01-4A92-BC11-D010432BA13B}"/>
              </a:ext>
            </a:extLst>
          </p:cNvPr>
          <p:cNvCxnSpPr/>
          <p:nvPr/>
        </p:nvCxnSpPr>
        <p:spPr>
          <a:xfrm>
            <a:off x="0" y="306866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E6A0AF6-A9B5-4E61-8F5A-61D9283E23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501740"/>
              </p:ext>
            </p:extLst>
          </p:nvPr>
        </p:nvGraphicFramePr>
        <p:xfrm>
          <a:off x="1372503" y="3489190"/>
          <a:ext cx="7414993" cy="3100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3214">
                  <a:extLst>
                    <a:ext uri="{9D8B030D-6E8A-4147-A177-3AD203B41FA5}">
                      <a16:colId xmlns:a16="http://schemas.microsoft.com/office/drawing/2014/main" val="1898697063"/>
                    </a:ext>
                  </a:extLst>
                </a:gridCol>
                <a:gridCol w="2046624">
                  <a:extLst>
                    <a:ext uri="{9D8B030D-6E8A-4147-A177-3AD203B41FA5}">
                      <a16:colId xmlns:a16="http://schemas.microsoft.com/office/drawing/2014/main" val="62847006"/>
                    </a:ext>
                  </a:extLst>
                </a:gridCol>
                <a:gridCol w="3705155">
                  <a:extLst>
                    <a:ext uri="{9D8B030D-6E8A-4147-A177-3AD203B41FA5}">
                      <a16:colId xmlns:a16="http://schemas.microsoft.com/office/drawing/2014/main" val="1316355441"/>
                    </a:ext>
                  </a:extLst>
                </a:gridCol>
              </a:tblGrid>
              <a:tr h="814685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Vaches</a:t>
                      </a:r>
                    </a:p>
                    <a:p>
                      <a:pPr algn="ctr" rtl="0"/>
                      <a:r>
                        <a:rPr lang="fr-ca" sz="20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(4 pattes)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Poulets</a:t>
                      </a:r>
                    </a:p>
                    <a:p>
                      <a:pPr algn="ctr" rtl="0"/>
                      <a:r>
                        <a:rPr lang="fr-ca" sz="2000" b="1" i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(2 pattes)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Nombre total de pattes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956026"/>
                  </a:ext>
                </a:extLst>
              </a:tr>
              <a:tr h="439561"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2802354"/>
                  </a:ext>
                </a:extLst>
              </a:tr>
              <a:tr h="439561"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2631287"/>
                  </a:ext>
                </a:extLst>
              </a:tr>
              <a:tr h="439561"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6863455"/>
                  </a:ext>
                </a:extLst>
              </a:tr>
              <a:tr h="439561"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8387129"/>
                  </a:ext>
                </a:extLst>
              </a:tr>
              <a:tr h="439561"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47732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320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1338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Complète le tableau.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540000"/>
            <a:ext cx="91338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Quels sont les deux dizaines entre lesquelles est compris le nombre de vaches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</a:rPr>
              <a:t>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xplique pourquoi tu le sais.</a:t>
            </a:r>
          </a:p>
        </p:txBody>
      </p:sp>
    </p:spTree>
    <p:extLst>
      <p:ext uri="{BB962C8B-B14F-4D97-AF65-F5344CB8AC3E}">
        <p14:creationId xmlns:p14="http://schemas.microsoft.com/office/powerpoint/2010/main" val="25818714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88429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 nombre réel de vaches est-il plus proche de 70 ou de 80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7010400"/>
            <a:ext cx="50190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H-74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699000"/>
            <a:ext cx="858662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 nombre devrions-nous essayer ensuite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DB6E5C-9408-488F-BA26-8EB4BFB717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836570"/>
              </p:ext>
            </p:extLst>
          </p:nvPr>
        </p:nvGraphicFramePr>
        <p:xfrm>
          <a:off x="1116173" y="1458990"/>
          <a:ext cx="7927653" cy="25176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8206">
                  <a:extLst>
                    <a:ext uri="{9D8B030D-6E8A-4147-A177-3AD203B41FA5}">
                      <a16:colId xmlns:a16="http://schemas.microsoft.com/office/drawing/2014/main" val="2981846549"/>
                    </a:ext>
                  </a:extLst>
                </a:gridCol>
                <a:gridCol w="2188124">
                  <a:extLst>
                    <a:ext uri="{9D8B030D-6E8A-4147-A177-3AD203B41FA5}">
                      <a16:colId xmlns:a16="http://schemas.microsoft.com/office/drawing/2014/main" val="3824423817"/>
                    </a:ext>
                  </a:extLst>
                </a:gridCol>
                <a:gridCol w="3961323">
                  <a:extLst>
                    <a:ext uri="{9D8B030D-6E8A-4147-A177-3AD203B41FA5}">
                      <a16:colId xmlns:a16="http://schemas.microsoft.com/office/drawing/2014/main" val="3202461364"/>
                    </a:ext>
                  </a:extLst>
                </a:gridCol>
              </a:tblGrid>
              <a:tr h="938152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Vaches</a:t>
                      </a:r>
                    </a:p>
                    <a:p>
                      <a:pPr algn="ctr" rtl="0"/>
                      <a:r>
                        <a:rPr lang="fr-ca" sz="20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(4 pattes)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Poulets</a:t>
                      </a:r>
                    </a:p>
                    <a:p>
                      <a:pPr algn="ctr" rtl="0"/>
                      <a:r>
                        <a:rPr lang="fr-ca" sz="2000" b="1" i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(2 pattes)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Nombre total de pattes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769591"/>
                  </a:ext>
                </a:extLst>
              </a:tr>
              <a:tr h="526489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340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3477861"/>
                  </a:ext>
                </a:extLst>
              </a:tr>
              <a:tr h="526489"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344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3325422"/>
                  </a:ext>
                </a:extLst>
              </a:tr>
              <a:tr h="526489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 dirty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360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6173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12955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527794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Complète le tableau jusqu’à ce que le nombre total de pattes soit égal à 344.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E3A678A-A130-4918-A25D-E1305E71A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505829"/>
              </p:ext>
            </p:extLst>
          </p:nvPr>
        </p:nvGraphicFramePr>
        <p:xfrm>
          <a:off x="1062516" y="2706820"/>
          <a:ext cx="8034968" cy="3194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2277">
                  <a:extLst>
                    <a:ext uri="{9D8B030D-6E8A-4147-A177-3AD203B41FA5}">
                      <a16:colId xmlns:a16="http://schemas.microsoft.com/office/drawing/2014/main" val="2981846549"/>
                    </a:ext>
                  </a:extLst>
                </a:gridCol>
                <a:gridCol w="2217744">
                  <a:extLst>
                    <a:ext uri="{9D8B030D-6E8A-4147-A177-3AD203B41FA5}">
                      <a16:colId xmlns:a16="http://schemas.microsoft.com/office/drawing/2014/main" val="3824423817"/>
                    </a:ext>
                  </a:extLst>
                </a:gridCol>
                <a:gridCol w="4014947">
                  <a:extLst>
                    <a:ext uri="{9D8B030D-6E8A-4147-A177-3AD203B41FA5}">
                      <a16:colId xmlns:a16="http://schemas.microsoft.com/office/drawing/2014/main" val="3202461364"/>
                    </a:ext>
                  </a:extLst>
                </a:gridCol>
              </a:tblGrid>
              <a:tr h="984378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Vaches</a:t>
                      </a:r>
                    </a:p>
                    <a:p>
                      <a:pPr algn="ctr" rtl="0"/>
                      <a:r>
                        <a:rPr lang="fr-ca" sz="20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(4 pattes)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Poulets</a:t>
                      </a:r>
                    </a:p>
                    <a:p>
                      <a:pPr algn="ctr" rtl="0"/>
                      <a:r>
                        <a:rPr lang="fr-ca" sz="2000" b="1" i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(2 pattes)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Nombre total de pattes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769591"/>
                  </a:ext>
                </a:extLst>
              </a:tr>
              <a:tr h="55243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340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3477861"/>
                  </a:ext>
                </a:extLst>
              </a:tr>
              <a:tr h="55243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71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3325422"/>
                  </a:ext>
                </a:extLst>
              </a:tr>
              <a:tr h="55243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6173829"/>
                  </a:ext>
                </a:extLst>
              </a:tr>
              <a:tr h="55243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73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4523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1083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60239" y="1600200"/>
            <a:ext cx="5425200" cy="253161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95300" y="7023100"/>
            <a:ext cx="8966752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Les élèves peuvent avoir besoin d'utiliser une calculatrice pour de nombreuses questions de cette banque de problèmes.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F39D4E-A2CC-961B-213B-B9539F63DFD3}"/>
              </a:ext>
            </a:extLst>
          </p:cNvPr>
          <p:cNvSpPr/>
          <p:nvPr/>
        </p:nvSpPr>
        <p:spPr>
          <a:xfrm>
            <a:off x="4235425" y="3063280"/>
            <a:ext cx="3412901" cy="628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fr-ca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fr-ca" sz="2400" b="1" i="0" u="none" baseline="0" dirty="0">
                <a:solidFill>
                  <a:schemeClr val="tx1"/>
                </a:solidFill>
                <a:latin typeface="Euphemia" panose="020B0503040102020104" pitchFamily="34" charset="0"/>
                <a:ea typeface="Euphemia" panose="020B0503040102020104" pitchFamily="34" charset="0"/>
                <a:cs typeface="Euphemia" panose="020B0503040102020104" pitchFamily="34" charset="0"/>
              </a:rPr>
              <a:t>Banque de problèmes</a:t>
            </a:r>
          </a:p>
        </p:txBody>
      </p:sp>
    </p:spTree>
    <p:extLst>
      <p:ext uri="{BB962C8B-B14F-4D97-AF65-F5344CB8AC3E}">
        <p14:creationId xmlns:p14="http://schemas.microsoft.com/office/powerpoint/2010/main" val="41188527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89306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Quels chiffres pourrais-je être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231900"/>
            <a:ext cx="9296019" cy="15486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En me multipliant par 7, le résultat se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situe entre 500 et 550.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Calcul 10 × 7, 20 × 7, 30 × 7, et ainsi de suite, jusqu’à attendre 500.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800" y="4203700"/>
            <a:ext cx="8918702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En me multipliant par 5, le résultat est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inférieur à 400. En me multipliant par 6,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 résultat est supérieur à 400.</a:t>
            </a:r>
          </a:p>
        </p:txBody>
      </p:sp>
    </p:spTree>
    <p:extLst>
      <p:ext uri="{BB962C8B-B14F-4D97-AF65-F5344CB8AC3E}">
        <p14:creationId xmlns:p14="http://schemas.microsoft.com/office/powerpoint/2010/main" val="34433589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6400"/>
            <a:ext cx="90749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Quel nombre suis-je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219200"/>
            <a:ext cx="9074912" cy="189955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Multiplie-moi par 7. Ensuite,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arrondis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à la dizaine près. Le résultat est 260.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 le tableau ci-dessous, puis crée un nouveau tableau qui augmente le nombre de 1 plutôt que de 10.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7210" y="3513836"/>
            <a:ext cx="5137200" cy="27432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2C4CE90-C2FC-56A3-F04C-47D65C36AEC8}"/>
              </a:ext>
            </a:extLst>
          </p:cNvPr>
          <p:cNvSpPr txBox="1"/>
          <p:nvPr/>
        </p:nvSpPr>
        <p:spPr>
          <a:xfrm>
            <a:off x="2726579" y="3541225"/>
            <a:ext cx="2203796" cy="260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ca" sz="24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Nombre</a:t>
            </a:r>
          </a:p>
          <a:p>
            <a:pPr algn="ctr" rtl="0">
              <a:spcBef>
                <a:spcPts val="1250"/>
              </a:spcBef>
            </a:pPr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algn="ctr" rtl="0">
              <a:spcBef>
                <a:spcPts val="1250"/>
              </a:spcBef>
            </a:pPr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20</a:t>
            </a:r>
          </a:p>
          <a:p>
            <a:pPr algn="ctr" rtl="0">
              <a:spcBef>
                <a:spcPts val="1250"/>
              </a:spcBef>
            </a:pPr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30</a:t>
            </a:r>
          </a:p>
          <a:p>
            <a:pPr algn="ctr" rtl="0">
              <a:spcBef>
                <a:spcPts val="1250"/>
              </a:spcBef>
            </a:pPr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8D5BD0-9EAB-931D-9742-9F3515A89927}"/>
              </a:ext>
            </a:extLst>
          </p:cNvPr>
          <p:cNvSpPr txBox="1"/>
          <p:nvPr/>
        </p:nvSpPr>
        <p:spPr>
          <a:xfrm>
            <a:off x="5211902" y="3557850"/>
            <a:ext cx="2203796" cy="997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ca" sz="24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Nombre </a:t>
            </a:r>
            <a:r>
              <a:rPr lang="fr-ca" sz="24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 7</a:t>
            </a:r>
            <a:endParaRPr lang="fr-ca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rtl="0">
              <a:spcBef>
                <a:spcPts val="1250"/>
              </a:spcBef>
            </a:pPr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992078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217030" cy="11872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J'ai caché un objet dans la salle.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Pouvez-vous le trouver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365500"/>
            <a:ext cx="620433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H-69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38600"/>
            <a:ext cx="91440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Cette fois, je vais vous donner des indices.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997700"/>
            <a:ext cx="8808720" cy="34939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Demandez aux élèves les stratégies qu’ils ont utilisées. Quel moment était le plus facile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831CE11-43FC-4678-BF38-14FF65491D1D}"/>
              </a:ext>
            </a:extLst>
          </p:cNvPr>
          <p:cNvCxnSpPr/>
          <p:nvPr/>
        </p:nvCxnSpPr>
        <p:spPr>
          <a:xfrm>
            <a:off x="0" y="389653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90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965096" cy="189955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Multiplie-moi par 88. Ensuite,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arrondis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à la centaine près. Le résultat est 5 000.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Copie et continue le tableau ci-dessous, puis crée un nouveau tableau qui augmente le nombre de 1 plutôt que de 10.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40000" y="2725278"/>
            <a:ext cx="5115179" cy="274472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16148F0-DAC8-6E21-422C-0D5F0F86497A}"/>
              </a:ext>
            </a:extLst>
          </p:cNvPr>
          <p:cNvSpPr txBox="1"/>
          <p:nvPr/>
        </p:nvSpPr>
        <p:spPr>
          <a:xfrm>
            <a:off x="2743204" y="2759837"/>
            <a:ext cx="2203796" cy="260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ca" sz="24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Nombre</a:t>
            </a:r>
          </a:p>
          <a:p>
            <a:pPr algn="ctr" rtl="0">
              <a:spcBef>
                <a:spcPts val="1250"/>
              </a:spcBef>
            </a:pPr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algn="ctr" rtl="0">
              <a:spcBef>
                <a:spcPts val="1250"/>
              </a:spcBef>
            </a:pPr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20</a:t>
            </a:r>
          </a:p>
          <a:p>
            <a:pPr algn="ctr" rtl="0">
              <a:spcBef>
                <a:spcPts val="1250"/>
              </a:spcBef>
            </a:pPr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30</a:t>
            </a:r>
          </a:p>
          <a:p>
            <a:pPr algn="ctr" rtl="0">
              <a:spcBef>
                <a:spcPts val="1250"/>
              </a:spcBef>
            </a:pPr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5BE6CB-AA37-EEFE-8C62-F1641BA68745}"/>
              </a:ext>
            </a:extLst>
          </p:cNvPr>
          <p:cNvSpPr txBox="1"/>
          <p:nvPr/>
        </p:nvSpPr>
        <p:spPr>
          <a:xfrm>
            <a:off x="5228527" y="2776462"/>
            <a:ext cx="2203796" cy="997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ca" sz="24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Nombre </a:t>
            </a:r>
            <a:r>
              <a:rPr lang="fr-ca" sz="24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 88</a:t>
            </a:r>
            <a:endParaRPr lang="fr-ca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rtl="0">
              <a:spcBef>
                <a:spcPts val="1250"/>
              </a:spcBef>
            </a:pPr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880</a:t>
            </a:r>
          </a:p>
        </p:txBody>
      </p:sp>
    </p:spTree>
    <p:extLst>
      <p:ext uri="{BB962C8B-B14F-4D97-AF65-F5344CB8AC3E}">
        <p14:creationId xmlns:p14="http://schemas.microsoft.com/office/powerpoint/2010/main" val="5824305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879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En me multipliant par 800 et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arrondissant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au millier près, le résultat est 5 000.</a:t>
            </a:r>
          </a:p>
        </p:txBody>
      </p:sp>
    </p:spTree>
    <p:extLst>
      <p:ext uri="{BB962C8B-B14F-4D97-AF65-F5344CB8AC3E}">
        <p14:creationId xmlns:p14="http://schemas.microsoft.com/office/powerpoint/2010/main" val="13386751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184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Quels sont ces deux nombres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231900"/>
            <a:ext cx="9311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Le plus grand nombre est 8 fois plus grand que le plus petit.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produit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ces deux nombres est 200.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C28F84-AE2F-3E66-50A7-60A5E0A907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919" y="2888742"/>
            <a:ext cx="8550000" cy="274421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A320F57-3AAE-E0B8-FA85-66AEDF539797}"/>
              </a:ext>
            </a:extLst>
          </p:cNvPr>
          <p:cNvSpPr txBox="1"/>
          <p:nvPr/>
        </p:nvSpPr>
        <p:spPr>
          <a:xfrm>
            <a:off x="871552" y="2943991"/>
            <a:ext cx="2794179" cy="1533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ca" sz="24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Nombre plus petit</a:t>
            </a:r>
          </a:p>
          <a:p>
            <a:pPr algn="ctr" rtl="0">
              <a:spcBef>
                <a:spcPts val="1250"/>
              </a:spcBef>
            </a:pPr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algn="ctr" rtl="0">
              <a:spcBef>
                <a:spcPts val="1250"/>
              </a:spcBef>
            </a:pPr>
            <a:r>
              <a:rPr lang="fr-ca" sz="24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963558-8792-3AA3-1D2A-BACD9567EFC8}"/>
              </a:ext>
            </a:extLst>
          </p:cNvPr>
          <p:cNvSpPr txBox="1"/>
          <p:nvPr/>
        </p:nvSpPr>
        <p:spPr>
          <a:xfrm>
            <a:off x="3682910" y="2974768"/>
            <a:ext cx="2794179" cy="1472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ca" sz="200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Nombre plus grand</a:t>
            </a:r>
            <a:endParaRPr lang="fr-ca" b="1" i="0" u="none" baseline="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algn="ctr" rtl="0">
              <a:spcBef>
                <a:spcPts val="1250"/>
              </a:spcBef>
            </a:pPr>
            <a:r>
              <a:rPr lang="fr-ca" sz="24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8</a:t>
            </a:r>
          </a:p>
          <a:p>
            <a:pPr algn="ctr" rtl="0">
              <a:spcBef>
                <a:spcPts val="1250"/>
              </a:spcBef>
            </a:pPr>
            <a:r>
              <a:rPr lang="fr-ca" sz="24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968021-A54A-4B32-B3B7-3EE94D18B81E}"/>
              </a:ext>
            </a:extLst>
          </p:cNvPr>
          <p:cNvSpPr txBox="1"/>
          <p:nvPr/>
        </p:nvSpPr>
        <p:spPr>
          <a:xfrm>
            <a:off x="6477089" y="2955242"/>
            <a:ext cx="2794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ca" sz="24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Produit</a:t>
            </a:r>
            <a:endParaRPr lang="fr-c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2220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8290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Le plus grand nombre est 8 fois plus grand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 le plus petit.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produit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ces deux nombres est 20 000.</a:t>
            </a:r>
          </a:p>
        </p:txBody>
      </p:sp>
    </p:spTree>
    <p:extLst>
      <p:ext uri="{BB962C8B-B14F-4D97-AF65-F5344CB8AC3E}">
        <p14:creationId xmlns:p14="http://schemas.microsoft.com/office/powerpoint/2010/main" val="14383321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8290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Le plus grand nombre est 8 fois plus grand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 le plus petit.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produit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ces deux nombres est 10 952.</a:t>
            </a:r>
          </a:p>
        </p:txBody>
      </p:sp>
    </p:spTree>
    <p:extLst>
      <p:ext uri="{BB962C8B-B14F-4D97-AF65-F5344CB8AC3E}">
        <p14:creationId xmlns:p14="http://schemas.microsoft.com/office/powerpoint/2010/main" val="3776011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324340" cy="36433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4. Des élèves vendent des muffins et des gâteaux lors d'une vente de pâtisseries pour une collecte de fonds. Un muffin coûte 2 $ et une part de gâteau coûte 3 $. Les élèves ont vendu 30 articles en tout et ont gagné 71 $.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muffins et combien de parts de gâteau ont-ils vendus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373731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46658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5. Souviens-toi : Deux nombres entiers sont consécutifs s’ils ne sont séparés par aucun nombre entier.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714500"/>
            <a:ext cx="9491980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Exemples : 4 et 5 sont consécutifs.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		4 et 6 ne sont pas consécutifs,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		car ils sont séparés par 5.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038600"/>
            <a:ext cx="480078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Calcule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produits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0600" y="4838700"/>
            <a:ext cx="132587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i) 1 ×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29100" y="4838700"/>
            <a:ext cx="139706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ii) 2 × 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54900" y="4838700"/>
            <a:ext cx="146824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iii) 3 × 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0600" y="5867400"/>
            <a:ext cx="152294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iv) 4 × 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29100" y="5867400"/>
            <a:ext cx="145175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v) 5 × 6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8EB1061-6363-41DA-9CE6-3EC584DF9C2E}"/>
              </a:ext>
            </a:extLst>
          </p:cNvPr>
          <p:cNvCxnSpPr/>
          <p:nvPr/>
        </p:nvCxnSpPr>
        <p:spPr>
          <a:xfrm>
            <a:off x="0" y="3810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5679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892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14 est-il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produit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deux nombres entiers consécutifs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Explique pourquoi tu le sais.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171700"/>
            <a:ext cx="8892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160 peut-il être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produit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deux nombres entiers consécutifs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Explique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pourquoi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tu le sais.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924300"/>
            <a:ext cx="8892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992 peut-il être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produit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deux nombres entiers consécutifs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Explique </a:t>
            </a:r>
            <a:r>
              <a:rPr lang="fr-ca" sz="2800" dirty="0">
                <a:solidFill>
                  <a:srgbClr val="000000"/>
                </a:solidFill>
                <a:ea typeface="Century Gothic"/>
                <a:cs typeface="Century Gothic"/>
              </a:rPr>
              <a:t>pourquoi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tu le sais.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676900"/>
            <a:ext cx="8892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Écris 6 972 sous la forme d'un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produit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deux nombres entiers consécutifs.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E0BF64-D159-4290-B22E-A39B131D8D78}"/>
              </a:ext>
            </a:extLst>
          </p:cNvPr>
          <p:cNvCxnSpPr/>
          <p:nvPr/>
        </p:nvCxnSpPr>
        <p:spPr>
          <a:xfrm>
            <a:off x="0" y="185979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746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49784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6. Trouve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tel que…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007100"/>
            <a:ext cx="946912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À l’aide de la calculatrice, trouve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si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×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= 1 849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282700"/>
            <a:ext cx="34391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(2 ×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) + 1 = 177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2400" y="1282700"/>
            <a:ext cx="35047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(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× 3) +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= 228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3390900"/>
            <a:ext cx="342630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(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× 5) + 5 = 320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87C283E-EB77-43AF-A776-C344FA2EF991}"/>
              </a:ext>
            </a:extLst>
          </p:cNvPr>
          <p:cNvCxnSpPr/>
          <p:nvPr/>
        </p:nvCxnSpPr>
        <p:spPr>
          <a:xfrm>
            <a:off x="0" y="571887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62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625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7. a) Remplis les espaces vides à l’aide d’un nombre entier, lorsque c’est possible.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71600" y="1930400"/>
            <a:ext cx="3215640" cy="37659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____ × 1 + 6 = 30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____ × 2 + 6 = 30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____ × 3 + 6 = 30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____ × 4 + 6 = 30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____ × 5 + 6 = 30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____ × 6 + 6 = 30</a:t>
            </a:r>
          </a:p>
        </p:txBody>
      </p:sp>
    </p:spTree>
    <p:extLst>
      <p:ext uri="{BB962C8B-B14F-4D97-AF65-F5344CB8AC3E}">
        <p14:creationId xmlns:p14="http://schemas.microsoft.com/office/powerpoint/2010/main" val="724429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4319" y="711200"/>
            <a:ext cx="419178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supposer-vérifier-réviser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85000"/>
            <a:ext cx="62043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H-69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–70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 pour plus de détails.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57200" y="3060700"/>
            <a:ext cx="9182100" cy="415498"/>
            <a:chOff x="457200" y="3060700"/>
            <a:chExt cx="9182100" cy="415498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3060700"/>
              <a:ext cx="387007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cache-cache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10100" y="3060700"/>
              <a:ext cx="5120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supposer et vérifier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3182493" y="3304413"/>
              <a:ext cx="1240155" cy="0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457200" y="4368800"/>
            <a:ext cx="9273540" cy="1031629"/>
            <a:chOff x="457200" y="4368800"/>
            <a:chExt cx="9273540" cy="1031629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677920" y="4576064"/>
              <a:ext cx="744728" cy="0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57200" y="4368800"/>
              <a:ext cx="387007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jouer avec des indices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10100" y="4368800"/>
              <a:ext cx="5120640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supposer, vérifier et réviser la prochaine supposition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36774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3116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Quels espaces vides ont un nombre entier qui convient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</a:rPr>
              <a:t>Ex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plique.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71600" y="2844799"/>
            <a:ext cx="3215640" cy="37659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30 ÷ ____ = 1 R 6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30 ÷ ____ = 2 R 6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30 ÷ ____ = 3 R 6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30 ÷ ____ = 4 R 6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30 ÷ ____ = 5 R 6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30 ÷ ____ = 6 R 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49900" y="2844799"/>
            <a:ext cx="3968750" cy="7632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Assure-toi que le reste est inférieur au diviseur.</a:t>
            </a:r>
          </a:p>
        </p:txBody>
      </p:sp>
    </p:spTree>
    <p:extLst>
      <p:ext uri="{BB962C8B-B14F-4D97-AF65-F5344CB8AC3E}">
        <p14:creationId xmlns:p14="http://schemas.microsoft.com/office/powerpoint/2010/main" val="10010541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4005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Glen divise 45 par un nombre et il lui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reste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9. Par quels nombres a-t-il pu diviser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689844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46900"/>
            <a:ext cx="65176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Voir p. H-79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419100"/>
            <a:ext cx="9441180" cy="216796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Problème avancé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Ce problème porte sur des maillots de hockey et la somme globale qu’une équipe doit débourser pour jouer au hockey sur glace.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2944347"/>
            <a:ext cx="9415780" cy="20140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L’équipe achète les rondelles de hockey ainsi que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maillots des joueurs. Elle demande que les numéros soient cousus sur les maillots. La couture coûte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par chiffre. </a:t>
            </a:r>
          </a:p>
        </p:txBody>
      </p:sp>
    </p:spTree>
    <p:extLst>
      <p:ext uri="{BB962C8B-B14F-4D97-AF65-F5344CB8AC3E}">
        <p14:creationId xmlns:p14="http://schemas.microsoft.com/office/powerpoint/2010/main" val="33070678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638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Distribuez la FR Maillots de hockey (p. H-80–81).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31800"/>
            <a:ext cx="738378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Complétez « Maillots de hockey ».</a:t>
            </a:r>
          </a:p>
        </p:txBody>
      </p:sp>
    </p:spTree>
    <p:extLst>
      <p:ext uri="{BB962C8B-B14F-4D97-AF65-F5344CB8AC3E}">
        <p14:creationId xmlns:p14="http://schemas.microsoft.com/office/powerpoint/2010/main" val="2496035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0017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Ouvrez vos livres à la page 80 du premier coup.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352800"/>
            <a:ext cx="62043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H-70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219200"/>
            <a:ext cx="845312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Sur quel numéro de page êtes-vous tombés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025900"/>
            <a:ext cx="924560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Servez-vous de votre première supposition pour faire la seconde.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168569"/>
            <a:ext cx="9316720" cy="4001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 quelle manière devez-vous ouvrir le livre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Jusqu’à quel point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337300"/>
            <a:ext cx="97028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Vous avez utilisé la stratégie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«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supposer-vérifier-réviser 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»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137B503-3989-422A-A8A1-81490D95D956}"/>
              </a:ext>
            </a:extLst>
          </p:cNvPr>
          <p:cNvCxnSpPr/>
          <p:nvPr/>
        </p:nvCxnSpPr>
        <p:spPr>
          <a:xfrm>
            <a:off x="0" y="383733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087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620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Jayden compte 16 pattes. Alice compte 6 têtes.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15900"/>
            <a:ext cx="8651330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Un fermier possède des vaches et des poulets. Jayden compte toutes les pattes et Alice compte toutes les têtes.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7010400"/>
            <a:ext cx="709168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Demandez à un volontaire de remplir la deuxième colonne.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790700"/>
            <a:ext cx="33528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Voir p. H-70 pour plus de détails.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141286"/>
              </p:ext>
            </p:extLst>
          </p:nvPr>
        </p:nvGraphicFramePr>
        <p:xfrm>
          <a:off x="1051471" y="2486851"/>
          <a:ext cx="8057059" cy="4165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7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38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59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8225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Vaches</a:t>
                      </a:r>
                    </a:p>
                    <a:p>
                      <a:pPr algn="ctr" rtl="0"/>
                      <a:r>
                        <a:rPr lang="fr-ca" sz="20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(4 pattes)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Poulets</a:t>
                      </a:r>
                    </a:p>
                    <a:p>
                      <a:pPr algn="ctr" rtl="0"/>
                      <a:r>
                        <a:rPr lang="fr-ca" sz="2000" b="1" i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(2 pattes)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Nombre total de pattes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9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9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9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39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39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39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39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D94E1FC-FFED-4A46-9DD1-FA2B21A124B3}"/>
              </a:ext>
            </a:extLst>
          </p:cNvPr>
          <p:cNvCxnSpPr/>
          <p:nvPr/>
        </p:nvCxnSpPr>
        <p:spPr>
          <a:xfrm>
            <a:off x="0" y="2237743"/>
            <a:ext cx="101727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56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210040" cy="28148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Copie et complète le tableau de la dernière diapositive.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vaches et combien de poulets y a-t-il, s'il y a 16 pattes au total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85000"/>
            <a:ext cx="60350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H-70–71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25900"/>
            <a:ext cx="921004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Demandez à un volontaire de compléter la troisième colonne du tableau.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521200"/>
            <a:ext cx="9281541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Si vous descendez d’une rangée, le nombre total de pattes augmente-t-il ou diminue-t-il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</a:rPr>
              <a:t>P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ourquoi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1E3E14-4A8F-4C55-B082-5151BCB965C1}"/>
              </a:ext>
            </a:extLst>
          </p:cNvPr>
          <p:cNvCxnSpPr/>
          <p:nvPr/>
        </p:nvCxnSpPr>
        <p:spPr>
          <a:xfrm>
            <a:off x="0" y="379450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94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49300"/>
            <a:ext cx="90079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Jayden compte 36 pattes. Alice compte 10 têtes.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90640" y="215900"/>
            <a:ext cx="371504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Voir p. H-71–72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15900"/>
            <a:ext cx="55778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Jayden et Alice se sont rendus dans une autre ferme.</a:t>
            </a:r>
          </a:p>
        </p:txBody>
      </p:sp>
      <p:cxnSp>
        <p:nvCxnSpPr>
          <p:cNvPr id="8" name="Straight Connector 7"/>
          <p:cNvCxnSpPr>
            <a:cxnSpLocks/>
          </p:cNvCxnSpPr>
          <p:nvPr/>
        </p:nvCxnSpPr>
        <p:spPr>
          <a:xfrm flipH="1">
            <a:off x="9018399" y="2523968"/>
            <a:ext cx="714537" cy="0"/>
          </a:xfrm>
          <a:prstGeom prst="line">
            <a:avLst/>
          </a:prstGeom>
          <a:ln w="50800">
            <a:headEnd type="none" w="med" len="sm"/>
            <a:tailEnd type="triangle" w="med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5CDF41D-CC4B-4E7A-A732-C58BA6CD89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515210"/>
              </p:ext>
            </p:extLst>
          </p:nvPr>
        </p:nvGraphicFramePr>
        <p:xfrm>
          <a:off x="1372503" y="1453609"/>
          <a:ext cx="7414993" cy="5843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3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05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14685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Vaches</a:t>
                      </a:r>
                    </a:p>
                    <a:p>
                      <a:pPr algn="ctr" rtl="0"/>
                      <a:r>
                        <a:rPr lang="fr-ca" sz="20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(4 pattes)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Poulets</a:t>
                      </a:r>
                    </a:p>
                    <a:p>
                      <a:pPr algn="ctr" rtl="0"/>
                      <a:r>
                        <a:rPr lang="fr-ca" sz="2000" b="1" i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(2 pattes)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Nombre total de pattes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5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5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95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5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95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95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95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95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592001"/>
                  </a:ext>
                </a:extLst>
              </a:tr>
              <a:tr h="4395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7411630"/>
                  </a:ext>
                </a:extLst>
              </a:tr>
              <a:tr h="4395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3615193"/>
                  </a:ext>
                </a:extLst>
              </a:tr>
              <a:tr h="43956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4477085"/>
                  </a:ext>
                </a:extLst>
              </a:tr>
            </a:tbl>
          </a:graphicData>
        </a:graphic>
      </p:graphicFrame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0211A62-F88B-47D0-824B-1AE6FCB2D620}"/>
              </a:ext>
            </a:extLst>
          </p:cNvPr>
          <p:cNvCxnSpPr>
            <a:cxnSpLocks/>
          </p:cNvCxnSpPr>
          <p:nvPr/>
        </p:nvCxnSpPr>
        <p:spPr>
          <a:xfrm flipH="1">
            <a:off x="9018398" y="7031392"/>
            <a:ext cx="714537" cy="0"/>
          </a:xfrm>
          <a:prstGeom prst="line">
            <a:avLst/>
          </a:prstGeom>
          <a:ln w="50800">
            <a:headEnd type="none" w="med" len="sm"/>
            <a:tailEnd type="triangle" w="med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A48E22C-35E4-45F6-9A74-C9CF59DB980F}"/>
              </a:ext>
            </a:extLst>
          </p:cNvPr>
          <p:cNvCxnSpPr/>
          <p:nvPr/>
        </p:nvCxnSpPr>
        <p:spPr>
          <a:xfrm>
            <a:off x="0" y="127252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11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199" y="431800"/>
            <a:ext cx="8673549" cy="16666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3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3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vaches et combien de poulets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y a-t-il dans la ferme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199" y="2362200"/>
            <a:ext cx="917625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Jayden compte 22 pattes. Alice compte 9 têtes.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581400"/>
            <a:ext cx="917587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Jayden compte 26 pattes. Alice compte 7 têtes.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813300"/>
            <a:ext cx="937768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Jayden compte 32 pattes. Alice compte 15 têtes.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199" y="6045200"/>
            <a:ext cx="939248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Jayden compte 52 pattes. Alice compte 14 têtes.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6B4DF75-4B8D-407E-A32C-C7ABE9E13C80}"/>
              </a:ext>
            </a:extLst>
          </p:cNvPr>
          <p:cNvCxnSpPr/>
          <p:nvPr/>
        </p:nvCxnSpPr>
        <p:spPr>
          <a:xfrm>
            <a:off x="0" y="322364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594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4660" y="266700"/>
            <a:ext cx="970534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Au lieu de commencer par 0 vache, vous pouvez commencer avec 10 et descendre le long du tableau.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D3DE087-556F-47BF-9F86-A54745C6C6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388902"/>
              </p:ext>
            </p:extLst>
          </p:nvPr>
        </p:nvGraphicFramePr>
        <p:xfrm>
          <a:off x="932750" y="2283474"/>
          <a:ext cx="8294499" cy="25506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0491">
                  <a:extLst>
                    <a:ext uri="{9D8B030D-6E8A-4147-A177-3AD203B41FA5}">
                      <a16:colId xmlns:a16="http://schemas.microsoft.com/office/drawing/2014/main" val="1898697063"/>
                    </a:ext>
                  </a:extLst>
                </a:gridCol>
                <a:gridCol w="2289378">
                  <a:extLst>
                    <a:ext uri="{9D8B030D-6E8A-4147-A177-3AD203B41FA5}">
                      <a16:colId xmlns:a16="http://schemas.microsoft.com/office/drawing/2014/main" val="62847006"/>
                    </a:ext>
                  </a:extLst>
                </a:gridCol>
                <a:gridCol w="4144630">
                  <a:extLst>
                    <a:ext uri="{9D8B030D-6E8A-4147-A177-3AD203B41FA5}">
                      <a16:colId xmlns:a16="http://schemas.microsoft.com/office/drawing/2014/main" val="1316355441"/>
                    </a:ext>
                  </a:extLst>
                </a:gridCol>
              </a:tblGrid>
              <a:tr h="950474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Vaches</a:t>
                      </a:r>
                    </a:p>
                    <a:p>
                      <a:pPr algn="ctr" rtl="0"/>
                      <a:r>
                        <a:rPr lang="fr-ca" sz="20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(4 pattes)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Poulets</a:t>
                      </a:r>
                    </a:p>
                    <a:p>
                      <a:pPr algn="ctr" rtl="0"/>
                      <a:r>
                        <a:rPr lang="fr-ca" sz="2000" b="1" i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(2 pattes)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Nombre total de pattes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956026"/>
                  </a:ext>
                </a:extLst>
              </a:tr>
              <a:tr h="533405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2802354"/>
                  </a:ext>
                </a:extLst>
              </a:tr>
              <a:tr h="533405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38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2631287"/>
                  </a:ext>
                </a:extLst>
              </a:tr>
              <a:tr h="533405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 dirty="0">
                          <a:latin typeface="Century Gothic" panose="020B0502020202020204" pitchFamily="34" charset="0"/>
                          <a:ea typeface="Century Gothic" panose="020B0502020202020204" pitchFamily="34" charset="0"/>
                          <a:cs typeface="Century Gothic" panose="020B050202020202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6863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348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270075-FF64-40F8-A258-09B7C39CD4CE}"/>
</file>

<file path=customXml/itemProps2.xml><?xml version="1.0" encoding="utf-8"?>
<ds:datastoreItem xmlns:ds="http://schemas.openxmlformats.org/officeDocument/2006/customXml" ds:itemID="{9DB3A842-9DD7-4BE0-9023-2EA6A6B445FA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36439F85-BF8D-4B21-8B60-36A7E1235D1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1690</Words>
  <Application>Microsoft Office PowerPoint</Application>
  <PresentationFormat>Custom</PresentationFormat>
  <Paragraphs>231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Euphemia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22</cp:revision>
  <dcterms:created xsi:type="dcterms:W3CDTF">2018-09-11T18:38:48Z</dcterms:created>
  <dcterms:modified xsi:type="dcterms:W3CDTF">2023-06-12T14:38:33Z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