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10160000" cy="7620000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  <p:embeddedFont>
      <p:font typeface="Euphemia" panose="020B0503040102020104" pitchFamily="34" charset="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F5EA18-9A1E-44E2-9404-53E9B1ECFA23}" v="1" dt="2023-06-08T17:43:26.4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8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5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5AF5EA18-9A1E-44E2-9404-53E9B1ECFA23}"/>
    <pc:docChg chg="modSld">
      <pc:chgData name="Natalie Francis" userId="e859cff9-ab28-4f1c-8072-00482c704e35" providerId="ADAL" clId="{5AF5EA18-9A1E-44E2-9404-53E9B1ECFA23}" dt="2023-06-08T18:01:56.703" v="55" actId="1076"/>
      <pc:docMkLst>
        <pc:docMk/>
      </pc:docMkLst>
      <pc:sldChg chg="modSp mod">
        <pc:chgData name="Natalie Francis" userId="e859cff9-ab28-4f1c-8072-00482c704e35" providerId="ADAL" clId="{5AF5EA18-9A1E-44E2-9404-53E9B1ECFA23}" dt="2023-06-08T14:02:17.460" v="17" actId="6549"/>
        <pc:sldMkLst>
          <pc:docMk/>
          <pc:sldMk cId="2180458217" sldId="256"/>
        </pc:sldMkLst>
        <pc:spChg chg="mod">
          <ac:chgData name="Natalie Francis" userId="e859cff9-ab28-4f1c-8072-00482c704e35" providerId="ADAL" clId="{5AF5EA18-9A1E-44E2-9404-53E9B1ECFA23}" dt="2023-06-08T14:02:17.460" v="17" actId="6549"/>
          <ac:spMkLst>
            <pc:docMk/>
            <pc:sldMk cId="2180458217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5AF5EA18-9A1E-44E2-9404-53E9B1ECFA23}" dt="2023-06-08T12:25:54.353" v="12" actId="20577"/>
          <ac:spMkLst>
            <pc:docMk/>
            <pc:sldMk cId="2180458217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5AF5EA18-9A1E-44E2-9404-53E9B1ECFA23}" dt="2023-06-08T12:25:48.782" v="3" actId="20577"/>
          <ac:spMkLst>
            <pc:docMk/>
            <pc:sldMk cId="2180458217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29:50.788" v="24" actId="20577"/>
        <pc:sldMkLst>
          <pc:docMk/>
          <pc:sldMk cId="3684683278" sldId="261"/>
        </pc:sldMkLst>
        <pc:spChg chg="mod">
          <ac:chgData name="Natalie Francis" userId="e859cff9-ab28-4f1c-8072-00482c704e35" providerId="ADAL" clId="{5AF5EA18-9A1E-44E2-9404-53E9B1ECFA23}" dt="2023-06-08T17:29:50.788" v="24" actId="20577"/>
          <ac:spMkLst>
            <pc:docMk/>
            <pc:sldMk cId="3684683278" sldId="26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8:01:15.448" v="54" actId="207"/>
        <pc:sldMkLst>
          <pc:docMk/>
          <pc:sldMk cId="1283288462" sldId="263"/>
        </pc:sldMkLst>
        <pc:spChg chg="mod">
          <ac:chgData name="Natalie Francis" userId="e859cff9-ab28-4f1c-8072-00482c704e35" providerId="ADAL" clId="{5AF5EA18-9A1E-44E2-9404-53E9B1ECFA23}" dt="2023-06-08T18:01:15.448" v="54" actId="207"/>
          <ac:spMkLst>
            <pc:docMk/>
            <pc:sldMk cId="1283288462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35:53.447" v="27" actId="14100"/>
        <pc:sldMkLst>
          <pc:docMk/>
          <pc:sldMk cId="372340166" sldId="266"/>
        </pc:sldMkLst>
        <pc:spChg chg="mod">
          <ac:chgData name="Natalie Francis" userId="e859cff9-ab28-4f1c-8072-00482c704e35" providerId="ADAL" clId="{5AF5EA18-9A1E-44E2-9404-53E9B1ECFA23}" dt="2023-06-08T17:35:53.447" v="27" actId="14100"/>
          <ac:spMkLst>
            <pc:docMk/>
            <pc:sldMk cId="372340166" sldId="26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43:30.606" v="29" actId="14100"/>
        <pc:sldMkLst>
          <pc:docMk/>
          <pc:sldMk cId="2985397204" sldId="267"/>
        </pc:sldMkLst>
        <pc:spChg chg="mod">
          <ac:chgData name="Natalie Francis" userId="e859cff9-ab28-4f1c-8072-00482c704e35" providerId="ADAL" clId="{5AF5EA18-9A1E-44E2-9404-53E9B1ECFA23}" dt="2023-06-08T17:43:30.606" v="29" actId="14100"/>
          <ac:spMkLst>
            <pc:docMk/>
            <pc:sldMk cId="2985397204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49:05.976" v="31" actId="14100"/>
        <pc:sldMkLst>
          <pc:docMk/>
          <pc:sldMk cId="1765447236" sldId="269"/>
        </pc:sldMkLst>
        <pc:spChg chg="mod">
          <ac:chgData name="Natalie Francis" userId="e859cff9-ab28-4f1c-8072-00482c704e35" providerId="ADAL" clId="{5AF5EA18-9A1E-44E2-9404-53E9B1ECFA23}" dt="2023-06-08T17:49:05.976" v="31" actId="14100"/>
          <ac:spMkLst>
            <pc:docMk/>
            <pc:sldMk cId="1765447236" sldId="26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51:48.896" v="34" actId="20577"/>
        <pc:sldMkLst>
          <pc:docMk/>
          <pc:sldMk cId="3453378146" sldId="271"/>
        </pc:sldMkLst>
        <pc:spChg chg="mod">
          <ac:chgData name="Natalie Francis" userId="e859cff9-ab28-4f1c-8072-00482c704e35" providerId="ADAL" clId="{5AF5EA18-9A1E-44E2-9404-53E9B1ECFA23}" dt="2023-06-08T17:51:48.896" v="34" actId="20577"/>
          <ac:spMkLst>
            <pc:docMk/>
            <pc:sldMk cId="3453378146" sldId="271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51:58.357" v="35" actId="20577"/>
        <pc:sldMkLst>
          <pc:docMk/>
          <pc:sldMk cId="696391574" sldId="272"/>
        </pc:sldMkLst>
        <pc:spChg chg="mod">
          <ac:chgData name="Natalie Francis" userId="e859cff9-ab28-4f1c-8072-00482c704e35" providerId="ADAL" clId="{5AF5EA18-9A1E-44E2-9404-53E9B1ECFA23}" dt="2023-06-08T17:51:58.357" v="35" actId="20577"/>
          <ac:spMkLst>
            <pc:docMk/>
            <pc:sldMk cId="696391574" sldId="27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8:01:56.703" v="55" actId="1076"/>
        <pc:sldMkLst>
          <pc:docMk/>
          <pc:sldMk cId="2334299703" sldId="275"/>
        </pc:sldMkLst>
        <pc:spChg chg="mod">
          <ac:chgData name="Natalie Francis" userId="e859cff9-ab28-4f1c-8072-00482c704e35" providerId="ADAL" clId="{5AF5EA18-9A1E-44E2-9404-53E9B1ECFA23}" dt="2023-06-08T18:01:56.703" v="55" actId="1076"/>
          <ac:spMkLst>
            <pc:docMk/>
            <pc:sldMk cId="2334299703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53:40.839" v="36" actId="14100"/>
        <pc:sldMkLst>
          <pc:docMk/>
          <pc:sldMk cId="1834364390" sldId="278"/>
        </pc:sldMkLst>
        <pc:spChg chg="mod">
          <ac:chgData name="Natalie Francis" userId="e859cff9-ab28-4f1c-8072-00482c704e35" providerId="ADAL" clId="{5AF5EA18-9A1E-44E2-9404-53E9B1ECFA23}" dt="2023-06-08T17:53:40.839" v="36" actId="14100"/>
          <ac:spMkLst>
            <pc:docMk/>
            <pc:sldMk cId="1834364390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54:32.216" v="40" actId="465"/>
        <pc:sldMkLst>
          <pc:docMk/>
          <pc:sldMk cId="3579287793" sldId="281"/>
        </pc:sldMkLst>
        <pc:spChg chg="mod">
          <ac:chgData name="Natalie Francis" userId="e859cff9-ab28-4f1c-8072-00482c704e35" providerId="ADAL" clId="{5AF5EA18-9A1E-44E2-9404-53E9B1ECFA23}" dt="2023-06-08T17:54:10.225" v="38" actId="14100"/>
          <ac:spMkLst>
            <pc:docMk/>
            <pc:sldMk cId="3579287793" sldId="281"/>
            <ac:spMk id="2" creationId="{00000000-0000-0000-0000-000000000000}"/>
          </ac:spMkLst>
        </pc:spChg>
        <pc:spChg chg="mod">
          <ac:chgData name="Natalie Francis" userId="e859cff9-ab28-4f1c-8072-00482c704e35" providerId="ADAL" clId="{5AF5EA18-9A1E-44E2-9404-53E9B1ECFA23}" dt="2023-06-08T17:54:32.216" v="40" actId="465"/>
          <ac:spMkLst>
            <pc:docMk/>
            <pc:sldMk cId="3579287793" sldId="281"/>
            <ac:spMk id="3" creationId="{00000000-0000-0000-0000-000000000000}"/>
          </ac:spMkLst>
        </pc:spChg>
        <pc:spChg chg="mod">
          <ac:chgData name="Natalie Francis" userId="e859cff9-ab28-4f1c-8072-00482c704e35" providerId="ADAL" clId="{5AF5EA18-9A1E-44E2-9404-53E9B1ECFA23}" dt="2023-06-08T17:54:19.648" v="39" actId="1076"/>
          <ac:spMkLst>
            <pc:docMk/>
            <pc:sldMk cId="3579287793" sldId="281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5AF5EA18-9A1E-44E2-9404-53E9B1ECFA23}" dt="2023-06-08T17:54:49.497" v="53" actId="20577"/>
        <pc:sldMkLst>
          <pc:docMk/>
          <pc:sldMk cId="3200019257" sldId="283"/>
        </pc:sldMkLst>
        <pc:spChg chg="mod">
          <ac:chgData name="Natalie Francis" userId="e859cff9-ab28-4f1c-8072-00482c704e35" providerId="ADAL" clId="{5AF5EA18-9A1E-44E2-9404-53E9B1ECFA23}" dt="2023-06-08T17:54:49.497" v="53" actId="20577"/>
          <ac:spMkLst>
            <pc:docMk/>
            <pc:sldMk cId="3200019257" sldId="28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2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9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5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54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7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0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5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3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7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3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F45C1-DC67-45B7-A388-015B7CEF4386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45517-DEAC-4FC9-80F1-168B68B5E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0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657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H-3–7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2960" y="330200"/>
            <a:ext cx="53365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Ensembles et partage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110980" cy="25453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repéreront les objets à diviser en ensembles, le nombre d’ensembles et le nombre d’objets dans chaque ensemble.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diviseront des objets de manière égale dans un nombre donné d’ensembles pour trouver le nombre d’objets dans chaque ensemble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créeront des ensembles d’une taille donnée pour trouver combien d’ensembles de ce type peuvent être créés.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 135–138</a:t>
            </a:r>
          </a:p>
        </p:txBody>
      </p:sp>
    </p:spTree>
    <p:extLst>
      <p:ext uri="{BB962C8B-B14F-4D97-AF65-F5344CB8AC3E}">
        <p14:creationId xmlns:p14="http://schemas.microsoft.com/office/powerpoint/2010/main" val="218045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33600"/>
            <a:ext cx="91516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6 oranges, 2 oranges dans chaque boîte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600700"/>
            <a:ext cx="89216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k) 3 côtés sur chaque triangle, 6 côtés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6400"/>
            <a:ext cx="87912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6 boîtes, 2 oranges dans chaque boîte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860800"/>
            <a:ext cx="95318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j) 3 côtés sir chaque triangle, 6 triangles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917700"/>
            <a:ext cx="10160000" cy="1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58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058759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vais utiliser des nombres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12 élèves en 4 équipes.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65500"/>
            <a:ext cx="49987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640" y="2109669"/>
            <a:ext cx="931672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Selon vous, ma façon de faire les équipes était-elle équitable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00500"/>
            <a:ext cx="97028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Essayons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les 12 élèves d’une autre manière.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461000"/>
            <a:ext cx="813816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équipes sont-elles équitables maintenant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784600"/>
            <a:ext cx="10160000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57785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H-4–5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69010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Ces contenants représentent 4 équipes.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pourrais-je utiliser les contenants et 12 jetons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équitablement 12 joueurs en 4 équipes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25900"/>
            <a:ext cx="9495510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Maintenant, supposons que je veuille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biscuits avec 3 amis.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combien de contenants et de jetons ai-je besoin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3770955"/>
            <a:ext cx="10160000" cy="13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39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49740" cy="15486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Dessinons des cercles pour les contenants et des points à l'intérieur des cercles pour les jetons.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Dites « Stop » quand j’atteindrai 12 points.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7010400"/>
            <a:ext cx="9442831" cy="3493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Que pourraient représenter les cercles et les points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3251" y="5293486"/>
            <a:ext cx="84924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4 personnes se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12 biscuits, </a:t>
            </a:r>
          </a:p>
          <a:p>
            <a:pPr algn="ctr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personne reçoit ____ biscuits.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0" y="5032979"/>
            <a:ext cx="10160000" cy="21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09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06109"/>
            <a:ext cx="8978469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des cercles et des points pour représenter la situation.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645795"/>
            <a:ext cx="6479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15 biscuits, 5 personnes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6997700"/>
            <a:ext cx="70231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Si cela peut les aider, les élèves peuvent utiliser des jetons.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194300"/>
            <a:ext cx="6479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10 biscuits, 2 personnes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2097469"/>
            <a:ext cx="6479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 biscuits, 3 personnes</a:t>
            </a:r>
          </a:p>
        </p:txBody>
      </p:sp>
    </p:spTree>
    <p:extLst>
      <p:ext uri="{BB962C8B-B14F-4D97-AF65-F5344CB8AC3E}">
        <p14:creationId xmlns:p14="http://schemas.microsoft.com/office/powerpoint/2010/main" val="1765447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3700"/>
            <a:ext cx="94513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Cinq amis 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20 fraises.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fraises chaque ami a-t-il reçu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6327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417761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31900"/>
            <a:ext cx="9070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Trois amis ont cueilli 15 cerises. Combien de cerises chaque ami a-t-il cueilli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63900"/>
            <a:ext cx="9182746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Jasmin a partagé 15 billes entre 4 amis et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elle-même. Combien de billes chaque personne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a-t-elle reçu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411990"/>
            <a:ext cx="9070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Il y a 18 prunes sur 6 arbres. Combien de prunes y a-t-il sur chaque arbre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53378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4631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Il y a 16 pommes sur 2 arbres. Combien de pommes y a-t-il sur chaque arbre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692400"/>
            <a:ext cx="934631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Il y a 20 enfants assis dans 4 rangées.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y a-t-il d’enfants dans chaque 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953000"/>
            <a:ext cx="934631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L’allocation hebdomadaire de Marko est de 21 $. Quelle est l’allocation journalière de Marko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96391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Imaginons que Cody a 15 pommes et qu’il veut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donner 3 pommes à chaque ami.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À combien d’amis peut-il donner des pommes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  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7010400"/>
            <a:ext cx="79908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981700"/>
            <a:ext cx="7602220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Comment peut-on représenter ce problème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01781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3436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Crée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3 points, puis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ompte le nombre d'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57200" y="2019300"/>
            <a:ext cx="5821426" cy="583558"/>
            <a:chOff x="457200" y="2019300"/>
            <a:chExt cx="5821426" cy="583558"/>
          </a:xfrm>
        </p:grpSpPr>
        <p:grpSp>
          <p:nvGrpSpPr>
            <p:cNvPr id="12" name="Group 11"/>
            <p:cNvGrpSpPr/>
            <p:nvPr/>
          </p:nvGrpSpPr>
          <p:grpSpPr>
            <a:xfrm>
              <a:off x="1205103" y="2109089"/>
              <a:ext cx="5073523" cy="235204"/>
              <a:chOff x="1205103" y="2109089"/>
              <a:chExt cx="5073523" cy="23520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205103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1810004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414778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019552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24326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229100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833874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438648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043422" y="210908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57200" y="20193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" y="3733800"/>
            <a:ext cx="4006850" cy="583558"/>
            <a:chOff x="457200" y="3733800"/>
            <a:chExt cx="4006850" cy="583558"/>
          </a:xfrm>
        </p:grpSpPr>
        <p:grpSp>
          <p:nvGrpSpPr>
            <p:cNvPr id="21" name="Group 20"/>
            <p:cNvGrpSpPr/>
            <p:nvPr/>
          </p:nvGrpSpPr>
          <p:grpSpPr>
            <a:xfrm>
              <a:off x="1204849" y="3824859"/>
              <a:ext cx="3259201" cy="235204"/>
              <a:chOff x="1204849" y="3824859"/>
              <a:chExt cx="3259201" cy="23520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204849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809623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414397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19171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624072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4228846" y="382485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57200" y="37338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57200" y="5448300"/>
            <a:ext cx="7633716" cy="583558"/>
            <a:chOff x="457200" y="5448300"/>
            <a:chExt cx="7633716" cy="583558"/>
          </a:xfrm>
        </p:grpSpPr>
        <p:grpSp>
          <p:nvGrpSpPr>
            <p:cNvPr id="36" name="Group 35"/>
            <p:cNvGrpSpPr/>
            <p:nvPr/>
          </p:nvGrpSpPr>
          <p:grpSpPr>
            <a:xfrm>
              <a:off x="1205103" y="5540756"/>
              <a:ext cx="6885813" cy="235204"/>
              <a:chOff x="1205103" y="5540756"/>
              <a:chExt cx="6885813" cy="235204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809750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414397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018917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623564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228211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832731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437378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042025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646545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251192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7855712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205103" y="554075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57200" y="54483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71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 H-3 pour plus de détails.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82A0C9-72D5-CEFF-46F1-297FA2C3BE41}"/>
              </a:ext>
            </a:extLst>
          </p:cNvPr>
          <p:cNvSpPr txBox="1"/>
          <p:nvPr/>
        </p:nvSpPr>
        <p:spPr>
          <a:xfrm>
            <a:off x="3923608" y="3175515"/>
            <a:ext cx="3917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 dirty="0">
                <a:latin typeface="Euphemia" panose="020B0503040102020104" pitchFamily="34" charset="0"/>
                <a:cs typeface="Arial" panose="020B0604020202020204" pitchFamily="34" charset="0"/>
              </a:rPr>
              <a:t>Minute de calcul mental</a:t>
            </a:r>
            <a:endParaRPr lang="fr-ca" sz="2400" b="1" dirty="0">
              <a:latin typeface="Euphemia" panose="020B05030401020201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449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946" y="637352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Crée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2 points, puis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ompte le nombre d'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7200" y="2029493"/>
            <a:ext cx="4025646" cy="583558"/>
            <a:chOff x="457200" y="1295400"/>
            <a:chExt cx="4025646" cy="583558"/>
          </a:xfrm>
        </p:grpSpPr>
        <p:grpSp>
          <p:nvGrpSpPr>
            <p:cNvPr id="9" name="Group 8"/>
            <p:cNvGrpSpPr/>
            <p:nvPr/>
          </p:nvGrpSpPr>
          <p:grpSpPr>
            <a:xfrm>
              <a:off x="1223645" y="1393698"/>
              <a:ext cx="3259201" cy="235204"/>
              <a:chOff x="1223645" y="1393698"/>
              <a:chExt cx="3259201" cy="23520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223645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1828546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433320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038094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642868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247642" y="139369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57200" y="12954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7200" y="3759200"/>
            <a:ext cx="7652639" cy="583558"/>
            <a:chOff x="457200" y="3759200"/>
            <a:chExt cx="7652639" cy="583558"/>
          </a:xfrm>
        </p:grpSpPr>
        <p:grpSp>
          <p:nvGrpSpPr>
            <p:cNvPr id="24" name="Group 23"/>
            <p:cNvGrpSpPr/>
            <p:nvPr/>
          </p:nvGrpSpPr>
          <p:grpSpPr>
            <a:xfrm>
              <a:off x="1224026" y="3853434"/>
              <a:ext cx="6885813" cy="235204"/>
              <a:chOff x="1224026" y="3853434"/>
              <a:chExt cx="6885813" cy="23520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828673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433320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037840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642487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247134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851654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456301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060948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665468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270115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7874635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224026" y="385343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57200" y="37592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4299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42240"/>
            <a:ext cx="93624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Dessine les points pour déterminer le nombre correct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44600"/>
            <a:ext cx="86461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15 points, 5 points dans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51200"/>
            <a:ext cx="86461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12 points, 4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257800"/>
            <a:ext cx="86461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16 points, 2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6568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11411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24 points et place...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43100"/>
            <a:ext cx="43088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746500"/>
            <a:ext cx="43088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943100"/>
            <a:ext cx="430885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549900"/>
            <a:ext cx="43088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3746500"/>
            <a:ext cx="430885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6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549900"/>
            <a:ext cx="430885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12 points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63871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05412" cy="21679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Résolvons le problème de Cody d’une autre manière.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vais dessiner une matrice avec 5 pommes dans chaque rangée. Je m’arrêterai quand j’aurai compté 15 pommes au total.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7010400"/>
            <a:ext cx="50622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H-6–7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834364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25500"/>
            <a:ext cx="939342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Cody a 18 oranges. Avec combien d’amis peut-il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si chaque ami reçoit 3 oranges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854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Résolvez en employant une matrice.</a:t>
            </a:r>
          </a:p>
        </p:txBody>
      </p:sp>
    </p:spTree>
    <p:extLst>
      <p:ext uri="{BB962C8B-B14F-4D97-AF65-F5344CB8AC3E}">
        <p14:creationId xmlns:p14="http://schemas.microsoft.com/office/powerpoint/2010/main" val="3517447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155462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Dessine des cercles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matrices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groupes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3.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44500" y="1917700"/>
            <a:ext cx="2006092" cy="1854200"/>
            <a:chOff x="444500" y="1917700"/>
            <a:chExt cx="2006092" cy="1854200"/>
          </a:xfrm>
        </p:grpSpPr>
        <p:grpSp>
          <p:nvGrpSpPr>
            <p:cNvPr id="18" name="Group 17"/>
            <p:cNvGrpSpPr/>
            <p:nvPr/>
          </p:nvGrpSpPr>
          <p:grpSpPr>
            <a:xfrm>
              <a:off x="1192530" y="2002536"/>
              <a:ext cx="1258062" cy="1769364"/>
              <a:chOff x="1192530" y="2002536"/>
              <a:chExt cx="1258062" cy="176936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192530" y="2002536"/>
                <a:ext cx="235204" cy="1769364"/>
                <a:chOff x="1192530" y="2002536"/>
                <a:chExt cx="235204" cy="1769364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1192530" y="200253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1192530" y="251396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1192530" y="3025267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1192530" y="353669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1703959" y="2002536"/>
                <a:ext cx="235204" cy="1769364"/>
                <a:chOff x="1703959" y="2002536"/>
                <a:chExt cx="235204" cy="1769364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1703959" y="200253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1703959" y="251396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1703959" y="3025267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1703959" y="353669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2215388" y="2002536"/>
                <a:ext cx="235204" cy="1769364"/>
                <a:chOff x="2215388" y="2002536"/>
                <a:chExt cx="235204" cy="1769364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2215388" y="200253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2215388" y="251396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2215388" y="3025267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215388" y="3536696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444500" y="19177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4500" y="5168900"/>
            <a:ext cx="3035300" cy="1336929"/>
            <a:chOff x="444500" y="5168900"/>
            <a:chExt cx="3035300" cy="1336929"/>
          </a:xfrm>
        </p:grpSpPr>
        <p:grpSp>
          <p:nvGrpSpPr>
            <p:cNvPr id="41" name="Group 40"/>
            <p:cNvGrpSpPr/>
            <p:nvPr/>
          </p:nvGrpSpPr>
          <p:grpSpPr>
            <a:xfrm>
              <a:off x="1192530" y="5247894"/>
              <a:ext cx="2287270" cy="1257935"/>
              <a:chOff x="1192530" y="5247894"/>
              <a:chExt cx="2287270" cy="1257935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192530" y="5247894"/>
                <a:ext cx="235204" cy="1257935"/>
                <a:chOff x="1192530" y="5247894"/>
                <a:chExt cx="235204" cy="1257935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1192530" y="5247894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1192530" y="5759323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1192530" y="627062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1705483" y="5247894"/>
                <a:ext cx="235204" cy="1257935"/>
                <a:chOff x="1705483" y="5247894"/>
                <a:chExt cx="235204" cy="1257935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1705483" y="5247894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1705483" y="5759323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1705483" y="627062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2218563" y="5247894"/>
                <a:ext cx="235204" cy="1257935"/>
                <a:chOff x="2218563" y="5247894"/>
                <a:chExt cx="235204" cy="1257935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2218563" y="5247894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2218563" y="5759323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2218563" y="627062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2731516" y="5247894"/>
                <a:ext cx="235204" cy="1257935"/>
                <a:chOff x="2731516" y="5247894"/>
                <a:chExt cx="235204" cy="1257935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2731516" y="5247894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2731516" y="5759323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2731516" y="627062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0" name="Group 39"/>
              <p:cNvGrpSpPr/>
              <p:nvPr/>
            </p:nvGrpSpPr>
            <p:grpSpPr>
              <a:xfrm>
                <a:off x="3244596" y="5247894"/>
                <a:ext cx="235204" cy="1257935"/>
                <a:chOff x="3244596" y="5247894"/>
                <a:chExt cx="235204" cy="1257935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3244596" y="5247894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3244596" y="5759323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3244596" y="6270625"/>
                  <a:ext cx="235204" cy="235204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42" name="TextBox 41"/>
            <p:cNvSpPr txBox="1"/>
            <p:nvPr/>
          </p:nvSpPr>
          <p:spPr>
            <a:xfrm>
              <a:off x="444500" y="51689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219700" y="1917700"/>
            <a:ext cx="2006092" cy="2864358"/>
            <a:chOff x="5219700" y="1917700"/>
            <a:chExt cx="2006092" cy="2864358"/>
          </a:xfrm>
        </p:grpSpPr>
        <p:grpSp>
          <p:nvGrpSpPr>
            <p:cNvPr id="62" name="Group 61"/>
            <p:cNvGrpSpPr/>
            <p:nvPr/>
          </p:nvGrpSpPr>
          <p:grpSpPr>
            <a:xfrm>
              <a:off x="5967730" y="1997583"/>
              <a:ext cx="1258062" cy="2784475"/>
              <a:chOff x="5967730" y="1997583"/>
              <a:chExt cx="1258062" cy="2784475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5967730" y="1997583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967730" y="250748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967730" y="301726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967730" y="3527171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6479159" y="1997583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479159" y="250748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479159" y="301726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479159" y="3527171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6990588" y="1997583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6990588" y="2507488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990588" y="3017266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990588" y="3527171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967730" y="403694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5967730" y="454685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6479159" y="403694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6479159" y="454685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6990588" y="4036949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6990588" y="4546854"/>
                <a:ext cx="235204" cy="235204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219700" y="19177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8027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17047"/>
            <a:ext cx="9505412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Dessinez des points pour représenter les objets 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en 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Vous pouvez utiliser des rangées ou des cercles pour représenter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676223"/>
            <a:ext cx="918718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12 pommes, 3 pommes dans chaque boîte. Combien de boîtes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8635" y="2031145"/>
            <a:ext cx="918769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10 pommes, 2 pommes dans chaque boîte. Combien de boîtes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321300"/>
            <a:ext cx="9169129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18 pommes, 6 pommes dans chaque boîte. Combien de boîtes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79287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715500" cy="2323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 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Lily a 18 pommes. Elle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avec quelques amis. Chaque personne reçoit 6 pommes.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Avec combien d’amis a-t-elle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287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 135–138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20001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77" y="2006600"/>
            <a:ext cx="8750173" cy="8699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343400"/>
            <a:ext cx="7640320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objets dans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57604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Quels objets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7010400"/>
            <a:ext cx="4771009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 H-3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176812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43400"/>
            <a:ext cx="70891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objets dans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groupe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66449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Quels objets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partagés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ici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47710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 H-3 pour plus de détails.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129" y="1685993"/>
            <a:ext cx="6627511" cy="188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058577" y="1455265"/>
            <a:ext cx="8029386" cy="2050950"/>
            <a:chOff x="1058577" y="1455265"/>
            <a:chExt cx="8029386" cy="2050950"/>
          </a:xfrm>
        </p:grpSpPr>
        <p:grpSp>
          <p:nvGrpSpPr>
            <p:cNvPr id="12" name="Group 11"/>
            <p:cNvGrpSpPr/>
            <p:nvPr/>
          </p:nvGrpSpPr>
          <p:grpSpPr>
            <a:xfrm>
              <a:off x="1058577" y="1455265"/>
              <a:ext cx="2276285" cy="2050950"/>
              <a:chOff x="1058577" y="1455265"/>
              <a:chExt cx="2276285" cy="205095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058577" y="1455265"/>
                <a:ext cx="2276285" cy="2050950"/>
                <a:chOff x="1058577" y="1455265"/>
                <a:chExt cx="2276285" cy="2050950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1058577" y="1455265"/>
                  <a:ext cx="2276285" cy="2050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76285" h="2050950">
                      <a:moveTo>
                        <a:pt x="0" y="0"/>
                      </a:moveTo>
                      <a:lnTo>
                        <a:pt x="2276284" y="0"/>
                      </a:lnTo>
                      <a:lnTo>
                        <a:pt x="2276284" y="2050949"/>
                      </a:lnTo>
                      <a:lnTo>
                        <a:pt x="0" y="2050949"/>
                      </a:lnTo>
                      <a:close/>
                    </a:path>
                  </a:pathLst>
                </a:custGeom>
                <a:solidFill>
                  <a:srgbClr val="E6E6FA"/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1368298" y="1660271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457196" y="1660271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1368298" y="2733294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2457196" y="2733294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</p:grpSp>
          <p:sp>
            <p:nvSpPr>
              <p:cNvPr id="8" name="Oval 7"/>
              <p:cNvSpPr/>
              <p:nvPr/>
            </p:nvSpPr>
            <p:spPr>
              <a:xfrm>
                <a:off x="1470533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59431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470533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59431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935127" y="1455265"/>
              <a:ext cx="2276285" cy="2050950"/>
              <a:chOff x="3935127" y="1455265"/>
              <a:chExt cx="2276285" cy="205095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935127" y="1455265"/>
                <a:ext cx="2276285" cy="2050950"/>
                <a:chOff x="3935127" y="1455265"/>
                <a:chExt cx="2276285" cy="2050950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3935127" y="1455265"/>
                  <a:ext cx="2276285" cy="2050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76285" h="2050950">
                      <a:moveTo>
                        <a:pt x="0" y="0"/>
                      </a:moveTo>
                      <a:lnTo>
                        <a:pt x="2276284" y="0"/>
                      </a:lnTo>
                      <a:lnTo>
                        <a:pt x="2276284" y="2050949"/>
                      </a:lnTo>
                      <a:lnTo>
                        <a:pt x="0" y="2050949"/>
                      </a:lnTo>
                      <a:close/>
                    </a:path>
                  </a:pathLst>
                </a:custGeom>
                <a:solidFill>
                  <a:srgbClr val="E6E6FA"/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244848" y="1660271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333746" y="1660271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4244848" y="2733294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333746" y="2733294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>
                <a:off x="4347083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435981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347083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435981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811676" y="1455265"/>
              <a:ext cx="2276287" cy="2050950"/>
              <a:chOff x="6811676" y="1455265"/>
              <a:chExt cx="2276287" cy="205095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6811676" y="1455265"/>
                <a:ext cx="2276287" cy="2050950"/>
                <a:chOff x="6811676" y="1455265"/>
                <a:chExt cx="2276287" cy="2050950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6811676" y="1455265"/>
                  <a:ext cx="2276287" cy="2050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76287" h="2050950">
                      <a:moveTo>
                        <a:pt x="0" y="0"/>
                      </a:moveTo>
                      <a:lnTo>
                        <a:pt x="2276286" y="0"/>
                      </a:lnTo>
                      <a:lnTo>
                        <a:pt x="2276286" y="2050949"/>
                      </a:lnTo>
                      <a:lnTo>
                        <a:pt x="0" y="2050949"/>
                      </a:lnTo>
                      <a:close/>
                    </a:path>
                  </a:pathLst>
                </a:custGeom>
                <a:solidFill>
                  <a:srgbClr val="E6E6FA"/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7121398" y="1660271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8210297" y="1660271"/>
                  <a:ext cx="567943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7121398" y="2733294"/>
                  <a:ext cx="567944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8210297" y="2733294"/>
                  <a:ext cx="567943" cy="567944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</p:grpSp>
          <p:sp>
            <p:nvSpPr>
              <p:cNvPr id="30" name="Oval 29"/>
              <p:cNvSpPr/>
              <p:nvPr/>
            </p:nvSpPr>
            <p:spPr>
              <a:xfrm>
                <a:off x="7223633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8312531" y="1762506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223633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8312531" y="2835529"/>
                <a:ext cx="363474" cy="36347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457200" y="4343400"/>
            <a:ext cx="7518400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____ objets dans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200" y="406400"/>
            <a:ext cx="664494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Quels objets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partagés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ici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7200" y="7010400"/>
            <a:ext cx="477100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 H-3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00437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02110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les éléments suivants dans ton carnet.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26795"/>
            <a:ext cx="770128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9 personnes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3 équipes (équipe A, équipe B, équipe C)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02100"/>
            <a:ext cx="7876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15 fleurs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5 pots de fleurs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689600"/>
            <a:ext cx="77012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10 poissons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2 aquariums</a:t>
            </a:r>
          </a:p>
        </p:txBody>
      </p:sp>
    </p:spTree>
    <p:extLst>
      <p:ext uri="{BB962C8B-B14F-4D97-AF65-F5344CB8AC3E}">
        <p14:creationId xmlns:p14="http://schemas.microsoft.com/office/powerpoint/2010/main" val="368468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Repère :	• les objets qui sont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répartis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et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	• le nombre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24100"/>
            <a:ext cx="79248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boîtes, 4 crayons dans chaque boîte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606800"/>
            <a:ext cx="9006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 salles de classe, 20 élèves dans chaque salle de classe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902200"/>
            <a:ext cx="88696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 arbres, 30 pommes sur chaque arbre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184900"/>
            <a:ext cx="83413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 amis, 6 autocollants pour chaque ami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38300"/>
            <a:ext cx="9438640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nom vient juste avant « chaque »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nom vient après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0" y="3370433"/>
            <a:ext cx="10160000" cy="77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35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9672"/>
            <a:ext cx="9368725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Illustre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partage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objets. Utilise des cercles pour repr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senter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des points pour repr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senter les objets 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ensembles.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945964"/>
            <a:ext cx="87884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2 points dans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594100"/>
            <a:ext cx="83616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 enfants, 2 jouets pour chaque enfant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461000"/>
            <a:ext cx="82804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 amis, 3 crayons pour chaque ami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377438"/>
            <a:ext cx="10160000" cy="23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28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33600"/>
            <a:ext cx="697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4 boîtes, 12 crayons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600700"/>
            <a:ext cx="89216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8 pattes sur chaque araignée, 4 araignées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6400"/>
            <a:ext cx="81508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20 oranges, 5 boîtes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860800"/>
            <a:ext cx="75463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12 objets en tout,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ensembles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917701"/>
            <a:ext cx="10160000" cy="32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16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7B51F7-2564-457A-9C1C-00A0320BE057}"/>
</file>

<file path=customXml/itemProps2.xml><?xml version="1.0" encoding="utf-8"?>
<ds:datastoreItem xmlns:ds="http://schemas.openxmlformats.org/officeDocument/2006/customXml" ds:itemID="{B2A74F44-9CB7-421B-B46D-06CBF46DEC15}">
  <ds:schemaRefs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5a9fb9c4-2439-44b5-9f3e-0ef038cda942"/>
    <ds:schemaRef ds:uri="http://schemas.microsoft.com/office/2006/metadata/properties"/>
    <ds:schemaRef ds:uri="b24411ff-0027-4395-a796-a1cd7037812b"/>
    <ds:schemaRef ds:uri="http://www.w3.org/XML/1998/namespace"/>
    <ds:schemaRef ds:uri="http://purl.org/dc/terms/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B91B7EAC-5B8E-4791-89CB-FCE9806F0E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1193</Words>
  <Application>Microsoft Office PowerPoint</Application>
  <PresentationFormat>Custom</PresentationFormat>
  <Paragraphs>124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12</cp:revision>
  <dcterms:created xsi:type="dcterms:W3CDTF">2018-09-24T14:55:43Z</dcterms:created>
  <dcterms:modified xsi:type="dcterms:W3CDTF">2023-06-08T18:02:07Z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