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7BEC2A-2FD7-45B2-B373-763301C12C31}" v="3" dt="2023-06-12T17:43:20.5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4291" autoAdjust="0"/>
  </p:normalViewPr>
  <p:slideViewPr>
    <p:cSldViewPr snapToGrid="0">
      <p:cViewPr varScale="1">
        <p:scale>
          <a:sx n="75" d="100"/>
          <a:sy n="75" d="100"/>
        </p:scale>
        <p:origin x="66" y="696"/>
      </p:cViewPr>
      <p:guideLst>
        <p:guide orient="horz" pos="2400"/>
        <p:guide pos="320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D77BEC2A-2FD7-45B2-B373-763301C12C31}"/>
    <pc:docChg chg="undo custSel modSld">
      <pc:chgData name="Natalie Francis" userId="e859cff9-ab28-4f1c-8072-00482c704e35" providerId="ADAL" clId="{D77BEC2A-2FD7-45B2-B373-763301C12C31}" dt="2023-06-12T18:12:10.440" v="63" actId="20577"/>
      <pc:docMkLst>
        <pc:docMk/>
      </pc:docMkLst>
      <pc:sldChg chg="modSp mod">
        <pc:chgData name="Natalie Francis" userId="e859cff9-ab28-4f1c-8072-00482c704e35" providerId="ADAL" clId="{D77BEC2A-2FD7-45B2-B373-763301C12C31}" dt="2023-06-12T17:09:06.810" v="18" actId="20577"/>
        <pc:sldMkLst>
          <pc:docMk/>
          <pc:sldMk cId="710157026" sldId="256"/>
        </pc:sldMkLst>
        <pc:spChg chg="mod">
          <ac:chgData name="Natalie Francis" userId="e859cff9-ab28-4f1c-8072-00482c704e35" providerId="ADAL" clId="{D77BEC2A-2FD7-45B2-B373-763301C12C31}" dt="2023-06-12T17:09:06.810" v="18" actId="20577"/>
          <ac:spMkLst>
            <pc:docMk/>
            <pc:sldMk cId="710157026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D77BEC2A-2FD7-45B2-B373-763301C12C31}" dt="2023-06-12T17:08:35.056" v="12" actId="20577"/>
          <ac:spMkLst>
            <pc:docMk/>
            <pc:sldMk cId="710157026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D77BEC2A-2FD7-45B2-B373-763301C12C31}" dt="2023-06-12T17:01:34.965" v="3" actId="20577"/>
          <ac:spMkLst>
            <pc:docMk/>
            <pc:sldMk cId="710157026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D77BEC2A-2FD7-45B2-B373-763301C12C31}" dt="2023-06-12T17:08:52.449" v="15" actId="20577"/>
          <ac:spMkLst>
            <pc:docMk/>
            <pc:sldMk cId="710157026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D77BEC2A-2FD7-45B2-B373-763301C12C31}" dt="2023-06-12T17:10:04.141" v="31" actId="478"/>
        <pc:sldMkLst>
          <pc:docMk/>
          <pc:sldMk cId="4213612269" sldId="257"/>
        </pc:sldMkLst>
        <pc:spChg chg="del">
          <ac:chgData name="Natalie Francis" userId="e859cff9-ab28-4f1c-8072-00482c704e35" providerId="ADAL" clId="{D77BEC2A-2FD7-45B2-B373-763301C12C31}" dt="2023-06-12T17:10:04.141" v="31" actId="478"/>
          <ac:spMkLst>
            <pc:docMk/>
            <pc:sldMk cId="4213612269" sldId="257"/>
            <ac:spMk id="4" creationId="{D0FD77E7-2A76-84C4-2E57-9CE7CE7B3546}"/>
          </ac:spMkLst>
        </pc:spChg>
        <pc:picChg chg="del mod">
          <ac:chgData name="Natalie Francis" userId="e859cff9-ab28-4f1c-8072-00482c704e35" providerId="ADAL" clId="{D77BEC2A-2FD7-45B2-B373-763301C12C31}" dt="2023-06-12T17:10:01.361" v="30" actId="478"/>
          <ac:picMkLst>
            <pc:docMk/>
            <pc:sldMk cId="4213612269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D77BEC2A-2FD7-45B2-B373-763301C12C31}" dt="2023-06-12T17:09:59.569" v="29" actId="171"/>
          <ac:picMkLst>
            <pc:docMk/>
            <pc:sldMk cId="4213612269" sldId="257"/>
            <ac:picMk id="6" creationId="{9B42BCF5-6717-05ED-C18D-62F7BB1D2D71}"/>
          </ac:picMkLst>
        </pc:picChg>
      </pc:sldChg>
      <pc:sldChg chg="modSp mod">
        <pc:chgData name="Natalie Francis" userId="e859cff9-ab28-4f1c-8072-00482c704e35" providerId="ADAL" clId="{D77BEC2A-2FD7-45B2-B373-763301C12C31}" dt="2023-06-12T17:10:14.763" v="32" actId="14100"/>
        <pc:sldMkLst>
          <pc:docMk/>
          <pc:sldMk cId="1297819800" sldId="258"/>
        </pc:sldMkLst>
        <pc:spChg chg="mod">
          <ac:chgData name="Natalie Francis" userId="e859cff9-ab28-4f1c-8072-00482c704e35" providerId="ADAL" clId="{D77BEC2A-2FD7-45B2-B373-763301C12C31}" dt="2023-06-12T17:10:14.763" v="32" actId="14100"/>
          <ac:spMkLst>
            <pc:docMk/>
            <pc:sldMk cId="1297819800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13:50.427" v="34" actId="207"/>
        <pc:sldMkLst>
          <pc:docMk/>
          <pc:sldMk cId="3010912126" sldId="260"/>
        </pc:sldMkLst>
        <pc:spChg chg="mod">
          <ac:chgData name="Natalie Francis" userId="e859cff9-ab28-4f1c-8072-00482c704e35" providerId="ADAL" clId="{D77BEC2A-2FD7-45B2-B373-763301C12C31}" dt="2023-06-12T17:13:50.427" v="34" actId="207"/>
          <ac:spMkLst>
            <pc:docMk/>
            <pc:sldMk cId="3010912126" sldId="260"/>
            <ac:spMk id="3" creationId="{00000000-0000-0000-0000-000000000000}"/>
          </ac:spMkLst>
        </pc:spChg>
        <pc:spChg chg="mod">
          <ac:chgData name="Natalie Francis" userId="e859cff9-ab28-4f1c-8072-00482c704e35" providerId="ADAL" clId="{D77BEC2A-2FD7-45B2-B373-763301C12C31}" dt="2023-06-12T17:13:25.348" v="33" actId="207"/>
          <ac:spMkLst>
            <pc:docMk/>
            <pc:sldMk cId="3010912126" sldId="260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15:37.402" v="36" actId="207"/>
        <pc:sldMkLst>
          <pc:docMk/>
          <pc:sldMk cId="1181195820" sldId="262"/>
        </pc:sldMkLst>
        <pc:spChg chg="mod">
          <ac:chgData name="Natalie Francis" userId="e859cff9-ab28-4f1c-8072-00482c704e35" providerId="ADAL" clId="{D77BEC2A-2FD7-45B2-B373-763301C12C31}" dt="2023-06-12T17:15:27.589" v="35" actId="14100"/>
          <ac:spMkLst>
            <pc:docMk/>
            <pc:sldMk cId="1181195820" sldId="262"/>
            <ac:spMk id="2" creationId="{00000000-0000-0000-0000-000000000000}"/>
          </ac:spMkLst>
        </pc:spChg>
        <pc:spChg chg="mod">
          <ac:chgData name="Natalie Francis" userId="e859cff9-ab28-4f1c-8072-00482c704e35" providerId="ADAL" clId="{D77BEC2A-2FD7-45B2-B373-763301C12C31}" dt="2023-06-12T17:15:37.402" v="36" actId="207"/>
          <ac:spMkLst>
            <pc:docMk/>
            <pc:sldMk cId="1181195820" sldId="26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35:32.656" v="39" actId="33524"/>
        <pc:sldMkLst>
          <pc:docMk/>
          <pc:sldMk cId="3169351624" sldId="265"/>
        </pc:sldMkLst>
        <pc:spChg chg="mod">
          <ac:chgData name="Natalie Francis" userId="e859cff9-ab28-4f1c-8072-00482c704e35" providerId="ADAL" clId="{D77BEC2A-2FD7-45B2-B373-763301C12C31}" dt="2023-06-12T17:35:32.656" v="39" actId="33524"/>
          <ac:spMkLst>
            <pc:docMk/>
            <pc:sldMk cId="3169351624" sldId="265"/>
            <ac:spMk id="9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35:48.767" v="40" actId="33524"/>
        <pc:sldMkLst>
          <pc:docMk/>
          <pc:sldMk cId="1240867328" sldId="266"/>
        </pc:sldMkLst>
        <pc:spChg chg="mod">
          <ac:chgData name="Natalie Francis" userId="e859cff9-ab28-4f1c-8072-00482c704e35" providerId="ADAL" clId="{D77BEC2A-2FD7-45B2-B373-763301C12C31}" dt="2023-06-12T17:35:48.767" v="40" actId="33524"/>
          <ac:spMkLst>
            <pc:docMk/>
            <pc:sldMk cId="1240867328" sldId="26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36:13.595" v="43" actId="14100"/>
        <pc:sldMkLst>
          <pc:docMk/>
          <pc:sldMk cId="1050238826" sldId="267"/>
        </pc:sldMkLst>
        <pc:spChg chg="mod">
          <ac:chgData name="Natalie Francis" userId="e859cff9-ab28-4f1c-8072-00482c704e35" providerId="ADAL" clId="{D77BEC2A-2FD7-45B2-B373-763301C12C31}" dt="2023-06-12T17:36:05.528" v="42" actId="14100"/>
          <ac:spMkLst>
            <pc:docMk/>
            <pc:sldMk cId="1050238826" sldId="267"/>
            <ac:spMk id="2" creationId="{00000000-0000-0000-0000-000000000000}"/>
          </ac:spMkLst>
        </pc:spChg>
        <pc:spChg chg="mod">
          <ac:chgData name="Natalie Francis" userId="e859cff9-ab28-4f1c-8072-00482c704e35" providerId="ADAL" clId="{D77BEC2A-2FD7-45B2-B373-763301C12C31}" dt="2023-06-12T17:36:13.595" v="43" actId="14100"/>
          <ac:spMkLst>
            <pc:docMk/>
            <pc:sldMk cId="1050238826" sldId="26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40:39.164" v="45" actId="20577"/>
        <pc:sldMkLst>
          <pc:docMk/>
          <pc:sldMk cId="2052094499" sldId="270"/>
        </pc:sldMkLst>
        <pc:spChg chg="mod">
          <ac:chgData name="Natalie Francis" userId="e859cff9-ab28-4f1c-8072-00482c704e35" providerId="ADAL" clId="{D77BEC2A-2FD7-45B2-B373-763301C12C31}" dt="2023-06-12T17:40:39.164" v="45" actId="20577"/>
          <ac:spMkLst>
            <pc:docMk/>
            <pc:sldMk cId="2052094499" sldId="270"/>
            <ac:spMk id="17" creationId="{00000000-0000-0000-0000-000000000000}"/>
          </ac:spMkLst>
        </pc:spChg>
      </pc:sldChg>
      <pc:sldChg chg="modSp">
        <pc:chgData name="Natalie Francis" userId="e859cff9-ab28-4f1c-8072-00482c704e35" providerId="ADAL" clId="{D77BEC2A-2FD7-45B2-B373-763301C12C31}" dt="2023-06-12T17:43:20.513" v="48" actId="6549"/>
        <pc:sldMkLst>
          <pc:docMk/>
          <pc:sldMk cId="4078601033" sldId="274"/>
        </pc:sldMkLst>
        <pc:spChg chg="mod">
          <ac:chgData name="Natalie Francis" userId="e859cff9-ab28-4f1c-8072-00482c704e35" providerId="ADAL" clId="{D77BEC2A-2FD7-45B2-B373-763301C12C31}" dt="2023-06-12T17:43:20.513" v="48" actId="6549"/>
          <ac:spMkLst>
            <pc:docMk/>
            <pc:sldMk cId="4078601033" sldId="27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7:43:04.580" v="46" actId="207"/>
        <pc:sldMkLst>
          <pc:docMk/>
          <pc:sldMk cId="13736021" sldId="275"/>
        </pc:sldMkLst>
        <pc:spChg chg="mod">
          <ac:chgData name="Natalie Francis" userId="e859cff9-ab28-4f1c-8072-00482c704e35" providerId="ADAL" clId="{D77BEC2A-2FD7-45B2-B373-763301C12C31}" dt="2023-06-12T17:43:04.580" v="46" actId="207"/>
          <ac:spMkLst>
            <pc:docMk/>
            <pc:sldMk cId="13736021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8:09:56.418" v="49" actId="20577"/>
        <pc:sldMkLst>
          <pc:docMk/>
          <pc:sldMk cId="2693754298" sldId="276"/>
        </pc:sldMkLst>
        <pc:spChg chg="mod">
          <ac:chgData name="Natalie Francis" userId="e859cff9-ab28-4f1c-8072-00482c704e35" providerId="ADAL" clId="{D77BEC2A-2FD7-45B2-B373-763301C12C31}" dt="2023-06-12T18:09:56.418" v="49" actId="20577"/>
          <ac:spMkLst>
            <pc:docMk/>
            <pc:sldMk cId="2693754298" sldId="27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8:10:32.263" v="53" actId="20577"/>
        <pc:sldMkLst>
          <pc:docMk/>
          <pc:sldMk cId="2321316996" sldId="277"/>
        </pc:sldMkLst>
        <pc:spChg chg="mod">
          <ac:chgData name="Natalie Francis" userId="e859cff9-ab28-4f1c-8072-00482c704e35" providerId="ADAL" clId="{D77BEC2A-2FD7-45B2-B373-763301C12C31}" dt="2023-06-12T18:10:32.263" v="53" actId="20577"/>
          <ac:spMkLst>
            <pc:docMk/>
            <pc:sldMk cId="2321316996" sldId="27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8:11:41.797" v="54" actId="14100"/>
        <pc:sldMkLst>
          <pc:docMk/>
          <pc:sldMk cId="299962683" sldId="280"/>
        </pc:sldMkLst>
        <pc:spChg chg="mod">
          <ac:chgData name="Natalie Francis" userId="e859cff9-ab28-4f1c-8072-00482c704e35" providerId="ADAL" clId="{D77BEC2A-2FD7-45B2-B373-763301C12C31}" dt="2023-06-12T18:11:41.797" v="54" actId="14100"/>
          <ac:spMkLst>
            <pc:docMk/>
            <pc:sldMk cId="299962683" sldId="28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D77BEC2A-2FD7-45B2-B373-763301C12C31}" dt="2023-06-12T18:12:10.440" v="63" actId="20577"/>
        <pc:sldMkLst>
          <pc:docMk/>
          <pc:sldMk cId="765931100" sldId="281"/>
        </pc:sldMkLst>
        <pc:spChg chg="mod">
          <ac:chgData name="Natalie Francis" userId="e859cff9-ab28-4f1c-8072-00482c704e35" providerId="ADAL" clId="{D77BEC2A-2FD7-45B2-B373-763301C12C31}" dt="2023-06-12T18:12:10.440" v="63" actId="20577"/>
          <ac:spMkLst>
            <pc:docMk/>
            <pc:sldMk cId="765931100" sldId="281"/>
            <ac:spMk id="2" creationId="{00000000-0000-0000-0000-000000000000}"/>
          </ac:spMkLst>
        </pc:spChg>
      </pc:sldChg>
    </pc:docChg>
  </pc:docChgLst>
  <pc:docChgLst>
    <pc:chgData name="Megan Burns" userId="623e1b0c-ad23-4e0f-a80f-6405fe9aac03" providerId="ADAL" clId="{65E7B1F6-31AB-4E4E-9FE8-068ED0B79C16}"/>
    <pc:docChg chg="modSld">
      <pc:chgData name="Megan Burns" userId="623e1b0c-ad23-4e0f-a80f-6405fe9aac03" providerId="ADAL" clId="{65E7B1F6-31AB-4E4E-9FE8-068ED0B79C16}" dt="2023-05-03T20:19:29.756" v="0" actId="20577"/>
      <pc:docMkLst>
        <pc:docMk/>
      </pc:docMkLst>
      <pc:sldChg chg="modSp">
        <pc:chgData name="Megan Burns" userId="623e1b0c-ad23-4e0f-a80f-6405fe9aac03" providerId="ADAL" clId="{65E7B1F6-31AB-4E4E-9FE8-068ED0B79C16}" dt="2023-05-03T20:19:29.756" v="0" actId="20577"/>
        <pc:sldMkLst>
          <pc:docMk/>
          <pc:sldMk cId="380694455" sldId="259"/>
        </pc:sldMkLst>
        <pc:spChg chg="mod">
          <ac:chgData name="Megan Burns" userId="623e1b0c-ad23-4e0f-a80f-6405fe9aac03" providerId="ADAL" clId="{65E7B1F6-31AB-4E4E-9FE8-068ED0B79C16}" dt="2023-05-03T20:19:29.756" v="0" actId="20577"/>
          <ac:spMkLst>
            <pc:docMk/>
            <pc:sldMk cId="380694455" sldId="259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694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107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34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493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778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4562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670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412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02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950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138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86E04-05D5-4FDB-BCB2-19E74FE68F39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1AC6-5309-43AC-A09B-EE8167E3405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748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	C.-B. : recommandé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recommandé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K-3–8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68588" y="330200"/>
            <a:ext cx="5800912" cy="3441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Recueillir des données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6146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feront la distinc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ti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 entre les données primaires et secondaires.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formuleront de bonnes questions de sondage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  <a:endParaRPr lang="fr-ca" sz="1800" b="0" i="0" u="none" baseline="0" dirty="0">
              <a:solidFill>
                <a:srgbClr val="000000"/>
              </a:solidFill>
              <a:latin typeface="Century Gothic"/>
              <a:ea typeface="Century Gothic"/>
              <a:cs typeface="Century Gothic"/>
            </a:endParaRP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formuleront des questions nécessitant des données secondaires.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1–2</a:t>
            </a:r>
          </a:p>
        </p:txBody>
      </p:sp>
    </p:spTree>
    <p:extLst>
      <p:ext uri="{BB962C8B-B14F-4D97-AF65-F5344CB8AC3E}">
        <p14:creationId xmlns:p14="http://schemas.microsoft.com/office/powerpoint/2010/main" val="710157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2374900"/>
            <a:ext cx="9425177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Quelle saveur de crème glacée préférez-vous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225800"/>
            <a:ext cx="910767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Quelles saveurs de crème glacée aimez-vous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89400"/>
            <a:ext cx="743165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Pour qui voterez-vous aux élections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940300"/>
            <a:ext cx="9539605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Lequel des candidats aux élections aimez-vous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803900"/>
            <a:ext cx="9107678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Quelle est votre couleur préférée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6654800"/>
            <a:ext cx="8106841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Quelles couleurs aimez-vous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5122" y="203200"/>
            <a:ext cx="9425178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Une question de sondage doit être formulée de manière à ne recevoir qu'une seule réponse.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19100"/>
            <a:ext cx="956310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question recevra-t-elle une réponse ou plusieurs réponses de chaque personne que tu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questionnes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9351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5803900"/>
            <a:ext cx="10164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899" y="406400"/>
            <a:ext cx="8768229" cy="507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est 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ta saveur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crème glacée préféré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518812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K-5 pour plus de détails. De combien de baignoires avons-nous besoin pour accueillir tout le monde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019800"/>
            <a:ext cx="965441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la question peut-elle être modifiée pour réduire le nombre de savoirs que vous devez acheter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086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01200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C’est utile pour prédire les réponses les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populaires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avant qu’une vous ne meniez votre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sondage.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724669"/>
            <a:ext cx="8750300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Aurions-nous pu prédire les 3 parfums de crème glacée les plus populaires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484168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50238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57494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Prédisez les réponses les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populaires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les questions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suivantes 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456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K-5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689100"/>
            <a:ext cx="8773287" cy="16004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Quelle est votre couleur préférée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250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Quel est votre animal préféré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566917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818479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Parfois, il faut ajouter le choix « autre » pour nous assurer que tout le monde puisse répondre à la question du sondage.</a:t>
            </a:r>
          </a:p>
        </p:txBody>
      </p:sp>
    </p:spTree>
    <p:extLst>
      <p:ext uri="{BB962C8B-B14F-4D97-AF65-F5344CB8AC3E}">
        <p14:creationId xmlns:p14="http://schemas.microsoft.com/office/powerpoint/2010/main" val="661141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56927" y="1802347"/>
            <a:ext cx="9614888" cy="2546628"/>
            <a:chOff x="256927" y="1802347"/>
            <a:chExt cx="9614888" cy="2546628"/>
          </a:xfrm>
        </p:grpSpPr>
        <p:sp>
          <p:nvSpPr>
            <p:cNvPr id="7" name="Freeform 6"/>
            <p:cNvSpPr/>
            <p:nvPr/>
          </p:nvSpPr>
          <p:spPr>
            <a:xfrm>
              <a:off x="256927" y="1802347"/>
              <a:ext cx="9614888" cy="2546628"/>
            </a:xfrm>
            <a:custGeom>
              <a:avLst/>
              <a:gdLst/>
              <a:ahLst/>
              <a:cxnLst/>
              <a:rect l="0" t="0" r="0" b="0"/>
              <a:pathLst>
                <a:path w="9614888" h="2546628">
                  <a:moveTo>
                    <a:pt x="0" y="0"/>
                  </a:moveTo>
                  <a:lnTo>
                    <a:pt x="9614887" y="0"/>
                  </a:lnTo>
                  <a:lnTo>
                    <a:pt x="9614887" y="2546627"/>
                  </a:lnTo>
                  <a:lnTo>
                    <a:pt x="0" y="25466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666666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44500" y="2045701"/>
              <a:ext cx="9421462" cy="1998365"/>
              <a:chOff x="444500" y="2095500"/>
              <a:chExt cx="9421462" cy="1998365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444500" y="2095500"/>
                <a:ext cx="904633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Quel est votre groupe d’aliment préféré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?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024722" y="3632200"/>
                <a:ext cx="4701540" cy="46166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Produits céréaliers  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44500" y="2675030"/>
                <a:ext cx="4853940" cy="46166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Fruits et légumes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024722" y="2675030"/>
                <a:ext cx="4841240" cy="46166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Viandes et substituts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44500" y="3632200"/>
                <a:ext cx="4879340" cy="46166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Lait et substituts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256927" y="4693656"/>
            <a:ext cx="9609035" cy="1717061"/>
            <a:chOff x="256927" y="4693656"/>
            <a:chExt cx="9609035" cy="1717061"/>
          </a:xfrm>
        </p:grpSpPr>
        <p:sp>
          <p:nvSpPr>
            <p:cNvPr id="14" name="Freeform 13"/>
            <p:cNvSpPr/>
            <p:nvPr/>
          </p:nvSpPr>
          <p:spPr>
            <a:xfrm>
              <a:off x="256927" y="4693656"/>
              <a:ext cx="9609035" cy="1717061"/>
            </a:xfrm>
            <a:custGeom>
              <a:avLst/>
              <a:gdLst/>
              <a:ahLst/>
              <a:cxnLst/>
              <a:rect l="0" t="0" r="0" b="0"/>
              <a:pathLst>
                <a:path w="9609035" h="1717061">
                  <a:moveTo>
                    <a:pt x="0" y="0"/>
                  </a:moveTo>
                  <a:lnTo>
                    <a:pt x="9609034" y="0"/>
                  </a:lnTo>
                  <a:lnTo>
                    <a:pt x="9609034" y="1717060"/>
                  </a:lnTo>
                  <a:lnTo>
                    <a:pt x="0" y="171706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666666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57200" y="4915926"/>
              <a:ext cx="9386656" cy="1098733"/>
              <a:chOff x="444500" y="4965700"/>
              <a:chExt cx="9386656" cy="109873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44500" y="4965700"/>
                <a:ext cx="7302500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Quel est votre aliment préféré</a:t>
                </a:r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?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44500" y="5602768"/>
                <a:ext cx="1943100" cy="46166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40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S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oupe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90800" y="5602768"/>
                <a:ext cx="3096184" cy="46166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40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S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paghetti 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575300" y="5602768"/>
                <a:ext cx="2234081" cy="46166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40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T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acos 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746999" y="5602768"/>
                <a:ext cx="2084157" cy="46166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Wingdings"/>
                    <a:ea typeface="Wingdings"/>
                    <a:cs typeface="Wingdings"/>
                  </a:rPr>
                  <a:t>o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40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S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alade</a:t>
                </a: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57200" y="419100"/>
            <a:ext cx="9614888" cy="11855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Laquelle de ces questions nécessite le choix « autre »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Expliquez comment vous le savez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6934200"/>
            <a:ext cx="516420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052094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67545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question nécessite-t-elle une catégorie « autre »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Pourquoi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144805"/>
            <a:ext cx="9567545" cy="211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Quelle est votre journ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 de la semaine préférée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imanche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lundi    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mardi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mercredi   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j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eudi     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vendredi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samedi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041900"/>
            <a:ext cx="9426956" cy="14702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Quelle est votre jour préféré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vendredi   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 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samedi  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dimanche</a:t>
            </a:r>
          </a:p>
        </p:txBody>
      </p:sp>
    </p:spTree>
    <p:extLst>
      <p:ext uri="{BB962C8B-B14F-4D97-AF65-F5344CB8AC3E}">
        <p14:creationId xmlns:p14="http://schemas.microsoft.com/office/powerpoint/2010/main" val="26330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6956" cy="14289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 est votre animal préféré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cheval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vache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chien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cochon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chat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902200"/>
            <a:ext cx="9413240" cy="19614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Pour qui voteras-vous aux élections du conseil d’élèves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Élève A  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Élève B 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Élève 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667000"/>
            <a:ext cx="9426956" cy="14702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Combien de frères et sœurs avez-vous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0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1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3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       </a:t>
            </a:r>
            <a:r>
              <a:rPr lang="fr-ca" sz="2800" b="0" i="0" u="none" baseline="0" dirty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5 ou plus</a:t>
            </a:r>
          </a:p>
        </p:txBody>
      </p:sp>
    </p:spTree>
    <p:extLst>
      <p:ext uri="{BB962C8B-B14F-4D97-AF65-F5344CB8AC3E}">
        <p14:creationId xmlns:p14="http://schemas.microsoft.com/office/powerpoint/2010/main" val="3176986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0" y="2806700"/>
            <a:ext cx="10164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06400"/>
            <a:ext cx="9374378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Jusqu’ici, nous avons posé des questions sur ce que la classe aime le mieux. La mani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 de 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pondre à ce type de questions est de faire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39900"/>
            <a:ext cx="9653778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Mais il est </a:t>
            </a: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impossible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répondre à de nombreuses questions de cette manière.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3733800"/>
            <a:ext cx="834567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nous n’avons pas accès aux personnes que nous aimerions interroger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5448300"/>
            <a:ext cx="7962499" cy="583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la question ne concerne pas les personnes individuellement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022600"/>
            <a:ext cx="471726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Par exemple, parfois...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934200"/>
            <a:ext cx="582003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</a:t>
            </a:r>
            <a:r>
              <a:rPr lang="fr-ca" sz="1600" dirty="0">
                <a:solidFill>
                  <a:srgbClr val="666666"/>
                </a:solidFill>
                <a:ea typeface="Century Gothic"/>
                <a:cs typeface="Century Gothic"/>
              </a:rPr>
              <a:t>K-6–7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pour des exemples de chaque type.</a:t>
            </a:r>
          </a:p>
        </p:txBody>
      </p:sp>
    </p:spTree>
    <p:extLst>
      <p:ext uri="{BB962C8B-B14F-4D97-AF65-F5344CB8AC3E}">
        <p14:creationId xmlns:p14="http://schemas.microsoft.com/office/powerpoint/2010/main" val="169484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2844800"/>
            <a:ext cx="10164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2735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réponses à ce type de questions nécessitent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secondaires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On doit chercher les réponses en utilisant le travail de quelqu’un d’autre.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060700"/>
            <a:ext cx="9260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Suggérez des questions auxquelles on peut répondre de cette façon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34200"/>
            <a:ext cx="481520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</a:t>
            </a:r>
            <a:r>
              <a:rPr lang="fr-ca" sz="1600" dirty="0">
                <a:solidFill>
                  <a:srgbClr val="666666"/>
                </a:solidFill>
                <a:ea typeface="Century Gothic"/>
                <a:cs typeface="Century Gothic"/>
              </a:rPr>
              <a:t>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095500"/>
            <a:ext cx="970280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Avez-vous déjà cherché la réponse à une question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786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9B42BCF5-6717-05ED-C18D-62F7BB1D2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401" y="2283714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136122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433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Choisissons une question et voyons où nous pourrions trouver des réponses en utilisant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des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données secondaires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481520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K-7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13736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0703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un ordinateur pour répondre à la question.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917700"/>
            <a:ext cx="8359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Quelle est la chute de pluie moyenne pour ce jour de l’année où tu vis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79800"/>
            <a:ext cx="88544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Quelle est la plus grande quantité de pluie jamais enregistrée où tu vis pour ce jour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041900"/>
            <a:ext cx="8968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Quels sont les cinq animaux les plus rapides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À quelle vitesse vont-ils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946900"/>
            <a:ext cx="89687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Vous déciderez peut-être de faire des recherches sur ces questions avec la classe.</a:t>
            </a:r>
          </a:p>
        </p:txBody>
      </p:sp>
    </p:spTree>
    <p:extLst>
      <p:ext uri="{BB962C8B-B14F-4D97-AF65-F5344CB8AC3E}">
        <p14:creationId xmlns:p14="http://schemas.microsoft.com/office/powerpoint/2010/main" val="2693754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35540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la partie 1 de la FR « Projet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 Voir remarque p. K-7.</a:t>
            </a:r>
          </a:p>
        </p:txBody>
      </p:sp>
    </p:spTree>
    <p:extLst>
      <p:ext uri="{BB962C8B-B14F-4D97-AF65-F5344CB8AC3E}">
        <p14:creationId xmlns:p14="http://schemas.microsoft.com/office/powerpoint/2010/main" val="2321316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1" y="419100"/>
            <a:ext cx="8994807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Quelle est la garniture à pizza la moins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populaire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illustrée dans ce graphique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513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676900"/>
            <a:ext cx="9579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Peut-on le savoir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6130" y="2375154"/>
            <a:ext cx="4533139" cy="28524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8856B3-6724-477E-1198-65083D61B795}"/>
              </a:ext>
            </a:extLst>
          </p:cNvPr>
          <p:cNvSpPr txBox="1"/>
          <p:nvPr/>
        </p:nvSpPr>
        <p:spPr>
          <a:xfrm>
            <a:off x="3764862" y="2368910"/>
            <a:ext cx="2697920" cy="247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10" b="1" i="0" u="none" baseline="0" dirty="0">
                <a:latin typeface="Arial "/>
                <a:ea typeface="Arial "/>
                <a:cs typeface="Arial "/>
              </a:rPr>
              <a:t>Garniture de pizza préférée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5024D-C9E6-60AA-5946-38AE66E9666F}"/>
              </a:ext>
            </a:extLst>
          </p:cNvPr>
          <p:cNvSpPr txBox="1"/>
          <p:nvPr/>
        </p:nvSpPr>
        <p:spPr>
          <a:xfrm>
            <a:off x="3150268" y="4973658"/>
            <a:ext cx="760396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10" b="0" i="0" u="none" baseline="0">
                <a:latin typeface="Arial "/>
                <a:ea typeface="Arial "/>
                <a:cs typeface="Arial "/>
              </a:rPr>
              <a:t>Olives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C75655-722A-800F-A6D6-879F6B8A8AAA}"/>
              </a:ext>
            </a:extLst>
          </p:cNvPr>
          <p:cNvSpPr txBox="1"/>
          <p:nvPr/>
        </p:nvSpPr>
        <p:spPr>
          <a:xfrm>
            <a:off x="4115039" y="4974804"/>
            <a:ext cx="827074" cy="247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10" b="0" i="0" u="none" baseline="0" dirty="0">
                <a:latin typeface="Arial "/>
                <a:ea typeface="Arial "/>
                <a:cs typeface="Arial "/>
              </a:rPr>
              <a:t>Fromage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81337C-F18F-FBA9-3DF4-083BD6830E2B}"/>
              </a:ext>
            </a:extLst>
          </p:cNvPr>
          <p:cNvSpPr txBox="1"/>
          <p:nvPr/>
        </p:nvSpPr>
        <p:spPr>
          <a:xfrm>
            <a:off x="5146488" y="4971687"/>
            <a:ext cx="973322" cy="250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30" b="0" i="0" u="none" baseline="0">
                <a:latin typeface="Arial "/>
                <a:ea typeface="Arial "/>
                <a:cs typeface="Arial "/>
              </a:rPr>
              <a:t>Pepperoni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4F0AF7-85A8-6880-804E-B81835B9EE94}"/>
              </a:ext>
            </a:extLst>
          </p:cNvPr>
          <p:cNvSpPr txBox="1"/>
          <p:nvPr/>
        </p:nvSpPr>
        <p:spPr>
          <a:xfrm>
            <a:off x="6462782" y="4971687"/>
            <a:ext cx="628580" cy="2508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630" b="0" i="0" u="none" baseline="0">
                <a:latin typeface="Arial "/>
                <a:ea typeface="Arial "/>
                <a:cs typeface="Arial "/>
              </a:rPr>
              <a:t>Autre</a:t>
            </a:r>
          </a:p>
        </p:txBody>
      </p:sp>
    </p:spTree>
    <p:extLst>
      <p:ext uri="{BB962C8B-B14F-4D97-AF65-F5344CB8AC3E}">
        <p14:creationId xmlns:p14="http://schemas.microsoft.com/office/powerpoint/2010/main" val="1931772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54691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</a:t>
            </a:r>
            <a:r>
              <a:rPr lang="fr-ca" sz="280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Rec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herchez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d’autres questions qui généreront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66327"/>
            <a:ext cx="96012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 était le jour le plus chaud chaque année pendant les 20 dernières années à [une ville donnée]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38042"/>
            <a:ext cx="915758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personnes vivaient au Canada tous les 10 ans depuis 1900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84242"/>
            <a:ext cx="915758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Quelle est la moyenne de la durée de vie au Canada comparée à [autres pays]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943600"/>
            <a:ext cx="915758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Quelle taille ont les planètes de notre système solaire et quelle est leur distance du soleil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218266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9687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Feuilletez vos cahiers ou des articles des médias pour trouver des tableaux ou des graphiques.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841500"/>
            <a:ext cx="9537700" cy="29686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Posez-vous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les questions suivantes : </a:t>
            </a:r>
          </a:p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graphiques démontrent-ils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de 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de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Quels étaient les choix de réponses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marL="457200" indent="-457200" algn="l" rtl="0"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Qui a fait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recherche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a répondu 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13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remarque p. K-8.</a:t>
            </a:r>
          </a:p>
        </p:txBody>
      </p:sp>
    </p:spTree>
    <p:extLst>
      <p:ext uri="{BB962C8B-B14F-4D97-AF65-F5344CB8AC3E}">
        <p14:creationId xmlns:p14="http://schemas.microsoft.com/office/powerpoint/2010/main" val="2999626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1–2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76593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380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Dans cette unité, nous allons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3200" y="1270000"/>
            <a:ext cx="8394700" cy="187378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poser des questions,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recueillir les réponses, et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présenter nos réponses dans des graphiques.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13200"/>
            <a:ext cx="8942294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Toutes les questions que nous poserons aurons des réponses utilisant des nombres, ou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45626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297819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455985"/>
              </p:ext>
            </p:extLst>
          </p:nvPr>
        </p:nvGraphicFramePr>
        <p:xfrm>
          <a:off x="520699" y="2514600"/>
          <a:ext cx="9178798" cy="3941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9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9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9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420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  <a:ea typeface="+mj-lt"/>
                          <a:cs typeface="+mj-lt"/>
                        </a:rPr>
                        <a:t>Sondage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  <a:ea typeface="+mj-lt"/>
                          <a:cs typeface="+mj-lt"/>
                        </a:rPr>
                        <a:t>Observation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  <a:ea typeface="+mj-lt"/>
                          <a:cs typeface="+mj-lt"/>
                        </a:rPr>
                        <a:t>Mesure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7372"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rtl="0">
                        <a:lnSpc>
                          <a:spcPct val="114000"/>
                        </a:lnSpc>
                      </a:pPr>
                      <a:endParaRPr lang="fr-ca" sz="22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5641" y="3407342"/>
            <a:ext cx="2858703" cy="3006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« Quels sont tes</a:t>
            </a:r>
          </a:p>
          <a:p>
            <a:pPr algn="ctr" rtl="0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livres préférés</a:t>
            </a:r>
          </a:p>
          <a:p>
            <a:pPr algn="ctr" rtl="0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dans ta classe</a:t>
            </a:r>
            <a:r>
              <a:rPr lang="fr-ca" sz="22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ca" sz="2200" b="0" i="0" u="none" baseline="0" dirty="0">
                <a:solidFill>
                  <a:srgbClr val="000000"/>
                </a:solidFill>
              </a:rPr>
              <a:t> »</a:t>
            </a:r>
          </a:p>
          <a:p>
            <a:pPr algn="ctr" rtl="0">
              <a:lnSpc>
                <a:spcPct val="114000"/>
              </a:lnSpc>
            </a:pPr>
            <a:endParaRPr lang="fr-ca" sz="1400" dirty="0">
              <a:solidFill>
                <a:srgbClr val="000000"/>
              </a:solidFill>
            </a:endParaRPr>
          </a:p>
          <a:p>
            <a:pPr algn="ctr" rtl="0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« Combien</a:t>
            </a:r>
          </a:p>
          <a:p>
            <a:pPr algn="ctr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d’élèves de notre classe </a:t>
            </a:r>
            <a:r>
              <a:rPr lang="fr-ca" sz="2200">
                <a:solidFill>
                  <a:srgbClr val="000000"/>
                </a:solidFill>
              </a:rPr>
              <a:t>viennent à </a:t>
            </a:r>
            <a:r>
              <a:rPr lang="fr-ca" sz="2200" dirty="0">
                <a:solidFill>
                  <a:srgbClr val="000000"/>
                </a:solidFill>
              </a:rPr>
              <a:t>vélo à l'école</a:t>
            </a:r>
            <a:r>
              <a:rPr lang="fr-ca" sz="22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ca" sz="2200" b="0" i="0" u="none" baseline="0" dirty="0">
                <a:solidFill>
                  <a:srgbClr val="000000"/>
                </a:solidFill>
              </a:rPr>
              <a:t> 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41579" y="3407342"/>
            <a:ext cx="2858703" cy="1217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« Combien de pluie </a:t>
            </a:r>
            <a:r>
              <a:rPr lang="fr-ca" sz="2200" dirty="0">
                <a:solidFill>
                  <a:srgbClr val="000000"/>
                </a:solidFill>
              </a:rPr>
              <a:t>est-il tombée </a:t>
            </a:r>
            <a:r>
              <a:rPr lang="fr-ca" sz="2200" b="0" i="0" u="none" baseline="0" dirty="0">
                <a:solidFill>
                  <a:srgbClr val="000000"/>
                </a:solidFill>
              </a:rPr>
              <a:t>cette semaine</a:t>
            </a:r>
            <a:r>
              <a:rPr lang="fr-ca" sz="22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ca" sz="2200" b="0" i="0" u="none" baseline="0" dirty="0">
                <a:solidFill>
                  <a:srgbClr val="000000"/>
                </a:solidFill>
              </a:rPr>
              <a:t> 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80746" y="3407342"/>
            <a:ext cx="2858703" cy="160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« Combien</a:t>
            </a:r>
          </a:p>
          <a:p>
            <a:pPr algn="ctr">
              <a:lnSpc>
                <a:spcPct val="114000"/>
              </a:lnSpc>
            </a:pPr>
            <a:r>
              <a:rPr lang="fr-ca" sz="2200" b="0" i="0" u="none" baseline="0" dirty="0">
                <a:solidFill>
                  <a:srgbClr val="000000"/>
                </a:solidFill>
              </a:rPr>
              <a:t>d'élèves sont venus </a:t>
            </a:r>
            <a:r>
              <a:rPr lang="fr-ca" sz="2200" dirty="0">
                <a:solidFill>
                  <a:srgbClr val="000000"/>
                </a:solidFill>
              </a:rPr>
              <a:t>à vélo à </a:t>
            </a:r>
            <a:r>
              <a:rPr lang="fr-ca" sz="2200" b="0" i="0" u="none" baseline="0" dirty="0">
                <a:solidFill>
                  <a:srgbClr val="000000"/>
                </a:solidFill>
              </a:rPr>
              <a:t>l'école aujourd'hui</a:t>
            </a:r>
            <a:r>
              <a:rPr lang="fr-ca" sz="22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ca" sz="2200" b="0" i="0" u="none" baseline="0" dirty="0">
                <a:solidFill>
                  <a:srgbClr val="000000"/>
                </a:solidFill>
              </a:rPr>
              <a:t> 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419100"/>
            <a:ext cx="9324340" cy="96455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répondre à nos questions, nous pouvons utiliser un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faire des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observations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prendre des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mesures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376684"/>
            <a:ext cx="9311640" cy="8925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Voici quelques exemples de questions que nous pourrions poser 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45626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8069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95275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Qui est le plus grand élève de la classe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880100"/>
            <a:ext cx="8248396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Qui est le super héros le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populaire</a:t>
            </a:r>
            <a:r>
              <a:rPr lang="fr-ca" sz="2800" b="0" i="0" u="none" baseline="0" dirty="0"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9569196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Utiliserais-tu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observation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répondre à la question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98900"/>
            <a:ext cx="8248396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personnes dans notre classe portent une chemise bleue aujourd’hui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0912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3797300"/>
            <a:ext cx="10164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656748" y="711200"/>
            <a:ext cx="4940840" cy="5389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1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de première main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0705" y="4305300"/>
            <a:ext cx="4976884" cy="5389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1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de seconde main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6380" y="1917700"/>
            <a:ext cx="962456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vous recueillez vous-même</a:t>
            </a:r>
          </a:p>
          <a:p>
            <a:pPr algn="ctr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(mesurer, mener une expérience ou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380" y="5499100"/>
            <a:ext cx="962456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</a:t>
            </a:r>
            <a:r>
              <a:rPr lang="fr-ca" sz="2800" dirty="0">
                <a:solidFill>
                  <a:srgbClr val="000000"/>
                </a:solidFill>
                <a:ea typeface="Century Gothic"/>
                <a:cs typeface="Century Gothic"/>
              </a:rPr>
              <a:t>collectées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par quelqu’un d’autre</a:t>
            </a:r>
          </a:p>
          <a:p>
            <a:pPr algn="ctr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​​(livres, magazines, l'Internet ou publicités)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68293" y="1244600"/>
            <a:ext cx="2726636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(</a:t>
            </a: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primaires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5001" y="4826000"/>
            <a:ext cx="3071294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(</a:t>
            </a: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secondaires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5386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1" y="406400"/>
            <a:ext cx="940024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Utiliserais-tu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données primaires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secondaires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répondre à la question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286000"/>
            <a:ext cx="91338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 est le film le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populaire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dans ta classe</a:t>
            </a:r>
            <a:r>
              <a:rPr lang="fr-ca" sz="2800" b="0" i="0" u="none" baseline="0" dirty="0"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3073400"/>
            <a:ext cx="9400241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 est le film le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populaire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tous les temps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860800"/>
            <a:ext cx="89687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de temps passes-tu à faire des devoirs chaque soir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105400"/>
            <a:ext cx="9539605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Combien de temps en moyenne un élève de 4e année passe-t-il à faire ses devoirs chaque soir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337300"/>
            <a:ext cx="95529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Combien de temps l’élève moyen de ta classe passe-t-il à faire ses devoirs chaque soir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1195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3797300"/>
            <a:ext cx="10164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4500" y="419100"/>
            <a:ext cx="8596757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As-tu déjà répondu à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sondage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personne, en ligne ou par téléphone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cela a-t-il fonctionné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013200"/>
            <a:ext cx="9202674" cy="19304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faut bien réfléchir, à la fois pour les questions et pour les réponses.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est important de s'assurer que les personnes participant à votre sondage puissent répondre à votre question!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365499"/>
            <a:ext cx="488053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91143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des exemples de questions auxquelles les élèves pensent que leurs camarades peuvent et ne peuvent pas répondre. </a:t>
            </a:r>
          </a:p>
        </p:txBody>
      </p:sp>
    </p:spTree>
    <p:extLst>
      <p:ext uri="{BB962C8B-B14F-4D97-AF65-F5344CB8AC3E}">
        <p14:creationId xmlns:p14="http://schemas.microsoft.com/office/powerpoint/2010/main" val="88469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0703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Penses-tu que la plupart des gens sauraient la réponse à la question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387600"/>
            <a:ext cx="91338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uelle est la couleur de vos cheveux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530600"/>
            <a:ext cx="8803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Qui était le premier ministre en 1930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660900"/>
            <a:ext cx="8968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 est le meilleur traitement pour la grippe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803900"/>
            <a:ext cx="9539605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Quel est votre saveur de crème glacée préférée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934200"/>
            <a:ext cx="536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 pour des questions complémentaires.</a:t>
            </a:r>
          </a:p>
        </p:txBody>
      </p:sp>
    </p:spTree>
    <p:extLst>
      <p:ext uri="{BB962C8B-B14F-4D97-AF65-F5344CB8AC3E}">
        <p14:creationId xmlns:p14="http://schemas.microsoft.com/office/powerpoint/2010/main" val="230124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E8AFE92-E150-4B9B-8F3C-8CF1BFAB8D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D52B5B-82C5-4EC1-A187-80E46AF2D0D9}"/>
</file>

<file path=customXml/itemProps3.xml><?xml version="1.0" encoding="utf-8"?>
<ds:datastoreItem xmlns:ds="http://schemas.openxmlformats.org/officeDocument/2006/customXml" ds:itemID="{343ED729-E370-46B9-84C3-B59C6B01BAB1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1449</Words>
  <Application>Microsoft Office PowerPoint</Application>
  <PresentationFormat>Custom</PresentationFormat>
  <Paragraphs>169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 </vt:lpstr>
      <vt:lpstr>Wingdings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36</cp:revision>
  <dcterms:created xsi:type="dcterms:W3CDTF">2019-02-03T19:15:32Z</dcterms:created>
  <dcterms:modified xsi:type="dcterms:W3CDTF">2023-06-12T18:12:19Z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