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</p:sldIdLst>
  <p:sldSz cx="10160000" cy="7620000"/>
  <p:notesSz cx="6858000" cy="9144000"/>
  <p:embeddedFontLst>
    <p:embeddedFont>
      <p:font typeface="Century Gothic" panose="020B0502020202020204" pitchFamily="34" charset="0"/>
      <p:regular r:id="rId33"/>
      <p:bold r:id="rId34"/>
      <p:italic r:id="rId35"/>
      <p:boldItalic r:id="rId36"/>
    </p:embeddedFont>
    <p:embeddedFont>
      <p:font typeface="Euphemia" panose="020B0503040102020104" pitchFamily="34" charset="0"/>
      <p:regular r:id="rId3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BC2F31-0A5C-433A-9155-510A042CF8C2}" v="1" dt="2023-06-09T18:23:03.3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53" autoAdjust="0"/>
    <p:restoredTop sz="94660"/>
  </p:normalViewPr>
  <p:slideViewPr>
    <p:cSldViewPr snapToGrid="0">
      <p:cViewPr varScale="1">
        <p:scale>
          <a:sx n="77" d="100"/>
          <a:sy n="77" d="100"/>
        </p:scale>
        <p:origin x="114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font" Target="fonts/font2.fntdata"/><Relationship Id="rId42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5.fntdata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3.fntdata"/><Relationship Id="rId43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1.fntdata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84BC2F31-0A5C-433A-9155-510A042CF8C2}"/>
    <pc:docChg chg="modSld">
      <pc:chgData name="Natalie Francis" userId="e859cff9-ab28-4f1c-8072-00482c704e35" providerId="ADAL" clId="{84BC2F31-0A5C-433A-9155-510A042CF8C2}" dt="2023-06-09T18:24:02.609" v="35" actId="20577"/>
      <pc:docMkLst>
        <pc:docMk/>
      </pc:docMkLst>
      <pc:sldChg chg="modSp mod">
        <pc:chgData name="Natalie Francis" userId="e859cff9-ab28-4f1c-8072-00482c704e35" providerId="ADAL" clId="{84BC2F31-0A5C-433A-9155-510A042CF8C2}" dt="2023-06-09T18:08:18.888" v="16" actId="20577"/>
        <pc:sldMkLst>
          <pc:docMk/>
          <pc:sldMk cId="3569049897" sldId="256"/>
        </pc:sldMkLst>
        <pc:spChg chg="mod">
          <ac:chgData name="Natalie Francis" userId="e859cff9-ab28-4f1c-8072-00482c704e35" providerId="ADAL" clId="{84BC2F31-0A5C-433A-9155-510A042CF8C2}" dt="2023-06-09T18:08:18.888" v="16" actId="20577"/>
          <ac:spMkLst>
            <pc:docMk/>
            <pc:sldMk cId="3569049897" sldId="256"/>
            <ac:spMk id="4" creationId="{00000000-0000-0000-0000-000000000000}"/>
          </ac:spMkLst>
        </pc:spChg>
        <pc:spChg chg="mod">
          <ac:chgData name="Natalie Francis" userId="e859cff9-ab28-4f1c-8072-00482c704e35" providerId="ADAL" clId="{84BC2F31-0A5C-433A-9155-510A042CF8C2}" dt="2023-06-09T18:07:22.564" v="12" actId="20577"/>
          <ac:spMkLst>
            <pc:docMk/>
            <pc:sldMk cId="3569049897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84BC2F31-0A5C-433A-9155-510A042CF8C2}" dt="2023-06-09T18:07:15.773" v="3" actId="20577"/>
          <ac:spMkLst>
            <pc:docMk/>
            <pc:sldMk cId="3569049897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84BC2F31-0A5C-433A-9155-510A042CF8C2}" dt="2023-06-09T18:07:29.191" v="13" actId="6549"/>
          <ac:spMkLst>
            <pc:docMk/>
            <pc:sldMk cId="3569049897" sldId="256"/>
            <ac:spMk id="10" creationId="{00000000-0000-0000-0000-000000000000}"/>
          </ac:spMkLst>
        </pc:spChg>
      </pc:sldChg>
      <pc:sldChg chg="modSp mod">
        <pc:chgData name="Natalie Francis" userId="e859cff9-ab28-4f1c-8072-00482c704e35" providerId="ADAL" clId="{84BC2F31-0A5C-433A-9155-510A042CF8C2}" dt="2023-06-09T18:09:00.277" v="18" actId="14100"/>
        <pc:sldMkLst>
          <pc:docMk/>
          <pc:sldMk cId="4286760695" sldId="258"/>
        </pc:sldMkLst>
        <pc:spChg chg="mod">
          <ac:chgData name="Natalie Francis" userId="e859cff9-ab28-4f1c-8072-00482c704e35" providerId="ADAL" clId="{84BC2F31-0A5C-433A-9155-510A042CF8C2}" dt="2023-06-09T18:09:00.277" v="18" actId="14100"/>
          <ac:spMkLst>
            <pc:docMk/>
            <pc:sldMk cId="4286760695" sldId="258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84BC2F31-0A5C-433A-9155-510A042CF8C2}" dt="2023-06-09T18:11:35.009" v="21" actId="20577"/>
        <pc:sldMkLst>
          <pc:docMk/>
          <pc:sldMk cId="690216008" sldId="266"/>
        </pc:sldMkLst>
        <pc:spChg chg="mod">
          <ac:chgData name="Natalie Francis" userId="e859cff9-ab28-4f1c-8072-00482c704e35" providerId="ADAL" clId="{84BC2F31-0A5C-433A-9155-510A042CF8C2}" dt="2023-06-09T18:11:35.009" v="21" actId="20577"/>
          <ac:spMkLst>
            <pc:docMk/>
            <pc:sldMk cId="690216008" sldId="266"/>
            <ac:spMk id="2" creationId="{00000000-0000-0000-0000-000000000000}"/>
          </ac:spMkLst>
        </pc:spChg>
        <pc:spChg chg="mod">
          <ac:chgData name="Natalie Francis" userId="e859cff9-ab28-4f1c-8072-00482c704e35" providerId="ADAL" clId="{84BC2F31-0A5C-433A-9155-510A042CF8C2}" dt="2023-06-09T18:11:29.569" v="20" actId="20577"/>
          <ac:spMkLst>
            <pc:docMk/>
            <pc:sldMk cId="690216008" sldId="266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84BC2F31-0A5C-433A-9155-510A042CF8C2}" dt="2023-06-09T18:21:27.138" v="22" actId="20577"/>
        <pc:sldMkLst>
          <pc:docMk/>
          <pc:sldMk cId="3237052002" sldId="271"/>
        </pc:sldMkLst>
        <pc:spChg chg="mod">
          <ac:chgData name="Natalie Francis" userId="e859cff9-ab28-4f1c-8072-00482c704e35" providerId="ADAL" clId="{84BC2F31-0A5C-433A-9155-510A042CF8C2}" dt="2023-06-09T18:21:27.138" v="22" actId="20577"/>
          <ac:spMkLst>
            <pc:docMk/>
            <pc:sldMk cId="3237052002" sldId="271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84BC2F31-0A5C-433A-9155-510A042CF8C2}" dt="2023-06-09T18:23:06.036" v="26" actId="20577"/>
        <pc:sldMkLst>
          <pc:docMk/>
          <pc:sldMk cId="4017395113" sldId="278"/>
        </pc:sldMkLst>
        <pc:spChg chg="mod">
          <ac:chgData name="Natalie Francis" userId="e859cff9-ab28-4f1c-8072-00482c704e35" providerId="ADAL" clId="{84BC2F31-0A5C-433A-9155-510A042CF8C2}" dt="2023-06-09T18:23:06.036" v="26" actId="20577"/>
          <ac:spMkLst>
            <pc:docMk/>
            <pc:sldMk cId="4017395113" sldId="278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84BC2F31-0A5C-433A-9155-510A042CF8C2}" dt="2023-06-09T18:24:02.609" v="35" actId="20577"/>
        <pc:sldMkLst>
          <pc:docMk/>
          <pc:sldMk cId="3133414393" sldId="283"/>
        </pc:sldMkLst>
        <pc:spChg chg="mod">
          <ac:chgData name="Natalie Francis" userId="e859cff9-ab28-4f1c-8072-00482c704e35" providerId="ADAL" clId="{84BC2F31-0A5C-433A-9155-510A042CF8C2}" dt="2023-06-09T18:24:02.609" v="35" actId="20577"/>
          <ac:spMkLst>
            <pc:docMk/>
            <pc:sldMk cId="3133414393" sldId="283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B59A-6AF0-4117-AEEE-20E691FA1309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7A97-B07E-42F3-8A8B-3AF985851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036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B59A-6AF0-4117-AEEE-20E691FA1309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7A97-B07E-42F3-8A8B-3AF985851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657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B59A-6AF0-4117-AEEE-20E691FA1309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7A97-B07E-42F3-8A8B-3AF985851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530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B59A-6AF0-4117-AEEE-20E691FA1309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7A97-B07E-42F3-8A8B-3AF985851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705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B59A-6AF0-4117-AEEE-20E691FA1309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7A97-B07E-42F3-8A8B-3AF985851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837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B59A-6AF0-4117-AEEE-20E691FA1309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7A97-B07E-42F3-8A8B-3AF985851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969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B59A-6AF0-4117-AEEE-20E691FA1309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7A97-B07E-42F3-8A8B-3AF985851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082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B59A-6AF0-4117-AEEE-20E691FA1309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7A97-B07E-42F3-8A8B-3AF985851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833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B59A-6AF0-4117-AEEE-20E691FA1309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7A97-B07E-42F3-8A8B-3AF985851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188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B59A-6AF0-4117-AEEE-20E691FA1309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7A97-B07E-42F3-8A8B-3AF985851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352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B59A-6AF0-4117-AEEE-20E691FA1309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7A97-B07E-42F3-8A8B-3AF985851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80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BB59A-6AF0-4117-AEEE-20E691FA1309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B7A97-B07E-42F3-8A8B-3AF985851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98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8292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AB : 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Guide de l'enseignant 4.1 Unité 7 Logique numérale p. H-42–46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02480" y="330200"/>
            <a:ext cx="536702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JUMP Math™     Droits d’auteur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LN4-41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Stratégies de division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7147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utiliseront la propriété distributive pour simplifier la division de nombres à deux chiffres par des nombres à un chiffre.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4.1 p. 155–157</a:t>
            </a:r>
          </a:p>
        </p:txBody>
      </p:sp>
    </p:spTree>
    <p:extLst>
      <p:ext uri="{BB962C8B-B14F-4D97-AF65-F5344CB8AC3E}">
        <p14:creationId xmlns:p14="http://schemas.microsoft.com/office/powerpoint/2010/main" val="3569049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6896100"/>
            <a:ext cx="965454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Utilise la multiplication pour vérifier tes réponses.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4800600"/>
            <a:ext cx="587435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f) 64 ÷ 2 = ( _______ ) + ( _______ 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419100"/>
            <a:ext cx="61047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63 ÷ 3 = ( _______ ) + ( _______ )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2616200"/>
            <a:ext cx="60922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86 ÷ 2 = ( _______ ) + ( _______ )  </a:t>
            </a:r>
          </a:p>
        </p:txBody>
      </p:sp>
    </p:spTree>
    <p:extLst>
      <p:ext uri="{BB962C8B-B14F-4D97-AF65-F5344CB8AC3E}">
        <p14:creationId xmlns:p14="http://schemas.microsoft.com/office/powerpoint/2010/main" val="101032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634220" cy="216796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Dans tous les problèmes que nous avons résolus jusqu’à présent, nous avons pu diviser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et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séparément.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Parfois, ce n’est pas possible.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33900" y="2692400"/>
            <a:ext cx="1201725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32 ÷ 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7023100"/>
            <a:ext cx="511810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H-43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4318000"/>
            <a:ext cx="9410700" cy="15486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Modélisez cette division avec des blocs de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Tu devras décomposer une dizaine.</a:t>
            </a:r>
          </a:p>
        </p:txBody>
      </p:sp>
    </p:spTree>
    <p:extLst>
      <p:ext uri="{BB962C8B-B14F-4D97-AF65-F5344CB8AC3E}">
        <p14:creationId xmlns:p14="http://schemas.microsoft.com/office/powerpoint/2010/main" val="6902160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488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Quelle division les blocs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montrent-ils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79600" y="1803400"/>
            <a:ext cx="648606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32 ÷ 2 = (       ÷       )   +   (       ÷       )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97700"/>
            <a:ext cx="511878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H-43–44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88080" y="2463800"/>
            <a:ext cx="1300480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19520" y="2463800"/>
            <a:ext cx="1049706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unités</a:t>
            </a:r>
          </a:p>
        </p:txBody>
      </p:sp>
    </p:spTree>
    <p:extLst>
      <p:ext uri="{BB962C8B-B14F-4D97-AF65-F5344CB8AC3E}">
        <p14:creationId xmlns:p14="http://schemas.microsoft.com/office/powerpoint/2010/main" val="21544028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70104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Faites de même avec 54 ÷ 3.</a:t>
            </a:r>
          </a:p>
        </p:txBody>
      </p:sp>
    </p:spTree>
    <p:extLst>
      <p:ext uri="{BB962C8B-B14F-4D97-AF65-F5344CB8AC3E}">
        <p14:creationId xmlns:p14="http://schemas.microsoft.com/office/powerpoint/2010/main" val="1354618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502140" cy="16767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Décompose la division en la somme de deux divisions à diviser.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2387600"/>
            <a:ext cx="499074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54 ÷ 2 = (40 ÷ 2) + (14 ÷ 2)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3632200"/>
            <a:ext cx="52984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72 ÷ 3 = (60 ÷ 3) + (12 ÷ 3)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500" y="4889500"/>
            <a:ext cx="561390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68 ÷ 4 = (40 ÷ 4) + ( ________ 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6146800"/>
            <a:ext cx="177350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65 ÷ 5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13200" y="6146800"/>
            <a:ext cx="166253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84 ÷ 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31100" y="6146800"/>
            <a:ext cx="164152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f) 84 ÷ 3 </a:t>
            </a:r>
          </a:p>
        </p:txBody>
      </p:sp>
    </p:spTree>
    <p:extLst>
      <p:ext uri="{BB962C8B-B14F-4D97-AF65-F5344CB8AC3E}">
        <p14:creationId xmlns:p14="http://schemas.microsoft.com/office/powerpoint/2010/main" val="15090236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6293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Ce rectangle comporte 2 rangées de 3 carrés chacune :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172048" y="1631655"/>
            <a:ext cx="1815905" cy="1210609"/>
            <a:chOff x="4172048" y="1631655"/>
            <a:chExt cx="1815905" cy="1210609"/>
          </a:xfrm>
        </p:grpSpPr>
        <p:sp>
          <p:nvSpPr>
            <p:cNvPr id="3" name="Freeform 2"/>
            <p:cNvSpPr/>
            <p:nvPr/>
          </p:nvSpPr>
          <p:spPr>
            <a:xfrm>
              <a:off x="4172048" y="1631655"/>
              <a:ext cx="605304" cy="605305"/>
            </a:xfrm>
            <a:custGeom>
              <a:avLst/>
              <a:gdLst/>
              <a:ahLst/>
              <a:cxnLst/>
              <a:rect l="0" t="0" r="0" b="0"/>
              <a:pathLst>
                <a:path w="605304" h="605305">
                  <a:moveTo>
                    <a:pt x="0" y="0"/>
                  </a:moveTo>
                  <a:lnTo>
                    <a:pt x="605303" y="0"/>
                  </a:lnTo>
                  <a:lnTo>
                    <a:pt x="605303" y="605304"/>
                  </a:lnTo>
                  <a:lnTo>
                    <a:pt x="0" y="60530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4172048" y="2236959"/>
              <a:ext cx="605303" cy="605305"/>
            </a:xfrm>
            <a:custGeom>
              <a:avLst/>
              <a:gdLst/>
              <a:ahLst/>
              <a:cxnLst/>
              <a:rect l="0" t="0" r="0" b="0"/>
              <a:pathLst>
                <a:path w="605303" h="605305">
                  <a:moveTo>
                    <a:pt x="0" y="0"/>
                  </a:moveTo>
                  <a:lnTo>
                    <a:pt x="605302" y="0"/>
                  </a:lnTo>
                  <a:lnTo>
                    <a:pt x="605302" y="605304"/>
                  </a:lnTo>
                  <a:lnTo>
                    <a:pt x="0" y="60530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4777351" y="1631655"/>
              <a:ext cx="605302" cy="605305"/>
            </a:xfrm>
            <a:custGeom>
              <a:avLst/>
              <a:gdLst/>
              <a:ahLst/>
              <a:cxnLst/>
              <a:rect l="0" t="0" r="0" b="0"/>
              <a:pathLst>
                <a:path w="605302" h="605305">
                  <a:moveTo>
                    <a:pt x="0" y="0"/>
                  </a:moveTo>
                  <a:lnTo>
                    <a:pt x="605301" y="0"/>
                  </a:lnTo>
                  <a:lnTo>
                    <a:pt x="605301" y="605304"/>
                  </a:lnTo>
                  <a:lnTo>
                    <a:pt x="0" y="60530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4777351" y="2236959"/>
              <a:ext cx="605302" cy="605305"/>
            </a:xfrm>
            <a:custGeom>
              <a:avLst/>
              <a:gdLst/>
              <a:ahLst/>
              <a:cxnLst/>
              <a:rect l="0" t="0" r="0" b="0"/>
              <a:pathLst>
                <a:path w="605302" h="605305">
                  <a:moveTo>
                    <a:pt x="0" y="0"/>
                  </a:moveTo>
                  <a:lnTo>
                    <a:pt x="605301" y="0"/>
                  </a:lnTo>
                  <a:lnTo>
                    <a:pt x="605301" y="605304"/>
                  </a:lnTo>
                  <a:lnTo>
                    <a:pt x="0" y="60530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5382651" y="1631655"/>
              <a:ext cx="605302" cy="605305"/>
            </a:xfrm>
            <a:custGeom>
              <a:avLst/>
              <a:gdLst/>
              <a:ahLst/>
              <a:cxnLst/>
              <a:rect l="0" t="0" r="0" b="0"/>
              <a:pathLst>
                <a:path w="605302" h="605305">
                  <a:moveTo>
                    <a:pt x="0" y="0"/>
                  </a:moveTo>
                  <a:lnTo>
                    <a:pt x="605301" y="0"/>
                  </a:lnTo>
                  <a:lnTo>
                    <a:pt x="605301" y="605304"/>
                  </a:lnTo>
                  <a:lnTo>
                    <a:pt x="0" y="60530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Freeform 7"/>
            <p:cNvSpPr/>
            <p:nvPr/>
          </p:nvSpPr>
          <p:spPr>
            <a:xfrm>
              <a:off x="5382651" y="2236959"/>
              <a:ext cx="605301" cy="605305"/>
            </a:xfrm>
            <a:custGeom>
              <a:avLst/>
              <a:gdLst/>
              <a:ahLst/>
              <a:cxnLst/>
              <a:rect l="0" t="0" r="0" b="0"/>
              <a:pathLst>
                <a:path w="605301" h="605305">
                  <a:moveTo>
                    <a:pt x="0" y="0"/>
                  </a:moveTo>
                  <a:lnTo>
                    <a:pt x="605300" y="0"/>
                  </a:lnTo>
                  <a:lnTo>
                    <a:pt x="605300" y="605304"/>
                  </a:lnTo>
                  <a:lnTo>
                    <a:pt x="0" y="60530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57200" y="7010400"/>
            <a:ext cx="5438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H-44 pour plus de détails.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4013200"/>
            <a:ext cx="9135491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Quelle équation de multiplication pouvez-vous écrire pour trouver le nombre total de carrés dans le rectangle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59504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372100"/>
            <a:ext cx="9225280" cy="41235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Si vous savez que</a:t>
            </a: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 × </a:t>
            </a:r>
            <a:r>
              <a:rPr lang="fr-ca" sz="2000" b="0" i="0" u="sng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   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= 10, alors vous connaissez 10 ÷ 2.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9550400" cy="167847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J’ai un rectangle qui a 2 carrés de largeur et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10 carrés au total.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de carrés a-t-il dans ce rectangle 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7010400"/>
            <a:ext cx="54381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H-44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237052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86240" cy="17198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Écris l’équation de division pour montrer combien de carrés constituent la longueur du rectangle. 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457200" y="2456871"/>
            <a:ext cx="2290664" cy="962788"/>
            <a:chOff x="457200" y="2456871"/>
            <a:chExt cx="2290664" cy="962788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730500"/>
              <a:ext cx="59260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</a:t>
              </a: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1130300" y="2456871"/>
              <a:ext cx="1617564" cy="962788"/>
              <a:chOff x="1130300" y="2456871"/>
              <a:chExt cx="1617564" cy="962788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1464150" y="2456871"/>
                <a:ext cx="1283714" cy="962788"/>
                <a:chOff x="1464150" y="2456871"/>
                <a:chExt cx="1283714" cy="962788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1464150" y="2456871"/>
                  <a:ext cx="1283714" cy="320930"/>
                  <a:chOff x="1464150" y="2456871"/>
                  <a:chExt cx="1283714" cy="320930"/>
                </a:xfrm>
              </p:grpSpPr>
              <p:sp>
                <p:nvSpPr>
                  <p:cNvPr id="4" name="Freeform 3"/>
                  <p:cNvSpPr/>
                  <p:nvPr/>
                </p:nvSpPr>
                <p:spPr>
                  <a:xfrm>
                    <a:off x="1464150" y="2456871"/>
                    <a:ext cx="320929" cy="32092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20929" h="320929">
                        <a:moveTo>
                          <a:pt x="0" y="0"/>
                        </a:moveTo>
                        <a:lnTo>
                          <a:pt x="320928" y="0"/>
                        </a:lnTo>
                        <a:lnTo>
                          <a:pt x="320928" y="320928"/>
                        </a:lnTo>
                        <a:lnTo>
                          <a:pt x="0" y="32092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B2B2B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200"/>
                      </a:spcAft>
                    </a:pPr>
                    <a:endParaRPr lang="fr-ca"/>
                  </a:p>
                </p:txBody>
              </p:sp>
              <p:sp>
                <p:nvSpPr>
                  <p:cNvPr id="5" name="Freeform 4"/>
                  <p:cNvSpPr/>
                  <p:nvPr/>
                </p:nvSpPr>
                <p:spPr>
                  <a:xfrm>
                    <a:off x="1785078" y="2456871"/>
                    <a:ext cx="320928" cy="32093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20928" h="320930">
                        <a:moveTo>
                          <a:pt x="0" y="0"/>
                        </a:moveTo>
                        <a:lnTo>
                          <a:pt x="320927" y="0"/>
                        </a:lnTo>
                        <a:lnTo>
                          <a:pt x="320927" y="320929"/>
                        </a:lnTo>
                        <a:lnTo>
                          <a:pt x="0" y="320929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B2B2B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200"/>
                      </a:spcAft>
                    </a:pPr>
                    <a:endParaRPr lang="fr-ca"/>
                  </a:p>
                </p:txBody>
              </p:sp>
              <p:sp>
                <p:nvSpPr>
                  <p:cNvPr id="6" name="Freeform 5"/>
                  <p:cNvSpPr/>
                  <p:nvPr/>
                </p:nvSpPr>
                <p:spPr>
                  <a:xfrm>
                    <a:off x="2106005" y="2456871"/>
                    <a:ext cx="320930" cy="32093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20930" h="320930">
                        <a:moveTo>
                          <a:pt x="0" y="0"/>
                        </a:moveTo>
                        <a:lnTo>
                          <a:pt x="320929" y="0"/>
                        </a:lnTo>
                        <a:lnTo>
                          <a:pt x="320929" y="320929"/>
                        </a:lnTo>
                        <a:lnTo>
                          <a:pt x="0" y="320929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B2B2B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200"/>
                      </a:spcAft>
                    </a:pPr>
                    <a:endParaRPr lang="fr-ca"/>
                  </a:p>
                </p:txBody>
              </p:sp>
              <p:sp>
                <p:nvSpPr>
                  <p:cNvPr id="7" name="Freeform 6"/>
                  <p:cNvSpPr/>
                  <p:nvPr/>
                </p:nvSpPr>
                <p:spPr>
                  <a:xfrm>
                    <a:off x="2426934" y="2456871"/>
                    <a:ext cx="320930" cy="32093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20930" h="320930">
                        <a:moveTo>
                          <a:pt x="0" y="0"/>
                        </a:moveTo>
                        <a:lnTo>
                          <a:pt x="320929" y="0"/>
                        </a:lnTo>
                        <a:lnTo>
                          <a:pt x="320929" y="320929"/>
                        </a:lnTo>
                        <a:lnTo>
                          <a:pt x="0" y="320929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B2B2B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200"/>
                      </a:spcAft>
                    </a:pPr>
                    <a:endParaRPr lang="fr-ca"/>
                  </a:p>
                </p:txBody>
              </p:sp>
            </p:grpSp>
            <p:grpSp>
              <p:nvGrpSpPr>
                <p:cNvPr id="13" name="Group 12"/>
                <p:cNvGrpSpPr/>
                <p:nvPr/>
              </p:nvGrpSpPr>
              <p:grpSpPr>
                <a:xfrm>
                  <a:off x="1464150" y="2777800"/>
                  <a:ext cx="1283714" cy="320930"/>
                  <a:chOff x="1464150" y="2777800"/>
                  <a:chExt cx="1283714" cy="320930"/>
                </a:xfrm>
              </p:grpSpPr>
              <p:sp>
                <p:nvSpPr>
                  <p:cNvPr id="9" name="Freeform 8"/>
                  <p:cNvSpPr/>
                  <p:nvPr/>
                </p:nvSpPr>
                <p:spPr>
                  <a:xfrm>
                    <a:off x="1464150" y="2777800"/>
                    <a:ext cx="320929" cy="32093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20929" h="320930">
                        <a:moveTo>
                          <a:pt x="0" y="0"/>
                        </a:moveTo>
                        <a:lnTo>
                          <a:pt x="320928" y="0"/>
                        </a:lnTo>
                        <a:lnTo>
                          <a:pt x="320928" y="320929"/>
                        </a:lnTo>
                        <a:lnTo>
                          <a:pt x="0" y="320929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B2B2B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200"/>
                      </a:spcAft>
                    </a:pPr>
                    <a:endParaRPr lang="fr-ca"/>
                  </a:p>
                </p:txBody>
              </p:sp>
              <p:sp>
                <p:nvSpPr>
                  <p:cNvPr id="10" name="Freeform 9"/>
                  <p:cNvSpPr/>
                  <p:nvPr/>
                </p:nvSpPr>
                <p:spPr>
                  <a:xfrm>
                    <a:off x="1785078" y="2777800"/>
                    <a:ext cx="320927" cy="32093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20927" h="320930">
                        <a:moveTo>
                          <a:pt x="0" y="0"/>
                        </a:moveTo>
                        <a:lnTo>
                          <a:pt x="320926" y="0"/>
                        </a:lnTo>
                        <a:lnTo>
                          <a:pt x="320926" y="320929"/>
                        </a:lnTo>
                        <a:lnTo>
                          <a:pt x="0" y="320929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B2B2B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200"/>
                      </a:spcAft>
                    </a:pPr>
                    <a:endParaRPr lang="fr-ca"/>
                  </a:p>
                </p:txBody>
              </p:sp>
              <p:sp>
                <p:nvSpPr>
                  <p:cNvPr id="11" name="Freeform 10"/>
                  <p:cNvSpPr/>
                  <p:nvPr/>
                </p:nvSpPr>
                <p:spPr>
                  <a:xfrm>
                    <a:off x="2106005" y="2777800"/>
                    <a:ext cx="320930" cy="32093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20930" h="320930">
                        <a:moveTo>
                          <a:pt x="0" y="0"/>
                        </a:moveTo>
                        <a:lnTo>
                          <a:pt x="320929" y="0"/>
                        </a:lnTo>
                        <a:lnTo>
                          <a:pt x="320929" y="320929"/>
                        </a:lnTo>
                        <a:lnTo>
                          <a:pt x="0" y="320929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B2B2B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200"/>
                      </a:spcAft>
                    </a:pPr>
                    <a:endParaRPr lang="fr-ca"/>
                  </a:p>
                </p:txBody>
              </p:sp>
              <p:sp>
                <p:nvSpPr>
                  <p:cNvPr id="12" name="Freeform 11"/>
                  <p:cNvSpPr/>
                  <p:nvPr/>
                </p:nvSpPr>
                <p:spPr>
                  <a:xfrm>
                    <a:off x="2426934" y="2777800"/>
                    <a:ext cx="320930" cy="32093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20930" h="320930">
                        <a:moveTo>
                          <a:pt x="0" y="0"/>
                        </a:moveTo>
                        <a:lnTo>
                          <a:pt x="320929" y="0"/>
                        </a:lnTo>
                        <a:lnTo>
                          <a:pt x="320929" y="320929"/>
                        </a:lnTo>
                        <a:lnTo>
                          <a:pt x="0" y="320929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B2B2B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200"/>
                      </a:spcAft>
                    </a:pPr>
                    <a:endParaRPr lang="fr-ca"/>
                  </a:p>
                </p:txBody>
              </p:sp>
            </p:grpSp>
            <p:grpSp>
              <p:nvGrpSpPr>
                <p:cNvPr id="18" name="Group 17"/>
                <p:cNvGrpSpPr/>
                <p:nvPr/>
              </p:nvGrpSpPr>
              <p:grpSpPr>
                <a:xfrm>
                  <a:off x="1464150" y="3098729"/>
                  <a:ext cx="1283714" cy="320930"/>
                  <a:chOff x="1464150" y="3098729"/>
                  <a:chExt cx="1283714" cy="320930"/>
                </a:xfrm>
              </p:grpSpPr>
              <p:sp>
                <p:nvSpPr>
                  <p:cNvPr id="14" name="Freeform 13"/>
                  <p:cNvSpPr/>
                  <p:nvPr/>
                </p:nvSpPr>
                <p:spPr>
                  <a:xfrm>
                    <a:off x="1464150" y="3098729"/>
                    <a:ext cx="320929" cy="32093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20929" h="320930">
                        <a:moveTo>
                          <a:pt x="0" y="0"/>
                        </a:moveTo>
                        <a:lnTo>
                          <a:pt x="320928" y="0"/>
                        </a:lnTo>
                        <a:lnTo>
                          <a:pt x="320928" y="320929"/>
                        </a:lnTo>
                        <a:lnTo>
                          <a:pt x="0" y="320929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B2B2B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200"/>
                      </a:spcAft>
                    </a:pPr>
                    <a:endParaRPr lang="fr-ca"/>
                  </a:p>
                </p:txBody>
              </p:sp>
              <p:sp>
                <p:nvSpPr>
                  <p:cNvPr id="15" name="Freeform 14"/>
                  <p:cNvSpPr/>
                  <p:nvPr/>
                </p:nvSpPr>
                <p:spPr>
                  <a:xfrm>
                    <a:off x="1785078" y="3098729"/>
                    <a:ext cx="320928" cy="32093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20928" h="320930">
                        <a:moveTo>
                          <a:pt x="0" y="0"/>
                        </a:moveTo>
                        <a:lnTo>
                          <a:pt x="320927" y="0"/>
                        </a:lnTo>
                        <a:lnTo>
                          <a:pt x="320927" y="320929"/>
                        </a:lnTo>
                        <a:lnTo>
                          <a:pt x="0" y="320929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B2B2B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200"/>
                      </a:spcAft>
                    </a:pPr>
                    <a:endParaRPr lang="fr-ca"/>
                  </a:p>
                </p:txBody>
              </p:sp>
              <p:sp>
                <p:nvSpPr>
                  <p:cNvPr id="16" name="Freeform 15"/>
                  <p:cNvSpPr/>
                  <p:nvPr/>
                </p:nvSpPr>
                <p:spPr>
                  <a:xfrm>
                    <a:off x="2106005" y="3098729"/>
                    <a:ext cx="320930" cy="32093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20930" h="320930">
                        <a:moveTo>
                          <a:pt x="0" y="0"/>
                        </a:moveTo>
                        <a:lnTo>
                          <a:pt x="320929" y="0"/>
                        </a:lnTo>
                        <a:lnTo>
                          <a:pt x="320929" y="320929"/>
                        </a:lnTo>
                        <a:lnTo>
                          <a:pt x="0" y="320929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B2B2B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200"/>
                      </a:spcAft>
                    </a:pPr>
                    <a:endParaRPr lang="fr-ca"/>
                  </a:p>
                </p:txBody>
              </p:sp>
              <p:sp>
                <p:nvSpPr>
                  <p:cNvPr id="17" name="Freeform 16"/>
                  <p:cNvSpPr/>
                  <p:nvPr/>
                </p:nvSpPr>
                <p:spPr>
                  <a:xfrm>
                    <a:off x="2426934" y="3098729"/>
                    <a:ext cx="320930" cy="32093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20930" h="320930">
                        <a:moveTo>
                          <a:pt x="0" y="0"/>
                        </a:moveTo>
                        <a:lnTo>
                          <a:pt x="320929" y="0"/>
                        </a:lnTo>
                        <a:lnTo>
                          <a:pt x="320929" y="320929"/>
                        </a:lnTo>
                        <a:lnTo>
                          <a:pt x="0" y="320929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B2B2B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200"/>
                      </a:spcAft>
                    </a:pPr>
                    <a:endParaRPr lang="fr-ca"/>
                  </a:p>
                </p:txBody>
              </p:sp>
            </p:grpSp>
          </p:grpSp>
          <p:sp>
            <p:nvSpPr>
              <p:cNvPr id="20" name="TextBox 19"/>
              <p:cNvSpPr txBox="1"/>
              <p:nvPr/>
            </p:nvSpPr>
            <p:spPr>
              <a:xfrm>
                <a:off x="1130300" y="2755900"/>
                <a:ext cx="387350" cy="51334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3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859029" y="2692789"/>
                <a:ext cx="559841" cy="51334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fr-ca" sz="2400" b="1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12</a:t>
                </a:r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>
            <a:off x="5232400" y="2456870"/>
            <a:ext cx="2933537" cy="962789"/>
            <a:chOff x="5232400" y="2456870"/>
            <a:chExt cx="2933537" cy="962789"/>
          </a:xfrm>
        </p:grpSpPr>
        <p:sp>
          <p:nvSpPr>
            <p:cNvPr id="24" name="TextBox 23"/>
            <p:cNvSpPr txBox="1"/>
            <p:nvPr/>
          </p:nvSpPr>
          <p:spPr>
            <a:xfrm>
              <a:off x="5232400" y="2730500"/>
              <a:ext cx="59227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</a:t>
              </a: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5905500" y="2456870"/>
              <a:ext cx="2260437" cy="962789"/>
              <a:chOff x="5905500" y="2456870"/>
              <a:chExt cx="2260437" cy="962789"/>
            </a:xfrm>
          </p:grpSpPr>
          <p:grpSp>
            <p:nvGrpSpPr>
              <p:cNvPr id="43" name="Group 42"/>
              <p:cNvGrpSpPr/>
              <p:nvPr/>
            </p:nvGrpSpPr>
            <p:grpSpPr>
              <a:xfrm>
                <a:off x="6240363" y="2456870"/>
                <a:ext cx="1925574" cy="962789"/>
                <a:chOff x="6240363" y="2456870"/>
                <a:chExt cx="1925574" cy="962789"/>
              </a:xfrm>
            </p:grpSpPr>
            <p:sp>
              <p:nvSpPr>
                <p:cNvPr id="25" name="Freeform 24"/>
                <p:cNvSpPr/>
                <p:nvPr/>
              </p:nvSpPr>
              <p:spPr>
                <a:xfrm>
                  <a:off x="6240363" y="2456870"/>
                  <a:ext cx="320929" cy="3209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29" h="320930">
                      <a:moveTo>
                        <a:pt x="0" y="0"/>
                      </a:moveTo>
                      <a:lnTo>
                        <a:pt x="320928" y="0"/>
                      </a:lnTo>
                      <a:lnTo>
                        <a:pt x="320928" y="320929"/>
                      </a:lnTo>
                      <a:lnTo>
                        <a:pt x="0" y="32092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26" name="Freeform 25"/>
                <p:cNvSpPr/>
                <p:nvPr/>
              </p:nvSpPr>
              <p:spPr>
                <a:xfrm>
                  <a:off x="6561291" y="2456870"/>
                  <a:ext cx="320929" cy="3209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29" h="320930">
                      <a:moveTo>
                        <a:pt x="0" y="0"/>
                      </a:moveTo>
                      <a:lnTo>
                        <a:pt x="320928" y="0"/>
                      </a:lnTo>
                      <a:lnTo>
                        <a:pt x="320928" y="320929"/>
                      </a:lnTo>
                      <a:lnTo>
                        <a:pt x="0" y="32092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>
                  <a:off x="6882219" y="2456870"/>
                  <a:ext cx="320930" cy="3209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30" h="320930">
                      <a:moveTo>
                        <a:pt x="0" y="0"/>
                      </a:moveTo>
                      <a:lnTo>
                        <a:pt x="320929" y="0"/>
                      </a:lnTo>
                      <a:lnTo>
                        <a:pt x="320929" y="320929"/>
                      </a:lnTo>
                      <a:lnTo>
                        <a:pt x="0" y="32092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28" name="Freeform 27"/>
                <p:cNvSpPr/>
                <p:nvPr/>
              </p:nvSpPr>
              <p:spPr>
                <a:xfrm>
                  <a:off x="7203148" y="2456870"/>
                  <a:ext cx="320930" cy="3209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30" h="320930">
                      <a:moveTo>
                        <a:pt x="0" y="0"/>
                      </a:moveTo>
                      <a:lnTo>
                        <a:pt x="320929" y="0"/>
                      </a:lnTo>
                      <a:lnTo>
                        <a:pt x="320929" y="320929"/>
                      </a:lnTo>
                      <a:lnTo>
                        <a:pt x="0" y="32092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29" name="Freeform 28"/>
                <p:cNvSpPr/>
                <p:nvPr/>
              </p:nvSpPr>
              <p:spPr>
                <a:xfrm>
                  <a:off x="6240363" y="2777799"/>
                  <a:ext cx="320929" cy="3209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29" h="320930">
                      <a:moveTo>
                        <a:pt x="0" y="0"/>
                      </a:moveTo>
                      <a:lnTo>
                        <a:pt x="320928" y="0"/>
                      </a:lnTo>
                      <a:lnTo>
                        <a:pt x="320928" y="320929"/>
                      </a:lnTo>
                      <a:lnTo>
                        <a:pt x="0" y="32092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30" name="Freeform 29"/>
                <p:cNvSpPr/>
                <p:nvPr/>
              </p:nvSpPr>
              <p:spPr>
                <a:xfrm>
                  <a:off x="6561291" y="2777799"/>
                  <a:ext cx="320929" cy="3209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29" h="320930">
                      <a:moveTo>
                        <a:pt x="0" y="0"/>
                      </a:moveTo>
                      <a:lnTo>
                        <a:pt x="320928" y="0"/>
                      </a:lnTo>
                      <a:lnTo>
                        <a:pt x="320928" y="320929"/>
                      </a:lnTo>
                      <a:lnTo>
                        <a:pt x="0" y="32092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31" name="Freeform 30"/>
                <p:cNvSpPr/>
                <p:nvPr/>
              </p:nvSpPr>
              <p:spPr>
                <a:xfrm>
                  <a:off x="6882219" y="2777799"/>
                  <a:ext cx="320930" cy="3209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30" h="320930">
                      <a:moveTo>
                        <a:pt x="0" y="0"/>
                      </a:moveTo>
                      <a:lnTo>
                        <a:pt x="320929" y="0"/>
                      </a:lnTo>
                      <a:lnTo>
                        <a:pt x="320929" y="320929"/>
                      </a:lnTo>
                      <a:lnTo>
                        <a:pt x="0" y="32092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32" name="Freeform 31"/>
                <p:cNvSpPr/>
                <p:nvPr/>
              </p:nvSpPr>
              <p:spPr>
                <a:xfrm>
                  <a:off x="7203148" y="2777799"/>
                  <a:ext cx="320930" cy="3209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30" h="320930">
                      <a:moveTo>
                        <a:pt x="0" y="0"/>
                      </a:moveTo>
                      <a:lnTo>
                        <a:pt x="320929" y="0"/>
                      </a:lnTo>
                      <a:lnTo>
                        <a:pt x="320929" y="320929"/>
                      </a:lnTo>
                      <a:lnTo>
                        <a:pt x="0" y="32092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33" name="Freeform 32"/>
                <p:cNvSpPr/>
                <p:nvPr/>
              </p:nvSpPr>
              <p:spPr>
                <a:xfrm>
                  <a:off x="6240363" y="3098728"/>
                  <a:ext cx="320929" cy="32093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29" h="320931">
                      <a:moveTo>
                        <a:pt x="0" y="0"/>
                      </a:moveTo>
                      <a:lnTo>
                        <a:pt x="320928" y="0"/>
                      </a:lnTo>
                      <a:lnTo>
                        <a:pt x="320928" y="320930"/>
                      </a:lnTo>
                      <a:lnTo>
                        <a:pt x="0" y="32093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34" name="Freeform 33"/>
                <p:cNvSpPr/>
                <p:nvPr/>
              </p:nvSpPr>
              <p:spPr>
                <a:xfrm>
                  <a:off x="6561291" y="3098728"/>
                  <a:ext cx="320929" cy="32093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29" h="320931">
                      <a:moveTo>
                        <a:pt x="0" y="0"/>
                      </a:moveTo>
                      <a:lnTo>
                        <a:pt x="320928" y="0"/>
                      </a:lnTo>
                      <a:lnTo>
                        <a:pt x="320928" y="320930"/>
                      </a:lnTo>
                      <a:lnTo>
                        <a:pt x="0" y="32093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35" name="Freeform 34"/>
                <p:cNvSpPr/>
                <p:nvPr/>
              </p:nvSpPr>
              <p:spPr>
                <a:xfrm>
                  <a:off x="6882219" y="3098728"/>
                  <a:ext cx="320930" cy="32093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30" h="320931">
                      <a:moveTo>
                        <a:pt x="0" y="0"/>
                      </a:moveTo>
                      <a:lnTo>
                        <a:pt x="320929" y="0"/>
                      </a:lnTo>
                      <a:lnTo>
                        <a:pt x="320929" y="320930"/>
                      </a:lnTo>
                      <a:lnTo>
                        <a:pt x="0" y="32093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36" name="Freeform 35"/>
                <p:cNvSpPr/>
                <p:nvPr/>
              </p:nvSpPr>
              <p:spPr>
                <a:xfrm>
                  <a:off x="7203148" y="3098728"/>
                  <a:ext cx="320930" cy="32093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30" h="320931">
                      <a:moveTo>
                        <a:pt x="0" y="0"/>
                      </a:moveTo>
                      <a:lnTo>
                        <a:pt x="320929" y="0"/>
                      </a:lnTo>
                      <a:lnTo>
                        <a:pt x="320929" y="320930"/>
                      </a:lnTo>
                      <a:lnTo>
                        <a:pt x="0" y="32093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37" name="Freeform 36"/>
                <p:cNvSpPr/>
                <p:nvPr/>
              </p:nvSpPr>
              <p:spPr>
                <a:xfrm>
                  <a:off x="7524077" y="2456870"/>
                  <a:ext cx="320930" cy="32092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30" h="320928">
                      <a:moveTo>
                        <a:pt x="0" y="0"/>
                      </a:moveTo>
                      <a:lnTo>
                        <a:pt x="320929" y="0"/>
                      </a:lnTo>
                      <a:lnTo>
                        <a:pt x="320929" y="320927"/>
                      </a:lnTo>
                      <a:lnTo>
                        <a:pt x="0" y="32092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38" name="Freeform 37"/>
                <p:cNvSpPr/>
                <p:nvPr/>
              </p:nvSpPr>
              <p:spPr>
                <a:xfrm>
                  <a:off x="7845006" y="2456870"/>
                  <a:ext cx="320931" cy="32092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31" h="320928">
                      <a:moveTo>
                        <a:pt x="0" y="0"/>
                      </a:moveTo>
                      <a:lnTo>
                        <a:pt x="320930" y="0"/>
                      </a:lnTo>
                      <a:lnTo>
                        <a:pt x="320930" y="320927"/>
                      </a:lnTo>
                      <a:lnTo>
                        <a:pt x="0" y="32092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39" name="Freeform 38"/>
                <p:cNvSpPr/>
                <p:nvPr/>
              </p:nvSpPr>
              <p:spPr>
                <a:xfrm>
                  <a:off x="7524077" y="2777797"/>
                  <a:ext cx="320930" cy="32093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30" h="320932">
                      <a:moveTo>
                        <a:pt x="0" y="0"/>
                      </a:moveTo>
                      <a:lnTo>
                        <a:pt x="320929" y="0"/>
                      </a:lnTo>
                      <a:lnTo>
                        <a:pt x="320929" y="320931"/>
                      </a:lnTo>
                      <a:lnTo>
                        <a:pt x="0" y="32093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40" name="Freeform 39"/>
                <p:cNvSpPr/>
                <p:nvPr/>
              </p:nvSpPr>
              <p:spPr>
                <a:xfrm>
                  <a:off x="7845006" y="2777797"/>
                  <a:ext cx="320931" cy="32093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31" h="320932">
                      <a:moveTo>
                        <a:pt x="0" y="0"/>
                      </a:moveTo>
                      <a:lnTo>
                        <a:pt x="320930" y="0"/>
                      </a:lnTo>
                      <a:lnTo>
                        <a:pt x="320930" y="320931"/>
                      </a:lnTo>
                      <a:lnTo>
                        <a:pt x="0" y="32093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41" name="Freeform 40"/>
                <p:cNvSpPr/>
                <p:nvPr/>
              </p:nvSpPr>
              <p:spPr>
                <a:xfrm>
                  <a:off x="7524077" y="3098728"/>
                  <a:ext cx="320930" cy="3209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30" h="320930">
                      <a:moveTo>
                        <a:pt x="0" y="0"/>
                      </a:moveTo>
                      <a:lnTo>
                        <a:pt x="320929" y="0"/>
                      </a:lnTo>
                      <a:lnTo>
                        <a:pt x="320929" y="320929"/>
                      </a:lnTo>
                      <a:lnTo>
                        <a:pt x="0" y="32092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42" name="Freeform 41"/>
                <p:cNvSpPr/>
                <p:nvPr/>
              </p:nvSpPr>
              <p:spPr>
                <a:xfrm>
                  <a:off x="7845006" y="3098728"/>
                  <a:ext cx="320931" cy="3209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31" h="320930">
                      <a:moveTo>
                        <a:pt x="0" y="0"/>
                      </a:moveTo>
                      <a:lnTo>
                        <a:pt x="320930" y="0"/>
                      </a:lnTo>
                      <a:lnTo>
                        <a:pt x="320930" y="320929"/>
                      </a:lnTo>
                      <a:lnTo>
                        <a:pt x="0" y="32092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</p:grpSp>
          <p:sp>
            <p:nvSpPr>
              <p:cNvPr id="44" name="TextBox 43"/>
              <p:cNvSpPr txBox="1"/>
              <p:nvPr/>
            </p:nvSpPr>
            <p:spPr>
              <a:xfrm>
                <a:off x="5905500" y="2755900"/>
                <a:ext cx="387350" cy="51334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3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6964237" y="2704641"/>
                <a:ext cx="559842" cy="51334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fr-ca" sz="2400" b="1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18</a:t>
                </a:r>
              </a:p>
            </p:txBody>
          </p:sp>
        </p:grpSp>
      </p:grpSp>
      <p:grpSp>
        <p:nvGrpSpPr>
          <p:cNvPr id="73" name="Group 72"/>
          <p:cNvGrpSpPr/>
          <p:nvPr/>
        </p:nvGrpSpPr>
        <p:grpSpPr>
          <a:xfrm>
            <a:off x="469900" y="4789673"/>
            <a:ext cx="2573886" cy="1283719"/>
            <a:chOff x="469900" y="4789673"/>
            <a:chExt cx="2573886" cy="1283719"/>
          </a:xfrm>
        </p:grpSpPr>
        <p:sp>
          <p:nvSpPr>
            <p:cNvPr id="48" name="TextBox 47"/>
            <p:cNvSpPr txBox="1"/>
            <p:nvPr/>
          </p:nvSpPr>
          <p:spPr>
            <a:xfrm>
              <a:off x="469900" y="5219700"/>
              <a:ext cx="57978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</a:t>
              </a:r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1130300" y="4789673"/>
              <a:ext cx="1913486" cy="1283719"/>
              <a:chOff x="1130300" y="4789673"/>
              <a:chExt cx="1913486" cy="1283719"/>
            </a:xfrm>
          </p:grpSpPr>
          <p:grpSp>
            <p:nvGrpSpPr>
              <p:cNvPr id="69" name="Group 68"/>
              <p:cNvGrpSpPr/>
              <p:nvPr/>
            </p:nvGrpSpPr>
            <p:grpSpPr>
              <a:xfrm>
                <a:off x="1439141" y="4789673"/>
                <a:ext cx="1604645" cy="1283719"/>
                <a:chOff x="1439141" y="4789673"/>
                <a:chExt cx="1604645" cy="1283719"/>
              </a:xfrm>
            </p:grpSpPr>
            <p:sp>
              <p:nvSpPr>
                <p:cNvPr id="49" name="Freeform 48"/>
                <p:cNvSpPr/>
                <p:nvPr/>
              </p:nvSpPr>
              <p:spPr>
                <a:xfrm>
                  <a:off x="1439141" y="4789673"/>
                  <a:ext cx="320929" cy="3209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29" h="320930">
                      <a:moveTo>
                        <a:pt x="0" y="0"/>
                      </a:moveTo>
                      <a:lnTo>
                        <a:pt x="320928" y="0"/>
                      </a:lnTo>
                      <a:lnTo>
                        <a:pt x="320928" y="320929"/>
                      </a:lnTo>
                      <a:lnTo>
                        <a:pt x="0" y="32092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50" name="Freeform 49"/>
                <p:cNvSpPr/>
                <p:nvPr/>
              </p:nvSpPr>
              <p:spPr>
                <a:xfrm>
                  <a:off x="1760069" y="4789673"/>
                  <a:ext cx="320929" cy="3209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29" h="320930">
                      <a:moveTo>
                        <a:pt x="0" y="0"/>
                      </a:moveTo>
                      <a:lnTo>
                        <a:pt x="320928" y="0"/>
                      </a:lnTo>
                      <a:lnTo>
                        <a:pt x="320928" y="320929"/>
                      </a:lnTo>
                      <a:lnTo>
                        <a:pt x="0" y="32092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51" name="Freeform 50"/>
                <p:cNvSpPr/>
                <p:nvPr/>
              </p:nvSpPr>
              <p:spPr>
                <a:xfrm>
                  <a:off x="2080997" y="4789673"/>
                  <a:ext cx="320931" cy="3209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31" h="320930">
                      <a:moveTo>
                        <a:pt x="0" y="0"/>
                      </a:moveTo>
                      <a:lnTo>
                        <a:pt x="320930" y="0"/>
                      </a:lnTo>
                      <a:lnTo>
                        <a:pt x="320930" y="320929"/>
                      </a:lnTo>
                      <a:lnTo>
                        <a:pt x="0" y="32092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52" name="Freeform 51"/>
                <p:cNvSpPr/>
                <p:nvPr/>
              </p:nvSpPr>
              <p:spPr>
                <a:xfrm>
                  <a:off x="2401927" y="4789673"/>
                  <a:ext cx="320930" cy="3209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30" h="320930">
                      <a:moveTo>
                        <a:pt x="0" y="0"/>
                      </a:moveTo>
                      <a:lnTo>
                        <a:pt x="320929" y="0"/>
                      </a:lnTo>
                      <a:lnTo>
                        <a:pt x="320929" y="320929"/>
                      </a:lnTo>
                      <a:lnTo>
                        <a:pt x="0" y="32092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53" name="Freeform 52"/>
                <p:cNvSpPr/>
                <p:nvPr/>
              </p:nvSpPr>
              <p:spPr>
                <a:xfrm>
                  <a:off x="1439141" y="5110602"/>
                  <a:ext cx="320929" cy="3209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29" h="320930">
                      <a:moveTo>
                        <a:pt x="0" y="0"/>
                      </a:moveTo>
                      <a:lnTo>
                        <a:pt x="320928" y="0"/>
                      </a:lnTo>
                      <a:lnTo>
                        <a:pt x="320928" y="320929"/>
                      </a:lnTo>
                      <a:lnTo>
                        <a:pt x="0" y="32092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54" name="Freeform 53"/>
                <p:cNvSpPr/>
                <p:nvPr/>
              </p:nvSpPr>
              <p:spPr>
                <a:xfrm>
                  <a:off x="1760069" y="5110602"/>
                  <a:ext cx="320929" cy="3209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29" h="320930">
                      <a:moveTo>
                        <a:pt x="0" y="0"/>
                      </a:moveTo>
                      <a:lnTo>
                        <a:pt x="320928" y="0"/>
                      </a:lnTo>
                      <a:lnTo>
                        <a:pt x="320928" y="320929"/>
                      </a:lnTo>
                      <a:lnTo>
                        <a:pt x="0" y="32092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55" name="Freeform 54"/>
                <p:cNvSpPr/>
                <p:nvPr/>
              </p:nvSpPr>
              <p:spPr>
                <a:xfrm>
                  <a:off x="2080997" y="5110602"/>
                  <a:ext cx="320931" cy="3209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31" h="320930">
                      <a:moveTo>
                        <a:pt x="0" y="0"/>
                      </a:moveTo>
                      <a:lnTo>
                        <a:pt x="320930" y="0"/>
                      </a:lnTo>
                      <a:lnTo>
                        <a:pt x="320930" y="320929"/>
                      </a:lnTo>
                      <a:lnTo>
                        <a:pt x="0" y="32092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56" name="Freeform 55"/>
                <p:cNvSpPr/>
                <p:nvPr/>
              </p:nvSpPr>
              <p:spPr>
                <a:xfrm>
                  <a:off x="2401927" y="5110602"/>
                  <a:ext cx="320930" cy="3209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30" h="320930">
                      <a:moveTo>
                        <a:pt x="0" y="0"/>
                      </a:moveTo>
                      <a:lnTo>
                        <a:pt x="320929" y="0"/>
                      </a:lnTo>
                      <a:lnTo>
                        <a:pt x="320929" y="320929"/>
                      </a:lnTo>
                      <a:lnTo>
                        <a:pt x="0" y="32092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57" name="Freeform 56"/>
                <p:cNvSpPr/>
                <p:nvPr/>
              </p:nvSpPr>
              <p:spPr>
                <a:xfrm>
                  <a:off x="1439141" y="5431531"/>
                  <a:ext cx="320929" cy="32093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29" h="320931">
                      <a:moveTo>
                        <a:pt x="0" y="0"/>
                      </a:moveTo>
                      <a:lnTo>
                        <a:pt x="320928" y="0"/>
                      </a:lnTo>
                      <a:lnTo>
                        <a:pt x="320928" y="320930"/>
                      </a:lnTo>
                      <a:lnTo>
                        <a:pt x="0" y="32093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58" name="Freeform 57"/>
                <p:cNvSpPr/>
                <p:nvPr/>
              </p:nvSpPr>
              <p:spPr>
                <a:xfrm>
                  <a:off x="1760069" y="5431531"/>
                  <a:ext cx="320929" cy="32093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29" h="320931">
                      <a:moveTo>
                        <a:pt x="0" y="0"/>
                      </a:moveTo>
                      <a:lnTo>
                        <a:pt x="320928" y="0"/>
                      </a:lnTo>
                      <a:lnTo>
                        <a:pt x="320928" y="320930"/>
                      </a:lnTo>
                      <a:lnTo>
                        <a:pt x="0" y="32093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59" name="Freeform 58"/>
                <p:cNvSpPr/>
                <p:nvPr/>
              </p:nvSpPr>
              <p:spPr>
                <a:xfrm>
                  <a:off x="2080997" y="5431531"/>
                  <a:ext cx="320931" cy="32093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31" h="320931">
                      <a:moveTo>
                        <a:pt x="0" y="0"/>
                      </a:moveTo>
                      <a:lnTo>
                        <a:pt x="320930" y="0"/>
                      </a:lnTo>
                      <a:lnTo>
                        <a:pt x="320930" y="320930"/>
                      </a:lnTo>
                      <a:lnTo>
                        <a:pt x="0" y="32093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60" name="Freeform 59"/>
                <p:cNvSpPr/>
                <p:nvPr/>
              </p:nvSpPr>
              <p:spPr>
                <a:xfrm>
                  <a:off x="2401927" y="5431531"/>
                  <a:ext cx="320930" cy="32093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30" h="320931">
                      <a:moveTo>
                        <a:pt x="0" y="0"/>
                      </a:moveTo>
                      <a:lnTo>
                        <a:pt x="320929" y="0"/>
                      </a:lnTo>
                      <a:lnTo>
                        <a:pt x="320929" y="320930"/>
                      </a:lnTo>
                      <a:lnTo>
                        <a:pt x="0" y="32093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61" name="Freeform 60"/>
                <p:cNvSpPr/>
                <p:nvPr/>
              </p:nvSpPr>
              <p:spPr>
                <a:xfrm>
                  <a:off x="2722856" y="4789673"/>
                  <a:ext cx="320929" cy="3209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29" h="320930">
                      <a:moveTo>
                        <a:pt x="0" y="0"/>
                      </a:moveTo>
                      <a:lnTo>
                        <a:pt x="320928" y="0"/>
                      </a:lnTo>
                      <a:lnTo>
                        <a:pt x="320928" y="320929"/>
                      </a:lnTo>
                      <a:lnTo>
                        <a:pt x="0" y="32092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62" name="Freeform 61"/>
                <p:cNvSpPr/>
                <p:nvPr/>
              </p:nvSpPr>
              <p:spPr>
                <a:xfrm>
                  <a:off x="2722856" y="5110602"/>
                  <a:ext cx="320929" cy="3209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29" h="320930">
                      <a:moveTo>
                        <a:pt x="0" y="0"/>
                      </a:moveTo>
                      <a:lnTo>
                        <a:pt x="320928" y="0"/>
                      </a:lnTo>
                      <a:lnTo>
                        <a:pt x="320928" y="320929"/>
                      </a:lnTo>
                      <a:lnTo>
                        <a:pt x="0" y="32092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63" name="Freeform 62"/>
                <p:cNvSpPr/>
                <p:nvPr/>
              </p:nvSpPr>
              <p:spPr>
                <a:xfrm>
                  <a:off x="2722856" y="5431531"/>
                  <a:ext cx="320929" cy="32093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29" h="320931">
                      <a:moveTo>
                        <a:pt x="0" y="0"/>
                      </a:moveTo>
                      <a:lnTo>
                        <a:pt x="320928" y="0"/>
                      </a:lnTo>
                      <a:lnTo>
                        <a:pt x="320928" y="320930"/>
                      </a:lnTo>
                      <a:lnTo>
                        <a:pt x="0" y="32093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64" name="Freeform 63"/>
                <p:cNvSpPr/>
                <p:nvPr/>
              </p:nvSpPr>
              <p:spPr>
                <a:xfrm>
                  <a:off x="1439141" y="5752461"/>
                  <a:ext cx="320929" cy="32093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29" h="320931">
                      <a:moveTo>
                        <a:pt x="0" y="0"/>
                      </a:moveTo>
                      <a:lnTo>
                        <a:pt x="320928" y="0"/>
                      </a:lnTo>
                      <a:lnTo>
                        <a:pt x="320928" y="320930"/>
                      </a:lnTo>
                      <a:lnTo>
                        <a:pt x="0" y="32093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65" name="Freeform 64"/>
                <p:cNvSpPr/>
                <p:nvPr/>
              </p:nvSpPr>
              <p:spPr>
                <a:xfrm>
                  <a:off x="1760069" y="5752461"/>
                  <a:ext cx="320929" cy="32093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29" h="320931">
                      <a:moveTo>
                        <a:pt x="0" y="0"/>
                      </a:moveTo>
                      <a:lnTo>
                        <a:pt x="320928" y="0"/>
                      </a:lnTo>
                      <a:lnTo>
                        <a:pt x="320928" y="320930"/>
                      </a:lnTo>
                      <a:lnTo>
                        <a:pt x="0" y="32093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66" name="Freeform 65"/>
                <p:cNvSpPr/>
                <p:nvPr/>
              </p:nvSpPr>
              <p:spPr>
                <a:xfrm>
                  <a:off x="2080997" y="5752461"/>
                  <a:ext cx="320930" cy="32093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30" h="320931">
                      <a:moveTo>
                        <a:pt x="0" y="0"/>
                      </a:moveTo>
                      <a:lnTo>
                        <a:pt x="320929" y="0"/>
                      </a:lnTo>
                      <a:lnTo>
                        <a:pt x="320929" y="320930"/>
                      </a:lnTo>
                      <a:lnTo>
                        <a:pt x="0" y="32093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67" name="Freeform 66"/>
                <p:cNvSpPr/>
                <p:nvPr/>
              </p:nvSpPr>
              <p:spPr>
                <a:xfrm>
                  <a:off x="2401927" y="5752461"/>
                  <a:ext cx="320930" cy="32093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30" h="320931">
                      <a:moveTo>
                        <a:pt x="0" y="0"/>
                      </a:moveTo>
                      <a:lnTo>
                        <a:pt x="320929" y="0"/>
                      </a:lnTo>
                      <a:lnTo>
                        <a:pt x="320929" y="320930"/>
                      </a:lnTo>
                      <a:lnTo>
                        <a:pt x="0" y="32093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68" name="Freeform 67"/>
                <p:cNvSpPr/>
                <p:nvPr/>
              </p:nvSpPr>
              <p:spPr>
                <a:xfrm>
                  <a:off x="2722856" y="5752461"/>
                  <a:ext cx="320930" cy="32093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0930" h="320931">
                      <a:moveTo>
                        <a:pt x="0" y="0"/>
                      </a:moveTo>
                      <a:lnTo>
                        <a:pt x="320929" y="0"/>
                      </a:lnTo>
                      <a:lnTo>
                        <a:pt x="320929" y="320930"/>
                      </a:lnTo>
                      <a:lnTo>
                        <a:pt x="0" y="32093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B2B2B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</p:grpSp>
          <p:sp>
            <p:nvSpPr>
              <p:cNvPr id="70" name="TextBox 69"/>
              <p:cNvSpPr txBox="1"/>
              <p:nvPr/>
            </p:nvSpPr>
            <p:spPr>
              <a:xfrm>
                <a:off x="1130300" y="5245100"/>
                <a:ext cx="387350" cy="51334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4</a:t>
                </a: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1961541" y="5174857"/>
                <a:ext cx="559841" cy="51334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fr-ca" sz="2400" b="1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20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973577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08000" y="3601849"/>
            <a:ext cx="1956624" cy="659343"/>
            <a:chOff x="508000" y="3073815"/>
            <a:chExt cx="1956624" cy="659343"/>
          </a:xfrm>
        </p:grpSpPr>
        <p:sp>
          <p:nvSpPr>
            <p:cNvPr id="2" name="TextBox 1"/>
            <p:cNvSpPr txBox="1"/>
            <p:nvPr/>
          </p:nvSpPr>
          <p:spPr>
            <a:xfrm>
              <a:off x="508000" y="3149600"/>
              <a:ext cx="5933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d)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130408" y="3073815"/>
              <a:ext cx="1334216" cy="591115"/>
              <a:chOff x="1130408" y="3073815"/>
              <a:chExt cx="1334216" cy="591115"/>
            </a:xfrm>
          </p:grpSpPr>
          <p:sp>
            <p:nvSpPr>
              <p:cNvPr id="3" name="Freeform 2"/>
              <p:cNvSpPr/>
              <p:nvPr/>
            </p:nvSpPr>
            <p:spPr>
              <a:xfrm>
                <a:off x="1532019" y="3075633"/>
                <a:ext cx="932605" cy="571600"/>
              </a:xfrm>
              <a:custGeom>
                <a:avLst/>
                <a:gdLst/>
                <a:ahLst/>
                <a:cxnLst/>
                <a:rect l="0" t="0" r="0" b="0"/>
                <a:pathLst>
                  <a:path w="932605" h="571600">
                    <a:moveTo>
                      <a:pt x="0" y="0"/>
                    </a:moveTo>
                    <a:lnTo>
                      <a:pt x="932604" y="0"/>
                    </a:lnTo>
                    <a:lnTo>
                      <a:pt x="932604" y="571599"/>
                    </a:lnTo>
                    <a:lnTo>
                      <a:pt x="0" y="57159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1130408" y="3073815"/>
                <a:ext cx="415519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2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790561" y="3081372"/>
                <a:ext cx="415519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6</a:t>
                </a: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5232400" y="3592613"/>
            <a:ext cx="2625716" cy="668579"/>
            <a:chOff x="5232400" y="3064579"/>
            <a:chExt cx="2625716" cy="668579"/>
          </a:xfrm>
        </p:grpSpPr>
        <p:grpSp>
          <p:nvGrpSpPr>
            <p:cNvPr id="11" name="Group 10"/>
            <p:cNvGrpSpPr/>
            <p:nvPr/>
          </p:nvGrpSpPr>
          <p:grpSpPr>
            <a:xfrm>
              <a:off x="5807600" y="3064579"/>
              <a:ext cx="2050516" cy="607908"/>
              <a:chOff x="5807600" y="3064579"/>
              <a:chExt cx="2050516" cy="607908"/>
            </a:xfrm>
          </p:grpSpPr>
          <p:sp>
            <p:nvSpPr>
              <p:cNvPr id="8" name="Freeform 7"/>
              <p:cNvSpPr/>
              <p:nvPr/>
            </p:nvSpPr>
            <p:spPr>
              <a:xfrm>
                <a:off x="6217496" y="3075633"/>
                <a:ext cx="1640620" cy="571600"/>
              </a:xfrm>
              <a:custGeom>
                <a:avLst/>
                <a:gdLst/>
                <a:ahLst/>
                <a:cxnLst/>
                <a:rect l="0" t="0" r="0" b="0"/>
                <a:pathLst>
                  <a:path w="1640620" h="571600">
                    <a:moveTo>
                      <a:pt x="0" y="0"/>
                    </a:moveTo>
                    <a:lnTo>
                      <a:pt x="1640619" y="0"/>
                    </a:lnTo>
                    <a:lnTo>
                      <a:pt x="1640619" y="571599"/>
                    </a:lnTo>
                    <a:lnTo>
                      <a:pt x="0" y="57159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807600" y="3088929"/>
                <a:ext cx="415519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2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731507" y="3064579"/>
                <a:ext cx="612597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60</a:t>
                </a: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5232400" y="3149600"/>
              <a:ext cx="58082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e)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08000" y="5283200"/>
            <a:ext cx="3756959" cy="659758"/>
            <a:chOff x="508000" y="5283200"/>
            <a:chExt cx="3756959" cy="659758"/>
          </a:xfrm>
        </p:grpSpPr>
        <p:grpSp>
          <p:nvGrpSpPr>
            <p:cNvPr id="17" name="Group 16"/>
            <p:cNvGrpSpPr/>
            <p:nvPr/>
          </p:nvGrpSpPr>
          <p:grpSpPr>
            <a:xfrm>
              <a:off x="979503" y="5283200"/>
              <a:ext cx="3285456" cy="646113"/>
              <a:chOff x="979503" y="5283200"/>
              <a:chExt cx="3285456" cy="646113"/>
            </a:xfrm>
          </p:grpSpPr>
          <p:sp>
            <p:nvSpPr>
              <p:cNvPr id="14" name="Freeform 13"/>
              <p:cNvSpPr/>
              <p:nvPr/>
            </p:nvSpPr>
            <p:spPr>
              <a:xfrm>
                <a:off x="1363856" y="5283200"/>
                <a:ext cx="2901103" cy="571600"/>
              </a:xfrm>
              <a:custGeom>
                <a:avLst/>
                <a:gdLst/>
                <a:ahLst/>
                <a:cxnLst/>
                <a:rect l="0" t="0" r="0" b="0"/>
                <a:pathLst>
                  <a:path w="2901103" h="571600">
                    <a:moveTo>
                      <a:pt x="0" y="0"/>
                    </a:moveTo>
                    <a:lnTo>
                      <a:pt x="2901102" y="0"/>
                    </a:lnTo>
                    <a:lnTo>
                      <a:pt x="2901102" y="571599"/>
                    </a:lnTo>
                    <a:lnTo>
                      <a:pt x="0" y="57159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200"/>
                  </a:spcAft>
                </a:pPr>
                <a:endParaRPr lang="fr-ca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409582" y="5345755"/>
                <a:ext cx="809650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600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979503" y="5298314"/>
                <a:ext cx="415519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2</a:t>
                </a: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508000" y="5359400"/>
              <a:ext cx="4613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f)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08000" y="419100"/>
            <a:ext cx="8904478" cy="265919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Ici, </a:t>
            </a:r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vous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connaissez le nombre de carrés sur la largeur et le nombre total de carrés.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Sans voir les carrés du rectangle, vous devrez diviser pour trouver le nombre de carrés sur la longueur.</a:t>
            </a:r>
          </a:p>
        </p:txBody>
      </p:sp>
    </p:spTree>
    <p:extLst>
      <p:ext uri="{BB962C8B-B14F-4D97-AF65-F5344CB8AC3E}">
        <p14:creationId xmlns:p14="http://schemas.microsoft.com/office/powerpoint/2010/main" val="7092083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6418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N’oublie pas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Tu peux utiliser la forme développée pour diviser mentalement.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324100"/>
            <a:ext cx="804672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Pour diviser 84 ÷ 2, utilise 84 = 80 + 4.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97700"/>
            <a:ext cx="50825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H-45 pour plus de détails.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511298" y="3822700"/>
            <a:ext cx="3272336" cy="587035"/>
            <a:chOff x="1511298" y="3822700"/>
            <a:chExt cx="3272336" cy="587035"/>
          </a:xfrm>
        </p:grpSpPr>
        <p:sp>
          <p:nvSpPr>
            <p:cNvPr id="5" name="Freeform 4"/>
            <p:cNvSpPr/>
            <p:nvPr/>
          </p:nvSpPr>
          <p:spPr>
            <a:xfrm>
              <a:off x="1900958" y="3824971"/>
              <a:ext cx="2245620" cy="542602"/>
            </a:xfrm>
            <a:custGeom>
              <a:avLst/>
              <a:gdLst/>
              <a:ahLst/>
              <a:cxnLst/>
              <a:rect l="0" t="0" r="0" b="0"/>
              <a:pathLst>
                <a:path w="2245620" h="542602">
                  <a:moveTo>
                    <a:pt x="0" y="0"/>
                  </a:moveTo>
                  <a:lnTo>
                    <a:pt x="2245619" y="0"/>
                  </a:lnTo>
                  <a:lnTo>
                    <a:pt x="2245619" y="542601"/>
                  </a:lnTo>
                  <a:lnTo>
                    <a:pt x="0" y="54260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4146576" y="3822700"/>
              <a:ext cx="637058" cy="545547"/>
            </a:xfrm>
            <a:custGeom>
              <a:avLst/>
              <a:gdLst/>
              <a:ahLst/>
              <a:cxnLst/>
              <a:rect l="0" t="0" r="0" b="0"/>
              <a:pathLst>
                <a:path w="637058" h="545547">
                  <a:moveTo>
                    <a:pt x="0" y="0"/>
                  </a:moveTo>
                  <a:lnTo>
                    <a:pt x="637057" y="0"/>
                  </a:lnTo>
                  <a:lnTo>
                    <a:pt x="637057" y="545546"/>
                  </a:lnTo>
                  <a:lnTo>
                    <a:pt x="0" y="54554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endParaRPr lang="fr-ca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730399" y="3822700"/>
              <a:ext cx="61259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80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57346" y="38227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511298" y="3826177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3438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8112" y="2032000"/>
            <a:ext cx="5563776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82600" y="70231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H-42 pour plus de détails.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F39D4E-A2CC-961B-213B-B9539F63DFD3}"/>
              </a:ext>
            </a:extLst>
          </p:cNvPr>
          <p:cNvSpPr/>
          <p:nvPr/>
        </p:nvSpPr>
        <p:spPr>
          <a:xfrm>
            <a:off x="4195094" y="3131207"/>
            <a:ext cx="3412901" cy="628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fr-ca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fr-ca" sz="2400" b="1" i="0" u="none" baseline="0" dirty="0">
                <a:solidFill>
                  <a:schemeClr val="tx1"/>
                </a:solidFill>
                <a:latin typeface="Euphemia" panose="020B0503040102020104" pitchFamily="34" charset="0"/>
                <a:ea typeface="Euphemia" panose="020B0503040102020104" pitchFamily="34" charset="0"/>
                <a:cs typeface="Euphemia" panose="020B0503040102020104" pitchFamily="34" charset="0"/>
              </a:rPr>
              <a:t>Minute de calcul mental</a:t>
            </a:r>
          </a:p>
        </p:txBody>
      </p:sp>
    </p:spTree>
    <p:extLst>
      <p:ext uri="{BB962C8B-B14F-4D97-AF65-F5344CB8AC3E}">
        <p14:creationId xmlns:p14="http://schemas.microsoft.com/office/powerpoint/2010/main" val="59150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419100"/>
            <a:ext cx="9453880" cy="17198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Utilise la forme développée pour trouver la longueur des rectangles.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69900" y="2680330"/>
            <a:ext cx="4264660" cy="1454174"/>
            <a:chOff x="469900" y="2680330"/>
            <a:chExt cx="4264660" cy="1454174"/>
          </a:xfrm>
        </p:grpSpPr>
        <p:grpSp>
          <p:nvGrpSpPr>
            <p:cNvPr id="9" name="Group 8"/>
            <p:cNvGrpSpPr/>
            <p:nvPr/>
          </p:nvGrpSpPr>
          <p:grpSpPr>
            <a:xfrm>
              <a:off x="1079500" y="2680330"/>
              <a:ext cx="3276377" cy="583558"/>
              <a:chOff x="1079500" y="2680330"/>
              <a:chExt cx="3276377" cy="583558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473200" y="2680330"/>
                <a:ext cx="2882677" cy="583558"/>
                <a:chOff x="1473200" y="2680330"/>
                <a:chExt cx="2882677" cy="583558"/>
              </a:xfrm>
            </p:grpSpPr>
            <p:sp>
              <p:nvSpPr>
                <p:cNvPr id="3" name="Freeform 2"/>
                <p:cNvSpPr/>
                <p:nvPr/>
              </p:nvSpPr>
              <p:spPr>
                <a:xfrm>
                  <a:off x="1473200" y="2693659"/>
                  <a:ext cx="2245620" cy="5426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5620" h="542602">
                      <a:moveTo>
                        <a:pt x="0" y="0"/>
                      </a:moveTo>
                      <a:lnTo>
                        <a:pt x="2245619" y="0"/>
                      </a:lnTo>
                      <a:lnTo>
                        <a:pt x="2245619" y="542601"/>
                      </a:lnTo>
                      <a:lnTo>
                        <a:pt x="0" y="5426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4" name="Freeform 3"/>
                <p:cNvSpPr/>
                <p:nvPr/>
              </p:nvSpPr>
              <p:spPr>
                <a:xfrm>
                  <a:off x="3718819" y="2691388"/>
                  <a:ext cx="637058" cy="54554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37058" h="545547">
                      <a:moveTo>
                        <a:pt x="0" y="0"/>
                      </a:moveTo>
                      <a:lnTo>
                        <a:pt x="637057" y="0"/>
                      </a:lnTo>
                      <a:lnTo>
                        <a:pt x="637057" y="545546"/>
                      </a:lnTo>
                      <a:lnTo>
                        <a:pt x="0" y="54554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5" name="TextBox 4"/>
                <p:cNvSpPr txBox="1"/>
                <p:nvPr/>
              </p:nvSpPr>
              <p:spPr>
                <a:xfrm>
                  <a:off x="2336800" y="2680330"/>
                  <a:ext cx="612597" cy="58355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>
                    <a:lnSpc>
                      <a:spcPct val="114000"/>
                    </a:lnSpc>
                    <a:spcAft>
                      <a:spcPts val="1200"/>
                    </a:spcAft>
                  </a:pPr>
                  <a:r>
                    <a:rPr lang="fr-ca" sz="2800" b="0" i="0" u="none" baseline="0">
                      <a:solidFill>
                        <a:srgbClr val="000000"/>
                      </a:solidFill>
                      <a:latin typeface="Century Gothic"/>
                      <a:ea typeface="Century Gothic"/>
                      <a:cs typeface="Century Gothic"/>
                    </a:rPr>
                    <a:t>60</a:t>
                  </a:r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3873500" y="2680330"/>
                  <a:ext cx="415519" cy="58355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>
                    <a:lnSpc>
                      <a:spcPct val="114000"/>
                    </a:lnSpc>
                    <a:spcAft>
                      <a:spcPts val="1200"/>
                    </a:spcAft>
                  </a:pPr>
                  <a:r>
                    <a:rPr lang="fr-ca" sz="2800" b="0" i="0" u="none" baseline="0">
                      <a:solidFill>
                        <a:srgbClr val="000000"/>
                      </a:solidFill>
                      <a:latin typeface="Century Gothic"/>
                      <a:ea typeface="Century Gothic"/>
                      <a:cs typeface="Century Gothic"/>
                    </a:rPr>
                    <a:t>8</a:t>
                  </a:r>
                </a:p>
              </p:txBody>
            </p:sp>
          </p:grpSp>
          <p:sp>
            <p:nvSpPr>
              <p:cNvPr id="8" name="TextBox 7"/>
              <p:cNvSpPr txBox="1"/>
              <p:nvPr/>
            </p:nvSpPr>
            <p:spPr>
              <a:xfrm>
                <a:off x="1079500" y="2680330"/>
                <a:ext cx="415519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2</a:t>
                </a: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711200" y="3594100"/>
              <a:ext cx="4023360" cy="54040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Donc 68 ÷ 2 = </a:t>
              </a:r>
              <a:r>
                <a:rPr lang="fr-ca" sz="2800" b="0" i="0" u="sng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         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.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9900" y="2755900"/>
              <a:ext cx="59260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a)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232400" y="2672773"/>
            <a:ext cx="4500880" cy="1461731"/>
            <a:chOff x="5232400" y="2672773"/>
            <a:chExt cx="4500880" cy="1461731"/>
          </a:xfrm>
        </p:grpSpPr>
        <p:grpSp>
          <p:nvGrpSpPr>
            <p:cNvPr id="19" name="Group 18"/>
            <p:cNvGrpSpPr/>
            <p:nvPr/>
          </p:nvGrpSpPr>
          <p:grpSpPr>
            <a:xfrm>
              <a:off x="5842000" y="2672773"/>
              <a:ext cx="3273017" cy="583558"/>
              <a:chOff x="5842000" y="2672773"/>
              <a:chExt cx="3273017" cy="583558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6232116" y="2672773"/>
                <a:ext cx="2882901" cy="583558"/>
                <a:chOff x="6232116" y="2672773"/>
                <a:chExt cx="2882901" cy="583558"/>
              </a:xfrm>
            </p:grpSpPr>
            <p:sp>
              <p:nvSpPr>
                <p:cNvPr id="13" name="Freeform 12"/>
                <p:cNvSpPr/>
                <p:nvPr/>
              </p:nvSpPr>
              <p:spPr>
                <a:xfrm>
                  <a:off x="6232116" y="2693993"/>
                  <a:ext cx="2245620" cy="5426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5620" h="542602">
                      <a:moveTo>
                        <a:pt x="0" y="0"/>
                      </a:moveTo>
                      <a:lnTo>
                        <a:pt x="2245619" y="0"/>
                      </a:lnTo>
                      <a:lnTo>
                        <a:pt x="2245619" y="542601"/>
                      </a:lnTo>
                      <a:lnTo>
                        <a:pt x="0" y="5426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14" name="Freeform 13"/>
                <p:cNvSpPr/>
                <p:nvPr/>
              </p:nvSpPr>
              <p:spPr>
                <a:xfrm>
                  <a:off x="8477735" y="2691721"/>
                  <a:ext cx="637282" cy="54714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37282" h="547143">
                      <a:moveTo>
                        <a:pt x="0" y="0"/>
                      </a:moveTo>
                      <a:lnTo>
                        <a:pt x="637281" y="0"/>
                      </a:lnTo>
                      <a:lnTo>
                        <a:pt x="637281" y="547142"/>
                      </a:lnTo>
                      <a:lnTo>
                        <a:pt x="0" y="54714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7099300" y="2672773"/>
                  <a:ext cx="612597" cy="58355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>
                    <a:lnSpc>
                      <a:spcPct val="114000"/>
                    </a:lnSpc>
                    <a:spcAft>
                      <a:spcPts val="1200"/>
                    </a:spcAft>
                  </a:pPr>
                  <a:r>
                    <a:rPr lang="fr-ca" sz="2800" b="0" i="0" u="none" baseline="0">
                      <a:solidFill>
                        <a:srgbClr val="000000"/>
                      </a:solidFill>
                      <a:latin typeface="Century Gothic"/>
                      <a:ea typeface="Century Gothic"/>
                      <a:cs typeface="Century Gothic"/>
                    </a:rPr>
                    <a:t>60</a:t>
                  </a: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8636000" y="2672773"/>
                  <a:ext cx="415519" cy="58355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>
                    <a:lnSpc>
                      <a:spcPct val="114000"/>
                    </a:lnSpc>
                    <a:spcAft>
                      <a:spcPts val="1200"/>
                    </a:spcAft>
                  </a:pPr>
                  <a:r>
                    <a:rPr lang="fr-ca" sz="2800" b="0" i="0" u="none" baseline="0">
                      <a:solidFill>
                        <a:srgbClr val="000000"/>
                      </a:solidFill>
                      <a:latin typeface="Century Gothic"/>
                      <a:ea typeface="Century Gothic"/>
                      <a:cs typeface="Century Gothic"/>
                    </a:rPr>
                    <a:t>9</a:t>
                  </a:r>
                </a:p>
              </p:txBody>
            </p:sp>
          </p:grpSp>
          <p:sp>
            <p:nvSpPr>
              <p:cNvPr id="18" name="TextBox 17"/>
              <p:cNvSpPr txBox="1"/>
              <p:nvPr/>
            </p:nvSpPr>
            <p:spPr>
              <a:xfrm>
                <a:off x="5842000" y="2672773"/>
                <a:ext cx="415519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3</a:t>
                </a: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5842000" y="3594100"/>
              <a:ext cx="3891280" cy="54040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Donc 69 ÷ 3 = </a:t>
              </a:r>
              <a:r>
                <a:rPr lang="fr-ca" sz="2800" b="0" i="0" u="sng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         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.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232400" y="2755900"/>
              <a:ext cx="59227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b)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69900" y="5301673"/>
            <a:ext cx="4061460" cy="1474431"/>
            <a:chOff x="469900" y="5301673"/>
            <a:chExt cx="4061460" cy="1474431"/>
          </a:xfrm>
        </p:grpSpPr>
        <p:grpSp>
          <p:nvGrpSpPr>
            <p:cNvPr id="29" name="Group 28"/>
            <p:cNvGrpSpPr/>
            <p:nvPr/>
          </p:nvGrpSpPr>
          <p:grpSpPr>
            <a:xfrm>
              <a:off x="1079500" y="5301673"/>
              <a:ext cx="3276377" cy="583558"/>
              <a:chOff x="1079500" y="5301673"/>
              <a:chExt cx="3276377" cy="583558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472976" y="5301673"/>
                <a:ext cx="2882901" cy="583558"/>
                <a:chOff x="1472976" y="5301673"/>
                <a:chExt cx="2882901" cy="583558"/>
              </a:xfrm>
            </p:grpSpPr>
            <p:sp>
              <p:nvSpPr>
                <p:cNvPr id="23" name="Freeform 22"/>
                <p:cNvSpPr/>
                <p:nvPr/>
              </p:nvSpPr>
              <p:spPr>
                <a:xfrm>
                  <a:off x="1472976" y="5322893"/>
                  <a:ext cx="2245621" cy="5426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5621" h="542602">
                      <a:moveTo>
                        <a:pt x="0" y="0"/>
                      </a:moveTo>
                      <a:lnTo>
                        <a:pt x="2245620" y="0"/>
                      </a:lnTo>
                      <a:lnTo>
                        <a:pt x="2245620" y="542601"/>
                      </a:lnTo>
                      <a:lnTo>
                        <a:pt x="0" y="5426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24" name="Freeform 23"/>
                <p:cNvSpPr/>
                <p:nvPr/>
              </p:nvSpPr>
              <p:spPr>
                <a:xfrm>
                  <a:off x="3718596" y="5320622"/>
                  <a:ext cx="637281" cy="54714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37281" h="547143">
                      <a:moveTo>
                        <a:pt x="0" y="0"/>
                      </a:moveTo>
                      <a:lnTo>
                        <a:pt x="637280" y="0"/>
                      </a:lnTo>
                      <a:lnTo>
                        <a:pt x="637280" y="547142"/>
                      </a:lnTo>
                      <a:lnTo>
                        <a:pt x="0" y="54714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2336800" y="5301673"/>
                  <a:ext cx="612597" cy="58355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>
                    <a:lnSpc>
                      <a:spcPct val="114000"/>
                    </a:lnSpc>
                    <a:spcAft>
                      <a:spcPts val="1200"/>
                    </a:spcAft>
                  </a:pPr>
                  <a:r>
                    <a:rPr lang="fr-ca" sz="2800" b="0" i="0" u="none" baseline="0">
                      <a:solidFill>
                        <a:srgbClr val="000000"/>
                      </a:solidFill>
                      <a:latin typeface="Century Gothic"/>
                      <a:ea typeface="Century Gothic"/>
                      <a:cs typeface="Century Gothic"/>
                    </a:rPr>
                    <a:t>80</a:t>
                  </a: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3873500" y="5301673"/>
                  <a:ext cx="415519" cy="58355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>
                    <a:lnSpc>
                      <a:spcPct val="114000"/>
                    </a:lnSpc>
                    <a:spcAft>
                      <a:spcPts val="1200"/>
                    </a:spcAft>
                  </a:pPr>
                  <a:r>
                    <a:rPr lang="fr-ca" sz="2800" b="0" i="0" u="none" baseline="0">
                      <a:solidFill>
                        <a:srgbClr val="000000"/>
                      </a:solidFill>
                      <a:latin typeface="Century Gothic"/>
                      <a:ea typeface="Century Gothic"/>
                      <a:cs typeface="Century Gothic"/>
                    </a:rPr>
                    <a:t>4</a:t>
                  </a:r>
                </a:p>
              </p:txBody>
            </p:sp>
          </p:grpSp>
          <p:sp>
            <p:nvSpPr>
              <p:cNvPr id="28" name="TextBox 27"/>
              <p:cNvSpPr txBox="1"/>
              <p:nvPr/>
            </p:nvSpPr>
            <p:spPr>
              <a:xfrm>
                <a:off x="1079500" y="5301673"/>
                <a:ext cx="415519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4</a:t>
                </a: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711200" y="6235700"/>
              <a:ext cx="3820160" cy="54040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Donc 84 ÷ 4 = </a:t>
              </a:r>
              <a:r>
                <a:rPr lang="fr-ca" sz="2800" b="0" i="0" u="sng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         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.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69900" y="5384800"/>
              <a:ext cx="57978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c)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219700" y="5309230"/>
            <a:ext cx="4429760" cy="1466874"/>
            <a:chOff x="5219700" y="5309230"/>
            <a:chExt cx="4429760" cy="1466874"/>
          </a:xfrm>
        </p:grpSpPr>
        <p:grpSp>
          <p:nvGrpSpPr>
            <p:cNvPr id="39" name="Group 38"/>
            <p:cNvGrpSpPr/>
            <p:nvPr/>
          </p:nvGrpSpPr>
          <p:grpSpPr>
            <a:xfrm>
              <a:off x="5829300" y="5309230"/>
              <a:ext cx="3266667" cy="583558"/>
              <a:chOff x="5829300" y="5309230"/>
              <a:chExt cx="3266667" cy="583558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6213066" y="5309230"/>
                <a:ext cx="2882901" cy="583558"/>
                <a:chOff x="6213066" y="5309230"/>
                <a:chExt cx="2882901" cy="583558"/>
              </a:xfrm>
            </p:grpSpPr>
            <p:sp>
              <p:nvSpPr>
                <p:cNvPr id="33" name="Freeform 32"/>
                <p:cNvSpPr/>
                <p:nvPr/>
              </p:nvSpPr>
              <p:spPr>
                <a:xfrm>
                  <a:off x="6213066" y="5322893"/>
                  <a:ext cx="2245620" cy="5426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5620" h="542602">
                      <a:moveTo>
                        <a:pt x="0" y="0"/>
                      </a:moveTo>
                      <a:lnTo>
                        <a:pt x="2245619" y="0"/>
                      </a:lnTo>
                      <a:lnTo>
                        <a:pt x="2245619" y="542601"/>
                      </a:lnTo>
                      <a:lnTo>
                        <a:pt x="0" y="5426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34" name="Freeform 33"/>
                <p:cNvSpPr/>
                <p:nvPr/>
              </p:nvSpPr>
              <p:spPr>
                <a:xfrm>
                  <a:off x="8458684" y="5320622"/>
                  <a:ext cx="637283" cy="54714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37283" h="547143">
                      <a:moveTo>
                        <a:pt x="0" y="0"/>
                      </a:moveTo>
                      <a:lnTo>
                        <a:pt x="637282" y="0"/>
                      </a:lnTo>
                      <a:lnTo>
                        <a:pt x="637282" y="547142"/>
                      </a:lnTo>
                      <a:lnTo>
                        <a:pt x="0" y="54714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200"/>
                    </a:spcAft>
                  </a:pPr>
                  <a:endParaRPr lang="fr-ca"/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7073900" y="5309230"/>
                  <a:ext cx="612597" cy="58355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>
                    <a:lnSpc>
                      <a:spcPct val="114000"/>
                    </a:lnSpc>
                    <a:spcAft>
                      <a:spcPts val="1200"/>
                    </a:spcAft>
                  </a:pPr>
                  <a:r>
                    <a:rPr lang="fr-ca" sz="2800" b="0" i="0" u="none" baseline="0">
                      <a:solidFill>
                        <a:srgbClr val="000000"/>
                      </a:solidFill>
                      <a:latin typeface="Century Gothic"/>
                      <a:ea typeface="Century Gothic"/>
                      <a:cs typeface="Century Gothic"/>
                    </a:rPr>
                    <a:t>80</a:t>
                  </a: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8610600" y="5309230"/>
                  <a:ext cx="415519" cy="58355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>
                    <a:lnSpc>
                      <a:spcPct val="114000"/>
                    </a:lnSpc>
                    <a:spcAft>
                      <a:spcPts val="1200"/>
                    </a:spcAft>
                  </a:pPr>
                  <a:r>
                    <a:rPr lang="fr-ca" sz="2800" b="0" i="0" u="none" baseline="0">
                      <a:solidFill>
                        <a:srgbClr val="000000"/>
                      </a:solidFill>
                      <a:latin typeface="Century Gothic"/>
                      <a:ea typeface="Century Gothic"/>
                      <a:cs typeface="Century Gothic"/>
                    </a:rPr>
                    <a:t>6</a:t>
                  </a:r>
                </a:p>
              </p:txBody>
            </p:sp>
          </p:grpSp>
          <p:sp>
            <p:nvSpPr>
              <p:cNvPr id="38" name="TextBox 37"/>
              <p:cNvSpPr txBox="1"/>
              <p:nvPr/>
            </p:nvSpPr>
            <p:spPr>
              <a:xfrm>
                <a:off x="5829300" y="5309230"/>
                <a:ext cx="415519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2</a:t>
                </a: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5829300" y="6235700"/>
              <a:ext cx="3820160" cy="54040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Donc 86 ÷ 2 = </a:t>
              </a:r>
              <a:r>
                <a:rPr lang="fr-ca" sz="2800" b="0" i="0" u="sng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         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.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219700" y="5384800"/>
              <a:ext cx="5933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68753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09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suivantes sont un peu plus difficiles.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95040" y="203200"/>
            <a:ext cx="652411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Démontrez la partie e). Voir p. H-45 pour plus de détails.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69900" y="1942088"/>
            <a:ext cx="4437380" cy="1425932"/>
            <a:chOff x="469900" y="1942088"/>
            <a:chExt cx="4437380" cy="1425932"/>
          </a:xfrm>
        </p:grpSpPr>
        <p:grpSp>
          <p:nvGrpSpPr>
            <p:cNvPr id="9" name="Group 8"/>
            <p:cNvGrpSpPr/>
            <p:nvPr/>
          </p:nvGrpSpPr>
          <p:grpSpPr>
            <a:xfrm>
              <a:off x="1079500" y="1942088"/>
              <a:ext cx="3276377" cy="545547"/>
              <a:chOff x="1079500" y="1942088"/>
              <a:chExt cx="3276377" cy="545547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1473200" y="1944359"/>
                <a:ext cx="2245620" cy="542602"/>
              </a:xfrm>
              <a:custGeom>
                <a:avLst/>
                <a:gdLst/>
                <a:ahLst/>
                <a:cxnLst/>
                <a:rect l="0" t="0" r="0" b="0"/>
                <a:pathLst>
                  <a:path w="2245620" h="542602">
                    <a:moveTo>
                      <a:pt x="0" y="0"/>
                    </a:moveTo>
                    <a:lnTo>
                      <a:pt x="2245619" y="0"/>
                    </a:lnTo>
                    <a:lnTo>
                      <a:pt x="2245619" y="542601"/>
                    </a:lnTo>
                    <a:lnTo>
                      <a:pt x="0" y="54260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" name="Freeform 4"/>
              <p:cNvSpPr/>
              <p:nvPr/>
            </p:nvSpPr>
            <p:spPr>
              <a:xfrm>
                <a:off x="3718819" y="1942088"/>
                <a:ext cx="637058" cy="545547"/>
              </a:xfrm>
              <a:custGeom>
                <a:avLst/>
                <a:gdLst/>
                <a:ahLst/>
                <a:cxnLst/>
                <a:rect l="0" t="0" r="0" b="0"/>
                <a:pathLst>
                  <a:path w="637058" h="545547">
                    <a:moveTo>
                      <a:pt x="0" y="0"/>
                    </a:moveTo>
                    <a:lnTo>
                      <a:pt x="637057" y="0"/>
                    </a:lnTo>
                    <a:lnTo>
                      <a:pt x="637057" y="545546"/>
                    </a:lnTo>
                    <a:lnTo>
                      <a:pt x="0" y="54554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336800" y="1961258"/>
                <a:ext cx="612597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70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873500" y="1961258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4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079500" y="1961258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2</a:t>
                </a: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079500" y="2844800"/>
              <a:ext cx="382778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Donc 74 ÷ 2 = </a:t>
              </a:r>
              <a:r>
                <a:rPr lang="fr-ca" sz="2800" b="0" i="0" u="sng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         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.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9900" y="2006600"/>
              <a:ext cx="58082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e)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232400" y="1942421"/>
            <a:ext cx="4437380" cy="1425599"/>
            <a:chOff x="5232400" y="1942421"/>
            <a:chExt cx="4437380" cy="1425599"/>
          </a:xfrm>
        </p:grpSpPr>
        <p:grpSp>
          <p:nvGrpSpPr>
            <p:cNvPr id="18" name="Group 17"/>
            <p:cNvGrpSpPr/>
            <p:nvPr/>
          </p:nvGrpSpPr>
          <p:grpSpPr>
            <a:xfrm>
              <a:off x="5842000" y="1942421"/>
              <a:ext cx="3273017" cy="547143"/>
              <a:chOff x="5842000" y="1942421"/>
              <a:chExt cx="3273017" cy="547143"/>
            </a:xfrm>
          </p:grpSpPr>
          <p:sp>
            <p:nvSpPr>
              <p:cNvPr id="13" name="Freeform 12"/>
              <p:cNvSpPr/>
              <p:nvPr/>
            </p:nvSpPr>
            <p:spPr>
              <a:xfrm>
                <a:off x="6232116" y="1944693"/>
                <a:ext cx="2245620" cy="542602"/>
              </a:xfrm>
              <a:custGeom>
                <a:avLst/>
                <a:gdLst/>
                <a:ahLst/>
                <a:cxnLst/>
                <a:rect l="0" t="0" r="0" b="0"/>
                <a:pathLst>
                  <a:path w="2245620" h="542602">
                    <a:moveTo>
                      <a:pt x="0" y="0"/>
                    </a:moveTo>
                    <a:lnTo>
                      <a:pt x="2245619" y="0"/>
                    </a:lnTo>
                    <a:lnTo>
                      <a:pt x="2245619" y="542601"/>
                    </a:lnTo>
                    <a:lnTo>
                      <a:pt x="0" y="54260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8477735" y="1942421"/>
                <a:ext cx="637282" cy="547143"/>
              </a:xfrm>
              <a:custGeom>
                <a:avLst/>
                <a:gdLst/>
                <a:ahLst/>
                <a:cxnLst/>
                <a:rect l="0" t="0" r="0" b="0"/>
                <a:pathLst>
                  <a:path w="637282" h="547143">
                    <a:moveTo>
                      <a:pt x="0" y="0"/>
                    </a:moveTo>
                    <a:lnTo>
                      <a:pt x="637281" y="0"/>
                    </a:lnTo>
                    <a:lnTo>
                      <a:pt x="637281" y="547142"/>
                    </a:lnTo>
                    <a:lnTo>
                      <a:pt x="0" y="54714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099300" y="1946144"/>
                <a:ext cx="612597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50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8636000" y="1946144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8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842000" y="1946144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2</a:t>
                </a: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5842000" y="2844800"/>
              <a:ext cx="382778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Donc 58 ÷ 2 = </a:t>
              </a:r>
              <a:r>
                <a:rPr lang="fr-ca" sz="2800" b="0" i="0" u="sng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         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.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32400" y="2006600"/>
              <a:ext cx="4613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f)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69900" y="4990422"/>
            <a:ext cx="4544060" cy="1438298"/>
            <a:chOff x="469900" y="4990422"/>
            <a:chExt cx="4544060" cy="1438298"/>
          </a:xfrm>
        </p:grpSpPr>
        <p:grpSp>
          <p:nvGrpSpPr>
            <p:cNvPr id="25" name="Group 24"/>
            <p:cNvGrpSpPr/>
            <p:nvPr/>
          </p:nvGrpSpPr>
          <p:grpSpPr>
            <a:xfrm>
              <a:off x="1079500" y="4990422"/>
              <a:ext cx="3276377" cy="547143"/>
              <a:chOff x="1079500" y="4990422"/>
              <a:chExt cx="3276377" cy="547143"/>
            </a:xfrm>
          </p:grpSpPr>
          <p:sp>
            <p:nvSpPr>
              <p:cNvPr id="22" name="Freeform 21"/>
              <p:cNvSpPr/>
              <p:nvPr/>
            </p:nvSpPr>
            <p:spPr>
              <a:xfrm>
                <a:off x="1472976" y="4992693"/>
                <a:ext cx="2245621" cy="542602"/>
              </a:xfrm>
              <a:custGeom>
                <a:avLst/>
                <a:gdLst/>
                <a:ahLst/>
                <a:cxnLst/>
                <a:rect l="0" t="0" r="0" b="0"/>
                <a:pathLst>
                  <a:path w="2245621" h="542602">
                    <a:moveTo>
                      <a:pt x="0" y="0"/>
                    </a:moveTo>
                    <a:lnTo>
                      <a:pt x="2245620" y="0"/>
                    </a:lnTo>
                    <a:lnTo>
                      <a:pt x="2245620" y="542601"/>
                    </a:lnTo>
                    <a:lnTo>
                      <a:pt x="0" y="54260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3718596" y="4990422"/>
                <a:ext cx="637281" cy="547143"/>
              </a:xfrm>
              <a:custGeom>
                <a:avLst/>
                <a:gdLst/>
                <a:ahLst/>
                <a:cxnLst/>
                <a:rect l="0" t="0" r="0" b="0"/>
                <a:pathLst>
                  <a:path w="637281" h="547143">
                    <a:moveTo>
                      <a:pt x="0" y="0"/>
                    </a:moveTo>
                    <a:lnTo>
                      <a:pt x="637280" y="0"/>
                    </a:lnTo>
                    <a:lnTo>
                      <a:pt x="637280" y="547142"/>
                    </a:lnTo>
                    <a:lnTo>
                      <a:pt x="0" y="54714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079500" y="50546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2</a:t>
                </a: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1079500" y="5905500"/>
              <a:ext cx="393446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Donc 96 ÷ 2 = </a:t>
              </a:r>
              <a:r>
                <a:rPr lang="fr-ca" sz="2800" b="0" i="0" u="sng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         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.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69900" y="5054600"/>
              <a:ext cx="58897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g)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219700" y="4990422"/>
            <a:ext cx="4544060" cy="1438298"/>
            <a:chOff x="5219700" y="4990422"/>
            <a:chExt cx="4544060" cy="1438298"/>
          </a:xfrm>
        </p:grpSpPr>
        <p:grpSp>
          <p:nvGrpSpPr>
            <p:cNvPr id="32" name="Group 31"/>
            <p:cNvGrpSpPr/>
            <p:nvPr/>
          </p:nvGrpSpPr>
          <p:grpSpPr>
            <a:xfrm>
              <a:off x="5829300" y="4990422"/>
              <a:ext cx="3266667" cy="547143"/>
              <a:chOff x="5829300" y="4990422"/>
              <a:chExt cx="3266667" cy="547143"/>
            </a:xfrm>
          </p:grpSpPr>
          <p:sp>
            <p:nvSpPr>
              <p:cNvPr id="29" name="Freeform 28"/>
              <p:cNvSpPr/>
              <p:nvPr/>
            </p:nvSpPr>
            <p:spPr>
              <a:xfrm>
                <a:off x="6213066" y="4992693"/>
                <a:ext cx="2245620" cy="542602"/>
              </a:xfrm>
              <a:custGeom>
                <a:avLst/>
                <a:gdLst/>
                <a:ahLst/>
                <a:cxnLst/>
                <a:rect l="0" t="0" r="0" b="0"/>
                <a:pathLst>
                  <a:path w="2245620" h="542602">
                    <a:moveTo>
                      <a:pt x="0" y="0"/>
                    </a:moveTo>
                    <a:lnTo>
                      <a:pt x="2245619" y="0"/>
                    </a:lnTo>
                    <a:lnTo>
                      <a:pt x="2245619" y="542601"/>
                    </a:lnTo>
                    <a:lnTo>
                      <a:pt x="0" y="54260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458684" y="4990422"/>
                <a:ext cx="637283" cy="547143"/>
              </a:xfrm>
              <a:custGeom>
                <a:avLst/>
                <a:gdLst/>
                <a:ahLst/>
                <a:cxnLst/>
                <a:rect l="0" t="0" r="0" b="0"/>
                <a:pathLst>
                  <a:path w="637283" h="547143">
                    <a:moveTo>
                      <a:pt x="0" y="0"/>
                    </a:moveTo>
                    <a:lnTo>
                      <a:pt x="637282" y="0"/>
                    </a:lnTo>
                    <a:lnTo>
                      <a:pt x="637282" y="547142"/>
                    </a:lnTo>
                    <a:lnTo>
                      <a:pt x="0" y="54714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829300" y="5054600"/>
                <a:ext cx="41551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rPr>
                  <a:t>3</a:t>
                </a: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5829300" y="5905500"/>
              <a:ext cx="393446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Donc 72 ÷ 3 = </a:t>
              </a:r>
              <a:r>
                <a:rPr lang="fr-ca" sz="2800" b="0" i="0" u="sng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         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.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219700" y="5054600"/>
              <a:ext cx="56657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h)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21348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90068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N’oublie pas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La forme développée n’est qu’une façon d’écrire un nombre sous forme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d’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unités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4686300"/>
            <a:ext cx="9212580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Quelle manière est la plus facile pour résoudre 78 ÷ 3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025900"/>
            <a:ext cx="531114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H-45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2590800"/>
            <a:ext cx="58445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Exemple :		78 = 70 + 8 = 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4458462"/>
            <a:ext cx="10160000" cy="77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768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53988"/>
            <a:ext cx="9448800" cy="16767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Écris 72 sous forme de sommes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différentes manières.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7500" y="5753100"/>
            <a:ext cx="9283700" cy="11449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 Indice </a:t>
            </a:r>
            <a:r>
              <a:rPr lang="fr-ca" sz="20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Choisis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 nombre de dizaines de telle sorte qu’il soit :</a:t>
            </a:r>
            <a:br>
              <a:rPr lang="fr-ca" sz="2000" dirty="0">
                <a:solidFill>
                  <a:srgbClr val="000000"/>
                </a:solidFill>
                <a:latin typeface="Century Gothic"/>
              </a:rPr>
            </a:br>
            <a:r>
              <a:rPr lang="fr-ca" sz="2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	  •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un multiple du nombre par lequel tu divises, et </a:t>
            </a:r>
            <a:br>
              <a:rPr lang="fr-ca" sz="2000" dirty="0">
                <a:solidFill>
                  <a:srgbClr val="000000"/>
                </a:solidFill>
                <a:latin typeface="Century Gothic"/>
              </a:rPr>
            </a:br>
            <a:r>
              <a:rPr lang="fr-ca" sz="2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	  •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 plus grand possible.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955800"/>
            <a:ext cx="167434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72 ÷ 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07000" y="1955800"/>
            <a:ext cx="167401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72 ÷ 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7023100"/>
            <a:ext cx="5311648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H-46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–47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40173951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40704"/>
            <a:ext cx="84988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Divise. Montre ta réponse en utilisant un rectangle.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7023100"/>
            <a:ext cx="50952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H-46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81040" y="203200"/>
            <a:ext cx="4235882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Faites la partie a) avec la classe.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2303711"/>
            <a:ext cx="167434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54 ÷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2303711"/>
            <a:ext cx="167401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78 ÷ 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267200"/>
            <a:ext cx="17599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92 ÷ 4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9700" y="4267200"/>
            <a:ext cx="177350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65 ÷ 5 </a:t>
            </a:r>
          </a:p>
        </p:txBody>
      </p:sp>
    </p:spTree>
    <p:extLst>
      <p:ext uri="{BB962C8B-B14F-4D97-AF65-F5344CB8AC3E}">
        <p14:creationId xmlns:p14="http://schemas.microsoft.com/office/powerpoint/2010/main" val="11348898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908540" cy="22111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Approfondissement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Forme le nombre à trois chiffres avec des blocs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des blocs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puis divise ces blocs en nombre correct de groupes.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53200" y="215900"/>
            <a:ext cx="3458591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H-46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2768600"/>
            <a:ext cx="187142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124 ÷ 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37000" y="2768600"/>
            <a:ext cx="1871065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186 ÷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42200" y="2768600"/>
            <a:ext cx="185856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186 ÷ 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4500" y="4114800"/>
            <a:ext cx="187210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168 ÷ 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37000" y="4114800"/>
            <a:ext cx="185961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108 ÷ 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42200" y="4114800"/>
            <a:ext cx="1838605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f) 120 ÷ 3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4500" y="5461000"/>
            <a:ext cx="186778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g) 104 ÷ 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4500" y="6883400"/>
            <a:ext cx="7612380" cy="41235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Utilise la multiplication pour vérifier tes réponses. </a:t>
            </a:r>
          </a:p>
        </p:txBody>
      </p:sp>
    </p:spTree>
    <p:extLst>
      <p:ext uri="{BB962C8B-B14F-4D97-AF65-F5344CB8AC3E}">
        <p14:creationId xmlns:p14="http://schemas.microsoft.com/office/powerpoint/2010/main" val="15311857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184640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Sara a 42 timbres dans sa collection.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Rayder a 54 timbres dans la sienne.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43100"/>
            <a:ext cx="9283192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S’ils se partagent équitablement leurs timbres, combien en auront-ils chacun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632200"/>
            <a:ext cx="91338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Combien en auront-ils s’ils les partagent équitablement entre 3 personnes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5334000"/>
            <a:ext cx="8430895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Trouve une deuxième façon de calculer la réponse de la partie a).</a:t>
            </a:r>
          </a:p>
        </p:txBody>
      </p:sp>
    </p:spTree>
    <p:extLst>
      <p:ext uri="{BB962C8B-B14F-4D97-AF65-F5344CB8AC3E}">
        <p14:creationId xmlns:p14="http://schemas.microsoft.com/office/powerpoint/2010/main" val="24278759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86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3. Divise en utilisant la forme développée.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257300"/>
            <a:ext cx="187142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369 ÷ 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257300"/>
            <a:ext cx="19695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480 ÷ 4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238500"/>
            <a:ext cx="185856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633 ÷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3238500"/>
            <a:ext cx="18721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846 ÷ 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5219700"/>
            <a:ext cx="185961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642 ÷ 2</a:t>
            </a:r>
          </a:p>
        </p:txBody>
      </p:sp>
    </p:spTree>
    <p:extLst>
      <p:ext uri="{BB962C8B-B14F-4D97-AF65-F5344CB8AC3E}">
        <p14:creationId xmlns:p14="http://schemas.microsoft.com/office/powerpoint/2010/main" val="3249414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4.1 p. 155–157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3133414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70300" y="685800"/>
            <a:ext cx="362458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4 000 ÷ 40 = ____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3286780"/>
            <a:ext cx="99314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Cela revient à demander « 40 fois combien font 4 000 »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524500"/>
            <a:ext cx="5659120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Utilisez le nombre de zéros.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997700"/>
            <a:ext cx="421655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H-42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4286760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Divise mentalement.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917700"/>
            <a:ext cx="325076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300 000 ÷ 3 000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3848100"/>
            <a:ext cx="265920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80 000 ÷ 80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5778500"/>
            <a:ext cx="34349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700 000 ÷ 70 000</a:t>
            </a:r>
          </a:p>
        </p:txBody>
      </p:sp>
    </p:spTree>
    <p:extLst>
      <p:ext uri="{BB962C8B-B14F-4D97-AF65-F5344CB8AC3E}">
        <p14:creationId xmlns:p14="http://schemas.microsoft.com/office/powerpoint/2010/main" val="1635631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44118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Utilisons des blocs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diviser.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40200" y="1524000"/>
            <a:ext cx="16140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69 ÷ 3 =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44500" y="7023100"/>
            <a:ext cx="51181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H-42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281702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244600"/>
            <a:ext cx="16743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84 ÷ 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244600"/>
            <a:ext cx="167401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64 ÷ 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4013200"/>
            <a:ext cx="1759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48 ÷ 4 </a:t>
            </a:r>
          </a:p>
        </p:txBody>
      </p:sp>
    </p:spTree>
    <p:extLst>
      <p:ext uri="{BB962C8B-B14F-4D97-AF65-F5344CB8AC3E}">
        <p14:creationId xmlns:p14="http://schemas.microsoft.com/office/powerpoint/2010/main" val="885589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790" y="3197479"/>
            <a:ext cx="3045079" cy="179692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145" y="3197479"/>
            <a:ext cx="3045079" cy="15113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4162" y="3223768"/>
            <a:ext cx="1360932" cy="72936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444500" y="419100"/>
            <a:ext cx="9420860" cy="156600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Lorsque l’on divise en utilisant des blocs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on pourrait tout aussi bien diviser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séparément en groupes.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638300" y="2501900"/>
            <a:ext cx="7779741" cy="338554"/>
            <a:chOff x="1638300" y="2501900"/>
            <a:chExt cx="7779741" cy="338554"/>
          </a:xfrm>
        </p:grpSpPr>
        <p:sp>
          <p:nvSpPr>
            <p:cNvPr id="6" name="TextBox 5"/>
            <p:cNvSpPr txBox="1"/>
            <p:nvPr/>
          </p:nvSpPr>
          <p:spPr>
            <a:xfrm>
              <a:off x="1638300" y="2501900"/>
              <a:ext cx="120172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84 ÷ 2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242300" y="2501900"/>
              <a:ext cx="126718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(4 ÷ 2)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422900" y="2501900"/>
              <a:ext cx="146425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(80 ÷ 2)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353300" y="25019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+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937000" y="25019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=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44500" y="6997700"/>
            <a:ext cx="556902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H-43 pour plus de détails.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4500" y="5778500"/>
            <a:ext cx="7342708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Pourquoi ai-je écrit des parenthèses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146303"/>
            <a:ext cx="10160000" cy="74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0117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955800"/>
            <a:ext cx="912215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Comment puis-je utiliser la forme développée pour diviser 68 ÷ 2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14800" y="6858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68 = 60 + 8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7023100"/>
            <a:ext cx="464192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H-43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183059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908540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Divise en utilisant la forme développée.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6896100"/>
            <a:ext cx="965454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Utilise la multiplication pour vérifier tes réponses.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1905000"/>
            <a:ext cx="47936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96 ÷ 3 = (90 ÷ 3) + (6 ÷ 3)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500" y="3568700"/>
            <a:ext cx="489176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48 ÷ 2 = (40 ÷ 2) + (8 ÷ 2)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4500" y="5232400"/>
            <a:ext cx="599277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48 ÷ 4 = ( _______ ) + ( _______ ) </a:t>
            </a:r>
          </a:p>
        </p:txBody>
      </p:sp>
    </p:spTree>
    <p:extLst>
      <p:ext uri="{BB962C8B-B14F-4D97-AF65-F5344CB8AC3E}">
        <p14:creationId xmlns:p14="http://schemas.microsoft.com/office/powerpoint/2010/main" val="1861789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6" ma:contentTypeDescription="Create a new document." ma:contentTypeScope="" ma:versionID="622045f499279ce08b298b3a3c21d475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82601b49f815b51b45fbf618f1e19f0c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A3C663-4BB2-4C7E-9797-7520AD7AFE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09812A3-D806-42CE-86A0-5FB4DC52B965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CB0D1831-7714-48EC-9FC6-903729ADF84B}"/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1244</Words>
  <Application>Microsoft Office PowerPoint</Application>
  <PresentationFormat>Custom</PresentationFormat>
  <Paragraphs>188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Euphemia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STANDARD</dc:creator>
  <cp:lastModifiedBy>Natalie Francis</cp:lastModifiedBy>
  <cp:revision>10</cp:revision>
  <dcterms:created xsi:type="dcterms:W3CDTF">2018-09-24T15:07:01Z</dcterms:created>
  <dcterms:modified xsi:type="dcterms:W3CDTF">2023-06-09T18:24:09Z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